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964" r:id="rId2"/>
    <p:sldId id="411" r:id="rId3"/>
    <p:sldId id="972" r:id="rId4"/>
    <p:sldId id="981" r:id="rId5"/>
    <p:sldId id="982" r:id="rId6"/>
    <p:sldId id="427" r:id="rId7"/>
    <p:sldId id="959" r:id="rId8"/>
    <p:sldId id="428" r:id="rId9"/>
    <p:sldId id="950" r:id="rId10"/>
    <p:sldId id="341" r:id="rId11"/>
    <p:sldId id="342" r:id="rId12"/>
    <p:sldId id="415" r:id="rId13"/>
    <p:sldId id="392" r:id="rId14"/>
    <p:sldId id="344" r:id="rId15"/>
    <p:sldId id="963" r:id="rId16"/>
    <p:sldId id="416" r:id="rId17"/>
    <p:sldId id="417" r:id="rId18"/>
    <p:sldId id="376" r:id="rId19"/>
    <p:sldId id="380" r:id="rId20"/>
    <p:sldId id="418" r:id="rId21"/>
    <p:sldId id="419" r:id="rId22"/>
    <p:sldId id="393" r:id="rId23"/>
    <p:sldId id="962" r:id="rId24"/>
    <p:sldId id="973" r:id="rId25"/>
    <p:sldId id="983" r:id="rId26"/>
    <p:sldId id="984" r:id="rId27"/>
    <p:sldId id="985" r:id="rId28"/>
    <p:sldId id="986" r:id="rId29"/>
    <p:sldId id="987" r:id="rId30"/>
    <p:sldId id="988" r:id="rId31"/>
    <p:sldId id="966" r:id="rId32"/>
    <p:sldId id="989" r:id="rId33"/>
    <p:sldId id="990" r:id="rId34"/>
    <p:sldId id="969" r:id="rId35"/>
    <p:sldId id="970" r:id="rId36"/>
    <p:sldId id="381" r:id="rId37"/>
    <p:sldId id="382" r:id="rId38"/>
    <p:sldId id="384" r:id="rId39"/>
    <p:sldId id="390" r:id="rId40"/>
    <p:sldId id="951" r:id="rId41"/>
    <p:sldId id="952" r:id="rId42"/>
    <p:sldId id="953" r:id="rId43"/>
    <p:sldId id="954" r:id="rId44"/>
    <p:sldId id="279" r:id="rId45"/>
    <p:sldId id="974" r:id="rId46"/>
    <p:sldId id="319" r:id="rId47"/>
    <p:sldId id="975" r:id="rId48"/>
    <p:sldId id="310" r:id="rId49"/>
    <p:sldId id="303" r:id="rId50"/>
    <p:sldId id="976" r:id="rId51"/>
    <p:sldId id="399" r:id="rId52"/>
    <p:sldId id="977" r:id="rId53"/>
    <p:sldId id="960" r:id="rId54"/>
    <p:sldId id="961" r:id="rId55"/>
    <p:sldId id="389" r:id="rId56"/>
    <p:sldId id="408" r:id="rId57"/>
    <p:sldId id="409" r:id="rId58"/>
    <p:sldId id="956" r:id="rId59"/>
    <p:sldId id="309" r:id="rId60"/>
    <p:sldId id="286" r:id="rId61"/>
    <p:sldId id="316" r:id="rId62"/>
    <p:sldId id="318" r:id="rId63"/>
    <p:sldId id="423" r:id="rId64"/>
    <p:sldId id="288" r:id="rId65"/>
    <p:sldId id="325" r:id="rId66"/>
    <p:sldId id="292" r:id="rId67"/>
    <p:sldId id="290" r:id="rId68"/>
    <p:sldId id="993" r:id="rId69"/>
    <p:sldId id="295" r:id="rId70"/>
    <p:sldId id="348" r:id="rId71"/>
    <p:sldId id="351" r:id="rId72"/>
    <p:sldId id="355" r:id="rId73"/>
    <p:sldId id="371" r:id="rId74"/>
    <p:sldId id="424" r:id="rId75"/>
    <p:sldId id="978" r:id="rId76"/>
    <p:sldId id="979" r:id="rId77"/>
    <p:sldId id="980" r:id="rId78"/>
    <p:sldId id="992" r:id="rId79"/>
    <p:sldId id="971" r:id="rId80"/>
    <p:sldId id="991" r:id="rId8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3515" autoAdjust="0"/>
  </p:normalViewPr>
  <p:slideViewPr>
    <p:cSldViewPr snapToGrid="0">
      <p:cViewPr varScale="1">
        <p:scale>
          <a:sx n="59" d="100"/>
          <a:sy n="59" d="100"/>
        </p:scale>
        <p:origin x="8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9FE5-92A2-487A-97D4-A6469A28B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607AC72E-8682-419A-9FB4-71954DC55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EF11D474-51B7-4DDA-AC9E-E09F54103080}"/>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3CCF99B4-EE84-4052-B772-E88A2405848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24F6F5E-B9FC-467B-A873-6F02AEFDE396}"/>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342049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B31E-3A65-4389-A5F8-0E18F3299E19}"/>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C6839DF1-6784-4E99-8FB9-EE72CC606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80B1245-BEE2-4158-A64F-69698F9B00B6}"/>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ECD086A3-9600-4AA0-AB05-B37F72A0ABF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5187845-9C99-483D-8D79-17E155365ED3}"/>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317431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11F0A-7783-423A-9A44-232A7F0C7A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2D71D283-8A72-42B7-9E1A-15DC8C3537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41A65742-A9E2-4197-B24E-2DBA1023C405}"/>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B771780B-38B1-4852-859D-2D1FF9EA97DE}"/>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2B390C9-530D-4920-8520-4B50DBDBF590}"/>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40770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0681-06AF-481D-BE26-4DA93532640C}"/>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2622D71-1D07-467E-B506-64EE2842D8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7C4E73E-7108-4ED1-B9A6-74FD58E47CE0}"/>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1E220ED2-5070-4124-8FC6-A39C297B477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EC7401E-DF13-4E2A-93C2-10CC5356F064}"/>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16405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E999-AE8B-48B1-B88A-D4CF9BDC1F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94CCB953-97BE-4D6A-846F-426ADAEC2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C04D43-9BD1-4123-9D6A-186CC98F8ACD}"/>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F369440D-7C31-4BB5-B8BC-B5A9EA25AB8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8F538589-C201-441C-BC74-0BD769B48D51}"/>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23813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55C3-F5CF-463B-A624-B900FD5FF81F}"/>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27E0BF15-D38B-4D50-A445-52EE973049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7267770C-19B8-4377-A37B-1BE2CFBD1B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C4587CF3-EB74-43CD-AD87-746412D1BE8E}"/>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6" name="Footer Placeholder 5">
            <a:extLst>
              <a:ext uri="{FF2B5EF4-FFF2-40B4-BE49-F238E27FC236}">
                <a16:creationId xmlns:a16="http://schemas.microsoft.com/office/drawing/2014/main" id="{4FAA0387-C473-4F22-97B6-5109C21367B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4245CB09-5C6E-4BD6-BBE5-46526DCD8B93}"/>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7766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E7AE-91C6-44AB-A765-3A1DE5D8A282}"/>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3DD97413-9E09-4B0F-A192-5CCFC4ED9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B65AEC-F5B8-4FA6-A018-5E2606E112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E8017162-C87C-4139-A88B-072212A2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BDD669-0933-4AE0-83A0-F8D95CE9C7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4141FD69-BBA9-48BD-957A-AF83F5287F6B}"/>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8" name="Footer Placeholder 7">
            <a:extLst>
              <a:ext uri="{FF2B5EF4-FFF2-40B4-BE49-F238E27FC236}">
                <a16:creationId xmlns:a16="http://schemas.microsoft.com/office/drawing/2014/main" id="{80C89538-DE15-49D0-BAD8-C46B69ED07B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0E2DC391-752E-4994-AC04-577A968708A2}"/>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5854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D58A-7475-403B-AD9A-EF725AC31DFF}"/>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CFAB7080-7BAC-4D76-8719-97DA0B2128E8}"/>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4" name="Footer Placeholder 3">
            <a:extLst>
              <a:ext uri="{FF2B5EF4-FFF2-40B4-BE49-F238E27FC236}">
                <a16:creationId xmlns:a16="http://schemas.microsoft.com/office/drawing/2014/main" id="{8BF5558C-F8F2-4F34-8220-146639FC44AD}"/>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467DF055-C94A-4D2B-8540-517A912C7D83}"/>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257942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4D63C-85CF-487B-9605-FDFD98676856}"/>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3" name="Footer Placeholder 2">
            <a:extLst>
              <a:ext uri="{FF2B5EF4-FFF2-40B4-BE49-F238E27FC236}">
                <a16:creationId xmlns:a16="http://schemas.microsoft.com/office/drawing/2014/main" id="{73E44D3D-A0E1-44C0-9728-E741193FF357}"/>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03364209-6F2F-4AA8-907E-2A9C2BF93011}"/>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92220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FEC4-3713-47C4-BB6C-2B2A258E8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2B1F38D1-5891-4F94-BF45-448A2E30B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500AFF56-5581-40DE-864A-5AF3B2F06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C0F09-84D7-4F8A-9802-832AAC9AFE96}"/>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6" name="Footer Placeholder 5">
            <a:extLst>
              <a:ext uri="{FF2B5EF4-FFF2-40B4-BE49-F238E27FC236}">
                <a16:creationId xmlns:a16="http://schemas.microsoft.com/office/drawing/2014/main" id="{1FD59C05-6A28-49C2-9B18-3323C4A78EC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9CE4F35F-745C-4764-BF7C-38B3CF6FB606}"/>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40659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5271-4DC9-4043-8F6C-5F5494EA9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880C53E9-4ABA-478B-B01F-A5D0BD966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A34A6F78-E003-4114-B4B0-B61BA909E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DCA59-70F6-4344-99FC-592471AC407C}"/>
              </a:ext>
            </a:extLst>
          </p:cNvPr>
          <p:cNvSpPr>
            <a:spLocks noGrp="1"/>
          </p:cNvSpPr>
          <p:nvPr>
            <p:ph type="dt" sz="half" idx="10"/>
          </p:nvPr>
        </p:nvSpPr>
        <p:spPr/>
        <p:txBody>
          <a:bodyPr/>
          <a:lstStyle/>
          <a:p>
            <a:fld id="{D8B38563-E653-4AD7-AD9E-C77897CAFE7D}" type="datetimeFigureOut">
              <a:rPr lang="he-IL" smtClean="0"/>
              <a:t>ט'/שבט/תש"פ</a:t>
            </a:fld>
            <a:endParaRPr lang="he-IL"/>
          </a:p>
        </p:txBody>
      </p:sp>
      <p:sp>
        <p:nvSpPr>
          <p:cNvPr id="6" name="Footer Placeholder 5">
            <a:extLst>
              <a:ext uri="{FF2B5EF4-FFF2-40B4-BE49-F238E27FC236}">
                <a16:creationId xmlns:a16="http://schemas.microsoft.com/office/drawing/2014/main" id="{1E2B8CF5-A9EB-4543-91E2-340075F25A9E}"/>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9D860587-1C9D-4740-B932-79EAEC3B9691}"/>
              </a:ext>
            </a:extLst>
          </p:cNvPr>
          <p:cNvSpPr>
            <a:spLocks noGrp="1"/>
          </p:cNvSpPr>
          <p:nvPr>
            <p:ph type="sldNum" sz="quarter" idx="12"/>
          </p:nvPr>
        </p:nvSpPr>
        <p:spPr/>
        <p:txBody>
          <a:bodyPr/>
          <a:lstStyle/>
          <a:p>
            <a:fld id="{D6C01890-81D3-463E-B04E-5ACD865C85DB}" type="slidenum">
              <a:rPr lang="he-IL" smtClean="0"/>
              <a:t>‹#›</a:t>
            </a:fld>
            <a:endParaRPr lang="he-IL"/>
          </a:p>
        </p:txBody>
      </p:sp>
    </p:spTree>
    <p:extLst>
      <p:ext uri="{BB962C8B-B14F-4D97-AF65-F5344CB8AC3E}">
        <p14:creationId xmlns:p14="http://schemas.microsoft.com/office/powerpoint/2010/main" val="102764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40811-40A0-4D9C-91A4-CC6430DE1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5B3EBDB9-45DB-4A0D-95FA-0BC8B3395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703110C-2CC2-4E4E-8B7B-D0A6C0733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38563-E653-4AD7-AD9E-C77897CAFE7D}" type="datetimeFigureOut">
              <a:rPr lang="he-IL" smtClean="0"/>
              <a:t>ט'/שבט/תש"פ</a:t>
            </a:fld>
            <a:endParaRPr lang="he-IL"/>
          </a:p>
        </p:txBody>
      </p:sp>
      <p:sp>
        <p:nvSpPr>
          <p:cNvPr id="5" name="Footer Placeholder 4">
            <a:extLst>
              <a:ext uri="{FF2B5EF4-FFF2-40B4-BE49-F238E27FC236}">
                <a16:creationId xmlns:a16="http://schemas.microsoft.com/office/drawing/2014/main" id="{3381299F-9973-4E91-B59F-05B105F76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183A26CD-EE34-4BBF-B2DC-34C972C49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01890-81D3-463E-B04E-5ACD865C85DB}" type="slidenum">
              <a:rPr lang="he-IL" smtClean="0"/>
              <a:t>‹#›</a:t>
            </a:fld>
            <a:endParaRPr lang="he-IL"/>
          </a:p>
        </p:txBody>
      </p:sp>
    </p:spTree>
    <p:extLst>
      <p:ext uri="{BB962C8B-B14F-4D97-AF65-F5344CB8AC3E}">
        <p14:creationId xmlns:p14="http://schemas.microsoft.com/office/powerpoint/2010/main" val="162655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9.png"/><Relationship Id="rId6" Type="http://schemas.openxmlformats.org/officeDocument/2006/relationships/image" Target="../media/image12.png"/><Relationship Id="rId5" Type="http://schemas.openxmlformats.org/officeDocument/2006/relationships/image" Target="../media/image110.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1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11.png"/><Relationship Id="rId10" Type="http://schemas.openxmlformats.org/officeDocument/2006/relationships/image" Target="../media/image20.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71.png"/><Relationship Id="rId4" Type="http://schemas.openxmlformats.org/officeDocument/2006/relationships/image" Target="../media/image121.png"/></Relationships>
</file>

<file path=ppt/slides/_rels/slide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200.png"/><Relationship Id="rId4" Type="http://schemas.openxmlformats.org/officeDocument/2006/relationships/image" Target="../media/image190.png"/></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0.png"/><Relationship Id="rId4" Type="http://schemas.openxmlformats.org/officeDocument/2006/relationships/image" Target="../media/image19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apminder.org/tools/#$state$time$value=2001;;&amp;chart-type=mountain"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verty RCT">
            <a:extLst>
              <a:ext uri="{FF2B5EF4-FFF2-40B4-BE49-F238E27FC236}">
                <a16:creationId xmlns:a16="http://schemas.microsoft.com/office/drawing/2014/main" id="{00AA0070-3395-4780-A146-8DC14B27BA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00" y="4668982"/>
            <a:ext cx="3794181" cy="20749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id="{7A1884B1-1CDA-411D-9372-FC4E40414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00" y="65377"/>
            <a:ext cx="3707946" cy="21236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obel prize economics">
            <a:extLst>
              <a:ext uri="{FF2B5EF4-FFF2-40B4-BE49-F238E27FC236}">
                <a16:creationId xmlns:a16="http://schemas.microsoft.com/office/drawing/2014/main" id="{D2A694DD-308F-4A3D-89D8-7296E4799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5121" y="112731"/>
            <a:ext cx="2971483" cy="167145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poverty">
            <a:extLst>
              <a:ext uri="{FF2B5EF4-FFF2-40B4-BE49-F238E27FC236}">
                <a16:creationId xmlns:a16="http://schemas.microsoft.com/office/drawing/2014/main" id="{376A0028-7CE2-4040-AC18-1B2E057C4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41" y="2391525"/>
            <a:ext cx="2988995" cy="20749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poverty in africa">
            <a:extLst>
              <a:ext uri="{FF2B5EF4-FFF2-40B4-BE49-F238E27FC236}">
                <a16:creationId xmlns:a16="http://schemas.microsoft.com/office/drawing/2014/main" id="{5EC8746D-8DC6-4D83-9DDA-6F1917CBC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417" y="2777836"/>
            <a:ext cx="4378221" cy="2462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6CD2692-B44F-4723-ADE4-74BBC99B0C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5909" y="3893822"/>
            <a:ext cx="3563290" cy="2850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overty RCT">
            <a:extLst>
              <a:ext uri="{FF2B5EF4-FFF2-40B4-BE49-F238E27FC236}">
                <a16:creationId xmlns:a16="http://schemas.microsoft.com/office/drawing/2014/main" id="{0EEA0BF5-1136-4F3B-8C26-3AB3C31973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4285" y="3889003"/>
            <a:ext cx="4286670" cy="285492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RCT poverty">
            <a:extLst>
              <a:ext uri="{FF2B5EF4-FFF2-40B4-BE49-F238E27FC236}">
                <a16:creationId xmlns:a16="http://schemas.microsoft.com/office/drawing/2014/main" id="{6A7EEC90-B1BD-43E4-B08F-0C7FED17D2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0509" y="73440"/>
            <a:ext cx="25908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DB66CA3B-E95D-4AB2-B809-0B7314F8C1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3576" y="73440"/>
            <a:ext cx="3173368" cy="211557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6D9E710E-C289-401C-9A6D-26A6B8B00C9C}"/>
              </a:ext>
            </a:extLst>
          </p:cNvPr>
          <p:cNvSpPr txBox="1">
            <a:spLocks/>
          </p:cNvSpPr>
          <p:nvPr/>
        </p:nvSpPr>
        <p:spPr>
          <a:xfrm>
            <a:off x="3619661" y="1914437"/>
            <a:ext cx="4440381" cy="20525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en-US" sz="2800" dirty="0">
                <a:latin typeface="+mn-lt"/>
                <a:ea typeface="+mn-ea"/>
                <a:cs typeface="+mn-cs"/>
              </a:rPr>
              <a:t>Eradicating World Poverty: Hope, Disappointment, Success</a:t>
            </a:r>
          </a:p>
          <a:p>
            <a:pPr rtl="1"/>
            <a:r>
              <a:rPr lang="en-US" sz="2800" dirty="0">
                <a:latin typeface="+mn-lt"/>
                <a:ea typeface="+mn-ea"/>
                <a:cs typeface="+mn-cs"/>
              </a:rPr>
              <a:t>Omer </a:t>
            </a:r>
            <a:r>
              <a:rPr lang="en-US" sz="2800" dirty="0" err="1">
                <a:latin typeface="+mn-lt"/>
                <a:ea typeface="+mn-ea"/>
                <a:cs typeface="+mn-cs"/>
              </a:rPr>
              <a:t>Moav</a:t>
            </a:r>
            <a:endParaRPr lang="en-US" sz="2800" dirty="0">
              <a:latin typeface="+mn-lt"/>
              <a:ea typeface="+mn-ea"/>
              <a:cs typeface="+mn-cs"/>
            </a:endParaRPr>
          </a:p>
          <a:p>
            <a:pPr rtl="1"/>
            <a:endParaRPr lang="he-IL" sz="1600" dirty="0">
              <a:latin typeface="+mn-lt"/>
            </a:endParaRPr>
          </a:p>
        </p:txBody>
      </p:sp>
    </p:spTree>
    <p:extLst>
      <p:ext uri="{BB962C8B-B14F-4D97-AF65-F5344CB8AC3E}">
        <p14:creationId xmlns:p14="http://schemas.microsoft.com/office/powerpoint/2010/main" val="239161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9">
            <a:extLst>
              <a:ext uri="{FF2B5EF4-FFF2-40B4-BE49-F238E27FC236}">
                <a16:creationId xmlns:a16="http://schemas.microsoft.com/office/drawing/2014/main" id="{C0CF356A-9B38-481B-98C4-D94F4393BEB7}"/>
              </a:ext>
            </a:extLst>
          </p:cNvPr>
          <p:cNvSpPr>
            <a:spLocks noChangeShapeType="1"/>
          </p:cNvSpPr>
          <p:nvPr/>
        </p:nvSpPr>
        <p:spPr bwMode="auto">
          <a:xfrm>
            <a:off x="3536877" y="993944"/>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11">
            <a:extLst>
              <a:ext uri="{FF2B5EF4-FFF2-40B4-BE49-F238E27FC236}">
                <a16:creationId xmlns:a16="http://schemas.microsoft.com/office/drawing/2014/main" id="{29B790D8-CEF3-4E83-BD88-126CE0CC552B}"/>
              </a:ext>
            </a:extLst>
          </p:cNvPr>
          <p:cNvSpPr>
            <a:spLocks noChangeShapeType="1"/>
          </p:cNvSpPr>
          <p:nvPr/>
        </p:nvSpPr>
        <p:spPr bwMode="auto">
          <a:xfrm>
            <a:off x="7403065" y="1009261"/>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2" name="Line 12">
            <a:extLst>
              <a:ext uri="{FF2B5EF4-FFF2-40B4-BE49-F238E27FC236}">
                <a16:creationId xmlns:a16="http://schemas.microsoft.com/office/drawing/2014/main" id="{8731BBC5-EA58-4835-B8A4-7A2E192C3BB6}"/>
              </a:ext>
            </a:extLst>
          </p:cNvPr>
          <p:cNvSpPr>
            <a:spLocks noChangeShapeType="1"/>
          </p:cNvSpPr>
          <p:nvPr/>
        </p:nvSpPr>
        <p:spPr bwMode="auto">
          <a:xfrm>
            <a:off x="7403066" y="3126985"/>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13">
            <a:extLst>
              <a:ext uri="{FF2B5EF4-FFF2-40B4-BE49-F238E27FC236}">
                <a16:creationId xmlns:a16="http://schemas.microsoft.com/office/drawing/2014/main" id="{967815EC-6CAF-4FD9-A445-FE2AF5ABB7EC}"/>
              </a:ext>
            </a:extLst>
          </p:cNvPr>
          <p:cNvSpPr>
            <a:spLocks noChangeShapeType="1"/>
          </p:cNvSpPr>
          <p:nvPr/>
        </p:nvSpPr>
        <p:spPr bwMode="auto">
          <a:xfrm flipV="1">
            <a:off x="7407827" y="1455348"/>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6" name="Freeform 16">
            <a:extLst>
              <a:ext uri="{FF2B5EF4-FFF2-40B4-BE49-F238E27FC236}">
                <a16:creationId xmlns:a16="http://schemas.microsoft.com/office/drawing/2014/main" id="{59CB273F-C8DF-481E-B914-6A7634F422E9}"/>
              </a:ext>
            </a:extLst>
          </p:cNvPr>
          <p:cNvSpPr>
            <a:spLocks/>
          </p:cNvSpPr>
          <p:nvPr/>
        </p:nvSpPr>
        <p:spPr bwMode="auto">
          <a:xfrm>
            <a:off x="3538466" y="1164456"/>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30" name="Line 12">
            <a:extLst>
              <a:ext uri="{FF2B5EF4-FFF2-40B4-BE49-F238E27FC236}">
                <a16:creationId xmlns:a16="http://schemas.microsoft.com/office/drawing/2014/main" id="{D6337540-28E7-45C8-809B-7B24A70F1188}"/>
              </a:ext>
            </a:extLst>
          </p:cNvPr>
          <p:cNvSpPr>
            <a:spLocks noChangeShapeType="1"/>
          </p:cNvSpPr>
          <p:nvPr/>
        </p:nvSpPr>
        <p:spPr bwMode="auto">
          <a:xfrm>
            <a:off x="3536877" y="312675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5" name="TextBox 14">
            <a:extLst>
              <a:ext uri="{FF2B5EF4-FFF2-40B4-BE49-F238E27FC236}">
                <a16:creationId xmlns:a16="http://schemas.microsoft.com/office/drawing/2014/main" id="{C3B00C65-0D50-4058-9281-2A5EF7DCABAB}"/>
              </a:ext>
            </a:extLst>
          </p:cNvPr>
          <p:cNvSpPr txBox="1"/>
          <p:nvPr/>
        </p:nvSpPr>
        <p:spPr>
          <a:xfrm>
            <a:off x="8754150" y="3111669"/>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27" name="TextBox 26">
            <a:extLst>
              <a:ext uri="{FF2B5EF4-FFF2-40B4-BE49-F238E27FC236}">
                <a16:creationId xmlns:a16="http://schemas.microsoft.com/office/drawing/2014/main" id="{483D45C3-326B-4383-8ADF-4A131FAA528A}"/>
              </a:ext>
            </a:extLst>
          </p:cNvPr>
          <p:cNvSpPr txBox="1"/>
          <p:nvPr/>
        </p:nvSpPr>
        <p:spPr>
          <a:xfrm>
            <a:off x="7607338" y="795144"/>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18" name="TextBox 17">
            <a:extLst>
              <a:ext uri="{FF2B5EF4-FFF2-40B4-BE49-F238E27FC236}">
                <a16:creationId xmlns:a16="http://schemas.microsoft.com/office/drawing/2014/main" id="{24BAD774-AC06-4BE9-8C29-EFBE51F9D0BC}"/>
              </a:ext>
            </a:extLst>
          </p:cNvPr>
          <p:cNvSpPr txBox="1"/>
          <p:nvPr/>
        </p:nvSpPr>
        <p:spPr>
          <a:xfrm>
            <a:off x="733144" y="795144"/>
            <a:ext cx="1937247" cy="1384995"/>
          </a:xfrm>
          <a:prstGeom prst="rect">
            <a:avLst/>
          </a:prstGeom>
          <a:noFill/>
        </p:spPr>
        <p:txBody>
          <a:bodyPr wrap="square" rtlCol="1">
            <a:spAutoFit/>
          </a:bodyPr>
          <a:lstStyle/>
          <a:p>
            <a:pPr algn="l"/>
            <a:r>
              <a:rPr lang="en-US" sz="2800" dirty="0"/>
              <a:t>Theory of poverty traps</a:t>
            </a:r>
            <a:endParaRPr lang="he-IL" sz="2800" dirty="0"/>
          </a:p>
        </p:txBody>
      </p:sp>
      <p:sp>
        <p:nvSpPr>
          <p:cNvPr id="20" name="TextBox 19">
            <a:extLst>
              <a:ext uri="{FF2B5EF4-FFF2-40B4-BE49-F238E27FC236}">
                <a16:creationId xmlns:a16="http://schemas.microsoft.com/office/drawing/2014/main" id="{8E16317D-1639-4460-B49C-D473DD42AE97}"/>
              </a:ext>
            </a:extLst>
          </p:cNvPr>
          <p:cNvSpPr txBox="1"/>
          <p:nvPr/>
        </p:nvSpPr>
        <p:spPr>
          <a:xfrm>
            <a:off x="4869128" y="3111669"/>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24" name="TextBox 23">
            <a:extLst>
              <a:ext uri="{FF2B5EF4-FFF2-40B4-BE49-F238E27FC236}">
                <a16:creationId xmlns:a16="http://schemas.microsoft.com/office/drawing/2014/main" id="{34AB6785-C17D-42F1-975D-F58FD67C334B}"/>
              </a:ext>
            </a:extLst>
          </p:cNvPr>
          <p:cNvSpPr txBox="1"/>
          <p:nvPr/>
        </p:nvSpPr>
        <p:spPr>
          <a:xfrm>
            <a:off x="3699048" y="740646"/>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Tree>
    <p:extLst>
      <p:ext uri="{BB962C8B-B14F-4D97-AF65-F5344CB8AC3E}">
        <p14:creationId xmlns:p14="http://schemas.microsoft.com/office/powerpoint/2010/main" val="27653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6" grpId="0" animBg="1"/>
      <p:bldP spid="30" grpId="0" animBg="1"/>
      <p:bldP spid="15" grpId="0"/>
      <p:bldP spid="27"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3">
            <a:extLst>
              <a:ext uri="{FF2B5EF4-FFF2-40B4-BE49-F238E27FC236}">
                <a16:creationId xmlns:a16="http://schemas.microsoft.com/office/drawing/2014/main" id="{9BFF6DBA-7E4C-455B-8D96-5ED5A203870E}"/>
              </a:ext>
            </a:extLst>
          </p:cNvPr>
          <p:cNvGrpSpPr>
            <a:grpSpLocks/>
          </p:cNvGrpSpPr>
          <p:nvPr/>
        </p:nvGrpSpPr>
        <p:grpSpPr bwMode="auto">
          <a:xfrm>
            <a:off x="4194433" y="4257365"/>
            <a:ext cx="2762250" cy="2025650"/>
            <a:chOff x="1645" y="2354"/>
            <a:chExt cx="1740" cy="1276"/>
          </a:xfrm>
        </p:grpSpPr>
        <p:sp>
          <p:nvSpPr>
            <p:cNvPr id="32781" name="Line 4">
              <a:extLst>
                <a:ext uri="{FF2B5EF4-FFF2-40B4-BE49-F238E27FC236}">
                  <a16:creationId xmlns:a16="http://schemas.microsoft.com/office/drawing/2014/main" id="{5CCC96E1-2D2A-4B3F-A4D8-53A1C3413303}"/>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2786" name="Freeform 49">
              <a:extLst>
                <a:ext uri="{FF2B5EF4-FFF2-40B4-BE49-F238E27FC236}">
                  <a16:creationId xmlns:a16="http://schemas.microsoft.com/office/drawing/2014/main" id="{8CCE38CE-081E-4AFE-AC7C-98A541396B90}"/>
                </a:ext>
              </a:extLst>
            </p:cNvPr>
            <p:cNvSpPr>
              <a:spLocks/>
            </p:cNvSpPr>
            <p:nvPr/>
          </p:nvSpPr>
          <p:spPr bwMode="auto">
            <a:xfrm>
              <a:off x="1657" y="2533"/>
              <a:ext cx="1728" cy="815"/>
            </a:xfrm>
            <a:custGeom>
              <a:avLst/>
              <a:gdLst>
                <a:gd name="T0" fmla="*/ 0 w 1911"/>
                <a:gd name="T1" fmla="*/ 968 h 1144"/>
                <a:gd name="T2" fmla="*/ 749 w 1911"/>
                <a:gd name="T3" fmla="*/ 346 h 1144"/>
                <a:gd name="T4" fmla="*/ 2069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grpSp>
      <p:sp>
        <p:nvSpPr>
          <p:cNvPr id="31" name="Line 12">
            <a:extLst>
              <a:ext uri="{FF2B5EF4-FFF2-40B4-BE49-F238E27FC236}">
                <a16:creationId xmlns:a16="http://schemas.microsoft.com/office/drawing/2014/main" id="{EF0F24B0-F8A6-4F45-A687-B4449977A652}"/>
              </a:ext>
            </a:extLst>
          </p:cNvPr>
          <p:cNvSpPr>
            <a:spLocks noChangeShapeType="1"/>
          </p:cNvSpPr>
          <p:nvPr/>
        </p:nvSpPr>
        <p:spPr bwMode="auto">
          <a:xfrm>
            <a:off x="4198734" y="6284605"/>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5" name="Line 9">
            <a:extLst>
              <a:ext uri="{FF2B5EF4-FFF2-40B4-BE49-F238E27FC236}">
                <a16:creationId xmlns:a16="http://schemas.microsoft.com/office/drawing/2014/main" id="{737EC910-5AFD-40BE-A66D-72A07F8A4B3E}"/>
              </a:ext>
            </a:extLst>
          </p:cNvPr>
          <p:cNvSpPr>
            <a:spLocks noChangeShapeType="1"/>
          </p:cNvSpPr>
          <p:nvPr/>
        </p:nvSpPr>
        <p:spPr bwMode="auto">
          <a:xfrm>
            <a:off x="3431736" y="937403"/>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Line 11">
            <a:extLst>
              <a:ext uri="{FF2B5EF4-FFF2-40B4-BE49-F238E27FC236}">
                <a16:creationId xmlns:a16="http://schemas.microsoft.com/office/drawing/2014/main" id="{3A6503D3-3888-497A-81A5-555BC1D19401}"/>
              </a:ext>
            </a:extLst>
          </p:cNvPr>
          <p:cNvSpPr>
            <a:spLocks noChangeShapeType="1"/>
          </p:cNvSpPr>
          <p:nvPr/>
        </p:nvSpPr>
        <p:spPr bwMode="auto">
          <a:xfrm>
            <a:off x="7297924" y="95272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5" name="Line 12">
            <a:extLst>
              <a:ext uri="{FF2B5EF4-FFF2-40B4-BE49-F238E27FC236}">
                <a16:creationId xmlns:a16="http://schemas.microsoft.com/office/drawing/2014/main" id="{464F749C-232D-4358-932D-A9A2B32430E6}"/>
              </a:ext>
            </a:extLst>
          </p:cNvPr>
          <p:cNvSpPr>
            <a:spLocks noChangeShapeType="1"/>
          </p:cNvSpPr>
          <p:nvPr/>
        </p:nvSpPr>
        <p:spPr bwMode="auto">
          <a:xfrm>
            <a:off x="7297925" y="3070444"/>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9" name="Line 13">
            <a:extLst>
              <a:ext uri="{FF2B5EF4-FFF2-40B4-BE49-F238E27FC236}">
                <a16:creationId xmlns:a16="http://schemas.microsoft.com/office/drawing/2014/main" id="{420718AB-39DC-4F5F-B055-84D692362D5E}"/>
              </a:ext>
            </a:extLst>
          </p:cNvPr>
          <p:cNvSpPr>
            <a:spLocks noChangeShapeType="1"/>
          </p:cNvSpPr>
          <p:nvPr/>
        </p:nvSpPr>
        <p:spPr bwMode="auto">
          <a:xfrm flipV="1">
            <a:off x="7302686" y="1398807"/>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0" name="Freeform 16">
            <a:extLst>
              <a:ext uri="{FF2B5EF4-FFF2-40B4-BE49-F238E27FC236}">
                <a16:creationId xmlns:a16="http://schemas.microsoft.com/office/drawing/2014/main" id="{E478599B-2F3F-4951-91B1-1E42EB9D2DBD}"/>
              </a:ext>
            </a:extLst>
          </p:cNvPr>
          <p:cNvSpPr>
            <a:spLocks/>
          </p:cNvSpPr>
          <p:nvPr/>
        </p:nvSpPr>
        <p:spPr bwMode="auto">
          <a:xfrm>
            <a:off x="3433325" y="1107915"/>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41" name="Line 12">
            <a:extLst>
              <a:ext uri="{FF2B5EF4-FFF2-40B4-BE49-F238E27FC236}">
                <a16:creationId xmlns:a16="http://schemas.microsoft.com/office/drawing/2014/main" id="{5EF77E09-EE82-4F16-B255-D68F5CA0F4A2}"/>
              </a:ext>
            </a:extLst>
          </p:cNvPr>
          <p:cNvSpPr>
            <a:spLocks noChangeShapeType="1"/>
          </p:cNvSpPr>
          <p:nvPr/>
        </p:nvSpPr>
        <p:spPr bwMode="auto">
          <a:xfrm>
            <a:off x="3431736" y="3070210"/>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2" name="TextBox 41">
            <a:extLst>
              <a:ext uri="{FF2B5EF4-FFF2-40B4-BE49-F238E27FC236}">
                <a16:creationId xmlns:a16="http://schemas.microsoft.com/office/drawing/2014/main" id="{0D63AFA1-DEAE-4B5B-9E76-29AE34C430CB}"/>
              </a:ext>
            </a:extLst>
          </p:cNvPr>
          <p:cNvSpPr txBox="1"/>
          <p:nvPr/>
        </p:nvSpPr>
        <p:spPr>
          <a:xfrm>
            <a:off x="8649009" y="3055128"/>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43" name="TextBox 42">
            <a:extLst>
              <a:ext uri="{FF2B5EF4-FFF2-40B4-BE49-F238E27FC236}">
                <a16:creationId xmlns:a16="http://schemas.microsoft.com/office/drawing/2014/main" id="{A8743D49-8CA6-4CCB-887F-EB40011D1E83}"/>
              </a:ext>
            </a:extLst>
          </p:cNvPr>
          <p:cNvSpPr txBox="1"/>
          <p:nvPr/>
        </p:nvSpPr>
        <p:spPr>
          <a:xfrm>
            <a:off x="7555761" y="1006487"/>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45" name="TextBox 44">
            <a:extLst>
              <a:ext uri="{FF2B5EF4-FFF2-40B4-BE49-F238E27FC236}">
                <a16:creationId xmlns:a16="http://schemas.microsoft.com/office/drawing/2014/main" id="{E91A2355-921A-417E-812F-8061EA5A6E53}"/>
              </a:ext>
            </a:extLst>
          </p:cNvPr>
          <p:cNvSpPr txBox="1"/>
          <p:nvPr/>
        </p:nvSpPr>
        <p:spPr>
          <a:xfrm>
            <a:off x="4763987" y="3055128"/>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46" name="TextBox 45">
            <a:extLst>
              <a:ext uri="{FF2B5EF4-FFF2-40B4-BE49-F238E27FC236}">
                <a16:creationId xmlns:a16="http://schemas.microsoft.com/office/drawing/2014/main" id="{47EFA6EC-B973-4FFD-8218-9F8FFF1EC041}"/>
              </a:ext>
            </a:extLst>
          </p:cNvPr>
          <p:cNvSpPr txBox="1"/>
          <p:nvPr/>
        </p:nvSpPr>
        <p:spPr>
          <a:xfrm>
            <a:off x="3871240" y="684105"/>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
        <p:nvSpPr>
          <p:cNvPr id="47" name="TextBox 46">
            <a:extLst>
              <a:ext uri="{FF2B5EF4-FFF2-40B4-BE49-F238E27FC236}">
                <a16:creationId xmlns:a16="http://schemas.microsoft.com/office/drawing/2014/main" id="{A42A3993-2E55-4778-90B0-B3AAFDA89028}"/>
              </a:ext>
            </a:extLst>
          </p:cNvPr>
          <p:cNvSpPr txBox="1"/>
          <p:nvPr/>
        </p:nvSpPr>
        <p:spPr>
          <a:xfrm>
            <a:off x="5659798" y="6283015"/>
            <a:ext cx="1844672" cy="338554"/>
          </a:xfrm>
          <a:prstGeom prst="rect">
            <a:avLst/>
          </a:prstGeom>
          <a:noFill/>
        </p:spPr>
        <p:txBody>
          <a:bodyPr wrap="none" lIns="0" tIns="0" rIns="0" bIns="0" rtlCol="1">
            <a:spAutoFit/>
          </a:bodyPr>
          <a:lstStyle/>
          <a:p>
            <a:r>
              <a:rPr lang="en-US" sz="2200" dirty="0"/>
              <a:t>Parents’ Income</a:t>
            </a:r>
            <a:endParaRPr lang="he-IL" sz="2200" dirty="0"/>
          </a:p>
        </p:txBody>
      </p:sp>
      <mc:AlternateContent xmlns:mc="http://schemas.openxmlformats.org/markup-compatibility/2006" xmlns:a14="http://schemas.microsoft.com/office/drawing/2010/main">
        <mc:Choice Requires="a14">
          <p:sp>
            <p:nvSpPr>
              <p:cNvPr id="49" name="Text Box 13">
                <a:extLst>
                  <a:ext uri="{FF2B5EF4-FFF2-40B4-BE49-F238E27FC236}">
                    <a16:creationId xmlns:a16="http://schemas.microsoft.com/office/drawing/2014/main" id="{8FBEFBFC-A779-49D9-A0E2-D53B0B29CA65}"/>
                  </a:ext>
                </a:extLst>
              </p:cNvPr>
              <p:cNvSpPr txBox="1">
                <a:spLocks noChangeArrowheads="1"/>
              </p:cNvSpPr>
              <p:nvPr/>
            </p:nvSpPr>
            <p:spPr bwMode="auto">
              <a:xfrm>
                <a:off x="5558584" y="4320918"/>
                <a:ext cx="866775" cy="42703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49" name="Text Box 13">
                <a:extLst>
                  <a:ext uri="{FF2B5EF4-FFF2-40B4-BE49-F238E27FC236}">
                    <a16:creationId xmlns:a16="http://schemas.microsoft.com/office/drawing/2014/main" id="{8FBEFBFC-A779-49D9-A0E2-D53B0B29CA65}"/>
                  </a:ext>
                </a:extLst>
              </p:cNvPr>
              <p:cNvSpPr txBox="1">
                <a:spLocks noRot="1" noChangeAspect="1" noMove="1" noResize="1" noEditPoints="1" noAdjustHandles="1" noChangeArrowheads="1" noChangeShapeType="1" noTextEdit="1"/>
              </p:cNvSpPr>
              <p:nvPr/>
            </p:nvSpPr>
            <p:spPr bwMode="auto">
              <a:xfrm>
                <a:off x="5558584" y="4320918"/>
                <a:ext cx="866775" cy="427038"/>
              </a:xfrm>
              <a:prstGeom prst="rect">
                <a:avLst/>
              </a:prstGeom>
              <a:blipFill>
                <a:blip r:embed="rId2"/>
                <a:stretch>
                  <a:fillRect b="-200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Box 49">
            <a:extLst>
              <a:ext uri="{FF2B5EF4-FFF2-40B4-BE49-F238E27FC236}">
                <a16:creationId xmlns:a16="http://schemas.microsoft.com/office/drawing/2014/main" id="{10AD44F0-D10B-4835-BBC4-59ADA245C9B7}"/>
              </a:ext>
            </a:extLst>
          </p:cNvPr>
          <p:cNvSpPr txBox="1"/>
          <p:nvPr/>
        </p:nvSpPr>
        <p:spPr>
          <a:xfrm>
            <a:off x="4343974" y="3809065"/>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
        <p:nvSpPr>
          <p:cNvPr id="20" name="TextBox 19">
            <a:extLst>
              <a:ext uri="{FF2B5EF4-FFF2-40B4-BE49-F238E27FC236}">
                <a16:creationId xmlns:a16="http://schemas.microsoft.com/office/drawing/2014/main" id="{7ADAE85E-A50A-4A32-B973-64DA8A992F6D}"/>
              </a:ext>
            </a:extLst>
          </p:cNvPr>
          <p:cNvSpPr txBox="1"/>
          <p:nvPr/>
        </p:nvSpPr>
        <p:spPr>
          <a:xfrm>
            <a:off x="330423" y="767618"/>
            <a:ext cx="1937247" cy="1384995"/>
          </a:xfrm>
          <a:prstGeom prst="rect">
            <a:avLst/>
          </a:prstGeom>
          <a:noFill/>
        </p:spPr>
        <p:txBody>
          <a:bodyPr wrap="square" rtlCol="1">
            <a:spAutoFit/>
          </a:bodyPr>
          <a:lstStyle/>
          <a:p>
            <a:pPr algn="l"/>
            <a:r>
              <a:rPr lang="en-US" sz="2800" dirty="0"/>
              <a:t>Theory of poverty traps</a:t>
            </a:r>
            <a:endParaRPr lang="he-IL" sz="2800" dirty="0"/>
          </a:p>
        </p:txBody>
      </p:sp>
    </p:spTree>
    <p:extLst>
      <p:ext uri="{BB962C8B-B14F-4D97-AF65-F5344CB8AC3E}">
        <p14:creationId xmlns:p14="http://schemas.microsoft.com/office/powerpoint/2010/main" val="77846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3">
            <a:extLst>
              <a:ext uri="{FF2B5EF4-FFF2-40B4-BE49-F238E27FC236}">
                <a16:creationId xmlns:a16="http://schemas.microsoft.com/office/drawing/2014/main" id="{9BFF6DBA-7E4C-455B-8D96-5ED5A203870E}"/>
              </a:ext>
            </a:extLst>
          </p:cNvPr>
          <p:cNvGrpSpPr>
            <a:grpSpLocks/>
          </p:cNvGrpSpPr>
          <p:nvPr/>
        </p:nvGrpSpPr>
        <p:grpSpPr bwMode="auto">
          <a:xfrm>
            <a:off x="4194433" y="4257365"/>
            <a:ext cx="2762250" cy="2025650"/>
            <a:chOff x="1645" y="2354"/>
            <a:chExt cx="1740" cy="1276"/>
          </a:xfrm>
        </p:grpSpPr>
        <p:sp>
          <p:nvSpPr>
            <p:cNvPr id="32781" name="Line 4">
              <a:extLst>
                <a:ext uri="{FF2B5EF4-FFF2-40B4-BE49-F238E27FC236}">
                  <a16:creationId xmlns:a16="http://schemas.microsoft.com/office/drawing/2014/main" id="{5CCC96E1-2D2A-4B3F-A4D8-53A1C3413303}"/>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2786" name="Freeform 49">
              <a:extLst>
                <a:ext uri="{FF2B5EF4-FFF2-40B4-BE49-F238E27FC236}">
                  <a16:creationId xmlns:a16="http://schemas.microsoft.com/office/drawing/2014/main" id="{8CCE38CE-081E-4AFE-AC7C-98A541396B90}"/>
                </a:ext>
              </a:extLst>
            </p:cNvPr>
            <p:cNvSpPr>
              <a:spLocks/>
            </p:cNvSpPr>
            <p:nvPr/>
          </p:nvSpPr>
          <p:spPr bwMode="auto">
            <a:xfrm>
              <a:off x="1657" y="2533"/>
              <a:ext cx="1728" cy="815"/>
            </a:xfrm>
            <a:custGeom>
              <a:avLst/>
              <a:gdLst>
                <a:gd name="T0" fmla="*/ 0 w 1911"/>
                <a:gd name="T1" fmla="*/ 968 h 1144"/>
                <a:gd name="T2" fmla="*/ 749 w 1911"/>
                <a:gd name="T3" fmla="*/ 346 h 1144"/>
                <a:gd name="T4" fmla="*/ 2069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grpSp>
      <p:sp>
        <p:nvSpPr>
          <p:cNvPr id="31" name="Line 12">
            <a:extLst>
              <a:ext uri="{FF2B5EF4-FFF2-40B4-BE49-F238E27FC236}">
                <a16:creationId xmlns:a16="http://schemas.microsoft.com/office/drawing/2014/main" id="{EF0F24B0-F8A6-4F45-A687-B4449977A652}"/>
              </a:ext>
            </a:extLst>
          </p:cNvPr>
          <p:cNvSpPr>
            <a:spLocks noChangeShapeType="1"/>
          </p:cNvSpPr>
          <p:nvPr/>
        </p:nvSpPr>
        <p:spPr bwMode="auto">
          <a:xfrm>
            <a:off x="4198734" y="6284605"/>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5" name="Line 9">
            <a:extLst>
              <a:ext uri="{FF2B5EF4-FFF2-40B4-BE49-F238E27FC236}">
                <a16:creationId xmlns:a16="http://schemas.microsoft.com/office/drawing/2014/main" id="{737EC910-5AFD-40BE-A66D-72A07F8A4B3E}"/>
              </a:ext>
            </a:extLst>
          </p:cNvPr>
          <p:cNvSpPr>
            <a:spLocks noChangeShapeType="1"/>
          </p:cNvSpPr>
          <p:nvPr/>
        </p:nvSpPr>
        <p:spPr bwMode="auto">
          <a:xfrm>
            <a:off x="4273477" y="98339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Line 11">
            <a:extLst>
              <a:ext uri="{FF2B5EF4-FFF2-40B4-BE49-F238E27FC236}">
                <a16:creationId xmlns:a16="http://schemas.microsoft.com/office/drawing/2014/main" id="{3A6503D3-3888-497A-81A5-555BC1D19401}"/>
              </a:ext>
            </a:extLst>
          </p:cNvPr>
          <p:cNvSpPr>
            <a:spLocks noChangeShapeType="1"/>
          </p:cNvSpPr>
          <p:nvPr/>
        </p:nvSpPr>
        <p:spPr bwMode="auto">
          <a:xfrm>
            <a:off x="8139665" y="998707"/>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5" name="Line 12">
            <a:extLst>
              <a:ext uri="{FF2B5EF4-FFF2-40B4-BE49-F238E27FC236}">
                <a16:creationId xmlns:a16="http://schemas.microsoft.com/office/drawing/2014/main" id="{464F749C-232D-4358-932D-A9A2B32430E6}"/>
              </a:ext>
            </a:extLst>
          </p:cNvPr>
          <p:cNvSpPr>
            <a:spLocks noChangeShapeType="1"/>
          </p:cNvSpPr>
          <p:nvPr/>
        </p:nvSpPr>
        <p:spPr bwMode="auto">
          <a:xfrm>
            <a:off x="8139666" y="311643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9" name="Line 13">
            <a:extLst>
              <a:ext uri="{FF2B5EF4-FFF2-40B4-BE49-F238E27FC236}">
                <a16:creationId xmlns:a16="http://schemas.microsoft.com/office/drawing/2014/main" id="{420718AB-39DC-4F5F-B055-84D692362D5E}"/>
              </a:ext>
            </a:extLst>
          </p:cNvPr>
          <p:cNvSpPr>
            <a:spLocks noChangeShapeType="1"/>
          </p:cNvSpPr>
          <p:nvPr/>
        </p:nvSpPr>
        <p:spPr bwMode="auto">
          <a:xfrm flipV="1">
            <a:off x="8144427" y="1444794"/>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0" name="Freeform 16">
            <a:extLst>
              <a:ext uri="{FF2B5EF4-FFF2-40B4-BE49-F238E27FC236}">
                <a16:creationId xmlns:a16="http://schemas.microsoft.com/office/drawing/2014/main" id="{E478599B-2F3F-4951-91B1-1E42EB9D2DBD}"/>
              </a:ext>
            </a:extLst>
          </p:cNvPr>
          <p:cNvSpPr>
            <a:spLocks/>
          </p:cNvSpPr>
          <p:nvPr/>
        </p:nvSpPr>
        <p:spPr bwMode="auto">
          <a:xfrm>
            <a:off x="4275066" y="1153902"/>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41" name="Line 12">
            <a:extLst>
              <a:ext uri="{FF2B5EF4-FFF2-40B4-BE49-F238E27FC236}">
                <a16:creationId xmlns:a16="http://schemas.microsoft.com/office/drawing/2014/main" id="{5EF77E09-EE82-4F16-B255-D68F5CA0F4A2}"/>
              </a:ext>
            </a:extLst>
          </p:cNvPr>
          <p:cNvSpPr>
            <a:spLocks noChangeShapeType="1"/>
          </p:cNvSpPr>
          <p:nvPr/>
        </p:nvSpPr>
        <p:spPr bwMode="auto">
          <a:xfrm>
            <a:off x="4273477" y="3116197"/>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2" name="TextBox 41">
            <a:extLst>
              <a:ext uri="{FF2B5EF4-FFF2-40B4-BE49-F238E27FC236}">
                <a16:creationId xmlns:a16="http://schemas.microsoft.com/office/drawing/2014/main" id="{0D63AFA1-DEAE-4B5B-9E76-29AE34C430CB}"/>
              </a:ext>
            </a:extLst>
          </p:cNvPr>
          <p:cNvSpPr txBox="1"/>
          <p:nvPr/>
        </p:nvSpPr>
        <p:spPr>
          <a:xfrm>
            <a:off x="9490750" y="31011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43" name="TextBox 42">
            <a:extLst>
              <a:ext uri="{FF2B5EF4-FFF2-40B4-BE49-F238E27FC236}">
                <a16:creationId xmlns:a16="http://schemas.microsoft.com/office/drawing/2014/main" id="{A8743D49-8CA6-4CCB-887F-EB40011D1E83}"/>
              </a:ext>
            </a:extLst>
          </p:cNvPr>
          <p:cNvSpPr txBox="1"/>
          <p:nvPr/>
        </p:nvSpPr>
        <p:spPr>
          <a:xfrm>
            <a:off x="8144427" y="672927"/>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45" name="TextBox 44">
            <a:extLst>
              <a:ext uri="{FF2B5EF4-FFF2-40B4-BE49-F238E27FC236}">
                <a16:creationId xmlns:a16="http://schemas.microsoft.com/office/drawing/2014/main" id="{E91A2355-921A-417E-812F-8061EA5A6E53}"/>
              </a:ext>
            </a:extLst>
          </p:cNvPr>
          <p:cNvSpPr txBox="1"/>
          <p:nvPr/>
        </p:nvSpPr>
        <p:spPr>
          <a:xfrm>
            <a:off x="5605728" y="3101115"/>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46" name="TextBox 45">
            <a:extLst>
              <a:ext uri="{FF2B5EF4-FFF2-40B4-BE49-F238E27FC236}">
                <a16:creationId xmlns:a16="http://schemas.microsoft.com/office/drawing/2014/main" id="{47EFA6EC-B973-4FFD-8218-9F8FFF1EC041}"/>
              </a:ext>
            </a:extLst>
          </p:cNvPr>
          <p:cNvSpPr txBox="1"/>
          <p:nvPr/>
        </p:nvSpPr>
        <p:spPr>
          <a:xfrm>
            <a:off x="4712981" y="730092"/>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
        <p:nvSpPr>
          <p:cNvPr id="47" name="TextBox 46">
            <a:extLst>
              <a:ext uri="{FF2B5EF4-FFF2-40B4-BE49-F238E27FC236}">
                <a16:creationId xmlns:a16="http://schemas.microsoft.com/office/drawing/2014/main" id="{A42A3993-2E55-4778-90B0-B3AAFDA89028}"/>
              </a:ext>
            </a:extLst>
          </p:cNvPr>
          <p:cNvSpPr txBox="1"/>
          <p:nvPr/>
        </p:nvSpPr>
        <p:spPr>
          <a:xfrm>
            <a:off x="5659798" y="62830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48" name="TextBox 47">
            <a:extLst>
              <a:ext uri="{FF2B5EF4-FFF2-40B4-BE49-F238E27FC236}">
                <a16:creationId xmlns:a16="http://schemas.microsoft.com/office/drawing/2014/main" id="{6AA8F062-F534-4840-85B5-8C05502974BA}"/>
              </a:ext>
            </a:extLst>
          </p:cNvPr>
          <p:cNvSpPr txBox="1"/>
          <p:nvPr/>
        </p:nvSpPr>
        <p:spPr>
          <a:xfrm>
            <a:off x="3562627" y="3832498"/>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
        <p:nvSpPr>
          <p:cNvPr id="19" name="Line 22">
            <a:extLst>
              <a:ext uri="{FF2B5EF4-FFF2-40B4-BE49-F238E27FC236}">
                <a16:creationId xmlns:a16="http://schemas.microsoft.com/office/drawing/2014/main" id="{296B4DAB-4D66-4F8D-915D-CF36AFD484A5}"/>
              </a:ext>
            </a:extLst>
          </p:cNvPr>
          <p:cNvSpPr>
            <a:spLocks noChangeShapeType="1"/>
          </p:cNvSpPr>
          <p:nvPr/>
        </p:nvSpPr>
        <p:spPr bwMode="auto">
          <a:xfrm flipV="1">
            <a:off x="4179685" y="4234188"/>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0" name="Line 24">
            <a:extLst>
              <a:ext uri="{FF2B5EF4-FFF2-40B4-BE49-F238E27FC236}">
                <a16:creationId xmlns:a16="http://schemas.microsoft.com/office/drawing/2014/main" id="{CD2CE4E1-4534-425A-A3D2-EF6C885CBE59}"/>
              </a:ext>
            </a:extLst>
          </p:cNvPr>
          <p:cNvSpPr>
            <a:spLocks noChangeShapeType="1"/>
          </p:cNvSpPr>
          <p:nvPr/>
        </p:nvSpPr>
        <p:spPr bwMode="auto">
          <a:xfrm flipH="1">
            <a:off x="6377578" y="4661226"/>
            <a:ext cx="0" cy="162655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27">
            <a:extLst>
              <a:ext uri="{FF2B5EF4-FFF2-40B4-BE49-F238E27FC236}">
                <a16:creationId xmlns:a16="http://schemas.microsoft.com/office/drawing/2014/main" id="{3A183F7B-C830-4F4F-8A6A-E576385A3D0A}"/>
              </a:ext>
            </a:extLst>
          </p:cNvPr>
          <p:cNvSpPr>
            <a:spLocks noChangeShapeType="1"/>
          </p:cNvSpPr>
          <p:nvPr/>
        </p:nvSpPr>
        <p:spPr bwMode="auto">
          <a:xfrm flipH="1">
            <a:off x="6516577" y="6087937"/>
            <a:ext cx="865188"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e-IL"/>
          </a:p>
        </p:txBody>
      </p:sp>
      <p:sp>
        <p:nvSpPr>
          <p:cNvPr id="22" name="Line 89">
            <a:extLst>
              <a:ext uri="{FF2B5EF4-FFF2-40B4-BE49-F238E27FC236}">
                <a16:creationId xmlns:a16="http://schemas.microsoft.com/office/drawing/2014/main" id="{0A17FF72-BC33-4188-BD62-17BAED4D5412}"/>
              </a:ext>
            </a:extLst>
          </p:cNvPr>
          <p:cNvSpPr>
            <a:spLocks noChangeShapeType="1"/>
          </p:cNvSpPr>
          <p:nvPr/>
        </p:nvSpPr>
        <p:spPr bwMode="auto">
          <a:xfrm>
            <a:off x="4735467" y="6090931"/>
            <a:ext cx="14859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26" name="Text Box 13">
                <a:extLst>
                  <a:ext uri="{FF2B5EF4-FFF2-40B4-BE49-F238E27FC236}">
                    <a16:creationId xmlns:a16="http://schemas.microsoft.com/office/drawing/2014/main" id="{C4E0E9C8-6394-4279-B746-C3C1D47C0134}"/>
                  </a:ext>
                </a:extLst>
              </p:cNvPr>
              <p:cNvSpPr txBox="1">
                <a:spLocks noChangeArrowheads="1"/>
              </p:cNvSpPr>
              <p:nvPr/>
            </p:nvSpPr>
            <p:spPr bwMode="auto">
              <a:xfrm>
                <a:off x="6765084" y="4320918"/>
                <a:ext cx="866775" cy="42703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26" name="Text Box 13">
                <a:extLst>
                  <a:ext uri="{FF2B5EF4-FFF2-40B4-BE49-F238E27FC236}">
                    <a16:creationId xmlns:a16="http://schemas.microsoft.com/office/drawing/2014/main" id="{C4E0E9C8-6394-4279-B746-C3C1D47C0134}"/>
                  </a:ext>
                </a:extLst>
              </p:cNvPr>
              <p:cNvSpPr txBox="1">
                <a:spLocks noRot="1" noChangeAspect="1" noMove="1" noResize="1" noEditPoints="1" noAdjustHandles="1" noChangeArrowheads="1" noChangeShapeType="1" noTextEdit="1"/>
              </p:cNvSpPr>
              <p:nvPr/>
            </p:nvSpPr>
            <p:spPr bwMode="auto">
              <a:xfrm>
                <a:off x="6765084" y="4320918"/>
                <a:ext cx="866775" cy="427038"/>
              </a:xfrm>
              <a:prstGeom prst="rect">
                <a:avLst/>
              </a:prstGeom>
              <a:blipFill>
                <a:blip r:embed="rId2"/>
                <a:stretch>
                  <a:fillRect b="-200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7" name="Text Box 25">
            <a:extLst>
              <a:ext uri="{FF2B5EF4-FFF2-40B4-BE49-F238E27FC236}">
                <a16:creationId xmlns:a16="http://schemas.microsoft.com/office/drawing/2014/main" id="{21486279-96F7-46CE-8678-5931860866CE}"/>
              </a:ext>
            </a:extLst>
          </p:cNvPr>
          <p:cNvSpPr txBox="1">
            <a:spLocks noChangeArrowheads="1"/>
          </p:cNvSpPr>
          <p:nvPr/>
        </p:nvSpPr>
        <p:spPr bwMode="auto">
          <a:xfrm>
            <a:off x="6143529" y="3960541"/>
            <a:ext cx="1291147" cy="52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9" name="TextBox 28">
            <a:extLst>
              <a:ext uri="{FF2B5EF4-FFF2-40B4-BE49-F238E27FC236}">
                <a16:creationId xmlns:a16="http://schemas.microsoft.com/office/drawing/2014/main" id="{ADF79B7C-6EAD-4827-A0EC-4BB1D455D1FA}"/>
              </a:ext>
            </a:extLst>
          </p:cNvPr>
          <p:cNvSpPr txBox="1"/>
          <p:nvPr/>
        </p:nvSpPr>
        <p:spPr>
          <a:xfrm>
            <a:off x="330423" y="767618"/>
            <a:ext cx="1937247" cy="1384995"/>
          </a:xfrm>
          <a:prstGeom prst="rect">
            <a:avLst/>
          </a:prstGeom>
          <a:noFill/>
        </p:spPr>
        <p:txBody>
          <a:bodyPr wrap="square" rtlCol="1">
            <a:spAutoFit/>
          </a:bodyPr>
          <a:lstStyle/>
          <a:p>
            <a:pPr algn="l"/>
            <a:r>
              <a:rPr lang="en-US" sz="2800" dirty="0"/>
              <a:t>Theory of poverty traps</a:t>
            </a:r>
            <a:endParaRPr lang="he-IL" sz="2800" dirty="0"/>
          </a:p>
        </p:txBody>
      </p:sp>
      <p:sp>
        <p:nvSpPr>
          <p:cNvPr id="32" name="TextBox 31">
            <a:extLst>
              <a:ext uri="{FF2B5EF4-FFF2-40B4-BE49-F238E27FC236}">
                <a16:creationId xmlns:a16="http://schemas.microsoft.com/office/drawing/2014/main" id="{D678B733-3B9B-4AC0-A24B-3EC52BF11611}"/>
              </a:ext>
            </a:extLst>
          </p:cNvPr>
          <p:cNvSpPr txBox="1"/>
          <p:nvPr/>
        </p:nvSpPr>
        <p:spPr>
          <a:xfrm>
            <a:off x="382817" y="3621986"/>
            <a:ext cx="2587411" cy="2677656"/>
          </a:xfrm>
          <a:prstGeom prst="rect">
            <a:avLst/>
          </a:prstGeom>
          <a:noFill/>
        </p:spPr>
        <p:txBody>
          <a:bodyPr wrap="square" rtlCol="1">
            <a:spAutoFit/>
          </a:bodyPr>
          <a:lstStyle/>
          <a:p>
            <a:pPr algn="l"/>
            <a:r>
              <a:rPr lang="en-US" sz="2800" dirty="0"/>
              <a:t>Simple assumptions on behavior and technology do not lead to poverty traps </a:t>
            </a:r>
            <a:endParaRPr lang="he-IL" sz="2800" dirty="0"/>
          </a:p>
        </p:txBody>
      </p:sp>
    </p:spTree>
    <p:extLst>
      <p:ext uri="{BB962C8B-B14F-4D97-AF65-F5344CB8AC3E}">
        <p14:creationId xmlns:p14="http://schemas.microsoft.com/office/powerpoint/2010/main" val="408559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a:extLst>
              <a:ext uri="{FF2B5EF4-FFF2-40B4-BE49-F238E27FC236}">
                <a16:creationId xmlns:a16="http://schemas.microsoft.com/office/drawing/2014/main" id="{A1FC476C-A4D6-4BC3-82BD-4D11692AFA6E}"/>
              </a:ext>
            </a:extLst>
          </p:cNvPr>
          <p:cNvGrpSpPr>
            <a:grpSpLocks/>
          </p:cNvGrpSpPr>
          <p:nvPr/>
        </p:nvGrpSpPr>
        <p:grpSpPr bwMode="auto">
          <a:xfrm>
            <a:off x="3104304" y="1858820"/>
            <a:ext cx="5253528" cy="3455712"/>
            <a:chOff x="1645" y="2354"/>
            <a:chExt cx="2147" cy="1276"/>
          </a:xfrm>
        </p:grpSpPr>
        <p:sp>
          <p:nvSpPr>
            <p:cNvPr id="3" name="Line 4">
              <a:extLst>
                <a:ext uri="{FF2B5EF4-FFF2-40B4-BE49-F238E27FC236}">
                  <a16:creationId xmlns:a16="http://schemas.microsoft.com/office/drawing/2014/main" id="{519FB3B9-36B5-470F-8697-6C7CA9CDEE94}"/>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4" name="Text Box 13">
                  <a:extLst>
                    <a:ext uri="{FF2B5EF4-FFF2-40B4-BE49-F238E27FC236}">
                      <a16:creationId xmlns:a16="http://schemas.microsoft.com/office/drawing/2014/main" id="{A7499D2F-1DC0-44E6-93BC-296A0AA4E936}"/>
                    </a:ext>
                  </a:extLst>
                </p:cNvPr>
                <p:cNvSpPr txBox="1">
                  <a:spLocks noChangeArrowheads="1"/>
                </p:cNvSpPr>
                <p:nvPr/>
              </p:nvSpPr>
              <p:spPr bwMode="auto">
                <a:xfrm>
                  <a:off x="3246" y="2438"/>
                  <a:ext cx="546" cy="15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4" name="Text Box 13">
                  <a:extLst>
                    <a:ext uri="{FF2B5EF4-FFF2-40B4-BE49-F238E27FC236}">
                      <a16:creationId xmlns:a16="http://schemas.microsoft.com/office/drawing/2014/main" id="{A7499D2F-1DC0-44E6-93BC-296A0AA4E936}"/>
                    </a:ext>
                  </a:extLst>
                </p:cNvPr>
                <p:cNvSpPr txBox="1">
                  <a:spLocks noRot="1" noChangeAspect="1" noMove="1" noResize="1" noEditPoints="1" noAdjustHandles="1" noChangeArrowheads="1" noChangeShapeType="1" noTextEdit="1"/>
                </p:cNvSpPr>
                <p:nvPr/>
              </p:nvSpPr>
              <p:spPr bwMode="auto">
                <a:xfrm>
                  <a:off x="3246" y="2438"/>
                  <a:ext cx="546" cy="159"/>
                </a:xfrm>
                <a:prstGeom prst="rect">
                  <a:avLst/>
                </a:prstGeom>
                <a:blipFill>
                  <a:blip r:embed="rId11"/>
                  <a:stretch>
                    <a:fillRect b="-1831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5" name="Freeform 49">
              <a:extLst>
                <a:ext uri="{FF2B5EF4-FFF2-40B4-BE49-F238E27FC236}">
                  <a16:creationId xmlns:a16="http://schemas.microsoft.com/office/drawing/2014/main" id="{36D8C7DD-E718-43AC-9E65-4793C61573D6}"/>
                </a:ext>
              </a:extLst>
            </p:cNvPr>
            <p:cNvSpPr>
              <a:spLocks/>
            </p:cNvSpPr>
            <p:nvPr/>
          </p:nvSpPr>
          <p:spPr bwMode="auto">
            <a:xfrm>
              <a:off x="1648" y="2533"/>
              <a:ext cx="1737" cy="825"/>
            </a:xfrm>
            <a:custGeom>
              <a:avLst/>
              <a:gdLst>
                <a:gd name="T0" fmla="*/ 0 w 1911"/>
                <a:gd name="T1" fmla="*/ 968 h 1144"/>
                <a:gd name="T2" fmla="*/ 749 w 1911"/>
                <a:gd name="T3" fmla="*/ 346 h 1144"/>
                <a:gd name="T4" fmla="*/ 2069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grpSp>
      <p:sp>
        <p:nvSpPr>
          <p:cNvPr id="6" name="Line 12">
            <a:extLst>
              <a:ext uri="{FF2B5EF4-FFF2-40B4-BE49-F238E27FC236}">
                <a16:creationId xmlns:a16="http://schemas.microsoft.com/office/drawing/2014/main" id="{A4B6C9ED-92E8-4711-8A3A-976CFA361F14}"/>
              </a:ext>
            </a:extLst>
          </p:cNvPr>
          <p:cNvSpPr>
            <a:spLocks noChangeShapeType="1"/>
          </p:cNvSpPr>
          <p:nvPr/>
        </p:nvSpPr>
        <p:spPr bwMode="auto">
          <a:xfrm>
            <a:off x="3110933" y="5317245"/>
            <a:ext cx="4465620" cy="2709"/>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7" name="Line 22">
            <a:extLst>
              <a:ext uri="{FF2B5EF4-FFF2-40B4-BE49-F238E27FC236}">
                <a16:creationId xmlns:a16="http://schemas.microsoft.com/office/drawing/2014/main" id="{41571E36-6324-466B-9603-05CF9DDC19C4}"/>
              </a:ext>
            </a:extLst>
          </p:cNvPr>
          <p:cNvSpPr>
            <a:spLocks noChangeShapeType="1"/>
          </p:cNvSpPr>
          <p:nvPr/>
        </p:nvSpPr>
        <p:spPr bwMode="auto">
          <a:xfrm flipV="1">
            <a:off x="3081572" y="1819281"/>
            <a:ext cx="4257633" cy="350067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8" name="Line 24">
            <a:extLst>
              <a:ext uri="{FF2B5EF4-FFF2-40B4-BE49-F238E27FC236}">
                <a16:creationId xmlns:a16="http://schemas.microsoft.com/office/drawing/2014/main" id="{4F90250A-BB3F-4233-8068-EBD12F628567}"/>
              </a:ext>
            </a:extLst>
          </p:cNvPr>
          <p:cNvSpPr>
            <a:spLocks noChangeShapeType="1"/>
          </p:cNvSpPr>
          <p:nvPr/>
        </p:nvSpPr>
        <p:spPr bwMode="auto">
          <a:xfrm flipH="1">
            <a:off x="6469325" y="2547798"/>
            <a:ext cx="0" cy="277486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9" name="Line 27">
            <a:extLst>
              <a:ext uri="{FF2B5EF4-FFF2-40B4-BE49-F238E27FC236}">
                <a16:creationId xmlns:a16="http://schemas.microsoft.com/office/drawing/2014/main" id="{9572D86C-016A-4FCC-B022-F254AA185B3B}"/>
              </a:ext>
            </a:extLst>
          </p:cNvPr>
          <p:cNvSpPr>
            <a:spLocks noChangeShapeType="1"/>
          </p:cNvSpPr>
          <p:nvPr/>
        </p:nvSpPr>
        <p:spPr bwMode="auto">
          <a:xfrm flipH="1">
            <a:off x="6683573" y="4981734"/>
            <a:ext cx="133357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e-IL"/>
          </a:p>
        </p:txBody>
      </p:sp>
      <p:sp>
        <p:nvSpPr>
          <p:cNvPr id="10" name="Line 89">
            <a:extLst>
              <a:ext uri="{FF2B5EF4-FFF2-40B4-BE49-F238E27FC236}">
                <a16:creationId xmlns:a16="http://schemas.microsoft.com/office/drawing/2014/main" id="{46CA95E9-0443-4DA3-A4CA-88A4E96FD097}"/>
              </a:ext>
            </a:extLst>
          </p:cNvPr>
          <p:cNvSpPr>
            <a:spLocks noChangeShapeType="1"/>
          </p:cNvSpPr>
          <p:nvPr/>
        </p:nvSpPr>
        <p:spPr bwMode="auto">
          <a:xfrm>
            <a:off x="3938234" y="4986842"/>
            <a:ext cx="2290313"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11" name="Text Box 15">
                <a:extLst>
                  <a:ext uri="{FF2B5EF4-FFF2-40B4-BE49-F238E27FC236}">
                    <a16:creationId xmlns:a16="http://schemas.microsoft.com/office/drawing/2014/main" id="{A4B9C90D-B4CB-4664-9168-32F908B1385A}"/>
                  </a:ext>
                </a:extLst>
              </p:cNvPr>
              <p:cNvSpPr txBox="1">
                <a:spLocks noChangeArrowheads="1"/>
              </p:cNvSpPr>
              <p:nvPr/>
            </p:nvSpPr>
            <p:spPr bwMode="auto">
              <a:xfrm>
                <a:off x="5278900" y="5315383"/>
                <a:ext cx="2380850" cy="72173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oMath>
                  </m:oMathPara>
                </a14:m>
                <a:endParaRPr lang="en-US" altLang="he-IL" sz="2200" b="0" baseline="-25000" dirty="0"/>
              </a:p>
            </p:txBody>
          </p:sp>
        </mc:Choice>
        <mc:Fallback xmlns="">
          <p:sp>
            <p:nvSpPr>
              <p:cNvPr id="11" name="Text Box 15">
                <a:extLst>
                  <a:ext uri="{FF2B5EF4-FFF2-40B4-BE49-F238E27FC236}">
                    <a16:creationId xmlns:a16="http://schemas.microsoft.com/office/drawing/2014/main" id="{A4B9C90D-B4CB-4664-9168-32F908B1385A}"/>
                  </a:ext>
                </a:extLst>
              </p:cNvPr>
              <p:cNvSpPr txBox="1">
                <a:spLocks noRot="1" noChangeAspect="1" noMove="1" noResize="1" noEditPoints="1" noAdjustHandles="1" noChangeArrowheads="1" noChangeShapeType="1" noTextEdit="1"/>
              </p:cNvSpPr>
              <p:nvPr/>
            </p:nvSpPr>
            <p:spPr bwMode="auto">
              <a:xfrm>
                <a:off x="5278900" y="5315383"/>
                <a:ext cx="2380850" cy="721739"/>
              </a:xfrm>
              <a:prstGeom prst="rect">
                <a:avLst/>
              </a:prstGeom>
              <a:blipFill>
                <a:blip r:embed="rId3"/>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12" name="Text Box 25">
            <a:extLst>
              <a:ext uri="{FF2B5EF4-FFF2-40B4-BE49-F238E27FC236}">
                <a16:creationId xmlns:a16="http://schemas.microsoft.com/office/drawing/2014/main" id="{25439D70-E13B-4B10-846E-7CF7F7930DE3}"/>
              </a:ext>
            </a:extLst>
          </p:cNvPr>
          <p:cNvSpPr txBox="1">
            <a:spLocks noChangeArrowheads="1"/>
          </p:cNvSpPr>
          <p:nvPr/>
        </p:nvSpPr>
        <p:spPr bwMode="auto">
          <a:xfrm>
            <a:off x="6537837" y="1266669"/>
            <a:ext cx="1475491" cy="630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4DE11B5-4A9A-455B-8FE8-98B6A84B07D4}"/>
                  </a:ext>
                </a:extLst>
              </p:cNvPr>
              <p:cNvSpPr txBox="1"/>
              <p:nvPr/>
            </p:nvSpPr>
            <p:spPr>
              <a:xfrm>
                <a:off x="2203554" y="1618783"/>
                <a:ext cx="930113" cy="5775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1</m:t>
                          </m:r>
                        </m:sub>
                      </m:sSub>
                    </m:oMath>
                  </m:oMathPara>
                </a14:m>
                <a:endParaRPr lang="he-IL" sz="2200" dirty="0"/>
              </a:p>
            </p:txBody>
          </p:sp>
        </mc:Choice>
        <mc:Fallback xmlns="">
          <p:sp>
            <p:nvSpPr>
              <p:cNvPr id="13" name="TextBox 12">
                <a:extLst>
                  <a:ext uri="{FF2B5EF4-FFF2-40B4-BE49-F238E27FC236}">
                    <a16:creationId xmlns:a16="http://schemas.microsoft.com/office/drawing/2014/main" id="{64DE11B5-4A9A-455B-8FE8-98B6A84B07D4}"/>
                  </a:ext>
                </a:extLst>
              </p:cNvPr>
              <p:cNvSpPr txBox="1">
                <a:spLocks noRot="1" noChangeAspect="1" noMove="1" noResize="1" noEditPoints="1" noAdjustHandles="1" noChangeArrowheads="1" noChangeShapeType="1" noTextEdit="1"/>
              </p:cNvSpPr>
              <p:nvPr/>
            </p:nvSpPr>
            <p:spPr>
              <a:xfrm>
                <a:off x="2203554" y="1618783"/>
                <a:ext cx="930113" cy="577565"/>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570232-C08D-40C5-8A0B-B1B6DEFDF3D8}"/>
                  </a:ext>
                </a:extLst>
              </p:cNvPr>
              <p:cNvSpPr txBox="1"/>
              <p:nvPr/>
            </p:nvSpPr>
            <p:spPr>
              <a:xfrm>
                <a:off x="7515400" y="5266474"/>
                <a:ext cx="517487" cy="5775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14" name="TextBox 13">
                <a:extLst>
                  <a:ext uri="{FF2B5EF4-FFF2-40B4-BE49-F238E27FC236}">
                    <a16:creationId xmlns:a16="http://schemas.microsoft.com/office/drawing/2014/main" id="{C0570232-C08D-40C5-8A0B-B1B6DEFDF3D8}"/>
                  </a:ext>
                </a:extLst>
              </p:cNvPr>
              <p:cNvSpPr txBox="1">
                <a:spLocks noRot="1" noChangeAspect="1" noMove="1" noResize="1" noEditPoints="1" noAdjustHandles="1" noChangeArrowheads="1" noChangeShapeType="1" noTextEdit="1"/>
              </p:cNvSpPr>
              <p:nvPr/>
            </p:nvSpPr>
            <p:spPr>
              <a:xfrm>
                <a:off x="7515400" y="5266474"/>
                <a:ext cx="517487" cy="577565"/>
              </a:xfrm>
              <a:prstGeom prst="rect">
                <a:avLst/>
              </a:prstGeom>
              <a:blipFill>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16BE81-986D-4AC0-AD6E-E19050D8B034}"/>
                  </a:ext>
                </a:extLst>
              </p:cNvPr>
              <p:cNvSpPr txBox="1"/>
              <p:nvPr/>
            </p:nvSpPr>
            <p:spPr>
              <a:xfrm>
                <a:off x="3368598" y="5293835"/>
                <a:ext cx="35093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1</m:t>
                          </m:r>
                        </m:sub>
                      </m:sSub>
                    </m:oMath>
                  </m:oMathPara>
                </a14:m>
                <a:endParaRPr lang="he-IL" sz="2200" dirty="0"/>
              </a:p>
            </p:txBody>
          </p:sp>
        </mc:Choice>
        <mc:Fallback xmlns="">
          <p:sp>
            <p:nvSpPr>
              <p:cNvPr id="16" name="TextBox 15">
                <a:extLst>
                  <a:ext uri="{FF2B5EF4-FFF2-40B4-BE49-F238E27FC236}">
                    <a16:creationId xmlns:a16="http://schemas.microsoft.com/office/drawing/2014/main" id="{C916BE81-986D-4AC0-AD6E-E19050D8B034}"/>
                  </a:ext>
                </a:extLst>
              </p:cNvPr>
              <p:cNvSpPr txBox="1">
                <a:spLocks noRot="1" noChangeAspect="1" noMove="1" noResize="1" noEditPoints="1" noAdjustHandles="1" noChangeArrowheads="1" noChangeShapeType="1" noTextEdit="1"/>
              </p:cNvSpPr>
              <p:nvPr/>
            </p:nvSpPr>
            <p:spPr>
              <a:xfrm>
                <a:off x="3368598" y="5293835"/>
                <a:ext cx="350930" cy="338554"/>
              </a:xfrm>
              <a:prstGeom prst="rect">
                <a:avLst/>
              </a:prstGeom>
              <a:blipFill>
                <a:blip r:embed="rId6"/>
                <a:stretch>
                  <a:fillRect l="-17544" r="-7018" b="-28571"/>
                </a:stretch>
              </a:blipFill>
            </p:spPr>
            <p:txBody>
              <a:bodyPr/>
              <a:lstStyle/>
              <a:p>
                <a:r>
                  <a:rPr lang="he-IL">
                    <a:noFill/>
                  </a:rPr>
                  <a:t> </a:t>
                </a:r>
              </a:p>
            </p:txBody>
          </p:sp>
        </mc:Fallback>
      </mc:AlternateContent>
      <p:cxnSp>
        <p:nvCxnSpPr>
          <p:cNvPr id="18" name="Straight Connector 17">
            <a:extLst>
              <a:ext uri="{FF2B5EF4-FFF2-40B4-BE49-F238E27FC236}">
                <a16:creationId xmlns:a16="http://schemas.microsoft.com/office/drawing/2014/main" id="{954E27EE-B8B9-4CA5-84F2-3F6A1F79B215}"/>
              </a:ext>
            </a:extLst>
          </p:cNvPr>
          <p:cNvCxnSpPr>
            <a:cxnSpLocks/>
            <a:stCxn id="16" idx="0"/>
          </p:cNvCxnSpPr>
          <p:nvPr/>
        </p:nvCxnSpPr>
        <p:spPr>
          <a:xfrm flipV="1">
            <a:off x="3544063" y="4047344"/>
            <a:ext cx="0" cy="1246491"/>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399719C-57FC-4AB3-9382-5AE1A34A23D6}"/>
              </a:ext>
            </a:extLst>
          </p:cNvPr>
          <p:cNvCxnSpPr>
            <a:cxnSpLocks/>
          </p:cNvCxnSpPr>
          <p:nvPr/>
        </p:nvCxnSpPr>
        <p:spPr>
          <a:xfrm flipH="1">
            <a:off x="3110933" y="4047344"/>
            <a:ext cx="423651" cy="0"/>
          </a:xfrm>
          <a:prstGeom prst="line">
            <a:avLst/>
          </a:prstGeom>
          <a:ln>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5298B1D-0002-46C7-9915-9B70F373C227}"/>
                  </a:ext>
                </a:extLst>
              </p:cNvPr>
              <p:cNvSpPr txBox="1"/>
              <p:nvPr/>
            </p:nvSpPr>
            <p:spPr>
              <a:xfrm>
                <a:off x="2769510" y="3803150"/>
                <a:ext cx="357469"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2</m:t>
                          </m:r>
                        </m:sub>
                      </m:sSub>
                    </m:oMath>
                  </m:oMathPara>
                </a14:m>
                <a:endParaRPr lang="he-IL" sz="2200" dirty="0"/>
              </a:p>
            </p:txBody>
          </p:sp>
        </mc:Choice>
        <mc:Fallback xmlns="">
          <p:sp>
            <p:nvSpPr>
              <p:cNvPr id="22" name="TextBox 21">
                <a:extLst>
                  <a:ext uri="{FF2B5EF4-FFF2-40B4-BE49-F238E27FC236}">
                    <a16:creationId xmlns:a16="http://schemas.microsoft.com/office/drawing/2014/main" id="{05298B1D-0002-46C7-9915-9B70F373C227}"/>
                  </a:ext>
                </a:extLst>
              </p:cNvPr>
              <p:cNvSpPr txBox="1">
                <a:spLocks noRot="1" noChangeAspect="1" noMove="1" noResize="1" noEditPoints="1" noAdjustHandles="1" noChangeArrowheads="1" noChangeShapeType="1" noTextEdit="1"/>
              </p:cNvSpPr>
              <p:nvPr/>
            </p:nvSpPr>
            <p:spPr>
              <a:xfrm>
                <a:off x="2769510" y="3803150"/>
                <a:ext cx="357469" cy="338554"/>
              </a:xfrm>
              <a:prstGeom prst="rect">
                <a:avLst/>
              </a:prstGeom>
              <a:blipFill>
                <a:blip r:embed="rId7"/>
                <a:stretch>
                  <a:fillRect l="-15254" r="-6780" b="-29091"/>
                </a:stretch>
              </a:blipFill>
            </p:spPr>
            <p:txBody>
              <a:bodyPr/>
              <a:lstStyle/>
              <a:p>
                <a:r>
                  <a:rPr lang="he-IL">
                    <a:noFill/>
                  </a:rPr>
                  <a:t> </a:t>
                </a:r>
              </a:p>
            </p:txBody>
          </p:sp>
        </mc:Fallback>
      </mc:AlternateContent>
      <p:cxnSp>
        <p:nvCxnSpPr>
          <p:cNvPr id="23" name="Straight Connector 22">
            <a:extLst>
              <a:ext uri="{FF2B5EF4-FFF2-40B4-BE49-F238E27FC236}">
                <a16:creationId xmlns:a16="http://schemas.microsoft.com/office/drawing/2014/main" id="{843FB5B1-4910-4E9D-9785-FA0429D357DB}"/>
              </a:ext>
            </a:extLst>
          </p:cNvPr>
          <p:cNvCxnSpPr>
            <a:cxnSpLocks/>
          </p:cNvCxnSpPr>
          <p:nvPr/>
        </p:nvCxnSpPr>
        <p:spPr>
          <a:xfrm flipH="1">
            <a:off x="3544064" y="4047344"/>
            <a:ext cx="1076959"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37E3DD6F-FE5C-4E4B-8F34-4352EE03BED8}"/>
              </a:ext>
            </a:extLst>
          </p:cNvPr>
          <p:cNvCxnSpPr/>
          <p:nvPr/>
        </p:nvCxnSpPr>
        <p:spPr>
          <a:xfrm flipV="1">
            <a:off x="4621023" y="4076171"/>
            <a:ext cx="0" cy="1246491"/>
          </a:xfrm>
          <a:prstGeom prst="line">
            <a:avLst/>
          </a:prstGeom>
          <a:ln>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950D6C6-AECF-4B72-BF55-381FAC8FE4AD}"/>
                  </a:ext>
                </a:extLst>
              </p:cNvPr>
              <p:cNvSpPr txBox="1"/>
              <p:nvPr/>
            </p:nvSpPr>
            <p:spPr>
              <a:xfrm>
                <a:off x="4482422" y="5292065"/>
                <a:ext cx="357469"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2</m:t>
                          </m:r>
                        </m:sub>
                      </m:sSub>
                    </m:oMath>
                  </m:oMathPara>
                </a14:m>
                <a:endParaRPr lang="he-IL" sz="2200" dirty="0"/>
              </a:p>
            </p:txBody>
          </p:sp>
        </mc:Choice>
        <mc:Fallback xmlns="">
          <p:sp>
            <p:nvSpPr>
              <p:cNvPr id="26" name="TextBox 25">
                <a:extLst>
                  <a:ext uri="{FF2B5EF4-FFF2-40B4-BE49-F238E27FC236}">
                    <a16:creationId xmlns:a16="http://schemas.microsoft.com/office/drawing/2014/main" id="{8950D6C6-AECF-4B72-BF55-381FAC8FE4AD}"/>
                  </a:ext>
                </a:extLst>
              </p:cNvPr>
              <p:cNvSpPr txBox="1">
                <a:spLocks noRot="1" noChangeAspect="1" noMove="1" noResize="1" noEditPoints="1" noAdjustHandles="1" noChangeArrowheads="1" noChangeShapeType="1" noTextEdit="1"/>
              </p:cNvSpPr>
              <p:nvPr/>
            </p:nvSpPr>
            <p:spPr>
              <a:xfrm>
                <a:off x="4482422" y="5292065"/>
                <a:ext cx="357469" cy="338554"/>
              </a:xfrm>
              <a:prstGeom prst="rect">
                <a:avLst/>
              </a:prstGeom>
              <a:blipFill>
                <a:blip r:embed="rId8"/>
                <a:stretch>
                  <a:fillRect l="-15254" r="-6780" b="-28571"/>
                </a:stretch>
              </a:blipFill>
            </p:spPr>
            <p:txBody>
              <a:bodyPr/>
              <a:lstStyle/>
              <a:p>
                <a:r>
                  <a:rPr lang="he-IL">
                    <a:noFill/>
                  </a:rPr>
                  <a:t> </a:t>
                </a:r>
              </a:p>
            </p:txBody>
          </p:sp>
        </mc:Fallback>
      </mc:AlternateContent>
      <p:cxnSp>
        <p:nvCxnSpPr>
          <p:cNvPr id="27" name="Straight Connector 26">
            <a:extLst>
              <a:ext uri="{FF2B5EF4-FFF2-40B4-BE49-F238E27FC236}">
                <a16:creationId xmlns:a16="http://schemas.microsoft.com/office/drawing/2014/main" id="{C0355A44-D372-4917-A066-0C64A577DC21}"/>
              </a:ext>
            </a:extLst>
          </p:cNvPr>
          <p:cNvCxnSpPr>
            <a:cxnSpLocks/>
          </p:cNvCxnSpPr>
          <p:nvPr/>
        </p:nvCxnSpPr>
        <p:spPr>
          <a:xfrm flipV="1">
            <a:off x="4621023" y="3149600"/>
            <a:ext cx="0" cy="89601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E4DC5F11-26DF-4559-9ABC-5A166796F22F}"/>
              </a:ext>
            </a:extLst>
          </p:cNvPr>
          <p:cNvCxnSpPr>
            <a:cxnSpLocks/>
          </p:cNvCxnSpPr>
          <p:nvPr/>
        </p:nvCxnSpPr>
        <p:spPr>
          <a:xfrm flipH="1">
            <a:off x="3110933" y="3149600"/>
            <a:ext cx="1492781" cy="0"/>
          </a:xfrm>
          <a:prstGeom prst="line">
            <a:avLst/>
          </a:prstGeom>
          <a:ln>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F1BD18A-02B2-4AAC-A053-0303C6DD71EE}"/>
                  </a:ext>
                </a:extLst>
              </p:cNvPr>
              <p:cNvSpPr txBox="1"/>
              <p:nvPr/>
            </p:nvSpPr>
            <p:spPr>
              <a:xfrm>
                <a:off x="2730732" y="2916706"/>
                <a:ext cx="357469"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3</m:t>
                          </m:r>
                        </m:sub>
                      </m:sSub>
                    </m:oMath>
                  </m:oMathPara>
                </a14:m>
                <a:endParaRPr lang="he-IL" sz="2200" dirty="0"/>
              </a:p>
            </p:txBody>
          </p:sp>
        </mc:Choice>
        <mc:Fallback xmlns="">
          <p:sp>
            <p:nvSpPr>
              <p:cNvPr id="31" name="TextBox 30">
                <a:extLst>
                  <a:ext uri="{FF2B5EF4-FFF2-40B4-BE49-F238E27FC236}">
                    <a16:creationId xmlns:a16="http://schemas.microsoft.com/office/drawing/2014/main" id="{0F1BD18A-02B2-4AAC-A053-0303C6DD71EE}"/>
                  </a:ext>
                </a:extLst>
              </p:cNvPr>
              <p:cNvSpPr txBox="1">
                <a:spLocks noRot="1" noChangeAspect="1" noMove="1" noResize="1" noEditPoints="1" noAdjustHandles="1" noChangeArrowheads="1" noChangeShapeType="1" noTextEdit="1"/>
              </p:cNvSpPr>
              <p:nvPr/>
            </p:nvSpPr>
            <p:spPr>
              <a:xfrm>
                <a:off x="2730732" y="2916706"/>
                <a:ext cx="357469" cy="338554"/>
              </a:xfrm>
              <a:prstGeom prst="rect">
                <a:avLst/>
              </a:prstGeom>
              <a:blipFill>
                <a:blip r:embed="rId9"/>
                <a:stretch>
                  <a:fillRect l="-16949" r="-5085" b="-28571"/>
                </a:stretch>
              </a:blipFill>
            </p:spPr>
            <p:txBody>
              <a:bodyPr/>
              <a:lstStyle/>
              <a:p>
                <a:r>
                  <a:rPr lang="he-IL">
                    <a:noFill/>
                  </a:rPr>
                  <a:t> </a:t>
                </a:r>
              </a:p>
            </p:txBody>
          </p:sp>
        </mc:Fallback>
      </mc:AlternateContent>
      <p:cxnSp>
        <p:nvCxnSpPr>
          <p:cNvPr id="33" name="Straight Connector 32">
            <a:extLst>
              <a:ext uri="{FF2B5EF4-FFF2-40B4-BE49-F238E27FC236}">
                <a16:creationId xmlns:a16="http://schemas.microsoft.com/office/drawing/2014/main" id="{B12FC1CF-79C0-4FCD-A65A-9C413151210C}"/>
              </a:ext>
            </a:extLst>
          </p:cNvPr>
          <p:cNvCxnSpPr>
            <a:cxnSpLocks/>
          </p:cNvCxnSpPr>
          <p:nvPr/>
        </p:nvCxnSpPr>
        <p:spPr>
          <a:xfrm flipH="1">
            <a:off x="4625554" y="3149600"/>
            <a:ext cx="1079286"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661436A0-5011-4038-908B-FF69EC8047AA}"/>
              </a:ext>
            </a:extLst>
          </p:cNvPr>
          <p:cNvCxnSpPr>
            <a:cxnSpLocks/>
          </p:cNvCxnSpPr>
          <p:nvPr/>
        </p:nvCxnSpPr>
        <p:spPr>
          <a:xfrm flipV="1">
            <a:off x="5704840" y="3149601"/>
            <a:ext cx="0" cy="2164931"/>
          </a:xfrm>
          <a:prstGeom prst="line">
            <a:avLst/>
          </a:prstGeom>
          <a:ln>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C852DD3-4D16-4E14-AAE8-6C471CC59A6F}"/>
                  </a:ext>
                </a:extLst>
              </p:cNvPr>
              <p:cNvSpPr txBox="1"/>
              <p:nvPr/>
            </p:nvSpPr>
            <p:spPr>
              <a:xfrm>
                <a:off x="5550879" y="5261394"/>
                <a:ext cx="357469"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3</m:t>
                          </m:r>
                        </m:sub>
                      </m:sSub>
                    </m:oMath>
                  </m:oMathPara>
                </a14:m>
                <a:endParaRPr lang="he-IL" sz="2200" dirty="0"/>
              </a:p>
            </p:txBody>
          </p:sp>
        </mc:Choice>
        <mc:Fallback xmlns="">
          <p:sp>
            <p:nvSpPr>
              <p:cNvPr id="37" name="TextBox 36">
                <a:extLst>
                  <a:ext uri="{FF2B5EF4-FFF2-40B4-BE49-F238E27FC236}">
                    <a16:creationId xmlns:a16="http://schemas.microsoft.com/office/drawing/2014/main" id="{EC852DD3-4D16-4E14-AAE8-6C471CC59A6F}"/>
                  </a:ext>
                </a:extLst>
              </p:cNvPr>
              <p:cNvSpPr txBox="1">
                <a:spLocks noRot="1" noChangeAspect="1" noMove="1" noResize="1" noEditPoints="1" noAdjustHandles="1" noChangeArrowheads="1" noChangeShapeType="1" noTextEdit="1"/>
              </p:cNvSpPr>
              <p:nvPr/>
            </p:nvSpPr>
            <p:spPr>
              <a:xfrm>
                <a:off x="5550879" y="5261394"/>
                <a:ext cx="357469" cy="338554"/>
              </a:xfrm>
              <a:prstGeom prst="rect">
                <a:avLst/>
              </a:prstGeom>
              <a:blipFill>
                <a:blip r:embed="rId10"/>
                <a:stretch>
                  <a:fillRect l="-17241" r="-6897" b="-28571"/>
                </a:stretch>
              </a:blipFill>
            </p:spPr>
            <p:txBody>
              <a:bodyPr/>
              <a:lstStyle/>
              <a:p>
                <a:r>
                  <a:rPr lang="he-IL">
                    <a:noFill/>
                  </a:rPr>
                  <a:t> </a:t>
                </a:r>
              </a:p>
            </p:txBody>
          </p:sp>
        </mc:Fallback>
      </mc:AlternateContent>
      <p:cxnSp>
        <p:nvCxnSpPr>
          <p:cNvPr id="38" name="Straight Connector 37">
            <a:extLst>
              <a:ext uri="{FF2B5EF4-FFF2-40B4-BE49-F238E27FC236}">
                <a16:creationId xmlns:a16="http://schemas.microsoft.com/office/drawing/2014/main" id="{ABF8C4EC-5367-471B-A486-C2E91B5236E9}"/>
              </a:ext>
            </a:extLst>
          </p:cNvPr>
          <p:cNvCxnSpPr>
            <a:cxnSpLocks/>
          </p:cNvCxnSpPr>
          <p:nvPr/>
        </p:nvCxnSpPr>
        <p:spPr>
          <a:xfrm flipH="1" flipV="1">
            <a:off x="5704751" y="2736986"/>
            <a:ext cx="89" cy="412616"/>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A4A63651-E951-4760-A750-980438ED6C9F}"/>
              </a:ext>
            </a:extLst>
          </p:cNvPr>
          <p:cNvCxnSpPr>
            <a:cxnSpLocks/>
          </p:cNvCxnSpPr>
          <p:nvPr/>
        </p:nvCxnSpPr>
        <p:spPr>
          <a:xfrm flipH="1">
            <a:off x="5704751" y="2736986"/>
            <a:ext cx="498933" cy="3664"/>
          </a:xfrm>
          <a:prstGeom prst="line">
            <a:avLst/>
          </a:prstGeom>
          <a:ln>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75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p:bldP spid="26" grpId="0"/>
      <p:bldP spid="3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46BD60-17DC-4ABA-A6A5-8CADD3201F8E}"/>
              </a:ext>
            </a:extLst>
          </p:cNvPr>
          <p:cNvSpPr txBox="1"/>
          <p:nvPr/>
        </p:nvSpPr>
        <p:spPr>
          <a:xfrm>
            <a:off x="5544101" y="1664649"/>
            <a:ext cx="1506458" cy="1569660"/>
          </a:xfrm>
          <a:prstGeom prst="rect">
            <a:avLst/>
          </a:prstGeom>
          <a:noFill/>
        </p:spPr>
        <p:txBody>
          <a:bodyPr wrap="square" rtlCol="1">
            <a:spAutoFit/>
          </a:bodyPr>
          <a:lstStyle/>
          <a:p>
            <a:r>
              <a:rPr lang="en-US" sz="9600" dirty="0"/>
              <a:t>?</a:t>
            </a:r>
            <a:endParaRPr lang="he-IL" sz="9600" dirty="0"/>
          </a:p>
        </p:txBody>
      </p:sp>
      <p:grpSp>
        <p:nvGrpSpPr>
          <p:cNvPr id="5" name="Group 4">
            <a:extLst>
              <a:ext uri="{FF2B5EF4-FFF2-40B4-BE49-F238E27FC236}">
                <a16:creationId xmlns:a16="http://schemas.microsoft.com/office/drawing/2014/main" id="{1A3EE16F-D936-4C85-80B2-1A1FFCC7C063}"/>
              </a:ext>
            </a:extLst>
          </p:cNvPr>
          <p:cNvGrpSpPr/>
          <p:nvPr/>
        </p:nvGrpSpPr>
        <p:grpSpPr>
          <a:xfrm>
            <a:off x="4618245" y="1534602"/>
            <a:ext cx="4723260" cy="3352507"/>
            <a:chOff x="4252186" y="2661906"/>
            <a:chExt cx="3501850" cy="2375932"/>
          </a:xfrm>
        </p:grpSpPr>
        <p:grpSp>
          <p:nvGrpSpPr>
            <p:cNvPr id="17" name="Group 63">
              <a:extLst>
                <a:ext uri="{FF2B5EF4-FFF2-40B4-BE49-F238E27FC236}">
                  <a16:creationId xmlns:a16="http://schemas.microsoft.com/office/drawing/2014/main" id="{C9DB4C8D-2F27-4CBE-A6B0-228F5C4D7273}"/>
                </a:ext>
              </a:extLst>
            </p:cNvPr>
            <p:cNvGrpSpPr>
              <a:grpSpLocks/>
            </p:cNvGrpSpPr>
            <p:nvPr/>
          </p:nvGrpSpPr>
          <p:grpSpPr bwMode="auto">
            <a:xfrm>
              <a:off x="4344086" y="3009010"/>
              <a:ext cx="3409950" cy="2025650"/>
              <a:chOff x="1645" y="2354"/>
              <a:chExt cx="2148" cy="1276"/>
            </a:xfrm>
          </p:grpSpPr>
          <p:sp>
            <p:nvSpPr>
              <p:cNvPr id="18" name="Line 4">
                <a:extLst>
                  <a:ext uri="{FF2B5EF4-FFF2-40B4-BE49-F238E27FC236}">
                    <a16:creationId xmlns:a16="http://schemas.microsoft.com/office/drawing/2014/main" id="{F0E32AA6-F12C-472A-80E3-89E87393DC9D}"/>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21" name="Text Box 13">
                    <a:extLst>
                      <a:ext uri="{FF2B5EF4-FFF2-40B4-BE49-F238E27FC236}">
                        <a16:creationId xmlns:a16="http://schemas.microsoft.com/office/drawing/2014/main" id="{E09AE950-A2CA-4E25-AD94-75BEA1574E83}"/>
                      </a:ext>
                    </a:extLst>
                  </p:cNvPr>
                  <p:cNvSpPr txBox="1">
                    <a:spLocks noChangeArrowheads="1"/>
                  </p:cNvSpPr>
                  <p:nvPr/>
                </p:nvSpPr>
                <p:spPr bwMode="auto">
                  <a:xfrm>
                    <a:off x="3247" y="2371"/>
                    <a:ext cx="546" cy="19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21" name="Text Box 13">
                    <a:extLst>
                      <a:ext uri="{FF2B5EF4-FFF2-40B4-BE49-F238E27FC236}">
                        <a16:creationId xmlns:a16="http://schemas.microsoft.com/office/drawing/2014/main" id="{E09AE950-A2CA-4E25-AD94-75BEA1574E83}"/>
                      </a:ext>
                    </a:extLst>
                  </p:cNvPr>
                  <p:cNvSpPr txBox="1">
                    <a:spLocks noRot="1" noChangeAspect="1" noMove="1" noResize="1" noEditPoints="1" noAdjustHandles="1" noChangeArrowheads="1" noChangeShapeType="1" noTextEdit="1"/>
                  </p:cNvSpPr>
                  <p:nvPr/>
                </p:nvSpPr>
                <p:spPr bwMode="auto">
                  <a:xfrm>
                    <a:off x="3247" y="2371"/>
                    <a:ext cx="546" cy="192"/>
                  </a:xfrm>
                  <a:prstGeom prst="rect">
                    <a:avLst/>
                  </a:prstGeom>
                  <a:blipFill>
                    <a:blip r:embed="rId7"/>
                    <a:stretch>
                      <a:fillRect b="-1831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a:off x="4348387" y="5036250"/>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22">
              <a:extLst>
                <a:ext uri="{FF2B5EF4-FFF2-40B4-BE49-F238E27FC236}">
                  <a16:creationId xmlns:a16="http://schemas.microsoft.com/office/drawing/2014/main" id="{0FE439E5-0CD7-45C2-9722-29E17F834101}"/>
                </a:ext>
              </a:extLst>
            </p:cNvPr>
            <p:cNvSpPr>
              <a:spLocks noChangeShapeType="1"/>
            </p:cNvSpPr>
            <p:nvPr/>
          </p:nvSpPr>
          <p:spPr bwMode="auto">
            <a:xfrm flipV="1">
              <a:off x="4329338" y="2985833"/>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4" name="Text Box 25">
              <a:extLst>
                <a:ext uri="{FF2B5EF4-FFF2-40B4-BE49-F238E27FC236}">
                  <a16:creationId xmlns:a16="http://schemas.microsoft.com/office/drawing/2014/main" id="{49CE58F1-24BD-4F4D-A539-52F3A41093C6}"/>
                </a:ext>
              </a:extLst>
            </p:cNvPr>
            <p:cNvSpPr txBox="1">
              <a:spLocks noChangeArrowheads="1"/>
            </p:cNvSpPr>
            <p:nvPr/>
          </p:nvSpPr>
          <p:spPr bwMode="auto">
            <a:xfrm>
              <a:off x="6571680" y="2661906"/>
              <a:ext cx="9572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5" name="Freeform: Shape 24">
              <a:extLst>
                <a:ext uri="{FF2B5EF4-FFF2-40B4-BE49-F238E27FC236}">
                  <a16:creationId xmlns:a16="http://schemas.microsoft.com/office/drawing/2014/main" id="{766F5607-F890-4A07-8D22-868DA535ABEE}"/>
                </a:ext>
              </a:extLst>
            </p:cNvPr>
            <p:cNvSpPr/>
            <p:nvPr/>
          </p:nvSpPr>
          <p:spPr>
            <a:xfrm rot="21169620">
              <a:off x="4252186" y="3325018"/>
              <a:ext cx="2906024" cy="1309834"/>
            </a:xfrm>
            <a:custGeom>
              <a:avLst/>
              <a:gdLst>
                <a:gd name="connsiteX0" fmla="*/ 0 w 3153576"/>
                <a:gd name="connsiteY0" fmla="*/ 1482366 h 1525972"/>
                <a:gd name="connsiteX1" fmla="*/ 1216742 w 3153576"/>
                <a:gd name="connsiteY1" fmla="*/ 1364379 h 1525972"/>
                <a:gd name="connsiteX2" fmla="*/ 1814052 w 3153576"/>
                <a:gd name="connsiteY2" fmla="*/ 169759 h 1525972"/>
                <a:gd name="connsiteX3" fmla="*/ 3038168 w 3153576"/>
                <a:gd name="connsiteY3" fmla="*/ 14901 h 1525972"/>
                <a:gd name="connsiteX4" fmla="*/ 3030794 w 3153576"/>
                <a:gd name="connsiteY4" fmla="*/ 14901 h 152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576" h="1525972">
                  <a:moveTo>
                    <a:pt x="0" y="1482366"/>
                  </a:moveTo>
                  <a:cubicBezTo>
                    <a:pt x="457200" y="1532756"/>
                    <a:pt x="914400" y="1583147"/>
                    <a:pt x="1216742" y="1364379"/>
                  </a:cubicBezTo>
                  <a:cubicBezTo>
                    <a:pt x="1519084" y="1145611"/>
                    <a:pt x="1510481" y="394672"/>
                    <a:pt x="1814052" y="169759"/>
                  </a:cubicBezTo>
                  <a:cubicBezTo>
                    <a:pt x="2117623" y="-55154"/>
                    <a:pt x="3038168" y="14901"/>
                    <a:pt x="3038168" y="14901"/>
                  </a:cubicBezTo>
                  <a:cubicBezTo>
                    <a:pt x="3240958" y="-10909"/>
                    <a:pt x="3135876" y="1996"/>
                    <a:pt x="3030794" y="14901"/>
                  </a:cubicBezTo>
                </a:path>
              </a:pathLst>
            </a:custGeom>
            <a:ln w="28575"/>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6" name="Line 24">
              <a:extLst>
                <a:ext uri="{FF2B5EF4-FFF2-40B4-BE49-F238E27FC236}">
                  <a16:creationId xmlns:a16="http://schemas.microsoft.com/office/drawing/2014/main" id="{DC67A7DE-862A-4BBC-A54B-65B5CE563A4D}"/>
                </a:ext>
              </a:extLst>
            </p:cNvPr>
            <p:cNvSpPr>
              <a:spLocks noChangeShapeType="1"/>
            </p:cNvSpPr>
            <p:nvPr/>
          </p:nvSpPr>
          <p:spPr bwMode="auto">
            <a:xfrm flipH="1">
              <a:off x="6804321" y="3211649"/>
              <a:ext cx="2083" cy="181230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Line 24">
              <a:extLst>
                <a:ext uri="{FF2B5EF4-FFF2-40B4-BE49-F238E27FC236}">
                  <a16:creationId xmlns:a16="http://schemas.microsoft.com/office/drawing/2014/main" id="{6672F8DE-D436-4E7A-A281-721923972432}"/>
                </a:ext>
              </a:extLst>
            </p:cNvPr>
            <p:cNvSpPr>
              <a:spLocks noChangeShapeType="1"/>
            </p:cNvSpPr>
            <p:nvPr/>
          </p:nvSpPr>
          <p:spPr bwMode="auto">
            <a:xfrm flipH="1">
              <a:off x="4714557" y="4744101"/>
              <a:ext cx="7331" cy="27985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9" name="Line 24">
              <a:extLst>
                <a:ext uri="{FF2B5EF4-FFF2-40B4-BE49-F238E27FC236}">
                  <a16:creationId xmlns:a16="http://schemas.microsoft.com/office/drawing/2014/main" id="{0BA09F5F-80EC-4C65-A182-46FE1CD81ED7}"/>
                </a:ext>
              </a:extLst>
            </p:cNvPr>
            <p:cNvSpPr>
              <a:spLocks noChangeShapeType="1"/>
            </p:cNvSpPr>
            <p:nvPr/>
          </p:nvSpPr>
          <p:spPr bwMode="auto">
            <a:xfrm flipH="1">
              <a:off x="5631230" y="4040850"/>
              <a:ext cx="14749" cy="979526"/>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0" name="Straight Arrow Connector 29">
              <a:extLst>
                <a:ext uri="{FF2B5EF4-FFF2-40B4-BE49-F238E27FC236}">
                  <a16:creationId xmlns:a16="http://schemas.microsoft.com/office/drawing/2014/main" id="{E484A0F8-C335-493F-A597-A2E25CC92D85}"/>
                </a:ext>
              </a:extLst>
            </p:cNvPr>
            <p:cNvCxnSpPr>
              <a:cxnSpLocks/>
            </p:cNvCxnSpPr>
            <p:nvPr/>
          </p:nvCxnSpPr>
          <p:spPr>
            <a:xfrm flipH="1">
              <a:off x="4760303" y="4879630"/>
              <a:ext cx="7905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3CA151-BF17-4103-A373-534FB2AD4355}"/>
                </a:ext>
              </a:extLst>
            </p:cNvPr>
            <p:cNvCxnSpPr>
              <a:cxnSpLocks/>
            </p:cNvCxnSpPr>
            <p:nvPr/>
          </p:nvCxnSpPr>
          <p:spPr>
            <a:xfrm flipV="1">
              <a:off x="4420713" y="4875544"/>
              <a:ext cx="261938" cy="3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D2469F-7607-4E53-84D6-AB1B8D86DB5F}"/>
                </a:ext>
              </a:extLst>
            </p:cNvPr>
            <p:cNvCxnSpPr>
              <a:cxnSpLocks/>
            </p:cNvCxnSpPr>
            <p:nvPr/>
          </p:nvCxnSpPr>
          <p:spPr>
            <a:xfrm flipH="1">
              <a:off x="6838545" y="4881049"/>
              <a:ext cx="3900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18D75F4-3431-480D-AB55-BFCE9E4E7664}"/>
                </a:ext>
              </a:extLst>
            </p:cNvPr>
            <p:cNvCxnSpPr>
              <a:cxnSpLocks/>
            </p:cNvCxnSpPr>
            <p:nvPr/>
          </p:nvCxnSpPr>
          <p:spPr>
            <a:xfrm>
              <a:off x="5709792" y="4877330"/>
              <a:ext cx="10484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4479456" y="4838908"/>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4479456" y="4838908"/>
                <a:ext cx="1544638" cy="423065"/>
              </a:xfrm>
              <a:prstGeom prst="rect">
                <a:avLst/>
              </a:prstGeom>
              <a:blipFill>
                <a:blip r:embed="rId3"/>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334382" y="4848707"/>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334382" y="4848707"/>
                <a:ext cx="1544638" cy="423065"/>
              </a:xfrm>
              <a:prstGeom prst="rect">
                <a:avLst/>
              </a:prstGeom>
              <a:blipFill>
                <a:blip r:embed="rId4"/>
                <a:stretch>
                  <a:fillRect b="-11429"/>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C55717-9DCC-483B-92CB-052AB03BDB9A}"/>
                  </a:ext>
                </a:extLst>
              </p:cNvPr>
              <p:cNvSpPr txBox="1"/>
              <p:nvPr/>
            </p:nvSpPr>
            <p:spPr>
              <a:xfrm>
                <a:off x="8661038" y="4904460"/>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37" name="TextBox 36">
                <a:extLst>
                  <a:ext uri="{FF2B5EF4-FFF2-40B4-BE49-F238E27FC236}">
                    <a16:creationId xmlns:a16="http://schemas.microsoft.com/office/drawing/2014/main" id="{89C55717-9DCC-483B-92CB-052AB03BDB9A}"/>
                  </a:ext>
                </a:extLst>
              </p:cNvPr>
              <p:cNvSpPr txBox="1">
                <a:spLocks noRot="1" noChangeAspect="1" noMove="1" noResize="1" noEditPoints="1" noAdjustHandles="1" noChangeArrowheads="1" noChangeShapeType="1" noTextEdit="1"/>
              </p:cNvSpPr>
              <p:nvPr/>
            </p:nvSpPr>
            <p:spPr>
              <a:xfrm>
                <a:off x="8661038" y="4904460"/>
                <a:ext cx="335733" cy="338554"/>
              </a:xfrm>
              <a:prstGeom prst="rect">
                <a:avLst/>
              </a:prstGeom>
              <a:blipFill>
                <a:blip r:embed="rId5"/>
                <a:stretch>
                  <a:fillRect l="-18182" r="-5455" b="-2909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BAD02E-788B-4CF9-AE9F-E7BB819D9EE4}"/>
                  </a:ext>
                </a:extLst>
              </p:cNvPr>
              <p:cNvSpPr txBox="1"/>
              <p:nvPr/>
            </p:nvSpPr>
            <p:spPr>
              <a:xfrm>
                <a:off x="4046003" y="1886463"/>
                <a:ext cx="603435"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1</m:t>
                          </m:r>
                        </m:sub>
                      </m:sSub>
                    </m:oMath>
                  </m:oMathPara>
                </a14:m>
                <a:endParaRPr lang="he-IL" sz="2200" dirty="0"/>
              </a:p>
            </p:txBody>
          </p:sp>
        </mc:Choice>
        <mc:Fallback xmlns="">
          <p:sp>
            <p:nvSpPr>
              <p:cNvPr id="38" name="TextBox 37">
                <a:extLst>
                  <a:ext uri="{FF2B5EF4-FFF2-40B4-BE49-F238E27FC236}">
                    <a16:creationId xmlns:a16="http://schemas.microsoft.com/office/drawing/2014/main" id="{DFBAD02E-788B-4CF9-AE9F-E7BB819D9EE4}"/>
                  </a:ext>
                </a:extLst>
              </p:cNvPr>
              <p:cNvSpPr txBox="1">
                <a:spLocks noRot="1" noChangeAspect="1" noMove="1" noResize="1" noEditPoints="1" noAdjustHandles="1" noChangeArrowheads="1" noChangeShapeType="1" noTextEdit="1"/>
              </p:cNvSpPr>
              <p:nvPr/>
            </p:nvSpPr>
            <p:spPr>
              <a:xfrm>
                <a:off x="4046003" y="1886463"/>
                <a:ext cx="603435" cy="338554"/>
              </a:xfrm>
              <a:prstGeom prst="rect">
                <a:avLst/>
              </a:prstGeom>
              <a:blipFill>
                <a:blip r:embed="rId6"/>
                <a:stretch>
                  <a:fillRect l="-10101" r="-3030" b="-28571"/>
                </a:stretch>
              </a:blipFill>
            </p:spPr>
            <p:txBody>
              <a:bodyPr/>
              <a:lstStyle/>
              <a:p>
                <a:r>
                  <a:rPr lang="he-IL">
                    <a:noFill/>
                  </a:rPr>
                  <a:t> </a:t>
                </a:r>
              </a:p>
            </p:txBody>
          </p:sp>
        </mc:Fallback>
      </mc:AlternateContent>
      <p:sp>
        <p:nvSpPr>
          <p:cNvPr id="27" name="TextBox 26">
            <a:extLst>
              <a:ext uri="{FF2B5EF4-FFF2-40B4-BE49-F238E27FC236}">
                <a16:creationId xmlns:a16="http://schemas.microsoft.com/office/drawing/2014/main" id="{B9A7F760-A4D4-41AF-8816-C56AF7709DFF}"/>
              </a:ext>
            </a:extLst>
          </p:cNvPr>
          <p:cNvSpPr txBox="1"/>
          <p:nvPr/>
        </p:nvSpPr>
        <p:spPr>
          <a:xfrm>
            <a:off x="1062020" y="972151"/>
            <a:ext cx="1908372" cy="1384995"/>
          </a:xfrm>
          <a:prstGeom prst="rect">
            <a:avLst/>
          </a:prstGeom>
          <a:noFill/>
        </p:spPr>
        <p:txBody>
          <a:bodyPr wrap="square" rtlCol="1">
            <a:spAutoFit/>
          </a:bodyPr>
          <a:lstStyle/>
          <a:p>
            <a:pPr algn="l"/>
            <a:r>
              <a:rPr lang="en-US" sz="2800" dirty="0"/>
              <a:t>Theory of poverty traps</a:t>
            </a:r>
            <a:endParaRPr lang="he-IL" sz="2800" dirty="0"/>
          </a:p>
        </p:txBody>
      </p:sp>
    </p:spTree>
    <p:extLst>
      <p:ext uri="{BB962C8B-B14F-4D97-AF65-F5344CB8AC3E}">
        <p14:creationId xmlns:p14="http://schemas.microsoft.com/office/powerpoint/2010/main" val="5828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C92824-A5E8-49FD-96B1-7F91312419FE}"/>
              </a:ext>
            </a:extLst>
          </p:cNvPr>
          <p:cNvSpPr/>
          <p:nvPr/>
        </p:nvSpPr>
        <p:spPr>
          <a:xfrm>
            <a:off x="986971" y="3200400"/>
            <a:ext cx="9760857" cy="1604571"/>
          </a:xfrm>
          <a:custGeom>
            <a:avLst/>
            <a:gdLst>
              <a:gd name="connsiteX0" fmla="*/ 0 w 9760857"/>
              <a:gd name="connsiteY0" fmla="*/ 0 h 1604571"/>
              <a:gd name="connsiteX1" fmla="*/ 2104572 w 9760857"/>
              <a:gd name="connsiteY1" fmla="*/ 1603829 h 1604571"/>
              <a:gd name="connsiteX2" fmla="*/ 5058229 w 9760857"/>
              <a:gd name="connsiteY2" fmla="*/ 224971 h 1604571"/>
              <a:gd name="connsiteX3" fmla="*/ 7416800 w 9760857"/>
              <a:gd name="connsiteY3" fmla="*/ 1473200 h 1604571"/>
              <a:gd name="connsiteX4" fmla="*/ 9760857 w 9760857"/>
              <a:gd name="connsiteY4" fmla="*/ 58057 h 1604571"/>
              <a:gd name="connsiteX5" fmla="*/ 9760857 w 9760857"/>
              <a:gd name="connsiteY5" fmla="*/ 58057 h 16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0857" h="1604571">
                <a:moveTo>
                  <a:pt x="0" y="0"/>
                </a:moveTo>
                <a:cubicBezTo>
                  <a:pt x="630767" y="783167"/>
                  <a:pt x="1261534" y="1566334"/>
                  <a:pt x="2104572" y="1603829"/>
                </a:cubicBezTo>
                <a:cubicBezTo>
                  <a:pt x="2947610" y="1641324"/>
                  <a:pt x="4172858" y="246742"/>
                  <a:pt x="5058229" y="224971"/>
                </a:cubicBezTo>
                <a:cubicBezTo>
                  <a:pt x="5943600" y="203200"/>
                  <a:pt x="6633029" y="1501019"/>
                  <a:pt x="7416800" y="1473200"/>
                </a:cubicBezTo>
                <a:cubicBezTo>
                  <a:pt x="8200571" y="1445381"/>
                  <a:pt x="9760857" y="58057"/>
                  <a:pt x="9760857" y="58057"/>
                </a:cubicBezTo>
                <a:lnTo>
                  <a:pt x="9760857" y="58057"/>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7">
            <a:extLst>
              <a:ext uri="{FF2B5EF4-FFF2-40B4-BE49-F238E27FC236}">
                <a16:creationId xmlns:a16="http://schemas.microsoft.com/office/drawing/2014/main" id="{D56E9B66-014A-4A0C-8BAC-F32349E0E8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44" t="8714" b="19434"/>
          <a:stretch/>
        </p:blipFill>
        <p:spPr>
          <a:xfrm>
            <a:off x="2606812" y="3795336"/>
            <a:ext cx="1050108" cy="831376"/>
          </a:xfrm>
          <a:prstGeom prst="rect">
            <a:avLst/>
          </a:prstGeom>
        </p:spPr>
      </p:pic>
      <p:sp>
        <p:nvSpPr>
          <p:cNvPr id="9" name="TextBox 8">
            <a:extLst>
              <a:ext uri="{FF2B5EF4-FFF2-40B4-BE49-F238E27FC236}">
                <a16:creationId xmlns:a16="http://schemas.microsoft.com/office/drawing/2014/main" id="{1D888348-501F-49AF-80AA-BF5FB2FBCBAD}"/>
              </a:ext>
            </a:extLst>
          </p:cNvPr>
          <p:cNvSpPr txBox="1"/>
          <p:nvPr/>
        </p:nvSpPr>
        <p:spPr>
          <a:xfrm>
            <a:off x="1384300" y="4861769"/>
            <a:ext cx="2584076" cy="954107"/>
          </a:xfrm>
          <a:prstGeom prst="rect">
            <a:avLst/>
          </a:prstGeom>
          <a:noFill/>
        </p:spPr>
        <p:txBody>
          <a:bodyPr wrap="square" rtlCol="1">
            <a:spAutoFit/>
          </a:bodyPr>
          <a:lstStyle/>
          <a:p>
            <a:pPr algn="r" rtl="1"/>
            <a:r>
              <a:rPr lang="en-US" sz="2800" dirty="0"/>
              <a:t>Poverty Trap</a:t>
            </a:r>
            <a:endParaRPr lang="he-IL" sz="2800" dirty="0"/>
          </a:p>
          <a:p>
            <a:pPr algn="r" rtl="1"/>
            <a:endParaRPr lang="he-IL" sz="2800" dirty="0"/>
          </a:p>
        </p:txBody>
      </p:sp>
      <p:sp>
        <p:nvSpPr>
          <p:cNvPr id="10" name="TextBox 9">
            <a:extLst>
              <a:ext uri="{FF2B5EF4-FFF2-40B4-BE49-F238E27FC236}">
                <a16:creationId xmlns:a16="http://schemas.microsoft.com/office/drawing/2014/main" id="{2A7AF60D-5D5C-4C7D-A5B4-00D9FC1B70D4}"/>
              </a:ext>
            </a:extLst>
          </p:cNvPr>
          <p:cNvSpPr txBox="1"/>
          <p:nvPr/>
        </p:nvSpPr>
        <p:spPr>
          <a:xfrm>
            <a:off x="7395029" y="4626712"/>
            <a:ext cx="2094239" cy="954107"/>
          </a:xfrm>
          <a:prstGeom prst="rect">
            <a:avLst/>
          </a:prstGeom>
          <a:noFill/>
        </p:spPr>
        <p:txBody>
          <a:bodyPr wrap="square" rtlCol="1">
            <a:spAutoFit/>
          </a:bodyPr>
          <a:lstStyle/>
          <a:p>
            <a:pPr algn="r" rtl="1"/>
            <a:r>
              <a:rPr lang="en-US" sz="2800" dirty="0"/>
              <a:t>High Income</a:t>
            </a:r>
            <a:endParaRPr lang="he-IL" sz="2800" dirty="0"/>
          </a:p>
          <a:p>
            <a:pPr algn="r" rtl="1"/>
            <a:endParaRPr lang="he-IL" sz="2800" dirty="0"/>
          </a:p>
        </p:txBody>
      </p:sp>
    </p:spTree>
    <p:extLst>
      <p:ext uri="{BB962C8B-B14F-4D97-AF65-F5344CB8AC3E}">
        <p14:creationId xmlns:p14="http://schemas.microsoft.com/office/powerpoint/2010/main" val="27020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2.11841E-6 L 0.04166 -0.0111 L 0.09166 -0.0333 L 0.125 -0.0555 L 0.15833 -0.08881 L 0.10833 -0.0444 L 0.075 -0.0222 L 0.04166 -0.0111 L 0.00833 -2.11841E-6 L -0.03334 -0.0222 L -0.05 -0.06661 L -0.06667 -0.09991 L -0.05 -0.0555 L -0.025 -0.0222 L 0.00833 -0.0111 L 0.04166 -0.0222 L 0.075 -0.0333 L 0.1 -0.0444 L 0.11666 -0.0555 L 0.08333 -0.0333 L 0.04166 -0.0111 L 0.00833 -0.0111 L -0.025 -0.0222 L -0.04167 -0.0444 L -0.01667 -0.0111 L 0.01666 -0.0111 L 0.05833 -0.0333 L 0.025 -0.0111 L -0.00834 -0.0111 L -0.025 -0.0333 L -0.00834 -0.0111 L 0.025 -0.0222 L 1.66667E-6 -0.0111 " pathEditMode="relative" ptsTypes="AAAAAAAAAAAAAAAAAAAAAAAAAAAAAAA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9">
            <a:extLst>
              <a:ext uri="{FF2B5EF4-FFF2-40B4-BE49-F238E27FC236}">
                <a16:creationId xmlns:a16="http://schemas.microsoft.com/office/drawing/2014/main" id="{C0CF356A-9B38-481B-98C4-D94F4393BEB7}"/>
              </a:ext>
            </a:extLst>
          </p:cNvPr>
          <p:cNvSpPr>
            <a:spLocks noChangeShapeType="1"/>
          </p:cNvSpPr>
          <p:nvPr/>
        </p:nvSpPr>
        <p:spPr bwMode="auto">
          <a:xfrm>
            <a:off x="3270177" y="98339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11">
            <a:extLst>
              <a:ext uri="{FF2B5EF4-FFF2-40B4-BE49-F238E27FC236}">
                <a16:creationId xmlns:a16="http://schemas.microsoft.com/office/drawing/2014/main" id="{29B790D8-CEF3-4E83-BD88-126CE0CC552B}"/>
              </a:ext>
            </a:extLst>
          </p:cNvPr>
          <p:cNvSpPr>
            <a:spLocks noChangeShapeType="1"/>
          </p:cNvSpPr>
          <p:nvPr/>
        </p:nvSpPr>
        <p:spPr bwMode="auto">
          <a:xfrm>
            <a:off x="7136365" y="998707"/>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2" name="Line 12">
            <a:extLst>
              <a:ext uri="{FF2B5EF4-FFF2-40B4-BE49-F238E27FC236}">
                <a16:creationId xmlns:a16="http://schemas.microsoft.com/office/drawing/2014/main" id="{8731BBC5-EA58-4835-B8A4-7A2E192C3BB6}"/>
              </a:ext>
            </a:extLst>
          </p:cNvPr>
          <p:cNvSpPr>
            <a:spLocks noChangeShapeType="1"/>
          </p:cNvSpPr>
          <p:nvPr/>
        </p:nvSpPr>
        <p:spPr bwMode="auto">
          <a:xfrm>
            <a:off x="7136366" y="311643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13">
            <a:extLst>
              <a:ext uri="{FF2B5EF4-FFF2-40B4-BE49-F238E27FC236}">
                <a16:creationId xmlns:a16="http://schemas.microsoft.com/office/drawing/2014/main" id="{967815EC-6CAF-4FD9-A445-FE2AF5ABB7EC}"/>
              </a:ext>
            </a:extLst>
          </p:cNvPr>
          <p:cNvSpPr>
            <a:spLocks noChangeShapeType="1"/>
          </p:cNvSpPr>
          <p:nvPr/>
        </p:nvSpPr>
        <p:spPr bwMode="auto">
          <a:xfrm flipV="1">
            <a:off x="7141127" y="1444794"/>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6" name="Freeform 16">
            <a:extLst>
              <a:ext uri="{FF2B5EF4-FFF2-40B4-BE49-F238E27FC236}">
                <a16:creationId xmlns:a16="http://schemas.microsoft.com/office/drawing/2014/main" id="{59CB273F-C8DF-481E-B914-6A7634F422E9}"/>
              </a:ext>
            </a:extLst>
          </p:cNvPr>
          <p:cNvSpPr>
            <a:spLocks/>
          </p:cNvSpPr>
          <p:nvPr/>
        </p:nvSpPr>
        <p:spPr bwMode="auto">
          <a:xfrm>
            <a:off x="3271766" y="1153902"/>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30" name="Line 12">
            <a:extLst>
              <a:ext uri="{FF2B5EF4-FFF2-40B4-BE49-F238E27FC236}">
                <a16:creationId xmlns:a16="http://schemas.microsoft.com/office/drawing/2014/main" id="{D6337540-28E7-45C8-809B-7B24A70F1188}"/>
              </a:ext>
            </a:extLst>
          </p:cNvPr>
          <p:cNvSpPr>
            <a:spLocks noChangeShapeType="1"/>
          </p:cNvSpPr>
          <p:nvPr/>
        </p:nvSpPr>
        <p:spPr bwMode="auto">
          <a:xfrm>
            <a:off x="3270177" y="3116197"/>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5" name="TextBox 14">
            <a:extLst>
              <a:ext uri="{FF2B5EF4-FFF2-40B4-BE49-F238E27FC236}">
                <a16:creationId xmlns:a16="http://schemas.microsoft.com/office/drawing/2014/main" id="{C3B00C65-0D50-4058-9281-2A5EF7DCABAB}"/>
              </a:ext>
            </a:extLst>
          </p:cNvPr>
          <p:cNvSpPr txBox="1"/>
          <p:nvPr/>
        </p:nvSpPr>
        <p:spPr>
          <a:xfrm>
            <a:off x="8487450" y="31011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27" name="TextBox 26">
            <a:extLst>
              <a:ext uri="{FF2B5EF4-FFF2-40B4-BE49-F238E27FC236}">
                <a16:creationId xmlns:a16="http://schemas.microsoft.com/office/drawing/2014/main" id="{483D45C3-326B-4383-8ADF-4A131FAA528A}"/>
              </a:ext>
            </a:extLst>
          </p:cNvPr>
          <p:cNvSpPr txBox="1"/>
          <p:nvPr/>
        </p:nvSpPr>
        <p:spPr>
          <a:xfrm>
            <a:off x="7321265" y="810755"/>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18" name="TextBox 17">
            <a:extLst>
              <a:ext uri="{FF2B5EF4-FFF2-40B4-BE49-F238E27FC236}">
                <a16:creationId xmlns:a16="http://schemas.microsoft.com/office/drawing/2014/main" id="{24BAD774-AC06-4BE9-8C29-EFBE51F9D0BC}"/>
              </a:ext>
            </a:extLst>
          </p:cNvPr>
          <p:cNvSpPr txBox="1"/>
          <p:nvPr/>
        </p:nvSpPr>
        <p:spPr>
          <a:xfrm>
            <a:off x="518306" y="810755"/>
            <a:ext cx="1908372" cy="1815882"/>
          </a:xfrm>
          <a:prstGeom prst="rect">
            <a:avLst/>
          </a:prstGeom>
          <a:noFill/>
        </p:spPr>
        <p:txBody>
          <a:bodyPr wrap="square" rtlCol="1">
            <a:spAutoFit/>
          </a:bodyPr>
          <a:lstStyle/>
          <a:p>
            <a:r>
              <a:rPr lang="en-US" sz="2800" dirty="0"/>
              <a:t>Back to the drawing board</a:t>
            </a:r>
            <a:endParaRPr lang="he-IL" sz="2800" dirty="0"/>
          </a:p>
          <a:p>
            <a:pPr algn="r" rtl="1"/>
            <a:endParaRPr lang="he-IL" sz="2800" dirty="0"/>
          </a:p>
        </p:txBody>
      </p:sp>
      <p:sp>
        <p:nvSpPr>
          <p:cNvPr id="20" name="TextBox 19">
            <a:extLst>
              <a:ext uri="{FF2B5EF4-FFF2-40B4-BE49-F238E27FC236}">
                <a16:creationId xmlns:a16="http://schemas.microsoft.com/office/drawing/2014/main" id="{8E16317D-1639-4460-B49C-D473DD42AE97}"/>
              </a:ext>
            </a:extLst>
          </p:cNvPr>
          <p:cNvSpPr txBox="1"/>
          <p:nvPr/>
        </p:nvSpPr>
        <p:spPr>
          <a:xfrm>
            <a:off x="4602428" y="3101115"/>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24" name="TextBox 23">
            <a:extLst>
              <a:ext uri="{FF2B5EF4-FFF2-40B4-BE49-F238E27FC236}">
                <a16:creationId xmlns:a16="http://schemas.microsoft.com/office/drawing/2014/main" id="{34AB6785-C17D-42F1-975D-F58FD67C334B}"/>
              </a:ext>
            </a:extLst>
          </p:cNvPr>
          <p:cNvSpPr txBox="1"/>
          <p:nvPr/>
        </p:nvSpPr>
        <p:spPr>
          <a:xfrm>
            <a:off x="3709681" y="730092"/>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Tree>
    <p:extLst>
      <p:ext uri="{BB962C8B-B14F-4D97-AF65-F5344CB8AC3E}">
        <p14:creationId xmlns:p14="http://schemas.microsoft.com/office/powerpoint/2010/main" val="420409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9">
            <a:extLst>
              <a:ext uri="{FF2B5EF4-FFF2-40B4-BE49-F238E27FC236}">
                <a16:creationId xmlns:a16="http://schemas.microsoft.com/office/drawing/2014/main" id="{C0CF356A-9B38-481B-98C4-D94F4393BEB7}"/>
              </a:ext>
            </a:extLst>
          </p:cNvPr>
          <p:cNvSpPr>
            <a:spLocks noChangeShapeType="1"/>
          </p:cNvSpPr>
          <p:nvPr/>
        </p:nvSpPr>
        <p:spPr bwMode="auto">
          <a:xfrm>
            <a:off x="780977" y="98339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11">
            <a:extLst>
              <a:ext uri="{FF2B5EF4-FFF2-40B4-BE49-F238E27FC236}">
                <a16:creationId xmlns:a16="http://schemas.microsoft.com/office/drawing/2014/main" id="{29B790D8-CEF3-4E83-BD88-126CE0CC552B}"/>
              </a:ext>
            </a:extLst>
          </p:cNvPr>
          <p:cNvSpPr>
            <a:spLocks noChangeShapeType="1"/>
          </p:cNvSpPr>
          <p:nvPr/>
        </p:nvSpPr>
        <p:spPr bwMode="auto">
          <a:xfrm>
            <a:off x="4647165" y="998707"/>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2" name="Line 12">
            <a:extLst>
              <a:ext uri="{FF2B5EF4-FFF2-40B4-BE49-F238E27FC236}">
                <a16:creationId xmlns:a16="http://schemas.microsoft.com/office/drawing/2014/main" id="{8731BBC5-EA58-4835-B8A4-7A2E192C3BB6}"/>
              </a:ext>
            </a:extLst>
          </p:cNvPr>
          <p:cNvSpPr>
            <a:spLocks noChangeShapeType="1"/>
          </p:cNvSpPr>
          <p:nvPr/>
        </p:nvSpPr>
        <p:spPr bwMode="auto">
          <a:xfrm>
            <a:off x="4647166" y="311643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13">
            <a:extLst>
              <a:ext uri="{FF2B5EF4-FFF2-40B4-BE49-F238E27FC236}">
                <a16:creationId xmlns:a16="http://schemas.microsoft.com/office/drawing/2014/main" id="{967815EC-6CAF-4FD9-A445-FE2AF5ABB7EC}"/>
              </a:ext>
            </a:extLst>
          </p:cNvPr>
          <p:cNvSpPr>
            <a:spLocks noChangeShapeType="1"/>
          </p:cNvSpPr>
          <p:nvPr/>
        </p:nvSpPr>
        <p:spPr bwMode="auto">
          <a:xfrm flipV="1">
            <a:off x="4651927" y="1444794"/>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0" name="Line 12">
            <a:extLst>
              <a:ext uri="{FF2B5EF4-FFF2-40B4-BE49-F238E27FC236}">
                <a16:creationId xmlns:a16="http://schemas.microsoft.com/office/drawing/2014/main" id="{D6337540-28E7-45C8-809B-7B24A70F1188}"/>
              </a:ext>
            </a:extLst>
          </p:cNvPr>
          <p:cNvSpPr>
            <a:spLocks noChangeShapeType="1"/>
          </p:cNvSpPr>
          <p:nvPr/>
        </p:nvSpPr>
        <p:spPr bwMode="auto">
          <a:xfrm>
            <a:off x="780977" y="3116197"/>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5" name="TextBox 14">
            <a:extLst>
              <a:ext uri="{FF2B5EF4-FFF2-40B4-BE49-F238E27FC236}">
                <a16:creationId xmlns:a16="http://schemas.microsoft.com/office/drawing/2014/main" id="{C3B00C65-0D50-4058-9281-2A5EF7DCABAB}"/>
              </a:ext>
            </a:extLst>
          </p:cNvPr>
          <p:cNvSpPr txBox="1"/>
          <p:nvPr/>
        </p:nvSpPr>
        <p:spPr>
          <a:xfrm>
            <a:off x="5998250" y="31011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27" name="TextBox 26">
            <a:extLst>
              <a:ext uri="{FF2B5EF4-FFF2-40B4-BE49-F238E27FC236}">
                <a16:creationId xmlns:a16="http://schemas.microsoft.com/office/drawing/2014/main" id="{483D45C3-326B-4383-8ADF-4A131FAA528A}"/>
              </a:ext>
            </a:extLst>
          </p:cNvPr>
          <p:cNvSpPr txBox="1"/>
          <p:nvPr/>
        </p:nvSpPr>
        <p:spPr>
          <a:xfrm>
            <a:off x="4905002" y="1052474"/>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18" name="TextBox 17">
            <a:extLst>
              <a:ext uri="{FF2B5EF4-FFF2-40B4-BE49-F238E27FC236}">
                <a16:creationId xmlns:a16="http://schemas.microsoft.com/office/drawing/2014/main" id="{24BAD774-AC06-4BE9-8C29-EFBE51F9D0BC}"/>
              </a:ext>
            </a:extLst>
          </p:cNvPr>
          <p:cNvSpPr txBox="1"/>
          <p:nvPr/>
        </p:nvSpPr>
        <p:spPr>
          <a:xfrm>
            <a:off x="9527369" y="1052474"/>
            <a:ext cx="2284401" cy="1815882"/>
          </a:xfrm>
          <a:prstGeom prst="rect">
            <a:avLst/>
          </a:prstGeom>
          <a:noFill/>
        </p:spPr>
        <p:txBody>
          <a:bodyPr wrap="square" rtlCol="1">
            <a:spAutoFit/>
          </a:bodyPr>
          <a:lstStyle/>
          <a:p>
            <a:r>
              <a:rPr lang="en-US" sz="2800" dirty="0"/>
              <a:t>S-shape production function </a:t>
            </a:r>
          </a:p>
          <a:p>
            <a:pPr algn="l"/>
            <a:endParaRPr lang="he-IL" sz="2800" dirty="0"/>
          </a:p>
        </p:txBody>
      </p:sp>
      <p:sp>
        <p:nvSpPr>
          <p:cNvPr id="20" name="TextBox 19">
            <a:extLst>
              <a:ext uri="{FF2B5EF4-FFF2-40B4-BE49-F238E27FC236}">
                <a16:creationId xmlns:a16="http://schemas.microsoft.com/office/drawing/2014/main" id="{8E16317D-1639-4460-B49C-D473DD42AE97}"/>
              </a:ext>
            </a:extLst>
          </p:cNvPr>
          <p:cNvSpPr txBox="1"/>
          <p:nvPr/>
        </p:nvSpPr>
        <p:spPr>
          <a:xfrm>
            <a:off x="2113228" y="3101115"/>
            <a:ext cx="1633460" cy="338554"/>
          </a:xfrm>
          <a:prstGeom prst="rect">
            <a:avLst/>
          </a:prstGeom>
          <a:noFill/>
        </p:spPr>
        <p:txBody>
          <a:bodyPr wrap="none" lIns="0" tIns="0" rIns="0" bIns="0" rtlCol="1">
            <a:spAutoFit/>
          </a:bodyPr>
          <a:lstStyle/>
          <a:p>
            <a:r>
              <a:rPr lang="he-IL" sz="2200" dirty="0"/>
              <a:t>השכלת הילדים</a:t>
            </a:r>
          </a:p>
        </p:txBody>
      </p:sp>
      <p:sp>
        <p:nvSpPr>
          <p:cNvPr id="24" name="TextBox 23">
            <a:extLst>
              <a:ext uri="{FF2B5EF4-FFF2-40B4-BE49-F238E27FC236}">
                <a16:creationId xmlns:a16="http://schemas.microsoft.com/office/drawing/2014/main" id="{34AB6785-C17D-42F1-975D-F58FD67C334B}"/>
              </a:ext>
            </a:extLst>
          </p:cNvPr>
          <p:cNvSpPr txBox="1"/>
          <p:nvPr/>
        </p:nvSpPr>
        <p:spPr>
          <a:xfrm>
            <a:off x="1220481" y="730092"/>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grpSp>
        <p:nvGrpSpPr>
          <p:cNvPr id="13" name="Group 63">
            <a:extLst>
              <a:ext uri="{FF2B5EF4-FFF2-40B4-BE49-F238E27FC236}">
                <a16:creationId xmlns:a16="http://schemas.microsoft.com/office/drawing/2014/main" id="{F435341A-979D-446F-9050-C4C0C3404447}"/>
              </a:ext>
            </a:extLst>
          </p:cNvPr>
          <p:cNvGrpSpPr>
            <a:grpSpLocks/>
          </p:cNvGrpSpPr>
          <p:nvPr/>
        </p:nvGrpSpPr>
        <p:grpSpPr bwMode="auto">
          <a:xfrm>
            <a:off x="4194433" y="4224028"/>
            <a:ext cx="3435350" cy="2058988"/>
            <a:chOff x="1645" y="2333"/>
            <a:chExt cx="2164" cy="1297"/>
          </a:xfrm>
        </p:grpSpPr>
        <p:sp>
          <p:nvSpPr>
            <p:cNvPr id="14" name="Line 4">
              <a:extLst>
                <a:ext uri="{FF2B5EF4-FFF2-40B4-BE49-F238E27FC236}">
                  <a16:creationId xmlns:a16="http://schemas.microsoft.com/office/drawing/2014/main" id="{47D0B180-876D-4DEC-87D0-195CC8812DC2}"/>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16" name="Text Box 13">
                  <a:extLst>
                    <a:ext uri="{FF2B5EF4-FFF2-40B4-BE49-F238E27FC236}">
                      <a16:creationId xmlns:a16="http://schemas.microsoft.com/office/drawing/2014/main" id="{361CA2CA-0DC9-4B26-A4F3-4DB79C986781}"/>
                    </a:ext>
                  </a:extLst>
                </p:cNvPr>
                <p:cNvSpPr txBox="1">
                  <a:spLocks noChangeArrowheads="1"/>
                </p:cNvSpPr>
                <p:nvPr/>
              </p:nvSpPr>
              <p:spPr bwMode="auto">
                <a:xfrm>
                  <a:off x="3263" y="2333"/>
                  <a:ext cx="546" cy="26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16" name="Text Box 13">
                  <a:extLst>
                    <a:ext uri="{FF2B5EF4-FFF2-40B4-BE49-F238E27FC236}">
                      <a16:creationId xmlns:a16="http://schemas.microsoft.com/office/drawing/2014/main" id="{361CA2CA-0DC9-4B26-A4F3-4DB79C986781}"/>
                    </a:ext>
                  </a:extLst>
                </p:cNvPr>
                <p:cNvSpPr txBox="1">
                  <a:spLocks noRot="1" noChangeAspect="1" noMove="1" noResize="1" noEditPoints="1" noAdjustHandles="1" noChangeArrowheads="1" noChangeShapeType="1" noTextEdit="1"/>
                </p:cNvSpPr>
                <p:nvPr/>
              </p:nvSpPr>
              <p:spPr bwMode="auto">
                <a:xfrm>
                  <a:off x="3263" y="2333"/>
                  <a:ext cx="546" cy="269"/>
                </a:xfrm>
                <a:prstGeom prst="rect">
                  <a:avLst/>
                </a:prstGeom>
                <a:blipFill>
                  <a:blip r:embed="rId2"/>
                  <a:stretch>
                    <a:fillRect b="-200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7" name="Line 12">
            <a:extLst>
              <a:ext uri="{FF2B5EF4-FFF2-40B4-BE49-F238E27FC236}">
                <a16:creationId xmlns:a16="http://schemas.microsoft.com/office/drawing/2014/main" id="{9F479466-4EDA-43A0-B1AB-EB7EEB4ED01F}"/>
              </a:ext>
            </a:extLst>
          </p:cNvPr>
          <p:cNvSpPr>
            <a:spLocks noChangeShapeType="1"/>
          </p:cNvSpPr>
          <p:nvPr/>
        </p:nvSpPr>
        <p:spPr bwMode="auto">
          <a:xfrm>
            <a:off x="4198734" y="6284605"/>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5" name="Line 22">
            <a:extLst>
              <a:ext uri="{FF2B5EF4-FFF2-40B4-BE49-F238E27FC236}">
                <a16:creationId xmlns:a16="http://schemas.microsoft.com/office/drawing/2014/main" id="{7D678202-A3B8-41B7-8290-EC1B94C07551}"/>
              </a:ext>
            </a:extLst>
          </p:cNvPr>
          <p:cNvSpPr>
            <a:spLocks noChangeShapeType="1"/>
          </p:cNvSpPr>
          <p:nvPr/>
        </p:nvSpPr>
        <p:spPr bwMode="auto">
          <a:xfrm flipV="1">
            <a:off x="4179685" y="4234188"/>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Text Box 25">
            <a:extLst>
              <a:ext uri="{FF2B5EF4-FFF2-40B4-BE49-F238E27FC236}">
                <a16:creationId xmlns:a16="http://schemas.microsoft.com/office/drawing/2014/main" id="{3F57C5D2-4F11-480E-8F06-2DDC8A020135}"/>
              </a:ext>
            </a:extLst>
          </p:cNvPr>
          <p:cNvSpPr txBox="1">
            <a:spLocks noChangeArrowheads="1"/>
          </p:cNvSpPr>
          <p:nvPr/>
        </p:nvSpPr>
        <p:spPr bwMode="auto">
          <a:xfrm>
            <a:off x="6422027" y="3910261"/>
            <a:ext cx="9572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9" name="Freeform: Shape 28">
            <a:extLst>
              <a:ext uri="{FF2B5EF4-FFF2-40B4-BE49-F238E27FC236}">
                <a16:creationId xmlns:a16="http://schemas.microsoft.com/office/drawing/2014/main" id="{48160735-6948-4B20-84F8-55ECA252F697}"/>
              </a:ext>
            </a:extLst>
          </p:cNvPr>
          <p:cNvSpPr/>
          <p:nvPr/>
        </p:nvSpPr>
        <p:spPr>
          <a:xfrm rot="21169620">
            <a:off x="4102533" y="4573373"/>
            <a:ext cx="2906024" cy="1309834"/>
          </a:xfrm>
          <a:custGeom>
            <a:avLst/>
            <a:gdLst>
              <a:gd name="connsiteX0" fmla="*/ 0 w 3153576"/>
              <a:gd name="connsiteY0" fmla="*/ 1482366 h 1525972"/>
              <a:gd name="connsiteX1" fmla="*/ 1216742 w 3153576"/>
              <a:gd name="connsiteY1" fmla="*/ 1364379 h 1525972"/>
              <a:gd name="connsiteX2" fmla="*/ 1814052 w 3153576"/>
              <a:gd name="connsiteY2" fmla="*/ 169759 h 1525972"/>
              <a:gd name="connsiteX3" fmla="*/ 3038168 w 3153576"/>
              <a:gd name="connsiteY3" fmla="*/ 14901 h 1525972"/>
              <a:gd name="connsiteX4" fmla="*/ 3030794 w 3153576"/>
              <a:gd name="connsiteY4" fmla="*/ 14901 h 152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576" h="1525972">
                <a:moveTo>
                  <a:pt x="0" y="1482366"/>
                </a:moveTo>
                <a:cubicBezTo>
                  <a:pt x="457200" y="1532756"/>
                  <a:pt x="914400" y="1583147"/>
                  <a:pt x="1216742" y="1364379"/>
                </a:cubicBezTo>
                <a:cubicBezTo>
                  <a:pt x="1519084" y="1145611"/>
                  <a:pt x="1510481" y="394672"/>
                  <a:pt x="1814052" y="169759"/>
                </a:cubicBezTo>
                <a:cubicBezTo>
                  <a:pt x="2117623" y="-55154"/>
                  <a:pt x="3038168" y="14901"/>
                  <a:pt x="3038168" y="14901"/>
                </a:cubicBezTo>
                <a:cubicBezTo>
                  <a:pt x="3240958" y="-10909"/>
                  <a:pt x="3135876" y="1996"/>
                  <a:pt x="3030794" y="14901"/>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31" name="Line 24">
            <a:extLst>
              <a:ext uri="{FF2B5EF4-FFF2-40B4-BE49-F238E27FC236}">
                <a16:creationId xmlns:a16="http://schemas.microsoft.com/office/drawing/2014/main" id="{066E67A7-A42F-4AC6-909D-1375C3A4F934}"/>
              </a:ext>
            </a:extLst>
          </p:cNvPr>
          <p:cNvSpPr>
            <a:spLocks noChangeShapeType="1"/>
          </p:cNvSpPr>
          <p:nvPr/>
        </p:nvSpPr>
        <p:spPr bwMode="auto">
          <a:xfrm flipH="1">
            <a:off x="6651551" y="4460004"/>
            <a:ext cx="5200" cy="1792853"/>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2" name="Line 24">
            <a:extLst>
              <a:ext uri="{FF2B5EF4-FFF2-40B4-BE49-F238E27FC236}">
                <a16:creationId xmlns:a16="http://schemas.microsoft.com/office/drawing/2014/main" id="{2A0B63CE-EC27-4081-908F-F48296E15B5E}"/>
              </a:ext>
            </a:extLst>
          </p:cNvPr>
          <p:cNvSpPr>
            <a:spLocks noChangeShapeType="1"/>
          </p:cNvSpPr>
          <p:nvPr/>
        </p:nvSpPr>
        <p:spPr bwMode="auto">
          <a:xfrm flipH="1">
            <a:off x="4564904" y="5992456"/>
            <a:ext cx="7331" cy="27985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3" name="Line 24">
            <a:extLst>
              <a:ext uri="{FF2B5EF4-FFF2-40B4-BE49-F238E27FC236}">
                <a16:creationId xmlns:a16="http://schemas.microsoft.com/office/drawing/2014/main" id="{2E620DD2-C3DE-4929-931E-E4D570C2CAE9}"/>
              </a:ext>
            </a:extLst>
          </p:cNvPr>
          <p:cNvSpPr>
            <a:spLocks noChangeShapeType="1"/>
          </p:cNvSpPr>
          <p:nvPr/>
        </p:nvSpPr>
        <p:spPr bwMode="auto">
          <a:xfrm flipH="1">
            <a:off x="5481577" y="5289205"/>
            <a:ext cx="14749" cy="979526"/>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4" name="Straight Arrow Connector 33">
            <a:extLst>
              <a:ext uri="{FF2B5EF4-FFF2-40B4-BE49-F238E27FC236}">
                <a16:creationId xmlns:a16="http://schemas.microsoft.com/office/drawing/2014/main" id="{F226BDF3-19D5-4182-92E0-AF0123942DBD}"/>
              </a:ext>
            </a:extLst>
          </p:cNvPr>
          <p:cNvCxnSpPr>
            <a:cxnSpLocks/>
          </p:cNvCxnSpPr>
          <p:nvPr/>
        </p:nvCxnSpPr>
        <p:spPr>
          <a:xfrm flipH="1">
            <a:off x="4610650" y="6127985"/>
            <a:ext cx="7905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37199EC2-8E34-47D7-AB58-4225D85EC31B}"/>
              </a:ext>
            </a:extLst>
          </p:cNvPr>
          <p:cNvCxnSpPr>
            <a:cxnSpLocks/>
          </p:cNvCxnSpPr>
          <p:nvPr/>
        </p:nvCxnSpPr>
        <p:spPr>
          <a:xfrm flipV="1">
            <a:off x="4271060" y="6123899"/>
            <a:ext cx="261938" cy="3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F7C19E76-37F6-4ADF-B6F1-B7D0B47E8120}"/>
              </a:ext>
            </a:extLst>
          </p:cNvPr>
          <p:cNvCxnSpPr>
            <a:cxnSpLocks/>
          </p:cNvCxnSpPr>
          <p:nvPr/>
        </p:nvCxnSpPr>
        <p:spPr>
          <a:xfrm flipH="1">
            <a:off x="6688892" y="6129404"/>
            <a:ext cx="3900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8E86DB0A-9A3F-45A1-B2B9-21F9E183B1C7}"/>
              </a:ext>
            </a:extLst>
          </p:cNvPr>
          <p:cNvCxnSpPr>
            <a:cxnSpLocks/>
          </p:cNvCxnSpPr>
          <p:nvPr/>
        </p:nvCxnSpPr>
        <p:spPr>
          <a:xfrm>
            <a:off x="5560139" y="6125685"/>
            <a:ext cx="10484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8" name="Text Box 15">
                <a:extLst>
                  <a:ext uri="{FF2B5EF4-FFF2-40B4-BE49-F238E27FC236}">
                    <a16:creationId xmlns:a16="http://schemas.microsoft.com/office/drawing/2014/main" id="{62EFA48C-0B37-44C5-9230-CB9E323275FF}"/>
                  </a:ext>
                </a:extLst>
              </p:cNvPr>
              <p:cNvSpPr txBox="1">
                <a:spLocks noChangeArrowheads="1"/>
              </p:cNvSpPr>
              <p:nvPr/>
            </p:nvSpPr>
            <p:spPr bwMode="auto">
              <a:xfrm>
                <a:off x="3846622" y="6215706"/>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8" name="Text Box 15">
                <a:extLst>
                  <a:ext uri="{FF2B5EF4-FFF2-40B4-BE49-F238E27FC236}">
                    <a16:creationId xmlns:a16="http://schemas.microsoft.com/office/drawing/2014/main" id="{62EFA48C-0B37-44C5-9230-CB9E323275FF}"/>
                  </a:ext>
                </a:extLst>
              </p:cNvPr>
              <p:cNvSpPr txBox="1">
                <a:spLocks noRot="1" noChangeAspect="1" noMove="1" noResize="1" noEditPoints="1" noAdjustHandles="1" noChangeArrowheads="1" noChangeShapeType="1" noTextEdit="1"/>
              </p:cNvSpPr>
              <p:nvPr/>
            </p:nvSpPr>
            <p:spPr bwMode="auto">
              <a:xfrm>
                <a:off x="3846622" y="6215706"/>
                <a:ext cx="1544638" cy="423065"/>
              </a:xfrm>
              <a:prstGeom prst="rect">
                <a:avLst/>
              </a:prstGeom>
              <a:blipFill>
                <a:blip r:embed="rId3"/>
                <a:stretch>
                  <a:fillRect b="-1304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A69BAB3-EA73-454C-BDE0-D27CCAF2CF65}"/>
                  </a:ext>
                </a:extLst>
              </p:cNvPr>
              <p:cNvSpPr txBox="1"/>
              <p:nvPr/>
            </p:nvSpPr>
            <p:spPr>
              <a:xfrm>
                <a:off x="3610048" y="4116661"/>
                <a:ext cx="603435"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1</m:t>
                          </m:r>
                        </m:sub>
                      </m:sSub>
                    </m:oMath>
                  </m:oMathPara>
                </a14:m>
                <a:endParaRPr lang="he-IL" sz="2200" dirty="0"/>
              </a:p>
            </p:txBody>
          </p:sp>
        </mc:Choice>
        <mc:Fallback xmlns="">
          <p:sp>
            <p:nvSpPr>
              <p:cNvPr id="39" name="TextBox 38">
                <a:extLst>
                  <a:ext uri="{FF2B5EF4-FFF2-40B4-BE49-F238E27FC236}">
                    <a16:creationId xmlns:a16="http://schemas.microsoft.com/office/drawing/2014/main" id="{1A69BAB3-EA73-454C-BDE0-D27CCAF2CF65}"/>
                  </a:ext>
                </a:extLst>
              </p:cNvPr>
              <p:cNvSpPr txBox="1">
                <a:spLocks noRot="1" noChangeAspect="1" noMove="1" noResize="1" noEditPoints="1" noAdjustHandles="1" noChangeArrowheads="1" noChangeShapeType="1" noTextEdit="1"/>
              </p:cNvSpPr>
              <p:nvPr/>
            </p:nvSpPr>
            <p:spPr>
              <a:xfrm>
                <a:off x="3610048" y="4116661"/>
                <a:ext cx="603435" cy="338554"/>
              </a:xfrm>
              <a:prstGeom prst="rect">
                <a:avLst/>
              </a:prstGeom>
              <a:blipFill>
                <a:blip r:embed="rId4"/>
                <a:stretch>
                  <a:fillRect l="-9091" r="-3030"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ED8328B-5129-42BF-85A8-BE4DC02C5AA8}"/>
                  </a:ext>
                </a:extLst>
              </p:cNvPr>
              <p:cNvSpPr txBox="1"/>
              <p:nvPr/>
            </p:nvSpPr>
            <p:spPr>
              <a:xfrm>
                <a:off x="7057383" y="6252857"/>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40" name="TextBox 39">
                <a:extLst>
                  <a:ext uri="{FF2B5EF4-FFF2-40B4-BE49-F238E27FC236}">
                    <a16:creationId xmlns:a16="http://schemas.microsoft.com/office/drawing/2014/main" id="{2ED8328B-5129-42BF-85A8-BE4DC02C5AA8}"/>
                  </a:ext>
                </a:extLst>
              </p:cNvPr>
              <p:cNvSpPr txBox="1">
                <a:spLocks noRot="1" noChangeAspect="1" noMove="1" noResize="1" noEditPoints="1" noAdjustHandles="1" noChangeArrowheads="1" noChangeShapeType="1" noTextEdit="1"/>
              </p:cNvSpPr>
              <p:nvPr/>
            </p:nvSpPr>
            <p:spPr>
              <a:xfrm>
                <a:off x="7057383" y="6252857"/>
                <a:ext cx="335733" cy="338554"/>
              </a:xfrm>
              <a:prstGeom prst="rect">
                <a:avLst/>
              </a:prstGeom>
              <a:blipFill>
                <a:blip r:embed="rId5"/>
                <a:stretch>
                  <a:fillRect l="-18182" r="-5455" b="-2909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1" name="Text Box 15">
                <a:extLst>
                  <a:ext uri="{FF2B5EF4-FFF2-40B4-BE49-F238E27FC236}">
                    <a16:creationId xmlns:a16="http://schemas.microsoft.com/office/drawing/2014/main" id="{62418F34-8253-4DD9-A531-CDFFEB951839}"/>
                  </a:ext>
                </a:extLst>
              </p:cNvPr>
              <p:cNvSpPr txBox="1">
                <a:spLocks noChangeArrowheads="1"/>
              </p:cNvSpPr>
              <p:nvPr/>
            </p:nvSpPr>
            <p:spPr bwMode="auto">
              <a:xfrm>
                <a:off x="6388133" y="6222392"/>
                <a:ext cx="658614"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41" name="Text Box 15">
                <a:extLst>
                  <a:ext uri="{FF2B5EF4-FFF2-40B4-BE49-F238E27FC236}">
                    <a16:creationId xmlns:a16="http://schemas.microsoft.com/office/drawing/2014/main" id="{62418F34-8253-4DD9-A531-CDFFEB951839}"/>
                  </a:ext>
                </a:extLst>
              </p:cNvPr>
              <p:cNvSpPr txBox="1">
                <a:spLocks noRot="1" noChangeAspect="1" noMove="1" noResize="1" noEditPoints="1" noAdjustHandles="1" noChangeArrowheads="1" noChangeShapeType="1" noTextEdit="1"/>
              </p:cNvSpPr>
              <p:nvPr/>
            </p:nvSpPr>
            <p:spPr bwMode="auto">
              <a:xfrm>
                <a:off x="6388133" y="6222392"/>
                <a:ext cx="658614" cy="423065"/>
              </a:xfrm>
              <a:prstGeom prst="rect">
                <a:avLst/>
              </a:prstGeom>
              <a:blipFill>
                <a:blip r:embed="rId6"/>
                <a:stretch>
                  <a:fillRect r="-7407" b="-1304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42" name="Freeform: Shape 41">
            <a:extLst>
              <a:ext uri="{FF2B5EF4-FFF2-40B4-BE49-F238E27FC236}">
                <a16:creationId xmlns:a16="http://schemas.microsoft.com/office/drawing/2014/main" id="{1B8F4F7F-B540-4EBF-AE62-F3A5A413DFE2}"/>
              </a:ext>
            </a:extLst>
          </p:cNvPr>
          <p:cNvSpPr/>
          <p:nvPr/>
        </p:nvSpPr>
        <p:spPr>
          <a:xfrm>
            <a:off x="776216" y="1422109"/>
            <a:ext cx="2610464" cy="1570704"/>
          </a:xfrm>
          <a:custGeom>
            <a:avLst/>
            <a:gdLst>
              <a:gd name="connsiteX0" fmla="*/ 0 w 2610464"/>
              <a:gd name="connsiteY0" fmla="*/ 1570704 h 1570704"/>
              <a:gd name="connsiteX1" fmla="*/ 1113503 w 2610464"/>
              <a:gd name="connsiteY1" fmla="*/ 1305233 h 1570704"/>
              <a:gd name="connsiteX2" fmla="*/ 1673942 w 2610464"/>
              <a:gd name="connsiteY2" fmla="*/ 353962 h 1570704"/>
              <a:gd name="connsiteX3" fmla="*/ 2610464 w 2610464"/>
              <a:gd name="connsiteY3" fmla="*/ 0 h 1570704"/>
            </a:gdLst>
            <a:ahLst/>
            <a:cxnLst>
              <a:cxn ang="0">
                <a:pos x="connsiteX0" y="connsiteY0"/>
              </a:cxn>
              <a:cxn ang="0">
                <a:pos x="connsiteX1" y="connsiteY1"/>
              </a:cxn>
              <a:cxn ang="0">
                <a:pos x="connsiteX2" y="connsiteY2"/>
              </a:cxn>
              <a:cxn ang="0">
                <a:pos x="connsiteX3" y="connsiteY3"/>
              </a:cxn>
            </a:cxnLst>
            <a:rect l="l" t="t" r="r" b="b"/>
            <a:pathLst>
              <a:path w="2610464" h="1570704">
                <a:moveTo>
                  <a:pt x="0" y="1570704"/>
                </a:moveTo>
                <a:cubicBezTo>
                  <a:pt x="417256" y="1539363"/>
                  <a:pt x="834513" y="1508023"/>
                  <a:pt x="1113503" y="1305233"/>
                </a:cubicBezTo>
                <a:cubicBezTo>
                  <a:pt x="1392493" y="1102443"/>
                  <a:pt x="1424449" y="571501"/>
                  <a:pt x="1673942" y="353962"/>
                </a:cubicBezTo>
                <a:cubicBezTo>
                  <a:pt x="1923436" y="136423"/>
                  <a:pt x="2266950" y="68211"/>
                  <a:pt x="2610464" y="0"/>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43" name="Text Box 60">
            <a:extLst>
              <a:ext uri="{FF2B5EF4-FFF2-40B4-BE49-F238E27FC236}">
                <a16:creationId xmlns:a16="http://schemas.microsoft.com/office/drawing/2014/main" id="{548CBAA4-EAFD-4208-B75C-BD0CEA2AC221}"/>
              </a:ext>
            </a:extLst>
          </p:cNvPr>
          <p:cNvSpPr txBox="1">
            <a:spLocks noChangeArrowheads="1"/>
          </p:cNvSpPr>
          <p:nvPr/>
        </p:nvSpPr>
        <p:spPr bwMode="auto">
          <a:xfrm>
            <a:off x="8870132" y="3851175"/>
            <a:ext cx="2941638"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he-IL" sz="2000" b="0" dirty="0">
                <a:latin typeface="+mn-lt"/>
              </a:rPr>
              <a:t>Dasgupta-Ray (1986)</a:t>
            </a:r>
          </a:p>
          <a:p>
            <a:pPr eaLnBrk="1" hangingPunct="1">
              <a:spcBef>
                <a:spcPct val="50000"/>
              </a:spcBef>
            </a:pPr>
            <a:r>
              <a:rPr lang="en-GB" altLang="he-IL" sz="2000" b="0" dirty="0">
                <a:latin typeface="+mn-lt"/>
              </a:rPr>
              <a:t>Banerjee-Newman (1993)</a:t>
            </a:r>
          </a:p>
          <a:p>
            <a:pPr eaLnBrk="1" hangingPunct="1">
              <a:spcBef>
                <a:spcPct val="50000"/>
              </a:spcBef>
            </a:pPr>
            <a:r>
              <a:rPr lang="en-GB" altLang="he-IL" sz="2000" b="0" dirty="0" err="1">
                <a:latin typeface="+mn-lt"/>
              </a:rPr>
              <a:t>Galor-Zeira</a:t>
            </a:r>
            <a:r>
              <a:rPr lang="en-GB" altLang="he-IL" sz="2000" b="0" dirty="0">
                <a:latin typeface="+mn-lt"/>
              </a:rPr>
              <a:t> (1993)</a:t>
            </a:r>
          </a:p>
          <a:p>
            <a:pPr eaLnBrk="1" hangingPunct="1">
              <a:spcBef>
                <a:spcPct val="50000"/>
              </a:spcBef>
            </a:pPr>
            <a:r>
              <a:rPr lang="en-US" altLang="he-IL" sz="2000" b="0" dirty="0">
                <a:latin typeface="+mn-lt"/>
              </a:rPr>
              <a:t>Et al</a:t>
            </a:r>
          </a:p>
        </p:txBody>
      </p:sp>
    </p:spTree>
    <p:extLst>
      <p:ext uri="{BB962C8B-B14F-4D97-AF65-F5344CB8AC3E}">
        <p14:creationId xmlns:p14="http://schemas.microsoft.com/office/powerpoint/2010/main" val="426610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8" grpId="0"/>
      <p:bldP spid="29" grpId="0" animBg="1"/>
      <p:bldP spid="31" grpId="0" animBg="1"/>
      <p:bldP spid="32" grpId="0" animBg="1"/>
      <p:bldP spid="33" grpId="0" animBg="1"/>
      <p:bldP spid="38" grpId="0"/>
      <p:bldP spid="39" grpId="0"/>
      <p:bldP spid="40" grpId="0"/>
      <p:bldP spid="41"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3CB10-B59F-4856-A5F5-E6C05E4DB0AB}"/>
              </a:ext>
            </a:extLst>
          </p:cNvPr>
          <p:cNvSpPr/>
          <p:nvPr/>
        </p:nvSpPr>
        <p:spPr>
          <a:xfrm>
            <a:off x="1338053" y="3692692"/>
            <a:ext cx="9159631" cy="1384995"/>
          </a:xfrm>
          <a:prstGeom prst="rect">
            <a:avLst/>
          </a:prstGeom>
        </p:spPr>
        <p:txBody>
          <a:bodyPr wrap="square">
            <a:spAutoFit/>
          </a:bodyPr>
          <a:lstStyle/>
          <a:p>
            <a:pPr algn="l"/>
            <a:r>
              <a:rPr lang="en-US" sz="2800" dirty="0" err="1"/>
              <a:t>Piketti</a:t>
            </a:r>
            <a:r>
              <a:rPr lang="en-US" sz="2800" dirty="0"/>
              <a:t> (1997) demonstrates the challenge of removing the S-shaped production function from poverty trap models (multi-equilibrium)</a:t>
            </a:r>
          </a:p>
        </p:txBody>
      </p:sp>
      <p:sp>
        <p:nvSpPr>
          <p:cNvPr id="3" name="Rectangle 2">
            <a:extLst>
              <a:ext uri="{FF2B5EF4-FFF2-40B4-BE49-F238E27FC236}">
                <a16:creationId xmlns:a16="http://schemas.microsoft.com/office/drawing/2014/main" id="{5F89A974-851D-44DF-85E7-0DE756327041}"/>
              </a:ext>
            </a:extLst>
          </p:cNvPr>
          <p:cNvSpPr/>
          <p:nvPr/>
        </p:nvSpPr>
        <p:spPr>
          <a:xfrm>
            <a:off x="1365109" y="597846"/>
            <a:ext cx="8772803" cy="1384995"/>
          </a:xfrm>
          <a:prstGeom prst="rect">
            <a:avLst/>
          </a:prstGeom>
        </p:spPr>
        <p:txBody>
          <a:bodyPr wrap="square">
            <a:spAutoFit/>
          </a:bodyPr>
          <a:lstStyle/>
          <a:p>
            <a:r>
              <a:rPr lang="en-US" sz="2800" dirty="0"/>
              <a:t>Recent research suggests that </a:t>
            </a:r>
            <a:r>
              <a:rPr lang="en-US" sz="2800" b="1" i="1" dirty="0"/>
              <a:t>“the evidence is inconsistent with technology-based (fixed costs) poverty traps” </a:t>
            </a:r>
          </a:p>
          <a:p>
            <a:r>
              <a:rPr lang="en-US" sz="2800" dirty="0"/>
              <a:t>(</a:t>
            </a:r>
            <a:r>
              <a:rPr lang="en-US" sz="2800" dirty="0" err="1"/>
              <a:t>Kraay</a:t>
            </a:r>
            <a:r>
              <a:rPr lang="en-US" sz="2800" dirty="0"/>
              <a:t> and McKenzie, 2014) </a:t>
            </a:r>
            <a:endParaRPr lang="he-IL" sz="2800" b="1" i="1" dirty="0"/>
          </a:p>
        </p:txBody>
      </p:sp>
      <p:sp>
        <p:nvSpPr>
          <p:cNvPr id="4" name="TextBox 3">
            <a:extLst>
              <a:ext uri="{FF2B5EF4-FFF2-40B4-BE49-F238E27FC236}">
                <a16:creationId xmlns:a16="http://schemas.microsoft.com/office/drawing/2014/main" id="{98B20605-18F5-4EB4-8CE8-3C357E3A3565}"/>
              </a:ext>
            </a:extLst>
          </p:cNvPr>
          <p:cNvSpPr txBox="1"/>
          <p:nvPr/>
        </p:nvSpPr>
        <p:spPr>
          <a:xfrm>
            <a:off x="1365109" y="2345960"/>
            <a:ext cx="9105521" cy="892552"/>
          </a:xfrm>
          <a:prstGeom prst="rect">
            <a:avLst/>
          </a:prstGeom>
          <a:noFill/>
        </p:spPr>
        <p:txBody>
          <a:bodyPr wrap="square" rtlCol="1">
            <a:spAutoFit/>
          </a:bodyPr>
          <a:lstStyle/>
          <a:p>
            <a:pPr algn="l"/>
            <a:r>
              <a:rPr lang="en-US" sz="2600" dirty="0"/>
              <a:t>In plain Hebrew: S-shaped production function is inconsistent with the facts</a:t>
            </a:r>
            <a:endParaRPr lang="he-IL" sz="2600" dirty="0"/>
          </a:p>
        </p:txBody>
      </p:sp>
    </p:spTree>
    <p:extLst>
      <p:ext uri="{BB962C8B-B14F-4D97-AF65-F5344CB8AC3E}">
        <p14:creationId xmlns:p14="http://schemas.microsoft.com/office/powerpoint/2010/main" val="36644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3CB10-B59F-4856-A5F5-E6C05E4DB0AB}"/>
              </a:ext>
            </a:extLst>
          </p:cNvPr>
          <p:cNvSpPr/>
          <p:nvPr/>
        </p:nvSpPr>
        <p:spPr>
          <a:xfrm>
            <a:off x="1443032" y="435763"/>
            <a:ext cx="9159631" cy="6555641"/>
          </a:xfrm>
          <a:prstGeom prst="rect">
            <a:avLst/>
          </a:prstGeom>
        </p:spPr>
        <p:txBody>
          <a:bodyPr wrap="square">
            <a:spAutoFit/>
          </a:bodyPr>
          <a:lstStyle/>
          <a:p>
            <a:pPr algn="l"/>
            <a:r>
              <a:rPr lang="en-US" sz="2800" dirty="0"/>
              <a:t>In the introduction to his article he writes:</a:t>
            </a:r>
          </a:p>
          <a:p>
            <a:pPr algn="l"/>
            <a:r>
              <a:rPr lang="en-US" sz="2800" dirty="0"/>
              <a:t> </a:t>
            </a:r>
          </a:p>
          <a:p>
            <a:r>
              <a:rPr lang="en-US" sz="2800" dirty="0"/>
              <a:t>“[</a:t>
            </a:r>
            <a:r>
              <a:rPr lang="en-US" sz="2800" dirty="0" err="1"/>
              <a:t>Galor</a:t>
            </a:r>
            <a:r>
              <a:rPr lang="en-US" sz="2800" dirty="0"/>
              <a:t> and </a:t>
            </a:r>
            <a:r>
              <a:rPr lang="en-US" sz="2800" dirty="0" err="1"/>
              <a:t>Zeira’s</a:t>
            </a:r>
            <a:r>
              <a:rPr lang="en-US" sz="2800" dirty="0"/>
              <a:t>] mechanism is different from ours in that it </a:t>
            </a:r>
            <a:r>
              <a:rPr lang="en-US" sz="2800" b="1" dirty="0"/>
              <a:t>relies entirely on a non-convex technology</a:t>
            </a:r>
            <a:r>
              <a:rPr lang="en-US" sz="2800" dirty="0"/>
              <a:t> … our multiplicity is based upon … and </a:t>
            </a:r>
            <a:r>
              <a:rPr lang="en-US" sz="2800" b="1" dirty="0"/>
              <a:t>not upon threshold effects in wealth accumulation</a:t>
            </a:r>
            <a:r>
              <a:rPr lang="en-US" sz="2800" dirty="0"/>
              <a:t>” </a:t>
            </a:r>
          </a:p>
          <a:p>
            <a:endParaRPr lang="en-US" sz="2800" dirty="0"/>
          </a:p>
          <a:p>
            <a:pPr algn="l"/>
            <a:r>
              <a:rPr lang="en-US" sz="2800" dirty="0"/>
              <a:t>In plain Hebrew: Piketty claims that, unlike Glamor-</a:t>
            </a:r>
            <a:r>
              <a:rPr lang="en-US" sz="2800" dirty="0" err="1"/>
              <a:t>Zeira</a:t>
            </a:r>
            <a:r>
              <a:rPr lang="en-US" sz="2800" dirty="0"/>
              <a:t>, his model does not rely on non-standard technology and a threshold effect in capital accumulation</a:t>
            </a:r>
          </a:p>
          <a:p>
            <a:pPr algn="l"/>
            <a:endParaRPr lang="he-IL" sz="2800" dirty="0"/>
          </a:p>
          <a:p>
            <a:pPr algn="l"/>
            <a:r>
              <a:rPr lang="en-US" sz="2800" dirty="0"/>
              <a:t>But reading the model shows that it misleads readers. It assumes two levels of effort - consider the S function in effort - and the result is a threshold effect in capital accumulation</a:t>
            </a:r>
          </a:p>
          <a:p>
            <a:endParaRPr lang="he-IL" sz="2800" dirty="0"/>
          </a:p>
        </p:txBody>
      </p:sp>
    </p:spTree>
    <p:extLst>
      <p:ext uri="{BB962C8B-B14F-4D97-AF65-F5344CB8AC3E}">
        <p14:creationId xmlns:p14="http://schemas.microsoft.com/office/powerpoint/2010/main" val="287855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E088E-854F-488F-BFF7-59905D0446E2}"/>
              </a:ext>
            </a:extLst>
          </p:cNvPr>
          <p:cNvSpPr txBox="1"/>
          <p:nvPr/>
        </p:nvSpPr>
        <p:spPr>
          <a:xfrm>
            <a:off x="1356610" y="816964"/>
            <a:ext cx="8896662" cy="3108543"/>
          </a:xfrm>
          <a:prstGeom prst="rect">
            <a:avLst/>
          </a:prstGeom>
          <a:noFill/>
        </p:spPr>
        <p:txBody>
          <a:bodyPr wrap="square" rtlCol="1">
            <a:spAutoFit/>
          </a:bodyPr>
          <a:lstStyle/>
          <a:p>
            <a:pPr algn="l"/>
            <a:r>
              <a:rPr lang="en-US" sz="2800" dirty="0"/>
              <a:t>Hope</a:t>
            </a:r>
          </a:p>
          <a:p>
            <a:pPr algn="l"/>
            <a:r>
              <a:rPr lang="en-US" sz="2800" dirty="0"/>
              <a:t>The idea that people and countries are trapped by poverty has led to hope that with wise, generous aid, poverty can be eradicated</a:t>
            </a:r>
          </a:p>
          <a:p>
            <a:pPr algn="l"/>
            <a:endParaRPr lang="en-US" sz="2800" dirty="0"/>
          </a:p>
          <a:p>
            <a:pPr algn="l"/>
            <a:endParaRPr lang="en-US" sz="2800" dirty="0"/>
          </a:p>
          <a:p>
            <a:pPr algn="l"/>
            <a:r>
              <a:rPr lang="en-US" sz="2800" dirty="0"/>
              <a:t>But what is a poverty trap?</a:t>
            </a:r>
            <a:endParaRPr lang="he-IL" sz="2800" dirty="0"/>
          </a:p>
        </p:txBody>
      </p:sp>
    </p:spTree>
    <p:extLst>
      <p:ext uri="{BB962C8B-B14F-4D97-AF65-F5344CB8AC3E}">
        <p14:creationId xmlns:p14="http://schemas.microsoft.com/office/powerpoint/2010/main" val="205062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9">
            <a:extLst>
              <a:ext uri="{FF2B5EF4-FFF2-40B4-BE49-F238E27FC236}">
                <a16:creationId xmlns:a16="http://schemas.microsoft.com/office/drawing/2014/main" id="{C0CF356A-9B38-481B-98C4-D94F4393BEB7}"/>
              </a:ext>
            </a:extLst>
          </p:cNvPr>
          <p:cNvSpPr>
            <a:spLocks noChangeShapeType="1"/>
          </p:cNvSpPr>
          <p:nvPr/>
        </p:nvSpPr>
        <p:spPr bwMode="auto">
          <a:xfrm>
            <a:off x="3727377" y="98339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11">
            <a:extLst>
              <a:ext uri="{FF2B5EF4-FFF2-40B4-BE49-F238E27FC236}">
                <a16:creationId xmlns:a16="http://schemas.microsoft.com/office/drawing/2014/main" id="{29B790D8-CEF3-4E83-BD88-126CE0CC552B}"/>
              </a:ext>
            </a:extLst>
          </p:cNvPr>
          <p:cNvSpPr>
            <a:spLocks noChangeShapeType="1"/>
          </p:cNvSpPr>
          <p:nvPr/>
        </p:nvSpPr>
        <p:spPr bwMode="auto">
          <a:xfrm>
            <a:off x="7593565" y="998707"/>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2" name="Line 12">
            <a:extLst>
              <a:ext uri="{FF2B5EF4-FFF2-40B4-BE49-F238E27FC236}">
                <a16:creationId xmlns:a16="http://schemas.microsoft.com/office/drawing/2014/main" id="{8731BBC5-EA58-4835-B8A4-7A2E192C3BB6}"/>
              </a:ext>
            </a:extLst>
          </p:cNvPr>
          <p:cNvSpPr>
            <a:spLocks noChangeShapeType="1"/>
          </p:cNvSpPr>
          <p:nvPr/>
        </p:nvSpPr>
        <p:spPr bwMode="auto">
          <a:xfrm>
            <a:off x="7593566" y="311643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13">
            <a:extLst>
              <a:ext uri="{FF2B5EF4-FFF2-40B4-BE49-F238E27FC236}">
                <a16:creationId xmlns:a16="http://schemas.microsoft.com/office/drawing/2014/main" id="{967815EC-6CAF-4FD9-A445-FE2AF5ABB7EC}"/>
              </a:ext>
            </a:extLst>
          </p:cNvPr>
          <p:cNvSpPr>
            <a:spLocks noChangeShapeType="1"/>
          </p:cNvSpPr>
          <p:nvPr/>
        </p:nvSpPr>
        <p:spPr bwMode="auto">
          <a:xfrm flipV="1">
            <a:off x="7598327" y="1444794"/>
            <a:ext cx="2743200" cy="1663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6" name="Freeform 16">
            <a:extLst>
              <a:ext uri="{FF2B5EF4-FFF2-40B4-BE49-F238E27FC236}">
                <a16:creationId xmlns:a16="http://schemas.microsoft.com/office/drawing/2014/main" id="{59CB273F-C8DF-481E-B914-6A7634F422E9}"/>
              </a:ext>
            </a:extLst>
          </p:cNvPr>
          <p:cNvSpPr>
            <a:spLocks/>
          </p:cNvSpPr>
          <p:nvPr/>
        </p:nvSpPr>
        <p:spPr bwMode="auto">
          <a:xfrm>
            <a:off x="3728966" y="1153902"/>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30" name="Line 12">
            <a:extLst>
              <a:ext uri="{FF2B5EF4-FFF2-40B4-BE49-F238E27FC236}">
                <a16:creationId xmlns:a16="http://schemas.microsoft.com/office/drawing/2014/main" id="{D6337540-28E7-45C8-809B-7B24A70F1188}"/>
              </a:ext>
            </a:extLst>
          </p:cNvPr>
          <p:cNvSpPr>
            <a:spLocks noChangeShapeType="1"/>
          </p:cNvSpPr>
          <p:nvPr/>
        </p:nvSpPr>
        <p:spPr bwMode="auto">
          <a:xfrm>
            <a:off x="3727377" y="3116197"/>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5" name="TextBox 14">
            <a:extLst>
              <a:ext uri="{FF2B5EF4-FFF2-40B4-BE49-F238E27FC236}">
                <a16:creationId xmlns:a16="http://schemas.microsoft.com/office/drawing/2014/main" id="{C3B00C65-0D50-4058-9281-2A5EF7DCABAB}"/>
              </a:ext>
            </a:extLst>
          </p:cNvPr>
          <p:cNvSpPr txBox="1"/>
          <p:nvPr/>
        </p:nvSpPr>
        <p:spPr>
          <a:xfrm>
            <a:off x="8944650" y="31011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27" name="TextBox 26">
            <a:extLst>
              <a:ext uri="{FF2B5EF4-FFF2-40B4-BE49-F238E27FC236}">
                <a16:creationId xmlns:a16="http://schemas.microsoft.com/office/drawing/2014/main" id="{483D45C3-326B-4383-8ADF-4A131FAA528A}"/>
              </a:ext>
            </a:extLst>
          </p:cNvPr>
          <p:cNvSpPr txBox="1"/>
          <p:nvPr/>
        </p:nvSpPr>
        <p:spPr>
          <a:xfrm>
            <a:off x="7851402" y="1052474"/>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18" name="TextBox 17">
            <a:extLst>
              <a:ext uri="{FF2B5EF4-FFF2-40B4-BE49-F238E27FC236}">
                <a16:creationId xmlns:a16="http://schemas.microsoft.com/office/drawing/2014/main" id="{24BAD774-AC06-4BE9-8C29-EFBE51F9D0BC}"/>
              </a:ext>
            </a:extLst>
          </p:cNvPr>
          <p:cNvSpPr txBox="1"/>
          <p:nvPr/>
        </p:nvSpPr>
        <p:spPr>
          <a:xfrm>
            <a:off x="225619" y="730092"/>
            <a:ext cx="1908372" cy="1815882"/>
          </a:xfrm>
          <a:prstGeom prst="rect">
            <a:avLst/>
          </a:prstGeom>
          <a:noFill/>
        </p:spPr>
        <p:txBody>
          <a:bodyPr wrap="square" rtlCol="1">
            <a:spAutoFit/>
          </a:bodyPr>
          <a:lstStyle/>
          <a:p>
            <a:r>
              <a:rPr lang="en-US" sz="2800" dirty="0"/>
              <a:t>Back to the drawing board</a:t>
            </a:r>
            <a:endParaRPr lang="he-IL" sz="2800" dirty="0"/>
          </a:p>
          <a:p>
            <a:pPr algn="l"/>
            <a:endParaRPr lang="he-IL" sz="2800" dirty="0"/>
          </a:p>
        </p:txBody>
      </p:sp>
      <p:sp>
        <p:nvSpPr>
          <p:cNvPr id="20" name="TextBox 19">
            <a:extLst>
              <a:ext uri="{FF2B5EF4-FFF2-40B4-BE49-F238E27FC236}">
                <a16:creationId xmlns:a16="http://schemas.microsoft.com/office/drawing/2014/main" id="{8E16317D-1639-4460-B49C-D473DD42AE97}"/>
              </a:ext>
            </a:extLst>
          </p:cNvPr>
          <p:cNvSpPr txBox="1"/>
          <p:nvPr/>
        </p:nvSpPr>
        <p:spPr>
          <a:xfrm>
            <a:off x="5059628" y="3101115"/>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24" name="TextBox 23">
            <a:extLst>
              <a:ext uri="{FF2B5EF4-FFF2-40B4-BE49-F238E27FC236}">
                <a16:creationId xmlns:a16="http://schemas.microsoft.com/office/drawing/2014/main" id="{34AB6785-C17D-42F1-975D-F58FD67C334B}"/>
              </a:ext>
            </a:extLst>
          </p:cNvPr>
          <p:cNvSpPr txBox="1"/>
          <p:nvPr/>
        </p:nvSpPr>
        <p:spPr>
          <a:xfrm>
            <a:off x="4166881" y="730092"/>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Tree>
    <p:extLst>
      <p:ext uri="{BB962C8B-B14F-4D97-AF65-F5344CB8AC3E}">
        <p14:creationId xmlns:p14="http://schemas.microsoft.com/office/powerpoint/2010/main" val="37350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6" grpId="0" animBg="1"/>
      <p:bldP spid="30" grpId="0" animBg="1"/>
      <p:bldP spid="15" grpId="0"/>
      <p:bldP spid="27"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9">
            <a:extLst>
              <a:ext uri="{FF2B5EF4-FFF2-40B4-BE49-F238E27FC236}">
                <a16:creationId xmlns:a16="http://schemas.microsoft.com/office/drawing/2014/main" id="{C0CF356A-9B38-481B-98C4-D94F4393BEB7}"/>
              </a:ext>
            </a:extLst>
          </p:cNvPr>
          <p:cNvSpPr>
            <a:spLocks noChangeShapeType="1"/>
          </p:cNvSpPr>
          <p:nvPr/>
        </p:nvSpPr>
        <p:spPr bwMode="auto">
          <a:xfrm>
            <a:off x="3943277" y="653190"/>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1" name="Line 11">
            <a:extLst>
              <a:ext uri="{FF2B5EF4-FFF2-40B4-BE49-F238E27FC236}">
                <a16:creationId xmlns:a16="http://schemas.microsoft.com/office/drawing/2014/main" id="{29B790D8-CEF3-4E83-BD88-126CE0CC552B}"/>
              </a:ext>
            </a:extLst>
          </p:cNvPr>
          <p:cNvSpPr>
            <a:spLocks noChangeShapeType="1"/>
          </p:cNvSpPr>
          <p:nvPr/>
        </p:nvSpPr>
        <p:spPr bwMode="auto">
          <a:xfrm>
            <a:off x="7809465" y="668507"/>
            <a:ext cx="0" cy="2117725"/>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2" name="Line 12">
            <a:extLst>
              <a:ext uri="{FF2B5EF4-FFF2-40B4-BE49-F238E27FC236}">
                <a16:creationId xmlns:a16="http://schemas.microsoft.com/office/drawing/2014/main" id="{8731BBC5-EA58-4835-B8A4-7A2E192C3BB6}"/>
              </a:ext>
            </a:extLst>
          </p:cNvPr>
          <p:cNvSpPr>
            <a:spLocks noChangeShapeType="1"/>
          </p:cNvSpPr>
          <p:nvPr/>
        </p:nvSpPr>
        <p:spPr bwMode="auto">
          <a:xfrm>
            <a:off x="7809466" y="2786231"/>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6" name="Freeform 16">
            <a:extLst>
              <a:ext uri="{FF2B5EF4-FFF2-40B4-BE49-F238E27FC236}">
                <a16:creationId xmlns:a16="http://schemas.microsoft.com/office/drawing/2014/main" id="{59CB273F-C8DF-481E-B914-6A7634F422E9}"/>
              </a:ext>
            </a:extLst>
          </p:cNvPr>
          <p:cNvSpPr>
            <a:spLocks/>
          </p:cNvSpPr>
          <p:nvPr/>
        </p:nvSpPr>
        <p:spPr bwMode="auto">
          <a:xfrm>
            <a:off x="3944866" y="823702"/>
            <a:ext cx="2586198" cy="1644000"/>
          </a:xfrm>
          <a:custGeom>
            <a:avLst/>
            <a:gdLst>
              <a:gd name="T0" fmla="*/ 0 w 1911"/>
              <a:gd name="T1" fmla="*/ 1816100 h 1144"/>
              <a:gd name="T2" fmla="*/ 1098550 w 1911"/>
              <a:gd name="T3" fmla="*/ 649287 h 1144"/>
              <a:gd name="T4" fmla="*/ 3033712 w 1911"/>
              <a:gd name="T5" fmla="*/ 0 h 1144"/>
              <a:gd name="T6" fmla="*/ 0 60000 65536"/>
              <a:gd name="T7" fmla="*/ 0 60000 65536"/>
              <a:gd name="T8" fmla="*/ 0 60000 65536"/>
              <a:gd name="T9" fmla="*/ 0 w 1911"/>
              <a:gd name="T10" fmla="*/ 0 h 1144"/>
              <a:gd name="T11" fmla="*/ 1911 w 1911"/>
              <a:gd name="T12" fmla="*/ 1144 h 1144"/>
            </a:gdLst>
            <a:ahLst/>
            <a:cxnLst>
              <a:cxn ang="T6">
                <a:pos x="T0" y="T1"/>
              </a:cxn>
              <a:cxn ang="T7">
                <a:pos x="T2" y="T3"/>
              </a:cxn>
              <a:cxn ang="T8">
                <a:pos x="T4" y="T5"/>
              </a:cxn>
            </a:cxnLst>
            <a:rect l="T9" t="T10" r="T11" b="T12"/>
            <a:pathLst>
              <a:path w="1911" h="1144">
                <a:moveTo>
                  <a:pt x="0" y="1144"/>
                </a:moveTo>
                <a:cubicBezTo>
                  <a:pt x="186" y="872"/>
                  <a:pt x="373" y="600"/>
                  <a:pt x="692" y="409"/>
                </a:cubicBezTo>
                <a:cubicBezTo>
                  <a:pt x="1011" y="218"/>
                  <a:pt x="1461" y="109"/>
                  <a:pt x="1911" y="0"/>
                </a:cubicBezTo>
              </a:path>
            </a:pathLst>
          </a:cu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he-IL"/>
          </a:p>
        </p:txBody>
      </p:sp>
      <p:sp>
        <p:nvSpPr>
          <p:cNvPr id="30" name="Line 12">
            <a:extLst>
              <a:ext uri="{FF2B5EF4-FFF2-40B4-BE49-F238E27FC236}">
                <a16:creationId xmlns:a16="http://schemas.microsoft.com/office/drawing/2014/main" id="{D6337540-28E7-45C8-809B-7B24A70F1188}"/>
              </a:ext>
            </a:extLst>
          </p:cNvPr>
          <p:cNvSpPr>
            <a:spLocks noChangeShapeType="1"/>
          </p:cNvSpPr>
          <p:nvPr/>
        </p:nvSpPr>
        <p:spPr bwMode="auto">
          <a:xfrm>
            <a:off x="3943277" y="2785997"/>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5" name="TextBox 14">
            <a:extLst>
              <a:ext uri="{FF2B5EF4-FFF2-40B4-BE49-F238E27FC236}">
                <a16:creationId xmlns:a16="http://schemas.microsoft.com/office/drawing/2014/main" id="{C3B00C65-0D50-4058-9281-2A5EF7DCABAB}"/>
              </a:ext>
            </a:extLst>
          </p:cNvPr>
          <p:cNvSpPr txBox="1"/>
          <p:nvPr/>
        </p:nvSpPr>
        <p:spPr>
          <a:xfrm>
            <a:off x="9160550" y="2770915"/>
            <a:ext cx="1844672" cy="338554"/>
          </a:xfrm>
          <a:prstGeom prst="rect">
            <a:avLst/>
          </a:prstGeom>
          <a:noFill/>
        </p:spPr>
        <p:txBody>
          <a:bodyPr wrap="none" lIns="0" tIns="0" rIns="0" bIns="0" rtlCol="1">
            <a:spAutoFit/>
          </a:bodyPr>
          <a:lstStyle/>
          <a:p>
            <a:r>
              <a:rPr lang="en-US" sz="2200" dirty="0"/>
              <a:t>Parents’ Income</a:t>
            </a:r>
            <a:endParaRPr lang="he-IL" sz="2200" dirty="0"/>
          </a:p>
        </p:txBody>
      </p:sp>
      <p:sp>
        <p:nvSpPr>
          <p:cNvPr id="27" name="TextBox 26">
            <a:extLst>
              <a:ext uri="{FF2B5EF4-FFF2-40B4-BE49-F238E27FC236}">
                <a16:creationId xmlns:a16="http://schemas.microsoft.com/office/drawing/2014/main" id="{483D45C3-326B-4383-8ADF-4A131FAA528A}"/>
              </a:ext>
            </a:extLst>
          </p:cNvPr>
          <p:cNvSpPr txBox="1"/>
          <p:nvPr/>
        </p:nvSpPr>
        <p:spPr>
          <a:xfrm>
            <a:off x="8067302" y="722274"/>
            <a:ext cx="3943387" cy="338554"/>
          </a:xfrm>
          <a:prstGeom prst="rect">
            <a:avLst/>
          </a:prstGeom>
          <a:noFill/>
        </p:spPr>
        <p:txBody>
          <a:bodyPr wrap="none" lIns="0" tIns="0" rIns="0" bIns="0" rtlCol="1">
            <a:spAutoFit/>
          </a:bodyPr>
          <a:lstStyle/>
          <a:p>
            <a:r>
              <a:rPr lang="en-US" sz="2200" dirty="0"/>
              <a:t>Investment in Children’s Education</a:t>
            </a:r>
            <a:endParaRPr lang="he-IL" sz="2200" dirty="0"/>
          </a:p>
        </p:txBody>
      </p:sp>
      <p:sp>
        <p:nvSpPr>
          <p:cNvPr id="18" name="TextBox 17">
            <a:extLst>
              <a:ext uri="{FF2B5EF4-FFF2-40B4-BE49-F238E27FC236}">
                <a16:creationId xmlns:a16="http://schemas.microsoft.com/office/drawing/2014/main" id="{24BAD774-AC06-4BE9-8C29-EFBE51F9D0BC}"/>
              </a:ext>
            </a:extLst>
          </p:cNvPr>
          <p:cNvSpPr txBox="1"/>
          <p:nvPr/>
        </p:nvSpPr>
        <p:spPr>
          <a:xfrm>
            <a:off x="800415" y="603159"/>
            <a:ext cx="2344678" cy="1384995"/>
          </a:xfrm>
          <a:prstGeom prst="rect">
            <a:avLst/>
          </a:prstGeom>
          <a:noFill/>
        </p:spPr>
        <p:txBody>
          <a:bodyPr wrap="square" rtlCol="1">
            <a:spAutoFit/>
          </a:bodyPr>
          <a:lstStyle/>
          <a:p>
            <a:pPr algn="r" rtl="1"/>
            <a:r>
              <a:rPr lang="en-US" sz="2800" dirty="0"/>
              <a:t>Savings rates increase with income</a:t>
            </a:r>
            <a:endParaRPr lang="he-IL" sz="2800" dirty="0"/>
          </a:p>
        </p:txBody>
      </p:sp>
      <p:sp>
        <p:nvSpPr>
          <p:cNvPr id="20" name="TextBox 19">
            <a:extLst>
              <a:ext uri="{FF2B5EF4-FFF2-40B4-BE49-F238E27FC236}">
                <a16:creationId xmlns:a16="http://schemas.microsoft.com/office/drawing/2014/main" id="{8E16317D-1639-4460-B49C-D473DD42AE97}"/>
              </a:ext>
            </a:extLst>
          </p:cNvPr>
          <p:cNvSpPr txBox="1"/>
          <p:nvPr/>
        </p:nvSpPr>
        <p:spPr>
          <a:xfrm>
            <a:off x="5275528" y="2770915"/>
            <a:ext cx="2316724" cy="338554"/>
          </a:xfrm>
          <a:prstGeom prst="rect">
            <a:avLst/>
          </a:prstGeom>
          <a:noFill/>
        </p:spPr>
        <p:txBody>
          <a:bodyPr wrap="none" lIns="0" tIns="0" rIns="0" bIns="0" rtlCol="1">
            <a:spAutoFit/>
          </a:bodyPr>
          <a:lstStyle/>
          <a:p>
            <a:r>
              <a:rPr lang="en-US" sz="2200" dirty="0"/>
              <a:t>Children’s Education</a:t>
            </a:r>
            <a:endParaRPr lang="he-IL" sz="2200" dirty="0"/>
          </a:p>
        </p:txBody>
      </p:sp>
      <p:sp>
        <p:nvSpPr>
          <p:cNvPr id="24" name="TextBox 23">
            <a:extLst>
              <a:ext uri="{FF2B5EF4-FFF2-40B4-BE49-F238E27FC236}">
                <a16:creationId xmlns:a16="http://schemas.microsoft.com/office/drawing/2014/main" id="{34AB6785-C17D-42F1-975D-F58FD67C334B}"/>
              </a:ext>
            </a:extLst>
          </p:cNvPr>
          <p:cNvSpPr txBox="1"/>
          <p:nvPr/>
        </p:nvSpPr>
        <p:spPr>
          <a:xfrm>
            <a:off x="4382781" y="399892"/>
            <a:ext cx="2953950" cy="338554"/>
          </a:xfrm>
          <a:prstGeom prst="rect">
            <a:avLst/>
          </a:prstGeom>
          <a:noFill/>
        </p:spPr>
        <p:txBody>
          <a:bodyPr wrap="none" lIns="0" tIns="0" rIns="0" bIns="0" rtlCol="1">
            <a:spAutoFit/>
          </a:bodyPr>
          <a:lstStyle/>
          <a:p>
            <a:r>
              <a:rPr lang="en-US" sz="2200" dirty="0"/>
              <a:t>Child’s income as an adult</a:t>
            </a:r>
            <a:endParaRPr lang="he-IL" sz="2200" dirty="0"/>
          </a:p>
        </p:txBody>
      </p:sp>
      <p:sp>
        <p:nvSpPr>
          <p:cNvPr id="13" name="Freeform: Shape 12">
            <a:extLst>
              <a:ext uri="{FF2B5EF4-FFF2-40B4-BE49-F238E27FC236}">
                <a16:creationId xmlns:a16="http://schemas.microsoft.com/office/drawing/2014/main" id="{1D4755F6-D98D-4172-A29F-F0E1EEABF5B9}"/>
              </a:ext>
            </a:extLst>
          </p:cNvPr>
          <p:cNvSpPr/>
          <p:nvPr/>
        </p:nvSpPr>
        <p:spPr>
          <a:xfrm>
            <a:off x="7809464" y="1134517"/>
            <a:ext cx="2344651" cy="1636398"/>
          </a:xfrm>
          <a:custGeom>
            <a:avLst/>
            <a:gdLst>
              <a:gd name="connsiteX0" fmla="*/ 0 w 2286000"/>
              <a:gd name="connsiteY0" fmla="*/ 1806677 h 1806677"/>
              <a:gd name="connsiteX1" fmla="*/ 1039761 w 2286000"/>
              <a:gd name="connsiteY1" fmla="*/ 1533832 h 1806677"/>
              <a:gd name="connsiteX2" fmla="*/ 1909916 w 2286000"/>
              <a:gd name="connsiteY2" fmla="*/ 671052 h 1806677"/>
              <a:gd name="connsiteX3" fmla="*/ 2286000 w 2286000"/>
              <a:gd name="connsiteY3" fmla="*/ 0 h 1806677"/>
            </a:gdLst>
            <a:ahLst/>
            <a:cxnLst>
              <a:cxn ang="0">
                <a:pos x="connsiteX0" y="connsiteY0"/>
              </a:cxn>
              <a:cxn ang="0">
                <a:pos x="connsiteX1" y="connsiteY1"/>
              </a:cxn>
              <a:cxn ang="0">
                <a:pos x="connsiteX2" y="connsiteY2"/>
              </a:cxn>
              <a:cxn ang="0">
                <a:pos x="connsiteX3" y="connsiteY3"/>
              </a:cxn>
            </a:cxnLst>
            <a:rect l="l" t="t" r="r" b="b"/>
            <a:pathLst>
              <a:path w="2286000" h="1806677">
                <a:moveTo>
                  <a:pt x="0" y="1806677"/>
                </a:moveTo>
                <a:cubicBezTo>
                  <a:pt x="360721" y="1764890"/>
                  <a:pt x="721442" y="1723103"/>
                  <a:pt x="1039761" y="1533832"/>
                </a:cubicBezTo>
                <a:cubicBezTo>
                  <a:pt x="1358080" y="1344561"/>
                  <a:pt x="1702210" y="926691"/>
                  <a:pt x="1909916" y="671052"/>
                </a:cubicBezTo>
                <a:cubicBezTo>
                  <a:pt x="2117622" y="415413"/>
                  <a:pt x="2201811" y="207706"/>
                  <a:pt x="2286000" y="0"/>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14" name="Line 4">
            <a:extLst>
              <a:ext uri="{FF2B5EF4-FFF2-40B4-BE49-F238E27FC236}">
                <a16:creationId xmlns:a16="http://schemas.microsoft.com/office/drawing/2014/main" id="{0C92EF9D-3238-4C94-B43D-8A4F85F01CBA}"/>
              </a:ext>
            </a:extLst>
          </p:cNvPr>
          <p:cNvSpPr>
            <a:spLocks noChangeShapeType="1"/>
          </p:cNvSpPr>
          <p:nvPr/>
        </p:nvSpPr>
        <p:spPr bwMode="auto">
          <a:xfrm>
            <a:off x="4194433" y="4257366"/>
            <a:ext cx="0" cy="2025650"/>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6" name="Line 12">
            <a:extLst>
              <a:ext uri="{FF2B5EF4-FFF2-40B4-BE49-F238E27FC236}">
                <a16:creationId xmlns:a16="http://schemas.microsoft.com/office/drawing/2014/main" id="{57F01406-6C89-4874-9BA1-F2924F6AF7A2}"/>
              </a:ext>
            </a:extLst>
          </p:cNvPr>
          <p:cNvSpPr>
            <a:spLocks noChangeShapeType="1"/>
          </p:cNvSpPr>
          <p:nvPr/>
        </p:nvSpPr>
        <p:spPr bwMode="auto">
          <a:xfrm>
            <a:off x="4198734" y="6284605"/>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17" name="Line 22">
            <a:extLst>
              <a:ext uri="{FF2B5EF4-FFF2-40B4-BE49-F238E27FC236}">
                <a16:creationId xmlns:a16="http://schemas.microsoft.com/office/drawing/2014/main" id="{4E913243-C025-437C-B139-92A66DCD947A}"/>
              </a:ext>
            </a:extLst>
          </p:cNvPr>
          <p:cNvSpPr>
            <a:spLocks noChangeShapeType="1"/>
          </p:cNvSpPr>
          <p:nvPr/>
        </p:nvSpPr>
        <p:spPr bwMode="auto">
          <a:xfrm flipV="1">
            <a:off x="4179685" y="4234188"/>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5" name="Text Box 25">
            <a:extLst>
              <a:ext uri="{FF2B5EF4-FFF2-40B4-BE49-F238E27FC236}">
                <a16:creationId xmlns:a16="http://schemas.microsoft.com/office/drawing/2014/main" id="{72840AD1-6FCB-46F8-96F4-16BD0F65404A}"/>
              </a:ext>
            </a:extLst>
          </p:cNvPr>
          <p:cNvSpPr txBox="1">
            <a:spLocks noChangeArrowheads="1"/>
          </p:cNvSpPr>
          <p:nvPr/>
        </p:nvSpPr>
        <p:spPr bwMode="auto">
          <a:xfrm>
            <a:off x="6422027" y="3910261"/>
            <a:ext cx="9572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8" name="Freeform: Shape 27">
            <a:extLst>
              <a:ext uri="{FF2B5EF4-FFF2-40B4-BE49-F238E27FC236}">
                <a16:creationId xmlns:a16="http://schemas.microsoft.com/office/drawing/2014/main" id="{69CAB50D-6463-4AD8-9DCA-B47506BC9820}"/>
              </a:ext>
            </a:extLst>
          </p:cNvPr>
          <p:cNvSpPr/>
          <p:nvPr/>
        </p:nvSpPr>
        <p:spPr>
          <a:xfrm rot="21169620">
            <a:off x="4102533" y="4573373"/>
            <a:ext cx="2906024" cy="1309834"/>
          </a:xfrm>
          <a:custGeom>
            <a:avLst/>
            <a:gdLst>
              <a:gd name="connsiteX0" fmla="*/ 0 w 3153576"/>
              <a:gd name="connsiteY0" fmla="*/ 1482366 h 1525972"/>
              <a:gd name="connsiteX1" fmla="*/ 1216742 w 3153576"/>
              <a:gd name="connsiteY1" fmla="*/ 1364379 h 1525972"/>
              <a:gd name="connsiteX2" fmla="*/ 1814052 w 3153576"/>
              <a:gd name="connsiteY2" fmla="*/ 169759 h 1525972"/>
              <a:gd name="connsiteX3" fmla="*/ 3038168 w 3153576"/>
              <a:gd name="connsiteY3" fmla="*/ 14901 h 1525972"/>
              <a:gd name="connsiteX4" fmla="*/ 3030794 w 3153576"/>
              <a:gd name="connsiteY4" fmla="*/ 14901 h 152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576" h="1525972">
                <a:moveTo>
                  <a:pt x="0" y="1482366"/>
                </a:moveTo>
                <a:cubicBezTo>
                  <a:pt x="457200" y="1532756"/>
                  <a:pt x="914400" y="1583147"/>
                  <a:pt x="1216742" y="1364379"/>
                </a:cubicBezTo>
                <a:cubicBezTo>
                  <a:pt x="1519084" y="1145611"/>
                  <a:pt x="1510481" y="394672"/>
                  <a:pt x="1814052" y="169759"/>
                </a:cubicBezTo>
                <a:cubicBezTo>
                  <a:pt x="2117623" y="-55154"/>
                  <a:pt x="3038168" y="14901"/>
                  <a:pt x="3038168" y="14901"/>
                </a:cubicBezTo>
                <a:cubicBezTo>
                  <a:pt x="3240958" y="-10909"/>
                  <a:pt x="3135876" y="1996"/>
                  <a:pt x="3030794" y="14901"/>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9" name="Line 24">
            <a:extLst>
              <a:ext uri="{FF2B5EF4-FFF2-40B4-BE49-F238E27FC236}">
                <a16:creationId xmlns:a16="http://schemas.microsoft.com/office/drawing/2014/main" id="{CFCB3A19-79B5-44BD-BE6E-75ABA49B544E}"/>
              </a:ext>
            </a:extLst>
          </p:cNvPr>
          <p:cNvSpPr>
            <a:spLocks noChangeShapeType="1"/>
          </p:cNvSpPr>
          <p:nvPr/>
        </p:nvSpPr>
        <p:spPr bwMode="auto">
          <a:xfrm flipH="1">
            <a:off x="6651551" y="4460004"/>
            <a:ext cx="5200" cy="1792853"/>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1" name="Line 24">
            <a:extLst>
              <a:ext uri="{FF2B5EF4-FFF2-40B4-BE49-F238E27FC236}">
                <a16:creationId xmlns:a16="http://schemas.microsoft.com/office/drawing/2014/main" id="{95A07A63-8BD3-4E8F-A767-2D86732FED7D}"/>
              </a:ext>
            </a:extLst>
          </p:cNvPr>
          <p:cNvSpPr>
            <a:spLocks noChangeShapeType="1"/>
          </p:cNvSpPr>
          <p:nvPr/>
        </p:nvSpPr>
        <p:spPr bwMode="auto">
          <a:xfrm flipH="1">
            <a:off x="4564904" y="5992456"/>
            <a:ext cx="7331" cy="27985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32" name="Line 24">
            <a:extLst>
              <a:ext uri="{FF2B5EF4-FFF2-40B4-BE49-F238E27FC236}">
                <a16:creationId xmlns:a16="http://schemas.microsoft.com/office/drawing/2014/main" id="{EC836917-219B-42BE-B507-CF731E29080E}"/>
              </a:ext>
            </a:extLst>
          </p:cNvPr>
          <p:cNvSpPr>
            <a:spLocks noChangeShapeType="1"/>
          </p:cNvSpPr>
          <p:nvPr/>
        </p:nvSpPr>
        <p:spPr bwMode="auto">
          <a:xfrm flipH="1">
            <a:off x="5481577" y="5289205"/>
            <a:ext cx="14749" cy="979526"/>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3" name="Straight Arrow Connector 32">
            <a:extLst>
              <a:ext uri="{FF2B5EF4-FFF2-40B4-BE49-F238E27FC236}">
                <a16:creationId xmlns:a16="http://schemas.microsoft.com/office/drawing/2014/main" id="{EC7840E8-46A8-4158-88A9-17B821C95757}"/>
              </a:ext>
            </a:extLst>
          </p:cNvPr>
          <p:cNvCxnSpPr>
            <a:cxnSpLocks/>
          </p:cNvCxnSpPr>
          <p:nvPr/>
        </p:nvCxnSpPr>
        <p:spPr>
          <a:xfrm flipH="1">
            <a:off x="4610650" y="6127985"/>
            <a:ext cx="7905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59CE0A7C-0171-4053-A595-9A62B06AB780}"/>
              </a:ext>
            </a:extLst>
          </p:cNvPr>
          <p:cNvCxnSpPr>
            <a:cxnSpLocks/>
          </p:cNvCxnSpPr>
          <p:nvPr/>
        </p:nvCxnSpPr>
        <p:spPr>
          <a:xfrm flipV="1">
            <a:off x="4271060" y="6123899"/>
            <a:ext cx="261938" cy="3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5C1B0AB7-CBAC-4319-A073-2F686325284B}"/>
              </a:ext>
            </a:extLst>
          </p:cNvPr>
          <p:cNvCxnSpPr>
            <a:cxnSpLocks/>
          </p:cNvCxnSpPr>
          <p:nvPr/>
        </p:nvCxnSpPr>
        <p:spPr>
          <a:xfrm flipH="1">
            <a:off x="6688892" y="6129404"/>
            <a:ext cx="3900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EE7A076-C9D5-4408-A860-9C2B77097012}"/>
              </a:ext>
            </a:extLst>
          </p:cNvPr>
          <p:cNvCxnSpPr>
            <a:cxnSpLocks/>
          </p:cNvCxnSpPr>
          <p:nvPr/>
        </p:nvCxnSpPr>
        <p:spPr>
          <a:xfrm>
            <a:off x="5560139" y="6125685"/>
            <a:ext cx="10484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434558B-8EBC-4A51-BA33-4DC7B702409C}"/>
                  </a:ext>
                </a:extLst>
              </p:cNvPr>
              <p:cNvSpPr txBox="1"/>
              <p:nvPr/>
            </p:nvSpPr>
            <p:spPr>
              <a:xfrm>
                <a:off x="3610048" y="4116661"/>
                <a:ext cx="603435"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1</m:t>
                          </m:r>
                        </m:sub>
                      </m:sSub>
                    </m:oMath>
                  </m:oMathPara>
                </a14:m>
                <a:endParaRPr lang="he-IL" sz="2200" dirty="0"/>
              </a:p>
            </p:txBody>
          </p:sp>
        </mc:Choice>
        <mc:Fallback xmlns="">
          <p:sp>
            <p:nvSpPr>
              <p:cNvPr id="37" name="TextBox 36">
                <a:extLst>
                  <a:ext uri="{FF2B5EF4-FFF2-40B4-BE49-F238E27FC236}">
                    <a16:creationId xmlns:a16="http://schemas.microsoft.com/office/drawing/2014/main" id="{D434558B-8EBC-4A51-BA33-4DC7B702409C}"/>
                  </a:ext>
                </a:extLst>
              </p:cNvPr>
              <p:cNvSpPr txBox="1">
                <a:spLocks noRot="1" noChangeAspect="1" noMove="1" noResize="1" noEditPoints="1" noAdjustHandles="1" noChangeArrowheads="1" noChangeShapeType="1" noTextEdit="1"/>
              </p:cNvSpPr>
              <p:nvPr/>
            </p:nvSpPr>
            <p:spPr>
              <a:xfrm>
                <a:off x="3610048" y="4116661"/>
                <a:ext cx="603435" cy="338554"/>
              </a:xfrm>
              <a:prstGeom prst="rect">
                <a:avLst/>
              </a:prstGeom>
              <a:blipFill>
                <a:blip r:embed="rId2"/>
                <a:stretch>
                  <a:fillRect l="-9091" r="-3030"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 Box 13">
                <a:extLst>
                  <a:ext uri="{FF2B5EF4-FFF2-40B4-BE49-F238E27FC236}">
                    <a16:creationId xmlns:a16="http://schemas.microsoft.com/office/drawing/2014/main" id="{75506D6C-39AE-413C-9665-646A83B06FFE}"/>
                  </a:ext>
                </a:extLst>
              </p:cNvPr>
              <p:cNvSpPr txBox="1">
                <a:spLocks noChangeArrowheads="1"/>
              </p:cNvSpPr>
              <p:nvPr/>
            </p:nvSpPr>
            <p:spPr bwMode="auto">
              <a:xfrm>
                <a:off x="6693783" y="4189221"/>
                <a:ext cx="866775" cy="42703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38" name="Text Box 13">
                <a:extLst>
                  <a:ext uri="{FF2B5EF4-FFF2-40B4-BE49-F238E27FC236}">
                    <a16:creationId xmlns:a16="http://schemas.microsoft.com/office/drawing/2014/main" id="{75506D6C-39AE-413C-9665-646A83B06FFE}"/>
                  </a:ext>
                </a:extLst>
              </p:cNvPr>
              <p:cNvSpPr txBox="1">
                <a:spLocks noRot="1" noChangeAspect="1" noMove="1" noResize="1" noEditPoints="1" noAdjustHandles="1" noChangeArrowheads="1" noChangeShapeType="1" noTextEdit="1"/>
              </p:cNvSpPr>
              <p:nvPr/>
            </p:nvSpPr>
            <p:spPr bwMode="auto">
              <a:xfrm>
                <a:off x="6693783" y="4189221"/>
                <a:ext cx="866775" cy="427038"/>
              </a:xfrm>
              <a:prstGeom prst="rect">
                <a:avLst/>
              </a:prstGeom>
              <a:blipFill>
                <a:blip r:embed="rId3"/>
                <a:stretch>
                  <a:fillRect b="-200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39" name="Text Box 37">
            <a:extLst>
              <a:ext uri="{FF2B5EF4-FFF2-40B4-BE49-F238E27FC236}">
                <a16:creationId xmlns:a16="http://schemas.microsoft.com/office/drawing/2014/main" id="{C95221E9-83F4-4C72-836F-1CF4CF79C912}"/>
              </a:ext>
            </a:extLst>
          </p:cNvPr>
          <p:cNvSpPr txBox="1">
            <a:spLocks noChangeArrowheads="1"/>
          </p:cNvSpPr>
          <p:nvPr/>
        </p:nvSpPr>
        <p:spPr bwMode="auto">
          <a:xfrm>
            <a:off x="8533316" y="3435191"/>
            <a:ext cx="3772483" cy="2708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GB" altLang="he-IL" sz="2000" b="0" dirty="0" err="1">
                <a:latin typeface="+mn-lt"/>
              </a:rPr>
              <a:t>Moav</a:t>
            </a:r>
            <a:r>
              <a:rPr lang="en-GB" altLang="he-IL" sz="2000" b="0" dirty="0">
                <a:latin typeface="+mn-lt"/>
              </a:rPr>
              <a:t> (2002)</a:t>
            </a:r>
          </a:p>
          <a:p>
            <a:pPr rtl="0" eaLnBrk="1" hangingPunct="1">
              <a:spcBef>
                <a:spcPct val="50000"/>
              </a:spcBef>
            </a:pPr>
            <a:r>
              <a:rPr lang="en-GB" altLang="he-IL" sz="2000" b="0" dirty="0" err="1">
                <a:latin typeface="+mn-lt"/>
              </a:rPr>
              <a:t>Moav</a:t>
            </a:r>
            <a:r>
              <a:rPr lang="en-GB" altLang="he-IL" sz="2000" b="0" dirty="0">
                <a:latin typeface="+mn-lt"/>
              </a:rPr>
              <a:t> (2005)</a:t>
            </a:r>
          </a:p>
          <a:p>
            <a:pPr eaLnBrk="1" hangingPunct="1">
              <a:spcBef>
                <a:spcPct val="50000"/>
              </a:spcBef>
            </a:pPr>
            <a:r>
              <a:rPr lang="en-US" sz="2000" b="0" dirty="0">
                <a:latin typeface="+mn-lt"/>
              </a:rPr>
              <a:t>Chakraborty-Das (2005)</a:t>
            </a:r>
            <a:endParaRPr lang="en-GB" altLang="he-IL" sz="2000" b="0" dirty="0">
              <a:latin typeface="+mn-lt"/>
            </a:endParaRPr>
          </a:p>
          <a:p>
            <a:pPr rtl="0" eaLnBrk="1" hangingPunct="1">
              <a:spcBef>
                <a:spcPct val="50000"/>
              </a:spcBef>
            </a:pPr>
            <a:r>
              <a:rPr lang="en-GB" altLang="he-IL" sz="2000" b="0" dirty="0">
                <a:latin typeface="+mn-lt"/>
              </a:rPr>
              <a:t>Banerjee-Mullainathan (2007)</a:t>
            </a:r>
          </a:p>
          <a:p>
            <a:pPr rtl="0" eaLnBrk="1" hangingPunct="1">
              <a:spcBef>
                <a:spcPct val="50000"/>
              </a:spcBef>
            </a:pPr>
            <a:r>
              <a:rPr lang="en-US" altLang="he-IL" sz="2000" b="0" dirty="0" err="1">
                <a:latin typeface="+mn-lt"/>
              </a:rPr>
              <a:t>Moav-Neeman</a:t>
            </a:r>
            <a:r>
              <a:rPr lang="en-US" altLang="he-IL" sz="2000" b="0" dirty="0">
                <a:latin typeface="+mn-lt"/>
              </a:rPr>
              <a:t> (2010, 2012)</a:t>
            </a:r>
          </a:p>
          <a:p>
            <a:pPr eaLnBrk="1" hangingPunct="1">
              <a:spcBef>
                <a:spcPct val="50000"/>
              </a:spcBef>
            </a:pPr>
            <a:r>
              <a:rPr lang="en-US" sz="2000" b="0" dirty="0" err="1">
                <a:latin typeface="+mn-lt"/>
              </a:rPr>
              <a:t>Bernheim</a:t>
            </a:r>
            <a:r>
              <a:rPr lang="en-US" sz="2000" b="0" dirty="0">
                <a:latin typeface="+mn-lt"/>
              </a:rPr>
              <a:t>-Ray-</a:t>
            </a:r>
            <a:r>
              <a:rPr lang="en-US" sz="2000" b="0" dirty="0" err="1">
                <a:latin typeface="+mn-lt"/>
              </a:rPr>
              <a:t>Yeltekin</a:t>
            </a:r>
            <a:r>
              <a:rPr lang="en-US" sz="2000" b="0" dirty="0">
                <a:latin typeface="+mn-lt"/>
              </a:rPr>
              <a:t> (2015)</a:t>
            </a:r>
            <a:endParaRPr lang="en-US" altLang="he-IL" sz="2000" b="0" dirty="0">
              <a:latin typeface="+mn-lt"/>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D70BBEB-EA67-4BB8-A67B-F466A5D5B893}"/>
                  </a:ext>
                </a:extLst>
              </p:cNvPr>
              <p:cNvSpPr txBox="1"/>
              <p:nvPr/>
            </p:nvSpPr>
            <p:spPr>
              <a:xfrm>
                <a:off x="7057383" y="6252857"/>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40" name="TextBox 39">
                <a:extLst>
                  <a:ext uri="{FF2B5EF4-FFF2-40B4-BE49-F238E27FC236}">
                    <a16:creationId xmlns:a16="http://schemas.microsoft.com/office/drawing/2014/main" id="{6D70BBEB-EA67-4BB8-A67B-F466A5D5B893}"/>
                  </a:ext>
                </a:extLst>
              </p:cNvPr>
              <p:cNvSpPr txBox="1">
                <a:spLocks noRot="1" noChangeAspect="1" noMove="1" noResize="1" noEditPoints="1" noAdjustHandles="1" noChangeArrowheads="1" noChangeShapeType="1" noTextEdit="1"/>
              </p:cNvSpPr>
              <p:nvPr/>
            </p:nvSpPr>
            <p:spPr>
              <a:xfrm>
                <a:off x="7057383" y="6252857"/>
                <a:ext cx="335733" cy="338554"/>
              </a:xfrm>
              <a:prstGeom prst="rect">
                <a:avLst/>
              </a:prstGeom>
              <a:blipFill>
                <a:blip r:embed="rId4"/>
                <a:stretch>
                  <a:fillRect l="-18182" r="-5455" b="-29091"/>
                </a:stretch>
              </a:blipFill>
            </p:spPr>
            <p:txBody>
              <a:bodyPr/>
              <a:lstStyle/>
              <a:p>
                <a:r>
                  <a:rPr lang="he-IL">
                    <a:noFill/>
                  </a:rPr>
                  <a:t> </a:t>
                </a:r>
              </a:p>
            </p:txBody>
          </p:sp>
        </mc:Fallback>
      </mc:AlternateContent>
    </p:spTree>
    <p:extLst>
      <p:ext uri="{BB962C8B-B14F-4D97-AF65-F5344CB8AC3E}">
        <p14:creationId xmlns:p14="http://schemas.microsoft.com/office/powerpoint/2010/main" val="13380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5" grpId="0"/>
      <p:bldP spid="28" grpId="0" animBg="1"/>
      <p:bldP spid="29" grpId="0" animBg="1"/>
      <p:bldP spid="31" grpId="0" animBg="1"/>
      <p:bldP spid="32" grpId="0" animBg="1"/>
      <p:bldP spid="37"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15400-3091-40B0-8CB8-4DE4AE09AADA}"/>
              </a:ext>
            </a:extLst>
          </p:cNvPr>
          <p:cNvGrpSpPr/>
          <p:nvPr/>
        </p:nvGrpSpPr>
        <p:grpSpPr>
          <a:xfrm>
            <a:off x="763810" y="1292729"/>
            <a:ext cx="5101864" cy="4077801"/>
            <a:chOff x="4479456" y="1534602"/>
            <a:chExt cx="5101864" cy="4077801"/>
          </a:xfrm>
        </p:grpSpPr>
        <p:grpSp>
          <p:nvGrpSpPr>
            <p:cNvPr id="5" name="Group 4">
              <a:extLst>
                <a:ext uri="{FF2B5EF4-FFF2-40B4-BE49-F238E27FC236}">
                  <a16:creationId xmlns:a16="http://schemas.microsoft.com/office/drawing/2014/main" id="{1A3EE16F-D936-4C85-80B2-1A1FFCC7C063}"/>
                </a:ext>
              </a:extLst>
            </p:cNvPr>
            <p:cNvGrpSpPr/>
            <p:nvPr/>
          </p:nvGrpSpPr>
          <p:grpSpPr>
            <a:xfrm>
              <a:off x="4618245" y="1534602"/>
              <a:ext cx="4963075" cy="3352507"/>
              <a:chOff x="4252186" y="2661906"/>
              <a:chExt cx="3679650" cy="2375932"/>
            </a:xfrm>
          </p:grpSpPr>
          <p:grpSp>
            <p:nvGrpSpPr>
              <p:cNvPr id="17" name="Group 63">
                <a:extLst>
                  <a:ext uri="{FF2B5EF4-FFF2-40B4-BE49-F238E27FC236}">
                    <a16:creationId xmlns:a16="http://schemas.microsoft.com/office/drawing/2014/main" id="{C9DB4C8D-2F27-4CBE-A6B0-228F5C4D7273}"/>
                  </a:ext>
                </a:extLst>
              </p:cNvPr>
              <p:cNvGrpSpPr>
                <a:grpSpLocks/>
              </p:cNvGrpSpPr>
              <p:nvPr/>
            </p:nvGrpSpPr>
            <p:grpSpPr bwMode="auto">
              <a:xfrm>
                <a:off x="4344086" y="3009010"/>
                <a:ext cx="3587750" cy="2025650"/>
                <a:chOff x="1645" y="2354"/>
                <a:chExt cx="2260" cy="1276"/>
              </a:xfrm>
            </p:grpSpPr>
            <p:sp>
              <p:nvSpPr>
                <p:cNvPr id="18" name="Line 4">
                  <a:extLst>
                    <a:ext uri="{FF2B5EF4-FFF2-40B4-BE49-F238E27FC236}">
                      <a16:creationId xmlns:a16="http://schemas.microsoft.com/office/drawing/2014/main" id="{F0E32AA6-F12C-472A-80E3-89E87393DC9D}"/>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21" name="Text Box 13">
                      <a:extLst>
                        <a:ext uri="{FF2B5EF4-FFF2-40B4-BE49-F238E27FC236}">
                          <a16:creationId xmlns:a16="http://schemas.microsoft.com/office/drawing/2014/main" id="{E09AE950-A2CA-4E25-AD94-75BEA1574E83}"/>
                        </a:ext>
                      </a:extLst>
                    </p:cNvPr>
                    <p:cNvSpPr txBox="1">
                      <a:spLocks noChangeArrowheads="1"/>
                    </p:cNvSpPr>
                    <p:nvPr/>
                  </p:nvSpPr>
                  <p:spPr bwMode="auto">
                    <a:xfrm>
                      <a:off x="3359" y="2442"/>
                      <a:ext cx="546" cy="19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r>
                              <a:rPr lang="en-GB" altLang="he-IL" sz="2200" b="0" i="1" dirty="0" smtClean="0">
                                <a:latin typeface="Cambria Math" panose="02040503050406030204" pitchFamily="18" charset="0"/>
                                <a:sym typeface="Symbol" panose="05050102010706020507" pitchFamily="18" charset="2"/>
                              </a:rPr>
                              <m:t>(</m:t>
                            </m:r>
                            <m:r>
                              <a:rPr lang="en-GB" altLang="he-IL" sz="2200" b="0" i="1" dirty="0" err="1">
                                <a:latin typeface="Cambria Math" panose="02040503050406030204" pitchFamily="18" charset="0"/>
                                <a:sym typeface="Symbol" panose="05050102010706020507" pitchFamily="18" charset="2"/>
                              </a:rPr>
                              <m:t>𝑦</m:t>
                            </m:r>
                            <m:r>
                              <a:rPr lang="en-GB" altLang="he-IL" sz="2200" b="0" i="1" baseline="-25000" dirty="0" err="1">
                                <a:latin typeface="Cambria Math" panose="02040503050406030204" pitchFamily="18" charset="0"/>
                                <a:sym typeface="Symbol" panose="05050102010706020507" pitchFamily="18" charset="2"/>
                              </a:rPr>
                              <m:t>𝑡</m:t>
                            </m:r>
                            <m:r>
                              <a:rPr lang="en-GB" altLang="he-IL" sz="2200" b="0" i="1" dirty="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21" name="Text Box 13">
                      <a:extLst>
                        <a:ext uri="{FF2B5EF4-FFF2-40B4-BE49-F238E27FC236}">
                          <a16:creationId xmlns:a16="http://schemas.microsoft.com/office/drawing/2014/main" id="{E09AE950-A2CA-4E25-AD94-75BEA1574E83}"/>
                        </a:ext>
                      </a:extLst>
                    </p:cNvPr>
                    <p:cNvSpPr txBox="1">
                      <a:spLocks noRot="1" noChangeAspect="1" noMove="1" noResize="1" noEditPoints="1" noAdjustHandles="1" noChangeArrowheads="1" noChangeShapeType="1" noTextEdit="1"/>
                    </p:cNvSpPr>
                    <p:nvPr/>
                  </p:nvSpPr>
                  <p:spPr bwMode="auto">
                    <a:xfrm>
                      <a:off x="3359" y="2442"/>
                      <a:ext cx="546" cy="192"/>
                    </a:xfrm>
                    <a:prstGeom prst="rect">
                      <a:avLst/>
                    </a:prstGeom>
                    <a:blipFill>
                      <a:blip r:embed="rId2"/>
                      <a:stretch>
                        <a:fillRect b="-1831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p:grpSp>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a:off x="4348387" y="5036250"/>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22">
                <a:extLst>
                  <a:ext uri="{FF2B5EF4-FFF2-40B4-BE49-F238E27FC236}">
                    <a16:creationId xmlns:a16="http://schemas.microsoft.com/office/drawing/2014/main" id="{0FE439E5-0CD7-45C2-9722-29E17F834101}"/>
                  </a:ext>
                </a:extLst>
              </p:cNvPr>
              <p:cNvSpPr>
                <a:spLocks noChangeShapeType="1"/>
              </p:cNvSpPr>
              <p:nvPr/>
            </p:nvSpPr>
            <p:spPr bwMode="auto">
              <a:xfrm flipV="1">
                <a:off x="4329338" y="2985833"/>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4" name="Text Box 25">
                <a:extLst>
                  <a:ext uri="{FF2B5EF4-FFF2-40B4-BE49-F238E27FC236}">
                    <a16:creationId xmlns:a16="http://schemas.microsoft.com/office/drawing/2014/main" id="{49CE58F1-24BD-4F4D-A539-52F3A41093C6}"/>
                  </a:ext>
                </a:extLst>
              </p:cNvPr>
              <p:cNvSpPr txBox="1">
                <a:spLocks noChangeArrowheads="1"/>
              </p:cNvSpPr>
              <p:nvPr/>
            </p:nvSpPr>
            <p:spPr bwMode="auto">
              <a:xfrm>
                <a:off x="6571680" y="2661906"/>
                <a:ext cx="9572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5" name="Freeform: Shape 24">
                <a:extLst>
                  <a:ext uri="{FF2B5EF4-FFF2-40B4-BE49-F238E27FC236}">
                    <a16:creationId xmlns:a16="http://schemas.microsoft.com/office/drawing/2014/main" id="{766F5607-F890-4A07-8D22-868DA535ABEE}"/>
                  </a:ext>
                </a:extLst>
              </p:cNvPr>
              <p:cNvSpPr/>
              <p:nvPr/>
            </p:nvSpPr>
            <p:spPr>
              <a:xfrm rot="21169620">
                <a:off x="4252186" y="3325018"/>
                <a:ext cx="2906024" cy="1309834"/>
              </a:xfrm>
              <a:custGeom>
                <a:avLst/>
                <a:gdLst>
                  <a:gd name="connsiteX0" fmla="*/ 0 w 3153576"/>
                  <a:gd name="connsiteY0" fmla="*/ 1482366 h 1525972"/>
                  <a:gd name="connsiteX1" fmla="*/ 1216742 w 3153576"/>
                  <a:gd name="connsiteY1" fmla="*/ 1364379 h 1525972"/>
                  <a:gd name="connsiteX2" fmla="*/ 1814052 w 3153576"/>
                  <a:gd name="connsiteY2" fmla="*/ 169759 h 1525972"/>
                  <a:gd name="connsiteX3" fmla="*/ 3038168 w 3153576"/>
                  <a:gd name="connsiteY3" fmla="*/ 14901 h 1525972"/>
                  <a:gd name="connsiteX4" fmla="*/ 3030794 w 3153576"/>
                  <a:gd name="connsiteY4" fmla="*/ 14901 h 152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576" h="1525972">
                    <a:moveTo>
                      <a:pt x="0" y="1482366"/>
                    </a:moveTo>
                    <a:cubicBezTo>
                      <a:pt x="457200" y="1532756"/>
                      <a:pt x="914400" y="1583147"/>
                      <a:pt x="1216742" y="1364379"/>
                    </a:cubicBezTo>
                    <a:cubicBezTo>
                      <a:pt x="1519084" y="1145611"/>
                      <a:pt x="1510481" y="394672"/>
                      <a:pt x="1814052" y="169759"/>
                    </a:cubicBezTo>
                    <a:cubicBezTo>
                      <a:pt x="2117623" y="-55154"/>
                      <a:pt x="3038168" y="14901"/>
                      <a:pt x="3038168" y="14901"/>
                    </a:cubicBezTo>
                    <a:cubicBezTo>
                      <a:pt x="3240958" y="-10909"/>
                      <a:pt x="3135876" y="1996"/>
                      <a:pt x="3030794" y="14901"/>
                    </a:cubicBezTo>
                  </a:path>
                </a:pathLst>
              </a:custGeom>
              <a:ln w="28575"/>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6" name="Line 24">
                <a:extLst>
                  <a:ext uri="{FF2B5EF4-FFF2-40B4-BE49-F238E27FC236}">
                    <a16:creationId xmlns:a16="http://schemas.microsoft.com/office/drawing/2014/main" id="{DC67A7DE-862A-4BBC-A54B-65B5CE563A4D}"/>
                  </a:ext>
                </a:extLst>
              </p:cNvPr>
              <p:cNvSpPr>
                <a:spLocks noChangeShapeType="1"/>
              </p:cNvSpPr>
              <p:nvPr/>
            </p:nvSpPr>
            <p:spPr bwMode="auto">
              <a:xfrm flipH="1">
                <a:off x="6804321" y="3211649"/>
                <a:ext cx="2083" cy="181230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Line 24">
                <a:extLst>
                  <a:ext uri="{FF2B5EF4-FFF2-40B4-BE49-F238E27FC236}">
                    <a16:creationId xmlns:a16="http://schemas.microsoft.com/office/drawing/2014/main" id="{6672F8DE-D436-4E7A-A281-721923972432}"/>
                  </a:ext>
                </a:extLst>
              </p:cNvPr>
              <p:cNvSpPr>
                <a:spLocks noChangeShapeType="1"/>
              </p:cNvSpPr>
              <p:nvPr/>
            </p:nvSpPr>
            <p:spPr bwMode="auto">
              <a:xfrm flipH="1">
                <a:off x="4714557" y="4744101"/>
                <a:ext cx="7331" cy="27985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9" name="Line 24">
                <a:extLst>
                  <a:ext uri="{FF2B5EF4-FFF2-40B4-BE49-F238E27FC236}">
                    <a16:creationId xmlns:a16="http://schemas.microsoft.com/office/drawing/2014/main" id="{0BA09F5F-80EC-4C65-A182-46FE1CD81ED7}"/>
                  </a:ext>
                </a:extLst>
              </p:cNvPr>
              <p:cNvSpPr>
                <a:spLocks noChangeShapeType="1"/>
              </p:cNvSpPr>
              <p:nvPr/>
            </p:nvSpPr>
            <p:spPr bwMode="auto">
              <a:xfrm flipH="1">
                <a:off x="5631230" y="4040850"/>
                <a:ext cx="14749" cy="979526"/>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0" name="Straight Arrow Connector 29">
                <a:extLst>
                  <a:ext uri="{FF2B5EF4-FFF2-40B4-BE49-F238E27FC236}">
                    <a16:creationId xmlns:a16="http://schemas.microsoft.com/office/drawing/2014/main" id="{E484A0F8-C335-493F-A597-A2E25CC92D85}"/>
                  </a:ext>
                </a:extLst>
              </p:cNvPr>
              <p:cNvCxnSpPr>
                <a:cxnSpLocks/>
              </p:cNvCxnSpPr>
              <p:nvPr/>
            </p:nvCxnSpPr>
            <p:spPr>
              <a:xfrm flipH="1">
                <a:off x="4760303" y="4879630"/>
                <a:ext cx="7905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3CA151-BF17-4103-A373-534FB2AD4355}"/>
                  </a:ext>
                </a:extLst>
              </p:cNvPr>
              <p:cNvCxnSpPr>
                <a:cxnSpLocks/>
              </p:cNvCxnSpPr>
              <p:nvPr/>
            </p:nvCxnSpPr>
            <p:spPr>
              <a:xfrm flipV="1">
                <a:off x="4420713" y="4875544"/>
                <a:ext cx="261938" cy="3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D2469F-7607-4E53-84D6-AB1B8D86DB5F}"/>
                  </a:ext>
                </a:extLst>
              </p:cNvPr>
              <p:cNvCxnSpPr>
                <a:cxnSpLocks/>
              </p:cNvCxnSpPr>
              <p:nvPr/>
            </p:nvCxnSpPr>
            <p:spPr>
              <a:xfrm flipH="1">
                <a:off x="6838545" y="4881049"/>
                <a:ext cx="3900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18D75F4-3431-480D-AB55-BFCE9E4E7664}"/>
                  </a:ext>
                </a:extLst>
              </p:cNvPr>
              <p:cNvCxnSpPr>
                <a:cxnSpLocks/>
              </p:cNvCxnSpPr>
              <p:nvPr/>
            </p:nvCxnSpPr>
            <p:spPr>
              <a:xfrm>
                <a:off x="5709792" y="4877330"/>
                <a:ext cx="10484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4479456" y="4838908"/>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4479456" y="4838908"/>
                  <a:ext cx="1544638" cy="423065"/>
                </a:xfrm>
                <a:prstGeom prst="rect">
                  <a:avLst/>
                </a:prstGeom>
                <a:blipFill>
                  <a:blip r:embed="rId3"/>
                  <a:stretch>
                    <a:fillRect b="-1304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334382" y="4848707"/>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334382" y="4848707"/>
                  <a:ext cx="1544638" cy="423065"/>
                </a:xfrm>
                <a:prstGeom prst="rect">
                  <a:avLst/>
                </a:prstGeom>
                <a:blipFill>
                  <a:blip r:embed="rId4"/>
                  <a:stretch>
                    <a:fillRect b="-1304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37" name="TextBox 36">
              <a:extLst>
                <a:ext uri="{FF2B5EF4-FFF2-40B4-BE49-F238E27FC236}">
                  <a16:creationId xmlns:a16="http://schemas.microsoft.com/office/drawing/2014/main" id="{89C55717-9DCC-483B-92CB-052AB03BDB9A}"/>
                </a:ext>
              </a:extLst>
            </p:cNvPr>
            <p:cNvSpPr txBox="1"/>
            <p:nvPr/>
          </p:nvSpPr>
          <p:spPr>
            <a:xfrm>
              <a:off x="6607008" y="5273849"/>
              <a:ext cx="2684325" cy="338554"/>
            </a:xfrm>
            <a:prstGeom prst="rect">
              <a:avLst/>
            </a:prstGeom>
            <a:noFill/>
          </p:spPr>
          <p:txBody>
            <a:bodyPr wrap="none" lIns="0" tIns="0" rIns="0" bIns="0" rtlCol="1">
              <a:spAutoFit/>
            </a:bodyPr>
            <a:lstStyle/>
            <a:p>
              <a:r>
                <a:rPr lang="en-US" sz="2200" dirty="0"/>
                <a:t>GDP in a Particular Year</a:t>
              </a:r>
              <a:endParaRPr lang="he-IL" sz="2200"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74761CB-492F-46E6-B5E9-2059B40735B8}"/>
                    </a:ext>
                  </a:extLst>
                </p:cNvPr>
                <p:cNvSpPr txBox="1"/>
                <p:nvPr/>
              </p:nvSpPr>
              <p:spPr>
                <a:xfrm>
                  <a:off x="6366558" y="4881163"/>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39" name="TextBox 38">
                  <a:extLst>
                    <a:ext uri="{FF2B5EF4-FFF2-40B4-BE49-F238E27FC236}">
                      <a16:creationId xmlns:a16="http://schemas.microsoft.com/office/drawing/2014/main" id="{374761CB-492F-46E6-B5E9-2059B40735B8}"/>
                    </a:ext>
                  </a:extLst>
                </p:cNvPr>
                <p:cNvSpPr txBox="1">
                  <a:spLocks noRot="1" noChangeAspect="1" noMove="1" noResize="1" noEditPoints="1" noAdjustHandles="1" noChangeArrowheads="1" noChangeShapeType="1" noTextEdit="1"/>
                </p:cNvSpPr>
                <p:nvPr/>
              </p:nvSpPr>
              <p:spPr>
                <a:xfrm>
                  <a:off x="6366558" y="4881163"/>
                  <a:ext cx="240450" cy="338554"/>
                </a:xfrm>
                <a:prstGeom prst="rect">
                  <a:avLst/>
                </a:prstGeom>
                <a:blipFill>
                  <a:blip r:embed="rId7"/>
                  <a:stretch>
                    <a:fillRect l="-22500" t="-12500" r="-72500" b="-28571"/>
                  </a:stretch>
                </a:blipFill>
              </p:spPr>
              <p:txBody>
                <a:bodyPr/>
                <a:lstStyle/>
                <a:p>
                  <a:r>
                    <a:rPr lang="he-IL">
                      <a:noFill/>
                    </a:rPr>
                    <a:t> </a:t>
                  </a:r>
                </a:p>
              </p:txBody>
            </p:sp>
          </mc:Fallback>
        </mc:AlternateContent>
      </p:grpSp>
      <p:sp>
        <p:nvSpPr>
          <p:cNvPr id="36" name="TextBox 35">
            <a:extLst>
              <a:ext uri="{FF2B5EF4-FFF2-40B4-BE49-F238E27FC236}">
                <a16:creationId xmlns:a16="http://schemas.microsoft.com/office/drawing/2014/main" id="{3BBDF83C-1C4B-4848-B035-5C9897D73411}"/>
              </a:ext>
            </a:extLst>
          </p:cNvPr>
          <p:cNvSpPr txBox="1"/>
          <p:nvPr/>
        </p:nvSpPr>
        <p:spPr>
          <a:xfrm>
            <a:off x="5726044" y="394414"/>
            <a:ext cx="5746406" cy="4678204"/>
          </a:xfrm>
          <a:prstGeom prst="rect">
            <a:avLst/>
          </a:prstGeom>
          <a:noFill/>
        </p:spPr>
        <p:txBody>
          <a:bodyPr wrap="square" rtlCol="1">
            <a:spAutoFit/>
          </a:bodyPr>
          <a:lstStyle/>
          <a:p>
            <a:pPr algn="r" rtl="1"/>
            <a:r>
              <a:rPr lang="he-IL" sz="2800" dirty="0"/>
              <a:t>חזרה למיגור העוני</a:t>
            </a:r>
          </a:p>
          <a:p>
            <a:pPr algn="r" rtl="1"/>
            <a:endParaRPr lang="he-IL" sz="2800" dirty="0"/>
          </a:p>
          <a:p>
            <a:pPr algn="r" rtl="1"/>
            <a:r>
              <a:rPr lang="he-IL" sz="2800" dirty="0"/>
              <a:t>סיוע למדינות עניות? </a:t>
            </a:r>
          </a:p>
          <a:p>
            <a:pPr algn="r" rtl="1"/>
            <a:r>
              <a:rPr lang="he-IL" sz="2600" dirty="0"/>
              <a:t>תקווה ואכזבה על בסיס רעיונות דומים: למדינות עניות אין את המשאבים להשקיע ואין להן גישה לשווקי הון. הן עניות בגלל שהן תקועות בעוני, לא בגלל מוסדות גרועים או שחיתות</a:t>
            </a:r>
          </a:p>
          <a:p>
            <a:pPr algn="r" rtl="1"/>
            <a:endParaRPr lang="he-IL" sz="2800" dirty="0"/>
          </a:p>
          <a:p>
            <a:pPr algn="r" rtl="1"/>
            <a:endParaRPr lang="he-IL" sz="2800" dirty="0"/>
          </a:p>
          <a:p>
            <a:pPr algn="r" rtl="1"/>
            <a:endParaRPr lang="he-IL" sz="2800" dirty="0"/>
          </a:p>
        </p:txBody>
      </p:sp>
      <p:sp>
        <p:nvSpPr>
          <p:cNvPr id="41" name="TextBox 40">
            <a:extLst>
              <a:ext uri="{FF2B5EF4-FFF2-40B4-BE49-F238E27FC236}">
                <a16:creationId xmlns:a16="http://schemas.microsoft.com/office/drawing/2014/main" id="{D20F8A02-6CC5-49F6-9286-207B12E64D64}"/>
              </a:ext>
            </a:extLst>
          </p:cNvPr>
          <p:cNvSpPr txBox="1"/>
          <p:nvPr/>
        </p:nvSpPr>
        <p:spPr>
          <a:xfrm>
            <a:off x="1288539" y="1593106"/>
            <a:ext cx="2661434" cy="338554"/>
          </a:xfrm>
          <a:prstGeom prst="rect">
            <a:avLst/>
          </a:prstGeom>
          <a:noFill/>
        </p:spPr>
        <p:txBody>
          <a:bodyPr wrap="none" lIns="0" tIns="0" rIns="0" bIns="0" rtlCol="1">
            <a:spAutoFit/>
          </a:bodyPr>
          <a:lstStyle/>
          <a:p>
            <a:r>
              <a:rPr lang="en-US" sz="2200" dirty="0"/>
              <a:t>GDP the Following Year</a:t>
            </a:r>
            <a:endParaRPr lang="he-IL" sz="2200" dirty="0"/>
          </a:p>
        </p:txBody>
      </p:sp>
      <p:sp>
        <p:nvSpPr>
          <p:cNvPr id="42" name="TextBox 41">
            <a:extLst>
              <a:ext uri="{FF2B5EF4-FFF2-40B4-BE49-F238E27FC236}">
                <a16:creationId xmlns:a16="http://schemas.microsoft.com/office/drawing/2014/main" id="{ED477D78-D674-403F-BD71-7552A3DCFF83}"/>
              </a:ext>
            </a:extLst>
          </p:cNvPr>
          <p:cNvSpPr txBox="1"/>
          <p:nvPr/>
        </p:nvSpPr>
        <p:spPr>
          <a:xfrm>
            <a:off x="5635554" y="3689094"/>
            <a:ext cx="5993545" cy="1815882"/>
          </a:xfrm>
          <a:prstGeom prst="rect">
            <a:avLst/>
          </a:prstGeom>
          <a:noFill/>
        </p:spPr>
        <p:txBody>
          <a:bodyPr wrap="square" rtlCol="1">
            <a:spAutoFit/>
          </a:bodyPr>
          <a:lstStyle/>
          <a:p>
            <a:pPr algn="r" rtl="1"/>
            <a:r>
              <a:rPr lang="he-IL" sz="2800" dirty="0"/>
              <a:t>המודל הוביל לחשיבה של חיסול העוני על ידי </a:t>
            </a:r>
            <a:r>
              <a:rPr lang="en-US" sz="2800" b="1" dirty="0"/>
              <a:t>“big push theory” </a:t>
            </a:r>
            <a:endParaRPr lang="he-IL" sz="2800" dirty="0"/>
          </a:p>
          <a:p>
            <a:pPr algn="r" rtl="1"/>
            <a:endParaRPr lang="he-IL" sz="2800" dirty="0"/>
          </a:p>
          <a:p>
            <a:pPr algn="r" rtl="1"/>
            <a:endParaRPr lang="he-IL" sz="2800" dirty="0"/>
          </a:p>
        </p:txBody>
      </p:sp>
    </p:spTree>
    <p:extLst>
      <p:ext uri="{BB962C8B-B14F-4D97-AF65-F5344CB8AC3E}">
        <p14:creationId xmlns:p14="http://schemas.microsoft.com/office/powerpoint/2010/main" val="35293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C892051-59CF-4F32-BA71-90BCBE6D9BBA}"/>
              </a:ext>
            </a:extLst>
          </p:cNvPr>
          <p:cNvSpPr/>
          <p:nvPr/>
        </p:nvSpPr>
        <p:spPr>
          <a:xfrm>
            <a:off x="986971" y="3200400"/>
            <a:ext cx="9760857" cy="1604571"/>
          </a:xfrm>
          <a:custGeom>
            <a:avLst/>
            <a:gdLst>
              <a:gd name="connsiteX0" fmla="*/ 0 w 9760857"/>
              <a:gd name="connsiteY0" fmla="*/ 0 h 1604571"/>
              <a:gd name="connsiteX1" fmla="*/ 2104572 w 9760857"/>
              <a:gd name="connsiteY1" fmla="*/ 1603829 h 1604571"/>
              <a:gd name="connsiteX2" fmla="*/ 5058229 w 9760857"/>
              <a:gd name="connsiteY2" fmla="*/ 224971 h 1604571"/>
              <a:gd name="connsiteX3" fmla="*/ 7416800 w 9760857"/>
              <a:gd name="connsiteY3" fmla="*/ 1473200 h 1604571"/>
              <a:gd name="connsiteX4" fmla="*/ 9760857 w 9760857"/>
              <a:gd name="connsiteY4" fmla="*/ 58057 h 1604571"/>
              <a:gd name="connsiteX5" fmla="*/ 9760857 w 9760857"/>
              <a:gd name="connsiteY5" fmla="*/ 58057 h 16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0857" h="1604571">
                <a:moveTo>
                  <a:pt x="0" y="0"/>
                </a:moveTo>
                <a:cubicBezTo>
                  <a:pt x="630767" y="783167"/>
                  <a:pt x="1261534" y="1566334"/>
                  <a:pt x="2104572" y="1603829"/>
                </a:cubicBezTo>
                <a:cubicBezTo>
                  <a:pt x="2947610" y="1641324"/>
                  <a:pt x="4172858" y="246742"/>
                  <a:pt x="5058229" y="224971"/>
                </a:cubicBezTo>
                <a:cubicBezTo>
                  <a:pt x="5943600" y="203200"/>
                  <a:pt x="6633029" y="1501019"/>
                  <a:pt x="7416800" y="1473200"/>
                </a:cubicBezTo>
                <a:cubicBezTo>
                  <a:pt x="8200571" y="1445381"/>
                  <a:pt x="9760857" y="58057"/>
                  <a:pt x="9760857" y="58057"/>
                </a:cubicBezTo>
                <a:lnTo>
                  <a:pt x="9760857" y="58057"/>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7">
            <a:extLst>
              <a:ext uri="{FF2B5EF4-FFF2-40B4-BE49-F238E27FC236}">
                <a16:creationId xmlns:a16="http://schemas.microsoft.com/office/drawing/2014/main" id="{8AFAF852-2AF2-4F73-AD97-4EE03BF17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44" t="8714" b="19434"/>
          <a:stretch/>
        </p:blipFill>
        <p:spPr>
          <a:xfrm>
            <a:off x="2606812" y="3795336"/>
            <a:ext cx="1050108" cy="831376"/>
          </a:xfrm>
          <a:prstGeom prst="rect">
            <a:avLst/>
          </a:prstGeom>
        </p:spPr>
      </p:pic>
      <p:sp>
        <p:nvSpPr>
          <p:cNvPr id="9" name="TextBox 8">
            <a:extLst>
              <a:ext uri="{FF2B5EF4-FFF2-40B4-BE49-F238E27FC236}">
                <a16:creationId xmlns:a16="http://schemas.microsoft.com/office/drawing/2014/main" id="{71483435-53AD-4577-A093-3711242CAF30}"/>
              </a:ext>
            </a:extLst>
          </p:cNvPr>
          <p:cNvSpPr txBox="1"/>
          <p:nvPr/>
        </p:nvSpPr>
        <p:spPr>
          <a:xfrm>
            <a:off x="1308100" y="4861769"/>
            <a:ext cx="2660276" cy="954107"/>
          </a:xfrm>
          <a:prstGeom prst="rect">
            <a:avLst/>
          </a:prstGeom>
          <a:noFill/>
        </p:spPr>
        <p:txBody>
          <a:bodyPr wrap="square" rtlCol="1">
            <a:spAutoFit/>
          </a:bodyPr>
          <a:lstStyle/>
          <a:p>
            <a:pPr algn="r" rtl="1"/>
            <a:r>
              <a:rPr lang="en-US" sz="2800" dirty="0"/>
              <a:t>Poverty Trap</a:t>
            </a:r>
            <a:endParaRPr lang="he-IL" sz="2800" dirty="0"/>
          </a:p>
          <a:p>
            <a:pPr algn="r" rtl="1"/>
            <a:endParaRPr lang="he-IL" sz="2800" dirty="0"/>
          </a:p>
        </p:txBody>
      </p:sp>
      <p:sp>
        <p:nvSpPr>
          <p:cNvPr id="10" name="TextBox 9">
            <a:extLst>
              <a:ext uri="{FF2B5EF4-FFF2-40B4-BE49-F238E27FC236}">
                <a16:creationId xmlns:a16="http://schemas.microsoft.com/office/drawing/2014/main" id="{6865D1FC-D298-48CF-B487-43C0033C5EC3}"/>
              </a:ext>
            </a:extLst>
          </p:cNvPr>
          <p:cNvSpPr txBox="1"/>
          <p:nvPr/>
        </p:nvSpPr>
        <p:spPr>
          <a:xfrm>
            <a:off x="7395029" y="4626712"/>
            <a:ext cx="2094239" cy="523220"/>
          </a:xfrm>
          <a:prstGeom prst="rect">
            <a:avLst/>
          </a:prstGeom>
          <a:noFill/>
        </p:spPr>
        <p:txBody>
          <a:bodyPr wrap="square" rtlCol="1">
            <a:spAutoFit/>
          </a:bodyPr>
          <a:lstStyle/>
          <a:p>
            <a:pPr algn="r" rtl="1"/>
            <a:r>
              <a:rPr lang="en-US" sz="2800" dirty="0"/>
              <a:t>High Income</a:t>
            </a:r>
            <a:endParaRPr lang="he-IL" sz="2800" dirty="0"/>
          </a:p>
        </p:txBody>
      </p:sp>
    </p:spTree>
    <p:extLst>
      <p:ext uri="{BB962C8B-B14F-4D97-AF65-F5344CB8AC3E}">
        <p14:creationId xmlns:p14="http://schemas.microsoft.com/office/powerpoint/2010/main" val="31332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2.11841E-6 L 0.04166 -0.0111 L 0.09166 -0.0333 L 0.125 -0.0555 L 0.15833 -0.08881 L 0.10833 -0.0444 L 0.075 -0.0222 L 0.04166 -0.0111 L 0.00833 -2.11841E-6 L -0.03334 -0.0222 L -0.05 -0.06661 L -0.06667 -0.09991 L -0.05 -0.0555 L -0.025 -0.0222 L 0.00833 -0.0111 L 0.04166 -0.0222 L 0.075 -0.0333 L 0.1 -0.0444 L 0.11666 -0.0555 L 0.08333 -0.0333 L 0.04166 -0.0111 L 0.00833 -0.0111 L -0.025 -0.0222 L -0.04167 -0.0444 L -0.01667 -0.0111 L 0.01666 -0.0111 L 0.05833 -0.0333 L 0.025 -0.0111 L -0.00834 -0.0111 L -0.025 -0.0333 L -0.00834 -0.0111 L 0.025 -0.0222 L 1.66667E-6 -0.0111 " pathEditMode="relative" ptsTypes="AAAAAAAAAAAAAAAAAAAAAAAAAAAAAAA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d/d4/End_of_poverty.jpg">
            <a:extLst>
              <a:ext uri="{FF2B5EF4-FFF2-40B4-BE49-F238E27FC236}">
                <a16:creationId xmlns:a16="http://schemas.microsoft.com/office/drawing/2014/main" id="{2CD0AEE8-DB5D-4763-8645-79435E9A5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07" y="271996"/>
            <a:ext cx="2897024" cy="4413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tedcdn.com/r/pe.tedcdn.com/images/ted/1300_253x190.jpg?">
            <a:extLst>
              <a:ext uri="{FF2B5EF4-FFF2-40B4-BE49-F238E27FC236}">
                <a16:creationId xmlns:a16="http://schemas.microsoft.com/office/drawing/2014/main" id="{FF1E701A-FD8D-4B5B-90A2-DEF34F511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697" y="662831"/>
            <a:ext cx="2579383" cy="1937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9BDB4D51-AD8F-45BA-B216-B3288C234B38}"/>
              </a:ext>
            </a:extLst>
          </p:cNvPr>
          <p:cNvSpPr txBox="1">
            <a:spLocks noChangeArrowheads="1"/>
          </p:cNvSpPr>
          <p:nvPr/>
        </p:nvSpPr>
        <p:spPr bwMode="auto">
          <a:xfrm>
            <a:off x="3649054" y="2909130"/>
            <a:ext cx="8278026" cy="33463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rgbClr val="470F3E"/>
                </a:solidFill>
                <a:latin typeface="+mn-lt"/>
                <a:ea typeface="+mn-ea"/>
                <a:cs typeface="+mn-cs"/>
              </a:defRPr>
            </a:lvl1pPr>
            <a:lvl2pPr marL="457200" indent="0" algn="ctr" rtl="0" eaLnBrk="0" fontAlgn="base" hangingPunct="0">
              <a:spcBef>
                <a:spcPct val="20000"/>
              </a:spcBef>
              <a:spcAft>
                <a:spcPct val="0"/>
              </a:spcAft>
              <a:buNone/>
              <a:defRPr sz="2800">
                <a:solidFill>
                  <a:srgbClr val="470F3E"/>
                </a:solidFill>
                <a:latin typeface="+mn-lt"/>
              </a:defRPr>
            </a:lvl2pPr>
            <a:lvl3pPr marL="914400" indent="0" algn="ctr" rtl="0" eaLnBrk="0" fontAlgn="base" hangingPunct="0">
              <a:spcBef>
                <a:spcPct val="20000"/>
              </a:spcBef>
              <a:spcAft>
                <a:spcPct val="0"/>
              </a:spcAft>
              <a:buNone/>
              <a:defRPr sz="2400">
                <a:solidFill>
                  <a:srgbClr val="470F3E"/>
                </a:solidFill>
                <a:latin typeface="+mn-lt"/>
              </a:defRPr>
            </a:lvl3pPr>
            <a:lvl4pPr marL="1371600" indent="0" algn="ctr" rtl="0" eaLnBrk="0" fontAlgn="base" hangingPunct="0">
              <a:spcBef>
                <a:spcPct val="20000"/>
              </a:spcBef>
              <a:spcAft>
                <a:spcPct val="0"/>
              </a:spcAft>
              <a:buNone/>
              <a:defRPr sz="2000">
                <a:solidFill>
                  <a:srgbClr val="470F3E"/>
                </a:solidFill>
                <a:latin typeface="+mn-lt"/>
              </a:defRPr>
            </a:lvl4pPr>
            <a:lvl5pPr marL="1828800" indent="0" algn="ctr" rtl="0" eaLnBrk="0" fontAlgn="base" hangingPunct="0">
              <a:spcBef>
                <a:spcPct val="20000"/>
              </a:spcBef>
              <a:spcAft>
                <a:spcPct val="0"/>
              </a:spcAft>
              <a:buNone/>
              <a:defRPr sz="2000">
                <a:solidFill>
                  <a:srgbClr val="470F3E"/>
                </a:solidFill>
                <a:latin typeface="+mn-lt"/>
              </a:defRPr>
            </a:lvl5pPr>
            <a:lvl6pPr marL="2286000" indent="0" algn="ctr" rtl="0" eaLnBrk="0" fontAlgn="base" hangingPunct="0">
              <a:spcBef>
                <a:spcPct val="20000"/>
              </a:spcBef>
              <a:spcAft>
                <a:spcPct val="0"/>
              </a:spcAft>
              <a:buNone/>
              <a:defRPr sz="2000">
                <a:solidFill>
                  <a:srgbClr val="470F3E"/>
                </a:solidFill>
                <a:latin typeface="+mn-lt"/>
              </a:defRPr>
            </a:lvl6pPr>
            <a:lvl7pPr marL="2743200" indent="0" algn="ctr" rtl="0" eaLnBrk="0" fontAlgn="base" hangingPunct="0">
              <a:spcBef>
                <a:spcPct val="20000"/>
              </a:spcBef>
              <a:spcAft>
                <a:spcPct val="0"/>
              </a:spcAft>
              <a:buNone/>
              <a:defRPr sz="2000">
                <a:solidFill>
                  <a:srgbClr val="470F3E"/>
                </a:solidFill>
                <a:latin typeface="+mn-lt"/>
              </a:defRPr>
            </a:lvl7pPr>
            <a:lvl8pPr marL="3200400" indent="0" algn="ctr" rtl="0" eaLnBrk="0" fontAlgn="base" hangingPunct="0">
              <a:spcBef>
                <a:spcPct val="20000"/>
              </a:spcBef>
              <a:spcAft>
                <a:spcPct val="0"/>
              </a:spcAft>
              <a:buNone/>
              <a:defRPr sz="2000">
                <a:solidFill>
                  <a:srgbClr val="470F3E"/>
                </a:solidFill>
                <a:latin typeface="+mn-lt"/>
              </a:defRPr>
            </a:lvl8pPr>
            <a:lvl9pPr marL="3657600" indent="0" algn="ctr" rtl="0" eaLnBrk="0" fontAlgn="base" hangingPunct="0">
              <a:spcBef>
                <a:spcPct val="20000"/>
              </a:spcBef>
              <a:spcAft>
                <a:spcPct val="0"/>
              </a:spcAft>
              <a:buNone/>
              <a:defRPr sz="2000">
                <a:solidFill>
                  <a:srgbClr val="470F3E"/>
                </a:solidFill>
                <a:latin typeface="+mn-lt"/>
              </a:defRPr>
            </a:lvl9pPr>
          </a:lstStyle>
          <a:p>
            <a:pPr algn="l"/>
            <a:r>
              <a:rPr lang="en-US" sz="2800" dirty="0"/>
              <a:t>Bono, the lead singer of U2, uses his celebrity to promote for action to end hunger, poverty and disease </a:t>
            </a:r>
          </a:p>
        </p:txBody>
      </p:sp>
      <p:sp>
        <p:nvSpPr>
          <p:cNvPr id="2" name="TextBox 1">
            <a:extLst>
              <a:ext uri="{FF2B5EF4-FFF2-40B4-BE49-F238E27FC236}">
                <a16:creationId xmlns:a16="http://schemas.microsoft.com/office/drawing/2014/main" id="{EF4B3126-B78A-47F2-8C2E-FA8F5CCE961A}"/>
              </a:ext>
            </a:extLst>
          </p:cNvPr>
          <p:cNvSpPr txBox="1"/>
          <p:nvPr/>
        </p:nvSpPr>
        <p:spPr>
          <a:xfrm>
            <a:off x="3730217" y="662831"/>
            <a:ext cx="4966554" cy="1815882"/>
          </a:xfrm>
          <a:prstGeom prst="rect">
            <a:avLst/>
          </a:prstGeom>
          <a:noFill/>
        </p:spPr>
        <p:txBody>
          <a:bodyPr wrap="square" rtlCol="1">
            <a:spAutoFit/>
          </a:bodyPr>
          <a:lstStyle/>
          <a:p>
            <a:r>
              <a:rPr lang="en-US" sz="2800" dirty="0"/>
              <a:t>Sachs: poverty can be eliminated globally by the year 2025, through carefully planned development aid</a:t>
            </a:r>
            <a:endParaRPr lang="he-IL" sz="2800" dirty="0"/>
          </a:p>
        </p:txBody>
      </p:sp>
    </p:spTree>
    <p:extLst>
      <p:ext uri="{BB962C8B-B14F-4D97-AF65-F5344CB8AC3E}">
        <p14:creationId xmlns:p14="http://schemas.microsoft.com/office/powerpoint/2010/main" val="25999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2D040-81F4-4528-809E-6EF5CCECFF49}"/>
              </a:ext>
            </a:extLst>
          </p:cNvPr>
          <p:cNvSpPr/>
          <p:nvPr/>
        </p:nvSpPr>
        <p:spPr>
          <a:xfrm>
            <a:off x="1031192" y="693579"/>
            <a:ext cx="9010115" cy="3970318"/>
          </a:xfrm>
          <a:prstGeom prst="rect">
            <a:avLst/>
          </a:prstGeom>
        </p:spPr>
        <p:txBody>
          <a:bodyPr wrap="square">
            <a:spAutoFit/>
          </a:bodyPr>
          <a:lstStyle/>
          <a:p>
            <a:r>
              <a:rPr lang="en-US" sz="2800" dirty="0">
                <a:solidFill>
                  <a:srgbClr val="333333"/>
                </a:solidFill>
                <a:latin typeface="Open Sans"/>
              </a:rPr>
              <a:t>Sachs presents successful examples of the Western donors’ experiences in helping poor countries:</a:t>
            </a:r>
          </a:p>
          <a:p>
            <a:pPr marL="285750" indent="-285750">
              <a:buFont typeface="Arial" panose="020B0604020202020204" pitchFamily="34" charset="0"/>
              <a:buChar char="•"/>
            </a:pPr>
            <a:r>
              <a:rPr lang="en-US" sz="2800" dirty="0">
                <a:solidFill>
                  <a:srgbClr val="333333"/>
                </a:solidFill>
                <a:latin typeface="Open Sans"/>
              </a:rPr>
              <a:t>The green revolution for food production in Asia,</a:t>
            </a:r>
            <a:endParaRPr lang="en-US" sz="2800" baseline="30000" dirty="0">
              <a:solidFill>
                <a:srgbClr val="10147E"/>
              </a:solidFill>
              <a:latin typeface="Open Sans"/>
            </a:endParaRPr>
          </a:p>
          <a:p>
            <a:pPr marL="285750" indent="-285750">
              <a:buFont typeface="Arial" panose="020B0604020202020204" pitchFamily="34" charset="0"/>
              <a:buChar char="•"/>
            </a:pPr>
            <a:r>
              <a:rPr lang="en-US" sz="2800" dirty="0">
                <a:solidFill>
                  <a:srgbClr val="333333"/>
                </a:solidFill>
                <a:latin typeface="Open Sans"/>
              </a:rPr>
              <a:t>Vaccinations and treatment of anti-malarial diseases</a:t>
            </a:r>
          </a:p>
          <a:p>
            <a:pPr marL="285750" indent="-285750">
              <a:buFont typeface="Arial" panose="020B0604020202020204" pitchFamily="34" charset="0"/>
              <a:buChar char="•"/>
            </a:pPr>
            <a:r>
              <a:rPr lang="en-US" sz="2800" dirty="0">
                <a:solidFill>
                  <a:srgbClr val="333333"/>
                </a:solidFill>
                <a:latin typeface="Open Sans"/>
              </a:rPr>
              <a:t>Oral rehydration treatment </a:t>
            </a:r>
          </a:p>
          <a:p>
            <a:pPr marL="285750" indent="-285750">
              <a:buFont typeface="Arial" panose="020B0604020202020204" pitchFamily="34" charset="0"/>
              <a:buChar char="•"/>
            </a:pPr>
            <a:r>
              <a:rPr lang="en-US" sz="2800" dirty="0">
                <a:solidFill>
                  <a:srgbClr val="333333"/>
                </a:solidFill>
                <a:latin typeface="Open Sans"/>
              </a:rPr>
              <a:t>Agricultural renew for soil nutrients </a:t>
            </a:r>
          </a:p>
          <a:p>
            <a:pPr marL="285750" indent="-285750">
              <a:buFont typeface="Arial" panose="020B0604020202020204" pitchFamily="34" charset="0"/>
              <a:buChar char="•"/>
            </a:pPr>
            <a:r>
              <a:rPr lang="en-US" sz="2800" dirty="0">
                <a:solidFill>
                  <a:srgbClr val="333333"/>
                </a:solidFill>
                <a:latin typeface="Open Sans"/>
              </a:rPr>
              <a:t>Antiviral medicines </a:t>
            </a:r>
          </a:p>
          <a:p>
            <a:pPr marL="285750" indent="-285750">
              <a:buFont typeface="Arial" panose="020B0604020202020204" pitchFamily="34" charset="0"/>
              <a:buChar char="•"/>
            </a:pPr>
            <a:r>
              <a:rPr lang="en-US" sz="2800" dirty="0">
                <a:solidFill>
                  <a:srgbClr val="333333"/>
                </a:solidFill>
                <a:latin typeface="Open Sans"/>
              </a:rPr>
              <a:t>The increase of family planning programs</a:t>
            </a:r>
          </a:p>
          <a:p>
            <a:pPr marL="285750" indent="-285750">
              <a:buFont typeface="Arial" panose="020B0604020202020204" pitchFamily="34" charset="0"/>
              <a:buChar char="•"/>
            </a:pPr>
            <a:r>
              <a:rPr lang="en-US" sz="2800" dirty="0">
                <a:solidFill>
                  <a:srgbClr val="333333"/>
                </a:solidFill>
                <a:latin typeface="Open Sans"/>
              </a:rPr>
              <a:t>And many others </a:t>
            </a:r>
          </a:p>
        </p:txBody>
      </p:sp>
    </p:spTree>
    <p:extLst>
      <p:ext uri="{BB962C8B-B14F-4D97-AF65-F5344CB8AC3E}">
        <p14:creationId xmlns:p14="http://schemas.microsoft.com/office/powerpoint/2010/main" val="3220524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9DA349-A91C-46E8-B6D8-1868337E6517}"/>
              </a:ext>
            </a:extLst>
          </p:cNvPr>
          <p:cNvSpPr/>
          <p:nvPr/>
        </p:nvSpPr>
        <p:spPr>
          <a:xfrm>
            <a:off x="1187865" y="362059"/>
            <a:ext cx="10254954" cy="5970865"/>
          </a:xfrm>
          <a:prstGeom prst="rect">
            <a:avLst/>
          </a:prstGeom>
        </p:spPr>
        <p:txBody>
          <a:bodyPr wrap="square">
            <a:spAutoFit/>
          </a:bodyPr>
          <a:lstStyle/>
          <a:p>
            <a:r>
              <a:rPr lang="en-US" sz="2800" dirty="0">
                <a:solidFill>
                  <a:srgbClr val="333333"/>
                </a:solidFill>
              </a:rPr>
              <a:t>Sachs claims that foreign aid should be allocated to:</a:t>
            </a:r>
          </a:p>
          <a:p>
            <a:pPr marL="285750" indent="-285750">
              <a:buFont typeface="Arial" panose="020B0604020202020204" pitchFamily="34" charset="0"/>
              <a:buChar char="•"/>
            </a:pPr>
            <a:r>
              <a:rPr lang="en-US" sz="2800" dirty="0">
                <a:solidFill>
                  <a:srgbClr val="333333"/>
                </a:solidFill>
              </a:rPr>
              <a:t>Cover living costs for poor families, especially in emergency cases, such as food aid in times of drought </a:t>
            </a:r>
          </a:p>
          <a:p>
            <a:pPr marL="285750" indent="-285750">
              <a:buFont typeface="Arial" panose="020B0604020202020204" pitchFamily="34" charset="0"/>
              <a:buChar char="•"/>
            </a:pPr>
            <a:r>
              <a:rPr lang="en-US" sz="2800" dirty="0">
                <a:solidFill>
                  <a:srgbClr val="333333"/>
                </a:solidFill>
              </a:rPr>
              <a:t>Finance the deficit in the general budget to fund public investments</a:t>
            </a:r>
          </a:p>
          <a:p>
            <a:pPr marL="285750" indent="-285750">
              <a:buFont typeface="Arial" panose="020B0604020202020204" pitchFamily="34" charset="0"/>
              <a:buChar char="•"/>
            </a:pPr>
            <a:r>
              <a:rPr lang="en-US" sz="2800" dirty="0">
                <a:solidFill>
                  <a:srgbClr val="333333"/>
                </a:solidFill>
              </a:rPr>
              <a:t>Aid private companies such as small business</a:t>
            </a:r>
          </a:p>
          <a:p>
            <a:pPr marL="285750" indent="-285750">
              <a:buFont typeface="Arial" panose="020B0604020202020204" pitchFamily="34" charset="0"/>
              <a:buChar char="•"/>
            </a:pPr>
            <a:endParaRPr lang="en-US" sz="2800" dirty="0">
              <a:solidFill>
                <a:srgbClr val="333333"/>
              </a:solidFill>
            </a:endParaRPr>
          </a:p>
          <a:p>
            <a:pPr marL="457200" indent="-457200">
              <a:buFont typeface="Wingdings" panose="05000000000000000000" pitchFamily="2" charset="2"/>
              <a:buChar char="à"/>
            </a:pPr>
            <a:r>
              <a:rPr lang="en-US" sz="2800" dirty="0">
                <a:solidFill>
                  <a:srgbClr val="333333"/>
                </a:solidFill>
                <a:sym typeface="Wingdings" panose="05000000000000000000" pitchFamily="2" charset="2"/>
              </a:rPr>
              <a:t>I</a:t>
            </a:r>
            <a:r>
              <a:rPr lang="en-US" sz="2800" dirty="0"/>
              <a:t>f foreign aid is big enough, public capital will rise and facilitate the transition of poor families into a stage above self-sufficiency. The poverty trap will be broken, and economic growth will emerge</a:t>
            </a:r>
          </a:p>
          <a:p>
            <a:endParaRPr lang="en-US" sz="2800" dirty="0"/>
          </a:p>
          <a:p>
            <a:r>
              <a:rPr lang="en-US" sz="2800" dirty="0"/>
              <a:t>The “big push” theory led to policy which resulted in the spending of trillions of dollars to aid poor countries with very disappointing results </a:t>
            </a:r>
            <a:endParaRPr lang="he-IL" sz="2800" dirty="0"/>
          </a:p>
          <a:p>
            <a:endParaRPr lang="he-IL" dirty="0"/>
          </a:p>
        </p:txBody>
      </p:sp>
    </p:spTree>
    <p:extLst>
      <p:ext uri="{BB962C8B-B14F-4D97-AF65-F5344CB8AC3E}">
        <p14:creationId xmlns:p14="http://schemas.microsoft.com/office/powerpoint/2010/main" val="18998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4ADBF19-1186-45C7-BF8C-36F6A8BB0FE6}"/>
              </a:ext>
            </a:extLst>
          </p:cNvPr>
          <p:cNvSpPr txBox="1">
            <a:spLocks noChangeArrowheads="1"/>
          </p:cNvSpPr>
          <p:nvPr/>
        </p:nvSpPr>
        <p:spPr bwMode="auto">
          <a:xfrm>
            <a:off x="3244887" y="103848"/>
            <a:ext cx="6591322" cy="631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rgbClr val="470F3E"/>
                </a:solidFill>
                <a:latin typeface="+mn-lt"/>
                <a:ea typeface="+mn-ea"/>
                <a:cs typeface="+mn-cs"/>
              </a:defRPr>
            </a:lvl1pPr>
            <a:lvl2pPr marL="457200" indent="0" algn="ctr" rtl="0" eaLnBrk="0" fontAlgn="base" hangingPunct="0">
              <a:spcBef>
                <a:spcPct val="20000"/>
              </a:spcBef>
              <a:spcAft>
                <a:spcPct val="0"/>
              </a:spcAft>
              <a:buNone/>
              <a:defRPr sz="2800">
                <a:solidFill>
                  <a:srgbClr val="470F3E"/>
                </a:solidFill>
                <a:latin typeface="+mn-lt"/>
              </a:defRPr>
            </a:lvl2pPr>
            <a:lvl3pPr marL="914400" indent="0" algn="ctr" rtl="0" eaLnBrk="0" fontAlgn="base" hangingPunct="0">
              <a:spcBef>
                <a:spcPct val="20000"/>
              </a:spcBef>
              <a:spcAft>
                <a:spcPct val="0"/>
              </a:spcAft>
              <a:buNone/>
              <a:defRPr sz="2400">
                <a:solidFill>
                  <a:srgbClr val="470F3E"/>
                </a:solidFill>
                <a:latin typeface="+mn-lt"/>
              </a:defRPr>
            </a:lvl3pPr>
            <a:lvl4pPr marL="1371600" indent="0" algn="ctr" rtl="0" eaLnBrk="0" fontAlgn="base" hangingPunct="0">
              <a:spcBef>
                <a:spcPct val="20000"/>
              </a:spcBef>
              <a:spcAft>
                <a:spcPct val="0"/>
              </a:spcAft>
              <a:buNone/>
              <a:defRPr sz="2000">
                <a:solidFill>
                  <a:srgbClr val="470F3E"/>
                </a:solidFill>
                <a:latin typeface="+mn-lt"/>
              </a:defRPr>
            </a:lvl4pPr>
            <a:lvl5pPr marL="1828800" indent="0" algn="ctr" rtl="0" eaLnBrk="0" fontAlgn="base" hangingPunct="0">
              <a:spcBef>
                <a:spcPct val="20000"/>
              </a:spcBef>
              <a:spcAft>
                <a:spcPct val="0"/>
              </a:spcAft>
              <a:buNone/>
              <a:defRPr sz="2000">
                <a:solidFill>
                  <a:srgbClr val="470F3E"/>
                </a:solidFill>
                <a:latin typeface="+mn-lt"/>
              </a:defRPr>
            </a:lvl5pPr>
            <a:lvl6pPr marL="2286000" indent="0" algn="ctr" rtl="0" eaLnBrk="0" fontAlgn="base" hangingPunct="0">
              <a:spcBef>
                <a:spcPct val="20000"/>
              </a:spcBef>
              <a:spcAft>
                <a:spcPct val="0"/>
              </a:spcAft>
              <a:buNone/>
              <a:defRPr sz="2000">
                <a:solidFill>
                  <a:srgbClr val="470F3E"/>
                </a:solidFill>
                <a:latin typeface="+mn-lt"/>
              </a:defRPr>
            </a:lvl6pPr>
            <a:lvl7pPr marL="2743200" indent="0" algn="ctr" rtl="0" eaLnBrk="0" fontAlgn="base" hangingPunct="0">
              <a:spcBef>
                <a:spcPct val="20000"/>
              </a:spcBef>
              <a:spcAft>
                <a:spcPct val="0"/>
              </a:spcAft>
              <a:buNone/>
              <a:defRPr sz="2000">
                <a:solidFill>
                  <a:srgbClr val="470F3E"/>
                </a:solidFill>
                <a:latin typeface="+mn-lt"/>
              </a:defRPr>
            </a:lvl7pPr>
            <a:lvl8pPr marL="3200400" indent="0" algn="ctr" rtl="0" eaLnBrk="0" fontAlgn="base" hangingPunct="0">
              <a:spcBef>
                <a:spcPct val="20000"/>
              </a:spcBef>
              <a:spcAft>
                <a:spcPct val="0"/>
              </a:spcAft>
              <a:buNone/>
              <a:defRPr sz="2000">
                <a:solidFill>
                  <a:srgbClr val="470F3E"/>
                </a:solidFill>
                <a:latin typeface="+mn-lt"/>
              </a:defRPr>
            </a:lvl8pPr>
            <a:lvl9pPr marL="3657600" indent="0" algn="ctr" rtl="0" eaLnBrk="0" fontAlgn="base" hangingPunct="0">
              <a:spcBef>
                <a:spcPct val="20000"/>
              </a:spcBef>
              <a:spcAft>
                <a:spcPct val="0"/>
              </a:spcAft>
              <a:buNone/>
              <a:defRPr sz="2000">
                <a:solidFill>
                  <a:srgbClr val="470F3E"/>
                </a:solidFill>
                <a:latin typeface="+mn-lt"/>
              </a:defRPr>
            </a:lvl9pPr>
          </a:lstStyle>
          <a:p>
            <a:pPr marL="457200" indent="-457200" algn="l">
              <a:buFont typeface="Arial" panose="020B0604020202020204" pitchFamily="34" charset="0"/>
              <a:buChar char="•"/>
            </a:pPr>
            <a:r>
              <a:rPr lang="en-US" sz="2800" dirty="0"/>
              <a:t>Sachs's recommendations are remarkably similar to those first made in the 1950s and 1960s in development economics. </a:t>
            </a:r>
          </a:p>
          <a:p>
            <a:pPr marL="457200" indent="-457200" algn="l">
              <a:buFont typeface="Arial" panose="020B0604020202020204" pitchFamily="34" charset="0"/>
              <a:buChar char="•"/>
            </a:pPr>
            <a:r>
              <a:rPr lang="en-US" sz="2800" dirty="0"/>
              <a:t>The Big Push recommendation overlooks the unsolvable information and incentive problems facing any large scale planning exercise. </a:t>
            </a:r>
          </a:p>
          <a:p>
            <a:pPr marL="457200" indent="-457200" algn="l">
              <a:buFont typeface="Arial" panose="020B0604020202020204" pitchFamily="34" charset="0"/>
              <a:buChar char="•"/>
            </a:pPr>
            <a:r>
              <a:rPr lang="en-US" sz="2800" dirty="0"/>
              <a:t>A more promising approach would be to design incentives for aid agents to implement interventions piecemeal whenever they deliver large benefits for the poor relative to costs.</a:t>
            </a:r>
            <a:endParaRPr lang="en-US" sz="2800" b="1" dirty="0"/>
          </a:p>
        </p:txBody>
      </p:sp>
      <p:pic>
        <p:nvPicPr>
          <p:cNvPr id="3" name="תמונה 2">
            <a:extLst>
              <a:ext uri="{FF2B5EF4-FFF2-40B4-BE49-F238E27FC236}">
                <a16:creationId xmlns:a16="http://schemas.microsoft.com/office/drawing/2014/main" id="{8D5830C2-B25B-4DF8-A5C3-474A9713C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9252"/>
            <a:ext cx="2725422" cy="4191000"/>
          </a:xfrm>
          <a:prstGeom prst="rect">
            <a:avLst/>
          </a:prstGeom>
        </p:spPr>
      </p:pic>
      <p:pic>
        <p:nvPicPr>
          <p:cNvPr id="4" name="תמונה 3">
            <a:extLst>
              <a:ext uri="{FF2B5EF4-FFF2-40B4-BE49-F238E27FC236}">
                <a16:creationId xmlns:a16="http://schemas.microsoft.com/office/drawing/2014/main" id="{45F2262E-07A9-45BA-B7AF-9AA14F054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9873" y="3320041"/>
            <a:ext cx="2038756" cy="3097851"/>
          </a:xfrm>
          <a:prstGeom prst="rect">
            <a:avLst/>
          </a:prstGeom>
        </p:spPr>
      </p:pic>
      <p:pic>
        <p:nvPicPr>
          <p:cNvPr id="5" name="תמונה 5">
            <a:extLst>
              <a:ext uri="{FF2B5EF4-FFF2-40B4-BE49-F238E27FC236}">
                <a16:creationId xmlns:a16="http://schemas.microsoft.com/office/drawing/2014/main" id="{07C66CAE-B955-4FC5-ADFB-802DE237E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850" y="249252"/>
            <a:ext cx="2007550" cy="2985205"/>
          </a:xfrm>
          <a:prstGeom prst="rect">
            <a:avLst/>
          </a:prstGeom>
        </p:spPr>
      </p:pic>
      <p:sp>
        <p:nvSpPr>
          <p:cNvPr id="7" name="TextBox 6">
            <a:extLst>
              <a:ext uri="{FF2B5EF4-FFF2-40B4-BE49-F238E27FC236}">
                <a16:creationId xmlns:a16="http://schemas.microsoft.com/office/drawing/2014/main" id="{7E330F06-0846-4124-AB61-07B45C88455D}"/>
              </a:ext>
            </a:extLst>
          </p:cNvPr>
          <p:cNvSpPr txBox="1"/>
          <p:nvPr/>
        </p:nvSpPr>
        <p:spPr>
          <a:xfrm>
            <a:off x="203371" y="5181600"/>
            <a:ext cx="2725421" cy="954107"/>
          </a:xfrm>
          <a:prstGeom prst="rect">
            <a:avLst/>
          </a:prstGeom>
          <a:noFill/>
        </p:spPr>
        <p:txBody>
          <a:bodyPr wrap="square" rtlCol="1">
            <a:spAutoFit/>
          </a:bodyPr>
          <a:lstStyle/>
          <a:p>
            <a:r>
              <a:rPr lang="en-US" sz="2800" dirty="0"/>
              <a:t>William Easterly</a:t>
            </a:r>
          </a:p>
          <a:p>
            <a:endParaRPr lang="he-IL" sz="2800" dirty="0"/>
          </a:p>
        </p:txBody>
      </p:sp>
    </p:spTree>
    <p:extLst>
      <p:ext uri="{BB962C8B-B14F-4D97-AF65-F5344CB8AC3E}">
        <p14:creationId xmlns:p14="http://schemas.microsoft.com/office/powerpoint/2010/main" val="29226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0C139-1FC8-4F0D-85A9-A3584FEC29AF}"/>
              </a:ext>
            </a:extLst>
          </p:cNvPr>
          <p:cNvSpPr/>
          <p:nvPr/>
        </p:nvSpPr>
        <p:spPr>
          <a:xfrm>
            <a:off x="1093862" y="582067"/>
            <a:ext cx="9289278" cy="5262979"/>
          </a:xfrm>
          <a:prstGeom prst="rect">
            <a:avLst/>
          </a:prstGeom>
        </p:spPr>
        <p:txBody>
          <a:bodyPr wrap="square">
            <a:spAutoFit/>
          </a:bodyPr>
          <a:lstStyle/>
          <a:p>
            <a:r>
              <a:rPr lang="en-US" sz="2800" dirty="0">
                <a:solidFill>
                  <a:srgbClr val="333333"/>
                </a:solidFill>
              </a:rPr>
              <a:t>Easterly (Journal of Economic Growth, 2006) finds that</a:t>
            </a:r>
          </a:p>
          <a:p>
            <a:pPr marL="342900" indent="-342900">
              <a:buFont typeface="Arial" panose="020B0604020202020204" pitchFamily="34" charset="0"/>
              <a:buChar char="•"/>
            </a:pPr>
            <a:r>
              <a:rPr lang="en-US" sz="2800" dirty="0">
                <a:solidFill>
                  <a:srgbClr val="333333"/>
                </a:solidFill>
              </a:rPr>
              <a:t>Poverty traps - zero growth for low-income </a:t>
            </a:r>
            <a:r>
              <a:rPr lang="en-US" sz="2800" b="1" dirty="0">
                <a:solidFill>
                  <a:srgbClr val="333333"/>
                </a:solidFill>
              </a:rPr>
              <a:t>countries</a:t>
            </a:r>
            <a:r>
              <a:rPr lang="en-US" sz="2800" dirty="0">
                <a:solidFill>
                  <a:srgbClr val="333333"/>
                </a:solidFill>
              </a:rPr>
              <a:t> - are rejected by the data</a:t>
            </a:r>
          </a:p>
          <a:p>
            <a:pPr marL="342900" indent="-342900">
              <a:buFont typeface="Arial" panose="020B0604020202020204" pitchFamily="34" charset="0"/>
              <a:buChar char="•"/>
            </a:pPr>
            <a:r>
              <a:rPr lang="en-US" sz="2800" dirty="0">
                <a:solidFill>
                  <a:srgbClr val="333333"/>
                </a:solidFill>
              </a:rPr>
              <a:t>Over 1950–2001 growth for the lowest quintile isn’t significantly different than other quintiles </a:t>
            </a:r>
          </a:p>
          <a:p>
            <a:pPr marL="342900" indent="-342900">
              <a:buFont typeface="Arial" panose="020B0604020202020204" pitchFamily="34" charset="0"/>
              <a:buChar char="•"/>
            </a:pPr>
            <a:r>
              <a:rPr lang="en-US" sz="2800" dirty="0">
                <a:solidFill>
                  <a:srgbClr val="333333"/>
                </a:solidFill>
              </a:rPr>
              <a:t>The claim that “well-governed poor nations” are caught in poverty traps - is rejected by the data </a:t>
            </a:r>
          </a:p>
          <a:p>
            <a:pPr marL="342900" indent="-342900">
              <a:buFont typeface="Arial" panose="020B0604020202020204" pitchFamily="34" charset="0"/>
              <a:buChar char="•"/>
            </a:pPr>
            <a:r>
              <a:rPr lang="en-US" sz="2800" dirty="0">
                <a:solidFill>
                  <a:srgbClr val="333333"/>
                </a:solidFill>
              </a:rPr>
              <a:t>Takeoffs are rare in the data, most plausibly limited to the Asian success stories. Even then, the takeoffs are not associated with aid, investment, or education spending as the standard narrative would imply</a:t>
            </a:r>
          </a:p>
          <a:p>
            <a:endParaRPr lang="he-IL" sz="2800" dirty="0"/>
          </a:p>
        </p:txBody>
      </p:sp>
    </p:spTree>
    <p:extLst>
      <p:ext uri="{BB962C8B-B14F-4D97-AF65-F5344CB8AC3E}">
        <p14:creationId xmlns:p14="http://schemas.microsoft.com/office/powerpoint/2010/main" val="28261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54881-87F5-4A1F-B3DC-BA3D0D4E4408}"/>
              </a:ext>
            </a:extLst>
          </p:cNvPr>
          <p:cNvSpPr/>
          <p:nvPr/>
        </p:nvSpPr>
        <p:spPr>
          <a:xfrm>
            <a:off x="1184223" y="1001951"/>
            <a:ext cx="8836702" cy="3108543"/>
          </a:xfrm>
          <a:prstGeom prst="rect">
            <a:avLst/>
          </a:prstGeom>
        </p:spPr>
        <p:txBody>
          <a:bodyPr wrap="square">
            <a:spAutoFit/>
          </a:bodyPr>
          <a:lstStyle/>
          <a:p>
            <a:r>
              <a:rPr lang="en-US" sz="2800" dirty="0"/>
              <a:t>Peter Boone, European Economic Review, 1996, finds that </a:t>
            </a:r>
            <a:r>
              <a:rPr lang="en-US" sz="2800" dirty="0">
                <a:solidFill>
                  <a:srgbClr val="2E2E2E"/>
                </a:solidFill>
              </a:rPr>
              <a:t>foreign aid:</a:t>
            </a:r>
          </a:p>
          <a:p>
            <a:pPr marL="457200" indent="-457200">
              <a:buFont typeface="Arial" panose="020B0604020202020204" pitchFamily="34" charset="0"/>
              <a:buChar char="•"/>
            </a:pPr>
            <a:r>
              <a:rPr lang="en-US" sz="2800" dirty="0">
                <a:solidFill>
                  <a:srgbClr val="2E2E2E"/>
                </a:solidFill>
              </a:rPr>
              <a:t>Does not significantly increase investment</a:t>
            </a:r>
          </a:p>
          <a:p>
            <a:pPr marL="457200" indent="-457200">
              <a:buFont typeface="Arial" panose="020B0604020202020204" pitchFamily="34" charset="0"/>
              <a:buChar char="•"/>
            </a:pPr>
            <a:r>
              <a:rPr lang="en-US" sz="2800" dirty="0">
                <a:solidFill>
                  <a:srgbClr val="2E2E2E"/>
                </a:solidFill>
              </a:rPr>
              <a:t>Does not benefit the poor as measured by improvements in human development indicators</a:t>
            </a:r>
          </a:p>
          <a:p>
            <a:pPr marL="457200" indent="-457200">
              <a:buFont typeface="Arial" panose="020B0604020202020204" pitchFamily="34" charset="0"/>
              <a:buChar char="•"/>
            </a:pPr>
            <a:r>
              <a:rPr lang="en-US" sz="2800" dirty="0">
                <a:solidFill>
                  <a:srgbClr val="2E2E2E"/>
                </a:solidFill>
              </a:rPr>
              <a:t>Does increase the size of government</a:t>
            </a:r>
          </a:p>
          <a:p>
            <a:endParaRPr lang="he-IL" sz="2800" dirty="0"/>
          </a:p>
        </p:txBody>
      </p:sp>
    </p:spTree>
    <p:extLst>
      <p:ext uri="{BB962C8B-B14F-4D97-AF65-F5344CB8AC3E}">
        <p14:creationId xmlns:p14="http://schemas.microsoft.com/office/powerpoint/2010/main" val="158982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08FF-8EDB-4EEC-A357-650BCA155048}"/>
              </a:ext>
            </a:extLst>
          </p:cNvPr>
          <p:cNvSpPr>
            <a:spLocks noGrp="1"/>
          </p:cNvSpPr>
          <p:nvPr>
            <p:ph type="title"/>
          </p:nvPr>
        </p:nvSpPr>
        <p:spPr/>
        <p:txBody>
          <a:bodyPr>
            <a:normAutofit/>
          </a:bodyPr>
          <a:lstStyle/>
          <a:p>
            <a:r>
              <a:rPr lang="en-US" sz="2800" dirty="0">
                <a:latin typeface="+mn-lt"/>
              </a:rPr>
              <a:t>Hope </a:t>
            </a:r>
            <a:br>
              <a:rPr lang="en-US" sz="2800" dirty="0">
                <a:latin typeface="+mn-lt"/>
              </a:rPr>
            </a:br>
            <a:endParaRPr lang="he-IL" sz="2800" dirty="0">
              <a:latin typeface="+mn-lt"/>
            </a:endParaRPr>
          </a:p>
        </p:txBody>
      </p:sp>
      <p:sp>
        <p:nvSpPr>
          <p:cNvPr id="3" name="Content Placeholder 2">
            <a:extLst>
              <a:ext uri="{FF2B5EF4-FFF2-40B4-BE49-F238E27FC236}">
                <a16:creationId xmlns:a16="http://schemas.microsoft.com/office/drawing/2014/main" id="{3127A22C-939D-4A30-9CF4-581E5C0FA66C}"/>
              </a:ext>
            </a:extLst>
          </p:cNvPr>
          <p:cNvSpPr>
            <a:spLocks noGrp="1"/>
          </p:cNvSpPr>
          <p:nvPr>
            <p:ph idx="1"/>
          </p:nvPr>
        </p:nvSpPr>
        <p:spPr>
          <a:xfrm>
            <a:off x="838200" y="1420045"/>
            <a:ext cx="10515600" cy="4351338"/>
          </a:xfrm>
        </p:spPr>
        <p:txBody>
          <a:bodyPr>
            <a:normAutofit/>
          </a:bodyPr>
          <a:lstStyle/>
          <a:p>
            <a:pPr marL="0" indent="0">
              <a:buNone/>
            </a:pPr>
            <a:r>
              <a:rPr lang="en-US" dirty="0"/>
              <a:t>Based on the view that credit constraints prevent the poor from accessing profitable investment opportunities, thousands of microcredit NGOs have been established to offer the poor billions of dollars in loans at affordable interest rates, aiming for a significant reduction in poverty</a:t>
            </a:r>
          </a:p>
          <a:p>
            <a:pPr marL="0" indent="0">
              <a:buNone/>
            </a:pPr>
            <a:endParaRPr lang="en-US" dirty="0"/>
          </a:p>
          <a:p>
            <a:pPr marL="0" indent="0">
              <a:buNone/>
            </a:pPr>
            <a:r>
              <a:rPr lang="en-US" dirty="0"/>
              <a:t>The UN declared 2005 the Year of Microcredit and the 2006 Nobel Peace Prize was awarded to Muhammad </a:t>
            </a:r>
            <a:r>
              <a:rPr lang="en-US" dirty="0" err="1"/>
              <a:t>Yunus</a:t>
            </a:r>
            <a:r>
              <a:rPr lang="en-US" dirty="0"/>
              <a:t> and the Grameen Bank for their contribution to the reduction in world poverty</a:t>
            </a:r>
          </a:p>
          <a:p>
            <a:endParaRPr lang="he-IL" dirty="0"/>
          </a:p>
        </p:txBody>
      </p:sp>
    </p:spTree>
    <p:extLst>
      <p:ext uri="{BB962C8B-B14F-4D97-AF65-F5344CB8AC3E}">
        <p14:creationId xmlns:p14="http://schemas.microsoft.com/office/powerpoint/2010/main" val="3435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B04E1258-02DF-4C38-9EDE-78028A8C8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1000" y="1236387"/>
            <a:ext cx="3657600" cy="2743200"/>
          </a:xfrm>
          <a:prstGeom prst="rect">
            <a:avLst/>
          </a:prstGeom>
        </p:spPr>
      </p:pic>
      <p:pic>
        <p:nvPicPr>
          <p:cNvPr id="3" name="Picture 2" descr="Abhijit Banerjee and Esther Duflo in the field in Hyderabad, India.">
            <a:extLst>
              <a:ext uri="{FF2B5EF4-FFF2-40B4-BE49-F238E27FC236}">
                <a16:creationId xmlns:a16="http://schemas.microsoft.com/office/drawing/2014/main" id="{808F655B-07DE-49F4-AF6B-C09591DD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103" y="779187"/>
            <a:ext cx="2514600" cy="35866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AE2E8D-B028-4157-9BE5-29666616F664}"/>
              </a:ext>
            </a:extLst>
          </p:cNvPr>
          <p:cNvSpPr txBox="1"/>
          <p:nvPr/>
        </p:nvSpPr>
        <p:spPr>
          <a:xfrm>
            <a:off x="6340839" y="902109"/>
            <a:ext cx="5523876" cy="2246769"/>
          </a:xfrm>
          <a:prstGeom prst="rect">
            <a:avLst/>
          </a:prstGeom>
          <a:noFill/>
        </p:spPr>
        <p:txBody>
          <a:bodyPr wrap="square" rtlCol="1">
            <a:spAutoFit/>
          </a:bodyPr>
          <a:lstStyle/>
          <a:p>
            <a:r>
              <a:rPr lang="en-US" sz="2800" dirty="0"/>
              <a:t>Randomized Control Trials (RCTs)</a:t>
            </a:r>
          </a:p>
          <a:p>
            <a:endParaRPr lang="en-US" sz="2800" dirty="0"/>
          </a:p>
          <a:p>
            <a:r>
              <a:rPr lang="en-US" sz="2800" dirty="0"/>
              <a:t>Experimental programs focusing on helping the poor, and not on large-scale development aid </a:t>
            </a:r>
            <a:endParaRPr lang="he-IL" sz="2800" dirty="0"/>
          </a:p>
        </p:txBody>
      </p:sp>
      <p:pic>
        <p:nvPicPr>
          <p:cNvPr id="5" name="Picture 2" descr="Image result for J-pal">
            <a:extLst>
              <a:ext uri="{FF2B5EF4-FFF2-40B4-BE49-F238E27FC236}">
                <a16:creationId xmlns:a16="http://schemas.microsoft.com/office/drawing/2014/main" id="{847940BD-8064-484C-8704-48947737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62" y="3459924"/>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741E6C5-3A8E-4CFD-A77B-6E50D33EA153}"/>
              </a:ext>
            </a:extLst>
          </p:cNvPr>
          <p:cNvSpPr/>
          <p:nvPr/>
        </p:nvSpPr>
        <p:spPr>
          <a:xfrm>
            <a:off x="838200" y="4931743"/>
            <a:ext cx="10327463" cy="1200329"/>
          </a:xfrm>
          <a:prstGeom prst="rect">
            <a:avLst/>
          </a:prstGeom>
        </p:spPr>
        <p:txBody>
          <a:bodyPr wrap="square">
            <a:spAutoFit/>
          </a:bodyPr>
          <a:lstStyle/>
          <a:p>
            <a:r>
              <a:rPr lang="en-US" sz="2400" dirty="0">
                <a:solidFill>
                  <a:srgbClr val="000000"/>
                </a:solidFill>
              </a:rPr>
              <a:t>“Over 400 million people have been reached by programs that were scaled up after being evaluated by J-PAL affiliated researchers. Many more have benefitted from the several broader ways evidence can inform policy, outlined below…”</a:t>
            </a:r>
          </a:p>
        </p:txBody>
      </p:sp>
    </p:spTree>
    <p:extLst>
      <p:ext uri="{BB962C8B-B14F-4D97-AF65-F5344CB8AC3E}">
        <p14:creationId xmlns:p14="http://schemas.microsoft.com/office/powerpoint/2010/main" val="206221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pal">
            <a:extLst>
              <a:ext uri="{FF2B5EF4-FFF2-40B4-BE49-F238E27FC236}">
                <a16:creationId xmlns:a16="http://schemas.microsoft.com/office/drawing/2014/main" id="{7494FC78-F67C-410F-B042-E0F557D25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54" y="258199"/>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20C579-3E01-408F-A766-7191D9BB9B59}"/>
              </a:ext>
            </a:extLst>
          </p:cNvPr>
          <p:cNvSpPr/>
          <p:nvPr/>
        </p:nvSpPr>
        <p:spPr>
          <a:xfrm>
            <a:off x="838200" y="4931743"/>
            <a:ext cx="10327463" cy="1200329"/>
          </a:xfrm>
          <a:prstGeom prst="rect">
            <a:avLst/>
          </a:prstGeom>
        </p:spPr>
        <p:txBody>
          <a:bodyPr wrap="square">
            <a:spAutoFit/>
          </a:bodyPr>
          <a:lstStyle/>
          <a:p>
            <a:r>
              <a:rPr lang="en-US" sz="2400" dirty="0">
                <a:solidFill>
                  <a:srgbClr val="000000"/>
                </a:solidFill>
              </a:rPr>
              <a:t>“Over 400 million people have been reached by programs that were scaled up after being evaluated by J-PAL affiliated researchers. Many more have benefitted from the several broader ways evidence can inform policy, outlined below…”</a:t>
            </a:r>
          </a:p>
        </p:txBody>
      </p:sp>
      <p:sp>
        <p:nvSpPr>
          <p:cNvPr id="2" name="Rectangle 1">
            <a:extLst>
              <a:ext uri="{FF2B5EF4-FFF2-40B4-BE49-F238E27FC236}">
                <a16:creationId xmlns:a16="http://schemas.microsoft.com/office/drawing/2014/main" id="{7DE20870-2354-4519-9101-49AFB4F478A1}"/>
              </a:ext>
            </a:extLst>
          </p:cNvPr>
          <p:cNvSpPr/>
          <p:nvPr/>
        </p:nvSpPr>
        <p:spPr>
          <a:xfrm>
            <a:off x="936169" y="1663335"/>
            <a:ext cx="8447315" cy="3170099"/>
          </a:xfrm>
          <a:prstGeom prst="rect">
            <a:avLst/>
          </a:prstGeom>
        </p:spPr>
        <p:txBody>
          <a:bodyPr wrap="square">
            <a:spAutoFit/>
          </a:bodyPr>
          <a:lstStyle/>
          <a:p>
            <a:pPr marL="285750" indent="-285750">
              <a:buFont typeface="Arial" panose="020B0604020202020204" pitchFamily="34" charset="0"/>
              <a:buChar char="•"/>
            </a:pPr>
            <a:r>
              <a:rPr lang="en-US" sz="2000" dirty="0"/>
              <a:t>Millions of children in many poor countries receive pills against intestinal worms. </a:t>
            </a:r>
          </a:p>
          <a:p>
            <a:pPr marL="285750" indent="-285750">
              <a:buFont typeface="Arial" panose="020B0604020202020204" pitchFamily="34" charset="0"/>
              <a:buChar char="•"/>
            </a:pPr>
            <a:r>
              <a:rPr lang="en-US" sz="2000" dirty="0"/>
              <a:t>Millions of families in Indonesia have been given an ID card that allows them to participate in social programs.</a:t>
            </a:r>
          </a:p>
          <a:p>
            <a:pPr marL="285750" indent="-285750">
              <a:buFont typeface="Arial" panose="020B0604020202020204" pitchFamily="34" charset="0"/>
              <a:buChar char="•"/>
            </a:pPr>
            <a:r>
              <a:rPr lang="en-US" sz="2000" dirty="0"/>
              <a:t>Tailor-made curricula have impacted millions of children in India and Africa.</a:t>
            </a:r>
          </a:p>
          <a:p>
            <a:pPr marL="285750" indent="-285750">
              <a:buFont typeface="Arial" panose="020B0604020202020204" pitchFamily="34" charset="0"/>
              <a:buChar char="•"/>
            </a:pPr>
            <a:r>
              <a:rPr lang="en-US" sz="2000" dirty="0"/>
              <a:t>Eliminating payment for preventative medicine (e.g. mosquito nets) has significantly increased its use. </a:t>
            </a:r>
          </a:p>
          <a:p>
            <a:pPr marL="285750" indent="-285750">
              <a:buFont typeface="Arial" panose="020B0604020202020204" pitchFamily="34" charset="0"/>
              <a:buChar char="•"/>
            </a:pPr>
            <a:r>
              <a:rPr lang="en-US" sz="2000" dirty="0"/>
              <a:t>A plan to reduce corruption in resource allocation to help those in need in India.</a:t>
            </a:r>
          </a:p>
          <a:p>
            <a:pPr marL="285750" indent="-285750">
              <a:buFont typeface="Arial" panose="020B0604020202020204" pitchFamily="34" charset="0"/>
              <a:buChar char="•"/>
            </a:pPr>
            <a:r>
              <a:rPr lang="en-US" sz="2000" dirty="0"/>
              <a:t>Eliminating failed plans.</a:t>
            </a:r>
          </a:p>
        </p:txBody>
      </p:sp>
      <p:sp>
        <p:nvSpPr>
          <p:cNvPr id="3" name="Rectangle 2">
            <a:extLst>
              <a:ext uri="{FF2B5EF4-FFF2-40B4-BE49-F238E27FC236}">
                <a16:creationId xmlns:a16="http://schemas.microsoft.com/office/drawing/2014/main" id="{6EB6FA2A-145E-47C7-9E22-EE26150ECF7E}"/>
              </a:ext>
            </a:extLst>
          </p:cNvPr>
          <p:cNvSpPr/>
          <p:nvPr/>
        </p:nvSpPr>
        <p:spPr>
          <a:xfrm>
            <a:off x="1338783" y="461067"/>
            <a:ext cx="7041543" cy="584775"/>
          </a:xfrm>
          <a:prstGeom prst="rect">
            <a:avLst/>
          </a:prstGeom>
        </p:spPr>
        <p:txBody>
          <a:bodyPr wrap="none">
            <a:spAutoFit/>
          </a:bodyPr>
          <a:lstStyle/>
          <a:p>
            <a:pPr rtl="1"/>
            <a:r>
              <a:rPr lang="en-US" sz="3200" b="1" dirty="0"/>
              <a:t>Controlled Experiment the Led to Policy:</a:t>
            </a:r>
            <a:endParaRPr lang="he-IL" sz="3200" b="1" dirty="0"/>
          </a:p>
        </p:txBody>
      </p:sp>
    </p:spTree>
    <p:extLst>
      <p:ext uri="{BB962C8B-B14F-4D97-AF65-F5344CB8AC3E}">
        <p14:creationId xmlns:p14="http://schemas.microsoft.com/office/powerpoint/2010/main" val="2569349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Image result for Angus S. Deaton">
            <a:extLst>
              <a:ext uri="{FF2B5EF4-FFF2-40B4-BE49-F238E27FC236}">
                <a16:creationId xmlns:a16="http://schemas.microsoft.com/office/drawing/2014/main" id="{D644D906-B0D8-498C-B762-8BDD583C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21140"/>
            <a:ext cx="4876800" cy="2744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C4B2FE-9F9C-421A-ACF2-303F768377C5}"/>
              </a:ext>
            </a:extLst>
          </p:cNvPr>
          <p:cNvSpPr/>
          <p:nvPr/>
        </p:nvSpPr>
        <p:spPr>
          <a:xfrm>
            <a:off x="414126" y="3679304"/>
            <a:ext cx="8205020" cy="2677656"/>
          </a:xfrm>
          <a:prstGeom prst="rect">
            <a:avLst/>
          </a:prstGeom>
        </p:spPr>
        <p:txBody>
          <a:bodyPr wrap="square">
            <a:spAutoFit/>
          </a:bodyPr>
          <a:lstStyle/>
          <a:p>
            <a:pPr algn="l"/>
            <a:r>
              <a:rPr lang="en-US" sz="2800" dirty="0">
                <a:solidFill>
                  <a:srgbClr val="000000"/>
                </a:solidFill>
              </a:rPr>
              <a:t>“RCTs can play a role in building scientific knowledge and useful predictions but they can only do so as part of a cumulative program, combining with other methods, including conceptual and theoretical development, to discover not “what works,” but why things work” (Deaton and Nancy Cartwright, 2016)</a:t>
            </a:r>
            <a:endParaRPr lang="he-IL" sz="2800" dirty="0"/>
          </a:p>
        </p:txBody>
      </p:sp>
    </p:spTree>
    <p:extLst>
      <p:ext uri="{BB962C8B-B14F-4D97-AF65-F5344CB8AC3E}">
        <p14:creationId xmlns:p14="http://schemas.microsoft.com/office/powerpoint/2010/main" val="321604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2D8287A-7ABE-4C0D-9C7A-03019363CB8D}"/>
              </a:ext>
            </a:extLst>
          </p:cNvPr>
          <p:cNvSpPr>
            <a:spLocks noGrp="1" noChangeArrowheads="1"/>
          </p:cNvSpPr>
          <p:nvPr>
            <p:ph type="body" idx="1"/>
          </p:nvPr>
        </p:nvSpPr>
        <p:spPr>
          <a:xfrm>
            <a:off x="838200" y="687206"/>
            <a:ext cx="10515600" cy="4525377"/>
          </a:xfrm>
        </p:spPr>
        <p:txBody>
          <a:bodyPr>
            <a:noAutofit/>
          </a:bodyPr>
          <a:lstStyle/>
          <a:p>
            <a:pPr marL="0" indent="0">
              <a:buNone/>
            </a:pPr>
            <a:r>
              <a:rPr lang="en-US" altLang="he-IL" dirty="0"/>
              <a:t>Does subsistence income prevent the poor from saving? (</a:t>
            </a:r>
            <a:r>
              <a:rPr lang="en-US" altLang="he-IL" dirty="0" err="1"/>
              <a:t>Moav</a:t>
            </a:r>
            <a:r>
              <a:rPr lang="en-US" altLang="he-IL" dirty="0"/>
              <a:t> 2002)</a:t>
            </a:r>
          </a:p>
          <a:p>
            <a:pPr marL="0" indent="0">
              <a:buNone/>
            </a:pPr>
            <a:r>
              <a:rPr lang="en-US" altLang="he-IL" dirty="0"/>
              <a:t>Banerjee-</a:t>
            </a:r>
            <a:r>
              <a:rPr lang="en-US" altLang="he-IL" dirty="0" err="1"/>
              <a:t>Duflo</a:t>
            </a:r>
            <a:r>
              <a:rPr lang="en-US" altLang="he-IL" dirty="0"/>
              <a:t> (2007) show that the typical poor:</a:t>
            </a:r>
          </a:p>
          <a:p>
            <a:r>
              <a:rPr lang="en-US" altLang="he-IL" dirty="0"/>
              <a:t>scarcely invest in their children's education, are poorly fed and suffer from health problems</a:t>
            </a:r>
          </a:p>
          <a:p>
            <a:pPr algn="l" rtl="0" eaLnBrk="1" hangingPunct="1">
              <a:lnSpc>
                <a:spcPct val="90000"/>
              </a:lnSpc>
            </a:pPr>
            <a:r>
              <a:rPr lang="en-US" altLang="he-IL" dirty="0"/>
              <a:t>are worried and anxious to an extent that interferes with their sleep and work</a:t>
            </a:r>
          </a:p>
          <a:p>
            <a:pPr algn="l" rtl="0" eaLnBrk="1" hangingPunct="1">
              <a:lnSpc>
                <a:spcPct val="90000"/>
              </a:lnSpc>
            </a:pPr>
            <a:r>
              <a:rPr lang="en-US" altLang="he-IL" dirty="0"/>
              <a:t>fail to make trivial investments in their businesses, and save so little that they cannot avoid cutting on their meals when they suffer a temporary decline in income </a:t>
            </a:r>
          </a:p>
          <a:p>
            <a:r>
              <a:rPr lang="en-GB" altLang="he-IL" b="1" dirty="0"/>
              <a:t>Yet, they spend a large fraction of their income on alcohol, cigarettes, and festivals, among other goods that seem useless in alleviating poverty</a:t>
            </a:r>
          </a:p>
          <a:p>
            <a:pPr marL="0" indent="0">
              <a:buNone/>
            </a:pPr>
            <a:endParaRPr lang="en-GB" altLang="he-IL" b="1" dirty="0"/>
          </a:p>
          <a:p>
            <a:pPr algn="l" rtl="0" eaLnBrk="1" hangingPunct="1">
              <a:lnSpc>
                <a:spcPct val="90000"/>
              </a:lnSpc>
            </a:pPr>
            <a:endParaRPr lang="en-US" altLang="he-IL" dirty="0"/>
          </a:p>
          <a:p>
            <a:pPr algn="l" rtl="0" eaLnBrk="1" hangingPunct="1">
              <a:lnSpc>
                <a:spcPct val="90000"/>
              </a:lnSpc>
              <a:buFontTx/>
              <a:buNone/>
            </a:pPr>
            <a:endParaRPr lang="en-US" altLang="he-IL" dirty="0"/>
          </a:p>
        </p:txBody>
      </p:sp>
    </p:spTree>
    <p:extLst>
      <p:ext uri="{BB962C8B-B14F-4D97-AF65-F5344CB8AC3E}">
        <p14:creationId xmlns:p14="http://schemas.microsoft.com/office/powerpoint/2010/main" val="3492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1212B-CDC7-4EC4-9336-F780CD3AEF95}"/>
              </a:ext>
            </a:extLst>
          </p:cNvPr>
          <p:cNvSpPr txBox="1"/>
          <p:nvPr/>
        </p:nvSpPr>
        <p:spPr>
          <a:xfrm>
            <a:off x="967740" y="975360"/>
            <a:ext cx="9067800" cy="5293757"/>
          </a:xfrm>
          <a:prstGeom prst="rect">
            <a:avLst/>
          </a:prstGeom>
          <a:noFill/>
        </p:spPr>
        <p:txBody>
          <a:bodyPr wrap="square" rtlCol="0">
            <a:spAutoFit/>
          </a:bodyPr>
          <a:lstStyle/>
          <a:p>
            <a:pPr algn="l"/>
            <a:r>
              <a:rPr lang="en-US" sz="2600" dirty="0"/>
              <a:t>More Criticism</a:t>
            </a:r>
          </a:p>
          <a:p>
            <a:pPr algn="l"/>
            <a:endParaRPr lang="en-US" sz="2600" dirty="0"/>
          </a:p>
          <a:p>
            <a:pPr algn="l"/>
            <a:r>
              <a:rPr lang="en-US" sz="2600" dirty="0"/>
              <a:t>General Balance: indirect influences of treatment are unidentifiable. </a:t>
            </a:r>
          </a:p>
          <a:p>
            <a:pPr algn="l"/>
            <a:endParaRPr lang="en-US" sz="2600" dirty="0"/>
          </a:p>
          <a:p>
            <a:r>
              <a:rPr lang="en-US" sz="2600" dirty="0"/>
              <a:t>Focusing on micro-intervention that creates a measurable impact in the short term, while neglecting to address macroeconomic problems as well a governments’ urging to address important issues.</a:t>
            </a:r>
          </a:p>
          <a:p>
            <a:pPr algn="l"/>
            <a:endParaRPr lang="en-US" sz="2600" dirty="0"/>
          </a:p>
          <a:p>
            <a:pPr marL="342900" indent="-342900" algn="r" rtl="1">
              <a:buFont typeface="Arial" panose="020B0604020202020204" pitchFamily="34" charset="0"/>
              <a:buChar char="•"/>
            </a:pPr>
            <a:endParaRPr lang="en-US" sz="2600" dirty="0"/>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796916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36C678-2F5E-4D3C-945E-61B882DCCD3E}"/>
              </a:ext>
            </a:extLst>
          </p:cNvPr>
          <p:cNvSpPr txBox="1"/>
          <p:nvPr/>
        </p:nvSpPr>
        <p:spPr>
          <a:xfrm>
            <a:off x="1164771" y="903515"/>
            <a:ext cx="915162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RTO approach diverts attention from urging and pushing government policy that could improve protection of propriety right, tax revenue and investment in infrastructure; health and education; improvement of regulation and bureaucracy. </a:t>
            </a:r>
          </a:p>
          <a:p>
            <a:pPr marL="285750" indent="-285750">
              <a:buFont typeface="Arial" panose="020B0604020202020204" pitchFamily="34" charset="0"/>
              <a:buChar char="•"/>
            </a:pPr>
            <a:r>
              <a:rPr lang="en-US" sz="2800" dirty="0"/>
              <a:t>It is somewhat ironic that the RCT researchers are obsessed with accurately “identifying” treatment impact (the difference between association and causality), but when it comes to conclusions regarding policy, they are less stringent.  </a:t>
            </a:r>
          </a:p>
        </p:txBody>
      </p:sp>
    </p:spTree>
    <p:extLst>
      <p:ext uri="{BB962C8B-B14F-4D97-AF65-F5344CB8AC3E}">
        <p14:creationId xmlns:p14="http://schemas.microsoft.com/office/powerpoint/2010/main" val="331375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3EE16F-D936-4C85-80B2-1A1FFCC7C063}"/>
              </a:ext>
            </a:extLst>
          </p:cNvPr>
          <p:cNvGrpSpPr/>
          <p:nvPr/>
        </p:nvGrpSpPr>
        <p:grpSpPr>
          <a:xfrm>
            <a:off x="4618245" y="1534602"/>
            <a:ext cx="4599070" cy="3352507"/>
            <a:chOff x="4252186" y="2661906"/>
            <a:chExt cx="3409775" cy="2375932"/>
          </a:xfrm>
        </p:grpSpPr>
        <p:grpSp>
          <p:nvGrpSpPr>
            <p:cNvPr id="17" name="Group 63">
              <a:extLst>
                <a:ext uri="{FF2B5EF4-FFF2-40B4-BE49-F238E27FC236}">
                  <a16:creationId xmlns:a16="http://schemas.microsoft.com/office/drawing/2014/main" id="{C9DB4C8D-2F27-4CBE-A6B0-228F5C4D7273}"/>
                </a:ext>
              </a:extLst>
            </p:cNvPr>
            <p:cNvGrpSpPr>
              <a:grpSpLocks/>
            </p:cNvGrpSpPr>
            <p:nvPr/>
          </p:nvGrpSpPr>
          <p:grpSpPr bwMode="auto">
            <a:xfrm>
              <a:off x="4344086" y="2988373"/>
              <a:ext cx="3317875" cy="2046288"/>
              <a:chOff x="1645" y="2341"/>
              <a:chExt cx="2090" cy="1289"/>
            </a:xfrm>
          </p:grpSpPr>
          <p:sp>
            <p:nvSpPr>
              <p:cNvPr id="18" name="Line 4">
                <a:extLst>
                  <a:ext uri="{FF2B5EF4-FFF2-40B4-BE49-F238E27FC236}">
                    <a16:creationId xmlns:a16="http://schemas.microsoft.com/office/drawing/2014/main" id="{F0E32AA6-F12C-472A-80E3-89E87393DC9D}"/>
                  </a:ext>
                </a:extLst>
              </p:cNvPr>
              <p:cNvSpPr>
                <a:spLocks noChangeShapeType="1"/>
              </p:cNvSpPr>
              <p:nvPr/>
            </p:nvSpPr>
            <p:spPr bwMode="auto">
              <a:xfrm>
                <a:off x="1645" y="2354"/>
                <a:ext cx="0" cy="1276"/>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21" name="Text Box 13">
                    <a:extLst>
                      <a:ext uri="{FF2B5EF4-FFF2-40B4-BE49-F238E27FC236}">
                        <a16:creationId xmlns:a16="http://schemas.microsoft.com/office/drawing/2014/main" id="{E09AE950-A2CA-4E25-AD94-75BEA1574E83}"/>
                      </a:ext>
                    </a:extLst>
                  </p:cNvPr>
                  <p:cNvSpPr txBox="1">
                    <a:spLocks noChangeArrowheads="1"/>
                  </p:cNvSpPr>
                  <p:nvPr/>
                </p:nvSpPr>
                <p:spPr bwMode="auto">
                  <a:xfrm>
                    <a:off x="3189" y="2341"/>
                    <a:ext cx="546" cy="19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14:m>
                      <m:oMathPara xmlns:m="http://schemas.openxmlformats.org/officeDocument/2006/math">
                        <m:oMathParaPr>
                          <m:jc m:val="centerGroup"/>
                        </m:oMathParaPr>
                        <m:oMath xmlns:m="http://schemas.openxmlformats.org/officeDocument/2006/math">
                          <m:r>
                            <a:rPr lang="en-US" altLang="he-IL" sz="2200" b="0" i="1" dirty="0" smtClean="0">
                              <a:latin typeface="Cambria Math" panose="02040503050406030204" pitchFamily="18" charset="0"/>
                              <a:sym typeface="Symbol" panose="05050102010706020507" pitchFamily="18" charset="2"/>
                            </a:rPr>
                            <m:t></m:t>
                          </m:r>
                        </m:oMath>
                      </m:oMathPara>
                    </a14:m>
                    <a:endParaRPr lang="en-US" altLang="he-IL" sz="2200" b="0" dirty="0">
                      <a:sym typeface="Symbol" panose="05050102010706020507" pitchFamily="18" charset="2"/>
                    </a:endParaRPr>
                  </a:p>
                </p:txBody>
              </p:sp>
            </mc:Choice>
            <mc:Fallback xmlns="">
              <p:sp>
                <p:nvSpPr>
                  <p:cNvPr id="21" name="Text Box 13">
                    <a:extLst>
                      <a:ext uri="{FF2B5EF4-FFF2-40B4-BE49-F238E27FC236}">
                        <a16:creationId xmlns:a16="http://schemas.microsoft.com/office/drawing/2014/main" id="{E09AE950-A2CA-4E25-AD94-75BEA1574E83}"/>
                      </a:ext>
                    </a:extLst>
                  </p:cNvPr>
                  <p:cNvSpPr txBox="1">
                    <a:spLocks noRot="1" noChangeAspect="1" noMove="1" noResize="1" noEditPoints="1" noAdjustHandles="1" noChangeArrowheads="1" noChangeShapeType="1" noTextEdit="1"/>
                  </p:cNvSpPr>
                  <p:nvPr/>
                </p:nvSpPr>
                <p:spPr bwMode="auto">
                  <a:xfrm>
                    <a:off x="3189" y="2341"/>
                    <a:ext cx="546" cy="192"/>
                  </a:xfrm>
                  <a:prstGeom prst="rect">
                    <a:avLst/>
                  </a:prstGeom>
                  <a:blipFill>
                    <a:blip r:embed="rId8"/>
                    <a:stretch>
                      <a:fillRect b="-1831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a:off x="4348387" y="5036250"/>
              <a:ext cx="2897187" cy="1588"/>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3" name="Line 22">
              <a:extLst>
                <a:ext uri="{FF2B5EF4-FFF2-40B4-BE49-F238E27FC236}">
                  <a16:creationId xmlns:a16="http://schemas.microsoft.com/office/drawing/2014/main" id="{0FE439E5-0CD7-45C2-9722-29E17F834101}"/>
                </a:ext>
              </a:extLst>
            </p:cNvPr>
            <p:cNvSpPr>
              <a:spLocks noChangeShapeType="1"/>
            </p:cNvSpPr>
            <p:nvPr/>
          </p:nvSpPr>
          <p:spPr bwMode="auto">
            <a:xfrm flipV="1">
              <a:off x="4329338" y="2985833"/>
              <a:ext cx="2762250" cy="20520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4" name="Text Box 25">
              <a:extLst>
                <a:ext uri="{FF2B5EF4-FFF2-40B4-BE49-F238E27FC236}">
                  <a16:creationId xmlns:a16="http://schemas.microsoft.com/office/drawing/2014/main" id="{49CE58F1-24BD-4F4D-A539-52F3A41093C6}"/>
                </a:ext>
              </a:extLst>
            </p:cNvPr>
            <p:cNvSpPr txBox="1">
              <a:spLocks noChangeArrowheads="1"/>
            </p:cNvSpPr>
            <p:nvPr/>
          </p:nvSpPr>
          <p:spPr bwMode="auto">
            <a:xfrm>
              <a:off x="6571680" y="2661906"/>
              <a:ext cx="9572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he-IL" b="0" dirty="0"/>
                <a:t>45</a:t>
              </a:r>
              <a:r>
                <a:rPr lang="en-GB" altLang="he-IL" b="0" baseline="30000" dirty="0"/>
                <a:t>0</a:t>
              </a:r>
              <a:endParaRPr lang="en-US" altLang="he-IL" b="0" baseline="30000" dirty="0"/>
            </a:p>
          </p:txBody>
        </p:sp>
        <p:sp>
          <p:nvSpPr>
            <p:cNvPr id="25" name="Freeform: Shape 24">
              <a:extLst>
                <a:ext uri="{FF2B5EF4-FFF2-40B4-BE49-F238E27FC236}">
                  <a16:creationId xmlns:a16="http://schemas.microsoft.com/office/drawing/2014/main" id="{766F5607-F890-4A07-8D22-868DA535ABEE}"/>
                </a:ext>
              </a:extLst>
            </p:cNvPr>
            <p:cNvSpPr/>
            <p:nvPr/>
          </p:nvSpPr>
          <p:spPr>
            <a:xfrm rot="21169620">
              <a:off x="4252186" y="3325018"/>
              <a:ext cx="2906024" cy="1309834"/>
            </a:xfrm>
            <a:custGeom>
              <a:avLst/>
              <a:gdLst>
                <a:gd name="connsiteX0" fmla="*/ 0 w 3153576"/>
                <a:gd name="connsiteY0" fmla="*/ 1482366 h 1525972"/>
                <a:gd name="connsiteX1" fmla="*/ 1216742 w 3153576"/>
                <a:gd name="connsiteY1" fmla="*/ 1364379 h 1525972"/>
                <a:gd name="connsiteX2" fmla="*/ 1814052 w 3153576"/>
                <a:gd name="connsiteY2" fmla="*/ 169759 h 1525972"/>
                <a:gd name="connsiteX3" fmla="*/ 3038168 w 3153576"/>
                <a:gd name="connsiteY3" fmla="*/ 14901 h 1525972"/>
                <a:gd name="connsiteX4" fmla="*/ 3030794 w 3153576"/>
                <a:gd name="connsiteY4" fmla="*/ 14901 h 152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576" h="1525972">
                  <a:moveTo>
                    <a:pt x="0" y="1482366"/>
                  </a:moveTo>
                  <a:cubicBezTo>
                    <a:pt x="457200" y="1532756"/>
                    <a:pt x="914400" y="1583147"/>
                    <a:pt x="1216742" y="1364379"/>
                  </a:cubicBezTo>
                  <a:cubicBezTo>
                    <a:pt x="1519084" y="1145611"/>
                    <a:pt x="1510481" y="394672"/>
                    <a:pt x="1814052" y="169759"/>
                  </a:cubicBezTo>
                  <a:cubicBezTo>
                    <a:pt x="2117623" y="-55154"/>
                    <a:pt x="3038168" y="14901"/>
                    <a:pt x="3038168" y="14901"/>
                  </a:cubicBezTo>
                  <a:cubicBezTo>
                    <a:pt x="3240958" y="-10909"/>
                    <a:pt x="3135876" y="1996"/>
                    <a:pt x="3030794" y="14901"/>
                  </a:cubicBezTo>
                </a:path>
              </a:pathLst>
            </a:custGeom>
            <a:ln w="28575"/>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6" name="Line 24">
              <a:extLst>
                <a:ext uri="{FF2B5EF4-FFF2-40B4-BE49-F238E27FC236}">
                  <a16:creationId xmlns:a16="http://schemas.microsoft.com/office/drawing/2014/main" id="{DC67A7DE-862A-4BBC-A54B-65B5CE563A4D}"/>
                </a:ext>
              </a:extLst>
            </p:cNvPr>
            <p:cNvSpPr>
              <a:spLocks noChangeShapeType="1"/>
            </p:cNvSpPr>
            <p:nvPr/>
          </p:nvSpPr>
          <p:spPr bwMode="auto">
            <a:xfrm flipH="1">
              <a:off x="6804321" y="3211649"/>
              <a:ext cx="2083" cy="181230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8" name="Line 24">
              <a:extLst>
                <a:ext uri="{FF2B5EF4-FFF2-40B4-BE49-F238E27FC236}">
                  <a16:creationId xmlns:a16="http://schemas.microsoft.com/office/drawing/2014/main" id="{6672F8DE-D436-4E7A-A281-721923972432}"/>
                </a:ext>
              </a:extLst>
            </p:cNvPr>
            <p:cNvSpPr>
              <a:spLocks noChangeShapeType="1"/>
            </p:cNvSpPr>
            <p:nvPr/>
          </p:nvSpPr>
          <p:spPr bwMode="auto">
            <a:xfrm flipH="1">
              <a:off x="4714557" y="4744101"/>
              <a:ext cx="7331" cy="27985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29" name="Line 24">
              <a:extLst>
                <a:ext uri="{FF2B5EF4-FFF2-40B4-BE49-F238E27FC236}">
                  <a16:creationId xmlns:a16="http://schemas.microsoft.com/office/drawing/2014/main" id="{0BA09F5F-80EC-4C65-A182-46FE1CD81ED7}"/>
                </a:ext>
              </a:extLst>
            </p:cNvPr>
            <p:cNvSpPr>
              <a:spLocks noChangeShapeType="1"/>
            </p:cNvSpPr>
            <p:nvPr/>
          </p:nvSpPr>
          <p:spPr bwMode="auto">
            <a:xfrm flipH="1">
              <a:off x="5631230" y="4040850"/>
              <a:ext cx="14749" cy="979526"/>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0" name="Straight Arrow Connector 29">
              <a:extLst>
                <a:ext uri="{FF2B5EF4-FFF2-40B4-BE49-F238E27FC236}">
                  <a16:creationId xmlns:a16="http://schemas.microsoft.com/office/drawing/2014/main" id="{E484A0F8-C335-493F-A597-A2E25CC92D85}"/>
                </a:ext>
              </a:extLst>
            </p:cNvPr>
            <p:cNvCxnSpPr>
              <a:cxnSpLocks/>
            </p:cNvCxnSpPr>
            <p:nvPr/>
          </p:nvCxnSpPr>
          <p:spPr>
            <a:xfrm flipH="1">
              <a:off x="4760303" y="4879630"/>
              <a:ext cx="7905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3CA151-BF17-4103-A373-534FB2AD4355}"/>
                </a:ext>
              </a:extLst>
            </p:cNvPr>
            <p:cNvCxnSpPr>
              <a:cxnSpLocks/>
            </p:cNvCxnSpPr>
            <p:nvPr/>
          </p:nvCxnSpPr>
          <p:spPr>
            <a:xfrm flipV="1">
              <a:off x="4420713" y="4875544"/>
              <a:ext cx="261938" cy="3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D2469F-7607-4E53-84D6-AB1B8D86DB5F}"/>
                </a:ext>
              </a:extLst>
            </p:cNvPr>
            <p:cNvCxnSpPr>
              <a:cxnSpLocks/>
            </p:cNvCxnSpPr>
            <p:nvPr/>
          </p:nvCxnSpPr>
          <p:spPr>
            <a:xfrm flipH="1">
              <a:off x="6838545" y="4881049"/>
              <a:ext cx="3900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18D75F4-3431-480D-AB55-BFCE9E4E7664}"/>
                </a:ext>
              </a:extLst>
            </p:cNvPr>
            <p:cNvCxnSpPr>
              <a:cxnSpLocks/>
            </p:cNvCxnSpPr>
            <p:nvPr/>
          </p:nvCxnSpPr>
          <p:spPr>
            <a:xfrm>
              <a:off x="5709792" y="4877330"/>
              <a:ext cx="10484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4479456" y="4838908"/>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4479456" y="4838908"/>
                <a:ext cx="1544638" cy="423065"/>
              </a:xfrm>
              <a:prstGeom prst="rect">
                <a:avLst/>
              </a:prstGeom>
              <a:blipFill>
                <a:blip r:embed="rId9"/>
                <a:stretch>
                  <a:fillRect b="-1304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334382" y="4848707"/>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334382" y="4848707"/>
                <a:ext cx="1544638" cy="423065"/>
              </a:xfrm>
              <a:prstGeom prst="rect">
                <a:avLst/>
              </a:prstGeom>
              <a:blipFill>
                <a:blip r:embed="rId10"/>
                <a:stretch>
                  <a:fillRect b="-1142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C55717-9DCC-483B-92CB-052AB03BDB9A}"/>
                  </a:ext>
                </a:extLst>
              </p:cNvPr>
              <p:cNvSpPr txBox="1"/>
              <p:nvPr/>
            </p:nvSpPr>
            <p:spPr>
              <a:xfrm>
                <a:off x="8661038" y="4904460"/>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37" name="TextBox 36">
                <a:extLst>
                  <a:ext uri="{FF2B5EF4-FFF2-40B4-BE49-F238E27FC236}">
                    <a16:creationId xmlns:a16="http://schemas.microsoft.com/office/drawing/2014/main" id="{89C55717-9DCC-483B-92CB-052AB03BDB9A}"/>
                  </a:ext>
                </a:extLst>
              </p:cNvPr>
              <p:cNvSpPr txBox="1">
                <a:spLocks noRot="1" noChangeAspect="1" noMove="1" noResize="1" noEditPoints="1" noAdjustHandles="1" noChangeArrowheads="1" noChangeShapeType="1" noTextEdit="1"/>
              </p:cNvSpPr>
              <p:nvPr/>
            </p:nvSpPr>
            <p:spPr>
              <a:xfrm>
                <a:off x="8661038" y="4904460"/>
                <a:ext cx="335733" cy="338554"/>
              </a:xfrm>
              <a:prstGeom prst="rect">
                <a:avLst/>
              </a:prstGeom>
              <a:blipFill>
                <a:blip r:embed="rId11"/>
                <a:stretch>
                  <a:fillRect l="-18182" r="-5455" b="-2909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BAD02E-788B-4CF9-AE9F-E7BB819D9EE4}"/>
                  </a:ext>
                </a:extLst>
              </p:cNvPr>
              <p:cNvSpPr txBox="1"/>
              <p:nvPr/>
            </p:nvSpPr>
            <p:spPr>
              <a:xfrm>
                <a:off x="4046003" y="1886463"/>
                <a:ext cx="603435"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1</m:t>
                          </m:r>
                        </m:sub>
                      </m:sSub>
                    </m:oMath>
                  </m:oMathPara>
                </a14:m>
                <a:endParaRPr lang="he-IL" sz="2200" dirty="0"/>
              </a:p>
            </p:txBody>
          </p:sp>
        </mc:Choice>
        <mc:Fallback xmlns="">
          <p:sp>
            <p:nvSpPr>
              <p:cNvPr id="38" name="TextBox 37">
                <a:extLst>
                  <a:ext uri="{FF2B5EF4-FFF2-40B4-BE49-F238E27FC236}">
                    <a16:creationId xmlns:a16="http://schemas.microsoft.com/office/drawing/2014/main" id="{DFBAD02E-788B-4CF9-AE9F-E7BB819D9EE4}"/>
                  </a:ext>
                </a:extLst>
              </p:cNvPr>
              <p:cNvSpPr txBox="1">
                <a:spLocks noRot="1" noChangeAspect="1" noMove="1" noResize="1" noEditPoints="1" noAdjustHandles="1" noChangeArrowheads="1" noChangeShapeType="1" noTextEdit="1"/>
              </p:cNvSpPr>
              <p:nvPr/>
            </p:nvSpPr>
            <p:spPr>
              <a:xfrm>
                <a:off x="4046003" y="1886463"/>
                <a:ext cx="603435" cy="338554"/>
              </a:xfrm>
              <a:prstGeom prst="rect">
                <a:avLst/>
              </a:prstGeom>
              <a:blipFill>
                <a:blip r:embed="rId12"/>
                <a:stretch>
                  <a:fillRect l="-10101" r="-3030"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74761CB-492F-46E6-B5E9-2059B40735B8}"/>
                  </a:ext>
                </a:extLst>
              </p:cNvPr>
              <p:cNvSpPr txBox="1"/>
              <p:nvPr/>
            </p:nvSpPr>
            <p:spPr>
              <a:xfrm>
                <a:off x="6366558" y="4881163"/>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39" name="TextBox 38">
                <a:extLst>
                  <a:ext uri="{FF2B5EF4-FFF2-40B4-BE49-F238E27FC236}">
                    <a16:creationId xmlns:a16="http://schemas.microsoft.com/office/drawing/2014/main" id="{374761CB-492F-46E6-B5E9-2059B40735B8}"/>
                  </a:ext>
                </a:extLst>
              </p:cNvPr>
              <p:cNvSpPr txBox="1">
                <a:spLocks noRot="1" noChangeAspect="1" noMove="1" noResize="1" noEditPoints="1" noAdjustHandles="1" noChangeArrowheads="1" noChangeShapeType="1" noTextEdit="1"/>
              </p:cNvSpPr>
              <p:nvPr/>
            </p:nvSpPr>
            <p:spPr>
              <a:xfrm>
                <a:off x="6366558" y="4881163"/>
                <a:ext cx="240450" cy="338554"/>
              </a:xfrm>
              <a:prstGeom prst="rect">
                <a:avLst/>
              </a:prstGeom>
              <a:blipFill>
                <a:blip r:embed="rId13"/>
                <a:stretch>
                  <a:fillRect l="-22500" t="-14545" r="-72500" b="-29091"/>
                </a:stretch>
              </a:blipFill>
            </p:spPr>
            <p:txBody>
              <a:bodyPr/>
              <a:lstStyle/>
              <a:p>
                <a:r>
                  <a:rPr lang="he-IL">
                    <a:noFill/>
                  </a:rPr>
                  <a:t> </a:t>
                </a:r>
              </a:p>
            </p:txBody>
          </p:sp>
        </mc:Fallback>
      </mc:AlternateContent>
      <p:sp>
        <p:nvSpPr>
          <p:cNvPr id="40" name="TextBox 39">
            <a:extLst>
              <a:ext uri="{FF2B5EF4-FFF2-40B4-BE49-F238E27FC236}">
                <a16:creationId xmlns:a16="http://schemas.microsoft.com/office/drawing/2014/main" id="{27A0826F-A68D-44C7-A3BF-39B490EEF292}"/>
              </a:ext>
            </a:extLst>
          </p:cNvPr>
          <p:cNvSpPr txBox="1"/>
          <p:nvPr/>
        </p:nvSpPr>
        <p:spPr>
          <a:xfrm>
            <a:off x="1186617" y="394414"/>
            <a:ext cx="10285833" cy="1815882"/>
          </a:xfrm>
          <a:prstGeom prst="rect">
            <a:avLst/>
          </a:prstGeom>
          <a:noFill/>
        </p:spPr>
        <p:txBody>
          <a:bodyPr wrap="square" rtlCol="1">
            <a:spAutoFit/>
          </a:bodyPr>
          <a:lstStyle/>
          <a:p>
            <a:pPr algn="l"/>
            <a:r>
              <a:rPr lang="en-US" sz="2800" dirty="0"/>
              <a:t>Inequality and economic growth</a:t>
            </a:r>
          </a:p>
          <a:p>
            <a:pPr algn="l"/>
            <a:r>
              <a:rPr lang="en-US" sz="2800" dirty="0"/>
              <a:t>Galore-</a:t>
            </a:r>
            <a:r>
              <a:rPr lang="en-US" sz="2800" dirty="0" err="1"/>
              <a:t>Zeira's</a:t>
            </a:r>
            <a:r>
              <a:rPr lang="en-US" sz="2800" dirty="0"/>
              <a:t> approach - "Capital market failure to approach"</a:t>
            </a:r>
            <a:endParaRPr lang="he-IL" sz="2800" dirty="0"/>
          </a:p>
          <a:p>
            <a:pPr algn="r" rtl="1"/>
            <a:endParaRPr lang="he-IL" sz="2800" dirty="0"/>
          </a:p>
          <a:p>
            <a:pPr algn="r" rtl="1"/>
            <a:endParaRPr lang="he-IL" sz="2800" dirty="0"/>
          </a:p>
        </p:txBody>
      </p:sp>
    </p:spTree>
    <p:extLst>
      <p:ext uri="{BB962C8B-B14F-4D97-AF65-F5344CB8AC3E}">
        <p14:creationId xmlns:p14="http://schemas.microsoft.com/office/powerpoint/2010/main" val="18303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a:off x="4748000" y="4839333"/>
            <a:ext cx="3907697" cy="1791"/>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0" name="Straight Arrow Connector 29">
            <a:extLst>
              <a:ext uri="{FF2B5EF4-FFF2-40B4-BE49-F238E27FC236}">
                <a16:creationId xmlns:a16="http://schemas.microsoft.com/office/drawing/2014/main" id="{E484A0F8-C335-493F-A597-A2E25CC92D85}"/>
              </a:ext>
            </a:extLst>
          </p:cNvPr>
          <p:cNvCxnSpPr>
            <a:cxnSpLocks/>
          </p:cNvCxnSpPr>
          <p:nvPr/>
        </p:nvCxnSpPr>
        <p:spPr>
          <a:xfrm flipH="1">
            <a:off x="5303590" y="4660107"/>
            <a:ext cx="1100846" cy="2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3CA151-BF17-4103-A373-534FB2AD4355}"/>
              </a:ext>
            </a:extLst>
          </p:cNvPr>
          <p:cNvCxnSpPr>
            <a:cxnSpLocks/>
          </p:cNvCxnSpPr>
          <p:nvPr/>
        </p:nvCxnSpPr>
        <p:spPr>
          <a:xfrm flipV="1">
            <a:off x="4811926" y="4660759"/>
            <a:ext cx="353299" cy="40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D2469F-7607-4E53-84D6-AB1B8D86DB5F}"/>
              </a:ext>
            </a:extLst>
          </p:cNvPr>
          <p:cNvCxnSpPr>
            <a:cxnSpLocks/>
          </p:cNvCxnSpPr>
          <p:nvPr/>
        </p:nvCxnSpPr>
        <p:spPr>
          <a:xfrm flipH="1">
            <a:off x="8106700" y="4664301"/>
            <a:ext cx="52612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18D75F4-3431-480D-AB55-BFCE9E4E7664}"/>
              </a:ext>
            </a:extLst>
          </p:cNvPr>
          <p:cNvCxnSpPr>
            <a:cxnSpLocks/>
          </p:cNvCxnSpPr>
          <p:nvPr/>
        </p:nvCxnSpPr>
        <p:spPr>
          <a:xfrm>
            <a:off x="6566967" y="4660107"/>
            <a:ext cx="141411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4479456" y="4838908"/>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4479456" y="4838908"/>
                <a:ext cx="1544638" cy="423065"/>
              </a:xfrm>
              <a:prstGeom prst="rect">
                <a:avLst/>
              </a:prstGeom>
              <a:blipFill>
                <a:blip r:embed="rId2"/>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334382" y="4848707"/>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334382" y="4848707"/>
                <a:ext cx="1544638" cy="423065"/>
              </a:xfrm>
              <a:prstGeom prst="rect">
                <a:avLst/>
              </a:prstGeom>
              <a:blipFill>
                <a:blip r:embed="rId3"/>
                <a:stretch>
                  <a:fillRect b="-11429"/>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C55717-9DCC-483B-92CB-052AB03BDB9A}"/>
                  </a:ext>
                </a:extLst>
              </p:cNvPr>
              <p:cNvSpPr txBox="1"/>
              <p:nvPr/>
            </p:nvSpPr>
            <p:spPr>
              <a:xfrm>
                <a:off x="8661038" y="4904460"/>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37" name="TextBox 36">
                <a:extLst>
                  <a:ext uri="{FF2B5EF4-FFF2-40B4-BE49-F238E27FC236}">
                    <a16:creationId xmlns:a16="http://schemas.microsoft.com/office/drawing/2014/main" id="{89C55717-9DCC-483B-92CB-052AB03BDB9A}"/>
                  </a:ext>
                </a:extLst>
              </p:cNvPr>
              <p:cNvSpPr txBox="1">
                <a:spLocks noRot="1" noChangeAspect="1" noMove="1" noResize="1" noEditPoints="1" noAdjustHandles="1" noChangeArrowheads="1" noChangeShapeType="1" noTextEdit="1"/>
              </p:cNvSpPr>
              <p:nvPr/>
            </p:nvSpPr>
            <p:spPr>
              <a:xfrm>
                <a:off x="8661038" y="4904460"/>
                <a:ext cx="335733" cy="338554"/>
              </a:xfrm>
              <a:prstGeom prst="rect">
                <a:avLst/>
              </a:prstGeom>
              <a:blipFill>
                <a:blip r:embed="rId4"/>
                <a:stretch>
                  <a:fillRect l="-18182" r="-5455" b="-29091"/>
                </a:stretch>
              </a:blipFill>
            </p:spPr>
            <p:txBody>
              <a:bodyPr/>
              <a:lstStyle/>
              <a:p>
                <a:r>
                  <a:rPr lang="he-IL">
                    <a:noFill/>
                  </a:rPr>
                  <a:t> </a:t>
                </a:r>
              </a:p>
            </p:txBody>
          </p:sp>
        </mc:Fallback>
      </mc:AlternateContent>
      <p:sp>
        <p:nvSpPr>
          <p:cNvPr id="39" name="Line 24">
            <a:extLst>
              <a:ext uri="{FF2B5EF4-FFF2-40B4-BE49-F238E27FC236}">
                <a16:creationId xmlns:a16="http://schemas.microsoft.com/office/drawing/2014/main" id="{93035200-01D2-4467-8D40-C774F8CCC918}"/>
              </a:ext>
            </a:extLst>
          </p:cNvPr>
          <p:cNvSpPr>
            <a:spLocks noChangeShapeType="1"/>
          </p:cNvSpPr>
          <p:nvPr/>
        </p:nvSpPr>
        <p:spPr bwMode="auto">
          <a:xfrm flipH="1">
            <a:off x="8043889" y="4436052"/>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0" name="Line 24">
            <a:extLst>
              <a:ext uri="{FF2B5EF4-FFF2-40B4-BE49-F238E27FC236}">
                <a16:creationId xmlns:a16="http://schemas.microsoft.com/office/drawing/2014/main" id="{C6FCC2F5-DF5D-4C7E-B837-6AA069E06256}"/>
              </a:ext>
            </a:extLst>
          </p:cNvPr>
          <p:cNvSpPr>
            <a:spLocks noChangeShapeType="1"/>
          </p:cNvSpPr>
          <p:nvPr/>
        </p:nvSpPr>
        <p:spPr bwMode="auto">
          <a:xfrm flipH="1">
            <a:off x="5229151" y="4426253"/>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1" name="Line 24">
            <a:extLst>
              <a:ext uri="{FF2B5EF4-FFF2-40B4-BE49-F238E27FC236}">
                <a16:creationId xmlns:a16="http://schemas.microsoft.com/office/drawing/2014/main" id="{9040094F-C3C0-4D43-8E61-495A9D347CA3}"/>
              </a:ext>
            </a:extLst>
          </p:cNvPr>
          <p:cNvSpPr>
            <a:spLocks noChangeShapeType="1"/>
          </p:cNvSpPr>
          <p:nvPr/>
        </p:nvSpPr>
        <p:spPr bwMode="auto">
          <a:xfrm flipH="1">
            <a:off x="6486783" y="2973788"/>
            <a:ext cx="25335" cy="1888929"/>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42F8CA-6957-4A13-A1BB-1917A4C46063}"/>
                  </a:ext>
                </a:extLst>
              </p:cNvPr>
              <p:cNvSpPr txBox="1"/>
              <p:nvPr/>
            </p:nvSpPr>
            <p:spPr>
              <a:xfrm>
                <a:off x="6366558" y="4881163"/>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17" name="TextBox 16">
                <a:extLst>
                  <a:ext uri="{FF2B5EF4-FFF2-40B4-BE49-F238E27FC236}">
                    <a16:creationId xmlns:a16="http://schemas.microsoft.com/office/drawing/2014/main" id="{3142F8CA-6957-4A13-A1BB-1917A4C46063}"/>
                  </a:ext>
                </a:extLst>
              </p:cNvPr>
              <p:cNvSpPr txBox="1">
                <a:spLocks noRot="1" noChangeAspect="1" noMove="1" noResize="1" noEditPoints="1" noAdjustHandles="1" noChangeArrowheads="1" noChangeShapeType="1" noTextEdit="1"/>
              </p:cNvSpPr>
              <p:nvPr/>
            </p:nvSpPr>
            <p:spPr>
              <a:xfrm>
                <a:off x="6366558" y="4881163"/>
                <a:ext cx="240450" cy="338554"/>
              </a:xfrm>
              <a:prstGeom prst="rect">
                <a:avLst/>
              </a:prstGeom>
              <a:blipFill>
                <a:blip r:embed="rId5"/>
                <a:stretch>
                  <a:fillRect l="-22500" t="-14545" r="-72500" b="-29091"/>
                </a:stretch>
              </a:blipFill>
            </p:spPr>
            <p:txBody>
              <a:bodyPr/>
              <a:lstStyle/>
              <a:p>
                <a:r>
                  <a:rPr lang="he-IL">
                    <a:noFill/>
                  </a:rPr>
                  <a:t> </a:t>
                </a:r>
              </a:p>
            </p:txBody>
          </p:sp>
        </mc:Fallback>
      </mc:AlternateContent>
      <p:sp>
        <p:nvSpPr>
          <p:cNvPr id="16" name="TextBox 15">
            <a:extLst>
              <a:ext uri="{FF2B5EF4-FFF2-40B4-BE49-F238E27FC236}">
                <a16:creationId xmlns:a16="http://schemas.microsoft.com/office/drawing/2014/main" id="{1B0AB6E3-4036-4E98-804A-90AA0EDF8D4E}"/>
              </a:ext>
            </a:extLst>
          </p:cNvPr>
          <p:cNvSpPr txBox="1"/>
          <p:nvPr/>
        </p:nvSpPr>
        <p:spPr>
          <a:xfrm>
            <a:off x="1186617" y="394414"/>
            <a:ext cx="10285833" cy="1815882"/>
          </a:xfrm>
          <a:prstGeom prst="rect">
            <a:avLst/>
          </a:prstGeom>
          <a:noFill/>
        </p:spPr>
        <p:txBody>
          <a:bodyPr wrap="square" rtlCol="1">
            <a:spAutoFit/>
          </a:bodyPr>
          <a:lstStyle/>
          <a:p>
            <a:pPr algn="l"/>
            <a:r>
              <a:rPr lang="en-US" sz="2800" dirty="0"/>
              <a:t>Inequality and economic growth</a:t>
            </a:r>
          </a:p>
          <a:p>
            <a:pPr algn="l"/>
            <a:r>
              <a:rPr lang="en-US" sz="2800" dirty="0"/>
              <a:t>Galore-</a:t>
            </a:r>
            <a:r>
              <a:rPr lang="en-US" sz="2800" dirty="0" err="1"/>
              <a:t>Zeira's</a:t>
            </a:r>
            <a:r>
              <a:rPr lang="en-US" sz="2800" dirty="0"/>
              <a:t> approach - "Capital market failure to approach"</a:t>
            </a:r>
            <a:endParaRPr lang="he-IL" sz="2800" dirty="0"/>
          </a:p>
          <a:p>
            <a:pPr algn="r" rtl="1"/>
            <a:endParaRPr lang="he-IL" sz="2800" dirty="0"/>
          </a:p>
          <a:p>
            <a:pPr algn="r" rtl="1"/>
            <a:endParaRPr lang="he-IL" sz="2800" dirty="0"/>
          </a:p>
        </p:txBody>
      </p:sp>
    </p:spTree>
    <p:extLst>
      <p:ext uri="{BB962C8B-B14F-4D97-AF65-F5344CB8AC3E}">
        <p14:creationId xmlns:p14="http://schemas.microsoft.com/office/powerpoint/2010/main" val="419435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flipV="1">
            <a:off x="1987827" y="4766057"/>
            <a:ext cx="7577586" cy="30713"/>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p:cxnSp>
        <p:nvCxnSpPr>
          <p:cNvPr id="30" name="Straight Arrow Connector 29">
            <a:extLst>
              <a:ext uri="{FF2B5EF4-FFF2-40B4-BE49-F238E27FC236}">
                <a16:creationId xmlns:a16="http://schemas.microsoft.com/office/drawing/2014/main" id="{E484A0F8-C335-493F-A597-A2E25CC92D85}"/>
              </a:ext>
            </a:extLst>
          </p:cNvPr>
          <p:cNvCxnSpPr>
            <a:cxnSpLocks/>
          </p:cNvCxnSpPr>
          <p:nvPr/>
        </p:nvCxnSpPr>
        <p:spPr>
          <a:xfrm flipH="1">
            <a:off x="2870489" y="4614993"/>
            <a:ext cx="10663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3CA151-BF17-4103-A373-534FB2AD4355}"/>
              </a:ext>
            </a:extLst>
          </p:cNvPr>
          <p:cNvCxnSpPr>
            <a:cxnSpLocks/>
          </p:cNvCxnSpPr>
          <p:nvPr/>
        </p:nvCxnSpPr>
        <p:spPr>
          <a:xfrm flipV="1">
            <a:off x="1957059" y="4612399"/>
            <a:ext cx="742019" cy="20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D2469F-7607-4E53-84D6-AB1B8D86DB5F}"/>
              </a:ext>
            </a:extLst>
          </p:cNvPr>
          <p:cNvCxnSpPr>
            <a:cxnSpLocks/>
          </p:cNvCxnSpPr>
          <p:nvPr/>
        </p:nvCxnSpPr>
        <p:spPr>
          <a:xfrm flipH="1">
            <a:off x="8085136" y="4586737"/>
            <a:ext cx="1366469" cy="31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18D75F4-3431-480D-AB55-BFCE9E4E7664}"/>
              </a:ext>
            </a:extLst>
          </p:cNvPr>
          <p:cNvCxnSpPr>
            <a:cxnSpLocks/>
          </p:cNvCxnSpPr>
          <p:nvPr/>
        </p:nvCxnSpPr>
        <p:spPr>
          <a:xfrm flipV="1">
            <a:off x="4151151" y="4586737"/>
            <a:ext cx="3671016" cy="256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2046357" y="4791200"/>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2046357" y="4791200"/>
                <a:ext cx="1544638" cy="423065"/>
              </a:xfrm>
              <a:prstGeom prst="rect">
                <a:avLst/>
              </a:prstGeom>
              <a:blipFill>
                <a:blip r:embed="rId2"/>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192057" y="4735741"/>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192057" y="4735741"/>
                <a:ext cx="1544638" cy="423065"/>
              </a:xfrm>
              <a:prstGeom prst="rect">
                <a:avLst/>
              </a:prstGeom>
              <a:blipFill>
                <a:blip r:embed="rId3"/>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C55717-9DCC-483B-92CB-052AB03BDB9A}"/>
                  </a:ext>
                </a:extLst>
              </p:cNvPr>
              <p:cNvSpPr txBox="1"/>
              <p:nvPr/>
            </p:nvSpPr>
            <p:spPr>
              <a:xfrm>
                <a:off x="9060215" y="4772242"/>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37" name="TextBox 36">
                <a:extLst>
                  <a:ext uri="{FF2B5EF4-FFF2-40B4-BE49-F238E27FC236}">
                    <a16:creationId xmlns:a16="http://schemas.microsoft.com/office/drawing/2014/main" id="{89C55717-9DCC-483B-92CB-052AB03BDB9A}"/>
                  </a:ext>
                </a:extLst>
              </p:cNvPr>
              <p:cNvSpPr txBox="1">
                <a:spLocks noRot="1" noChangeAspect="1" noMove="1" noResize="1" noEditPoints="1" noAdjustHandles="1" noChangeArrowheads="1" noChangeShapeType="1" noTextEdit="1"/>
              </p:cNvSpPr>
              <p:nvPr/>
            </p:nvSpPr>
            <p:spPr>
              <a:xfrm>
                <a:off x="9060215" y="4772242"/>
                <a:ext cx="335733" cy="338554"/>
              </a:xfrm>
              <a:prstGeom prst="rect">
                <a:avLst/>
              </a:prstGeom>
              <a:blipFill>
                <a:blip r:embed="rId4"/>
                <a:stretch>
                  <a:fillRect l="-16364" r="-5455" b="-29091"/>
                </a:stretch>
              </a:blipFill>
            </p:spPr>
            <p:txBody>
              <a:bodyPr/>
              <a:lstStyle/>
              <a:p>
                <a:r>
                  <a:rPr lang="he-IL">
                    <a:noFill/>
                  </a:rPr>
                  <a:t> </a:t>
                </a:r>
              </a:p>
            </p:txBody>
          </p:sp>
        </mc:Fallback>
      </mc:AlternateContent>
      <p:sp>
        <p:nvSpPr>
          <p:cNvPr id="39" name="Line 24">
            <a:extLst>
              <a:ext uri="{FF2B5EF4-FFF2-40B4-BE49-F238E27FC236}">
                <a16:creationId xmlns:a16="http://schemas.microsoft.com/office/drawing/2014/main" id="{93035200-01D2-4467-8D40-C774F8CCC918}"/>
              </a:ext>
            </a:extLst>
          </p:cNvPr>
          <p:cNvSpPr>
            <a:spLocks noChangeShapeType="1"/>
          </p:cNvSpPr>
          <p:nvPr/>
        </p:nvSpPr>
        <p:spPr bwMode="auto">
          <a:xfrm flipH="1">
            <a:off x="7964376" y="4359587"/>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0" name="Line 24">
            <a:extLst>
              <a:ext uri="{FF2B5EF4-FFF2-40B4-BE49-F238E27FC236}">
                <a16:creationId xmlns:a16="http://schemas.microsoft.com/office/drawing/2014/main" id="{C6FCC2F5-DF5D-4C7E-B837-6AA069E06256}"/>
              </a:ext>
            </a:extLst>
          </p:cNvPr>
          <p:cNvSpPr>
            <a:spLocks noChangeShapeType="1"/>
          </p:cNvSpPr>
          <p:nvPr/>
        </p:nvSpPr>
        <p:spPr bwMode="auto">
          <a:xfrm flipH="1">
            <a:off x="2796052" y="4378545"/>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1" name="Line 24">
            <a:extLst>
              <a:ext uri="{FF2B5EF4-FFF2-40B4-BE49-F238E27FC236}">
                <a16:creationId xmlns:a16="http://schemas.microsoft.com/office/drawing/2014/main" id="{9040094F-C3C0-4D43-8E61-495A9D347CA3}"/>
              </a:ext>
            </a:extLst>
          </p:cNvPr>
          <p:cNvSpPr>
            <a:spLocks noChangeShapeType="1"/>
          </p:cNvSpPr>
          <p:nvPr/>
        </p:nvSpPr>
        <p:spPr bwMode="auto">
          <a:xfrm flipH="1">
            <a:off x="4052769" y="2889913"/>
            <a:ext cx="25335" cy="1888929"/>
          </a:xfrm>
          <a:prstGeom prst="line">
            <a:avLst/>
          </a:prstGeom>
          <a:ln>
            <a:headEnd/>
            <a:tailEnd/>
          </a:ln>
          <a:extLst>
            <a:ext uri="{909E8E84-426E-40dd-AFC4-6F175D3DCCD1}">
              <a14:hiddenFill xmlns=""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a:lstStyle/>
          <a:p>
            <a:endParaRPr lang="he-IL"/>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ACA75-1986-42CB-81BA-9971B790BBCF}"/>
                  </a:ext>
                </a:extLst>
              </p:cNvPr>
              <p:cNvSpPr txBox="1"/>
              <p:nvPr/>
            </p:nvSpPr>
            <p:spPr>
              <a:xfrm>
                <a:off x="3957879" y="4836240"/>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5" name="TextBox 4">
                <a:extLst>
                  <a:ext uri="{FF2B5EF4-FFF2-40B4-BE49-F238E27FC236}">
                    <a16:creationId xmlns:a16="http://schemas.microsoft.com/office/drawing/2014/main" id="{BABACA75-1986-42CB-81BA-9971B790BBCF}"/>
                  </a:ext>
                </a:extLst>
              </p:cNvPr>
              <p:cNvSpPr txBox="1">
                <a:spLocks noRot="1" noChangeAspect="1" noMove="1" noResize="1" noEditPoints="1" noAdjustHandles="1" noChangeArrowheads="1" noChangeShapeType="1" noTextEdit="1"/>
              </p:cNvSpPr>
              <p:nvPr/>
            </p:nvSpPr>
            <p:spPr>
              <a:xfrm>
                <a:off x="3957879" y="4836240"/>
                <a:ext cx="240450" cy="338554"/>
              </a:xfrm>
              <a:prstGeom prst="rect">
                <a:avLst/>
              </a:prstGeom>
              <a:blipFill>
                <a:blip r:embed="rId5"/>
                <a:stretch>
                  <a:fillRect l="-22500" t="-12500" r="-72500" b="-28571"/>
                </a:stretch>
              </a:blipFill>
            </p:spPr>
            <p:txBody>
              <a:bodyPr/>
              <a:lstStyle/>
              <a:p>
                <a:r>
                  <a:rPr lang="he-IL">
                    <a:noFill/>
                  </a:rPr>
                  <a:t> </a:t>
                </a:r>
              </a:p>
            </p:txBody>
          </p:sp>
        </mc:Fallback>
      </mc:AlternateContent>
      <p:sp>
        <p:nvSpPr>
          <p:cNvPr id="6" name="Right Triangle 5">
            <a:extLst>
              <a:ext uri="{FF2B5EF4-FFF2-40B4-BE49-F238E27FC236}">
                <a16:creationId xmlns:a16="http://schemas.microsoft.com/office/drawing/2014/main" id="{99427CAF-F3B5-4A27-8D92-0C3A4BD6B2BD}"/>
              </a:ext>
            </a:extLst>
          </p:cNvPr>
          <p:cNvSpPr/>
          <p:nvPr/>
        </p:nvSpPr>
        <p:spPr>
          <a:xfrm rot="10800000" flipV="1">
            <a:off x="2133051" y="3841125"/>
            <a:ext cx="1919717" cy="937610"/>
          </a:xfrm>
          <a:prstGeom prst="r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Freeform: Shape 2">
            <a:extLst>
              <a:ext uri="{FF2B5EF4-FFF2-40B4-BE49-F238E27FC236}">
                <a16:creationId xmlns:a16="http://schemas.microsoft.com/office/drawing/2014/main" id="{E90525B3-0520-454B-BCB1-8F629746DB1B}"/>
              </a:ext>
            </a:extLst>
          </p:cNvPr>
          <p:cNvSpPr/>
          <p:nvPr/>
        </p:nvSpPr>
        <p:spPr>
          <a:xfrm>
            <a:off x="2091193" y="2965298"/>
            <a:ext cx="6861976" cy="1813436"/>
          </a:xfrm>
          <a:custGeom>
            <a:avLst/>
            <a:gdLst>
              <a:gd name="connsiteX0" fmla="*/ 0 w 6861976"/>
              <a:gd name="connsiteY0" fmla="*/ 1813436 h 1813436"/>
              <a:gd name="connsiteX1" fmla="*/ 1971924 w 6861976"/>
              <a:gd name="connsiteY1" fmla="*/ 851328 h 1813436"/>
              <a:gd name="connsiteX2" fmla="*/ 2957885 w 6861976"/>
              <a:gd name="connsiteY2" fmla="*/ 539 h 1813436"/>
              <a:gd name="connsiteX3" fmla="*/ 3991555 w 6861976"/>
              <a:gd name="connsiteY3" fmla="*/ 740010 h 1813436"/>
              <a:gd name="connsiteX4" fmla="*/ 6861976 w 6861976"/>
              <a:gd name="connsiteY4" fmla="*/ 1765728 h 181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76" h="1813436">
                <a:moveTo>
                  <a:pt x="0" y="1813436"/>
                </a:moveTo>
                <a:cubicBezTo>
                  <a:pt x="739471" y="1483456"/>
                  <a:pt x="1478943" y="1153477"/>
                  <a:pt x="1971924" y="851328"/>
                </a:cubicBezTo>
                <a:cubicBezTo>
                  <a:pt x="2464905" y="549179"/>
                  <a:pt x="2621280" y="19092"/>
                  <a:pt x="2957885" y="539"/>
                </a:cubicBezTo>
                <a:cubicBezTo>
                  <a:pt x="3294490" y="-18014"/>
                  <a:pt x="3340873" y="445812"/>
                  <a:pt x="3991555" y="740010"/>
                </a:cubicBezTo>
                <a:cubicBezTo>
                  <a:pt x="4642237" y="1034208"/>
                  <a:pt x="5752106" y="1399968"/>
                  <a:pt x="6861976" y="176572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Freeform: Shape 19">
            <a:extLst>
              <a:ext uri="{FF2B5EF4-FFF2-40B4-BE49-F238E27FC236}">
                <a16:creationId xmlns:a16="http://schemas.microsoft.com/office/drawing/2014/main" id="{4466AE81-FCC2-4B9C-B7E3-BCADF8FDECEB}"/>
              </a:ext>
            </a:extLst>
          </p:cNvPr>
          <p:cNvSpPr/>
          <p:nvPr/>
        </p:nvSpPr>
        <p:spPr>
          <a:xfrm>
            <a:off x="3604278" y="1920183"/>
            <a:ext cx="3339521" cy="2871017"/>
          </a:xfrm>
          <a:custGeom>
            <a:avLst/>
            <a:gdLst>
              <a:gd name="connsiteX0" fmla="*/ 0 w 6861976"/>
              <a:gd name="connsiteY0" fmla="*/ 1813436 h 1813436"/>
              <a:gd name="connsiteX1" fmla="*/ 1971924 w 6861976"/>
              <a:gd name="connsiteY1" fmla="*/ 851328 h 1813436"/>
              <a:gd name="connsiteX2" fmla="*/ 2957885 w 6861976"/>
              <a:gd name="connsiteY2" fmla="*/ 539 h 1813436"/>
              <a:gd name="connsiteX3" fmla="*/ 3991555 w 6861976"/>
              <a:gd name="connsiteY3" fmla="*/ 740010 h 1813436"/>
              <a:gd name="connsiteX4" fmla="*/ 6861976 w 6861976"/>
              <a:gd name="connsiteY4" fmla="*/ 1765728 h 181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76" h="1813436">
                <a:moveTo>
                  <a:pt x="0" y="1813436"/>
                </a:moveTo>
                <a:cubicBezTo>
                  <a:pt x="739471" y="1483456"/>
                  <a:pt x="1478943" y="1153477"/>
                  <a:pt x="1971924" y="851328"/>
                </a:cubicBezTo>
                <a:cubicBezTo>
                  <a:pt x="2464905" y="549179"/>
                  <a:pt x="2621280" y="19092"/>
                  <a:pt x="2957885" y="539"/>
                </a:cubicBezTo>
                <a:cubicBezTo>
                  <a:pt x="3294490" y="-18014"/>
                  <a:pt x="3340873" y="445812"/>
                  <a:pt x="3991555" y="740010"/>
                </a:cubicBezTo>
                <a:cubicBezTo>
                  <a:pt x="4642237" y="1034208"/>
                  <a:pt x="5752106" y="1399968"/>
                  <a:pt x="6861976" y="176572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ight Triangle 6">
            <a:extLst>
              <a:ext uri="{FF2B5EF4-FFF2-40B4-BE49-F238E27FC236}">
                <a16:creationId xmlns:a16="http://schemas.microsoft.com/office/drawing/2014/main" id="{4B82505F-74BF-4CE3-BBE7-DB3B4190C64F}"/>
              </a:ext>
            </a:extLst>
          </p:cNvPr>
          <p:cNvSpPr/>
          <p:nvPr/>
        </p:nvSpPr>
        <p:spPr>
          <a:xfrm flipH="1">
            <a:off x="3633414" y="4177415"/>
            <a:ext cx="406761" cy="594828"/>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80BAB93B-F1B7-4CD1-8268-3EA8B0ED9E86}"/>
              </a:ext>
            </a:extLst>
          </p:cNvPr>
          <p:cNvSpPr txBox="1"/>
          <p:nvPr/>
        </p:nvSpPr>
        <p:spPr>
          <a:xfrm>
            <a:off x="6943799" y="3588679"/>
            <a:ext cx="573048" cy="553998"/>
          </a:xfrm>
          <a:prstGeom prst="rect">
            <a:avLst/>
          </a:prstGeom>
          <a:noFill/>
        </p:spPr>
        <p:txBody>
          <a:bodyPr wrap="square" rtlCol="1">
            <a:spAutoFit/>
          </a:bodyPr>
          <a:lstStyle/>
          <a:p>
            <a:r>
              <a:rPr lang="en-US" sz="3000" dirty="0">
                <a:solidFill>
                  <a:schemeClr val="accent1"/>
                </a:solidFill>
              </a:rPr>
              <a:t>A</a:t>
            </a:r>
            <a:endParaRPr lang="he-IL" sz="3000" dirty="0">
              <a:solidFill>
                <a:schemeClr val="accent1"/>
              </a:solidFill>
            </a:endParaRPr>
          </a:p>
        </p:txBody>
      </p:sp>
      <p:sp>
        <p:nvSpPr>
          <p:cNvPr id="21" name="TextBox 20">
            <a:extLst>
              <a:ext uri="{FF2B5EF4-FFF2-40B4-BE49-F238E27FC236}">
                <a16:creationId xmlns:a16="http://schemas.microsoft.com/office/drawing/2014/main" id="{5DD8B187-4227-45BC-BF35-0AFF7EBB28B6}"/>
              </a:ext>
            </a:extLst>
          </p:cNvPr>
          <p:cNvSpPr txBox="1"/>
          <p:nvPr/>
        </p:nvSpPr>
        <p:spPr>
          <a:xfrm flipH="1">
            <a:off x="5131768" y="1671835"/>
            <a:ext cx="1548213" cy="553998"/>
          </a:xfrm>
          <a:prstGeom prst="rect">
            <a:avLst/>
          </a:prstGeom>
          <a:noFill/>
        </p:spPr>
        <p:txBody>
          <a:bodyPr wrap="square" rtlCol="1">
            <a:spAutoFit/>
          </a:bodyPr>
          <a:lstStyle/>
          <a:p>
            <a:r>
              <a:rPr lang="en-US" sz="3000" dirty="0">
                <a:solidFill>
                  <a:srgbClr val="FF0000"/>
                </a:solidFill>
              </a:rPr>
              <a:t>B</a:t>
            </a:r>
            <a:endParaRPr lang="he-IL" sz="3000" dirty="0">
              <a:solidFill>
                <a:srgbClr val="FF0000"/>
              </a:solidFill>
            </a:endParaRPr>
          </a:p>
        </p:txBody>
      </p:sp>
      <p:sp>
        <p:nvSpPr>
          <p:cNvPr id="24" name="TextBox 23">
            <a:extLst>
              <a:ext uri="{FF2B5EF4-FFF2-40B4-BE49-F238E27FC236}">
                <a16:creationId xmlns:a16="http://schemas.microsoft.com/office/drawing/2014/main" id="{76B153C6-50A5-46DF-B0CE-F0E3B705313D}"/>
              </a:ext>
            </a:extLst>
          </p:cNvPr>
          <p:cNvSpPr txBox="1"/>
          <p:nvPr/>
        </p:nvSpPr>
        <p:spPr>
          <a:xfrm>
            <a:off x="7502581" y="1679856"/>
            <a:ext cx="4407733" cy="1200329"/>
          </a:xfrm>
          <a:prstGeom prst="rect">
            <a:avLst/>
          </a:prstGeom>
          <a:noFill/>
        </p:spPr>
        <p:txBody>
          <a:bodyPr wrap="square" rtlCol="1">
            <a:spAutoFit/>
          </a:bodyPr>
          <a:lstStyle/>
          <a:p>
            <a:pPr algn="r" rtl="1"/>
            <a:r>
              <a:rPr lang="en-US" sz="2400" dirty="0"/>
              <a:t>Equality contributes to growth!</a:t>
            </a:r>
            <a:endParaRPr lang="he-IL" sz="2400" dirty="0"/>
          </a:p>
          <a:p>
            <a:pPr algn="r" rtl="1"/>
            <a:endParaRPr lang="he-IL" sz="2400" dirty="0"/>
          </a:p>
          <a:p>
            <a:pPr algn="r" rtl="1"/>
            <a:endParaRPr lang="he-IL" sz="2400" dirty="0"/>
          </a:p>
        </p:txBody>
      </p:sp>
      <p:sp>
        <p:nvSpPr>
          <p:cNvPr id="23" name="TextBox 22">
            <a:extLst>
              <a:ext uri="{FF2B5EF4-FFF2-40B4-BE49-F238E27FC236}">
                <a16:creationId xmlns:a16="http://schemas.microsoft.com/office/drawing/2014/main" id="{2C99031C-62A4-4B42-9C8B-91D5C7767FC8}"/>
              </a:ext>
            </a:extLst>
          </p:cNvPr>
          <p:cNvSpPr txBox="1"/>
          <p:nvPr/>
        </p:nvSpPr>
        <p:spPr>
          <a:xfrm>
            <a:off x="1186617" y="394414"/>
            <a:ext cx="10285833" cy="2246769"/>
          </a:xfrm>
          <a:prstGeom prst="rect">
            <a:avLst/>
          </a:prstGeom>
          <a:noFill/>
        </p:spPr>
        <p:txBody>
          <a:bodyPr wrap="square" rtlCol="1">
            <a:spAutoFit/>
          </a:bodyPr>
          <a:lstStyle/>
          <a:p>
            <a:pPr algn="l"/>
            <a:r>
              <a:rPr lang="en-US" sz="2800" dirty="0"/>
              <a:t>Inequality and economic growth</a:t>
            </a:r>
          </a:p>
          <a:p>
            <a:pPr algn="l"/>
            <a:r>
              <a:rPr lang="en-US" sz="2800" dirty="0"/>
              <a:t>Galore-</a:t>
            </a:r>
            <a:r>
              <a:rPr lang="en-US" sz="2800" dirty="0" err="1"/>
              <a:t>Zeira's</a:t>
            </a:r>
            <a:r>
              <a:rPr lang="en-US" sz="2800" dirty="0"/>
              <a:t> approach - "Capital market failure to approach"</a:t>
            </a:r>
            <a:endParaRPr lang="he-IL" sz="2800" dirty="0"/>
          </a:p>
          <a:p>
            <a:pPr algn="r" rtl="1"/>
            <a:endParaRPr lang="he-IL" sz="2800" dirty="0"/>
          </a:p>
          <a:p>
            <a:pPr algn="r" rtl="1"/>
            <a:endParaRPr lang="he-IL" sz="2800" dirty="0"/>
          </a:p>
          <a:p>
            <a:pPr algn="r" rtl="1"/>
            <a:endParaRPr lang="he-IL" sz="2800" dirty="0"/>
          </a:p>
        </p:txBody>
      </p:sp>
    </p:spTree>
    <p:extLst>
      <p:ext uri="{BB962C8B-B14F-4D97-AF65-F5344CB8AC3E}">
        <p14:creationId xmlns:p14="http://schemas.microsoft.com/office/powerpoint/2010/main" val="13043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20" grpId="0" animBg="1"/>
      <p:bldP spid="7" grpId="0" animBg="1"/>
      <p:bldP spid="2"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2">
            <a:extLst>
              <a:ext uri="{FF2B5EF4-FFF2-40B4-BE49-F238E27FC236}">
                <a16:creationId xmlns:a16="http://schemas.microsoft.com/office/drawing/2014/main" id="{16BFFEAA-A75B-4182-BEBE-F8659FA66DF0}"/>
              </a:ext>
            </a:extLst>
          </p:cNvPr>
          <p:cNvSpPr>
            <a:spLocks noChangeShapeType="1"/>
          </p:cNvSpPr>
          <p:nvPr/>
        </p:nvSpPr>
        <p:spPr bwMode="auto">
          <a:xfrm flipV="1">
            <a:off x="1987827" y="4766057"/>
            <a:ext cx="7577586" cy="30713"/>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he-IL"/>
          </a:p>
        </p:txBody>
      </p:sp>
      <mc:AlternateContent xmlns:mc="http://schemas.openxmlformats.org/markup-compatibility/2006" xmlns:a14="http://schemas.microsoft.com/office/drawing/2010/main">
        <mc:Choice Requires="a14">
          <p:sp>
            <p:nvSpPr>
              <p:cNvPr id="31" name="Text Box 15">
                <a:extLst>
                  <a:ext uri="{FF2B5EF4-FFF2-40B4-BE49-F238E27FC236}">
                    <a16:creationId xmlns:a16="http://schemas.microsoft.com/office/drawing/2014/main" id="{166B6B49-402F-4AF3-B223-A2BBF0D4F9BC}"/>
                  </a:ext>
                </a:extLst>
              </p:cNvPr>
              <p:cNvSpPr txBox="1">
                <a:spLocks noChangeArrowheads="1"/>
              </p:cNvSpPr>
              <p:nvPr/>
            </p:nvSpPr>
            <p:spPr bwMode="auto">
              <a:xfrm>
                <a:off x="2046357" y="4791200"/>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𝐿</m:t>
                      </m:r>
                    </m:oMath>
                  </m:oMathPara>
                </a14:m>
                <a:endParaRPr lang="en-US" altLang="he-IL" sz="2200" b="0" baseline="-25000" dirty="0"/>
              </a:p>
            </p:txBody>
          </p:sp>
        </mc:Choice>
        <mc:Fallback xmlns="">
          <p:sp>
            <p:nvSpPr>
              <p:cNvPr id="31" name="Text Box 15">
                <a:extLst>
                  <a:ext uri="{FF2B5EF4-FFF2-40B4-BE49-F238E27FC236}">
                    <a16:creationId xmlns:a16="http://schemas.microsoft.com/office/drawing/2014/main" id="{166B6B49-402F-4AF3-B223-A2BBF0D4F9BC}"/>
                  </a:ext>
                </a:extLst>
              </p:cNvPr>
              <p:cNvSpPr txBox="1">
                <a:spLocks noRot="1" noChangeAspect="1" noMove="1" noResize="1" noEditPoints="1" noAdjustHandles="1" noChangeArrowheads="1" noChangeShapeType="1" noTextEdit="1"/>
              </p:cNvSpPr>
              <p:nvPr/>
            </p:nvSpPr>
            <p:spPr bwMode="auto">
              <a:xfrm>
                <a:off x="2046357" y="4791200"/>
                <a:ext cx="1544638" cy="423065"/>
              </a:xfrm>
              <a:prstGeom prst="rect">
                <a:avLst/>
              </a:prstGeom>
              <a:blipFill>
                <a:blip r:embed="rId2"/>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F0133E74-3E1C-4095-95B9-71B8D104E7A0}"/>
                  </a:ext>
                </a:extLst>
              </p:cNvPr>
              <p:cNvSpPr txBox="1">
                <a:spLocks noChangeArrowheads="1"/>
              </p:cNvSpPr>
              <p:nvPr/>
            </p:nvSpPr>
            <p:spPr bwMode="auto">
              <a:xfrm>
                <a:off x="7192057" y="4735741"/>
                <a:ext cx="1544638" cy="4230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GB" altLang="he-IL" sz="2200" b="0" i="1" dirty="0" smtClean="0">
                              <a:latin typeface="Cambria Math" panose="02040503050406030204" pitchFamily="18" charset="0"/>
                            </a:rPr>
                          </m:ctrlPr>
                        </m:accPr>
                        <m:e>
                          <m:r>
                            <a:rPr lang="en-US" altLang="he-IL" sz="2200" b="0" i="1" dirty="0" smtClean="0">
                              <a:latin typeface="Cambria Math" panose="02040503050406030204" pitchFamily="18" charset="0"/>
                            </a:rPr>
                            <m:t>𝑦</m:t>
                          </m:r>
                        </m:e>
                      </m:acc>
                      <m:r>
                        <a:rPr lang="en-US" altLang="he-IL" sz="2200" b="0" i="1" baseline="-25000" dirty="0" smtClean="0">
                          <a:latin typeface="Cambria Math" panose="02040503050406030204" pitchFamily="18" charset="0"/>
                        </a:rPr>
                        <m:t>𝐻</m:t>
                      </m:r>
                    </m:oMath>
                  </m:oMathPara>
                </a14:m>
                <a:endParaRPr lang="en-US" altLang="he-IL" sz="2200" b="0" baseline="-25000" dirty="0"/>
              </a:p>
            </p:txBody>
          </p:sp>
        </mc:Choice>
        <mc:Fallback xmlns="">
          <p:sp>
            <p:nvSpPr>
              <p:cNvPr id="33" name="Text Box 15">
                <a:extLst>
                  <a:ext uri="{FF2B5EF4-FFF2-40B4-BE49-F238E27FC236}">
                    <a16:creationId xmlns:a16="http://schemas.microsoft.com/office/drawing/2014/main" id="{F0133E74-3E1C-4095-95B9-71B8D104E7A0}"/>
                  </a:ext>
                </a:extLst>
              </p:cNvPr>
              <p:cNvSpPr txBox="1">
                <a:spLocks noRot="1" noChangeAspect="1" noMove="1" noResize="1" noEditPoints="1" noAdjustHandles="1" noChangeArrowheads="1" noChangeShapeType="1" noTextEdit="1"/>
              </p:cNvSpPr>
              <p:nvPr/>
            </p:nvSpPr>
            <p:spPr bwMode="auto">
              <a:xfrm>
                <a:off x="7192057" y="4735741"/>
                <a:ext cx="1544638" cy="423065"/>
              </a:xfrm>
              <a:prstGeom prst="rect">
                <a:avLst/>
              </a:prstGeom>
              <a:blipFill>
                <a:blip r:embed="rId3"/>
                <a:stretch>
                  <a:fillRect b="-130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C55717-9DCC-483B-92CB-052AB03BDB9A}"/>
                  </a:ext>
                </a:extLst>
              </p:cNvPr>
              <p:cNvSpPr txBox="1"/>
              <p:nvPr/>
            </p:nvSpPr>
            <p:spPr>
              <a:xfrm>
                <a:off x="9060215" y="4772242"/>
                <a:ext cx="335733"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he-IL"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𝑡</m:t>
                          </m:r>
                        </m:sub>
                      </m:sSub>
                    </m:oMath>
                  </m:oMathPara>
                </a14:m>
                <a:endParaRPr lang="he-IL" sz="2200" dirty="0"/>
              </a:p>
            </p:txBody>
          </p:sp>
        </mc:Choice>
        <mc:Fallback xmlns="">
          <p:sp>
            <p:nvSpPr>
              <p:cNvPr id="37" name="TextBox 36">
                <a:extLst>
                  <a:ext uri="{FF2B5EF4-FFF2-40B4-BE49-F238E27FC236}">
                    <a16:creationId xmlns:a16="http://schemas.microsoft.com/office/drawing/2014/main" id="{89C55717-9DCC-483B-92CB-052AB03BDB9A}"/>
                  </a:ext>
                </a:extLst>
              </p:cNvPr>
              <p:cNvSpPr txBox="1">
                <a:spLocks noRot="1" noChangeAspect="1" noMove="1" noResize="1" noEditPoints="1" noAdjustHandles="1" noChangeArrowheads="1" noChangeShapeType="1" noTextEdit="1"/>
              </p:cNvSpPr>
              <p:nvPr/>
            </p:nvSpPr>
            <p:spPr>
              <a:xfrm>
                <a:off x="9060215" y="4772242"/>
                <a:ext cx="335733" cy="338554"/>
              </a:xfrm>
              <a:prstGeom prst="rect">
                <a:avLst/>
              </a:prstGeom>
              <a:blipFill>
                <a:blip r:embed="rId4"/>
                <a:stretch>
                  <a:fillRect l="-16364" r="-5455" b="-29091"/>
                </a:stretch>
              </a:blipFill>
            </p:spPr>
            <p:txBody>
              <a:bodyPr/>
              <a:lstStyle/>
              <a:p>
                <a:r>
                  <a:rPr lang="he-IL">
                    <a:noFill/>
                  </a:rPr>
                  <a:t> </a:t>
                </a:r>
              </a:p>
            </p:txBody>
          </p:sp>
        </mc:Fallback>
      </mc:AlternateContent>
      <p:sp>
        <p:nvSpPr>
          <p:cNvPr id="39" name="Line 24">
            <a:extLst>
              <a:ext uri="{FF2B5EF4-FFF2-40B4-BE49-F238E27FC236}">
                <a16:creationId xmlns:a16="http://schemas.microsoft.com/office/drawing/2014/main" id="{93035200-01D2-4467-8D40-C774F8CCC918}"/>
              </a:ext>
            </a:extLst>
          </p:cNvPr>
          <p:cNvSpPr>
            <a:spLocks noChangeShapeType="1"/>
          </p:cNvSpPr>
          <p:nvPr/>
        </p:nvSpPr>
        <p:spPr bwMode="auto">
          <a:xfrm flipH="1">
            <a:off x="7964376" y="4359587"/>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0" name="Line 24">
            <a:extLst>
              <a:ext uri="{FF2B5EF4-FFF2-40B4-BE49-F238E27FC236}">
                <a16:creationId xmlns:a16="http://schemas.microsoft.com/office/drawing/2014/main" id="{C6FCC2F5-DF5D-4C7E-B837-6AA069E06256}"/>
              </a:ext>
            </a:extLst>
          </p:cNvPr>
          <p:cNvSpPr>
            <a:spLocks noChangeShapeType="1"/>
          </p:cNvSpPr>
          <p:nvPr/>
        </p:nvSpPr>
        <p:spPr bwMode="auto">
          <a:xfrm flipH="1">
            <a:off x="2796052" y="4378545"/>
            <a:ext cx="0" cy="41265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he-IL"/>
          </a:p>
        </p:txBody>
      </p:sp>
      <p:sp>
        <p:nvSpPr>
          <p:cNvPr id="41" name="Line 24">
            <a:extLst>
              <a:ext uri="{FF2B5EF4-FFF2-40B4-BE49-F238E27FC236}">
                <a16:creationId xmlns:a16="http://schemas.microsoft.com/office/drawing/2014/main" id="{9040094F-C3C0-4D43-8E61-495A9D347CA3}"/>
              </a:ext>
            </a:extLst>
          </p:cNvPr>
          <p:cNvSpPr>
            <a:spLocks noChangeShapeType="1"/>
          </p:cNvSpPr>
          <p:nvPr/>
        </p:nvSpPr>
        <p:spPr bwMode="auto">
          <a:xfrm flipH="1">
            <a:off x="5771858" y="2945407"/>
            <a:ext cx="24686" cy="1840541"/>
          </a:xfrm>
          <a:prstGeom prst="line">
            <a:avLst/>
          </a:prstGeom>
          <a:ln>
            <a:headEnd/>
            <a:tailEnd/>
          </a:ln>
          <a:extLst>
            <a:ext uri="{909E8E84-426E-40dd-AFC4-6F175D3DCCD1}">
              <a14:hiddenFill xmlns=""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a:lstStyle/>
          <a:p>
            <a:endParaRPr lang="he-IL"/>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ACA75-1986-42CB-81BA-9971B790BBCF}"/>
                  </a:ext>
                </a:extLst>
              </p:cNvPr>
              <p:cNvSpPr txBox="1"/>
              <p:nvPr/>
            </p:nvSpPr>
            <p:spPr>
              <a:xfrm>
                <a:off x="5651633" y="4778734"/>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5" name="TextBox 4">
                <a:extLst>
                  <a:ext uri="{FF2B5EF4-FFF2-40B4-BE49-F238E27FC236}">
                    <a16:creationId xmlns:a16="http://schemas.microsoft.com/office/drawing/2014/main" id="{BABACA75-1986-42CB-81BA-9971B790BBCF}"/>
                  </a:ext>
                </a:extLst>
              </p:cNvPr>
              <p:cNvSpPr txBox="1">
                <a:spLocks noRot="1" noChangeAspect="1" noMove="1" noResize="1" noEditPoints="1" noAdjustHandles="1" noChangeArrowheads="1" noChangeShapeType="1" noTextEdit="1"/>
              </p:cNvSpPr>
              <p:nvPr/>
            </p:nvSpPr>
            <p:spPr>
              <a:xfrm>
                <a:off x="5651633" y="4778734"/>
                <a:ext cx="240450" cy="338554"/>
              </a:xfrm>
              <a:prstGeom prst="rect">
                <a:avLst/>
              </a:prstGeom>
              <a:blipFill>
                <a:blip r:embed="rId5"/>
                <a:stretch>
                  <a:fillRect l="-22500" t="-14545" r="-72500" b="-29091"/>
                </a:stretch>
              </a:blipFill>
            </p:spPr>
            <p:txBody>
              <a:bodyPr/>
              <a:lstStyle/>
              <a:p>
                <a:r>
                  <a:rPr lang="he-IL">
                    <a:noFill/>
                  </a:rPr>
                  <a:t> </a:t>
                </a:r>
              </a:p>
            </p:txBody>
          </p:sp>
        </mc:Fallback>
      </mc:AlternateContent>
      <p:sp>
        <p:nvSpPr>
          <p:cNvPr id="3" name="Freeform: Shape 2">
            <a:extLst>
              <a:ext uri="{FF2B5EF4-FFF2-40B4-BE49-F238E27FC236}">
                <a16:creationId xmlns:a16="http://schemas.microsoft.com/office/drawing/2014/main" id="{E90525B3-0520-454B-BCB1-8F629746DB1B}"/>
              </a:ext>
            </a:extLst>
          </p:cNvPr>
          <p:cNvSpPr/>
          <p:nvPr/>
        </p:nvSpPr>
        <p:spPr>
          <a:xfrm>
            <a:off x="2091193" y="2965298"/>
            <a:ext cx="6861976" cy="1813436"/>
          </a:xfrm>
          <a:custGeom>
            <a:avLst/>
            <a:gdLst>
              <a:gd name="connsiteX0" fmla="*/ 0 w 6861976"/>
              <a:gd name="connsiteY0" fmla="*/ 1813436 h 1813436"/>
              <a:gd name="connsiteX1" fmla="*/ 1971924 w 6861976"/>
              <a:gd name="connsiteY1" fmla="*/ 851328 h 1813436"/>
              <a:gd name="connsiteX2" fmla="*/ 2957885 w 6861976"/>
              <a:gd name="connsiteY2" fmla="*/ 539 h 1813436"/>
              <a:gd name="connsiteX3" fmla="*/ 3991555 w 6861976"/>
              <a:gd name="connsiteY3" fmla="*/ 740010 h 1813436"/>
              <a:gd name="connsiteX4" fmla="*/ 6861976 w 6861976"/>
              <a:gd name="connsiteY4" fmla="*/ 1765728 h 181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76" h="1813436">
                <a:moveTo>
                  <a:pt x="0" y="1813436"/>
                </a:moveTo>
                <a:cubicBezTo>
                  <a:pt x="739471" y="1483456"/>
                  <a:pt x="1478943" y="1153477"/>
                  <a:pt x="1971924" y="851328"/>
                </a:cubicBezTo>
                <a:cubicBezTo>
                  <a:pt x="2464905" y="549179"/>
                  <a:pt x="2621280" y="19092"/>
                  <a:pt x="2957885" y="539"/>
                </a:cubicBezTo>
                <a:cubicBezTo>
                  <a:pt x="3294490" y="-18014"/>
                  <a:pt x="3340873" y="445812"/>
                  <a:pt x="3991555" y="740010"/>
                </a:cubicBezTo>
                <a:cubicBezTo>
                  <a:pt x="4642237" y="1034208"/>
                  <a:pt x="5752106" y="1399968"/>
                  <a:pt x="6861976" y="176572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Freeform: Shape 19">
            <a:extLst>
              <a:ext uri="{FF2B5EF4-FFF2-40B4-BE49-F238E27FC236}">
                <a16:creationId xmlns:a16="http://schemas.microsoft.com/office/drawing/2014/main" id="{4466AE81-FCC2-4B9C-B7E3-BCADF8FDECEB}"/>
              </a:ext>
            </a:extLst>
          </p:cNvPr>
          <p:cNvSpPr/>
          <p:nvPr/>
        </p:nvSpPr>
        <p:spPr>
          <a:xfrm>
            <a:off x="3604278" y="1920183"/>
            <a:ext cx="3339521" cy="2871017"/>
          </a:xfrm>
          <a:custGeom>
            <a:avLst/>
            <a:gdLst>
              <a:gd name="connsiteX0" fmla="*/ 0 w 6861976"/>
              <a:gd name="connsiteY0" fmla="*/ 1813436 h 1813436"/>
              <a:gd name="connsiteX1" fmla="*/ 1971924 w 6861976"/>
              <a:gd name="connsiteY1" fmla="*/ 851328 h 1813436"/>
              <a:gd name="connsiteX2" fmla="*/ 2957885 w 6861976"/>
              <a:gd name="connsiteY2" fmla="*/ 539 h 1813436"/>
              <a:gd name="connsiteX3" fmla="*/ 3991555 w 6861976"/>
              <a:gd name="connsiteY3" fmla="*/ 740010 h 1813436"/>
              <a:gd name="connsiteX4" fmla="*/ 6861976 w 6861976"/>
              <a:gd name="connsiteY4" fmla="*/ 1765728 h 181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76" h="1813436">
                <a:moveTo>
                  <a:pt x="0" y="1813436"/>
                </a:moveTo>
                <a:cubicBezTo>
                  <a:pt x="739471" y="1483456"/>
                  <a:pt x="1478943" y="1153477"/>
                  <a:pt x="1971924" y="851328"/>
                </a:cubicBezTo>
                <a:cubicBezTo>
                  <a:pt x="2464905" y="549179"/>
                  <a:pt x="2621280" y="19092"/>
                  <a:pt x="2957885" y="539"/>
                </a:cubicBezTo>
                <a:cubicBezTo>
                  <a:pt x="3294490" y="-18014"/>
                  <a:pt x="3340873" y="445812"/>
                  <a:pt x="3991555" y="740010"/>
                </a:cubicBezTo>
                <a:cubicBezTo>
                  <a:pt x="4642237" y="1034208"/>
                  <a:pt x="5752106" y="1399968"/>
                  <a:pt x="6861976" y="176572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Line 24">
            <a:extLst>
              <a:ext uri="{FF2B5EF4-FFF2-40B4-BE49-F238E27FC236}">
                <a16:creationId xmlns:a16="http://schemas.microsoft.com/office/drawing/2014/main" id="{3E3FC9A3-D29A-4C49-BA41-83E959511273}"/>
              </a:ext>
            </a:extLst>
          </p:cNvPr>
          <p:cNvSpPr>
            <a:spLocks noChangeShapeType="1"/>
          </p:cNvSpPr>
          <p:nvPr/>
        </p:nvSpPr>
        <p:spPr bwMode="auto">
          <a:xfrm flipH="1">
            <a:off x="4052769" y="2889913"/>
            <a:ext cx="25335" cy="1888929"/>
          </a:xfrm>
          <a:prstGeom prst="line">
            <a:avLst/>
          </a:prstGeom>
          <a:ln>
            <a:headEnd/>
            <a:tailEnd/>
          </a:ln>
          <a:extLst>
            <a:ext uri="{909E8E84-426E-40dd-AFC4-6F175D3DCCD1}">
              <a14:hiddenFill xmlns=""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a:lstStyle/>
          <a:p>
            <a:endParaRPr lang="he-IL"/>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9B369A0-52C0-4A4D-BDF0-29D94FB23AE9}"/>
                  </a:ext>
                </a:extLst>
              </p:cNvPr>
              <p:cNvSpPr txBox="1"/>
              <p:nvPr/>
            </p:nvSpPr>
            <p:spPr>
              <a:xfrm>
                <a:off x="3957879" y="4836240"/>
                <a:ext cx="240450" cy="3385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he-IL" sz="2200" i="1" smtClean="0">
                              <a:latin typeface="Cambria Math" panose="02040503050406030204" pitchFamily="18" charset="0"/>
                            </a:rPr>
                          </m:ctrlPr>
                        </m:accPr>
                        <m:e>
                          <m:r>
                            <a:rPr lang="en-US" sz="2200" b="0" i="1" smtClean="0">
                              <a:latin typeface="Cambria Math" panose="02040503050406030204" pitchFamily="18" charset="0"/>
                            </a:rPr>
                            <m:t>𝑦</m:t>
                          </m:r>
                        </m:e>
                      </m:acc>
                    </m:oMath>
                  </m:oMathPara>
                </a14:m>
                <a:endParaRPr lang="he-IL" sz="2200" dirty="0"/>
              </a:p>
            </p:txBody>
          </p:sp>
        </mc:Choice>
        <mc:Fallback xmlns="">
          <p:sp>
            <p:nvSpPr>
              <p:cNvPr id="17" name="TextBox 16">
                <a:extLst>
                  <a:ext uri="{FF2B5EF4-FFF2-40B4-BE49-F238E27FC236}">
                    <a16:creationId xmlns:a16="http://schemas.microsoft.com/office/drawing/2014/main" id="{F9B369A0-52C0-4A4D-BDF0-29D94FB23AE9}"/>
                  </a:ext>
                </a:extLst>
              </p:cNvPr>
              <p:cNvSpPr txBox="1">
                <a:spLocks noRot="1" noChangeAspect="1" noMove="1" noResize="1" noEditPoints="1" noAdjustHandles="1" noChangeArrowheads="1" noChangeShapeType="1" noTextEdit="1"/>
              </p:cNvSpPr>
              <p:nvPr/>
            </p:nvSpPr>
            <p:spPr>
              <a:xfrm>
                <a:off x="3957879" y="4836240"/>
                <a:ext cx="240450" cy="338554"/>
              </a:xfrm>
              <a:prstGeom prst="rect">
                <a:avLst/>
              </a:prstGeom>
              <a:blipFill>
                <a:blip r:embed="rId6"/>
                <a:stretch>
                  <a:fillRect l="-22500" t="-12500" r="-72500" b="-28571"/>
                </a:stretch>
              </a:blipFill>
            </p:spPr>
            <p:txBody>
              <a:bodyPr/>
              <a:lstStyle/>
              <a:p>
                <a:r>
                  <a:rPr lang="he-IL">
                    <a:noFill/>
                  </a:rPr>
                  <a:t> </a:t>
                </a:r>
              </a:p>
            </p:txBody>
          </p:sp>
        </mc:Fallback>
      </mc:AlternateContent>
      <p:sp>
        <p:nvSpPr>
          <p:cNvPr id="18" name="TextBox 17">
            <a:extLst>
              <a:ext uri="{FF2B5EF4-FFF2-40B4-BE49-F238E27FC236}">
                <a16:creationId xmlns:a16="http://schemas.microsoft.com/office/drawing/2014/main" id="{D434ECD3-782D-4EF0-BE31-151E1B718674}"/>
              </a:ext>
            </a:extLst>
          </p:cNvPr>
          <p:cNvSpPr txBox="1"/>
          <p:nvPr/>
        </p:nvSpPr>
        <p:spPr>
          <a:xfrm>
            <a:off x="6943799" y="3588679"/>
            <a:ext cx="573048" cy="553998"/>
          </a:xfrm>
          <a:prstGeom prst="rect">
            <a:avLst/>
          </a:prstGeom>
          <a:noFill/>
        </p:spPr>
        <p:txBody>
          <a:bodyPr wrap="square" rtlCol="1">
            <a:spAutoFit/>
          </a:bodyPr>
          <a:lstStyle/>
          <a:p>
            <a:r>
              <a:rPr lang="en-US" sz="3000" dirty="0">
                <a:solidFill>
                  <a:schemeClr val="accent1"/>
                </a:solidFill>
              </a:rPr>
              <a:t>A</a:t>
            </a:r>
            <a:endParaRPr lang="he-IL" sz="3000" dirty="0">
              <a:solidFill>
                <a:schemeClr val="accent1"/>
              </a:solidFill>
            </a:endParaRPr>
          </a:p>
        </p:txBody>
      </p:sp>
      <p:sp>
        <p:nvSpPr>
          <p:cNvPr id="19" name="TextBox 18">
            <a:extLst>
              <a:ext uri="{FF2B5EF4-FFF2-40B4-BE49-F238E27FC236}">
                <a16:creationId xmlns:a16="http://schemas.microsoft.com/office/drawing/2014/main" id="{B62D1F26-3DA3-4469-AA54-0143FEDEDD69}"/>
              </a:ext>
            </a:extLst>
          </p:cNvPr>
          <p:cNvSpPr txBox="1"/>
          <p:nvPr/>
        </p:nvSpPr>
        <p:spPr>
          <a:xfrm flipH="1">
            <a:off x="5131768" y="1671835"/>
            <a:ext cx="1548213" cy="553998"/>
          </a:xfrm>
          <a:prstGeom prst="rect">
            <a:avLst/>
          </a:prstGeom>
          <a:noFill/>
        </p:spPr>
        <p:txBody>
          <a:bodyPr wrap="square" rtlCol="1">
            <a:spAutoFit/>
          </a:bodyPr>
          <a:lstStyle/>
          <a:p>
            <a:r>
              <a:rPr lang="en-US" sz="3000" dirty="0">
                <a:solidFill>
                  <a:srgbClr val="FF0000"/>
                </a:solidFill>
              </a:rPr>
              <a:t>B</a:t>
            </a:r>
            <a:endParaRPr lang="he-IL" sz="3000" dirty="0">
              <a:solidFill>
                <a:srgbClr val="FF0000"/>
              </a:solidFill>
            </a:endParaRPr>
          </a:p>
        </p:txBody>
      </p:sp>
      <p:sp>
        <p:nvSpPr>
          <p:cNvPr id="23" name="TextBox 22">
            <a:extLst>
              <a:ext uri="{FF2B5EF4-FFF2-40B4-BE49-F238E27FC236}">
                <a16:creationId xmlns:a16="http://schemas.microsoft.com/office/drawing/2014/main" id="{05AA32B1-9D5C-4F2E-9202-9045F78F7635}"/>
              </a:ext>
            </a:extLst>
          </p:cNvPr>
          <p:cNvSpPr txBox="1"/>
          <p:nvPr/>
        </p:nvSpPr>
        <p:spPr>
          <a:xfrm>
            <a:off x="1186617" y="394414"/>
            <a:ext cx="10285833" cy="1815882"/>
          </a:xfrm>
          <a:prstGeom prst="rect">
            <a:avLst/>
          </a:prstGeom>
          <a:noFill/>
        </p:spPr>
        <p:txBody>
          <a:bodyPr wrap="square" rtlCol="1">
            <a:spAutoFit/>
          </a:bodyPr>
          <a:lstStyle/>
          <a:p>
            <a:pPr algn="l"/>
            <a:r>
              <a:rPr lang="en-US" sz="2800" dirty="0"/>
              <a:t>Inequality and economic growth</a:t>
            </a:r>
          </a:p>
          <a:p>
            <a:pPr algn="l"/>
            <a:r>
              <a:rPr lang="en-US" sz="2800" dirty="0"/>
              <a:t>Galore-</a:t>
            </a:r>
            <a:r>
              <a:rPr lang="en-US" sz="2800" dirty="0" err="1"/>
              <a:t>Zeira's</a:t>
            </a:r>
            <a:r>
              <a:rPr lang="en-US" sz="2800" dirty="0"/>
              <a:t> approach - "Capital market failure to approach"</a:t>
            </a:r>
            <a:endParaRPr lang="he-IL" sz="2800" dirty="0"/>
          </a:p>
          <a:p>
            <a:pPr algn="r" rtl="1"/>
            <a:endParaRPr lang="he-IL" sz="2800" dirty="0"/>
          </a:p>
          <a:p>
            <a:pPr algn="r" rtl="1"/>
            <a:endParaRPr lang="he-IL" sz="2800" dirty="0"/>
          </a:p>
        </p:txBody>
      </p:sp>
      <p:sp>
        <p:nvSpPr>
          <p:cNvPr id="21" name="TextBox 20">
            <a:extLst>
              <a:ext uri="{FF2B5EF4-FFF2-40B4-BE49-F238E27FC236}">
                <a16:creationId xmlns:a16="http://schemas.microsoft.com/office/drawing/2014/main" id="{FA6E47F1-9F73-4F8B-9E69-DCA70034ABC2}"/>
              </a:ext>
            </a:extLst>
          </p:cNvPr>
          <p:cNvSpPr txBox="1"/>
          <p:nvPr/>
        </p:nvSpPr>
        <p:spPr>
          <a:xfrm>
            <a:off x="7557527" y="2006732"/>
            <a:ext cx="4407733" cy="1200329"/>
          </a:xfrm>
          <a:prstGeom prst="rect">
            <a:avLst/>
          </a:prstGeom>
          <a:noFill/>
        </p:spPr>
        <p:txBody>
          <a:bodyPr wrap="square" rtlCol="1">
            <a:spAutoFit/>
          </a:bodyPr>
          <a:lstStyle/>
          <a:p>
            <a:pPr algn="l"/>
            <a:r>
              <a:rPr lang="en-US" sz="2400" dirty="0"/>
              <a:t>Reverse results if the critical threshold is higher than the average wealth </a:t>
            </a:r>
            <a:endParaRPr lang="he-IL" sz="2400" dirty="0"/>
          </a:p>
        </p:txBody>
      </p:sp>
    </p:spTree>
    <p:extLst>
      <p:ext uri="{BB962C8B-B14F-4D97-AF65-F5344CB8AC3E}">
        <p14:creationId xmlns:p14="http://schemas.microsoft.com/office/powerpoint/2010/main" val="29195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14" grpId="0" animBg="1"/>
      <p:bldP spid="17"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08FF-8EDB-4EEC-A357-650BCA155048}"/>
              </a:ext>
            </a:extLst>
          </p:cNvPr>
          <p:cNvSpPr>
            <a:spLocks noGrp="1"/>
          </p:cNvSpPr>
          <p:nvPr>
            <p:ph type="title"/>
          </p:nvPr>
        </p:nvSpPr>
        <p:spPr/>
        <p:txBody>
          <a:bodyPr>
            <a:normAutofit/>
          </a:bodyPr>
          <a:lstStyle/>
          <a:p>
            <a:r>
              <a:rPr lang="en-US" sz="2800" dirty="0">
                <a:latin typeface="+mn-lt"/>
              </a:rPr>
              <a:t>Hope </a:t>
            </a:r>
            <a:br>
              <a:rPr lang="en-US" sz="2800" dirty="0">
                <a:latin typeface="+mn-lt"/>
              </a:rPr>
            </a:br>
            <a:endParaRPr lang="he-IL" sz="2800" dirty="0">
              <a:latin typeface="+mn-lt"/>
            </a:endParaRPr>
          </a:p>
        </p:txBody>
      </p:sp>
      <p:sp>
        <p:nvSpPr>
          <p:cNvPr id="3" name="Content Placeholder 2">
            <a:extLst>
              <a:ext uri="{FF2B5EF4-FFF2-40B4-BE49-F238E27FC236}">
                <a16:creationId xmlns:a16="http://schemas.microsoft.com/office/drawing/2014/main" id="{3127A22C-939D-4A30-9CF4-581E5C0FA66C}"/>
              </a:ext>
            </a:extLst>
          </p:cNvPr>
          <p:cNvSpPr>
            <a:spLocks noGrp="1"/>
          </p:cNvSpPr>
          <p:nvPr>
            <p:ph idx="1"/>
          </p:nvPr>
        </p:nvSpPr>
        <p:spPr>
          <a:xfrm>
            <a:off x="838200" y="1420045"/>
            <a:ext cx="10515600" cy="4351338"/>
          </a:xfrm>
        </p:spPr>
        <p:txBody>
          <a:bodyPr>
            <a:normAutofit/>
          </a:bodyPr>
          <a:lstStyle/>
          <a:p>
            <a:pPr marL="0" indent="0">
              <a:buNone/>
            </a:pPr>
            <a:r>
              <a:rPr lang="en-US" dirty="0"/>
              <a:t>Based on the view that credit constraints prevent the poor from accessing profitable investment opportunities, thousands of microcredit NGOs have been established to offer the poor billions of dollars in loans at affordable interest rates, aiming for a significant reduction in poverty</a:t>
            </a:r>
          </a:p>
          <a:p>
            <a:pPr marL="0" indent="0">
              <a:buNone/>
            </a:pPr>
            <a:endParaRPr lang="en-US" dirty="0"/>
          </a:p>
          <a:p>
            <a:pPr marL="0" indent="0">
              <a:buNone/>
            </a:pPr>
            <a:r>
              <a:rPr lang="en-US" dirty="0"/>
              <a:t>The UN declared 2005 the Year of Microcredit and the 2006 Nobel Peace Prize was awarded to Muhammad </a:t>
            </a:r>
            <a:r>
              <a:rPr lang="en-US" dirty="0" err="1"/>
              <a:t>Yunus</a:t>
            </a:r>
            <a:r>
              <a:rPr lang="en-US" dirty="0"/>
              <a:t> and the Grameen Bank for their contribution to the reduction in world poverty</a:t>
            </a:r>
          </a:p>
          <a:p>
            <a:endParaRPr lang="he-IL" dirty="0"/>
          </a:p>
        </p:txBody>
      </p:sp>
    </p:spTree>
    <p:extLst>
      <p:ext uri="{BB962C8B-B14F-4D97-AF65-F5344CB8AC3E}">
        <p14:creationId xmlns:p14="http://schemas.microsoft.com/office/powerpoint/2010/main" val="32740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957CD0-1547-4B2A-89B9-4836A6757C0B}"/>
              </a:ext>
            </a:extLst>
          </p:cNvPr>
          <p:cNvSpPr txBox="1"/>
          <p:nvPr/>
        </p:nvSpPr>
        <p:spPr>
          <a:xfrm>
            <a:off x="1186617" y="394414"/>
            <a:ext cx="10285833" cy="954107"/>
          </a:xfrm>
          <a:prstGeom prst="rect">
            <a:avLst/>
          </a:prstGeom>
          <a:noFill/>
        </p:spPr>
        <p:txBody>
          <a:bodyPr wrap="square" rtlCol="1">
            <a:spAutoFit/>
          </a:bodyPr>
          <a:lstStyle/>
          <a:p>
            <a:pPr algn="l"/>
            <a:r>
              <a:rPr lang="en-US" sz="2800" dirty="0"/>
              <a:t>Inequality and economic growth – the Classic Approach</a:t>
            </a:r>
            <a:endParaRPr lang="he-IL" sz="2800" dirty="0"/>
          </a:p>
          <a:p>
            <a:pPr algn="r" rtl="1"/>
            <a:endParaRPr lang="he-IL" sz="2800" dirty="0"/>
          </a:p>
        </p:txBody>
      </p:sp>
      <p:sp>
        <p:nvSpPr>
          <p:cNvPr id="4" name="TextBox 3">
            <a:extLst>
              <a:ext uri="{FF2B5EF4-FFF2-40B4-BE49-F238E27FC236}">
                <a16:creationId xmlns:a16="http://schemas.microsoft.com/office/drawing/2014/main" id="{0C7C84F4-97EC-49EA-987A-6C447A84638A}"/>
              </a:ext>
            </a:extLst>
          </p:cNvPr>
          <p:cNvSpPr txBox="1"/>
          <p:nvPr/>
        </p:nvSpPr>
        <p:spPr>
          <a:xfrm>
            <a:off x="947057" y="1348521"/>
            <a:ext cx="8708572" cy="3539430"/>
          </a:xfrm>
          <a:prstGeom prst="rect">
            <a:avLst/>
          </a:prstGeom>
          <a:noFill/>
        </p:spPr>
        <p:txBody>
          <a:bodyPr wrap="square" rtlCol="1">
            <a:spAutoFit/>
          </a:bodyPr>
          <a:lstStyle/>
          <a:p>
            <a:pPr marL="457200" indent="-457200" algn="l">
              <a:buFont typeface="Arial" panose="020B0604020202020204" pitchFamily="34" charset="0"/>
              <a:buChar char="•"/>
            </a:pPr>
            <a:r>
              <a:rPr lang="en-US" sz="2800" dirty="0"/>
              <a:t>The main growth engine is investment.</a:t>
            </a:r>
          </a:p>
          <a:p>
            <a:pPr marL="457200" indent="-457200" algn="l">
              <a:buFont typeface="Arial" panose="020B0604020202020204" pitchFamily="34" charset="0"/>
              <a:buChar char="•"/>
            </a:pPr>
            <a:r>
              <a:rPr lang="en-US" sz="2800" dirty="0"/>
              <a:t>Savings as a source for investment. </a:t>
            </a:r>
          </a:p>
          <a:p>
            <a:pPr marL="457200" indent="-457200" algn="l">
              <a:buFont typeface="Arial" panose="020B0604020202020204" pitchFamily="34" charset="0"/>
              <a:buChar char="•"/>
            </a:pPr>
            <a:r>
              <a:rPr lang="en-US" sz="2800" dirty="0"/>
              <a:t>Savings grow as income increases. </a:t>
            </a:r>
          </a:p>
          <a:p>
            <a:pPr algn="l"/>
            <a:endParaRPr lang="en-US" sz="2800" dirty="0"/>
          </a:p>
          <a:p>
            <a:pPr algn="l"/>
            <a:r>
              <a:rPr lang="en-US" sz="2800" dirty="0"/>
              <a:t>-&gt; inequality increases savings and as a result, investment</a:t>
            </a:r>
          </a:p>
          <a:p>
            <a:pPr algn="l"/>
            <a:r>
              <a:rPr lang="en-US" sz="2800" dirty="0"/>
              <a:t>-&gt; inequality contributes to economic growth</a:t>
            </a:r>
          </a:p>
          <a:p>
            <a:pPr algn="l"/>
            <a:endParaRPr lang="en-US" sz="2800" dirty="0"/>
          </a:p>
          <a:p>
            <a:pPr algn="l"/>
            <a:r>
              <a:rPr lang="en-US" sz="2800" dirty="0"/>
              <a:t>Does consumption contribute to growth?</a:t>
            </a:r>
            <a:endParaRPr lang="he-IL" sz="2800" dirty="0"/>
          </a:p>
        </p:txBody>
      </p:sp>
    </p:spTree>
    <p:extLst>
      <p:ext uri="{BB962C8B-B14F-4D97-AF65-F5344CB8AC3E}">
        <p14:creationId xmlns:p14="http://schemas.microsoft.com/office/powerpoint/2010/main" val="902776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2986F-0557-47BF-85E2-4C6DE85F56BD}"/>
              </a:ext>
            </a:extLst>
          </p:cNvPr>
          <p:cNvSpPr txBox="1"/>
          <p:nvPr/>
        </p:nvSpPr>
        <p:spPr>
          <a:xfrm>
            <a:off x="283103" y="366623"/>
            <a:ext cx="10285833" cy="954107"/>
          </a:xfrm>
          <a:prstGeom prst="rect">
            <a:avLst/>
          </a:prstGeom>
          <a:noFill/>
        </p:spPr>
        <p:txBody>
          <a:bodyPr wrap="square" rtlCol="1">
            <a:spAutoFit/>
          </a:bodyPr>
          <a:lstStyle/>
          <a:p>
            <a:pPr algn="l"/>
            <a:r>
              <a:rPr lang="en-US" sz="2800" dirty="0"/>
              <a:t>Inequality and economic growth – the Political Approach</a:t>
            </a:r>
            <a:endParaRPr lang="he-IL" sz="2800" dirty="0"/>
          </a:p>
          <a:p>
            <a:pPr algn="r" rtl="1"/>
            <a:endParaRPr lang="he-IL" sz="2800" dirty="0"/>
          </a:p>
        </p:txBody>
      </p:sp>
      <p:sp>
        <p:nvSpPr>
          <p:cNvPr id="4" name="TextBox 3">
            <a:extLst>
              <a:ext uri="{FF2B5EF4-FFF2-40B4-BE49-F238E27FC236}">
                <a16:creationId xmlns:a16="http://schemas.microsoft.com/office/drawing/2014/main" id="{39F8C77E-AB8C-4B7E-AC43-49C0AD652DB8}"/>
              </a:ext>
            </a:extLst>
          </p:cNvPr>
          <p:cNvSpPr txBox="1"/>
          <p:nvPr/>
        </p:nvSpPr>
        <p:spPr>
          <a:xfrm>
            <a:off x="805543" y="1901370"/>
            <a:ext cx="10580914" cy="3816429"/>
          </a:xfrm>
          <a:prstGeom prst="rect">
            <a:avLst/>
          </a:prstGeom>
          <a:noFill/>
        </p:spPr>
        <p:txBody>
          <a:bodyPr wrap="square" rtlCol="1">
            <a:spAutoFit/>
          </a:bodyPr>
          <a:lstStyle/>
          <a:p>
            <a:pPr marL="457200" indent="-457200">
              <a:buFont typeface="Arial" panose="020B0604020202020204" pitchFamily="34" charset="0"/>
              <a:buChar char="•"/>
            </a:pPr>
            <a:r>
              <a:rPr lang="en-US" sz="2800" dirty="0"/>
              <a:t>Inequality generates political pressure applied by the poor for redistribution of income by taxation and allowances </a:t>
            </a:r>
            <a:r>
              <a:rPr lang="en-US" dirty="0"/>
              <a:t>Persson-</a:t>
            </a:r>
            <a:r>
              <a:rPr lang="en-US" dirty="0" err="1"/>
              <a:t>Tabellini</a:t>
            </a:r>
            <a:r>
              <a:rPr lang="en-US" dirty="0"/>
              <a:t> 1994</a:t>
            </a:r>
            <a:r>
              <a:rPr lang="he-IL" dirty="0"/>
              <a:t> </a:t>
            </a:r>
            <a:r>
              <a:rPr lang="en-US" dirty="0" err="1"/>
              <a:t>Alesina</a:t>
            </a:r>
            <a:r>
              <a:rPr lang="en-US" dirty="0"/>
              <a:t>-Rodrik 1994</a:t>
            </a:r>
          </a:p>
          <a:p>
            <a:pPr marL="457200" indent="-457200">
              <a:buFont typeface="Arial" panose="020B0604020202020204" pitchFamily="34" charset="0"/>
              <a:buChar char="•"/>
            </a:pPr>
            <a:r>
              <a:rPr lang="en-US" sz="2800" dirty="0"/>
              <a:t>Inequality generates political pressure applied by the poor to reduce government services that contribute to growth </a:t>
            </a:r>
            <a:r>
              <a:rPr lang="en-US" dirty="0" err="1"/>
              <a:t>Benabou</a:t>
            </a:r>
            <a:r>
              <a:rPr lang="en-US" dirty="0"/>
              <a:t> 2000</a:t>
            </a:r>
          </a:p>
          <a:p>
            <a:pPr algn="l"/>
            <a:r>
              <a:rPr lang="en-US" sz="2800" dirty="0"/>
              <a:t>-&gt; Inequality increases taxation and allowances therefore damages incentives to work and invest</a:t>
            </a:r>
          </a:p>
          <a:p>
            <a:pPr algn="l"/>
            <a:r>
              <a:rPr lang="en-US" sz="2800" dirty="0"/>
              <a:t>-&gt; Inequality damages efficient government services</a:t>
            </a:r>
          </a:p>
          <a:p>
            <a:pPr algn="l"/>
            <a:r>
              <a:rPr lang="en-US" sz="2800" dirty="0"/>
              <a:t>-&gt; Inequality damages economic growth </a:t>
            </a:r>
          </a:p>
        </p:txBody>
      </p:sp>
    </p:spTree>
    <p:extLst>
      <p:ext uri="{BB962C8B-B14F-4D97-AF65-F5344CB8AC3E}">
        <p14:creationId xmlns:p14="http://schemas.microsoft.com/office/powerpoint/2010/main" val="2374075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A49BEA-8679-4DC3-8AA8-C715FEF3DA5A}"/>
              </a:ext>
            </a:extLst>
          </p:cNvPr>
          <p:cNvSpPr txBox="1"/>
          <p:nvPr/>
        </p:nvSpPr>
        <p:spPr>
          <a:xfrm>
            <a:off x="228600" y="400387"/>
            <a:ext cx="10285833" cy="1384995"/>
          </a:xfrm>
          <a:prstGeom prst="rect">
            <a:avLst/>
          </a:prstGeom>
          <a:noFill/>
        </p:spPr>
        <p:txBody>
          <a:bodyPr wrap="square" rtlCol="1">
            <a:spAutoFit/>
          </a:bodyPr>
          <a:lstStyle/>
          <a:p>
            <a:pPr algn="l"/>
            <a:r>
              <a:rPr lang="en-US" sz="2800" dirty="0"/>
              <a:t>Inequality and economic growth – the Integrated Approach (</a:t>
            </a:r>
            <a:r>
              <a:rPr lang="en-US" sz="2800" dirty="0" err="1"/>
              <a:t>Galor-Moav</a:t>
            </a:r>
            <a:r>
              <a:rPr lang="en-US" sz="2800" dirty="0"/>
              <a:t> 2004)</a:t>
            </a:r>
            <a:endParaRPr lang="he-IL" sz="2800" dirty="0"/>
          </a:p>
          <a:p>
            <a:pPr algn="r" rtl="1"/>
            <a:endParaRPr lang="he-IL" sz="2800" dirty="0"/>
          </a:p>
        </p:txBody>
      </p:sp>
      <p:sp>
        <p:nvSpPr>
          <p:cNvPr id="4" name="TextBox 3">
            <a:extLst>
              <a:ext uri="{FF2B5EF4-FFF2-40B4-BE49-F238E27FC236}">
                <a16:creationId xmlns:a16="http://schemas.microsoft.com/office/drawing/2014/main" id="{CFDFC2FD-2D63-4F76-9173-8DABA34F991E}"/>
              </a:ext>
            </a:extLst>
          </p:cNvPr>
          <p:cNvSpPr txBox="1"/>
          <p:nvPr/>
        </p:nvSpPr>
        <p:spPr>
          <a:xfrm>
            <a:off x="642182" y="1785382"/>
            <a:ext cx="9872251" cy="3970318"/>
          </a:xfrm>
          <a:prstGeom prst="rect">
            <a:avLst/>
          </a:prstGeom>
          <a:noFill/>
        </p:spPr>
        <p:txBody>
          <a:bodyPr wrap="square" rtlCol="1">
            <a:spAutoFit/>
          </a:bodyPr>
          <a:lstStyle/>
          <a:p>
            <a:pPr marL="457200" indent="-457200">
              <a:buFont typeface="Arial" panose="020B0604020202020204" pitchFamily="34" charset="0"/>
              <a:buChar char="•"/>
            </a:pPr>
            <a:r>
              <a:rPr lang="en-US" sz="2800" dirty="0"/>
              <a:t>Inequality increases savings and investment</a:t>
            </a:r>
          </a:p>
          <a:p>
            <a:pPr marL="457200" indent="-457200">
              <a:buFont typeface="Arial" panose="020B0604020202020204" pitchFamily="34" charset="0"/>
              <a:buChar char="•"/>
            </a:pPr>
            <a:r>
              <a:rPr lang="en-US" sz="2800" dirty="0"/>
              <a:t>Inequality harms investment opportunities and consequently investment efficiency, especially in human capital. </a:t>
            </a:r>
            <a:endParaRPr lang="en-US" dirty="0"/>
          </a:p>
          <a:p>
            <a:pPr algn="l"/>
            <a:r>
              <a:rPr lang="en-US" sz="2800" dirty="0"/>
              <a:t>-&gt; In historical times, when investment played a modest part in economic growth, inequality contributed to growth – the Classic Approach was dominant. </a:t>
            </a:r>
          </a:p>
          <a:p>
            <a:pPr algn="l"/>
            <a:r>
              <a:rPr lang="en-US" sz="2800" dirty="0"/>
              <a:t>-&gt; With the increase in importance of human capital, inequality damaged growth – the approach of an unimproved stock market became dominant. </a:t>
            </a:r>
          </a:p>
        </p:txBody>
      </p:sp>
    </p:spTree>
    <p:extLst>
      <p:ext uri="{BB962C8B-B14F-4D97-AF65-F5344CB8AC3E}">
        <p14:creationId xmlns:p14="http://schemas.microsoft.com/office/powerpoint/2010/main" val="1350209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51D46-DADF-4F25-9A64-18653950F9FB}"/>
              </a:ext>
            </a:extLst>
          </p:cNvPr>
          <p:cNvSpPr txBox="1"/>
          <p:nvPr/>
        </p:nvSpPr>
        <p:spPr>
          <a:xfrm>
            <a:off x="609600" y="276034"/>
            <a:ext cx="10285833" cy="954107"/>
          </a:xfrm>
          <a:prstGeom prst="rect">
            <a:avLst/>
          </a:prstGeom>
          <a:noFill/>
        </p:spPr>
        <p:txBody>
          <a:bodyPr wrap="square" rtlCol="1">
            <a:spAutoFit/>
          </a:bodyPr>
          <a:lstStyle/>
          <a:p>
            <a:pPr algn="l"/>
            <a:r>
              <a:rPr lang="en-US" sz="2800" dirty="0"/>
              <a:t>Inequality and economic growth – what do the numbers say?</a:t>
            </a:r>
            <a:endParaRPr lang="he-IL" sz="2800" dirty="0"/>
          </a:p>
          <a:p>
            <a:pPr algn="r" rtl="1"/>
            <a:endParaRPr lang="he-IL" sz="2800" dirty="0"/>
          </a:p>
        </p:txBody>
      </p:sp>
      <p:sp>
        <p:nvSpPr>
          <p:cNvPr id="4" name="TextBox 3">
            <a:extLst>
              <a:ext uri="{FF2B5EF4-FFF2-40B4-BE49-F238E27FC236}">
                <a16:creationId xmlns:a16="http://schemas.microsoft.com/office/drawing/2014/main" id="{5DAAF61E-FB69-4139-B2B0-ECBBDBF0BF6D}"/>
              </a:ext>
            </a:extLst>
          </p:cNvPr>
          <p:cNvSpPr txBox="1"/>
          <p:nvPr/>
        </p:nvSpPr>
        <p:spPr>
          <a:xfrm>
            <a:off x="457198" y="1318916"/>
            <a:ext cx="10972801" cy="3539430"/>
          </a:xfrm>
          <a:prstGeom prst="rect">
            <a:avLst/>
          </a:prstGeom>
          <a:noFill/>
        </p:spPr>
        <p:txBody>
          <a:bodyPr wrap="square" rtlCol="1">
            <a:spAutoFit/>
          </a:bodyPr>
          <a:lstStyle/>
          <a:p>
            <a:pPr marL="457200" indent="-457200">
              <a:buFont typeface="Arial" panose="020B0604020202020204" pitchFamily="34" charset="0"/>
              <a:buChar char="•"/>
            </a:pPr>
            <a:r>
              <a:rPr lang="en-US" sz="2800" dirty="0"/>
              <a:t>A</a:t>
            </a:r>
            <a:r>
              <a:rPr lang="he-IL" sz="2800" dirty="0"/>
              <a:t> </a:t>
            </a:r>
            <a:r>
              <a:rPr lang="en-US" sz="2800" dirty="0"/>
              <a:t>Lot of research, but difficulty in reaching a clear conclusion. Inequality is not random, so its impact is difficult to isolate.</a:t>
            </a:r>
          </a:p>
          <a:p>
            <a:pPr marL="457200" indent="-457200">
              <a:buFont typeface="Arial" panose="020B0604020202020204" pitchFamily="34" charset="0"/>
              <a:buChar char="•"/>
            </a:pPr>
            <a:r>
              <a:rPr lang="en-US" sz="2800" dirty="0"/>
              <a:t>Still, the data suggests that more egalitarian countries are also growing faster.</a:t>
            </a:r>
          </a:p>
          <a:p>
            <a:pPr marL="457200" indent="-457200">
              <a:buFont typeface="Arial" panose="020B0604020202020204" pitchFamily="34" charset="0"/>
              <a:buChar char="•"/>
            </a:pPr>
            <a:endParaRPr lang="en-US" sz="2800" dirty="0"/>
          </a:p>
          <a:p>
            <a:r>
              <a:rPr lang="en-US" sz="2800" dirty="0"/>
              <a:t>Policy:</a:t>
            </a:r>
          </a:p>
          <a:p>
            <a:r>
              <a:rPr lang="en-US" sz="2800" dirty="0"/>
              <a:t>Is the redistribution of revenue (taxation  and allowances) a wanted practice for encouraging economic growth?</a:t>
            </a:r>
            <a:endParaRPr lang="he-IL" sz="2800" dirty="0"/>
          </a:p>
        </p:txBody>
      </p:sp>
    </p:spTree>
    <p:extLst>
      <p:ext uri="{BB962C8B-B14F-4D97-AF65-F5344CB8AC3E}">
        <p14:creationId xmlns:p14="http://schemas.microsoft.com/office/powerpoint/2010/main" val="1104776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2D8287A-7ABE-4C0D-9C7A-03019363CB8D}"/>
              </a:ext>
            </a:extLst>
          </p:cNvPr>
          <p:cNvSpPr>
            <a:spLocks noGrp="1" noChangeArrowheads="1"/>
          </p:cNvSpPr>
          <p:nvPr>
            <p:ph type="body" idx="1"/>
          </p:nvPr>
        </p:nvSpPr>
        <p:spPr>
          <a:xfrm>
            <a:off x="838200" y="687206"/>
            <a:ext cx="10515600" cy="5578683"/>
          </a:xfrm>
        </p:spPr>
        <p:txBody>
          <a:bodyPr>
            <a:noAutofit/>
          </a:bodyPr>
          <a:lstStyle/>
          <a:p>
            <a:pPr marL="0" indent="0" algn="r" rtl="1">
              <a:buNone/>
            </a:pPr>
            <a:endParaRPr lang="he-IL" altLang="he-IL" sz="2400" dirty="0"/>
          </a:p>
          <a:p>
            <a:pPr marL="0" indent="0">
              <a:buNone/>
            </a:pPr>
            <a:r>
              <a:rPr lang="en-US" altLang="he-IL" sz="2400" dirty="0"/>
              <a:t>Does income on the verge of subsistence prevent the poor from saving and investing, for example in the future of their children, as some of the theories claim? According to the overview by Banerjee-</a:t>
            </a:r>
            <a:r>
              <a:rPr lang="en-US" altLang="he-IL" sz="2400" dirty="0" err="1"/>
              <a:t>Duflo</a:t>
            </a:r>
            <a:r>
              <a:rPr lang="en-US" altLang="he-IL" sz="2400" dirty="0"/>
              <a:t> (2007) the poor in the poor countries:</a:t>
            </a:r>
            <a:endParaRPr lang="he-IL" altLang="he-IL" sz="2400" dirty="0"/>
          </a:p>
          <a:p>
            <a:pPr algn="l"/>
            <a:r>
              <a:rPr lang="en-US" altLang="he-IL" sz="2400" dirty="0"/>
              <a:t>Do not invest in children's education, do not consume proper food and suffer from health problems.</a:t>
            </a:r>
          </a:p>
          <a:p>
            <a:pPr algn="l"/>
            <a:r>
              <a:rPr lang="en-US" altLang="he-IL" sz="2400" dirty="0"/>
              <a:t>Worry about their condition which gets in their way of sleeping and working.</a:t>
            </a:r>
          </a:p>
          <a:p>
            <a:pPr algn="l"/>
            <a:r>
              <a:rPr lang="en-US" altLang="he-IL" sz="2400" dirty="0"/>
              <a:t>Fail to make investments, even on a negligible scale, in their businesses despite high returns, living hand to mouth and having to reduce food consumption when they have a temporary drop in income.</a:t>
            </a:r>
            <a:endParaRPr lang="he-IL" altLang="he-IL" sz="2400" dirty="0"/>
          </a:p>
          <a:p>
            <a:pPr marL="0" indent="0" algn="l">
              <a:buNone/>
            </a:pPr>
            <a:r>
              <a:rPr lang="en-US" altLang="he-IL" sz="2400" b="1" dirty="0"/>
              <a:t>However, they spend a significant portion of their income on alcohol, cigarettes, celebrations, and other products that do not help them escape poverty.</a:t>
            </a:r>
            <a:endParaRPr lang="en-US" altLang="he-IL" sz="2400" dirty="0"/>
          </a:p>
          <a:p>
            <a:pPr algn="l" rtl="0" eaLnBrk="1" hangingPunct="1">
              <a:lnSpc>
                <a:spcPct val="90000"/>
              </a:lnSpc>
              <a:buFontTx/>
              <a:buNone/>
            </a:pPr>
            <a:endParaRPr lang="en-US" altLang="he-IL" sz="2400" dirty="0"/>
          </a:p>
        </p:txBody>
      </p:sp>
      <p:sp>
        <p:nvSpPr>
          <p:cNvPr id="3" name="TextBox 2">
            <a:extLst>
              <a:ext uri="{FF2B5EF4-FFF2-40B4-BE49-F238E27FC236}">
                <a16:creationId xmlns:a16="http://schemas.microsoft.com/office/drawing/2014/main" id="{5E2AD662-00C2-4580-A551-127850C1DF3A}"/>
              </a:ext>
            </a:extLst>
          </p:cNvPr>
          <p:cNvSpPr txBox="1"/>
          <p:nvPr/>
        </p:nvSpPr>
        <p:spPr>
          <a:xfrm>
            <a:off x="609600" y="276034"/>
            <a:ext cx="10285833" cy="954107"/>
          </a:xfrm>
          <a:prstGeom prst="rect">
            <a:avLst/>
          </a:prstGeom>
          <a:noFill/>
        </p:spPr>
        <p:txBody>
          <a:bodyPr wrap="square" rtlCol="1">
            <a:spAutoFit/>
          </a:bodyPr>
          <a:lstStyle/>
          <a:p>
            <a:pPr algn="l"/>
            <a:r>
              <a:rPr lang="en-US" sz="2800" dirty="0"/>
              <a:t>Back to the Poverty Trap</a:t>
            </a:r>
            <a:endParaRPr lang="he-IL" sz="2800" dirty="0"/>
          </a:p>
          <a:p>
            <a:pPr algn="r" rtl="1"/>
            <a:endParaRPr lang="he-I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50D3137-B9C3-422B-901A-E25E0941CF47}"/>
              </a:ext>
            </a:extLst>
          </p:cNvPr>
          <p:cNvSpPr>
            <a:spLocks noGrp="1" noChangeArrowheads="1"/>
          </p:cNvSpPr>
          <p:nvPr>
            <p:ph type="body" idx="1"/>
          </p:nvPr>
        </p:nvSpPr>
        <p:spPr>
          <a:xfrm>
            <a:off x="838200" y="371579"/>
            <a:ext cx="10515600" cy="5931786"/>
          </a:xfrm>
        </p:spPr>
        <p:txBody>
          <a:bodyPr>
            <a:normAutofit/>
          </a:bodyPr>
          <a:lstStyle/>
          <a:p>
            <a:pPr algn="l" rtl="0" eaLnBrk="1" hangingPunct="1">
              <a:buFontTx/>
              <a:buNone/>
            </a:pPr>
            <a:r>
              <a:rPr lang="en-US" altLang="he-IL" dirty="0"/>
              <a:t>The New York Times (May 22, 2010) </a:t>
            </a:r>
          </a:p>
          <a:p>
            <a:pPr algn="l" rtl="0" eaLnBrk="1" hangingPunct="1">
              <a:buFontTx/>
              <a:buNone/>
            </a:pPr>
            <a:r>
              <a:rPr lang="en-US" altLang="he-IL" dirty="0"/>
              <a:t>"Moonshine or the Kids</a:t>
            </a:r>
            <a:r>
              <a:rPr lang="he-IL" altLang="he-IL" dirty="0"/>
              <a:t>?</a:t>
            </a:r>
            <a:r>
              <a:rPr lang="en-US" altLang="he-IL" dirty="0"/>
              <a:t>"</a:t>
            </a:r>
          </a:p>
          <a:p>
            <a:pPr algn="l" rtl="0" eaLnBrk="1" hangingPunct="1"/>
            <a:r>
              <a:rPr lang="en-US" altLang="he-IL" dirty="0"/>
              <a:t>The reporter argues that “if the poorest families spent as much money educating their children as they do on wine, cigarettes and prostitutes, their children’s prospects would be transformed”</a:t>
            </a:r>
          </a:p>
          <a:p>
            <a:r>
              <a:rPr lang="en-US" altLang="he-IL" dirty="0"/>
              <a:t>The </a:t>
            </a:r>
            <a:r>
              <a:rPr lang="en-US" altLang="he-IL" dirty="0" err="1"/>
              <a:t>Obamza</a:t>
            </a:r>
            <a:r>
              <a:rPr lang="en-US" altLang="he-IL" dirty="0"/>
              <a:t> family from the Congo Republic is eight months behind on the $6-a-month rent and is in danger of being evicted.</a:t>
            </a:r>
          </a:p>
          <a:p>
            <a:r>
              <a:rPr lang="en-US" altLang="he-IL" dirty="0"/>
              <a:t>The </a:t>
            </a:r>
            <a:r>
              <a:rPr lang="en-US" altLang="he-IL" dirty="0" err="1"/>
              <a:t>Obamzas</a:t>
            </a:r>
            <a:r>
              <a:rPr lang="en-US" altLang="he-IL" dirty="0"/>
              <a:t> have no mosquito nets, even though they have already lost two of their eight children to malaria. They say they just can’t afford the $6 cost of a net. </a:t>
            </a:r>
          </a:p>
          <a:p>
            <a:r>
              <a:rPr lang="en-US" altLang="he-IL" dirty="0"/>
              <a:t>Nor can they afford the $2.50-a-month tuition for each of their three school-age kids. </a:t>
            </a:r>
          </a:p>
          <a:p>
            <a:endParaRPr lang="en-US" altLang="he-IL" dirty="0"/>
          </a:p>
          <a:p>
            <a:pPr algn="l" rtl="0" eaLnBrk="1" hangingPunct="1"/>
            <a:endParaRPr lang="en-US" altLang="he-IL" dirty="0"/>
          </a:p>
          <a:p>
            <a:pPr algn="l" rtl="0" eaLnBrk="1" hangingPunct="1">
              <a:buFontTx/>
              <a:buNone/>
            </a:pPr>
            <a:endParaRPr lang="en-US" altLang="he-IL" sz="2400" dirty="0"/>
          </a:p>
        </p:txBody>
      </p:sp>
    </p:spTree>
    <p:extLst>
      <p:ext uri="{BB962C8B-B14F-4D97-AF65-F5344CB8AC3E}">
        <p14:creationId xmlns:p14="http://schemas.microsoft.com/office/powerpoint/2010/main" val="11476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D46EA0B-5843-448D-9AE1-3128346890F9}"/>
              </a:ext>
            </a:extLst>
          </p:cNvPr>
          <p:cNvSpPr>
            <a:spLocks noGrp="1" noChangeArrowheads="1"/>
          </p:cNvSpPr>
          <p:nvPr>
            <p:ph type="body" idx="1"/>
          </p:nvPr>
        </p:nvSpPr>
        <p:spPr>
          <a:xfrm>
            <a:off x="838200" y="370686"/>
            <a:ext cx="10515600" cy="4351338"/>
          </a:xfrm>
        </p:spPr>
        <p:txBody>
          <a:bodyPr>
            <a:normAutofit/>
          </a:bodyPr>
          <a:lstStyle/>
          <a:p>
            <a:pPr marL="0" indent="0" algn="l" rtl="0" eaLnBrk="1" hangingPunct="1">
              <a:lnSpc>
                <a:spcPct val="90000"/>
              </a:lnSpc>
              <a:buNone/>
            </a:pPr>
            <a:r>
              <a:rPr lang="en-US" altLang="he-IL" dirty="0"/>
              <a:t>And yet…</a:t>
            </a:r>
          </a:p>
          <a:p>
            <a:r>
              <a:rPr lang="en-US" altLang="he-IL" dirty="0"/>
              <a:t>Mr. and </a:t>
            </a:r>
            <a:r>
              <a:rPr lang="en-US" altLang="he-IL" dirty="0" err="1"/>
              <a:t>Mrs</a:t>
            </a:r>
            <a:r>
              <a:rPr lang="en-US" altLang="he-IL" dirty="0"/>
              <a:t> </a:t>
            </a:r>
            <a:r>
              <a:rPr lang="en-US" altLang="he-IL" dirty="0" err="1"/>
              <a:t>Obamza</a:t>
            </a:r>
            <a:r>
              <a:rPr lang="en-US" altLang="he-IL" dirty="0"/>
              <a:t> lay out $10 each month on their cellular phones</a:t>
            </a:r>
          </a:p>
          <a:p>
            <a:r>
              <a:rPr lang="en-US" altLang="he-IL" dirty="0"/>
              <a:t>Mr. </a:t>
            </a:r>
            <a:r>
              <a:rPr lang="en-US" altLang="he-IL" dirty="0" err="1"/>
              <a:t>Obamza</a:t>
            </a:r>
            <a:r>
              <a:rPr lang="en-US" altLang="he-IL" dirty="0"/>
              <a:t> sits at a bar a few times a week spending $12 a month</a:t>
            </a:r>
          </a:p>
          <a:p>
            <a:endParaRPr lang="en-US" altLang="he-IL" dirty="0"/>
          </a:p>
          <a:p>
            <a:pPr marL="0" indent="0">
              <a:buNone/>
            </a:pPr>
            <a:r>
              <a:rPr lang="en-US" altLang="he-IL" dirty="0"/>
              <a:t>Other villagers say that Mr. </a:t>
            </a:r>
            <a:r>
              <a:rPr lang="en-US" altLang="he-IL" dirty="0" err="1"/>
              <a:t>Obamza</a:t>
            </a:r>
            <a:r>
              <a:rPr lang="en-US" altLang="he-IL" dirty="0"/>
              <a:t> drinks less than the average man in the village. </a:t>
            </a:r>
            <a:endParaRPr lang="he-IL" altLang="he-I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92BA2-4930-46CC-B574-E0FF7E0F645B}"/>
              </a:ext>
            </a:extLst>
          </p:cNvPr>
          <p:cNvSpPr>
            <a:spLocks noGrp="1"/>
          </p:cNvSpPr>
          <p:nvPr>
            <p:ph idx="1"/>
          </p:nvPr>
        </p:nvSpPr>
        <p:spPr>
          <a:xfrm>
            <a:off x="838200" y="697580"/>
            <a:ext cx="10515600" cy="4351338"/>
          </a:xfrm>
        </p:spPr>
        <p:txBody>
          <a:bodyPr/>
          <a:lstStyle/>
          <a:p>
            <a:pPr>
              <a:lnSpc>
                <a:spcPct val="80000"/>
              </a:lnSpc>
              <a:spcBef>
                <a:spcPct val="20000"/>
              </a:spcBef>
              <a:buFontTx/>
              <a:buChar char="•"/>
            </a:pPr>
            <a:r>
              <a:rPr lang="en-US" altLang="he-IL" dirty="0"/>
              <a:t>Festivals amount to 15% of household expenditures in rural India </a:t>
            </a:r>
            <a:r>
              <a:rPr lang="en-US" altLang="he-IL" sz="2400" dirty="0"/>
              <a:t>(Rao, 2001)</a:t>
            </a:r>
          </a:p>
          <a:p>
            <a:pPr marL="0" indent="0">
              <a:lnSpc>
                <a:spcPct val="80000"/>
              </a:lnSpc>
              <a:spcBef>
                <a:spcPct val="20000"/>
              </a:spcBef>
              <a:buNone/>
            </a:pPr>
            <a:endParaRPr lang="en-US" altLang="he-IL" dirty="0"/>
          </a:p>
          <a:p>
            <a:pPr>
              <a:lnSpc>
                <a:spcPct val="80000"/>
              </a:lnSpc>
              <a:spcBef>
                <a:spcPct val="20000"/>
              </a:spcBef>
            </a:pPr>
            <a:r>
              <a:rPr lang="en-US" altLang="he-IL" dirty="0"/>
              <a:t>Households in South Africa spend the equivalent of a year's income for an adult's funeral, financed, in many cases, by borrowing </a:t>
            </a:r>
            <a:r>
              <a:rPr lang="en-US" altLang="he-IL" sz="2400" dirty="0"/>
              <a:t>(Case et al., 2008)</a:t>
            </a:r>
          </a:p>
          <a:p>
            <a:pPr marL="0" indent="0">
              <a:lnSpc>
                <a:spcPct val="80000"/>
              </a:lnSpc>
              <a:spcBef>
                <a:spcPct val="20000"/>
              </a:spcBef>
              <a:buNone/>
            </a:pPr>
            <a:endParaRPr lang="en-US" altLang="he-IL" dirty="0"/>
          </a:p>
          <a:p>
            <a:endParaRPr lang="he-IL" dirty="0"/>
          </a:p>
        </p:txBody>
      </p:sp>
    </p:spTree>
    <p:extLst>
      <p:ext uri="{BB962C8B-B14F-4D97-AF65-F5344CB8AC3E}">
        <p14:creationId xmlns:p14="http://schemas.microsoft.com/office/powerpoint/2010/main" val="3306355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A30D090-9F6F-4CAF-8E5C-319BD8333967}"/>
              </a:ext>
            </a:extLst>
          </p:cNvPr>
          <p:cNvSpPr>
            <a:spLocks noGrp="1" noChangeArrowheads="1"/>
          </p:cNvSpPr>
          <p:nvPr>
            <p:ph type="title"/>
          </p:nvPr>
        </p:nvSpPr>
        <p:spPr/>
        <p:txBody>
          <a:bodyPr>
            <a:normAutofit/>
          </a:bodyPr>
          <a:lstStyle/>
          <a:p>
            <a:r>
              <a:rPr lang="en-US" altLang="he-IL" sz="2800" dirty="0">
                <a:latin typeface="+mn-lt"/>
                <a:cs typeface="+mn-cs"/>
              </a:rPr>
              <a:t>Economic Research </a:t>
            </a:r>
            <a:r>
              <a:rPr lang="en-US" altLang="he-IL" sz="2800" dirty="0"/>
              <a:t>Explanations</a:t>
            </a:r>
            <a:endParaRPr lang="en-US" altLang="he-IL" sz="2800" dirty="0">
              <a:latin typeface="+mn-lt"/>
              <a:cs typeface="+mn-cs"/>
            </a:endParaRPr>
          </a:p>
        </p:txBody>
      </p:sp>
      <p:sp>
        <p:nvSpPr>
          <p:cNvPr id="13315" name="Rectangle 3">
            <a:extLst>
              <a:ext uri="{FF2B5EF4-FFF2-40B4-BE49-F238E27FC236}">
                <a16:creationId xmlns:a16="http://schemas.microsoft.com/office/drawing/2014/main" id="{F6698FF8-07C5-43A7-8357-14E2CE87CD87}"/>
              </a:ext>
            </a:extLst>
          </p:cNvPr>
          <p:cNvSpPr>
            <a:spLocks noGrp="1" noChangeArrowheads="1"/>
          </p:cNvSpPr>
          <p:nvPr>
            <p:ph type="body" idx="1"/>
          </p:nvPr>
        </p:nvSpPr>
        <p:spPr/>
        <p:txBody>
          <a:bodyPr/>
          <a:lstStyle/>
          <a:p>
            <a:r>
              <a:rPr lang="he-IL" altLang="he-IL" dirty="0"/>
              <a:t>"</a:t>
            </a:r>
            <a:r>
              <a:rPr lang="en-US" altLang="he-IL" dirty="0"/>
              <a:t> Extravagant Consumption”</a:t>
            </a:r>
          </a:p>
          <a:p>
            <a:pPr marL="0" indent="0">
              <a:buNone/>
            </a:pPr>
            <a:r>
              <a:rPr lang="en-US" altLang="he-IL" dirty="0" err="1"/>
              <a:t>Moav-Neeman</a:t>
            </a:r>
            <a:r>
              <a:rPr lang="en-US" altLang="he-IL" dirty="0"/>
              <a:t> (2010, 2012)</a:t>
            </a:r>
            <a:endParaRPr lang="he-IL" altLang="he-IL" dirty="0"/>
          </a:p>
          <a:p>
            <a:pPr algn="l"/>
            <a:endParaRPr lang="he-IL" altLang="he-IL" dirty="0"/>
          </a:p>
          <a:p>
            <a:pPr algn="l"/>
            <a:r>
              <a:rPr lang="en-US" altLang="he-IL" dirty="0"/>
              <a:t>“Temptation”/”Self Restraint”</a:t>
            </a:r>
            <a:endParaRPr lang="he-IL" altLang="he-IL" dirty="0"/>
          </a:p>
          <a:p>
            <a:pPr marL="0" indent="0" algn="l">
              <a:buNone/>
            </a:pPr>
            <a:r>
              <a:rPr lang="en-GB" altLang="he-IL" dirty="0"/>
              <a:t>Banerjee-Mullainathan (2007)/</a:t>
            </a:r>
            <a:r>
              <a:rPr lang="en-US" dirty="0"/>
              <a:t> </a:t>
            </a:r>
            <a:r>
              <a:rPr lang="en-US" dirty="0" err="1"/>
              <a:t>Bernheim</a:t>
            </a:r>
            <a:r>
              <a:rPr lang="en-US" dirty="0"/>
              <a:t>-Ray-</a:t>
            </a:r>
            <a:r>
              <a:rPr lang="en-US" dirty="0" err="1"/>
              <a:t>Yeltekin</a:t>
            </a:r>
            <a:r>
              <a:rPr lang="en-US" dirty="0"/>
              <a:t> (2015)</a:t>
            </a:r>
            <a:endParaRPr lang="en-GB" altLang="he-IL" dirty="0"/>
          </a:p>
          <a:p>
            <a:pPr eaLnBrk="1" hangingPunct="1">
              <a:buFontTx/>
              <a:buNone/>
            </a:pPr>
            <a:endParaRPr lang="en-US" altLang="he-IL" dirty="0"/>
          </a:p>
        </p:txBody>
      </p:sp>
    </p:spTree>
    <p:extLst>
      <p:ext uri="{BB962C8B-B14F-4D97-AF65-F5344CB8AC3E}">
        <p14:creationId xmlns:p14="http://schemas.microsoft.com/office/powerpoint/2010/main" val="2023643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a:extLst>
              <a:ext uri="{FF2B5EF4-FFF2-40B4-BE49-F238E27FC236}">
                <a16:creationId xmlns:a16="http://schemas.microsoft.com/office/drawing/2014/main" id="{30B57312-EDED-47F8-87E7-C5309820558E}"/>
              </a:ext>
            </a:extLst>
          </p:cNvPr>
          <p:cNvSpPr>
            <a:spLocks noChangeArrowheads="1"/>
          </p:cNvSpPr>
          <p:nvPr/>
        </p:nvSpPr>
        <p:spPr bwMode="auto">
          <a:xfrm>
            <a:off x="749508" y="595860"/>
            <a:ext cx="113025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l" eaLnBrk="1" hangingPunct="1">
              <a:lnSpc>
                <a:spcPct val="80000"/>
              </a:lnSpc>
              <a:spcBef>
                <a:spcPct val="20000"/>
              </a:spcBef>
            </a:pPr>
            <a:r>
              <a:rPr lang="en-US" altLang="he-IL" sz="2800" b="0" dirty="0">
                <a:latin typeface="+mn-lt"/>
              </a:rPr>
              <a:t>Do the facts fit the story of extravagant consumption?</a:t>
            </a:r>
          </a:p>
          <a:p>
            <a:pPr marL="0" indent="0" algn="l" eaLnBrk="1" hangingPunct="1">
              <a:lnSpc>
                <a:spcPct val="80000"/>
              </a:lnSpc>
              <a:spcBef>
                <a:spcPct val="20000"/>
              </a:spcBef>
            </a:pPr>
            <a:endParaRPr lang="he-IL" altLang="he-IL" sz="2800" b="0" dirty="0">
              <a:latin typeface="+mn-lt"/>
            </a:endParaRPr>
          </a:p>
          <a:p>
            <a:pPr marL="457200" indent="-457200" algn="l" eaLnBrk="1" hangingPunct="1">
              <a:lnSpc>
                <a:spcPct val="80000"/>
              </a:lnSpc>
              <a:spcBef>
                <a:spcPct val="20000"/>
              </a:spcBef>
              <a:buFont typeface="Arial" panose="020B0604020202020204" pitchFamily="34" charset="0"/>
              <a:buChar char="•"/>
            </a:pPr>
            <a:r>
              <a:rPr lang="en-US" altLang="he-IL" sz="2800" b="0" dirty="0">
                <a:latin typeface="+mn-lt"/>
              </a:rPr>
              <a:t>Weddings in India play a major role in signaling economic success. The cost of a daughter's marriage - dowry and celebrations - comes to six times the family's annual income</a:t>
            </a:r>
            <a:r>
              <a:rPr lang="he-IL" altLang="he-IL" sz="2800" b="0" dirty="0">
                <a:latin typeface="+mn-lt"/>
              </a:rPr>
              <a:t> </a:t>
            </a:r>
            <a:r>
              <a:rPr lang="en-US" altLang="he-IL" sz="2800" b="0" dirty="0">
                <a:latin typeface="+mn-lt"/>
              </a:rPr>
              <a:t>(Bloch-Rao-Desai, 2004)</a:t>
            </a:r>
          </a:p>
          <a:p>
            <a:pPr marL="457200" indent="-457200" algn="l" eaLnBrk="1" hangingPunct="1">
              <a:lnSpc>
                <a:spcPct val="80000"/>
              </a:lnSpc>
              <a:spcBef>
                <a:spcPct val="20000"/>
              </a:spcBef>
              <a:buFont typeface="Arial" panose="020B0604020202020204" pitchFamily="34" charset="0"/>
              <a:buChar char="•"/>
            </a:pPr>
            <a:endParaRPr lang="en-US" altLang="he-IL" sz="2800" b="0" dirty="0">
              <a:latin typeface="+mn-lt"/>
            </a:endParaRPr>
          </a:p>
          <a:p>
            <a:pPr marL="457200" indent="-457200" algn="l" eaLnBrk="1" hangingPunct="1">
              <a:lnSpc>
                <a:spcPct val="80000"/>
              </a:lnSpc>
              <a:spcBef>
                <a:spcPct val="20000"/>
              </a:spcBef>
              <a:buFont typeface="Arial" panose="020B0604020202020204" pitchFamily="34" charset="0"/>
              <a:buChar char="•"/>
            </a:pPr>
            <a:r>
              <a:rPr lang="en-US" altLang="he-IL" sz="2800" b="0" dirty="0">
                <a:latin typeface="+mn-lt"/>
              </a:rPr>
              <a:t>Missy Elliott: The bling culture encourages black young people to spend their money irresponsibly</a:t>
            </a:r>
          </a:p>
        </p:txBody>
      </p:sp>
      <p:pic>
        <p:nvPicPr>
          <p:cNvPr id="2" name="Picture 1">
            <a:extLst>
              <a:ext uri="{FF2B5EF4-FFF2-40B4-BE49-F238E27FC236}">
                <a16:creationId xmlns:a16="http://schemas.microsoft.com/office/drawing/2014/main" id="{33DA52E9-DEB8-41A3-821E-3CABA36A2F35}"/>
              </a:ext>
            </a:extLst>
          </p:cNvPr>
          <p:cNvPicPr>
            <a:picLocks noChangeAspect="1"/>
          </p:cNvPicPr>
          <p:nvPr/>
        </p:nvPicPr>
        <p:blipFill>
          <a:blip r:embed="rId2"/>
          <a:stretch>
            <a:fillRect/>
          </a:stretch>
        </p:blipFill>
        <p:spPr>
          <a:xfrm>
            <a:off x="5850063" y="3607816"/>
            <a:ext cx="3073276" cy="302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266C-50B2-4807-B5F1-BCB639A16874}"/>
              </a:ext>
            </a:extLst>
          </p:cNvPr>
          <p:cNvSpPr>
            <a:spLocks noGrp="1"/>
          </p:cNvSpPr>
          <p:nvPr>
            <p:ph type="title"/>
          </p:nvPr>
        </p:nvSpPr>
        <p:spPr/>
        <p:txBody>
          <a:bodyPr>
            <a:normAutofit/>
          </a:bodyPr>
          <a:lstStyle/>
          <a:p>
            <a:r>
              <a:rPr lang="en-US" sz="2800" dirty="0">
                <a:latin typeface="+mn-lt"/>
              </a:rPr>
              <a:t>Disappointment</a:t>
            </a:r>
            <a:endParaRPr lang="he-IL" sz="2800" dirty="0"/>
          </a:p>
        </p:txBody>
      </p:sp>
      <p:sp>
        <p:nvSpPr>
          <p:cNvPr id="3" name="Content Placeholder 2">
            <a:extLst>
              <a:ext uri="{FF2B5EF4-FFF2-40B4-BE49-F238E27FC236}">
                <a16:creationId xmlns:a16="http://schemas.microsoft.com/office/drawing/2014/main" id="{3E8C090A-2934-4C06-B333-8CC93B77B4DB}"/>
              </a:ext>
            </a:extLst>
          </p:cNvPr>
          <p:cNvSpPr>
            <a:spLocks noGrp="1"/>
          </p:cNvSpPr>
          <p:nvPr>
            <p:ph idx="1"/>
          </p:nvPr>
        </p:nvSpPr>
        <p:spPr/>
        <p:txBody>
          <a:bodyPr>
            <a:normAutofit lnSpcReduction="10000"/>
          </a:bodyPr>
          <a:lstStyle/>
          <a:p>
            <a:r>
              <a:rPr lang="en-US" sz="3000" dirty="0"/>
              <a:t>Microcredit failed to deliver significant levels of productive investment: the poor tend to turn down the opportunity to borrow at a reasonably low interest rate and avoid investing in high return projects</a:t>
            </a:r>
          </a:p>
          <a:p>
            <a:pPr marL="0" indent="0">
              <a:buNone/>
            </a:pPr>
            <a:r>
              <a:rPr lang="en-US" sz="2400" dirty="0"/>
              <a:t>Banerjee et al. (2015) find low take up of microcredit, no increase in number of business owners, the average business remained small and not very profitable. Similar findings in Banerjee et al., 2013; </a:t>
            </a:r>
            <a:r>
              <a:rPr lang="en-US" sz="2400" dirty="0" err="1"/>
              <a:t>Crépon</a:t>
            </a:r>
            <a:r>
              <a:rPr lang="en-US" sz="2400" dirty="0"/>
              <a:t> et al., 2015, and </a:t>
            </a:r>
            <a:r>
              <a:rPr lang="en-US" sz="2400" dirty="0" err="1"/>
              <a:t>Angelucci</a:t>
            </a:r>
            <a:r>
              <a:rPr lang="en-US" sz="2400" dirty="0"/>
              <a:t> et al., 2015. </a:t>
            </a:r>
            <a:r>
              <a:rPr lang="en-US" sz="2400" dirty="0" err="1"/>
              <a:t>Tarozzi</a:t>
            </a:r>
            <a:r>
              <a:rPr lang="en-US" sz="2400" dirty="0"/>
              <a:t> et al. (2015) find higher take up in Ethiopia, but no significant impact on business creation</a:t>
            </a:r>
            <a:r>
              <a:rPr lang="en-US" sz="2600" dirty="0"/>
              <a:t>.</a:t>
            </a:r>
          </a:p>
          <a:p>
            <a:r>
              <a:rPr lang="en-US" dirty="0"/>
              <a:t>Microcredit availability encouraged borrowing for consumption, increasing debt and poverty (not addressed here)</a:t>
            </a:r>
          </a:p>
          <a:p>
            <a:pPr marL="0" indent="0">
              <a:buNone/>
            </a:pPr>
            <a:endParaRPr lang="en-US" sz="2400" dirty="0"/>
          </a:p>
          <a:p>
            <a:pPr marL="0" indent="0">
              <a:buNone/>
            </a:pPr>
            <a:endParaRPr lang="en-US" sz="2400" dirty="0"/>
          </a:p>
          <a:p>
            <a:endParaRPr lang="en-US" dirty="0"/>
          </a:p>
          <a:p>
            <a:endParaRPr lang="he-IL" dirty="0"/>
          </a:p>
        </p:txBody>
      </p:sp>
    </p:spTree>
    <p:extLst>
      <p:ext uri="{BB962C8B-B14F-4D97-AF65-F5344CB8AC3E}">
        <p14:creationId xmlns:p14="http://schemas.microsoft.com/office/powerpoint/2010/main" val="28534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a:extLst>
              <a:ext uri="{FF2B5EF4-FFF2-40B4-BE49-F238E27FC236}">
                <a16:creationId xmlns:a16="http://schemas.microsoft.com/office/drawing/2014/main" id="{A174CF20-4E76-443D-80E1-4D0BFF00C8C2}"/>
              </a:ext>
            </a:extLst>
          </p:cNvPr>
          <p:cNvSpPr>
            <a:spLocks noChangeArrowheads="1"/>
          </p:cNvSpPr>
          <p:nvPr/>
        </p:nvSpPr>
        <p:spPr bwMode="auto">
          <a:xfrm>
            <a:off x="1074296" y="618345"/>
            <a:ext cx="10423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0" eaLnBrk="1" hangingPunct="1">
              <a:lnSpc>
                <a:spcPct val="90000"/>
              </a:lnSpc>
              <a:spcBef>
                <a:spcPct val="20000"/>
              </a:spcBef>
            </a:pPr>
            <a:r>
              <a:rPr lang="en-US" altLang="he-IL" sz="2800" b="0" dirty="0">
                <a:latin typeface="+mn-lt"/>
              </a:rPr>
              <a:t>The New York Times (March 18, 2010)</a:t>
            </a:r>
          </a:p>
          <a:p>
            <a:pPr rtl="0" eaLnBrk="1" hangingPunct="1">
              <a:lnSpc>
                <a:spcPct val="90000"/>
              </a:lnSpc>
              <a:spcBef>
                <a:spcPct val="20000"/>
              </a:spcBef>
            </a:pPr>
            <a:r>
              <a:rPr lang="en-US" altLang="he-IL" sz="2800" b="0" dirty="0">
                <a:latin typeface="+mn-lt"/>
              </a:rPr>
              <a:t>“For India’s Newly Rich Farmers, Limos Won’t Do”</a:t>
            </a:r>
          </a:p>
          <a:p>
            <a:pPr rtl="0" eaLnBrk="1" hangingPunct="1">
              <a:lnSpc>
                <a:spcPct val="90000"/>
              </a:lnSpc>
              <a:spcBef>
                <a:spcPct val="20000"/>
              </a:spcBef>
            </a:pPr>
            <a:endParaRPr lang="en-US" altLang="he-IL" sz="2800" b="0" dirty="0">
              <a:latin typeface="+mn-lt"/>
            </a:endParaRPr>
          </a:p>
          <a:p>
            <a:pPr rtl="0" eaLnBrk="1" hangingPunct="1">
              <a:lnSpc>
                <a:spcPct val="90000"/>
              </a:lnSpc>
              <a:spcBef>
                <a:spcPct val="20000"/>
              </a:spcBef>
              <a:buFontTx/>
              <a:buChar char="•"/>
            </a:pPr>
            <a:r>
              <a:rPr lang="en-US" altLang="he-IL" sz="2800" b="0" dirty="0">
                <a:latin typeface="+mn-lt"/>
              </a:rPr>
              <a:t>A newly rich farmer who sold land for about $109,000, rented a helicopter for $8,327 to transport his son to his wedding two miles away. </a:t>
            </a:r>
          </a:p>
          <a:p>
            <a:pPr rtl="0" eaLnBrk="1" hangingPunct="1">
              <a:lnSpc>
                <a:spcPct val="90000"/>
              </a:lnSpc>
              <a:spcBef>
                <a:spcPct val="20000"/>
              </a:spcBef>
              <a:buFontTx/>
              <a:buChar char="•"/>
            </a:pPr>
            <a:r>
              <a:rPr lang="en-US" altLang="he-IL" sz="2800" b="0" dirty="0">
                <a:latin typeface="+mn-lt"/>
              </a:rPr>
              <a:t>The claim in the article, supported by statements from family members and experts, is that the intention is to impress other villagers with the family’s new status and spending power. </a:t>
            </a:r>
          </a:p>
          <a:p>
            <a:pPr rtl="0" eaLnBrk="1" hangingPunct="1">
              <a:lnSpc>
                <a:spcPct val="90000"/>
              </a:lnSpc>
              <a:spcBef>
                <a:spcPct val="20000"/>
              </a:spcBef>
            </a:pPr>
            <a:endParaRPr lang="en-US" altLang="he-IL" sz="2800" b="0" dirty="0">
              <a:latin typeface="+mn-lt"/>
            </a:endParaRPr>
          </a:p>
          <a:p>
            <a:pPr rtl="0" eaLnBrk="1" hangingPunct="1">
              <a:lnSpc>
                <a:spcPct val="90000"/>
              </a:lnSpc>
              <a:spcBef>
                <a:spcPct val="20000"/>
              </a:spcBef>
            </a:pPr>
            <a:endParaRPr lang="en-US" altLang="he-IL" sz="2800" b="0" dirty="0">
              <a:latin typeface="+mn-lt"/>
            </a:endParaRPr>
          </a:p>
          <a:p>
            <a:pPr rtl="0" eaLnBrk="1" hangingPunct="1">
              <a:spcBef>
                <a:spcPct val="20000"/>
              </a:spcBef>
            </a:pPr>
            <a:r>
              <a:rPr lang="en-US" altLang="he-IL" sz="2800" b="0" dirty="0">
                <a:latin typeface="+mn-lt"/>
              </a:rPr>
              <a:t>	</a:t>
            </a:r>
          </a:p>
          <a:p>
            <a:pPr rtl="0" eaLnBrk="1" hangingPunct="1">
              <a:lnSpc>
                <a:spcPct val="80000"/>
              </a:lnSpc>
              <a:spcBef>
                <a:spcPct val="20000"/>
              </a:spcBef>
            </a:pPr>
            <a:endParaRPr lang="en-US" altLang="he-IL" sz="2800" b="0" dirty="0">
              <a:latin typeface="+mn-lt"/>
            </a:endParaRPr>
          </a:p>
        </p:txBody>
      </p:sp>
    </p:spTree>
    <p:extLst>
      <p:ext uri="{BB962C8B-B14F-4D97-AF65-F5344CB8AC3E}">
        <p14:creationId xmlns:p14="http://schemas.microsoft.com/office/powerpoint/2010/main" val="14695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183CC3-E160-43E5-B137-FF3DA757F088}"/>
              </a:ext>
            </a:extLst>
          </p:cNvPr>
          <p:cNvPicPr>
            <a:picLocks noChangeAspect="1"/>
          </p:cNvPicPr>
          <p:nvPr/>
        </p:nvPicPr>
        <p:blipFill>
          <a:blip r:embed="rId2"/>
          <a:stretch>
            <a:fillRect/>
          </a:stretch>
        </p:blipFill>
        <p:spPr>
          <a:xfrm>
            <a:off x="1368639" y="1068225"/>
            <a:ext cx="9454721" cy="5221480"/>
          </a:xfrm>
          <a:prstGeom prst="rect">
            <a:avLst/>
          </a:prstGeom>
        </p:spPr>
      </p:pic>
    </p:spTree>
    <p:extLst>
      <p:ext uri="{BB962C8B-B14F-4D97-AF65-F5344CB8AC3E}">
        <p14:creationId xmlns:p14="http://schemas.microsoft.com/office/powerpoint/2010/main" val="3463365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7B7A143-4EEE-443C-8359-6FBC464AE04B}"/>
              </a:ext>
            </a:extLst>
          </p:cNvPr>
          <p:cNvSpPr>
            <a:spLocks noGrp="1" noChangeArrowheads="1"/>
          </p:cNvSpPr>
          <p:nvPr>
            <p:ph type="body" idx="1"/>
          </p:nvPr>
        </p:nvSpPr>
        <p:spPr>
          <a:xfrm>
            <a:off x="590863" y="791304"/>
            <a:ext cx="10515600" cy="4351338"/>
          </a:xfrm>
        </p:spPr>
        <p:txBody>
          <a:bodyPr>
            <a:normAutofit/>
          </a:bodyPr>
          <a:lstStyle/>
          <a:p>
            <a:pPr algn="l" rtl="0" eaLnBrk="1" hangingPunct="1">
              <a:lnSpc>
                <a:spcPct val="90000"/>
              </a:lnSpc>
            </a:pPr>
            <a:r>
              <a:rPr lang="en-US" altLang="he-IL" dirty="0"/>
              <a:t>Tajikistan's President, </a:t>
            </a:r>
            <a:r>
              <a:rPr lang="en-US" altLang="he-IL" dirty="0" err="1"/>
              <a:t>Imomali</a:t>
            </a:r>
            <a:r>
              <a:rPr lang="en-US" altLang="he-IL" dirty="0"/>
              <a:t> </a:t>
            </a:r>
            <a:r>
              <a:rPr lang="en-US" altLang="he-IL" dirty="0" err="1"/>
              <a:t>Rahmon</a:t>
            </a:r>
            <a:r>
              <a:rPr lang="en-US" altLang="he-IL" dirty="0"/>
              <a:t>, banned gold teeth, the use of cell phones in universities and big birthday parties. </a:t>
            </a:r>
          </a:p>
          <a:p>
            <a:pPr algn="l" rtl="0" eaLnBrk="1" hangingPunct="1">
              <a:lnSpc>
                <a:spcPct val="90000"/>
              </a:lnSpc>
            </a:pPr>
            <a:r>
              <a:rPr lang="en-US" altLang="he-IL" dirty="0"/>
              <a:t>The President criticized wealthy citizens “for ‘showing off their wealth’ by throwing elaborate parties and thereby setting a standard for others who try to appear wealthy by holding a large party despite having only modest incomes." </a:t>
            </a:r>
          </a:p>
          <a:p>
            <a:pPr algn="l" rtl="0" eaLnBrk="1" hangingPunct="1">
              <a:lnSpc>
                <a:spcPct val="90000"/>
              </a:lnSpc>
            </a:pPr>
            <a:r>
              <a:rPr lang="en-US" altLang="he-IL" dirty="0"/>
              <a:t>The President restricted the number of people at weddings to prevent Tajiks from “using their life savings just to compete with their neighbors” </a:t>
            </a:r>
          </a:p>
        </p:txBody>
      </p:sp>
    </p:spTree>
    <p:extLst>
      <p:ext uri="{BB962C8B-B14F-4D97-AF65-F5344CB8AC3E}">
        <p14:creationId xmlns:p14="http://schemas.microsoft.com/office/powerpoint/2010/main" val="347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DB5B-ADC9-4090-9424-2BC40A2F6ACC}"/>
              </a:ext>
            </a:extLst>
          </p:cNvPr>
          <p:cNvSpPr>
            <a:spLocks noGrp="1"/>
          </p:cNvSpPr>
          <p:nvPr>
            <p:ph type="title"/>
          </p:nvPr>
        </p:nvSpPr>
        <p:spPr/>
        <p:txBody>
          <a:bodyPr>
            <a:normAutofit fontScale="90000"/>
          </a:bodyPr>
          <a:lstStyle/>
          <a:p>
            <a:r>
              <a:rPr lang="en-US" b="1" dirty="0"/>
              <a:t>Congo Dandies: ‘I could buy a piece of land, but bought a pair of shoes’</a:t>
            </a:r>
            <a:br>
              <a:rPr lang="en-US" b="1" dirty="0"/>
            </a:br>
            <a:endParaRPr lang="he-IL" dirty="0"/>
          </a:p>
        </p:txBody>
      </p:sp>
      <p:pic>
        <p:nvPicPr>
          <p:cNvPr id="2050" name="Picture 2" descr="Congo Dandies: âI could buy a piece of land, but bought a pair of shoesâ">
            <a:extLst>
              <a:ext uri="{FF2B5EF4-FFF2-40B4-BE49-F238E27FC236}">
                <a16:creationId xmlns:a16="http://schemas.microsoft.com/office/drawing/2014/main" id="{E0096D94-2B73-4031-9D41-2D72FA6DC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742" y="1762749"/>
            <a:ext cx="8099529" cy="44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07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76FB-ACF0-4277-86BA-73EB872DEACF}"/>
              </a:ext>
            </a:extLst>
          </p:cNvPr>
          <p:cNvSpPr>
            <a:spLocks noGrp="1"/>
          </p:cNvSpPr>
          <p:nvPr>
            <p:ph type="title"/>
          </p:nvPr>
        </p:nvSpPr>
        <p:spPr/>
        <p:txBody>
          <a:bodyPr>
            <a:noAutofit/>
          </a:bodyPr>
          <a:lstStyle/>
          <a:p>
            <a:r>
              <a:rPr lang="en-US" sz="2400" dirty="0"/>
              <a:t>“</a:t>
            </a:r>
            <a:r>
              <a:rPr lang="en-US" sz="2400" i="1" dirty="0"/>
              <a:t>When you dress up you really are the best</a:t>
            </a:r>
            <a:r>
              <a:rPr lang="en-US" sz="2400" dirty="0"/>
              <a:t>,” Maxime Pivot from Brazzaville, the capital city of the central African country, told RT’s documentary channel RTD.</a:t>
            </a:r>
            <a:endParaRPr lang="he-IL" sz="2400" dirty="0"/>
          </a:p>
        </p:txBody>
      </p:sp>
      <p:pic>
        <p:nvPicPr>
          <p:cNvPr id="3074" name="Picture 2" descr="https://cdni.rt.com/files/2015.11/original/56509753c46188db0e8b45a2.jpg">
            <a:extLst>
              <a:ext uri="{FF2B5EF4-FFF2-40B4-BE49-F238E27FC236}">
                <a16:creationId xmlns:a16="http://schemas.microsoft.com/office/drawing/2014/main" id="{F2BD1E1D-1F65-4495-B091-F307E7D67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840" y="2008682"/>
            <a:ext cx="8232410" cy="457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41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a:extLst>
              <a:ext uri="{FF2B5EF4-FFF2-40B4-BE49-F238E27FC236}">
                <a16:creationId xmlns:a16="http://schemas.microsoft.com/office/drawing/2014/main" id="{CA326DB8-983C-4855-B817-8533066CAEEC}"/>
              </a:ext>
            </a:extLst>
          </p:cNvPr>
          <p:cNvSpPr>
            <a:spLocks noChangeArrowheads="1"/>
          </p:cNvSpPr>
          <p:nvPr/>
        </p:nvSpPr>
        <p:spPr bwMode="auto">
          <a:xfrm>
            <a:off x="1306642" y="558385"/>
            <a:ext cx="985353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457200" indent="-457200" algn="l" eaLnBrk="1" hangingPunct="1">
              <a:spcBef>
                <a:spcPct val="20000"/>
              </a:spcBef>
              <a:buFont typeface="Arial" panose="020B0604020202020204" pitchFamily="34" charset="0"/>
              <a:buChar char="•"/>
            </a:pPr>
            <a:r>
              <a:rPr lang="en-US" altLang="he-IL" sz="2800" b="0" dirty="0">
                <a:latin typeface="+mn-lt"/>
              </a:rPr>
              <a:t>The quest for status is part of human nature</a:t>
            </a:r>
          </a:p>
          <a:p>
            <a:pPr marL="0" indent="0" algn="l" eaLnBrk="1" hangingPunct="1">
              <a:spcBef>
                <a:spcPct val="20000"/>
              </a:spcBef>
            </a:pPr>
            <a:r>
              <a:rPr lang="en-US" altLang="he-IL" sz="2800" b="0" dirty="0">
                <a:latin typeface="+mn-lt"/>
              </a:rPr>
              <a:t>Pinker (2003)</a:t>
            </a:r>
            <a:r>
              <a:rPr lang="en-GB" altLang="he-IL" sz="2800" b="0" dirty="0">
                <a:latin typeface="+mn-lt"/>
              </a:rPr>
              <a:t> </a:t>
            </a:r>
            <a:r>
              <a:rPr lang="en-GB" altLang="he-IL" sz="2800" b="0" i="1" dirty="0">
                <a:latin typeface="+mn-lt"/>
              </a:rPr>
              <a:t>How the Mind Works</a:t>
            </a:r>
            <a:r>
              <a:rPr lang="en-US" altLang="he-IL" sz="2800" b="0" i="1" dirty="0">
                <a:latin typeface="+mn-lt"/>
              </a:rPr>
              <a:t>: </a:t>
            </a:r>
            <a:r>
              <a:rPr lang="en-GB" altLang="he-IL" sz="2800" b="0" dirty="0">
                <a:latin typeface="+mn-lt"/>
              </a:rPr>
              <a:t>status is in our genes and conspicuous consumption is universal</a:t>
            </a:r>
          </a:p>
          <a:p>
            <a:pPr rtl="0" eaLnBrk="1" hangingPunct="1">
              <a:spcBef>
                <a:spcPct val="20000"/>
              </a:spcBef>
            </a:pPr>
            <a:endParaRPr lang="en-US" altLang="he-IL" sz="2800" b="0" dirty="0">
              <a:latin typeface="+mn-lt"/>
            </a:endParaRPr>
          </a:p>
          <a:p>
            <a:pPr marL="457200" indent="-457200" algn="l" eaLnBrk="1" hangingPunct="1">
              <a:lnSpc>
                <a:spcPct val="90000"/>
              </a:lnSpc>
              <a:spcBef>
                <a:spcPct val="20000"/>
              </a:spcBef>
              <a:buFont typeface="Arial" panose="020B0604020202020204" pitchFamily="34" charset="0"/>
              <a:buChar char="•"/>
            </a:pPr>
            <a:r>
              <a:rPr lang="en-US" altLang="he-IL" sz="2800" b="0" dirty="0">
                <a:latin typeface="+mn-lt"/>
              </a:rPr>
              <a:t>Women make men neglect the thought of the future and spend money extravagantly</a:t>
            </a:r>
          </a:p>
          <a:p>
            <a:pPr marL="0" indent="0" algn="l" eaLnBrk="1" hangingPunct="1">
              <a:lnSpc>
                <a:spcPct val="90000"/>
              </a:lnSpc>
              <a:spcBef>
                <a:spcPct val="20000"/>
              </a:spcBef>
            </a:pPr>
            <a:r>
              <a:rPr lang="en-US" altLang="he-IL" sz="2800" b="0" dirty="0">
                <a:latin typeface="+mn-lt"/>
              </a:rPr>
              <a:t>Wilson-Daly</a:t>
            </a:r>
            <a:r>
              <a:rPr lang="en-US" altLang="he-IL" sz="2800" dirty="0">
                <a:latin typeface="+mn-lt"/>
              </a:rPr>
              <a:t> </a:t>
            </a:r>
            <a:r>
              <a:rPr lang="en-US" altLang="he-IL" sz="2800" b="0" dirty="0">
                <a:latin typeface="+mn-lt"/>
              </a:rPr>
              <a:t>(2004): pretty women inspire men to discount the future</a:t>
            </a:r>
          </a:p>
          <a:p>
            <a:pPr marL="0" indent="0" rtl="0" eaLnBrk="1" hangingPunct="1">
              <a:lnSpc>
                <a:spcPct val="90000"/>
              </a:lnSpc>
              <a:spcBef>
                <a:spcPct val="20000"/>
              </a:spcBef>
            </a:pPr>
            <a:r>
              <a:rPr lang="en-US" altLang="he-IL" sz="2800" b="0" dirty="0" err="1">
                <a:latin typeface="+mn-lt"/>
              </a:rPr>
              <a:t>Griskevicius</a:t>
            </a:r>
            <a:r>
              <a:rPr lang="en-US" altLang="he-IL" sz="2800" b="0" dirty="0">
                <a:latin typeface="+mn-lt"/>
              </a:rPr>
              <a:t> et al. (2007): mating goals in men increase their willingness to spend on conspicuous luxuries (and display heroism or dominance). In women, mating goals boost public helping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651">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ock">
            <a:extLst>
              <a:ext uri="{FF2B5EF4-FFF2-40B4-BE49-F238E27FC236}">
                <a16:creationId xmlns:a16="http://schemas.microsoft.com/office/drawing/2014/main" id="{FFFB8660-762A-48CD-AB9F-60E30F2B8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138" y="1741671"/>
            <a:ext cx="7869836" cy="4426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4D698A-EB9F-4346-B361-2EE2B9CC0E5E}"/>
              </a:ext>
            </a:extLst>
          </p:cNvPr>
          <p:cNvSpPr/>
          <p:nvPr/>
        </p:nvSpPr>
        <p:spPr>
          <a:xfrm>
            <a:off x="2076138" y="613560"/>
            <a:ext cx="8296951" cy="523220"/>
          </a:xfrm>
          <a:prstGeom prst="rect">
            <a:avLst/>
          </a:prstGeom>
        </p:spPr>
        <p:txBody>
          <a:bodyPr wrap="none">
            <a:spAutoFit/>
          </a:bodyPr>
          <a:lstStyle/>
          <a:p>
            <a:pPr algn="just"/>
            <a:r>
              <a:rPr lang="en-GB" altLang="he-IL" sz="2800" dirty="0"/>
              <a:t>W</a:t>
            </a:r>
            <a:r>
              <a:rPr lang="en-US" altLang="he-IL" sz="2800" dirty="0"/>
              <a:t>e are humans (at least men), we</a:t>
            </a:r>
            <a:r>
              <a:rPr lang="en-GB" altLang="he-IL" sz="2800" dirty="0"/>
              <a:t> are not that special</a:t>
            </a:r>
            <a:r>
              <a:rPr lang="en-US" altLang="he-IL" sz="2800" dirty="0"/>
              <a:t>…</a:t>
            </a:r>
            <a:endParaRPr lang="he-IL" sz="2800" dirty="0"/>
          </a:p>
        </p:txBody>
      </p:sp>
    </p:spTree>
    <p:extLst>
      <p:ext uri="{BB962C8B-B14F-4D97-AF65-F5344CB8AC3E}">
        <p14:creationId xmlns:p14="http://schemas.microsoft.com/office/powerpoint/2010/main" val="2236100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eahen">
            <a:extLst>
              <a:ext uri="{FF2B5EF4-FFF2-40B4-BE49-F238E27FC236}">
                <a16:creationId xmlns:a16="http://schemas.microsoft.com/office/drawing/2014/main" id="{E1A9E93F-6B3E-459A-94C3-6A0EC784E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3155430"/>
            <a:ext cx="4727490" cy="293104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713E74A3-6DBD-4746-853F-48F9BF51B74B}"/>
              </a:ext>
            </a:extLst>
          </p:cNvPr>
          <p:cNvSpPr/>
          <p:nvPr/>
        </p:nvSpPr>
        <p:spPr>
          <a:xfrm>
            <a:off x="5401457" y="2042410"/>
            <a:ext cx="3043003" cy="1113020"/>
          </a:xfrm>
          <a:prstGeom prst="wedgeEllipseCallou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2" name="TextBox 1">
            <a:extLst>
              <a:ext uri="{FF2B5EF4-FFF2-40B4-BE49-F238E27FC236}">
                <a16:creationId xmlns:a16="http://schemas.microsoft.com/office/drawing/2014/main" id="{3ACA5A10-4376-4403-9098-7BFC1CE007B2}"/>
              </a:ext>
            </a:extLst>
          </p:cNvPr>
          <p:cNvSpPr txBox="1"/>
          <p:nvPr/>
        </p:nvSpPr>
        <p:spPr>
          <a:xfrm>
            <a:off x="6537240" y="2368088"/>
            <a:ext cx="2248524" cy="461665"/>
          </a:xfrm>
          <a:prstGeom prst="rect">
            <a:avLst/>
          </a:prstGeom>
          <a:noFill/>
        </p:spPr>
        <p:txBody>
          <a:bodyPr wrap="square" rtlCol="1">
            <a:spAutoFit/>
          </a:bodyPr>
          <a:lstStyle/>
          <a:p>
            <a:r>
              <a:rPr lang="en-US" sz="2400" dirty="0"/>
              <a:t>Wow!</a:t>
            </a:r>
            <a:endParaRPr lang="he-IL" sz="2400" dirty="0"/>
          </a:p>
        </p:txBody>
      </p:sp>
    </p:spTree>
    <p:extLst>
      <p:ext uri="{BB962C8B-B14F-4D97-AF65-F5344CB8AC3E}">
        <p14:creationId xmlns:p14="http://schemas.microsoft.com/office/powerpoint/2010/main" val="25300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a:extLst>
              <a:ext uri="{FF2B5EF4-FFF2-40B4-BE49-F238E27FC236}">
                <a16:creationId xmlns:a16="http://schemas.microsoft.com/office/drawing/2014/main" id="{CA326DB8-983C-4855-B817-8533066CAEEC}"/>
              </a:ext>
            </a:extLst>
          </p:cNvPr>
          <p:cNvSpPr>
            <a:spLocks noChangeArrowheads="1"/>
          </p:cNvSpPr>
          <p:nvPr/>
        </p:nvSpPr>
        <p:spPr bwMode="auto">
          <a:xfrm>
            <a:off x="1306642" y="558385"/>
            <a:ext cx="985353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457200" indent="-457200" algn="l" eaLnBrk="1" hangingPunct="1">
              <a:spcBef>
                <a:spcPct val="20000"/>
              </a:spcBef>
              <a:buFont typeface="Arial" panose="020B0604020202020204" pitchFamily="34" charset="0"/>
              <a:buChar char="•"/>
            </a:pPr>
            <a:r>
              <a:rPr lang="en-US" altLang="he-IL" sz="2800" b="0" dirty="0">
                <a:latin typeface="+mn-lt"/>
              </a:rPr>
              <a:t>And what about the alternate story - temptation?</a:t>
            </a:r>
          </a:p>
        </p:txBody>
      </p:sp>
      <p:pic>
        <p:nvPicPr>
          <p:cNvPr id="1030" name="Picture 6" descr="Image result for donut">
            <a:extLst>
              <a:ext uri="{FF2B5EF4-FFF2-40B4-BE49-F238E27FC236}">
                <a16:creationId xmlns:a16="http://schemas.microsoft.com/office/drawing/2014/main" id="{99E338BB-AC44-46A0-B1F8-A4E6D6209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89" y="1444563"/>
            <a:ext cx="4614368" cy="507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42BF-55C7-4FB0-851A-7663D2E24853}"/>
              </a:ext>
            </a:extLst>
          </p:cNvPr>
          <p:cNvSpPr>
            <a:spLocks noGrp="1"/>
          </p:cNvSpPr>
          <p:nvPr>
            <p:ph type="title"/>
          </p:nvPr>
        </p:nvSpPr>
        <p:spPr/>
        <p:txBody>
          <a:bodyPr>
            <a:normAutofit/>
          </a:bodyPr>
          <a:lstStyle/>
          <a:p>
            <a:pPr algn="l"/>
            <a:r>
              <a:rPr lang="en-US" sz="2800" dirty="0">
                <a:latin typeface="+mn-lt"/>
                <a:cs typeface="+mn-cs"/>
              </a:rPr>
              <a:t>Back to Micro-financing </a:t>
            </a:r>
            <a:endParaRPr lang="he-IL" sz="2800" dirty="0">
              <a:latin typeface="+mn-lt"/>
              <a:cs typeface="+mn-cs"/>
            </a:endParaRPr>
          </a:p>
        </p:txBody>
      </p:sp>
      <p:sp>
        <p:nvSpPr>
          <p:cNvPr id="4" name="Rectangle 3">
            <a:extLst>
              <a:ext uri="{FF2B5EF4-FFF2-40B4-BE49-F238E27FC236}">
                <a16:creationId xmlns:a16="http://schemas.microsoft.com/office/drawing/2014/main" id="{EC99D07E-65EB-4DA5-8A44-8824DF2F1156}"/>
              </a:ext>
            </a:extLst>
          </p:cNvPr>
          <p:cNvSpPr/>
          <p:nvPr/>
        </p:nvSpPr>
        <p:spPr>
          <a:xfrm>
            <a:off x="533400" y="1690688"/>
            <a:ext cx="8545286" cy="4832092"/>
          </a:xfrm>
          <a:prstGeom prst="rect">
            <a:avLst/>
          </a:prstGeom>
        </p:spPr>
        <p:txBody>
          <a:bodyPr wrap="square">
            <a:spAutoFit/>
          </a:bodyPr>
          <a:lstStyle/>
          <a:p>
            <a:r>
              <a:rPr lang="en-US" sz="2800" dirty="0"/>
              <a:t>Poverty traps are based on the lack of credit, so why did giving credit not help the poor escape poverty?</a:t>
            </a:r>
          </a:p>
          <a:p>
            <a:endParaRPr lang="en-US" sz="2800" dirty="0"/>
          </a:p>
          <a:p>
            <a:r>
              <a:rPr lang="en-US" sz="2800" dirty="0"/>
              <a:t>The mechanisms that explain poverty persistence, particularly low savings levels, are (probably) important to understanding the failure of micro credit: poor people are particularly susceptible to risk.</a:t>
            </a:r>
          </a:p>
          <a:p>
            <a:endParaRPr lang="en-US" sz="2800" dirty="0"/>
          </a:p>
          <a:p>
            <a:r>
              <a:rPr lang="en-US" sz="2800" dirty="0"/>
              <a:t>(The theory of </a:t>
            </a:r>
            <a:r>
              <a:rPr lang="en-US" sz="2800" dirty="0" err="1"/>
              <a:t>Hazanov</a:t>
            </a:r>
            <a:r>
              <a:rPr lang="en-US" sz="2800" dirty="0"/>
              <a:t>, </a:t>
            </a:r>
            <a:r>
              <a:rPr lang="en-US" sz="2800" dirty="0" err="1"/>
              <a:t>Moav</a:t>
            </a:r>
            <a:r>
              <a:rPr lang="en-US" sz="2800" dirty="0"/>
              <a:t>, </a:t>
            </a:r>
            <a:r>
              <a:rPr lang="en-US" sz="2800" dirty="0" err="1"/>
              <a:t>Ne’eman</a:t>
            </a:r>
            <a:r>
              <a:rPr lang="en-US" sz="2800" dirty="0"/>
              <a:t> and </a:t>
            </a:r>
            <a:r>
              <a:rPr lang="en-US" sz="2800" dirty="0" err="1"/>
              <a:t>Zoebi</a:t>
            </a:r>
            <a:r>
              <a:rPr lang="en-US" sz="2800" dirty="0"/>
              <a:t> is based on “Risk Aversion”)</a:t>
            </a:r>
          </a:p>
          <a:p>
            <a:endParaRPr lang="en-US" sz="2800" dirty="0"/>
          </a:p>
        </p:txBody>
      </p:sp>
    </p:spTree>
    <p:extLst>
      <p:ext uri="{BB962C8B-B14F-4D97-AF65-F5344CB8AC3E}">
        <p14:creationId xmlns:p14="http://schemas.microsoft.com/office/powerpoint/2010/main" val="142519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E088E-854F-488F-BFF7-59905D0446E2}"/>
              </a:ext>
            </a:extLst>
          </p:cNvPr>
          <p:cNvSpPr txBox="1"/>
          <p:nvPr/>
        </p:nvSpPr>
        <p:spPr>
          <a:xfrm>
            <a:off x="1311639" y="816964"/>
            <a:ext cx="8941633" cy="2246769"/>
          </a:xfrm>
          <a:prstGeom prst="rect">
            <a:avLst/>
          </a:prstGeom>
          <a:noFill/>
        </p:spPr>
        <p:txBody>
          <a:bodyPr wrap="square" rtlCol="1">
            <a:spAutoFit/>
          </a:bodyPr>
          <a:lstStyle/>
          <a:p>
            <a:pPr algn="l"/>
            <a:r>
              <a:rPr lang="en-US" sz="2800" dirty="0"/>
              <a:t>Disappointment</a:t>
            </a:r>
          </a:p>
          <a:p>
            <a:pPr algn="l"/>
            <a:endParaRPr lang="en-US" sz="2800" dirty="0"/>
          </a:p>
          <a:p>
            <a:pPr algn="l"/>
            <a:r>
              <a:rPr lang="en-US" sz="2800" dirty="0"/>
              <a:t>Aid to poor countries hasn’t led to economic growth</a:t>
            </a:r>
          </a:p>
          <a:p>
            <a:pPr algn="l"/>
            <a:endParaRPr lang="en-US" sz="2800" dirty="0"/>
          </a:p>
          <a:p>
            <a:pPr algn="l"/>
            <a:r>
              <a:rPr lang="en-US" sz="2800" dirty="0"/>
              <a:t>(Aid broadened governments and enhanced corruption)</a:t>
            </a:r>
            <a:endParaRPr lang="he-IL" sz="2800" dirty="0"/>
          </a:p>
        </p:txBody>
      </p:sp>
    </p:spTree>
    <p:extLst>
      <p:ext uri="{BB962C8B-B14F-4D97-AF65-F5344CB8AC3E}">
        <p14:creationId xmlns:p14="http://schemas.microsoft.com/office/powerpoint/2010/main" val="1247105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D3A4-6F12-4566-94A4-FEE50EFC49AC}"/>
              </a:ext>
            </a:extLst>
          </p:cNvPr>
          <p:cNvSpPr>
            <a:spLocks noGrp="1"/>
          </p:cNvSpPr>
          <p:nvPr>
            <p:ph type="title"/>
          </p:nvPr>
        </p:nvSpPr>
        <p:spPr/>
        <p:txBody>
          <a:bodyPr>
            <a:normAutofit/>
          </a:bodyPr>
          <a:lstStyle/>
          <a:p>
            <a:pPr algn="l"/>
            <a:r>
              <a:rPr lang="en-US" sz="2800" dirty="0">
                <a:latin typeface="+mn-lt"/>
                <a:cs typeface="+mn-cs"/>
              </a:rPr>
              <a:t>The Importance of Risk Aversion</a:t>
            </a:r>
            <a:endParaRPr lang="he-IL" sz="2800" dirty="0">
              <a:latin typeface="+mn-lt"/>
              <a:cs typeface="+mn-cs"/>
            </a:endParaRPr>
          </a:p>
        </p:txBody>
      </p:sp>
      <p:sp>
        <p:nvSpPr>
          <p:cNvPr id="3" name="Content Placeholder 2">
            <a:extLst>
              <a:ext uri="{FF2B5EF4-FFF2-40B4-BE49-F238E27FC236}">
                <a16:creationId xmlns:a16="http://schemas.microsoft.com/office/drawing/2014/main" id="{BB1ECE99-A707-4BB0-89D5-1FDFD04A54A7}"/>
              </a:ext>
            </a:extLst>
          </p:cNvPr>
          <p:cNvSpPr>
            <a:spLocks noGrp="1"/>
          </p:cNvSpPr>
          <p:nvPr>
            <p:ph idx="1"/>
          </p:nvPr>
        </p:nvSpPr>
        <p:spPr>
          <a:xfrm>
            <a:off x="838200" y="1563296"/>
            <a:ext cx="10515600" cy="4462749"/>
          </a:xfrm>
        </p:spPr>
        <p:txBody>
          <a:bodyPr>
            <a:normAutofit/>
          </a:bodyPr>
          <a:lstStyle/>
          <a:p>
            <a:pPr marL="0" indent="0" algn="l">
              <a:buNone/>
            </a:pPr>
            <a:r>
              <a:rPr lang="en-US" sz="3200" dirty="0"/>
              <a:t>Banerjee and </a:t>
            </a:r>
            <a:r>
              <a:rPr lang="en-US" sz="3200" dirty="0" err="1"/>
              <a:t>Duflo</a:t>
            </a:r>
            <a:r>
              <a:rPr lang="en-US" sz="3200" dirty="0"/>
              <a:t> (2011)</a:t>
            </a:r>
          </a:p>
          <a:p>
            <a:r>
              <a:rPr lang="en-US" dirty="0"/>
              <a:t>“risk is a central fact of life for the poor, who often run small businesses or farms . . .  with no assurance of regular employment. In such lives a bad break can have disastrous consequences.”</a:t>
            </a:r>
          </a:p>
          <a:p>
            <a:endParaRPr lang="en-US" dirty="0"/>
          </a:p>
          <a:p>
            <a:r>
              <a:rPr lang="en-US" dirty="0"/>
              <a:t>Investment is like buying a lottery ticket. Education for example, may lead to a better job but not necessarily. </a:t>
            </a:r>
          </a:p>
          <a:p>
            <a:pPr marL="0" indent="0" algn="r" rtl="1">
              <a:buNone/>
            </a:pPr>
            <a:endParaRPr lang="he-IL" dirty="0"/>
          </a:p>
        </p:txBody>
      </p:sp>
    </p:spTree>
    <p:extLst>
      <p:ext uri="{BB962C8B-B14F-4D97-AF65-F5344CB8AC3E}">
        <p14:creationId xmlns:p14="http://schemas.microsoft.com/office/powerpoint/2010/main" val="3089829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5F349-B8B6-4C2D-9F43-1ED87CE3C958}"/>
              </a:ext>
            </a:extLst>
          </p:cNvPr>
          <p:cNvSpPr>
            <a:spLocks noGrp="1"/>
          </p:cNvSpPr>
          <p:nvPr>
            <p:ph idx="1"/>
          </p:nvPr>
        </p:nvSpPr>
        <p:spPr>
          <a:xfrm>
            <a:off x="838200" y="678877"/>
            <a:ext cx="10515600" cy="5129812"/>
          </a:xfrm>
        </p:spPr>
        <p:txBody>
          <a:bodyPr>
            <a:normAutofit lnSpcReduction="10000"/>
          </a:bodyPr>
          <a:lstStyle/>
          <a:p>
            <a:pPr marL="0" indent="0">
              <a:buNone/>
            </a:pPr>
            <a:r>
              <a:rPr lang="en-US" dirty="0"/>
              <a:t>Banerjee and </a:t>
            </a:r>
            <a:r>
              <a:rPr lang="en-US" dirty="0" err="1"/>
              <a:t>Duflo</a:t>
            </a:r>
            <a:r>
              <a:rPr lang="en-US" dirty="0"/>
              <a:t> argue that the poor understand the economic environment well and take a variety of measures to reduce risk </a:t>
            </a:r>
          </a:p>
          <a:p>
            <a:endParaRPr lang="en-US" dirty="0"/>
          </a:p>
          <a:p>
            <a:endParaRPr lang="en-US" dirty="0"/>
          </a:p>
          <a:p>
            <a:r>
              <a:rPr lang="en-US" dirty="0"/>
              <a:t>Banerjee and </a:t>
            </a:r>
            <a:r>
              <a:rPr lang="en-US" dirty="0" err="1"/>
              <a:t>Duflo</a:t>
            </a:r>
            <a:r>
              <a:rPr lang="en-US" dirty="0"/>
              <a:t> provide further support for the claim that risk plays a central role in the decisions of the poor </a:t>
            </a:r>
            <a:r>
              <a:rPr lang="en-US" b="1" dirty="0"/>
              <a:t>who understand their economic environment </a:t>
            </a:r>
          </a:p>
          <a:p>
            <a:r>
              <a:rPr lang="en-US" dirty="0"/>
              <a:t>They argue that the poor are constantly worrying about the future, particularly about imminent disasters, and take </a:t>
            </a:r>
            <a:r>
              <a:rPr lang="en-US" b="1" dirty="0"/>
              <a:t>a variety of ingenious and costly precautionary measures </a:t>
            </a:r>
            <a:r>
              <a:rPr lang="en-US" dirty="0"/>
              <a:t>to limit the risks they are subject to, such as managing their businesses conservatively and diversifying their portfolio of activities, including by marriage and temporary migration</a:t>
            </a:r>
            <a:endParaRPr lang="he-IL" dirty="0"/>
          </a:p>
        </p:txBody>
      </p:sp>
    </p:spTree>
    <p:extLst>
      <p:ext uri="{BB962C8B-B14F-4D97-AF65-F5344CB8AC3E}">
        <p14:creationId xmlns:p14="http://schemas.microsoft.com/office/powerpoint/2010/main" val="304766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E322-3E27-4882-836B-B43EB73277BE}"/>
              </a:ext>
            </a:extLst>
          </p:cNvPr>
          <p:cNvSpPr>
            <a:spLocks noGrp="1"/>
          </p:cNvSpPr>
          <p:nvPr>
            <p:ph type="title"/>
          </p:nvPr>
        </p:nvSpPr>
        <p:spPr/>
        <p:txBody>
          <a:bodyPr>
            <a:normAutofit/>
          </a:bodyPr>
          <a:lstStyle/>
          <a:p>
            <a:pPr algn="l"/>
            <a:r>
              <a:rPr lang="en-US" sz="2800" dirty="0">
                <a:latin typeface="+mn-lt"/>
                <a:cs typeface="+mn-cs"/>
              </a:rPr>
              <a:t>More Testaments of Risk Aversion</a:t>
            </a:r>
            <a:endParaRPr lang="he-IL" sz="2800" dirty="0">
              <a:latin typeface="+mn-lt"/>
              <a:cs typeface="+mn-cs"/>
            </a:endParaRPr>
          </a:p>
        </p:txBody>
      </p:sp>
      <p:sp>
        <p:nvSpPr>
          <p:cNvPr id="3" name="Content Placeholder 2">
            <a:extLst>
              <a:ext uri="{FF2B5EF4-FFF2-40B4-BE49-F238E27FC236}">
                <a16:creationId xmlns:a16="http://schemas.microsoft.com/office/drawing/2014/main" id="{4AA1BD11-9ED1-4BF7-80EA-E2D067C5BC3B}"/>
              </a:ext>
            </a:extLst>
          </p:cNvPr>
          <p:cNvSpPr>
            <a:spLocks noGrp="1"/>
          </p:cNvSpPr>
          <p:nvPr>
            <p:ph idx="1"/>
          </p:nvPr>
        </p:nvSpPr>
        <p:spPr/>
        <p:txBody>
          <a:bodyPr>
            <a:normAutofit/>
          </a:bodyPr>
          <a:lstStyle/>
          <a:p>
            <a:r>
              <a:rPr lang="en-US" dirty="0"/>
              <a:t>The poor avoid low cost seasonal migration that is highly rewarding because of the fear of failure (Bryan et al., 2014)</a:t>
            </a:r>
          </a:p>
          <a:p>
            <a:r>
              <a:rPr lang="en-US" dirty="0"/>
              <a:t>Insurance against adverse weather shocks can induce farmers to invest more in high return risky production options (</a:t>
            </a:r>
            <a:r>
              <a:rPr lang="en-US" dirty="0" err="1"/>
              <a:t>Karlan</a:t>
            </a:r>
            <a:r>
              <a:rPr lang="en-US" dirty="0"/>
              <a:t> et al., 2014; Cole et al., 2016)</a:t>
            </a:r>
          </a:p>
          <a:p>
            <a:pPr marL="0" indent="0">
              <a:buNone/>
            </a:pPr>
            <a:endParaRPr lang="he-IL" dirty="0"/>
          </a:p>
        </p:txBody>
      </p:sp>
    </p:spTree>
    <p:extLst>
      <p:ext uri="{BB962C8B-B14F-4D97-AF65-F5344CB8AC3E}">
        <p14:creationId xmlns:p14="http://schemas.microsoft.com/office/powerpoint/2010/main" val="362999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1BD11-9ED1-4BF7-80EA-E2D067C5BC3B}"/>
              </a:ext>
            </a:extLst>
          </p:cNvPr>
          <p:cNvSpPr>
            <a:spLocks noGrp="1"/>
          </p:cNvSpPr>
          <p:nvPr>
            <p:ph idx="1"/>
          </p:nvPr>
        </p:nvSpPr>
        <p:spPr/>
        <p:txBody>
          <a:bodyPr>
            <a:normAutofit/>
          </a:bodyPr>
          <a:lstStyle/>
          <a:p>
            <a:pPr marL="0" indent="0">
              <a:buNone/>
            </a:pPr>
            <a:r>
              <a:rPr lang="en-US" b="1" dirty="0"/>
              <a:t>“[The] poor are highly risk averse and reluctant to engage in the high-risk, high-return activities that could lift them out of poverty”</a:t>
            </a:r>
            <a:r>
              <a:rPr lang="en-US" dirty="0"/>
              <a:t>;</a:t>
            </a:r>
            <a:r>
              <a:rPr lang="en-US" b="1" dirty="0"/>
              <a:t> “[a]s households move closer to extreme poverty and destitution, they become very risk averse” </a:t>
            </a:r>
            <a:r>
              <a:rPr lang="en-US" sz="2400" dirty="0"/>
              <a:t>(The World Bank 2001) </a:t>
            </a:r>
          </a:p>
          <a:p>
            <a:endParaRPr lang="en-US" sz="2400" dirty="0"/>
          </a:p>
          <a:p>
            <a:endParaRPr lang="he-IL" dirty="0"/>
          </a:p>
        </p:txBody>
      </p:sp>
      <p:sp>
        <p:nvSpPr>
          <p:cNvPr id="4" name="Title 1">
            <a:extLst>
              <a:ext uri="{FF2B5EF4-FFF2-40B4-BE49-F238E27FC236}">
                <a16:creationId xmlns:a16="http://schemas.microsoft.com/office/drawing/2014/main" id="{C3C17FCC-C5DF-4AC6-BFF5-85002B1640A8}"/>
              </a:ext>
            </a:extLst>
          </p:cNvPr>
          <p:cNvSpPr txBox="1">
            <a:spLocks/>
          </p:cNvSpPr>
          <p:nvPr/>
        </p:nvSpPr>
        <p:spPr>
          <a:xfrm>
            <a:off x="914400" y="288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cs typeface="+mn-cs"/>
              </a:rPr>
              <a:t>More Testaments to Risk Averse</a:t>
            </a:r>
            <a:endParaRPr lang="he-IL" sz="2800" dirty="0">
              <a:latin typeface="+mn-lt"/>
              <a:cs typeface="+mn-cs"/>
            </a:endParaRPr>
          </a:p>
        </p:txBody>
      </p:sp>
    </p:spTree>
    <p:extLst>
      <p:ext uri="{BB962C8B-B14F-4D97-AF65-F5344CB8AC3E}">
        <p14:creationId xmlns:p14="http://schemas.microsoft.com/office/powerpoint/2010/main" val="167096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299FD-96AB-4B1D-A0D3-13507EEB42FE}"/>
              </a:ext>
            </a:extLst>
          </p:cNvPr>
          <p:cNvSpPr>
            <a:spLocks noGrp="1"/>
          </p:cNvSpPr>
          <p:nvPr>
            <p:ph type="title"/>
          </p:nvPr>
        </p:nvSpPr>
        <p:spPr>
          <a:xfrm>
            <a:off x="838200" y="365125"/>
            <a:ext cx="10515600" cy="1325563"/>
          </a:xfrm>
        </p:spPr>
        <p:txBody>
          <a:bodyPr>
            <a:normAutofit/>
          </a:bodyPr>
          <a:lstStyle/>
          <a:p>
            <a:pPr algn="l"/>
            <a:r>
              <a:rPr lang="en-US" sz="2800" dirty="0">
                <a:latin typeface="+mn-lt"/>
                <a:cs typeface="+mn-cs"/>
              </a:rPr>
              <a:t>Economic Theory </a:t>
            </a:r>
            <a:endParaRPr lang="he-IL" sz="2800" dirty="0">
              <a:latin typeface="+mn-lt"/>
              <a:cs typeface="+mn-cs"/>
            </a:endParaRPr>
          </a:p>
        </p:txBody>
      </p:sp>
      <p:sp>
        <p:nvSpPr>
          <p:cNvPr id="4" name="Content Placeholder 2">
            <a:extLst>
              <a:ext uri="{FF2B5EF4-FFF2-40B4-BE49-F238E27FC236}">
                <a16:creationId xmlns:a16="http://schemas.microsoft.com/office/drawing/2014/main" id="{9AF2F201-A09D-44B5-98B2-4FEFDE245DFE}"/>
              </a:ext>
            </a:extLst>
          </p:cNvPr>
          <p:cNvSpPr txBox="1">
            <a:spLocks/>
          </p:cNvSpPr>
          <p:nvPr/>
        </p:nvSpPr>
        <p:spPr>
          <a:xfrm>
            <a:off x="751115" y="2141311"/>
            <a:ext cx="10515600" cy="2223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Regular expenses (S function) and risk aversion prevent the poor from investing.</a:t>
            </a:r>
          </a:p>
          <a:p>
            <a:pPr marL="0" indent="0">
              <a:buNone/>
            </a:pPr>
            <a:r>
              <a:rPr lang="en-US" dirty="0"/>
              <a:t>-&gt; Failure is too painful; it leaves the poor with both low income and debt</a:t>
            </a:r>
            <a:endParaRPr lang="he-IL" dirty="0"/>
          </a:p>
        </p:txBody>
      </p:sp>
    </p:spTree>
    <p:extLst>
      <p:ext uri="{BB962C8B-B14F-4D97-AF65-F5344CB8AC3E}">
        <p14:creationId xmlns:p14="http://schemas.microsoft.com/office/powerpoint/2010/main" val="14738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A4DA7-0F42-456D-A3D9-C22946A3128B}"/>
              </a:ext>
            </a:extLst>
          </p:cNvPr>
          <p:cNvSpPr>
            <a:spLocks noGrp="1"/>
          </p:cNvSpPr>
          <p:nvPr>
            <p:ph idx="1"/>
          </p:nvPr>
        </p:nvSpPr>
        <p:spPr/>
        <p:txBody>
          <a:bodyPr>
            <a:normAutofit fontScale="92500" lnSpcReduction="10000"/>
          </a:bodyPr>
          <a:lstStyle/>
          <a:p>
            <a:r>
              <a:rPr lang="en-US" dirty="0"/>
              <a:t>Banerjee and </a:t>
            </a:r>
            <a:r>
              <a:rPr lang="en-US" dirty="0" err="1"/>
              <a:t>Duflo</a:t>
            </a:r>
            <a:r>
              <a:rPr lang="en-US" dirty="0"/>
              <a:t> argue that there is no evidence of substantial regular expenses:</a:t>
            </a:r>
          </a:p>
          <a:p>
            <a:pPr marL="0" indent="0">
              <a:buNone/>
            </a:pPr>
            <a:r>
              <a:rPr lang="en-US" dirty="0"/>
              <a:t>Returns on education for example, is very high even on smaller scales</a:t>
            </a:r>
          </a:p>
          <a:p>
            <a:pPr marL="0" indent="0">
              <a:buNone/>
            </a:pPr>
            <a:endParaRPr lang="en-US" dirty="0"/>
          </a:p>
          <a:p>
            <a:pPr marL="0" indent="0">
              <a:buNone/>
            </a:pPr>
            <a:r>
              <a:rPr lang="en-US" dirty="0"/>
              <a:t>“[E]very little bit of education helps…People who go on to secondary education are more likely to get a formal-sector job, but even those who don’t are able to run their businesses better.”</a:t>
            </a:r>
          </a:p>
          <a:p>
            <a:pPr marL="0" indent="0">
              <a:buNone/>
            </a:pPr>
            <a:endParaRPr lang="en-US" dirty="0"/>
          </a:p>
          <a:p>
            <a:r>
              <a:rPr lang="en-US" dirty="0"/>
              <a:t>Modest investments in health substantially reduce risk of diseases, therefore they have a high return. The cost of the disease – treatment and loss of income can be devastating to the poor. </a:t>
            </a:r>
          </a:p>
        </p:txBody>
      </p:sp>
      <p:sp>
        <p:nvSpPr>
          <p:cNvPr id="6" name="Title 1">
            <a:extLst>
              <a:ext uri="{FF2B5EF4-FFF2-40B4-BE49-F238E27FC236}">
                <a16:creationId xmlns:a16="http://schemas.microsoft.com/office/drawing/2014/main" id="{9836D73F-3299-40A6-9662-9884C136F4CB}"/>
              </a:ext>
            </a:extLst>
          </p:cNvPr>
          <p:cNvSpPr>
            <a:spLocks noGrp="1"/>
          </p:cNvSpPr>
          <p:nvPr>
            <p:ph type="title"/>
          </p:nvPr>
        </p:nvSpPr>
        <p:spPr>
          <a:xfrm>
            <a:off x="838200" y="365125"/>
            <a:ext cx="10515600" cy="1325563"/>
          </a:xfrm>
        </p:spPr>
        <p:txBody>
          <a:bodyPr>
            <a:normAutofit/>
          </a:bodyPr>
          <a:lstStyle/>
          <a:p>
            <a:pPr algn="l"/>
            <a:r>
              <a:rPr lang="en-US" sz="2800" dirty="0">
                <a:latin typeface="+mn-lt"/>
                <a:cs typeface="+mn-cs"/>
              </a:rPr>
              <a:t>However… </a:t>
            </a:r>
            <a:endParaRPr lang="he-IL" sz="2800" dirty="0">
              <a:latin typeface="+mn-lt"/>
              <a:cs typeface="+mn-cs"/>
            </a:endParaRPr>
          </a:p>
        </p:txBody>
      </p:sp>
    </p:spTree>
    <p:extLst>
      <p:ext uri="{BB962C8B-B14F-4D97-AF65-F5344CB8AC3E}">
        <p14:creationId xmlns:p14="http://schemas.microsoft.com/office/powerpoint/2010/main" val="365863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8B21F-1215-4271-94E6-C53BFF166535}"/>
              </a:ext>
            </a:extLst>
          </p:cNvPr>
          <p:cNvSpPr>
            <a:spLocks noGrp="1"/>
          </p:cNvSpPr>
          <p:nvPr>
            <p:ph idx="1"/>
          </p:nvPr>
        </p:nvSpPr>
        <p:spPr/>
        <p:txBody>
          <a:bodyPr>
            <a:normAutofit/>
          </a:bodyPr>
          <a:lstStyle/>
          <a:p>
            <a:r>
              <a:rPr lang="en-US" dirty="0"/>
              <a:t>Despite high returns, many farmers avoid investing in fertilizers</a:t>
            </a:r>
            <a:endParaRPr lang="he-IL" dirty="0"/>
          </a:p>
          <a:p>
            <a:pPr marL="0" indent="0" algn="l">
              <a:buNone/>
            </a:pPr>
            <a:r>
              <a:rPr lang="he-IL" dirty="0"/>
              <a:t>    </a:t>
            </a:r>
            <a:r>
              <a:rPr lang="en-US" dirty="0"/>
              <a:t> </a:t>
            </a:r>
            <a:r>
              <a:rPr lang="en-US" sz="2200" dirty="0"/>
              <a:t>(</a:t>
            </a:r>
            <a:r>
              <a:rPr lang="en-US" sz="2200" dirty="0" err="1"/>
              <a:t>Duflo</a:t>
            </a:r>
            <a:r>
              <a:rPr lang="en-US" sz="2200" dirty="0"/>
              <a:t> et al., 2011)</a:t>
            </a:r>
            <a:r>
              <a:rPr lang="en-US" sz="2400" dirty="0"/>
              <a:t>	</a:t>
            </a:r>
          </a:p>
          <a:p>
            <a:r>
              <a:rPr lang="en-US" sz="2400" dirty="0"/>
              <a:t>Shop owners keep an inventory that is too small</a:t>
            </a:r>
            <a:endParaRPr lang="he-IL" sz="2400" dirty="0"/>
          </a:p>
          <a:p>
            <a:pPr marL="0" indent="0" algn="l">
              <a:buNone/>
            </a:pPr>
            <a:r>
              <a:rPr lang="he-IL" dirty="0"/>
              <a:t>    </a:t>
            </a:r>
            <a:r>
              <a:rPr lang="en-US" dirty="0"/>
              <a:t> </a:t>
            </a:r>
            <a:r>
              <a:rPr lang="en-US" sz="2200" dirty="0"/>
              <a:t>(Kremer et al., 2011)</a:t>
            </a:r>
          </a:p>
          <a:p>
            <a:r>
              <a:rPr lang="en-US" sz="2200" dirty="0"/>
              <a:t>There is no need for a large initial investment to start a small and profitable business in poor countries. A $100 investment may bring about returns of up to 20% per month</a:t>
            </a:r>
          </a:p>
          <a:p>
            <a:pPr marL="0" indent="0" algn="r" rtl="1">
              <a:buNone/>
            </a:pPr>
            <a:r>
              <a:rPr lang="en-US" sz="2200" dirty="0"/>
              <a:t> (McKenzie and Woodruff, 2006, de Mel et al., 2008, 2009, 2012, </a:t>
            </a:r>
            <a:r>
              <a:rPr lang="en-US" sz="2200" dirty="0" err="1"/>
              <a:t>Fafchamps</a:t>
            </a:r>
            <a:r>
              <a:rPr lang="en-US" sz="2200" dirty="0"/>
              <a:t> et al. 2014)    </a:t>
            </a:r>
          </a:p>
        </p:txBody>
      </p:sp>
      <p:sp>
        <p:nvSpPr>
          <p:cNvPr id="6" name="Title 1">
            <a:extLst>
              <a:ext uri="{FF2B5EF4-FFF2-40B4-BE49-F238E27FC236}">
                <a16:creationId xmlns:a16="http://schemas.microsoft.com/office/drawing/2014/main" id="{0574653F-3981-430F-9996-B5A555A03E29}"/>
              </a:ext>
            </a:extLst>
          </p:cNvPr>
          <p:cNvSpPr>
            <a:spLocks noGrp="1"/>
          </p:cNvSpPr>
          <p:nvPr>
            <p:ph type="title"/>
          </p:nvPr>
        </p:nvSpPr>
        <p:spPr>
          <a:xfrm>
            <a:off x="838200" y="365125"/>
            <a:ext cx="10515600" cy="1325563"/>
          </a:xfrm>
        </p:spPr>
        <p:txBody>
          <a:bodyPr>
            <a:normAutofit/>
          </a:bodyPr>
          <a:lstStyle/>
          <a:p>
            <a:pPr rtl="1"/>
            <a:r>
              <a:rPr lang="en-US" sz="2800" dirty="0">
                <a:latin typeface="+mn-lt"/>
                <a:cs typeface="+mn-cs"/>
              </a:rPr>
              <a:t>Further evidence of no substantial regular expenses</a:t>
            </a:r>
            <a:endParaRPr lang="he-IL" sz="2800" dirty="0">
              <a:latin typeface="+mn-lt"/>
              <a:cs typeface="+mn-cs"/>
            </a:endParaRPr>
          </a:p>
        </p:txBody>
      </p:sp>
      <p:sp>
        <p:nvSpPr>
          <p:cNvPr id="4" name="Title 1">
            <a:extLst>
              <a:ext uri="{FF2B5EF4-FFF2-40B4-BE49-F238E27FC236}">
                <a16:creationId xmlns:a16="http://schemas.microsoft.com/office/drawing/2014/main" id="{863D3710-020D-432D-AFE9-86E31CD9BC3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endParaRPr lang="he-IL" sz="2800" dirty="0">
              <a:latin typeface="+mn-lt"/>
              <a:cs typeface="+mn-cs"/>
            </a:endParaRPr>
          </a:p>
        </p:txBody>
      </p:sp>
    </p:spTree>
    <p:extLst>
      <p:ext uri="{BB962C8B-B14F-4D97-AF65-F5344CB8AC3E}">
        <p14:creationId xmlns:p14="http://schemas.microsoft.com/office/powerpoint/2010/main" val="18572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7BC93-FB2A-4CA3-A855-DE838928A605}"/>
              </a:ext>
            </a:extLst>
          </p:cNvPr>
          <p:cNvSpPr>
            <a:spLocks noGrp="1"/>
          </p:cNvSpPr>
          <p:nvPr>
            <p:ph idx="1"/>
          </p:nvPr>
        </p:nvSpPr>
        <p:spPr/>
        <p:txBody>
          <a:bodyPr/>
          <a:lstStyle/>
          <a:p>
            <a:pPr marL="0" indent="0">
              <a:buNone/>
            </a:pPr>
            <a:endParaRPr lang="en-US" b="1" i="1" dirty="0"/>
          </a:p>
          <a:p>
            <a:pPr marL="0" indent="0">
              <a:buNone/>
            </a:pPr>
            <a:endParaRPr lang="en-US" b="1" i="1" dirty="0"/>
          </a:p>
          <a:p>
            <a:pPr marL="0" indent="0">
              <a:buNone/>
            </a:pPr>
            <a:r>
              <a:rPr lang="en-US" b="1" i="1" dirty="0"/>
              <a:t>the evidence is inconsistent with technology-based (fixed costs) poverty traps</a:t>
            </a:r>
          </a:p>
          <a:p>
            <a:pPr marL="0" indent="0">
              <a:buNone/>
            </a:pPr>
            <a:endParaRPr lang="en-US" b="1" i="1" dirty="0"/>
          </a:p>
          <a:p>
            <a:pPr marL="0" indent="0">
              <a:buNone/>
            </a:pPr>
            <a:r>
              <a:rPr lang="en-US" dirty="0" err="1"/>
              <a:t>Kraay</a:t>
            </a:r>
            <a:r>
              <a:rPr lang="en-US" dirty="0"/>
              <a:t> and McKenzie (2014) </a:t>
            </a:r>
          </a:p>
          <a:p>
            <a:pPr marL="0" indent="0">
              <a:buNone/>
            </a:pPr>
            <a:endParaRPr lang="he-IL" b="1" i="1" dirty="0"/>
          </a:p>
        </p:txBody>
      </p:sp>
      <p:sp>
        <p:nvSpPr>
          <p:cNvPr id="5" name="Title 4">
            <a:extLst>
              <a:ext uri="{FF2B5EF4-FFF2-40B4-BE49-F238E27FC236}">
                <a16:creationId xmlns:a16="http://schemas.microsoft.com/office/drawing/2014/main" id="{69761870-ACD8-47C7-B2F0-512340A3C175}"/>
              </a:ext>
            </a:extLst>
          </p:cNvPr>
          <p:cNvSpPr>
            <a:spLocks noGrp="1"/>
          </p:cNvSpPr>
          <p:nvPr>
            <p:ph type="title"/>
          </p:nvPr>
        </p:nvSpPr>
        <p:spPr/>
        <p:txBody>
          <a:bodyPr>
            <a:normAutofit/>
          </a:bodyPr>
          <a:lstStyle/>
          <a:p>
            <a:pPr algn="l"/>
            <a:r>
              <a:rPr lang="en-US" sz="2800" b="1" dirty="0">
                <a:cs typeface="+mn-cs"/>
              </a:rPr>
              <a:t>Conclusion of the empirical study (reminder)</a:t>
            </a:r>
            <a:endParaRPr lang="he-IL" sz="2800" b="1" dirty="0">
              <a:cs typeface="+mn-cs"/>
            </a:endParaRPr>
          </a:p>
        </p:txBody>
      </p:sp>
    </p:spTree>
    <p:extLst>
      <p:ext uri="{BB962C8B-B14F-4D97-AF65-F5344CB8AC3E}">
        <p14:creationId xmlns:p14="http://schemas.microsoft.com/office/powerpoint/2010/main" val="3913373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002A-2328-4B77-8061-B0731E0E6720}"/>
              </a:ext>
            </a:extLst>
          </p:cNvPr>
          <p:cNvSpPr>
            <a:spLocks noGrp="1"/>
          </p:cNvSpPr>
          <p:nvPr>
            <p:ph type="title"/>
          </p:nvPr>
        </p:nvSpPr>
        <p:spPr>
          <a:xfrm>
            <a:off x="838200" y="613990"/>
            <a:ext cx="10515600" cy="1325563"/>
          </a:xfrm>
        </p:spPr>
        <p:txBody>
          <a:bodyPr>
            <a:noAutofit/>
          </a:bodyPr>
          <a:lstStyle/>
          <a:p>
            <a:r>
              <a:rPr lang="en-US" sz="2800" dirty="0">
                <a:latin typeface="+mn-lt"/>
              </a:rPr>
              <a:t>Standard modeling of investment with risk without fixed costs: The probability of success is typically exogenous, optimization by the agent is with respect to the scale of the project</a:t>
            </a:r>
            <a:br>
              <a:rPr lang="en-US" sz="2800" dirty="0">
                <a:latin typeface="+mn-lt"/>
              </a:rPr>
            </a:br>
            <a:endParaRPr lang="he-IL" sz="2800" dirty="0">
              <a:latin typeface="+mn-lt"/>
            </a:endParaRPr>
          </a:p>
        </p:txBody>
      </p:sp>
      <p:sp>
        <p:nvSpPr>
          <p:cNvPr id="3" name="Content Placeholder 2">
            <a:extLst>
              <a:ext uri="{FF2B5EF4-FFF2-40B4-BE49-F238E27FC236}">
                <a16:creationId xmlns:a16="http://schemas.microsoft.com/office/drawing/2014/main" id="{8C053A1F-34F9-44D6-A7EA-33364B577C6A}"/>
              </a:ext>
            </a:extLst>
          </p:cNvPr>
          <p:cNvSpPr>
            <a:spLocks noGrp="1"/>
          </p:cNvSpPr>
          <p:nvPr>
            <p:ph idx="1"/>
          </p:nvPr>
        </p:nvSpPr>
        <p:spPr/>
        <p:txBody>
          <a:bodyPr/>
          <a:lstStyle/>
          <a:p>
            <a:pPr marL="0" indent="0">
              <a:buNone/>
            </a:pPr>
            <a:r>
              <a:rPr lang="en-US" dirty="0"/>
              <a:t>In a project in which the rate of return is drawn from an exogenous distribution, and the technology is convex, the expected utility of a risk averse agent is a concave function of investment</a:t>
            </a:r>
            <a:endParaRPr lang="he-IL" dirty="0"/>
          </a:p>
        </p:txBody>
      </p:sp>
      <p:cxnSp>
        <p:nvCxnSpPr>
          <p:cNvPr id="4" name="Straight Arrow Connector 3">
            <a:extLst>
              <a:ext uri="{FF2B5EF4-FFF2-40B4-BE49-F238E27FC236}">
                <a16:creationId xmlns:a16="http://schemas.microsoft.com/office/drawing/2014/main" id="{FD935789-AB5B-4B63-AA5D-D1B00AA80A58}"/>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AB5B8A9-5927-4C28-BF8B-343DE5DF9B12}"/>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6" name="TextBox 5">
            <a:extLst>
              <a:ext uri="{FF2B5EF4-FFF2-40B4-BE49-F238E27FC236}">
                <a16:creationId xmlns:a16="http://schemas.microsoft.com/office/drawing/2014/main" id="{8F58A4F1-FA3A-4309-985F-F933796A627F}"/>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7" name="Straight Arrow Connector 6">
            <a:extLst>
              <a:ext uri="{FF2B5EF4-FFF2-40B4-BE49-F238E27FC236}">
                <a16:creationId xmlns:a16="http://schemas.microsoft.com/office/drawing/2014/main" id="{2A927678-6B22-4A3B-80AD-46E526C04496}"/>
              </a:ext>
            </a:extLst>
          </p:cNvPr>
          <p:cNvCxnSpPr>
            <a:cxnSpLocks/>
          </p:cNvCxnSpPr>
          <p:nvPr/>
        </p:nvCxnSpPr>
        <p:spPr>
          <a:xfrm flipV="1">
            <a:off x="2998838" y="3423103"/>
            <a:ext cx="0" cy="2336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BA843287-2035-43E8-A9CB-CF47BF9DC604}"/>
              </a:ext>
            </a:extLst>
          </p:cNvPr>
          <p:cNvSpPr/>
          <p:nvPr/>
        </p:nvSpPr>
        <p:spPr>
          <a:xfrm rot="21038776" flipV="1">
            <a:off x="2929024" y="3701661"/>
            <a:ext cx="3753464" cy="667244"/>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9A12D582-E4B8-4631-B29A-1534CE62BA14}"/>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sp>
        <p:nvSpPr>
          <p:cNvPr id="16" name="TextBox 15">
            <a:extLst>
              <a:ext uri="{FF2B5EF4-FFF2-40B4-BE49-F238E27FC236}">
                <a16:creationId xmlns:a16="http://schemas.microsoft.com/office/drawing/2014/main" id="{E276A16C-CB22-464B-9632-06C01F48537E}"/>
              </a:ext>
            </a:extLst>
          </p:cNvPr>
          <p:cNvSpPr txBox="1"/>
          <p:nvPr/>
        </p:nvSpPr>
        <p:spPr>
          <a:xfrm>
            <a:off x="6691506" y="5146490"/>
            <a:ext cx="2005781" cy="307777"/>
          </a:xfrm>
          <a:prstGeom prst="rect">
            <a:avLst/>
          </a:prstGeom>
          <a:noFill/>
        </p:spPr>
        <p:txBody>
          <a:bodyPr wrap="square" rtlCol="1">
            <a:spAutoFit/>
          </a:bodyPr>
          <a:lstStyle/>
          <a:p>
            <a:r>
              <a:rPr lang="en-US" sz="1400" dirty="0"/>
              <a:t>WEALTH </a:t>
            </a:r>
            <a:endParaRPr lang="he-IL" sz="1400" dirty="0"/>
          </a:p>
        </p:txBody>
      </p:sp>
      <p:sp>
        <p:nvSpPr>
          <p:cNvPr id="17" name="TextBox 16">
            <a:extLst>
              <a:ext uri="{FF2B5EF4-FFF2-40B4-BE49-F238E27FC236}">
                <a16:creationId xmlns:a16="http://schemas.microsoft.com/office/drawing/2014/main" id="{C121468D-464C-41E4-B414-CC4B500D3AC8}"/>
              </a:ext>
            </a:extLst>
          </p:cNvPr>
          <p:cNvSpPr txBox="1"/>
          <p:nvPr/>
        </p:nvSpPr>
        <p:spPr>
          <a:xfrm>
            <a:off x="6711756" y="3841161"/>
            <a:ext cx="4515485" cy="461665"/>
          </a:xfrm>
          <a:prstGeom prst="rect">
            <a:avLst/>
          </a:prstGeom>
          <a:noFill/>
        </p:spPr>
        <p:txBody>
          <a:bodyPr wrap="square" rtlCol="1">
            <a:spAutoFit/>
          </a:bodyPr>
          <a:lstStyle/>
          <a:p>
            <a:r>
              <a:rPr lang="en-US" sz="2400" dirty="0"/>
              <a:t>WEALTH </a:t>
            </a:r>
            <a:endParaRPr lang="he-IL" sz="2400" dirty="0"/>
          </a:p>
        </p:txBody>
      </p:sp>
      <p:sp>
        <p:nvSpPr>
          <p:cNvPr id="22" name="Freeform: Shape 21">
            <a:extLst>
              <a:ext uri="{FF2B5EF4-FFF2-40B4-BE49-F238E27FC236}">
                <a16:creationId xmlns:a16="http://schemas.microsoft.com/office/drawing/2014/main" id="{08D6F228-E17C-4FDC-A11F-D971D358795E}"/>
              </a:ext>
            </a:extLst>
          </p:cNvPr>
          <p:cNvSpPr/>
          <p:nvPr/>
        </p:nvSpPr>
        <p:spPr>
          <a:xfrm rot="374711" flipV="1">
            <a:off x="3036284" y="4490074"/>
            <a:ext cx="3753464" cy="667244"/>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 name="Straight Connector 22">
            <a:extLst>
              <a:ext uri="{FF2B5EF4-FFF2-40B4-BE49-F238E27FC236}">
                <a16:creationId xmlns:a16="http://schemas.microsoft.com/office/drawing/2014/main" id="{C2E5A1D2-295E-47C1-A502-ADCD173BD097}"/>
              </a:ext>
            </a:extLst>
          </p:cNvPr>
          <p:cNvCxnSpPr>
            <a:cxnSpLocks/>
          </p:cNvCxnSpPr>
          <p:nvPr/>
        </p:nvCxnSpPr>
        <p:spPr>
          <a:xfrm>
            <a:off x="5058217" y="3667520"/>
            <a:ext cx="0" cy="20917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8E86DC-56E4-4F2F-BAA9-A7B6A32C4BD5}"/>
              </a:ext>
            </a:extLst>
          </p:cNvPr>
          <p:cNvCxnSpPr>
            <a:cxnSpLocks/>
          </p:cNvCxnSpPr>
          <p:nvPr/>
        </p:nvCxnSpPr>
        <p:spPr>
          <a:xfrm>
            <a:off x="4674758" y="4492424"/>
            <a:ext cx="0" cy="126682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27787A5-BCAC-4EF2-B492-82F970F3F5E3}"/>
              </a:ext>
            </a:extLst>
          </p:cNvPr>
          <p:cNvSpPr txBox="1"/>
          <p:nvPr/>
        </p:nvSpPr>
        <p:spPr>
          <a:xfrm>
            <a:off x="4387644" y="5805411"/>
            <a:ext cx="1578077" cy="646331"/>
          </a:xfrm>
          <a:prstGeom prst="rect">
            <a:avLst/>
          </a:prstGeom>
          <a:noFill/>
        </p:spPr>
        <p:txBody>
          <a:bodyPr wrap="square" rtlCol="1">
            <a:spAutoFit/>
          </a:bodyPr>
          <a:lstStyle/>
          <a:p>
            <a:r>
              <a:rPr lang="en-US" dirty="0"/>
              <a:t>Optimal investment</a:t>
            </a:r>
            <a:endParaRPr lang="he-IL" dirty="0"/>
          </a:p>
        </p:txBody>
      </p:sp>
    </p:spTree>
    <p:extLst>
      <p:ext uri="{BB962C8B-B14F-4D97-AF65-F5344CB8AC3E}">
        <p14:creationId xmlns:p14="http://schemas.microsoft.com/office/powerpoint/2010/main" val="32826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2" grpId="0"/>
      <p:bldP spid="16" grpId="0"/>
      <p:bldP spid="17" grpId="0"/>
      <p:bldP spid="22" grpId="0" animBg="1"/>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6FAF2-2719-4AF9-B9E0-A9837B6A2E3B}"/>
              </a:ext>
            </a:extLst>
          </p:cNvPr>
          <p:cNvSpPr>
            <a:spLocks noGrp="1"/>
          </p:cNvSpPr>
          <p:nvPr>
            <p:ph idx="1"/>
          </p:nvPr>
        </p:nvSpPr>
        <p:spPr>
          <a:xfrm>
            <a:off x="838200" y="2506662"/>
            <a:ext cx="10515600" cy="2261281"/>
          </a:xfrm>
        </p:spPr>
        <p:txBody>
          <a:bodyPr>
            <a:normAutofit/>
          </a:bodyPr>
          <a:lstStyle/>
          <a:p>
            <a:r>
              <a:rPr lang="en-US" dirty="0"/>
              <a:t>“In reality, </a:t>
            </a:r>
            <a:r>
              <a:rPr lang="en-US" b="1" i="1" dirty="0"/>
              <a:t>there should not be an education-based poverty trap</a:t>
            </a:r>
            <a:r>
              <a:rPr lang="en-US" dirty="0"/>
              <a:t>: Education is valuable at every level. But the fact that parents believe that education is S-shaped ... create[s] one.”</a:t>
            </a:r>
          </a:p>
        </p:txBody>
      </p:sp>
      <p:sp>
        <p:nvSpPr>
          <p:cNvPr id="4" name="Title 1">
            <a:extLst>
              <a:ext uri="{FF2B5EF4-FFF2-40B4-BE49-F238E27FC236}">
                <a16:creationId xmlns:a16="http://schemas.microsoft.com/office/drawing/2014/main" id="{A5F2B613-CB68-4BBB-B583-C0E02EE02DEC}"/>
              </a:ext>
            </a:extLst>
          </p:cNvPr>
          <p:cNvSpPr txBox="1">
            <a:spLocks/>
          </p:cNvSpPr>
          <p:nvPr/>
        </p:nvSpPr>
        <p:spPr>
          <a:xfrm>
            <a:off x="624590" y="593951"/>
            <a:ext cx="109428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800" dirty="0">
                <a:latin typeface="+mn-lt"/>
                <a:cs typeface="+mn-cs"/>
              </a:rPr>
              <a:t>How can one explain the micro-credit failure without being able to establish a base of regular expenses?</a:t>
            </a:r>
            <a:endParaRPr lang="he-IL" sz="2800" dirty="0">
              <a:latin typeface="+mn-lt"/>
              <a:cs typeface="+mn-cs"/>
            </a:endParaRPr>
          </a:p>
        </p:txBody>
      </p:sp>
      <p:sp>
        <p:nvSpPr>
          <p:cNvPr id="7" name="Rectangle 6">
            <a:extLst>
              <a:ext uri="{FF2B5EF4-FFF2-40B4-BE49-F238E27FC236}">
                <a16:creationId xmlns:a16="http://schemas.microsoft.com/office/drawing/2014/main" id="{888DC0D2-EBF7-4444-9BD7-754965853881}"/>
              </a:ext>
            </a:extLst>
          </p:cNvPr>
          <p:cNvSpPr/>
          <p:nvPr/>
        </p:nvSpPr>
        <p:spPr>
          <a:xfrm>
            <a:off x="1665895" y="1843756"/>
            <a:ext cx="9092233" cy="461665"/>
          </a:xfrm>
          <a:prstGeom prst="rect">
            <a:avLst/>
          </a:prstGeom>
        </p:spPr>
        <p:txBody>
          <a:bodyPr wrap="none">
            <a:spAutoFit/>
          </a:bodyPr>
          <a:lstStyle/>
          <a:p>
            <a:r>
              <a:rPr lang="en-US" sz="2400" dirty="0"/>
              <a:t>1. According to Banerjee and </a:t>
            </a:r>
            <a:r>
              <a:rPr lang="en-US" sz="2400" dirty="0" err="1"/>
              <a:t>Duflo</a:t>
            </a:r>
            <a:r>
              <a:rPr lang="en-US" sz="2400" dirty="0"/>
              <a:t> the production function is S shaped </a:t>
            </a:r>
          </a:p>
        </p:txBody>
      </p:sp>
      <p:sp>
        <p:nvSpPr>
          <p:cNvPr id="8" name="Rectangle 7">
            <a:extLst>
              <a:ext uri="{FF2B5EF4-FFF2-40B4-BE49-F238E27FC236}">
                <a16:creationId xmlns:a16="http://schemas.microsoft.com/office/drawing/2014/main" id="{50E3766A-E394-4710-BE95-EF1987CF0206}"/>
              </a:ext>
            </a:extLst>
          </p:cNvPr>
          <p:cNvSpPr/>
          <p:nvPr/>
        </p:nvSpPr>
        <p:spPr>
          <a:xfrm>
            <a:off x="1186924" y="4138187"/>
            <a:ext cx="8252324" cy="830997"/>
          </a:xfrm>
          <a:prstGeom prst="rect">
            <a:avLst/>
          </a:prstGeom>
        </p:spPr>
        <p:txBody>
          <a:bodyPr wrap="none">
            <a:spAutoFit/>
          </a:bodyPr>
          <a:lstStyle/>
          <a:p>
            <a:r>
              <a:rPr lang="en-US" sz="2400" dirty="0"/>
              <a:t>Their argument is not consistent with their description of the </a:t>
            </a:r>
          </a:p>
          <a:p>
            <a:r>
              <a:rPr lang="en-US" sz="2400" dirty="0"/>
              <a:t>poor as people who understand well the economic environment </a:t>
            </a:r>
          </a:p>
        </p:txBody>
      </p:sp>
    </p:spTree>
    <p:extLst>
      <p:ext uri="{BB962C8B-B14F-4D97-AF65-F5344CB8AC3E}">
        <p14:creationId xmlns:p14="http://schemas.microsoft.com/office/powerpoint/2010/main" val="293240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E088E-854F-488F-BFF7-59905D0446E2}"/>
              </a:ext>
            </a:extLst>
          </p:cNvPr>
          <p:cNvSpPr txBox="1"/>
          <p:nvPr/>
        </p:nvSpPr>
        <p:spPr>
          <a:xfrm>
            <a:off x="1311639" y="816964"/>
            <a:ext cx="8941633" cy="2677656"/>
          </a:xfrm>
          <a:prstGeom prst="rect">
            <a:avLst/>
          </a:prstGeom>
          <a:noFill/>
        </p:spPr>
        <p:txBody>
          <a:bodyPr wrap="square" rtlCol="1">
            <a:spAutoFit/>
          </a:bodyPr>
          <a:lstStyle/>
          <a:p>
            <a:pPr algn="l"/>
            <a:r>
              <a:rPr lang="en-US" sz="2800" dirty="0"/>
              <a:t>Success</a:t>
            </a:r>
          </a:p>
          <a:p>
            <a:pPr algn="l"/>
            <a:endParaRPr lang="en-US" sz="2800" dirty="0"/>
          </a:p>
          <a:p>
            <a:pPr algn="l"/>
            <a:r>
              <a:rPr lang="en-US" sz="2800" dirty="0"/>
              <a:t>Poor countries are showing growth and poverty rates are decreasing</a:t>
            </a:r>
          </a:p>
          <a:p>
            <a:pPr algn="l"/>
            <a:endParaRPr lang="en-US" sz="2800" dirty="0"/>
          </a:p>
          <a:p>
            <a:pPr algn="l"/>
            <a:r>
              <a:rPr lang="en-US" sz="2800" dirty="0"/>
              <a:t>Probably unrelated to aid programs…</a:t>
            </a:r>
            <a:endParaRPr lang="he-IL" sz="2800" dirty="0"/>
          </a:p>
        </p:txBody>
      </p:sp>
    </p:spTree>
    <p:extLst>
      <p:ext uri="{BB962C8B-B14F-4D97-AF65-F5344CB8AC3E}">
        <p14:creationId xmlns:p14="http://schemas.microsoft.com/office/powerpoint/2010/main" val="2304670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7C6C07-7B64-4C0E-AE84-33A2EE30448F}"/>
              </a:ext>
            </a:extLst>
          </p:cNvPr>
          <p:cNvSpPr>
            <a:spLocks noGrp="1"/>
          </p:cNvSpPr>
          <p:nvPr>
            <p:ph type="title"/>
          </p:nvPr>
        </p:nvSpPr>
        <p:spPr>
          <a:xfrm>
            <a:off x="554636" y="2076139"/>
            <a:ext cx="10852879" cy="1851284"/>
          </a:xfrm>
        </p:spPr>
        <p:txBody>
          <a:bodyPr>
            <a:noAutofit/>
          </a:bodyPr>
          <a:lstStyle/>
          <a:p>
            <a:r>
              <a:rPr lang="en-US" sz="2800" dirty="0">
                <a:latin typeface="+mn-lt"/>
                <a:cs typeface="+mn-cs"/>
              </a:rPr>
              <a:t>2. Scarcity of complementary factors of production (skills, education, infrastructure), and in fact it is argued that enthusiasm for microfinance is based on an overestimation of the business potential facing the poor </a:t>
            </a:r>
            <a:br>
              <a:rPr lang="en-US" sz="2800" dirty="0">
                <a:latin typeface="+mn-lt"/>
                <a:cs typeface="+mn-cs"/>
              </a:rPr>
            </a:br>
            <a:r>
              <a:rPr lang="en-US" sz="2400" dirty="0">
                <a:latin typeface="+mn-lt"/>
                <a:cs typeface="+mn-cs"/>
              </a:rPr>
              <a:t>Banerjee et al. (2015) </a:t>
            </a:r>
            <a:br>
              <a:rPr lang="he-IL" sz="2400" dirty="0">
                <a:latin typeface="+mn-lt"/>
                <a:cs typeface="+mn-cs"/>
              </a:rPr>
            </a:br>
            <a:br>
              <a:rPr lang="he-IL" sz="2400" dirty="0">
                <a:latin typeface="+mn-lt"/>
                <a:cs typeface="+mn-cs"/>
              </a:rPr>
            </a:br>
            <a:endParaRPr lang="he-IL" sz="2800" dirty="0">
              <a:latin typeface="+mn-lt"/>
              <a:cs typeface="+mn-cs"/>
            </a:endParaRPr>
          </a:p>
        </p:txBody>
      </p:sp>
      <p:sp>
        <p:nvSpPr>
          <p:cNvPr id="6" name="Rectangle 5">
            <a:extLst>
              <a:ext uri="{FF2B5EF4-FFF2-40B4-BE49-F238E27FC236}">
                <a16:creationId xmlns:a16="http://schemas.microsoft.com/office/drawing/2014/main" id="{A0BAD20C-C622-48E3-851D-1882932D83A4}"/>
              </a:ext>
            </a:extLst>
          </p:cNvPr>
          <p:cNvSpPr/>
          <p:nvPr/>
        </p:nvSpPr>
        <p:spPr>
          <a:xfrm>
            <a:off x="1004341" y="3429000"/>
            <a:ext cx="10223292" cy="4401205"/>
          </a:xfrm>
          <a:prstGeom prst="rect">
            <a:avLst/>
          </a:prstGeom>
        </p:spPr>
        <p:txBody>
          <a:bodyPr wrap="square">
            <a:spAutoFit/>
          </a:bodyPr>
          <a:lstStyle/>
          <a:p>
            <a:pPr algn="l"/>
            <a:r>
              <a:rPr lang="en-US" sz="2800" dirty="0"/>
              <a:t>However…</a:t>
            </a:r>
            <a:endParaRPr lang="he-IL" sz="2800" dirty="0"/>
          </a:p>
          <a:p>
            <a:pPr marL="457200" indent="-457200">
              <a:buFont typeface="Arial" panose="020B0604020202020204" pitchFamily="34" charset="0"/>
              <a:buChar char="•"/>
            </a:pPr>
            <a:r>
              <a:rPr lang="en-US" sz="2800" dirty="0"/>
              <a:t>As part of an experiment, poor women were given a financial asset: two milking cows and basic training. The experiment showed that with that aid, the women successfully ran a small business that helped to escape poverty. </a:t>
            </a:r>
            <a:r>
              <a:rPr lang="en-US" sz="2400" dirty="0" err="1"/>
              <a:t>Bandiera</a:t>
            </a:r>
            <a:r>
              <a:rPr lang="en-US" sz="2400" dirty="0"/>
              <a:t> et al. (2017)</a:t>
            </a:r>
            <a:endParaRPr lang="en-US" sz="2800" dirty="0"/>
          </a:p>
          <a:p>
            <a:pPr marL="457200" indent="-457200">
              <a:buFont typeface="Arial" panose="020B0604020202020204" pitchFamily="34" charset="0"/>
              <a:buChar char="•"/>
            </a:pPr>
            <a:r>
              <a:rPr lang="en-US" sz="2800" dirty="0"/>
              <a:t>Financial grants a</a:t>
            </a:r>
            <a:r>
              <a:rPr lang="he-IL" sz="2800" dirty="0" err="1"/>
              <a:t>ןג</a:t>
            </a:r>
            <a:r>
              <a:rPr lang="en-US" sz="2800" dirty="0"/>
              <a:t> programs have contributed to labor productivity and consumption among the poor. </a:t>
            </a:r>
            <a:r>
              <a:rPr lang="en-US" sz="2400" dirty="0" err="1"/>
              <a:t>Handa</a:t>
            </a:r>
            <a:r>
              <a:rPr lang="en-US" sz="2400" dirty="0"/>
              <a:t> et al. (2018)</a:t>
            </a:r>
            <a:br>
              <a:rPr lang="he-IL" sz="2800" dirty="0"/>
            </a:br>
            <a:br>
              <a:rPr lang="he-IL" sz="2800" dirty="0"/>
            </a:br>
            <a:br>
              <a:rPr lang="en-US" sz="2800" dirty="0"/>
            </a:br>
            <a:endParaRPr lang="he-IL" sz="2800" dirty="0"/>
          </a:p>
        </p:txBody>
      </p:sp>
      <p:sp>
        <p:nvSpPr>
          <p:cNvPr id="5" name="Title 1">
            <a:extLst>
              <a:ext uri="{FF2B5EF4-FFF2-40B4-BE49-F238E27FC236}">
                <a16:creationId xmlns:a16="http://schemas.microsoft.com/office/drawing/2014/main" id="{3100CEED-1DFF-4BC5-AF0B-5BD44852F50B}"/>
              </a:ext>
            </a:extLst>
          </p:cNvPr>
          <p:cNvSpPr txBox="1">
            <a:spLocks/>
          </p:cNvSpPr>
          <p:nvPr/>
        </p:nvSpPr>
        <p:spPr>
          <a:xfrm>
            <a:off x="624590" y="593951"/>
            <a:ext cx="109428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800" dirty="0">
                <a:latin typeface="+mn-lt"/>
                <a:cs typeface="+mn-cs"/>
              </a:rPr>
              <a:t>How can one explain the micro-credit failure without being able to establish a base of regular expenses?</a:t>
            </a:r>
            <a:endParaRPr lang="he-IL" sz="2800" dirty="0">
              <a:latin typeface="+mn-lt"/>
              <a:cs typeface="+mn-cs"/>
            </a:endParaRPr>
          </a:p>
        </p:txBody>
      </p:sp>
    </p:spTree>
    <p:extLst>
      <p:ext uri="{BB962C8B-B14F-4D97-AF65-F5344CB8AC3E}">
        <p14:creationId xmlns:p14="http://schemas.microsoft.com/office/powerpoint/2010/main" val="1619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DECE0E3-5D12-4161-96B0-9AC14804352D}"/>
              </a:ext>
            </a:extLst>
          </p:cNvPr>
          <p:cNvGrpSpPr/>
          <p:nvPr/>
        </p:nvGrpSpPr>
        <p:grpSpPr>
          <a:xfrm>
            <a:off x="2861851" y="2746222"/>
            <a:ext cx="6717889" cy="2510143"/>
            <a:chOff x="2121310" y="3423103"/>
            <a:chExt cx="6717889" cy="2510143"/>
          </a:xfrm>
        </p:grpSpPr>
        <p:cxnSp>
          <p:nvCxnSpPr>
            <p:cNvPr id="4" name="Straight Arrow Connector 3">
              <a:extLst>
                <a:ext uri="{FF2B5EF4-FFF2-40B4-BE49-F238E27FC236}">
                  <a16:creationId xmlns:a16="http://schemas.microsoft.com/office/drawing/2014/main" id="{6F2A7F80-5878-4424-98A9-2EB356BB06B3}"/>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1739FC-62F3-458F-815B-B907C91F2899}"/>
                </a:ext>
              </a:extLst>
            </p:cNvPr>
            <p:cNvSpPr txBox="1"/>
            <p:nvPr/>
          </p:nvSpPr>
          <p:spPr>
            <a:xfrm>
              <a:off x="7379109" y="5563914"/>
              <a:ext cx="1460090" cy="369332"/>
            </a:xfrm>
            <a:prstGeom prst="rect">
              <a:avLst/>
            </a:prstGeom>
            <a:noFill/>
          </p:spPr>
          <p:txBody>
            <a:bodyPr wrap="square" rtlCol="1">
              <a:spAutoFit/>
            </a:bodyPr>
            <a:lstStyle/>
            <a:p>
              <a:r>
                <a:rPr lang="en-US" dirty="0"/>
                <a:t>INVESTMENT</a:t>
              </a:r>
              <a:endParaRPr lang="he-IL" dirty="0"/>
            </a:p>
          </p:txBody>
        </p:sp>
        <p:sp>
          <p:nvSpPr>
            <p:cNvPr id="6" name="TextBox 5">
              <a:extLst>
                <a:ext uri="{FF2B5EF4-FFF2-40B4-BE49-F238E27FC236}">
                  <a16:creationId xmlns:a16="http://schemas.microsoft.com/office/drawing/2014/main" id="{0DBBFDE5-A293-4E45-B2E1-BCD54247B1A3}"/>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7" name="Straight Arrow Connector 6">
              <a:extLst>
                <a:ext uri="{FF2B5EF4-FFF2-40B4-BE49-F238E27FC236}">
                  <a16:creationId xmlns:a16="http://schemas.microsoft.com/office/drawing/2014/main" id="{3999D8AD-AEA2-443C-A263-558C32AA67E6}"/>
                </a:ext>
              </a:extLst>
            </p:cNvPr>
            <p:cNvCxnSpPr>
              <a:cxnSpLocks/>
            </p:cNvCxnSpPr>
            <p:nvPr/>
          </p:nvCxnSpPr>
          <p:spPr>
            <a:xfrm flipV="1">
              <a:off x="2998838" y="3423103"/>
              <a:ext cx="0" cy="2336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10DAA58D-1DC3-4B51-839B-C1D1A5997966}"/>
                </a:ext>
              </a:extLst>
            </p:cNvPr>
            <p:cNvSpPr/>
            <p:nvPr/>
          </p:nvSpPr>
          <p:spPr>
            <a:xfrm rot="21113635">
              <a:off x="3091386" y="4089182"/>
              <a:ext cx="3776721" cy="1109609"/>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Content Placeholder 2">
            <a:extLst>
              <a:ext uri="{FF2B5EF4-FFF2-40B4-BE49-F238E27FC236}">
                <a16:creationId xmlns:a16="http://schemas.microsoft.com/office/drawing/2014/main" id="{72D5A05D-2758-4574-9CE7-E7F8E6D5C38B}"/>
              </a:ext>
            </a:extLst>
          </p:cNvPr>
          <p:cNvSpPr>
            <a:spLocks noGrp="1"/>
          </p:cNvSpPr>
          <p:nvPr>
            <p:ph idx="1"/>
          </p:nvPr>
        </p:nvSpPr>
        <p:spPr>
          <a:xfrm>
            <a:off x="763250" y="1510830"/>
            <a:ext cx="10515600" cy="4889969"/>
          </a:xfrm>
        </p:spPr>
        <p:txBody>
          <a:bodyPr>
            <a:normAutofit/>
          </a:bodyPr>
          <a:lstStyle/>
          <a:p>
            <a:pPr marL="0" indent="0" algn="l">
              <a:buNone/>
            </a:pPr>
            <a:r>
              <a:rPr lang="en-US" dirty="0"/>
              <a:t>We show that risk-averse individuals' preferences create a corner solution when investing is in the project's chances of success</a:t>
            </a:r>
            <a:endParaRPr lang="he-IL" dirty="0">
              <a:sym typeface="Wingdings" panose="05000000000000000000" pitchFamily="2" charset="2"/>
            </a:endParaRPr>
          </a:p>
          <a:p>
            <a:pPr marL="0" indent="0" algn="r" rtl="1">
              <a:buNone/>
            </a:pPr>
            <a:endParaRPr lang="he-IL" dirty="0">
              <a:sym typeface="Wingdings" panose="05000000000000000000" pitchFamily="2" charset="2"/>
            </a:endParaRPr>
          </a:p>
          <a:p>
            <a:pPr marL="0" indent="0" algn="r" rtl="1">
              <a:buNone/>
            </a:pPr>
            <a:endParaRPr lang="he-IL" dirty="0">
              <a:sym typeface="Wingdings" panose="05000000000000000000" pitchFamily="2" charset="2"/>
            </a:endParaRPr>
          </a:p>
          <a:p>
            <a:pPr marL="0" indent="0" algn="r" rtl="1">
              <a:buNone/>
            </a:pPr>
            <a:endParaRPr lang="he-IL" dirty="0">
              <a:sym typeface="Wingdings" panose="05000000000000000000" pitchFamily="2" charset="2"/>
            </a:endParaRPr>
          </a:p>
          <a:p>
            <a:pPr marL="0" indent="0" algn="r" rtl="1">
              <a:buNone/>
            </a:pPr>
            <a:endParaRPr lang="he-IL" dirty="0">
              <a:sym typeface="Wingdings" panose="05000000000000000000" pitchFamily="2" charset="2"/>
            </a:endParaRPr>
          </a:p>
          <a:p>
            <a:pPr marL="0" indent="0" algn="r" rtl="1">
              <a:buNone/>
            </a:pPr>
            <a:endParaRPr lang="he-IL" dirty="0">
              <a:sym typeface="Wingdings" panose="05000000000000000000" pitchFamily="2" charset="2"/>
            </a:endParaRPr>
          </a:p>
          <a:p>
            <a:pPr marL="0" indent="0" algn="l">
              <a:buNone/>
            </a:pPr>
            <a:endParaRPr lang="en-US" dirty="0">
              <a:sym typeface="Wingdings" panose="05000000000000000000" pitchFamily="2" charset="2"/>
            </a:endParaRPr>
          </a:p>
          <a:p>
            <a:pPr marL="0" indent="0">
              <a:buNone/>
            </a:pPr>
            <a:r>
              <a:rPr lang="en-US" dirty="0">
                <a:sym typeface="Wingdings" panose="05000000000000000000" pitchFamily="2" charset="2"/>
              </a:rPr>
              <a:t>-&gt; The observed behavior is consistent with S-shaped production function or with false beliefs in such a production function</a:t>
            </a:r>
            <a:endParaRPr lang="he-IL" dirty="0"/>
          </a:p>
        </p:txBody>
      </p:sp>
      <p:sp>
        <p:nvSpPr>
          <p:cNvPr id="12" name="Title 1">
            <a:extLst>
              <a:ext uri="{FF2B5EF4-FFF2-40B4-BE49-F238E27FC236}">
                <a16:creationId xmlns:a16="http://schemas.microsoft.com/office/drawing/2014/main" id="{F836CE78-8696-432A-A83B-3F713BB133CF}"/>
              </a:ext>
            </a:extLst>
          </p:cNvPr>
          <p:cNvSpPr txBox="1">
            <a:spLocks/>
          </p:cNvSpPr>
          <p:nvPr/>
        </p:nvSpPr>
        <p:spPr>
          <a:xfrm>
            <a:off x="624590" y="593951"/>
            <a:ext cx="10942820" cy="916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800" dirty="0">
                <a:latin typeface="+mn-lt"/>
                <a:cs typeface="+mn-cs"/>
              </a:rPr>
              <a:t>So, what’s our story?</a:t>
            </a:r>
            <a:endParaRPr lang="he-IL" sz="2800" dirty="0">
              <a:latin typeface="+mn-lt"/>
              <a:cs typeface="+mn-cs"/>
            </a:endParaRPr>
          </a:p>
        </p:txBody>
      </p:sp>
    </p:spTree>
    <p:extLst>
      <p:ext uri="{BB962C8B-B14F-4D97-AF65-F5344CB8AC3E}">
        <p14:creationId xmlns:p14="http://schemas.microsoft.com/office/powerpoint/2010/main" val="3799356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E4DC-37B6-4C7B-B374-C029A2F4472D}"/>
              </a:ext>
            </a:extLst>
          </p:cNvPr>
          <p:cNvSpPr>
            <a:spLocks noGrp="1"/>
          </p:cNvSpPr>
          <p:nvPr>
            <p:ph type="title"/>
          </p:nvPr>
        </p:nvSpPr>
        <p:spPr/>
        <p:txBody>
          <a:bodyPr>
            <a:normAutofit/>
          </a:bodyPr>
          <a:lstStyle/>
          <a:p>
            <a:pPr algn="l"/>
            <a:r>
              <a:rPr lang="en-US" sz="2800" dirty="0">
                <a:latin typeface="+mn-lt"/>
                <a:cs typeface="+mn-cs"/>
              </a:rPr>
              <a:t>Explanation</a:t>
            </a:r>
            <a:endParaRPr lang="he-IL" sz="2800" dirty="0">
              <a:latin typeface="+mn-lt"/>
              <a:cs typeface="+mn-cs"/>
            </a:endParaRPr>
          </a:p>
        </p:txBody>
      </p:sp>
      <p:sp>
        <p:nvSpPr>
          <p:cNvPr id="4" name="Content Placeholder 2">
            <a:extLst>
              <a:ext uri="{FF2B5EF4-FFF2-40B4-BE49-F238E27FC236}">
                <a16:creationId xmlns:a16="http://schemas.microsoft.com/office/drawing/2014/main" id="{BB2ABB19-622A-4755-A2F2-F00854290AC0}"/>
              </a:ext>
            </a:extLst>
          </p:cNvPr>
          <p:cNvSpPr txBox="1">
            <a:spLocks/>
          </p:cNvSpPr>
          <p:nvPr/>
        </p:nvSpPr>
        <p:spPr>
          <a:xfrm>
            <a:off x="9271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dirty="0"/>
              <a:t>Lottery with</a:t>
            </a:r>
            <a:r>
              <a:rPr lang="he-IL" dirty="0"/>
              <a:t> </a:t>
            </a:r>
            <a:r>
              <a:rPr lang="en-US" dirty="0"/>
              <a:t> zero average return expectancy:</a:t>
            </a:r>
          </a:p>
          <a:p>
            <a:pPr marL="0" indent="0" algn="l">
              <a:buFont typeface="Arial" panose="020B0604020202020204" pitchFamily="34" charset="0"/>
              <a:buNone/>
            </a:pPr>
            <a:r>
              <a:rPr lang="en-US" dirty="0"/>
              <a:t>P chances  -&gt; one Shekel</a:t>
            </a:r>
          </a:p>
          <a:p>
            <a:pPr marL="0" indent="0" algn="l">
              <a:buFont typeface="Arial" panose="020B0604020202020204" pitchFamily="34" charset="0"/>
              <a:buNone/>
            </a:pPr>
            <a:r>
              <a:rPr lang="en-US" dirty="0"/>
              <a:t>P-1 chances -&gt;  zero Shekels</a:t>
            </a:r>
          </a:p>
          <a:p>
            <a:pPr marL="0" indent="0" algn="l">
              <a:buFont typeface="Arial" panose="020B0604020202020204" pitchFamily="34" charset="0"/>
              <a:buNone/>
            </a:pPr>
            <a:r>
              <a:rPr lang="en-US" dirty="0"/>
              <a:t>P</a:t>
            </a:r>
            <a:r>
              <a:rPr lang="he-IL" dirty="0"/>
              <a:t> </a:t>
            </a:r>
            <a:r>
              <a:rPr lang="en-US" dirty="0"/>
              <a:t>probability depends on the investment. Namely, the investment = P</a:t>
            </a:r>
          </a:p>
          <a:p>
            <a:r>
              <a:rPr lang="en-US" dirty="0"/>
              <a:t>The results of 0 investment and 1 Shekel investment are certain and identical</a:t>
            </a:r>
          </a:p>
          <a:p>
            <a:r>
              <a:rPr lang="en-US" dirty="0"/>
              <a:t> Any investment between both ends yields at zero expectancy but with risk </a:t>
            </a:r>
            <a:endParaRPr lang="he-IL" dirty="0"/>
          </a:p>
        </p:txBody>
      </p:sp>
    </p:spTree>
    <p:extLst>
      <p:ext uri="{BB962C8B-B14F-4D97-AF65-F5344CB8AC3E}">
        <p14:creationId xmlns:p14="http://schemas.microsoft.com/office/powerpoint/2010/main" val="267712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9FC4DBDE-B03F-4803-8E9A-4FD20DE11CC5}"/>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F3BD11-ABAC-4772-A972-AA269FE23395}"/>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10" name="TextBox 9">
            <a:extLst>
              <a:ext uri="{FF2B5EF4-FFF2-40B4-BE49-F238E27FC236}">
                <a16:creationId xmlns:a16="http://schemas.microsoft.com/office/drawing/2014/main" id="{AAC95175-8474-4E51-8DDD-D691E01E82C0}"/>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27" name="Straight Connector 26">
            <a:extLst>
              <a:ext uri="{FF2B5EF4-FFF2-40B4-BE49-F238E27FC236}">
                <a16:creationId xmlns:a16="http://schemas.microsoft.com/office/drawing/2014/main" id="{2203ABD9-8134-4D78-9A6E-B0C3032403BC}"/>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6AEBA2E2-878B-4172-9DED-594D50F9632A}"/>
              </a:ext>
            </a:extLst>
          </p:cNvPr>
          <p:cNvSpPr/>
          <p:nvPr/>
        </p:nvSpPr>
        <p:spPr>
          <a:xfrm>
            <a:off x="3001297" y="3996813"/>
            <a:ext cx="3753464" cy="1113505"/>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a:extLst>
              <a:ext uri="{FF2B5EF4-FFF2-40B4-BE49-F238E27FC236}">
                <a16:creationId xmlns:a16="http://schemas.microsoft.com/office/drawing/2014/main" id="{81E4EB80-8B70-4780-9998-C386A17FDE06}"/>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37" name="TextBox 36">
            <a:extLst>
              <a:ext uri="{FF2B5EF4-FFF2-40B4-BE49-F238E27FC236}">
                <a16:creationId xmlns:a16="http://schemas.microsoft.com/office/drawing/2014/main" id="{A1155AAE-6CB3-4DD3-929D-10576E00856E}"/>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cxnSp>
        <p:nvCxnSpPr>
          <p:cNvPr id="14" name="Straight Connector 13">
            <a:extLst>
              <a:ext uri="{FF2B5EF4-FFF2-40B4-BE49-F238E27FC236}">
                <a16:creationId xmlns:a16="http://schemas.microsoft.com/office/drawing/2014/main" id="{0EB09746-EAE7-4126-A5B5-D11439683D62}"/>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3BD305-9799-4DCB-9080-A9422D5A8387}"/>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5AD306A-CE47-4FE8-9357-B2A01BFAEDBB}"/>
              </a:ext>
            </a:extLst>
          </p:cNvPr>
          <p:cNvSpPr/>
          <p:nvPr/>
        </p:nvSpPr>
        <p:spPr>
          <a:xfrm>
            <a:off x="1146751" y="773317"/>
            <a:ext cx="8521903" cy="1384995"/>
          </a:xfrm>
          <a:prstGeom prst="rect">
            <a:avLst/>
          </a:prstGeom>
        </p:spPr>
        <p:txBody>
          <a:bodyPr wrap="square">
            <a:spAutoFit/>
          </a:bodyPr>
          <a:lstStyle/>
          <a:p>
            <a:pPr algn="l"/>
            <a:r>
              <a:rPr lang="en-US" sz="2800" dirty="0">
                <a:sym typeface="Wingdings" panose="05000000000000000000" pitchFamily="2" charset="2"/>
              </a:rPr>
              <a:t>Any rational person is indifferent between P=0 to P=1, and if they are risk averters, they prefer these two alternatives over any other alternative</a:t>
            </a:r>
            <a:endParaRPr lang="en-US" sz="2800" dirty="0"/>
          </a:p>
        </p:txBody>
      </p:sp>
    </p:spTree>
    <p:extLst>
      <p:ext uri="{BB962C8B-B14F-4D97-AF65-F5344CB8AC3E}">
        <p14:creationId xmlns:p14="http://schemas.microsoft.com/office/powerpoint/2010/main" val="2989231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9FC4DBDE-B03F-4803-8E9A-4FD20DE11CC5}"/>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F3BD11-ABAC-4772-A972-AA269FE23395}"/>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10" name="TextBox 9">
            <a:extLst>
              <a:ext uri="{FF2B5EF4-FFF2-40B4-BE49-F238E27FC236}">
                <a16:creationId xmlns:a16="http://schemas.microsoft.com/office/drawing/2014/main" id="{AAC95175-8474-4E51-8DDD-D691E01E82C0}"/>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27" name="Straight Connector 26">
            <a:extLst>
              <a:ext uri="{FF2B5EF4-FFF2-40B4-BE49-F238E27FC236}">
                <a16:creationId xmlns:a16="http://schemas.microsoft.com/office/drawing/2014/main" id="{2203ABD9-8134-4D78-9A6E-B0C3032403BC}"/>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6AEBA2E2-878B-4172-9DED-594D50F9632A}"/>
              </a:ext>
            </a:extLst>
          </p:cNvPr>
          <p:cNvSpPr/>
          <p:nvPr/>
        </p:nvSpPr>
        <p:spPr>
          <a:xfrm>
            <a:off x="3001297" y="3996813"/>
            <a:ext cx="3753464" cy="1113505"/>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a:extLst>
              <a:ext uri="{FF2B5EF4-FFF2-40B4-BE49-F238E27FC236}">
                <a16:creationId xmlns:a16="http://schemas.microsoft.com/office/drawing/2014/main" id="{81E4EB80-8B70-4780-9998-C386A17FDE06}"/>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37" name="TextBox 36">
            <a:extLst>
              <a:ext uri="{FF2B5EF4-FFF2-40B4-BE49-F238E27FC236}">
                <a16:creationId xmlns:a16="http://schemas.microsoft.com/office/drawing/2014/main" id="{A1155AAE-6CB3-4DD3-929D-10576E00856E}"/>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cxnSp>
        <p:nvCxnSpPr>
          <p:cNvPr id="14" name="Straight Connector 13">
            <a:extLst>
              <a:ext uri="{FF2B5EF4-FFF2-40B4-BE49-F238E27FC236}">
                <a16:creationId xmlns:a16="http://schemas.microsoft.com/office/drawing/2014/main" id="{0EB09746-EAE7-4126-A5B5-D11439683D62}"/>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3BD305-9799-4DCB-9080-A9422D5A8387}"/>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FA3BFDA1-A0D2-426B-804C-ADAF546C9349}"/>
              </a:ext>
            </a:extLst>
          </p:cNvPr>
          <p:cNvSpPr>
            <a:spLocks noGrp="1"/>
          </p:cNvSpPr>
          <p:nvPr>
            <p:ph type="title"/>
          </p:nvPr>
        </p:nvSpPr>
        <p:spPr>
          <a:xfrm>
            <a:off x="838200" y="365125"/>
            <a:ext cx="10515600" cy="1325563"/>
          </a:xfrm>
        </p:spPr>
        <p:txBody>
          <a:bodyPr>
            <a:normAutofit/>
          </a:bodyPr>
          <a:lstStyle/>
          <a:p>
            <a:r>
              <a:rPr lang="en-US" sz="2800" dirty="0">
                <a:latin typeface="+mn-lt"/>
              </a:rPr>
              <a:t>Why don’t the poor invest? </a:t>
            </a:r>
            <a:endParaRPr lang="he-IL" sz="2800" dirty="0">
              <a:latin typeface="+mn-lt"/>
            </a:endParaRPr>
          </a:p>
        </p:txBody>
      </p:sp>
      <p:sp>
        <p:nvSpPr>
          <p:cNvPr id="13" name="Content Placeholder 2">
            <a:extLst>
              <a:ext uri="{FF2B5EF4-FFF2-40B4-BE49-F238E27FC236}">
                <a16:creationId xmlns:a16="http://schemas.microsoft.com/office/drawing/2014/main" id="{08F3D8DB-4A37-480D-9A7A-32D29B283AF3}"/>
              </a:ext>
            </a:extLst>
          </p:cNvPr>
          <p:cNvSpPr>
            <a:spLocks noGrp="1"/>
          </p:cNvSpPr>
          <p:nvPr>
            <p:ph idx="1"/>
          </p:nvPr>
        </p:nvSpPr>
        <p:spPr>
          <a:xfrm>
            <a:off x="838200" y="1399674"/>
            <a:ext cx="10515600" cy="1417267"/>
          </a:xfrm>
        </p:spPr>
        <p:txBody>
          <a:bodyPr>
            <a:normAutofit/>
          </a:bodyPr>
          <a:lstStyle/>
          <a:p>
            <a:pPr marL="0" indent="0">
              <a:buNone/>
            </a:pPr>
            <a:r>
              <a:rPr lang="en-US" dirty="0"/>
              <a:t>Consider two changes to the lottery: </a:t>
            </a:r>
          </a:p>
        </p:txBody>
      </p:sp>
    </p:spTree>
    <p:extLst>
      <p:ext uri="{BB962C8B-B14F-4D97-AF65-F5344CB8AC3E}">
        <p14:creationId xmlns:p14="http://schemas.microsoft.com/office/powerpoint/2010/main" val="1520571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C2433-55B3-4538-9FF9-0A07B328B602}"/>
              </a:ext>
            </a:extLst>
          </p:cNvPr>
          <p:cNvSpPr>
            <a:spLocks noGrp="1"/>
          </p:cNvSpPr>
          <p:nvPr>
            <p:ph idx="1"/>
          </p:nvPr>
        </p:nvSpPr>
        <p:spPr>
          <a:xfrm>
            <a:off x="838200" y="1399674"/>
            <a:ext cx="10515600" cy="1417267"/>
          </a:xfrm>
        </p:spPr>
        <p:txBody>
          <a:bodyPr>
            <a:normAutofit/>
          </a:bodyPr>
          <a:lstStyle/>
          <a:p>
            <a:pPr marL="0" indent="0">
              <a:buNone/>
            </a:pPr>
            <a:r>
              <a:rPr lang="en-US" dirty="0"/>
              <a:t>Consider two changes to the lottery: </a:t>
            </a:r>
          </a:p>
        </p:txBody>
      </p:sp>
      <p:sp>
        <p:nvSpPr>
          <p:cNvPr id="4" name="Title 1">
            <a:extLst>
              <a:ext uri="{FF2B5EF4-FFF2-40B4-BE49-F238E27FC236}">
                <a16:creationId xmlns:a16="http://schemas.microsoft.com/office/drawing/2014/main" id="{1C7849A9-3015-4917-8D03-835C6B8DE29D}"/>
              </a:ext>
            </a:extLst>
          </p:cNvPr>
          <p:cNvSpPr>
            <a:spLocks noGrp="1"/>
          </p:cNvSpPr>
          <p:nvPr>
            <p:ph type="title"/>
          </p:nvPr>
        </p:nvSpPr>
        <p:spPr>
          <a:xfrm>
            <a:off x="838200" y="365125"/>
            <a:ext cx="10515600" cy="1325563"/>
          </a:xfrm>
        </p:spPr>
        <p:txBody>
          <a:bodyPr>
            <a:normAutofit/>
          </a:bodyPr>
          <a:lstStyle/>
          <a:p>
            <a:r>
              <a:rPr lang="en-US" sz="2800" dirty="0">
                <a:latin typeface="+mn-lt"/>
              </a:rPr>
              <a:t>Why don’t the poor invest? Our explanation</a:t>
            </a:r>
            <a:endParaRPr lang="he-IL" sz="2800" dirty="0">
              <a:latin typeface="+mn-lt"/>
            </a:endParaRPr>
          </a:p>
        </p:txBody>
      </p:sp>
      <p:cxnSp>
        <p:nvCxnSpPr>
          <p:cNvPr id="15" name="Straight Arrow Connector 14">
            <a:extLst>
              <a:ext uri="{FF2B5EF4-FFF2-40B4-BE49-F238E27FC236}">
                <a16:creationId xmlns:a16="http://schemas.microsoft.com/office/drawing/2014/main" id="{DBBBC322-E454-42C6-ABF1-01D5679428CC}"/>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0DA96CE-4831-443E-A2E4-33950FAEC549}"/>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17" name="TextBox 16">
            <a:extLst>
              <a:ext uri="{FF2B5EF4-FFF2-40B4-BE49-F238E27FC236}">
                <a16:creationId xmlns:a16="http://schemas.microsoft.com/office/drawing/2014/main" id="{C0DAD08C-46C0-49A5-9D41-1EFDFD76B976}"/>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19" name="Straight Connector 18">
            <a:extLst>
              <a:ext uri="{FF2B5EF4-FFF2-40B4-BE49-F238E27FC236}">
                <a16:creationId xmlns:a16="http://schemas.microsoft.com/office/drawing/2014/main" id="{979C83FE-80E2-4483-92AB-ED803E121F1F}"/>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096F6B66-0E2B-4798-801A-EF700F51447C}"/>
              </a:ext>
            </a:extLst>
          </p:cNvPr>
          <p:cNvSpPr/>
          <p:nvPr/>
        </p:nvSpPr>
        <p:spPr>
          <a:xfrm>
            <a:off x="3001297" y="3996813"/>
            <a:ext cx="3753464" cy="1113505"/>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a:extLst>
              <a:ext uri="{FF2B5EF4-FFF2-40B4-BE49-F238E27FC236}">
                <a16:creationId xmlns:a16="http://schemas.microsoft.com/office/drawing/2014/main" id="{0D0A4A2C-76F5-49FF-A095-D3ABE05A90B7}"/>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23" name="TextBox 22">
            <a:extLst>
              <a:ext uri="{FF2B5EF4-FFF2-40B4-BE49-F238E27FC236}">
                <a16:creationId xmlns:a16="http://schemas.microsoft.com/office/drawing/2014/main" id="{28C323F4-E690-4BA0-AB94-1D7A3AB2365C}"/>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cxnSp>
        <p:nvCxnSpPr>
          <p:cNvPr id="25" name="Straight Connector 24">
            <a:extLst>
              <a:ext uri="{FF2B5EF4-FFF2-40B4-BE49-F238E27FC236}">
                <a16:creationId xmlns:a16="http://schemas.microsoft.com/office/drawing/2014/main" id="{C711484D-0E13-44A4-9716-EC20883B2F03}"/>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DB3BB08-68CD-456D-A50D-0358A16E66F7}"/>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410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C2433-55B3-4538-9FF9-0A07B328B602}"/>
              </a:ext>
            </a:extLst>
          </p:cNvPr>
          <p:cNvSpPr>
            <a:spLocks noGrp="1"/>
          </p:cNvSpPr>
          <p:nvPr>
            <p:ph idx="1"/>
          </p:nvPr>
        </p:nvSpPr>
        <p:spPr>
          <a:xfrm>
            <a:off x="838200" y="1399674"/>
            <a:ext cx="10515600" cy="4351338"/>
          </a:xfrm>
        </p:spPr>
        <p:txBody>
          <a:bodyPr>
            <a:normAutofit/>
          </a:bodyPr>
          <a:lstStyle/>
          <a:p>
            <a:pPr marL="0" indent="0">
              <a:buNone/>
            </a:pPr>
            <a:r>
              <a:rPr lang="en-US" dirty="0"/>
              <a:t>Consider two changes to the lottery: </a:t>
            </a:r>
          </a:p>
          <a:p>
            <a:pPr marL="514350" indent="-514350">
              <a:buAutoNum type="arabicPeriod"/>
            </a:pPr>
            <a:r>
              <a:rPr lang="en-US" dirty="0"/>
              <a:t>Positive return (the prize for a successful outcome &gt; 1) </a:t>
            </a:r>
          </a:p>
          <a:p>
            <a:pPr marL="514350" indent="-514350">
              <a:buAutoNum type="arabicPeriod"/>
            </a:pPr>
            <a:r>
              <a:rPr lang="en-US" dirty="0" err="1"/>
              <a:t>P</a:t>
            </a:r>
            <a:r>
              <a:rPr lang="en-US" baseline="-25000" dirty="0" err="1"/>
              <a:t>max</a:t>
            </a:r>
            <a:r>
              <a:rPr lang="en-US" dirty="0"/>
              <a:t> &lt; 1</a:t>
            </a:r>
          </a:p>
        </p:txBody>
      </p:sp>
      <p:sp>
        <p:nvSpPr>
          <p:cNvPr id="4" name="Title 1">
            <a:extLst>
              <a:ext uri="{FF2B5EF4-FFF2-40B4-BE49-F238E27FC236}">
                <a16:creationId xmlns:a16="http://schemas.microsoft.com/office/drawing/2014/main" id="{1C7849A9-3015-4917-8D03-835C6B8DE29D}"/>
              </a:ext>
            </a:extLst>
          </p:cNvPr>
          <p:cNvSpPr>
            <a:spLocks noGrp="1"/>
          </p:cNvSpPr>
          <p:nvPr>
            <p:ph type="title"/>
          </p:nvPr>
        </p:nvSpPr>
        <p:spPr>
          <a:xfrm>
            <a:off x="838200" y="365125"/>
            <a:ext cx="10515600" cy="1325563"/>
          </a:xfrm>
        </p:spPr>
        <p:txBody>
          <a:bodyPr>
            <a:normAutofit/>
          </a:bodyPr>
          <a:lstStyle/>
          <a:p>
            <a:r>
              <a:rPr lang="en-US" sz="2800" dirty="0">
                <a:latin typeface="+mn-lt"/>
                <a:ea typeface="+mn-ea"/>
                <a:cs typeface="+mn-cs"/>
              </a:rPr>
              <a:t>Why don’t the poor invest? </a:t>
            </a:r>
            <a:r>
              <a:rPr lang="en-US" sz="2800" dirty="0">
                <a:latin typeface="+mn-lt"/>
              </a:rPr>
              <a:t>Our explanation</a:t>
            </a:r>
            <a:endParaRPr lang="he-IL" sz="2800" dirty="0">
              <a:latin typeface="+mn-lt"/>
              <a:ea typeface="+mn-ea"/>
              <a:cs typeface="+mn-cs"/>
            </a:endParaRPr>
          </a:p>
        </p:txBody>
      </p:sp>
      <p:sp>
        <p:nvSpPr>
          <p:cNvPr id="25" name="TextBox 24">
            <a:extLst>
              <a:ext uri="{FF2B5EF4-FFF2-40B4-BE49-F238E27FC236}">
                <a16:creationId xmlns:a16="http://schemas.microsoft.com/office/drawing/2014/main" id="{63BFC88D-FF1D-44A8-9444-70C149379108}"/>
              </a:ext>
            </a:extLst>
          </p:cNvPr>
          <p:cNvSpPr txBox="1"/>
          <p:nvPr/>
        </p:nvSpPr>
        <p:spPr>
          <a:xfrm>
            <a:off x="5852134" y="5816974"/>
            <a:ext cx="666653" cy="400110"/>
          </a:xfrm>
          <a:prstGeom prst="rect">
            <a:avLst/>
          </a:prstGeom>
          <a:noFill/>
        </p:spPr>
        <p:txBody>
          <a:bodyPr wrap="square" rtlCol="1">
            <a:spAutoFit/>
          </a:bodyPr>
          <a:lstStyle/>
          <a:p>
            <a:r>
              <a:rPr lang="en-US" sz="2000" dirty="0" err="1"/>
              <a:t>P</a:t>
            </a:r>
            <a:r>
              <a:rPr lang="en-US" sz="2000" baseline="-25000" dirty="0" err="1"/>
              <a:t>max</a:t>
            </a:r>
            <a:endParaRPr lang="he-IL" sz="2000" dirty="0"/>
          </a:p>
        </p:txBody>
      </p:sp>
      <p:cxnSp>
        <p:nvCxnSpPr>
          <p:cNvPr id="15" name="Straight Arrow Connector 14">
            <a:extLst>
              <a:ext uri="{FF2B5EF4-FFF2-40B4-BE49-F238E27FC236}">
                <a16:creationId xmlns:a16="http://schemas.microsoft.com/office/drawing/2014/main" id="{FD8C4015-A406-4AFC-9326-3AFC9C17961C}"/>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4D6360-2BCB-4768-897A-D1B2E677C8A3}"/>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17" name="TextBox 16">
            <a:extLst>
              <a:ext uri="{FF2B5EF4-FFF2-40B4-BE49-F238E27FC236}">
                <a16:creationId xmlns:a16="http://schemas.microsoft.com/office/drawing/2014/main" id="{2820D68D-695E-4F78-836B-A93E3DE205F4}"/>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18" name="Straight Arrow Connector 17">
            <a:extLst>
              <a:ext uri="{FF2B5EF4-FFF2-40B4-BE49-F238E27FC236}">
                <a16:creationId xmlns:a16="http://schemas.microsoft.com/office/drawing/2014/main" id="{0FDB9811-E289-4683-8307-08B952C2BD9C}"/>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4F9124-153D-4F1A-B1D3-2C513989D6D4}"/>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CFE15FE5-C009-4BD8-8577-052BB75B82DE}"/>
              </a:ext>
            </a:extLst>
          </p:cNvPr>
          <p:cNvSpPr/>
          <p:nvPr/>
        </p:nvSpPr>
        <p:spPr>
          <a:xfrm rot="20620150">
            <a:off x="3063623" y="3425184"/>
            <a:ext cx="3938019" cy="1113268"/>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1" name="Straight Connector 20">
            <a:extLst>
              <a:ext uri="{FF2B5EF4-FFF2-40B4-BE49-F238E27FC236}">
                <a16:creationId xmlns:a16="http://schemas.microsoft.com/office/drawing/2014/main" id="{5154105A-6DAF-42B9-862D-CA6D89317361}"/>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A29FF47-F010-49DD-9CC2-C4C2258E44D4}"/>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23" name="TextBox 22">
            <a:extLst>
              <a:ext uri="{FF2B5EF4-FFF2-40B4-BE49-F238E27FC236}">
                <a16:creationId xmlns:a16="http://schemas.microsoft.com/office/drawing/2014/main" id="{4008DD18-3FEA-4E29-A133-180EBE2A2131}"/>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cxnSp>
        <p:nvCxnSpPr>
          <p:cNvPr id="35" name="Straight Connector 34">
            <a:extLst>
              <a:ext uri="{FF2B5EF4-FFF2-40B4-BE49-F238E27FC236}">
                <a16:creationId xmlns:a16="http://schemas.microsoft.com/office/drawing/2014/main" id="{5D22ACC1-A4BD-4E2A-8FEF-C651B108ED75}"/>
              </a:ext>
            </a:extLst>
          </p:cNvPr>
          <p:cNvCxnSpPr>
            <a:cxnSpLocks/>
          </p:cNvCxnSpPr>
          <p:nvPr/>
        </p:nvCxnSpPr>
        <p:spPr>
          <a:xfrm flipH="1">
            <a:off x="6183821" y="3477846"/>
            <a:ext cx="1639" cy="22731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820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C2433-55B3-4538-9FF9-0A07B328B602}"/>
              </a:ext>
            </a:extLst>
          </p:cNvPr>
          <p:cNvSpPr>
            <a:spLocks noGrp="1"/>
          </p:cNvSpPr>
          <p:nvPr>
            <p:ph idx="1"/>
          </p:nvPr>
        </p:nvSpPr>
        <p:spPr>
          <a:xfrm>
            <a:off x="838200" y="1412669"/>
            <a:ext cx="10515600" cy="4351338"/>
          </a:xfrm>
        </p:spPr>
        <p:txBody>
          <a:bodyPr>
            <a:normAutofit/>
          </a:bodyPr>
          <a:lstStyle/>
          <a:p>
            <a:pPr>
              <a:buFont typeface="Wingdings" panose="05000000000000000000" pitchFamily="2" charset="2"/>
              <a:buChar char="à"/>
            </a:pPr>
            <a:r>
              <a:rPr lang="en-US" dirty="0"/>
              <a:t>Risk averse agents choose between one of the two corners </a:t>
            </a:r>
          </a:p>
          <a:p>
            <a:pPr lvl="2"/>
            <a:r>
              <a:rPr lang="en-US" sz="2400" dirty="0"/>
              <a:t>Expected positive return </a:t>
            </a:r>
          </a:p>
          <a:p>
            <a:pPr lvl="2"/>
            <a:r>
              <a:rPr lang="en-US" sz="2400" dirty="0"/>
              <a:t>No risk</a:t>
            </a:r>
          </a:p>
        </p:txBody>
      </p:sp>
      <p:sp>
        <p:nvSpPr>
          <p:cNvPr id="4" name="Title 1">
            <a:extLst>
              <a:ext uri="{FF2B5EF4-FFF2-40B4-BE49-F238E27FC236}">
                <a16:creationId xmlns:a16="http://schemas.microsoft.com/office/drawing/2014/main" id="{1C7849A9-3015-4917-8D03-835C6B8DE29D}"/>
              </a:ext>
            </a:extLst>
          </p:cNvPr>
          <p:cNvSpPr>
            <a:spLocks noGrp="1"/>
          </p:cNvSpPr>
          <p:nvPr>
            <p:ph type="title"/>
          </p:nvPr>
        </p:nvSpPr>
        <p:spPr>
          <a:xfrm>
            <a:off x="838200" y="365125"/>
            <a:ext cx="10515600" cy="1325563"/>
          </a:xfrm>
        </p:spPr>
        <p:txBody>
          <a:bodyPr>
            <a:normAutofit/>
          </a:bodyPr>
          <a:lstStyle/>
          <a:p>
            <a:r>
              <a:rPr lang="en-US" sz="2800" dirty="0">
                <a:latin typeface="+mn-lt"/>
              </a:rPr>
              <a:t>Why don’t the poor invest? </a:t>
            </a:r>
            <a:endParaRPr lang="he-IL" sz="2800" dirty="0">
              <a:latin typeface="+mn-lt"/>
            </a:endParaRPr>
          </a:p>
        </p:txBody>
      </p:sp>
      <p:cxnSp>
        <p:nvCxnSpPr>
          <p:cNvPr id="32" name="Straight Arrow Connector 31">
            <a:extLst>
              <a:ext uri="{FF2B5EF4-FFF2-40B4-BE49-F238E27FC236}">
                <a16:creationId xmlns:a16="http://schemas.microsoft.com/office/drawing/2014/main" id="{14321D86-26BF-4B24-AB21-AF826847A02B}"/>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594D1E1-851D-42D6-B6FB-DB7BBC55A4A4}"/>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34" name="TextBox 33">
            <a:extLst>
              <a:ext uri="{FF2B5EF4-FFF2-40B4-BE49-F238E27FC236}">
                <a16:creationId xmlns:a16="http://schemas.microsoft.com/office/drawing/2014/main" id="{C06ABFDD-06F5-44FB-A149-9271DB008745}"/>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35" name="Straight Arrow Connector 34">
            <a:extLst>
              <a:ext uri="{FF2B5EF4-FFF2-40B4-BE49-F238E27FC236}">
                <a16:creationId xmlns:a16="http://schemas.microsoft.com/office/drawing/2014/main" id="{622B221A-638E-42A4-BD75-0354B9C31588}"/>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361CC3-A108-4930-BA49-90FAC09B8943}"/>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B50E2E49-25B2-4773-A5B0-76B16D3A4ACB}"/>
              </a:ext>
            </a:extLst>
          </p:cNvPr>
          <p:cNvSpPr/>
          <p:nvPr/>
        </p:nvSpPr>
        <p:spPr>
          <a:xfrm rot="20620150">
            <a:off x="3063623" y="3425184"/>
            <a:ext cx="3938019" cy="1113268"/>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8" name="Straight Connector 37">
            <a:extLst>
              <a:ext uri="{FF2B5EF4-FFF2-40B4-BE49-F238E27FC236}">
                <a16:creationId xmlns:a16="http://schemas.microsoft.com/office/drawing/2014/main" id="{28CDBC3E-A515-4D5F-A54C-A54481FEA469}"/>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8BAAC6E-3B61-41EB-8222-6F97E5D757B1}"/>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40" name="TextBox 39">
            <a:extLst>
              <a:ext uri="{FF2B5EF4-FFF2-40B4-BE49-F238E27FC236}">
                <a16:creationId xmlns:a16="http://schemas.microsoft.com/office/drawing/2014/main" id="{FF55B955-3819-4018-B2E3-B87F29A972C3}"/>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sp>
        <p:nvSpPr>
          <p:cNvPr id="41" name="TextBox 40">
            <a:extLst>
              <a:ext uri="{FF2B5EF4-FFF2-40B4-BE49-F238E27FC236}">
                <a16:creationId xmlns:a16="http://schemas.microsoft.com/office/drawing/2014/main" id="{91D9CFC4-5748-4B53-9377-298ABD6DFCFB}"/>
              </a:ext>
            </a:extLst>
          </p:cNvPr>
          <p:cNvSpPr txBox="1"/>
          <p:nvPr/>
        </p:nvSpPr>
        <p:spPr>
          <a:xfrm>
            <a:off x="5852134" y="5816974"/>
            <a:ext cx="666653" cy="400110"/>
          </a:xfrm>
          <a:prstGeom prst="rect">
            <a:avLst/>
          </a:prstGeom>
          <a:noFill/>
        </p:spPr>
        <p:txBody>
          <a:bodyPr wrap="square" rtlCol="1">
            <a:spAutoFit/>
          </a:bodyPr>
          <a:lstStyle/>
          <a:p>
            <a:r>
              <a:rPr lang="en-US" sz="2000" dirty="0" err="1"/>
              <a:t>P</a:t>
            </a:r>
            <a:r>
              <a:rPr lang="en-US" sz="2000" baseline="-25000" dirty="0" err="1"/>
              <a:t>max</a:t>
            </a:r>
            <a:endParaRPr lang="he-IL" sz="2000" dirty="0"/>
          </a:p>
        </p:txBody>
      </p:sp>
      <p:cxnSp>
        <p:nvCxnSpPr>
          <p:cNvPr id="42" name="Straight Connector 41">
            <a:extLst>
              <a:ext uri="{FF2B5EF4-FFF2-40B4-BE49-F238E27FC236}">
                <a16:creationId xmlns:a16="http://schemas.microsoft.com/office/drawing/2014/main" id="{16D0F5F5-2E43-48F3-954A-DBD50AD25031}"/>
              </a:ext>
            </a:extLst>
          </p:cNvPr>
          <p:cNvCxnSpPr>
            <a:cxnSpLocks/>
          </p:cNvCxnSpPr>
          <p:nvPr/>
        </p:nvCxnSpPr>
        <p:spPr>
          <a:xfrm flipH="1">
            <a:off x="6183821" y="3477846"/>
            <a:ext cx="1639" cy="22731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335D4B2A-9378-4A73-A053-4577E0D12133}"/>
              </a:ext>
            </a:extLst>
          </p:cNvPr>
          <p:cNvSpPr/>
          <p:nvPr/>
        </p:nvSpPr>
        <p:spPr>
          <a:xfrm rot="20620150">
            <a:off x="3181654" y="3418877"/>
            <a:ext cx="3888513" cy="1770855"/>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5" name="Oval 44">
            <a:extLst>
              <a:ext uri="{FF2B5EF4-FFF2-40B4-BE49-F238E27FC236}">
                <a16:creationId xmlns:a16="http://schemas.microsoft.com/office/drawing/2014/main" id="{D552B87A-9E24-43BF-A887-822F3E2D41FC}"/>
              </a:ext>
            </a:extLst>
          </p:cNvPr>
          <p:cNvSpPr/>
          <p:nvPr/>
        </p:nvSpPr>
        <p:spPr>
          <a:xfrm rot="15415696">
            <a:off x="6128519" y="3697422"/>
            <a:ext cx="110602" cy="11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Oval 45">
            <a:extLst>
              <a:ext uri="{FF2B5EF4-FFF2-40B4-BE49-F238E27FC236}">
                <a16:creationId xmlns:a16="http://schemas.microsoft.com/office/drawing/2014/main" id="{005B58C9-6DEB-4F70-ACE9-C26773D65633}"/>
              </a:ext>
            </a:extLst>
          </p:cNvPr>
          <p:cNvSpPr/>
          <p:nvPr/>
        </p:nvSpPr>
        <p:spPr>
          <a:xfrm rot="15415696">
            <a:off x="6128518" y="4278671"/>
            <a:ext cx="110602" cy="11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a:extLst>
              <a:ext uri="{FF2B5EF4-FFF2-40B4-BE49-F238E27FC236}">
                <a16:creationId xmlns:a16="http://schemas.microsoft.com/office/drawing/2014/main" id="{266D0DBC-E0A3-40E1-9C2C-F0610D1F3A9A}"/>
              </a:ext>
            </a:extLst>
          </p:cNvPr>
          <p:cNvSpPr txBox="1"/>
          <p:nvPr/>
        </p:nvSpPr>
        <p:spPr>
          <a:xfrm>
            <a:off x="3410511" y="2543338"/>
            <a:ext cx="1402845" cy="646331"/>
          </a:xfrm>
          <a:prstGeom prst="rect">
            <a:avLst/>
          </a:prstGeom>
          <a:noFill/>
        </p:spPr>
        <p:txBody>
          <a:bodyPr wrap="square" rtlCol="1">
            <a:spAutoFit/>
          </a:bodyPr>
          <a:lstStyle/>
          <a:p>
            <a:r>
              <a:rPr lang="en-US" dirty="0"/>
              <a:t>Low risk aversion </a:t>
            </a:r>
            <a:endParaRPr lang="he-IL" dirty="0"/>
          </a:p>
        </p:txBody>
      </p:sp>
      <p:sp>
        <p:nvSpPr>
          <p:cNvPr id="48" name="TextBox 47">
            <a:extLst>
              <a:ext uri="{FF2B5EF4-FFF2-40B4-BE49-F238E27FC236}">
                <a16:creationId xmlns:a16="http://schemas.microsoft.com/office/drawing/2014/main" id="{CE9066A0-A493-4CC8-86D1-001744F0E831}"/>
              </a:ext>
            </a:extLst>
          </p:cNvPr>
          <p:cNvSpPr txBox="1"/>
          <p:nvPr/>
        </p:nvSpPr>
        <p:spPr>
          <a:xfrm>
            <a:off x="4591501" y="3138677"/>
            <a:ext cx="1402845" cy="646331"/>
          </a:xfrm>
          <a:prstGeom prst="rect">
            <a:avLst/>
          </a:prstGeom>
          <a:noFill/>
        </p:spPr>
        <p:txBody>
          <a:bodyPr wrap="square" rtlCol="1">
            <a:spAutoFit/>
          </a:bodyPr>
          <a:lstStyle/>
          <a:p>
            <a:r>
              <a:rPr lang="en-US" dirty="0"/>
              <a:t>High risk aversion </a:t>
            </a:r>
            <a:endParaRPr lang="he-IL" dirty="0"/>
          </a:p>
        </p:txBody>
      </p:sp>
      <p:cxnSp>
        <p:nvCxnSpPr>
          <p:cNvPr id="49" name="Straight Arrow Connector 48">
            <a:extLst>
              <a:ext uri="{FF2B5EF4-FFF2-40B4-BE49-F238E27FC236}">
                <a16:creationId xmlns:a16="http://schemas.microsoft.com/office/drawing/2014/main" id="{790B6D80-5153-4D58-B4B2-546B42A1E481}"/>
              </a:ext>
            </a:extLst>
          </p:cNvPr>
          <p:cNvCxnSpPr>
            <a:cxnSpLocks/>
            <a:stCxn id="47" idx="2"/>
          </p:cNvCxnSpPr>
          <p:nvPr/>
        </p:nvCxnSpPr>
        <p:spPr>
          <a:xfrm flipH="1">
            <a:off x="4040554" y="3189669"/>
            <a:ext cx="71380" cy="1080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2B5A5E8-6022-4243-B259-696D72A74F8C}"/>
              </a:ext>
            </a:extLst>
          </p:cNvPr>
          <p:cNvCxnSpPr>
            <a:cxnSpLocks/>
          </p:cNvCxnSpPr>
          <p:nvPr/>
        </p:nvCxnSpPr>
        <p:spPr>
          <a:xfrm flipH="1">
            <a:off x="5181600" y="3746524"/>
            <a:ext cx="73574" cy="1323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DA892E33-D14A-4342-A6F8-9E269BE9CD5B}"/>
              </a:ext>
            </a:extLst>
          </p:cNvPr>
          <p:cNvSpPr/>
          <p:nvPr/>
        </p:nvSpPr>
        <p:spPr>
          <a:xfrm rot="15415696">
            <a:off x="2943538" y="3944892"/>
            <a:ext cx="110602" cy="11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5460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C2433-55B3-4538-9FF9-0A07B328B602}"/>
              </a:ext>
            </a:extLst>
          </p:cNvPr>
          <p:cNvSpPr>
            <a:spLocks noGrp="1"/>
          </p:cNvSpPr>
          <p:nvPr>
            <p:ph idx="1"/>
          </p:nvPr>
        </p:nvSpPr>
        <p:spPr>
          <a:xfrm>
            <a:off x="838200" y="1604399"/>
            <a:ext cx="10515600" cy="4351338"/>
          </a:xfrm>
        </p:spPr>
        <p:txBody>
          <a:bodyPr>
            <a:normAutofit/>
          </a:bodyPr>
          <a:lstStyle/>
          <a:p>
            <a:pPr marL="0" indent="0">
              <a:buNone/>
            </a:pPr>
            <a:r>
              <a:rPr lang="en-US" dirty="0">
                <a:sym typeface="Wingdings" panose="05000000000000000000" pitchFamily="2" charset="2"/>
              </a:rPr>
              <a:t> A</a:t>
            </a:r>
            <a:r>
              <a:rPr lang="en-US" dirty="0"/>
              <a:t> wealth (risk aversion) threshold above which individuals invest in the project and below which they don’t</a:t>
            </a:r>
            <a:endParaRPr lang="he-IL" dirty="0"/>
          </a:p>
        </p:txBody>
      </p:sp>
      <p:cxnSp>
        <p:nvCxnSpPr>
          <p:cNvPr id="23" name="Straight Arrow Connector 22">
            <a:extLst>
              <a:ext uri="{FF2B5EF4-FFF2-40B4-BE49-F238E27FC236}">
                <a16:creationId xmlns:a16="http://schemas.microsoft.com/office/drawing/2014/main" id="{CAD48004-62F5-4B75-8912-AC8352F8F0CB}"/>
              </a:ext>
            </a:extLst>
          </p:cNvPr>
          <p:cNvCxnSpPr/>
          <p:nvPr/>
        </p:nvCxnSpPr>
        <p:spPr>
          <a:xfrm>
            <a:off x="2986548" y="5759245"/>
            <a:ext cx="43802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DDC1A4-150B-482B-A596-14C5A5899742}"/>
              </a:ext>
            </a:extLst>
          </p:cNvPr>
          <p:cNvSpPr txBox="1"/>
          <p:nvPr/>
        </p:nvSpPr>
        <p:spPr>
          <a:xfrm>
            <a:off x="7057103" y="5759245"/>
            <a:ext cx="1460090" cy="369332"/>
          </a:xfrm>
          <a:prstGeom prst="rect">
            <a:avLst/>
          </a:prstGeom>
          <a:noFill/>
        </p:spPr>
        <p:txBody>
          <a:bodyPr wrap="square" rtlCol="1">
            <a:spAutoFit/>
          </a:bodyPr>
          <a:lstStyle/>
          <a:p>
            <a:r>
              <a:rPr lang="en-US" dirty="0"/>
              <a:t>INVESTMENT</a:t>
            </a:r>
            <a:endParaRPr lang="he-IL" dirty="0"/>
          </a:p>
        </p:txBody>
      </p:sp>
      <p:sp>
        <p:nvSpPr>
          <p:cNvPr id="25" name="TextBox 24">
            <a:extLst>
              <a:ext uri="{FF2B5EF4-FFF2-40B4-BE49-F238E27FC236}">
                <a16:creationId xmlns:a16="http://schemas.microsoft.com/office/drawing/2014/main" id="{F352EDD1-0CF0-49BB-9407-54CA47AF4210}"/>
              </a:ext>
            </a:extLst>
          </p:cNvPr>
          <p:cNvSpPr txBox="1"/>
          <p:nvPr/>
        </p:nvSpPr>
        <p:spPr>
          <a:xfrm>
            <a:off x="2121310" y="3423103"/>
            <a:ext cx="1460090" cy="369332"/>
          </a:xfrm>
          <a:prstGeom prst="rect">
            <a:avLst/>
          </a:prstGeom>
          <a:noFill/>
        </p:spPr>
        <p:txBody>
          <a:bodyPr wrap="square" rtlCol="1">
            <a:spAutoFit/>
          </a:bodyPr>
          <a:lstStyle/>
          <a:p>
            <a:r>
              <a:rPr lang="en-US" dirty="0"/>
              <a:t>UTILITY</a:t>
            </a:r>
            <a:endParaRPr lang="he-IL" dirty="0"/>
          </a:p>
        </p:txBody>
      </p:sp>
      <p:cxnSp>
        <p:nvCxnSpPr>
          <p:cNvPr id="26" name="Straight Arrow Connector 25">
            <a:extLst>
              <a:ext uri="{FF2B5EF4-FFF2-40B4-BE49-F238E27FC236}">
                <a16:creationId xmlns:a16="http://schemas.microsoft.com/office/drawing/2014/main" id="{9F75711F-D856-4D6C-8CF0-AE543F58981B}"/>
              </a:ext>
            </a:extLst>
          </p:cNvPr>
          <p:cNvCxnSpPr>
            <a:cxnSpLocks/>
          </p:cNvCxnSpPr>
          <p:nvPr/>
        </p:nvCxnSpPr>
        <p:spPr>
          <a:xfrm flipV="1">
            <a:off x="2998838" y="3079262"/>
            <a:ext cx="0" cy="2679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A39FAA-8C00-4712-9BA1-E1184BD5EF3F}"/>
              </a:ext>
            </a:extLst>
          </p:cNvPr>
          <p:cNvCxnSpPr/>
          <p:nvPr/>
        </p:nvCxnSpPr>
        <p:spPr>
          <a:xfrm>
            <a:off x="2998838" y="4001294"/>
            <a:ext cx="405826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1A71540-3E8E-4A07-B547-FAFE0B643EAF}"/>
              </a:ext>
            </a:extLst>
          </p:cNvPr>
          <p:cNvSpPr/>
          <p:nvPr/>
        </p:nvSpPr>
        <p:spPr>
          <a:xfrm rot="20620150">
            <a:off x="3063623" y="3425184"/>
            <a:ext cx="3938019" cy="1113268"/>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0" name="Straight Connector 29">
            <a:extLst>
              <a:ext uri="{FF2B5EF4-FFF2-40B4-BE49-F238E27FC236}">
                <a16:creationId xmlns:a16="http://schemas.microsoft.com/office/drawing/2014/main" id="{5768D78B-6023-4E74-A174-EC7AA4D54CF8}"/>
              </a:ext>
            </a:extLst>
          </p:cNvPr>
          <p:cNvCxnSpPr>
            <a:cxnSpLocks/>
          </p:cNvCxnSpPr>
          <p:nvPr/>
        </p:nvCxnSpPr>
        <p:spPr>
          <a:xfrm>
            <a:off x="6754761" y="2856706"/>
            <a:ext cx="0" cy="2902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7D77DF-2311-4C12-BA0C-0F371F10154D}"/>
              </a:ext>
            </a:extLst>
          </p:cNvPr>
          <p:cNvSpPr txBox="1"/>
          <p:nvPr/>
        </p:nvSpPr>
        <p:spPr>
          <a:xfrm>
            <a:off x="6607277" y="5847752"/>
            <a:ext cx="361336" cy="369332"/>
          </a:xfrm>
          <a:prstGeom prst="rect">
            <a:avLst/>
          </a:prstGeom>
          <a:noFill/>
        </p:spPr>
        <p:txBody>
          <a:bodyPr wrap="square" rtlCol="1">
            <a:spAutoFit/>
          </a:bodyPr>
          <a:lstStyle/>
          <a:p>
            <a:r>
              <a:rPr lang="en-US" dirty="0"/>
              <a:t>1</a:t>
            </a:r>
            <a:endParaRPr lang="he-IL" dirty="0"/>
          </a:p>
        </p:txBody>
      </p:sp>
      <p:sp>
        <p:nvSpPr>
          <p:cNvPr id="32" name="TextBox 31">
            <a:extLst>
              <a:ext uri="{FF2B5EF4-FFF2-40B4-BE49-F238E27FC236}">
                <a16:creationId xmlns:a16="http://schemas.microsoft.com/office/drawing/2014/main" id="{C8D45E29-636B-4EEB-AD6A-5E74334DB614}"/>
              </a:ext>
            </a:extLst>
          </p:cNvPr>
          <p:cNvSpPr txBox="1"/>
          <p:nvPr/>
        </p:nvSpPr>
        <p:spPr>
          <a:xfrm>
            <a:off x="2851355" y="5795265"/>
            <a:ext cx="361336" cy="369332"/>
          </a:xfrm>
          <a:prstGeom prst="rect">
            <a:avLst/>
          </a:prstGeom>
          <a:noFill/>
        </p:spPr>
        <p:txBody>
          <a:bodyPr wrap="square" rtlCol="1">
            <a:spAutoFit/>
          </a:bodyPr>
          <a:lstStyle/>
          <a:p>
            <a:r>
              <a:rPr lang="en-US" dirty="0"/>
              <a:t>0</a:t>
            </a:r>
            <a:endParaRPr lang="he-IL" dirty="0"/>
          </a:p>
        </p:txBody>
      </p:sp>
      <p:sp>
        <p:nvSpPr>
          <p:cNvPr id="33" name="TextBox 32">
            <a:extLst>
              <a:ext uri="{FF2B5EF4-FFF2-40B4-BE49-F238E27FC236}">
                <a16:creationId xmlns:a16="http://schemas.microsoft.com/office/drawing/2014/main" id="{00C341AD-B271-4FDA-BE79-E1F034A74BFA}"/>
              </a:ext>
            </a:extLst>
          </p:cNvPr>
          <p:cNvSpPr txBox="1"/>
          <p:nvPr/>
        </p:nvSpPr>
        <p:spPr>
          <a:xfrm>
            <a:off x="5852134" y="5816974"/>
            <a:ext cx="666653" cy="400110"/>
          </a:xfrm>
          <a:prstGeom prst="rect">
            <a:avLst/>
          </a:prstGeom>
          <a:noFill/>
        </p:spPr>
        <p:txBody>
          <a:bodyPr wrap="square" rtlCol="1">
            <a:spAutoFit/>
          </a:bodyPr>
          <a:lstStyle/>
          <a:p>
            <a:r>
              <a:rPr lang="en-US" sz="2000" dirty="0" err="1"/>
              <a:t>P</a:t>
            </a:r>
            <a:r>
              <a:rPr lang="en-US" sz="2000" baseline="-25000" dirty="0" err="1"/>
              <a:t>max</a:t>
            </a:r>
            <a:endParaRPr lang="he-IL" sz="2000" dirty="0"/>
          </a:p>
        </p:txBody>
      </p:sp>
      <p:cxnSp>
        <p:nvCxnSpPr>
          <p:cNvPr id="34" name="Straight Connector 33">
            <a:extLst>
              <a:ext uri="{FF2B5EF4-FFF2-40B4-BE49-F238E27FC236}">
                <a16:creationId xmlns:a16="http://schemas.microsoft.com/office/drawing/2014/main" id="{7371FA1A-7348-4AF8-91DA-5F309B306053}"/>
              </a:ext>
            </a:extLst>
          </p:cNvPr>
          <p:cNvCxnSpPr>
            <a:cxnSpLocks/>
          </p:cNvCxnSpPr>
          <p:nvPr/>
        </p:nvCxnSpPr>
        <p:spPr>
          <a:xfrm flipH="1">
            <a:off x="6183821" y="3477846"/>
            <a:ext cx="1639" cy="22731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5FD468F1-5DC7-4682-A1E9-85F901B32166}"/>
              </a:ext>
            </a:extLst>
          </p:cNvPr>
          <p:cNvSpPr/>
          <p:nvPr/>
        </p:nvSpPr>
        <p:spPr>
          <a:xfrm rot="20620150">
            <a:off x="3133265" y="3781423"/>
            <a:ext cx="3898914" cy="1428168"/>
          </a:xfrm>
          <a:custGeom>
            <a:avLst/>
            <a:gdLst>
              <a:gd name="connsiteX0" fmla="*/ 0 w 3753464"/>
              <a:gd name="connsiteY0" fmla="*/ 7374 h 1113505"/>
              <a:gd name="connsiteX1" fmla="*/ 1917290 w 3753464"/>
              <a:gd name="connsiteY1" fmla="*/ 1113503 h 1113505"/>
              <a:gd name="connsiteX2" fmla="*/ 3753464 w 3753464"/>
              <a:gd name="connsiteY2" fmla="*/ 0 h 1113505"/>
            </a:gdLst>
            <a:ahLst/>
            <a:cxnLst>
              <a:cxn ang="0">
                <a:pos x="connsiteX0" y="connsiteY0"/>
              </a:cxn>
              <a:cxn ang="0">
                <a:pos x="connsiteX1" y="connsiteY1"/>
              </a:cxn>
              <a:cxn ang="0">
                <a:pos x="connsiteX2" y="connsiteY2"/>
              </a:cxn>
            </a:cxnLst>
            <a:rect l="l" t="t" r="r" b="b"/>
            <a:pathLst>
              <a:path w="3753464" h="1113505">
                <a:moveTo>
                  <a:pt x="0" y="7374"/>
                </a:moveTo>
                <a:cubicBezTo>
                  <a:pt x="645856" y="561053"/>
                  <a:pt x="1291713" y="1114732"/>
                  <a:pt x="1917290" y="1113503"/>
                </a:cubicBezTo>
                <a:cubicBezTo>
                  <a:pt x="2542867" y="1112274"/>
                  <a:pt x="3148165" y="556137"/>
                  <a:pt x="375346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6" name="Oval 35">
            <a:extLst>
              <a:ext uri="{FF2B5EF4-FFF2-40B4-BE49-F238E27FC236}">
                <a16:creationId xmlns:a16="http://schemas.microsoft.com/office/drawing/2014/main" id="{55616752-8404-42DD-9E9A-12C70EA04240}"/>
              </a:ext>
            </a:extLst>
          </p:cNvPr>
          <p:cNvSpPr/>
          <p:nvPr/>
        </p:nvSpPr>
        <p:spPr>
          <a:xfrm rot="15415696">
            <a:off x="6128519" y="3697422"/>
            <a:ext cx="110602" cy="11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Oval 40">
            <a:extLst>
              <a:ext uri="{FF2B5EF4-FFF2-40B4-BE49-F238E27FC236}">
                <a16:creationId xmlns:a16="http://schemas.microsoft.com/office/drawing/2014/main" id="{1A8CE1FD-0794-40DF-B030-88F0B82867C4}"/>
              </a:ext>
            </a:extLst>
          </p:cNvPr>
          <p:cNvSpPr/>
          <p:nvPr/>
        </p:nvSpPr>
        <p:spPr>
          <a:xfrm rot="15415696">
            <a:off x="2943537" y="4316764"/>
            <a:ext cx="110602" cy="11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a:extLst>
              <a:ext uri="{FF2B5EF4-FFF2-40B4-BE49-F238E27FC236}">
                <a16:creationId xmlns:a16="http://schemas.microsoft.com/office/drawing/2014/main" id="{2D301B02-E8B9-4942-9035-0A42A976CE85}"/>
              </a:ext>
            </a:extLst>
          </p:cNvPr>
          <p:cNvSpPr txBox="1"/>
          <p:nvPr/>
        </p:nvSpPr>
        <p:spPr>
          <a:xfrm>
            <a:off x="6725331" y="3175776"/>
            <a:ext cx="2005781" cy="307777"/>
          </a:xfrm>
          <a:prstGeom prst="rect">
            <a:avLst/>
          </a:prstGeom>
          <a:noFill/>
        </p:spPr>
        <p:txBody>
          <a:bodyPr wrap="square" rtlCol="1">
            <a:spAutoFit/>
          </a:bodyPr>
          <a:lstStyle/>
          <a:p>
            <a:r>
              <a:rPr lang="en-US" sz="1400" dirty="0"/>
              <a:t>WEALTH</a:t>
            </a:r>
            <a:endParaRPr lang="he-IL" sz="1400" dirty="0"/>
          </a:p>
        </p:txBody>
      </p:sp>
      <p:sp>
        <p:nvSpPr>
          <p:cNvPr id="46" name="TextBox 45">
            <a:extLst>
              <a:ext uri="{FF2B5EF4-FFF2-40B4-BE49-F238E27FC236}">
                <a16:creationId xmlns:a16="http://schemas.microsoft.com/office/drawing/2014/main" id="{04C33E1F-2787-4F7C-B20B-850CDEFC583D}"/>
              </a:ext>
            </a:extLst>
          </p:cNvPr>
          <p:cNvSpPr txBox="1"/>
          <p:nvPr/>
        </p:nvSpPr>
        <p:spPr>
          <a:xfrm>
            <a:off x="6717723" y="2605428"/>
            <a:ext cx="2032804" cy="461665"/>
          </a:xfrm>
          <a:prstGeom prst="rect">
            <a:avLst/>
          </a:prstGeom>
          <a:noFill/>
        </p:spPr>
        <p:txBody>
          <a:bodyPr wrap="square" rtlCol="1">
            <a:spAutoFit/>
          </a:bodyPr>
          <a:lstStyle/>
          <a:p>
            <a:r>
              <a:rPr lang="en-US" sz="2400" dirty="0"/>
              <a:t>WEALTH</a:t>
            </a:r>
            <a:endParaRPr lang="he-IL" sz="2400" dirty="0"/>
          </a:p>
        </p:txBody>
      </p:sp>
      <p:sp>
        <p:nvSpPr>
          <p:cNvPr id="48" name="TextBox 47">
            <a:extLst>
              <a:ext uri="{FF2B5EF4-FFF2-40B4-BE49-F238E27FC236}">
                <a16:creationId xmlns:a16="http://schemas.microsoft.com/office/drawing/2014/main" id="{76F653CB-26CA-4325-968B-47D5D80DB704}"/>
              </a:ext>
            </a:extLst>
          </p:cNvPr>
          <p:cNvSpPr txBox="1"/>
          <p:nvPr/>
        </p:nvSpPr>
        <p:spPr>
          <a:xfrm>
            <a:off x="3918215" y="2778654"/>
            <a:ext cx="1371072" cy="646331"/>
          </a:xfrm>
          <a:prstGeom prst="rect">
            <a:avLst/>
          </a:prstGeom>
          <a:noFill/>
        </p:spPr>
        <p:txBody>
          <a:bodyPr wrap="square" rtlCol="1">
            <a:spAutoFit/>
          </a:bodyPr>
          <a:lstStyle/>
          <a:p>
            <a:r>
              <a:rPr lang="en-US" dirty="0"/>
              <a:t>Optimal investment </a:t>
            </a:r>
            <a:endParaRPr lang="he-IL" dirty="0"/>
          </a:p>
        </p:txBody>
      </p:sp>
      <p:cxnSp>
        <p:nvCxnSpPr>
          <p:cNvPr id="52" name="Straight Arrow Connector 51">
            <a:extLst>
              <a:ext uri="{FF2B5EF4-FFF2-40B4-BE49-F238E27FC236}">
                <a16:creationId xmlns:a16="http://schemas.microsoft.com/office/drawing/2014/main" id="{B49B72C5-8EC5-4323-BA1F-FA8DDB97A703}"/>
              </a:ext>
            </a:extLst>
          </p:cNvPr>
          <p:cNvCxnSpPr>
            <a:cxnSpLocks/>
          </p:cNvCxnSpPr>
          <p:nvPr/>
        </p:nvCxnSpPr>
        <p:spPr>
          <a:xfrm>
            <a:off x="5102366" y="3281355"/>
            <a:ext cx="903105" cy="372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67A3208-5127-4427-B4FE-E96BACCA5856}"/>
              </a:ext>
            </a:extLst>
          </p:cNvPr>
          <p:cNvCxnSpPr>
            <a:cxnSpLocks/>
          </p:cNvCxnSpPr>
          <p:nvPr/>
        </p:nvCxnSpPr>
        <p:spPr>
          <a:xfrm flipH="1">
            <a:off x="3147793" y="3371456"/>
            <a:ext cx="791700" cy="880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76C2F565-9C90-447E-9DC5-BD7250E59964}"/>
              </a:ext>
            </a:extLst>
          </p:cNvPr>
          <p:cNvSpPr>
            <a:spLocks noGrp="1"/>
          </p:cNvSpPr>
          <p:nvPr>
            <p:ph type="title"/>
          </p:nvPr>
        </p:nvSpPr>
        <p:spPr>
          <a:xfrm>
            <a:off x="838200" y="365125"/>
            <a:ext cx="10515600" cy="1325563"/>
          </a:xfrm>
        </p:spPr>
        <p:txBody>
          <a:bodyPr>
            <a:normAutofit/>
          </a:bodyPr>
          <a:lstStyle/>
          <a:p>
            <a:r>
              <a:rPr lang="en-US" sz="2800" dirty="0">
                <a:latin typeface="+mn-lt"/>
              </a:rPr>
              <a:t>Why don’t the poor invest? Our explanation</a:t>
            </a:r>
            <a:endParaRPr lang="he-IL" sz="2800" dirty="0">
              <a:latin typeface="+mn-lt"/>
            </a:endParaRPr>
          </a:p>
        </p:txBody>
      </p:sp>
    </p:spTree>
    <p:extLst>
      <p:ext uri="{BB962C8B-B14F-4D97-AF65-F5344CB8AC3E}">
        <p14:creationId xmlns:p14="http://schemas.microsoft.com/office/powerpoint/2010/main" val="3834414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E02F-1DD0-451D-B6FB-BF99D90610EC}"/>
              </a:ext>
            </a:extLst>
          </p:cNvPr>
          <p:cNvSpPr>
            <a:spLocks noGrp="1"/>
          </p:cNvSpPr>
          <p:nvPr>
            <p:ph type="title"/>
          </p:nvPr>
        </p:nvSpPr>
        <p:spPr/>
        <p:txBody>
          <a:bodyPr/>
          <a:lstStyle/>
          <a:p>
            <a:pPr algn="ctr"/>
            <a:r>
              <a:rPr lang="en-US" dirty="0"/>
              <a:t>Conclusion</a:t>
            </a:r>
          </a:p>
        </p:txBody>
      </p:sp>
      <p:sp>
        <p:nvSpPr>
          <p:cNvPr id="4" name="Rectangle 3">
            <a:extLst>
              <a:ext uri="{FF2B5EF4-FFF2-40B4-BE49-F238E27FC236}">
                <a16:creationId xmlns:a16="http://schemas.microsoft.com/office/drawing/2014/main" id="{5A431169-9620-4A20-885A-4C3056067BB7}"/>
              </a:ext>
            </a:extLst>
          </p:cNvPr>
          <p:cNvSpPr/>
          <p:nvPr/>
        </p:nvSpPr>
        <p:spPr>
          <a:xfrm>
            <a:off x="250370" y="1599228"/>
            <a:ext cx="10232573" cy="4893647"/>
          </a:xfrm>
          <a:prstGeom prst="rect">
            <a:avLst/>
          </a:prstGeom>
        </p:spPr>
        <p:txBody>
          <a:bodyPr wrap="square">
            <a:spAutoFit/>
          </a:bodyPr>
          <a:lstStyle/>
          <a:p>
            <a:pPr marL="285750" indent="-285750">
              <a:buFont typeface="Arial" panose="020B0604020202020204" pitchFamily="34" charset="0"/>
              <a:buChar char="•"/>
            </a:pPr>
            <a:r>
              <a:rPr lang="en-US" sz="2400" dirty="0"/>
              <a:t>The hope that aid to the poor and poor countries will reduce poverty has led to disappointment.</a:t>
            </a:r>
          </a:p>
          <a:p>
            <a:pPr marL="285750" indent="-285750">
              <a:buFont typeface="Arial" panose="020B0604020202020204" pitchFamily="34" charset="0"/>
              <a:buChar char="•"/>
            </a:pPr>
            <a:r>
              <a:rPr lang="en-US" sz="2400" dirty="0"/>
              <a:t>Economic growth, the result of adopting competition and economic freedom policies, entrepreneur-friendly regulation, and property rights protection, has led to poverty reduction worldwide.</a:t>
            </a:r>
          </a:p>
          <a:p>
            <a:pPr marL="285750" indent="-285750">
              <a:buFont typeface="Arial" panose="020B0604020202020204" pitchFamily="34" charset="0"/>
              <a:buChar char="•"/>
            </a:pPr>
            <a:r>
              <a:rPr lang="en-US" sz="2400" dirty="0"/>
              <a:t>The new hope – RCT – might succeed where others disappointed. </a:t>
            </a:r>
          </a:p>
          <a:p>
            <a:pPr lvl="1"/>
            <a:r>
              <a:rPr lang="en-US" sz="2400" dirty="0"/>
              <a:t>-&gt; Hundreds of millions of dollars have financed many studies and promoted careers of researchers but for the time being, it is hard to say that there are any significant advancements in eradicating poverty…</a:t>
            </a:r>
          </a:p>
          <a:p>
            <a:endParaRPr lang="en-US" sz="2400" dirty="0"/>
          </a:p>
          <a:p>
            <a:pPr marL="285750" indent="-285750">
              <a:buFont typeface="Arial" panose="020B0604020202020204" pitchFamily="34" charset="0"/>
              <a:buChar char="•"/>
            </a:pPr>
            <a:r>
              <a:rPr lang="en-US" sz="2400" dirty="0"/>
              <a:t>At this point, it is Milton Friedman’s (capitalist economy) that has helped reduce poverty with no comparison with any other approach.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83330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E088E-854F-488F-BFF7-59905D0446E2}"/>
              </a:ext>
            </a:extLst>
          </p:cNvPr>
          <p:cNvSpPr txBox="1"/>
          <p:nvPr/>
        </p:nvSpPr>
        <p:spPr>
          <a:xfrm>
            <a:off x="1311639" y="816964"/>
            <a:ext cx="8941633" cy="954107"/>
          </a:xfrm>
          <a:prstGeom prst="rect">
            <a:avLst/>
          </a:prstGeom>
          <a:noFill/>
        </p:spPr>
        <p:txBody>
          <a:bodyPr wrap="square" rtlCol="1">
            <a:spAutoFit/>
          </a:bodyPr>
          <a:lstStyle/>
          <a:p>
            <a:pPr algn="ctr" rtl="1"/>
            <a:r>
              <a:rPr lang="en-US" sz="2800" dirty="0">
                <a:hlinkClick r:id="rId2"/>
              </a:rPr>
              <a:t>https://www.gapminder.org/tools/#$state$time$value=2001;;&amp;chart-type=mountain</a:t>
            </a:r>
            <a:endParaRPr lang="he-IL" sz="2800" dirty="0"/>
          </a:p>
        </p:txBody>
      </p:sp>
    </p:spTree>
    <p:extLst>
      <p:ext uri="{BB962C8B-B14F-4D97-AF65-F5344CB8AC3E}">
        <p14:creationId xmlns:p14="http://schemas.microsoft.com/office/powerpoint/2010/main" val="4291770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FCBEC-B09D-4415-9C43-F4B3DA641E1A}"/>
              </a:ext>
            </a:extLst>
          </p:cNvPr>
          <p:cNvSpPr>
            <a:spLocks noGrp="1"/>
          </p:cNvSpPr>
          <p:nvPr>
            <p:ph idx="1"/>
          </p:nvPr>
        </p:nvSpPr>
        <p:spPr/>
        <p:txBody>
          <a:bodyPr>
            <a:normAutofit/>
          </a:bodyPr>
          <a:lstStyle/>
          <a:p>
            <a:pPr marL="0" indent="0" algn="ctr">
              <a:buNone/>
            </a:pPr>
            <a:r>
              <a:rPr lang="en-US" sz="4400" dirty="0"/>
              <a:t>Thank you</a:t>
            </a:r>
            <a:endParaRPr lang="he-IL" sz="4400" dirty="0"/>
          </a:p>
        </p:txBody>
      </p:sp>
    </p:spTree>
    <p:extLst>
      <p:ext uri="{BB962C8B-B14F-4D97-AF65-F5344CB8AC3E}">
        <p14:creationId xmlns:p14="http://schemas.microsoft.com/office/powerpoint/2010/main" val="31739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1103-65C2-4CE4-A187-F93B08AF14FB}" type="slidenum">
              <a:rPr lang="en-US" smtClean="0"/>
              <a:pPr/>
              <a:t>9</a:t>
            </a:fld>
            <a:endParaRPr lang="en-US"/>
          </a:p>
        </p:txBody>
      </p:sp>
      <p:pic>
        <p:nvPicPr>
          <p:cNvPr id="72706" name="Picture 2" descr="https://ourworldindata.org/wp-content/uploads/2013/11/Global-inequality-in-1800-1975-and-201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08991"/>
            <a:ext cx="5410200" cy="60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11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83120</TotalTime>
  <Words>4234</Words>
  <Application>Microsoft Office PowerPoint</Application>
  <PresentationFormat>Widescreen</PresentationFormat>
  <Paragraphs>453</Paragraphs>
  <Slides>80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Calibri Light</vt:lpstr>
      <vt:lpstr>Cambria Math</vt:lpstr>
      <vt:lpstr>Open Sans</vt:lpstr>
      <vt:lpstr>Wingdings</vt:lpstr>
      <vt:lpstr>Office Theme</vt:lpstr>
      <vt:lpstr>PowerPoint Presentation</vt:lpstr>
      <vt:lpstr>PowerPoint Presentation</vt:lpstr>
      <vt:lpstr>Hope  </vt:lpstr>
      <vt:lpstr>Hope  </vt:lpstr>
      <vt:lpstr>Disappointment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Research Explanations</vt:lpstr>
      <vt:lpstr>PowerPoint Presentation</vt:lpstr>
      <vt:lpstr>PowerPoint Presentation</vt:lpstr>
      <vt:lpstr>PowerPoint Presentation</vt:lpstr>
      <vt:lpstr>PowerPoint Presentation</vt:lpstr>
      <vt:lpstr>Congo Dandies: ‘I could buy a piece of land, but bought a pair of shoes’ </vt:lpstr>
      <vt:lpstr>“When you dress up you really are the best,” Maxime Pivot from Brazzaville, the capital city of the central African country, told RT’s documentary channel RTD.</vt:lpstr>
      <vt:lpstr>PowerPoint Presentation</vt:lpstr>
      <vt:lpstr>PowerPoint Presentation</vt:lpstr>
      <vt:lpstr>PowerPoint Presentation</vt:lpstr>
      <vt:lpstr>PowerPoint Presentation</vt:lpstr>
      <vt:lpstr>Back to Micro-financing </vt:lpstr>
      <vt:lpstr>The Importance of Risk Aversion</vt:lpstr>
      <vt:lpstr>PowerPoint Presentation</vt:lpstr>
      <vt:lpstr>More Testaments of Risk Aversion</vt:lpstr>
      <vt:lpstr>PowerPoint Presentation</vt:lpstr>
      <vt:lpstr>Economic Theory </vt:lpstr>
      <vt:lpstr>However… </vt:lpstr>
      <vt:lpstr>Further evidence of no substantial regular expenses</vt:lpstr>
      <vt:lpstr>Conclusion of the empirical study (reminder)</vt:lpstr>
      <vt:lpstr>Standard modeling of investment with risk without fixed costs: The probability of success is typically exogenous, optimization by the agent is with respect to the scale of the project </vt:lpstr>
      <vt:lpstr>PowerPoint Presentation</vt:lpstr>
      <vt:lpstr>2. Scarcity of complementary factors of production (skills, education, infrastructure), and in fact it is argued that enthusiasm for microfinance is based on an overestimation of the business potential facing the poor  Banerjee et al. (2015)   </vt:lpstr>
      <vt:lpstr>PowerPoint Presentation</vt:lpstr>
      <vt:lpstr>Explanation</vt:lpstr>
      <vt:lpstr>PowerPoint Presentation</vt:lpstr>
      <vt:lpstr>Why don’t the poor invest? </vt:lpstr>
      <vt:lpstr>Why don’t the poor invest? Our explanation</vt:lpstr>
      <vt:lpstr>Why don’t the poor invest? Our explanation</vt:lpstr>
      <vt:lpstr>Why don’t the poor invest? </vt:lpstr>
      <vt:lpstr>Why don’t the poor invest? Our explanation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Microfinance Disappointment: An Explanation based on Risk Aversion in a Convex Framework</dc:title>
  <dc:creator>Omer</dc:creator>
  <cp:lastModifiedBy>Laila</cp:lastModifiedBy>
  <cp:revision>394</cp:revision>
  <cp:lastPrinted>2017-10-11T07:10:51Z</cp:lastPrinted>
  <dcterms:created xsi:type="dcterms:W3CDTF">2017-10-03T15:17:45Z</dcterms:created>
  <dcterms:modified xsi:type="dcterms:W3CDTF">2020-02-04T16:49:49Z</dcterms:modified>
</cp:coreProperties>
</file>