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55" r:id="rId2"/>
    <p:sldId id="388" r:id="rId3"/>
    <p:sldId id="389" r:id="rId4"/>
    <p:sldId id="390" r:id="rId5"/>
    <p:sldId id="359" r:id="rId6"/>
    <p:sldId id="360" r:id="rId7"/>
    <p:sldId id="362" r:id="rId8"/>
    <p:sldId id="363" r:id="rId9"/>
    <p:sldId id="364" r:id="rId10"/>
    <p:sldId id="365" r:id="rId11"/>
    <p:sldId id="366" r:id="rId12"/>
    <p:sldId id="259" r:id="rId13"/>
    <p:sldId id="277" r:id="rId14"/>
    <p:sldId id="284" r:id="rId15"/>
    <p:sldId id="353" r:id="rId16"/>
    <p:sldId id="367" r:id="rId17"/>
    <p:sldId id="286" r:id="rId18"/>
    <p:sldId id="352" r:id="rId19"/>
    <p:sldId id="368" r:id="rId20"/>
    <p:sldId id="369" r:id="rId21"/>
    <p:sldId id="370" r:id="rId22"/>
    <p:sldId id="371" r:id="rId23"/>
    <p:sldId id="372" r:id="rId24"/>
    <p:sldId id="373" r:id="rId25"/>
    <p:sldId id="289" r:id="rId26"/>
    <p:sldId id="374" r:id="rId27"/>
    <p:sldId id="375" r:id="rId28"/>
    <p:sldId id="377" r:id="rId29"/>
    <p:sldId id="379" r:id="rId30"/>
    <p:sldId id="380" r:id="rId31"/>
    <p:sldId id="381" r:id="rId32"/>
    <p:sldId id="279" r:id="rId33"/>
    <p:sldId id="285" r:id="rId34"/>
    <p:sldId id="382" r:id="rId35"/>
    <p:sldId id="383" r:id="rId36"/>
    <p:sldId id="384" r:id="rId37"/>
    <p:sldId id="385" r:id="rId38"/>
    <p:sldId id="386" r:id="rId39"/>
    <p:sldId id="387" r:id="rId40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2432" autoAdjust="0"/>
  </p:normalViewPr>
  <p:slideViewPr>
    <p:cSldViewPr>
      <p:cViewPr varScale="1">
        <p:scale>
          <a:sx n="89" d="100"/>
          <a:sy n="89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8.xml"/><Relationship Id="rId1" Type="http://schemas.openxmlformats.org/officeDocument/2006/relationships/slide" Target="../slides/slide26.xml"/><Relationship Id="rId5" Type="http://schemas.openxmlformats.org/officeDocument/2006/relationships/slide" Target="../slides/slide7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5D16C-7ECB-4955-906E-8144AB742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10FF577-58FC-482A-926F-4036B5C75C5A}">
      <dgm:prSet phldrT="[טקסט]"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 action="ppaction://hlinksldjump"/>
            </a:rPr>
            <a:t>Develop Diplomatic Thinking</a:t>
          </a:r>
          <a:endParaRPr lang="he-IL" dirty="0"/>
        </a:p>
      </dgm:t>
    </dgm:pt>
    <dgm:pt modelId="{5382FECC-5116-4E19-9989-2774F5E19962}" type="par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FED6190E-1BC0-4E03-B6AE-262D47405657}" type="sib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0542C3B4-9E1F-49E1-B553-DE358F294FF4}">
      <dgm:prSet phldrT="[טקסט]"/>
      <dgm:spPr/>
      <dgm:t>
        <a:bodyPr/>
        <a:lstStyle/>
        <a:p>
          <a:pPr rtl="1"/>
          <a:r>
            <a:rPr lang="en-US" dirty="0" smtClean="0">
              <a:hlinkClick xmlns:r="http://schemas.openxmlformats.org/officeDocument/2006/relationships" r:id="rId2" action="ppaction://hlinksldjump"/>
            </a:rPr>
            <a:t>The modern diplomacy and the Ministry of Foreign Affairs</a:t>
          </a:r>
          <a:endParaRPr lang="he-IL" dirty="0"/>
        </a:p>
      </dgm:t>
    </dgm:pt>
    <dgm:pt modelId="{ADED7A29-5C4A-49D6-B76E-741FB05DC7BF}" type="par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07E5A25A-B376-43D2-BBF9-60C00D5DD2CA}" type="sib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F33146BF-5F9B-4F4C-BC7D-41BA4462CC02}">
      <dgm:prSet phldrT="[טקסט]"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3" action="ppaction://hlinksldjump"/>
            </a:rPr>
            <a:t>Foreign affairs policy challenges of Israel</a:t>
          </a:r>
          <a:endParaRPr lang="he-IL" dirty="0"/>
        </a:p>
      </dgm:t>
    </dgm:pt>
    <dgm:pt modelId="{4C9BD115-3F09-4D2F-A5F5-AE89F7D9636A}" type="par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8548C114-A315-4C35-A5F5-982025C50304}" type="sib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35214803-9380-493B-9D5B-40E74FDBE949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4" action="ppaction://hlinksldjump"/>
            </a:rPr>
            <a:t>The global and regional arena</a:t>
          </a:r>
          <a:endParaRPr lang="he-IL" dirty="0"/>
        </a:p>
      </dgm:t>
    </dgm:pt>
    <dgm:pt modelId="{AB9B0B3B-FE4F-44C8-B2CD-587A36F15F49}" type="par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192C3067-9824-4228-BA17-C7D2FE8995E0}" type="sib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DDF2F6EC-C3BD-4CCB-8291-FB89B5E73C11}">
      <dgm:prSet/>
      <dgm:spPr/>
      <dgm:t>
        <a:bodyPr/>
        <a:lstStyle/>
        <a:p>
          <a:pPr rtl="1"/>
          <a:r>
            <a:rPr lang="en-US" dirty="0" smtClean="0">
              <a:hlinkClick xmlns:r="http://schemas.openxmlformats.org/officeDocument/2006/relationships" r:id="rId5" action="ppaction://hlinksldjump"/>
            </a:rPr>
            <a:t>policy formation and decision-making in political-defense topics</a:t>
          </a:r>
          <a:endParaRPr lang="he-IL" dirty="0"/>
        </a:p>
      </dgm:t>
    </dgm:pt>
    <dgm:pt modelId="{74B28BD4-BE6D-4138-8793-EAEA54964397}" type="par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8A5E4F84-5223-4569-B676-86049F38E9BE}" type="sib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05C8786A-2946-4925-B7C9-5B42AE32A034}" type="pres">
      <dgm:prSet presAssocID="{4645D16C-7ECB-4955-906E-8144AB742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080280-15C7-47B8-B41F-056241F86229}" type="pres">
      <dgm:prSet presAssocID="{710FF577-58FC-482A-926F-4036B5C75C5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5C2BC3BD-A50B-40EE-9F68-67ABF0F826B9}" type="pres">
      <dgm:prSet presAssocID="{ADED7A29-5C4A-49D6-B76E-741FB05DC7BF}" presName="parTrans" presStyleLbl="bgSibTrans2D1" presStyleIdx="0" presStyleCnt="4"/>
      <dgm:spPr/>
      <dgm:t>
        <a:bodyPr/>
        <a:lstStyle/>
        <a:p>
          <a:pPr rtl="1"/>
          <a:endParaRPr lang="he-IL"/>
        </a:p>
      </dgm:t>
    </dgm:pt>
    <dgm:pt modelId="{C964DC4F-AD4B-4042-8106-CC03A28AA98D}" type="pres">
      <dgm:prSet presAssocID="{0542C3B4-9E1F-49E1-B553-DE358F294F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BECF8D-0688-4893-AACD-725F72F49A50}" type="pres">
      <dgm:prSet presAssocID="{4C9BD115-3F09-4D2F-A5F5-AE89F7D9636A}" presName="parTrans" presStyleLbl="bgSibTrans2D1" presStyleIdx="1" presStyleCnt="4"/>
      <dgm:spPr/>
      <dgm:t>
        <a:bodyPr/>
        <a:lstStyle/>
        <a:p>
          <a:pPr rtl="1"/>
          <a:endParaRPr lang="he-IL"/>
        </a:p>
      </dgm:t>
    </dgm:pt>
    <dgm:pt modelId="{D5E6D948-4628-42E5-91D6-26EEDA351C4C}" type="pres">
      <dgm:prSet presAssocID="{F33146BF-5F9B-4F4C-BC7D-41BA4462CC02}" presName="node" presStyleLbl="node1" presStyleIdx="1" presStyleCnt="4" custScaleX="1117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FB6EFE-C80B-488A-9D6A-640EA604914B}" type="pres">
      <dgm:prSet presAssocID="{AB9B0B3B-FE4F-44C8-B2CD-587A36F15F49}" presName="parTrans" presStyleLbl="bgSibTrans2D1" presStyleIdx="2" presStyleCnt="4"/>
      <dgm:spPr/>
      <dgm:t>
        <a:bodyPr/>
        <a:lstStyle/>
        <a:p>
          <a:pPr rtl="1"/>
          <a:endParaRPr lang="he-IL"/>
        </a:p>
      </dgm:t>
    </dgm:pt>
    <dgm:pt modelId="{9FF7AC0D-E8F1-4223-82C1-6FADD9C53E01}" type="pres">
      <dgm:prSet presAssocID="{35214803-9380-493B-9D5B-40E74FDBE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89EFAB-B07D-4FFE-BB81-5C4289502E20}" type="pres">
      <dgm:prSet presAssocID="{74B28BD4-BE6D-4138-8793-EAEA54964397}" presName="parTrans" presStyleLbl="bgSibTrans2D1" presStyleIdx="3" presStyleCnt="4"/>
      <dgm:spPr/>
      <dgm:t>
        <a:bodyPr/>
        <a:lstStyle/>
        <a:p>
          <a:pPr rtl="1"/>
          <a:endParaRPr lang="he-IL"/>
        </a:p>
      </dgm:t>
    </dgm:pt>
    <dgm:pt modelId="{3D1BC6B1-AD41-40E5-AE96-0034C619C666}" type="pres">
      <dgm:prSet presAssocID="{DDF2F6EC-C3BD-4CCB-8291-FB89B5E73C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EBAD68E-289E-40D8-BAB9-BFF331526367}" type="presOf" srcId="{0542C3B4-9E1F-49E1-B553-DE358F294FF4}" destId="{C964DC4F-AD4B-4042-8106-CC03A28AA98D}" srcOrd="0" destOrd="0" presId="urn:microsoft.com/office/officeart/2005/8/layout/radial4"/>
    <dgm:cxn modelId="{C58A1BA8-3535-4D08-9964-E188A35ECE45}" type="presOf" srcId="{ADED7A29-5C4A-49D6-B76E-741FB05DC7BF}" destId="{5C2BC3BD-A50B-40EE-9F68-67ABF0F826B9}" srcOrd="0" destOrd="0" presId="urn:microsoft.com/office/officeart/2005/8/layout/radial4"/>
    <dgm:cxn modelId="{CECA6B79-0492-4120-BA88-DE58F9A0F03E}" type="presOf" srcId="{AB9B0B3B-FE4F-44C8-B2CD-587A36F15F49}" destId="{0FFB6EFE-C80B-488A-9D6A-640EA604914B}" srcOrd="0" destOrd="0" presId="urn:microsoft.com/office/officeart/2005/8/layout/radial4"/>
    <dgm:cxn modelId="{1892E280-57DD-45F8-94D7-BAF8B022E181}" srcId="{4645D16C-7ECB-4955-906E-8144AB7429E6}" destId="{710FF577-58FC-482A-926F-4036B5C75C5A}" srcOrd="0" destOrd="0" parTransId="{5382FECC-5116-4E19-9989-2774F5E19962}" sibTransId="{FED6190E-1BC0-4E03-B6AE-262D47405657}"/>
    <dgm:cxn modelId="{2F384B0C-B799-4C7D-9679-2E4E039E7241}" type="presOf" srcId="{74B28BD4-BE6D-4138-8793-EAEA54964397}" destId="{B789EFAB-B07D-4FFE-BB81-5C4289502E20}" srcOrd="0" destOrd="0" presId="urn:microsoft.com/office/officeart/2005/8/layout/radial4"/>
    <dgm:cxn modelId="{B29F7267-5D4B-46C0-8351-7F58732B50A1}" type="presOf" srcId="{DDF2F6EC-C3BD-4CCB-8291-FB89B5E73C11}" destId="{3D1BC6B1-AD41-40E5-AE96-0034C619C666}" srcOrd="0" destOrd="0" presId="urn:microsoft.com/office/officeart/2005/8/layout/radial4"/>
    <dgm:cxn modelId="{053E7FFB-DD32-4A79-BC41-AE3990A1FFEA}" type="presOf" srcId="{35214803-9380-493B-9D5B-40E74FDBE949}" destId="{9FF7AC0D-E8F1-4223-82C1-6FADD9C53E01}" srcOrd="0" destOrd="0" presId="urn:microsoft.com/office/officeart/2005/8/layout/radial4"/>
    <dgm:cxn modelId="{C1F8CDEC-75C0-4CFF-A83F-6F3AAD824F26}" type="presOf" srcId="{4C9BD115-3F09-4D2F-A5F5-AE89F7D9636A}" destId="{66BECF8D-0688-4893-AACD-725F72F49A50}" srcOrd="0" destOrd="0" presId="urn:microsoft.com/office/officeart/2005/8/layout/radial4"/>
    <dgm:cxn modelId="{0A32CD53-8E09-4798-94C8-348B12C1B4F1}" srcId="{710FF577-58FC-482A-926F-4036B5C75C5A}" destId="{0542C3B4-9E1F-49E1-B553-DE358F294FF4}" srcOrd="0" destOrd="0" parTransId="{ADED7A29-5C4A-49D6-B76E-741FB05DC7BF}" sibTransId="{07E5A25A-B376-43D2-BBF9-60C00D5DD2CA}"/>
    <dgm:cxn modelId="{9D83F673-5D39-47D9-BB02-AA5F5880ED7E}" srcId="{710FF577-58FC-482A-926F-4036B5C75C5A}" destId="{F33146BF-5F9B-4F4C-BC7D-41BA4462CC02}" srcOrd="1" destOrd="0" parTransId="{4C9BD115-3F09-4D2F-A5F5-AE89F7D9636A}" sibTransId="{8548C114-A315-4C35-A5F5-982025C50304}"/>
    <dgm:cxn modelId="{71600EC8-A3D6-40C6-887C-314252815655}" type="presOf" srcId="{4645D16C-7ECB-4955-906E-8144AB7429E6}" destId="{05C8786A-2946-4925-B7C9-5B42AE32A034}" srcOrd="0" destOrd="0" presId="urn:microsoft.com/office/officeart/2005/8/layout/radial4"/>
    <dgm:cxn modelId="{D0591CD3-02A1-49E9-B907-DA047889FBB2}" type="presOf" srcId="{710FF577-58FC-482A-926F-4036B5C75C5A}" destId="{83080280-15C7-47B8-B41F-056241F86229}" srcOrd="0" destOrd="0" presId="urn:microsoft.com/office/officeart/2005/8/layout/radial4"/>
    <dgm:cxn modelId="{EE2728D0-DFAA-49BA-B14F-C695CB9CC656}" srcId="{710FF577-58FC-482A-926F-4036B5C75C5A}" destId="{35214803-9380-493B-9D5B-40E74FDBE949}" srcOrd="2" destOrd="0" parTransId="{AB9B0B3B-FE4F-44C8-B2CD-587A36F15F49}" sibTransId="{192C3067-9824-4228-BA17-C7D2FE8995E0}"/>
    <dgm:cxn modelId="{3831BA28-75D5-439A-B4B6-785A2AFB300B}" type="presOf" srcId="{F33146BF-5F9B-4F4C-BC7D-41BA4462CC02}" destId="{D5E6D948-4628-42E5-91D6-26EEDA351C4C}" srcOrd="0" destOrd="0" presId="urn:microsoft.com/office/officeart/2005/8/layout/radial4"/>
    <dgm:cxn modelId="{39277340-B500-4185-A40E-5FF60B9870EA}" srcId="{710FF577-58FC-482A-926F-4036B5C75C5A}" destId="{DDF2F6EC-C3BD-4CCB-8291-FB89B5E73C11}" srcOrd="3" destOrd="0" parTransId="{74B28BD4-BE6D-4138-8793-EAEA54964397}" sibTransId="{8A5E4F84-5223-4569-B676-86049F38E9BE}"/>
    <dgm:cxn modelId="{1484D6BB-C81C-41B7-9CC4-4DA6FE2F17E7}" type="presParOf" srcId="{05C8786A-2946-4925-B7C9-5B42AE32A034}" destId="{83080280-15C7-47B8-B41F-056241F86229}" srcOrd="0" destOrd="0" presId="urn:microsoft.com/office/officeart/2005/8/layout/radial4"/>
    <dgm:cxn modelId="{3AEE7294-B333-4B14-9F04-26CB34DA9E40}" type="presParOf" srcId="{05C8786A-2946-4925-B7C9-5B42AE32A034}" destId="{5C2BC3BD-A50B-40EE-9F68-67ABF0F826B9}" srcOrd="1" destOrd="0" presId="urn:microsoft.com/office/officeart/2005/8/layout/radial4"/>
    <dgm:cxn modelId="{DFB19BC0-0390-4627-8C08-88860B57C87B}" type="presParOf" srcId="{05C8786A-2946-4925-B7C9-5B42AE32A034}" destId="{C964DC4F-AD4B-4042-8106-CC03A28AA98D}" srcOrd="2" destOrd="0" presId="urn:microsoft.com/office/officeart/2005/8/layout/radial4"/>
    <dgm:cxn modelId="{044EE396-BC4A-4CA4-A02A-BE8F9C194916}" type="presParOf" srcId="{05C8786A-2946-4925-B7C9-5B42AE32A034}" destId="{66BECF8D-0688-4893-AACD-725F72F49A50}" srcOrd="3" destOrd="0" presId="urn:microsoft.com/office/officeart/2005/8/layout/radial4"/>
    <dgm:cxn modelId="{1670A6BB-2BA7-4742-A548-C05F7234B818}" type="presParOf" srcId="{05C8786A-2946-4925-B7C9-5B42AE32A034}" destId="{D5E6D948-4628-42E5-91D6-26EEDA351C4C}" srcOrd="4" destOrd="0" presId="urn:microsoft.com/office/officeart/2005/8/layout/radial4"/>
    <dgm:cxn modelId="{4D2ACDD6-DDCB-40F9-B76B-AF734D8A52B6}" type="presParOf" srcId="{05C8786A-2946-4925-B7C9-5B42AE32A034}" destId="{0FFB6EFE-C80B-488A-9D6A-640EA604914B}" srcOrd="5" destOrd="0" presId="urn:microsoft.com/office/officeart/2005/8/layout/radial4"/>
    <dgm:cxn modelId="{E3F8D5FB-E2DA-4F60-9A3A-890489994263}" type="presParOf" srcId="{05C8786A-2946-4925-B7C9-5B42AE32A034}" destId="{9FF7AC0D-E8F1-4223-82C1-6FADD9C53E01}" srcOrd="6" destOrd="0" presId="urn:microsoft.com/office/officeart/2005/8/layout/radial4"/>
    <dgm:cxn modelId="{1C55C265-FE1B-4F67-8BC8-4691AE25308F}" type="presParOf" srcId="{05C8786A-2946-4925-B7C9-5B42AE32A034}" destId="{B789EFAB-B07D-4FFE-BB81-5C4289502E20}" srcOrd="7" destOrd="0" presId="urn:microsoft.com/office/officeart/2005/8/layout/radial4"/>
    <dgm:cxn modelId="{4A7EE9AC-ABF6-445F-A52A-6E630FE29E58}" type="presParOf" srcId="{05C8786A-2946-4925-B7C9-5B42AE32A034}" destId="{3D1BC6B1-AD41-40E5-AE96-0034C619C6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80280-15C7-47B8-B41F-056241F86229}">
      <dsp:nvSpPr>
        <dsp:cNvPr id="0" name=""/>
        <dsp:cNvSpPr/>
      </dsp:nvSpPr>
      <dsp:spPr>
        <a:xfrm>
          <a:off x="3009228" y="2313677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hlinkClick xmlns:r="http://schemas.openxmlformats.org/officeDocument/2006/relationships" r:id="" action="ppaction://hlinksldjump"/>
            </a:rPr>
            <a:t>Develop Diplomatic Thinking</a:t>
          </a:r>
          <a:endParaRPr lang="he-IL" sz="2700" kern="1200" dirty="0"/>
        </a:p>
      </dsp:txBody>
      <dsp:txXfrm>
        <a:off x="3009228" y="2313677"/>
        <a:ext cx="2211142" cy="2211142"/>
      </dsp:txXfrm>
    </dsp:sp>
    <dsp:sp modelId="{5C2BC3BD-A50B-40EE-9F68-67ABF0F826B9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DC4F-AD4B-4042-8106-CC03A28AA98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The modern diplomacy and the Ministry of Foreign Affairs</a:t>
          </a:r>
          <a:endParaRPr lang="he-IL" sz="2100" kern="1200" dirty="0"/>
        </a:p>
      </dsp:txBody>
      <dsp:txXfrm>
        <a:off x="317059" y="1842838"/>
        <a:ext cx="2100585" cy="1680468"/>
      </dsp:txXfrm>
    </dsp:sp>
    <dsp:sp modelId="{66BECF8D-0688-4893-AACD-725F72F49A50}">
      <dsp:nvSpPr>
        <dsp:cNvPr id="0" name=""/>
        <dsp:cNvSpPr/>
      </dsp:nvSpPr>
      <dsp:spPr>
        <a:xfrm rot="14700000">
          <a:off x="2438352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6D948-4628-42E5-91D6-26EEDA351C4C}">
      <dsp:nvSpPr>
        <dsp:cNvPr id="0" name=""/>
        <dsp:cNvSpPr/>
      </dsp:nvSpPr>
      <dsp:spPr>
        <a:xfrm>
          <a:off x="1738533" y="1141"/>
          <a:ext cx="2348370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Foreign affairs policy challenges of Israel</a:t>
          </a:r>
          <a:endParaRPr lang="he-IL" sz="2100" kern="1200" dirty="0"/>
        </a:p>
      </dsp:txBody>
      <dsp:txXfrm>
        <a:off x="1738533" y="1141"/>
        <a:ext cx="2348370" cy="1680468"/>
      </dsp:txXfrm>
    </dsp:sp>
    <dsp:sp modelId="{0FFB6EFE-C80B-488A-9D6A-640EA604914B}">
      <dsp:nvSpPr>
        <dsp:cNvPr id="0" name=""/>
        <dsp:cNvSpPr/>
      </dsp:nvSpPr>
      <dsp:spPr>
        <a:xfrm rot="17700000">
          <a:off x="4148085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7AC0D-E8F1-4223-82C1-6FADD9C53E01}">
      <dsp:nvSpPr>
        <dsp:cNvPr id="0" name=""/>
        <dsp:cNvSpPr/>
      </dsp:nvSpPr>
      <dsp:spPr>
        <a:xfrm>
          <a:off x="4266589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The global and regional arena</a:t>
          </a:r>
          <a:endParaRPr lang="he-IL" sz="2100" kern="1200" dirty="0"/>
        </a:p>
      </dsp:txBody>
      <dsp:txXfrm>
        <a:off x="4266589" y="1141"/>
        <a:ext cx="2100585" cy="1680468"/>
      </dsp:txXfrm>
    </dsp:sp>
    <dsp:sp modelId="{B789EFAB-B07D-4FFE-BB81-5C4289502E20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C6B1-AD41-40E5-AE96-0034C619C666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policy formation and decision-making in political-defense topics</a:t>
          </a:r>
          <a:endParaRPr lang="he-IL" sz="2100" kern="1200" dirty="0"/>
        </a:p>
      </dsp:txBody>
      <dsp:txXfrm>
        <a:off x="5811955" y="1842838"/>
        <a:ext cx="2100585" cy="168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8EDBA-937D-46DC-BAC5-82B4E39F59C4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663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51276-2EC2-4DDA-AD13-C4FB323337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1BB602B5-4DA6-422C-BAB0-98B2D62E8D9E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43A28274-C603-4E73-A469-621915934C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ויכוחים מההתחלה – למשל על האחריות</a:t>
            </a:r>
            <a:r>
              <a:rPr lang="he-IL" baseline="0" dirty="0" smtClean="0"/>
              <a:t> על ועדות שביתת הנשק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20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u="sng" dirty="0" smtClean="0"/>
              <a:t>1. העולם</a:t>
            </a:r>
            <a:r>
              <a:rPr lang="he-IL" u="sng" baseline="0" dirty="0" smtClean="0"/>
              <a:t> משתנה </a:t>
            </a:r>
            <a:r>
              <a:rPr lang="he-IL" baseline="0" dirty="0" smtClean="0"/>
              <a:t>– אינטרנט, רשתות חברתיות – הפצה ויראלית, תוכן ויזואלי הוא המלך, פחות צריכת חדשות, קושי בשליטה במידע ובמסר, קצב אירועים, קברניטים כשחקנים תקשורתיים, תקשורת מעורה ביחסים בין מדינות ובתהליכי קבלת החלטות</a:t>
            </a:r>
          </a:p>
          <a:p>
            <a:r>
              <a:rPr lang="he-IL" dirty="0" smtClean="0"/>
              <a:t>2. </a:t>
            </a:r>
            <a:r>
              <a:rPr lang="he-IL" u="sng" dirty="0" smtClean="0"/>
              <a:t>מעבר מתפיסה של הסברה לתפיסה של דיפלומטיה ציבורית מתקדמת  - משכנוע</a:t>
            </a:r>
            <a:r>
              <a:rPr lang="he-IL" u="sng" baseline="0" dirty="0" smtClean="0"/>
              <a:t> בצדקתנו ליצירת משיכה וההערכה לטובת כלל האינטרסים (כלכליים, מדיניים)</a:t>
            </a:r>
          </a:p>
          <a:p>
            <a:r>
              <a:rPr lang="he-IL" baseline="0" dirty="0" smtClean="0"/>
              <a:t>3. </a:t>
            </a:r>
            <a:r>
              <a:rPr lang="he-IL" u="sng" baseline="0" dirty="0" smtClean="0"/>
              <a:t>ככלל מצבנו לא טוב </a:t>
            </a:r>
            <a:r>
              <a:rPr lang="he-IL" baseline="0" dirty="0" smtClean="0"/>
              <a:t>– דימוי שלילי למעט בארה"ב (תוקפנות, סכסוך) – </a:t>
            </a:r>
            <a:r>
              <a:rPr lang="he-IL" u="sng" baseline="0" dirty="0" smtClean="0"/>
              <a:t>הבית האיטלקי והבית הישראלי</a:t>
            </a:r>
            <a:r>
              <a:rPr lang="he-IL" baseline="0" dirty="0" smtClean="0"/>
              <a:t> בקבוצות מיקוד – חברה </a:t>
            </a:r>
            <a:r>
              <a:rPr lang="he-IL" baseline="0" dirty="0" err="1" smtClean="0"/>
              <a:t>מילטריסטית</a:t>
            </a:r>
            <a:r>
              <a:rPr lang="he-IL" baseline="0" dirty="0" smtClean="0"/>
              <a:t>, מיליטנטית, גברית, דתית – התקשורת מתמקדת בסכסוך</a:t>
            </a:r>
          </a:p>
          <a:p>
            <a:r>
              <a:rPr lang="he-IL" baseline="0" dirty="0" smtClean="0"/>
              <a:t>4.  </a:t>
            </a:r>
            <a:r>
              <a:rPr lang="he-IL" u="sng" baseline="0" dirty="0" smtClean="0"/>
              <a:t>בעיה בפרדיגמה השלטת  </a:t>
            </a:r>
            <a:r>
              <a:rPr lang="he-IL" baseline="0" dirty="0" smtClean="0"/>
              <a:t>כמה שאנחנו מסבירים יותר את צדקתנו בסכסוך אנחנו יותר מזוהים איתו ומקושרים לאירועים שליליים.</a:t>
            </a:r>
          </a:p>
          <a:p>
            <a:r>
              <a:rPr lang="he-IL" baseline="0" dirty="0" smtClean="0"/>
              <a:t>5. </a:t>
            </a:r>
            <a:r>
              <a:rPr lang="he-IL" u="sng" baseline="0" dirty="0" smtClean="0"/>
              <a:t>משפיע על המסר </a:t>
            </a:r>
            <a:r>
              <a:rPr lang="he-IL" baseline="0" dirty="0" smtClean="0"/>
              <a:t>– לא בהכרח רק מדיני </a:t>
            </a:r>
            <a:r>
              <a:rPr lang="he-IL" u="sng" baseline="0" dirty="0" smtClean="0"/>
              <a:t>ועל קהלי מטרה</a:t>
            </a:r>
            <a:r>
              <a:rPr lang="he-IL" baseline="0" dirty="0" smtClean="0"/>
              <a:t>: מובילי דעה – לא רק מדיניים – תיירותיים, כלכליים</a:t>
            </a:r>
          </a:p>
          <a:p>
            <a:r>
              <a:rPr lang="he-IL" baseline="0" dirty="0" smtClean="0"/>
              <a:t>6. </a:t>
            </a:r>
            <a:r>
              <a:rPr lang="he-IL" u="sng" baseline="0" dirty="0" smtClean="0"/>
              <a:t>הדובר הדיפלומט </a:t>
            </a:r>
            <a:r>
              <a:rPr lang="he-IL" baseline="0" dirty="0" smtClean="0"/>
              <a:t>– הכרת התקשורת , הקהל, אוריינטציה פוליטית, מובילי דעת קהל. </a:t>
            </a:r>
            <a:r>
              <a:rPr lang="he-IL" u="sng" baseline="0" dirty="0" smtClean="0"/>
              <a:t>מתח בין תקשורת ישראלית לזרה (סיפור </a:t>
            </a:r>
            <a:r>
              <a:rPr lang="he-IL" u="sng" baseline="0" dirty="0" err="1" smtClean="0"/>
              <a:t>מיראל</a:t>
            </a:r>
            <a:r>
              <a:rPr lang="he-IL" u="sng" baseline="0" dirty="0" smtClean="0"/>
              <a:t>)</a:t>
            </a:r>
          </a:p>
          <a:p>
            <a:r>
              <a:rPr lang="he-IL" baseline="0" dirty="0" smtClean="0"/>
              <a:t>7. כיווני פתרון – נושאיים ושיטת עבודה – יותר התנסות – משלחות וכד'</a:t>
            </a:r>
          </a:p>
          <a:p>
            <a:r>
              <a:rPr lang="he-IL" baseline="0" dirty="0" smtClean="0"/>
              <a:t>סיפור עבודת ההסברה ושילוב בקבלת החלטות והתאום עם שאר השחקנים כולל צה"ל – סיפור</a:t>
            </a:r>
          </a:p>
          <a:p>
            <a:r>
              <a:rPr lang="he-IL" dirty="0" smtClean="0"/>
              <a:t>105 אתרים (במטה ובנציגויות, בלמעלה מ-80 שפות)</a:t>
            </a:r>
          </a:p>
          <a:p>
            <a:endParaRPr lang="he-IL" dirty="0" smtClean="0"/>
          </a:p>
          <a:p>
            <a:r>
              <a:rPr lang="he-IL" dirty="0" smtClean="0"/>
              <a:t>120+ עמודי </a:t>
            </a:r>
            <a:r>
              <a:rPr lang="he-IL" dirty="0" err="1" smtClean="0"/>
              <a:t>פייסבוק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80+ ערוצי </a:t>
            </a:r>
            <a:r>
              <a:rPr lang="he-IL" dirty="0" err="1" smtClean="0"/>
              <a:t>טוויטר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עשרות ערוצי </a:t>
            </a:r>
            <a:r>
              <a:rPr lang="he-IL" dirty="0" err="1" smtClean="0"/>
              <a:t>יוטיוב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פעילות במגוון רשתות חברתיות</a:t>
            </a:r>
          </a:p>
          <a:p>
            <a:endParaRPr lang="he-IL" dirty="0" smtClean="0"/>
          </a:p>
          <a:p>
            <a:r>
              <a:rPr lang="he-IL" dirty="0" smtClean="0"/>
              <a:t>רשת אוהדים ועוקבים בערוצים אלה</a:t>
            </a:r>
          </a:p>
          <a:p>
            <a:r>
              <a:rPr lang="he-IL" dirty="0" smtClean="0"/>
              <a:t>של למעלה מ-3 מיליון משתמשים</a:t>
            </a:r>
          </a:p>
          <a:p>
            <a:endParaRPr lang="he-IL" dirty="0" smtClean="0"/>
          </a:p>
          <a:p>
            <a:r>
              <a:rPr lang="he-IL" dirty="0" smtClean="0"/>
              <a:t>קישורים </a:t>
            </a:r>
            <a:r>
              <a:rPr lang="he-IL" dirty="0" err="1" smtClean="0"/>
              <a:t>לערוצינו</a:t>
            </a:r>
            <a:r>
              <a:rPr lang="he-IL" dirty="0" smtClean="0"/>
              <a:t> המרכזיים:</a:t>
            </a:r>
          </a:p>
          <a:p>
            <a:endParaRPr lang="he-IL" baseline="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u="sng" dirty="0" smtClean="0"/>
              <a:t>לשם מה </a:t>
            </a:r>
            <a:r>
              <a:rPr lang="he-IL" u="sng" dirty="0" err="1" smtClean="0"/>
              <a:t>אירגון</a:t>
            </a:r>
            <a:r>
              <a:rPr lang="he-IL" u="sng" dirty="0" smtClean="0"/>
              <a:t> בינ"ל?</a:t>
            </a:r>
          </a:p>
          <a:p>
            <a:r>
              <a:rPr lang="he-IL" dirty="0" err="1" smtClean="0"/>
              <a:t>נסוח</a:t>
            </a:r>
            <a:r>
              <a:rPr lang="he-IL" dirty="0" smtClean="0"/>
              <a:t> אמנות וקביעת רגולציה</a:t>
            </a:r>
          </a:p>
          <a:p>
            <a:r>
              <a:rPr lang="he-IL" u="sng" dirty="0" smtClean="0"/>
              <a:t>יצירת נורמות גלובליות</a:t>
            </a:r>
          </a:p>
          <a:p>
            <a:r>
              <a:rPr lang="he-IL" u="sng" dirty="0" smtClean="0"/>
              <a:t>שת"פ בינ"ל ותאום (מגפות)</a:t>
            </a:r>
          </a:p>
          <a:p>
            <a:r>
              <a:rPr lang="he-IL" u="sng" dirty="0" smtClean="0"/>
              <a:t>לימוד הדדי</a:t>
            </a:r>
            <a:r>
              <a:rPr lang="he-IL" u="sng" baseline="0" dirty="0" smtClean="0"/>
              <a:t> –</a:t>
            </a:r>
            <a:r>
              <a:rPr lang="en-US" u="sng" baseline="0" dirty="0" smtClean="0"/>
              <a:t> BEST PRACTICES</a:t>
            </a:r>
            <a:endParaRPr lang="he-IL" u="sng" baseline="0" dirty="0" smtClean="0"/>
          </a:p>
          <a:p>
            <a:r>
              <a:rPr lang="he-IL" u="sng" baseline="0" dirty="0" smtClean="0"/>
              <a:t>דוגמא – אמנת הטבק</a:t>
            </a:r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העבודה הכלכלית – כאמור היום </a:t>
            </a:r>
            <a:r>
              <a:rPr lang="he-IL" u="sng" dirty="0" smtClean="0"/>
              <a:t>יותר ויותר חשוב</a:t>
            </a:r>
          </a:p>
          <a:p>
            <a:r>
              <a:rPr lang="he-IL" u="sng" dirty="0" smtClean="0"/>
              <a:t>הסכמים כלכליים </a:t>
            </a:r>
            <a:r>
              <a:rPr lang="he-IL" dirty="0" smtClean="0"/>
              <a:t>– הסכם כפל מס (לטובת חברות), קידום</a:t>
            </a:r>
            <a:r>
              <a:rPr lang="he-IL" baseline="0" dirty="0" smtClean="0"/>
              <a:t> השקעות, שת"פ במו"פ (למשל עם אירופה)  </a:t>
            </a:r>
            <a:r>
              <a:rPr lang="he-IL" u="none" baseline="0" dirty="0" smtClean="0"/>
              <a:t>סחר חופשי, תעופה</a:t>
            </a:r>
            <a:endParaRPr lang="he-IL" u="none" dirty="0" smtClean="0"/>
          </a:p>
          <a:p>
            <a:r>
              <a:rPr lang="he-IL" u="sng" dirty="0" smtClean="0"/>
              <a:t>טיפוח קשר עם גורמי ממשל וארגונים מקומיים רלבנטיים </a:t>
            </a:r>
            <a:r>
              <a:rPr lang="he-IL" dirty="0" smtClean="0"/>
              <a:t>– </a:t>
            </a:r>
            <a:r>
              <a:rPr lang="he-IL" dirty="0" err="1" smtClean="0"/>
              <a:t>פרוייקטים</a:t>
            </a:r>
            <a:r>
              <a:rPr lang="he-IL" dirty="0" smtClean="0"/>
              <a:t>, </a:t>
            </a:r>
            <a:r>
              <a:rPr lang="he-IL" u="sng" dirty="0" smtClean="0"/>
              <a:t>מכרזים</a:t>
            </a:r>
            <a:r>
              <a:rPr lang="he-IL" dirty="0" smtClean="0"/>
              <a:t> (חברת נמלי ישראל מכרז 5 ביליון דולר בהודו), בעיקר במדינות בהן יש מעורבות חזקה של הממשל בסקטור העסקי.</a:t>
            </a:r>
            <a:r>
              <a:rPr lang="he-IL" baseline="0" dirty="0" smtClean="0"/>
              <a:t>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u="sng" baseline="0" dirty="0" smtClean="0"/>
              <a:t>ארגונים כלכליים בינ"ל -ההצטרפות ל-</a:t>
            </a:r>
            <a:r>
              <a:rPr lang="en-US" u="sng" baseline="0" dirty="0" smtClean="0"/>
              <a:t>OECD</a:t>
            </a:r>
            <a:endParaRPr lang="he-IL" u="sng" dirty="0" smtClean="0"/>
          </a:p>
          <a:p>
            <a:r>
              <a:rPr lang="he-IL" baseline="0" dirty="0" smtClean="0"/>
              <a:t>טיפוח קשרים עם </a:t>
            </a:r>
            <a:r>
              <a:rPr lang="he-IL" u="sng" baseline="0" dirty="0" smtClean="0"/>
              <a:t>חברות מקומיות מובילות (להביא לארץ</a:t>
            </a:r>
            <a:r>
              <a:rPr lang="he-IL" baseline="0" dirty="0" smtClean="0"/>
              <a:t>)</a:t>
            </a:r>
            <a:endParaRPr lang="he-IL" dirty="0" smtClean="0"/>
          </a:p>
          <a:p>
            <a:r>
              <a:rPr lang="he-IL" u="sng" dirty="0" smtClean="0"/>
              <a:t>סיוע לחברות ישראליות </a:t>
            </a:r>
            <a:r>
              <a:rPr lang="he-IL" dirty="0" smtClean="0"/>
              <a:t>– פגישות , פתיחת דלתות</a:t>
            </a:r>
          </a:p>
          <a:p>
            <a:r>
              <a:rPr lang="he-IL" u="sng" dirty="0" smtClean="0"/>
              <a:t>ייזום</a:t>
            </a:r>
            <a:r>
              <a:rPr lang="he-IL" u="sng" baseline="0" dirty="0" smtClean="0"/>
              <a:t> משלחות, סמינרים עסקיים </a:t>
            </a:r>
            <a:r>
              <a:rPr lang="he-IL" baseline="0" dirty="0" smtClean="0"/>
              <a:t>(דוגמא: סמינר רכש)</a:t>
            </a:r>
          </a:p>
          <a:p>
            <a:r>
              <a:rPr lang="he-IL" u="sng" baseline="0" dirty="0" smtClean="0"/>
              <a:t>תערוכות, </a:t>
            </a:r>
            <a:r>
              <a:rPr lang="he-IL" u="sng" baseline="0" dirty="0" err="1" smtClean="0"/>
              <a:t>ארועים</a:t>
            </a:r>
            <a:r>
              <a:rPr lang="he-IL" u="sng" baseline="0" dirty="0" smtClean="0"/>
              <a:t> מסחריים (בתמונה)</a:t>
            </a:r>
          </a:p>
          <a:p>
            <a:r>
              <a:rPr lang="he-IL" u="sng" baseline="0" dirty="0" smtClean="0"/>
              <a:t>הסברה כלכלית  </a:t>
            </a:r>
            <a:r>
              <a:rPr lang="he-IL" baseline="0" dirty="0" smtClean="0"/>
              <a:t>- מיתוג – מים, חקלאות, (נטפים), </a:t>
            </a:r>
            <a:r>
              <a:rPr lang="he-IL" baseline="0" dirty="0" err="1" smtClean="0"/>
              <a:t>הייטק</a:t>
            </a:r>
            <a:r>
              <a:rPr lang="he-IL" baseline="0" dirty="0" smtClean="0"/>
              <a:t> (</a:t>
            </a:r>
            <a:r>
              <a:rPr lang="he-IL" u="sng" baseline="0" dirty="0" smtClean="0"/>
              <a:t>החלטת חדשנות</a:t>
            </a:r>
            <a:r>
              <a:rPr lang="he-IL" baseline="0" dirty="0" smtClean="0"/>
              <a:t>)</a:t>
            </a:r>
          </a:p>
          <a:p>
            <a:r>
              <a:rPr lang="he-IL" baseline="0" dirty="0" smtClean="0"/>
              <a:t>תקשורת כלכלית, אקדמיה</a:t>
            </a:r>
          </a:p>
          <a:p>
            <a:r>
              <a:rPr lang="he-IL" u="sng" baseline="0" dirty="0" smtClean="0"/>
              <a:t>קידום תיירות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טיפול בישראלים בחו"ל – ישראלים במצוקה – תמונה של קובי </a:t>
            </a:r>
            <a:r>
              <a:rPr lang="he-IL" dirty="0" err="1" smtClean="0"/>
              <a:t>בצונמי</a:t>
            </a:r>
            <a:endParaRPr lang="he-IL" dirty="0" smtClean="0"/>
          </a:p>
          <a:p>
            <a:r>
              <a:rPr lang="he-IL" dirty="0" smtClean="0"/>
              <a:t>הקשר עם המקומיים, היכולת לסגור </a:t>
            </a:r>
            <a:r>
              <a:rPr lang="he-IL" dirty="0" err="1" smtClean="0"/>
              <a:t>מעדלים</a:t>
            </a:r>
            <a:r>
              <a:rPr lang="he-IL" dirty="0" smtClean="0"/>
              <a:t>, הקשר </a:t>
            </a:r>
            <a:r>
              <a:rPr lang="he-IL" dirty="0" err="1" smtClean="0"/>
              <a:t>כם</a:t>
            </a:r>
            <a:r>
              <a:rPr lang="he-IL" dirty="0" smtClean="0"/>
              <a:t> רמטכ"ל שעוזר לנו...</a:t>
            </a:r>
          </a:p>
          <a:p>
            <a:r>
              <a:rPr lang="he-IL" dirty="0" err="1" smtClean="0"/>
              <a:t>הקוסול</a:t>
            </a:r>
            <a:r>
              <a:rPr lang="he-IL" baseline="0" dirty="0" smtClean="0"/>
              <a:t> שמגיע בלילה לחלץ מטיילים (</a:t>
            </a:r>
            <a:r>
              <a:rPr lang="he-IL" baseline="0" dirty="0" err="1" smtClean="0"/>
              <a:t>חיליק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מגנוס</a:t>
            </a:r>
            <a:r>
              <a:rPr lang="he-IL" baseline="0" dirty="0" smtClean="0"/>
              <a:t>). פרו</a:t>
            </a:r>
          </a:p>
          <a:p>
            <a:r>
              <a:rPr lang="he-IL" baseline="0" dirty="0" err="1" smtClean="0"/>
              <a:t>הצונמי</a:t>
            </a:r>
            <a:r>
              <a:rPr lang="he-IL" baseline="0" dirty="0" smtClean="0"/>
              <a:t> – קובי – הגופות הצפות בתאילנד, הודו </a:t>
            </a:r>
            <a:r>
              <a:rPr lang="he-IL" baseline="0" dirty="0" err="1" smtClean="0"/>
              <a:t>וסרילנקה</a:t>
            </a:r>
            <a:endParaRPr lang="he-IL" baseline="0" dirty="0" smtClean="0"/>
          </a:p>
          <a:p>
            <a:r>
              <a:rPr lang="he-IL" baseline="0" dirty="0" smtClean="0"/>
              <a:t>שרות קונסולרי, ישראלים במצוקה, פונדקאות, עובדים זרים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u="sng" dirty="0" smtClean="0"/>
              <a:t>מדינת העם היהודי - מאפיין</a:t>
            </a:r>
            <a:r>
              <a:rPr lang="he-IL" u="sng" baseline="0" dirty="0" smtClean="0"/>
              <a:t> מיוחד של שירות החוץ הישראלי </a:t>
            </a:r>
          </a:p>
          <a:p>
            <a:r>
              <a:rPr lang="he-IL" dirty="0" smtClean="0"/>
              <a:t>עבודה עם </a:t>
            </a:r>
            <a:r>
              <a:rPr lang="he-IL" u="sng" dirty="0" smtClean="0"/>
              <a:t>המנהיגות היהודית (טורונטו)</a:t>
            </a:r>
          </a:p>
          <a:p>
            <a:r>
              <a:rPr lang="he-IL" dirty="0" smtClean="0"/>
              <a:t>חיזוק</a:t>
            </a:r>
            <a:r>
              <a:rPr lang="he-IL" baseline="0" dirty="0" smtClean="0"/>
              <a:t> הקשר עם </a:t>
            </a:r>
            <a:r>
              <a:rPr lang="he-IL" u="sng" baseline="0" dirty="0" smtClean="0"/>
              <a:t>הדור הצעיר</a:t>
            </a:r>
          </a:p>
          <a:p>
            <a:r>
              <a:rPr lang="he-IL" u="sng" baseline="0" dirty="0" smtClean="0"/>
              <a:t>מאבק באנטישמיות (מפלגות באירופה)</a:t>
            </a:r>
            <a:endParaRPr lang="he-IL" u="sng" dirty="0" smtClean="0"/>
          </a:p>
          <a:p>
            <a:r>
              <a:rPr lang="he-IL" u="sng" dirty="0" smtClean="0"/>
              <a:t>תקשורת</a:t>
            </a:r>
            <a:r>
              <a:rPr lang="he-IL" u="sng" baseline="0" dirty="0" smtClean="0"/>
              <a:t> יהודית</a:t>
            </a:r>
          </a:p>
          <a:p>
            <a:r>
              <a:rPr lang="he-IL" u="sng" dirty="0" smtClean="0"/>
              <a:t>שימור זיכרון השואה </a:t>
            </a:r>
            <a:r>
              <a:rPr lang="he-IL" dirty="0" smtClean="0"/>
              <a:t>– החלטה שהעברנו באו"ם שקובעת  את יום השואה הבינ"ל ב-27 לינואר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להקריא</a:t>
            </a:r>
            <a:r>
              <a:rPr lang="he-IL" baseline="0" dirty="0" smtClean="0"/>
              <a:t> שקף</a:t>
            </a:r>
          </a:p>
          <a:p>
            <a:r>
              <a:rPr lang="he-IL" baseline="0" dirty="0" smtClean="0"/>
              <a:t>להסביר </a:t>
            </a:r>
            <a:r>
              <a:rPr lang="en-US" baseline="0" dirty="0" smtClean="0"/>
              <a:t>BDS</a:t>
            </a:r>
            <a:r>
              <a:rPr lang="he-IL" baseline="0" dirty="0" smtClean="0"/>
              <a:t> ו –</a:t>
            </a:r>
            <a:r>
              <a:rPr lang="en-US" baseline="0" dirty="0" smtClean="0"/>
              <a:t>LAWFARE</a:t>
            </a:r>
            <a:endParaRPr lang="he-IL" baseline="0" dirty="0" smtClean="0"/>
          </a:p>
          <a:p>
            <a:pPr algn="l" rtl="0"/>
            <a:r>
              <a:rPr lang="he-IL" dirty="0" smtClean="0"/>
              <a:t>נושאים אסטרטגיים  - איראן גרעין, טרור</a:t>
            </a:r>
            <a:endParaRPr lang="en-US" dirty="0" smtClean="0"/>
          </a:p>
          <a:p>
            <a:pPr algn="l" rtl="0"/>
            <a:r>
              <a:rPr lang="he-IL" dirty="0" smtClean="0"/>
              <a:t>יחסים עם ארה"ב     </a:t>
            </a:r>
          </a:p>
          <a:p>
            <a:pPr algn="l" rtl="0"/>
            <a:r>
              <a:rPr lang="he-IL" dirty="0" smtClean="0"/>
              <a:t>יחסים עם אירופה – סנקציות?</a:t>
            </a:r>
          </a:p>
          <a:p>
            <a:pPr algn="l" rtl="0"/>
            <a:r>
              <a:rPr lang="he-IL" dirty="0" smtClean="0"/>
              <a:t>אתגר הדה-הלגיטימציה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ננסה לעשות</a:t>
            </a:r>
            <a:r>
              <a:rPr lang="he-IL" baseline="0" dirty="0" smtClean="0"/>
              <a:t> יום עיון - פאנל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1400" dirty="0" smtClean="0"/>
              <a:t>מה ניתן ללמוד מההגדרה הזאת?</a:t>
            </a:r>
          </a:p>
          <a:p>
            <a:pPr marL="228600" marR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400" dirty="0" smtClean="0"/>
              <a:t>דיפלומטיה זה </a:t>
            </a:r>
            <a:r>
              <a:rPr lang="he-IL" sz="1400" u="sng" dirty="0" smtClean="0"/>
              <a:t>כלי </a:t>
            </a:r>
            <a:r>
              <a:rPr lang="he-IL" sz="1400" dirty="0" smtClean="0"/>
              <a:t>ליישום מדיניות</a:t>
            </a:r>
            <a:r>
              <a:rPr lang="he-IL" sz="1400" baseline="0" dirty="0" smtClean="0"/>
              <a:t> החוץ – </a:t>
            </a:r>
            <a:r>
              <a:rPr lang="he-IL" sz="1400" u="sng" dirty="0" smtClean="0"/>
              <a:t>גישה רחבה מערבת בין שני</a:t>
            </a:r>
            <a:r>
              <a:rPr lang="he-IL" sz="1400" u="sng" baseline="0" dirty="0" smtClean="0"/>
              <a:t> </a:t>
            </a:r>
            <a:r>
              <a:rPr lang="he-IL" sz="1400" baseline="0" dirty="0" smtClean="0"/>
              <a:t>המושגים. גישה צרה רואה בדיפלומטיה כלי במדיניות החוץ</a:t>
            </a:r>
            <a:endParaRPr lang="he-IL" sz="1400" dirty="0" smtClean="0"/>
          </a:p>
          <a:p>
            <a:pPr marL="228600" marR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400" dirty="0" smtClean="0"/>
              <a:t>בדרכי שלום – </a:t>
            </a:r>
            <a:r>
              <a:rPr lang="he-IL" sz="1400" u="sng" dirty="0" smtClean="0"/>
              <a:t>החלק הלא אלים </a:t>
            </a:r>
            <a:r>
              <a:rPr lang="he-IL" sz="1400" dirty="0" smtClean="0"/>
              <a:t>במדיניות החוץ</a:t>
            </a:r>
          </a:p>
          <a:p>
            <a:pPr>
              <a:lnSpc>
                <a:spcPct val="150000"/>
              </a:lnSpc>
            </a:pPr>
            <a:r>
              <a:rPr lang="he-IL" sz="1400" baseline="0" dirty="0" smtClean="0"/>
              <a:t>3. </a:t>
            </a:r>
            <a:r>
              <a:rPr lang="he-IL" sz="1400" u="sng" baseline="0" dirty="0" smtClean="0"/>
              <a:t>שליחים רשמיים </a:t>
            </a:r>
            <a:r>
              <a:rPr lang="he-IL" sz="1400" baseline="0" dirty="0" smtClean="0"/>
              <a:t>? עושים אותו לא בהכרח דיפלומטים מקצועיים – גם מדינאים, גם שחקנים אחרים, גם חיילים (איילנד)</a:t>
            </a:r>
          </a:p>
          <a:p>
            <a:pPr>
              <a:lnSpc>
                <a:spcPct val="150000"/>
              </a:lnSpc>
            </a:pPr>
            <a:r>
              <a:rPr lang="he-IL" sz="1400" baseline="0" dirty="0" smtClean="0"/>
              <a:t>4. פונקציות עיקריות:  ייצוג, תקשורת ומו"מ</a:t>
            </a:r>
          </a:p>
          <a:p>
            <a:pPr>
              <a:lnSpc>
                <a:spcPct val="150000"/>
              </a:lnSpc>
            </a:pPr>
            <a:r>
              <a:rPr lang="en-US" sz="1400" baseline="0" dirty="0" smtClean="0"/>
              <a:t>The conduct of relations between sovereign states with standing in world politics by official agents and by peaceful means</a:t>
            </a:r>
            <a:endParaRPr lang="he-IL" sz="1400" baseline="0" dirty="0" smtClean="0"/>
          </a:p>
          <a:p>
            <a:pPr>
              <a:lnSpc>
                <a:spcPct val="150000"/>
              </a:lnSpc>
            </a:pPr>
            <a:endParaRPr lang="he-IL" sz="14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1. ציר מפורסם – הדיפלומטים של </a:t>
            </a:r>
            <a:r>
              <a:rPr lang="he-IL" dirty="0" err="1" smtClean="0"/>
              <a:t>הולביין</a:t>
            </a:r>
            <a:r>
              <a:rPr lang="he-IL" dirty="0" smtClean="0"/>
              <a:t>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2. מתחיל</a:t>
            </a:r>
            <a:r>
              <a:rPr lang="he-IL" baseline="0" dirty="0" smtClean="0"/>
              <a:t> מיוון (</a:t>
            </a:r>
            <a:r>
              <a:rPr lang="he-IL" dirty="0" smtClean="0"/>
              <a:t>דיפלומה – שורש יווני - דיפלומה? מסמך מקופל לשניים – כתב האמנה שהסמיך אותם לשאת ולתת (גם היום).</a:t>
            </a:r>
          </a:p>
          <a:p>
            <a:r>
              <a:rPr lang="he-IL" baseline="0" dirty="0" smtClean="0"/>
              <a:t>3. ערי מדינה באיטליה במאה ה-15. 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4. עוצבה במקביל לצמיחת מדינות הלאום  בין שלום </a:t>
            </a:r>
            <a:r>
              <a:rPr lang="he-IL" baseline="0" dirty="0" err="1" smtClean="0"/>
              <a:t>וסטפליה</a:t>
            </a:r>
            <a:r>
              <a:rPr lang="he-IL" baseline="0" dirty="0" smtClean="0"/>
              <a:t> (1648) לקונגרס וינה ( 1815) – כללי הפרוטוקול הדיפלומטי.  – </a:t>
            </a:r>
            <a:r>
              <a:rPr lang="he-IL" dirty="0" smtClean="0"/>
              <a:t>קונגרס וינה – כללים המוכרים עד היום</a:t>
            </a:r>
          </a:p>
          <a:p>
            <a:r>
              <a:rPr lang="he-IL" baseline="0" dirty="0" smtClean="0"/>
              <a:t>5. תור הזהב בסוף המאה ה-18 ותחילת ה-19 והמאה ה-20 </a:t>
            </a:r>
            <a:endParaRPr lang="he-IL" dirty="0" smtClean="0"/>
          </a:p>
          <a:p>
            <a:r>
              <a:rPr lang="he-IL" dirty="0" smtClean="0"/>
              <a:t>דיפלומטיה חדשה – יש</a:t>
            </a:r>
            <a:r>
              <a:rPr lang="he-IL" baseline="0" dirty="0" smtClean="0"/>
              <a:t> המתארכים למלחמת העולם הראשונה</a:t>
            </a:r>
          </a:p>
          <a:p>
            <a:r>
              <a:rPr lang="he-IL" baseline="0" dirty="0" smtClean="0"/>
              <a:t>6. סביבה: מדינות לאום מועטות (1926-26, 1950-47), תקשורת מוגבלת, קשרים בעיקר דרך שגרירים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  <a:p>
            <a:pPr marL="228600" indent="-228600">
              <a:buAutoNum type="arabicPeriod"/>
            </a:pPr>
            <a:r>
              <a:rPr lang="he-IL" dirty="0" smtClean="0"/>
              <a:t>"הדיפלומטיה חדשה"  - מונח שמתחיל ב-1914 אבל בעצם מדובר בהתפתחות לאורך שנים.</a:t>
            </a:r>
          </a:p>
          <a:p>
            <a:pPr marL="228600" indent="-228600">
              <a:buAutoNum type="arabicPeriod"/>
            </a:pPr>
            <a:r>
              <a:rPr lang="he-IL" dirty="0" smtClean="0"/>
              <a:t>ריבוי שחקנים</a:t>
            </a:r>
            <a:r>
              <a:rPr lang="he-IL" baseline="0" dirty="0" smtClean="0"/>
              <a:t> </a:t>
            </a:r>
            <a:r>
              <a:rPr lang="he-IL" dirty="0" smtClean="0"/>
              <a:t>– קודם כל </a:t>
            </a:r>
            <a:r>
              <a:rPr lang="he-IL" u="sng" dirty="0" smtClean="0"/>
              <a:t>מדינות לא</a:t>
            </a:r>
            <a:r>
              <a:rPr lang="he-IL" u="sng" baseline="0" dirty="0" smtClean="0"/>
              <a:t> בהכרח השחקן היחידי </a:t>
            </a:r>
          </a:p>
          <a:p>
            <a:pPr marL="685800" lvl="1" indent="-228600">
              <a:buAutoNum type="arabicPeriod"/>
            </a:pPr>
            <a:r>
              <a:rPr lang="he-IL" baseline="0" dirty="0" smtClean="0"/>
              <a:t> (גופים עסקיים בינ"ל עם קשרים משלהם שעובדים על יצירת סביבה תומכת)</a:t>
            </a:r>
          </a:p>
          <a:p>
            <a:pPr marL="685800" lvl="1" indent="-228600">
              <a:buAutoNum type="arabicPeriod"/>
            </a:pPr>
            <a:r>
              <a:rPr lang="he-IL" baseline="0" dirty="0" smtClean="0"/>
              <a:t> </a:t>
            </a:r>
            <a:r>
              <a:rPr lang="en-US" baseline="0" dirty="0" smtClean="0"/>
              <a:t>NGO’S</a:t>
            </a:r>
            <a:r>
              <a:rPr lang="he-IL" baseline="0" dirty="0" smtClean="0"/>
              <a:t> בינ"ל גדולים עם מידע ועוצמה כלכלית( אמנסטי) </a:t>
            </a:r>
            <a:r>
              <a:rPr lang="en-US" baseline="0" dirty="0" smtClean="0"/>
              <a:t>ICRC </a:t>
            </a:r>
            <a:r>
              <a:rPr lang="he-IL" baseline="0" dirty="0" smtClean="0"/>
              <a:t>יש גם </a:t>
            </a:r>
            <a:r>
              <a:rPr lang="en-US" baseline="0" dirty="0" smtClean="0"/>
              <a:t>IGO’S</a:t>
            </a:r>
            <a:endParaRPr lang="he-IL" baseline="0" dirty="0" smtClean="0"/>
          </a:p>
          <a:p>
            <a:pPr marL="228600" indent="-228600">
              <a:buAutoNum type="arabicPeriod"/>
            </a:pPr>
            <a:r>
              <a:rPr lang="he-IL" baseline="0" dirty="0" smtClean="0"/>
              <a:t>ריבוי שחקנים - ב</a:t>
            </a:r>
            <a:r>
              <a:rPr lang="he-IL" u="sng" baseline="0" dirty="0" smtClean="0"/>
              <a:t>תוך מדינות </a:t>
            </a:r>
            <a:r>
              <a:rPr lang="he-IL" baseline="0" dirty="0" smtClean="0"/>
              <a:t>משרדי חוץ לא בהכרח השחקן היחידי. למ</a:t>
            </a:r>
            <a:r>
              <a:rPr lang="he-IL" dirty="0" smtClean="0"/>
              <a:t>שרדי ממשלה יש</a:t>
            </a:r>
            <a:r>
              <a:rPr lang="he-IL" baseline="0" dirty="0" smtClean="0"/>
              <a:t> יחסי חוץ. </a:t>
            </a:r>
          </a:p>
          <a:p>
            <a:r>
              <a:rPr lang="he-IL" baseline="0" dirty="0" smtClean="0"/>
              <a:t>3. </a:t>
            </a:r>
            <a:r>
              <a:rPr lang="he-IL" u="sng" baseline="0" dirty="0" smtClean="0"/>
              <a:t>מפגשי פסגה </a:t>
            </a:r>
            <a:r>
              <a:rPr lang="he-IL" baseline="0" dirty="0" smtClean="0"/>
              <a:t>– מנהיגים נפגשים – דיפלומטים מקצועיים לא בהכרח מעורבים (</a:t>
            </a:r>
            <a:r>
              <a:rPr lang="he-IL" u="sng" baseline="0" dirty="0" smtClean="0"/>
              <a:t>שליחים</a:t>
            </a:r>
            <a:r>
              <a:rPr lang="he-IL" baseline="0" dirty="0" smtClean="0"/>
              <a:t> מיוחדים). קבלת החלטות בידי קבוצה מצומצמת של עוזרים קרובים לראש המדינה</a:t>
            </a:r>
          </a:p>
          <a:p>
            <a:r>
              <a:rPr lang="he-IL" baseline="0" dirty="0" smtClean="0"/>
              <a:t>4. </a:t>
            </a:r>
            <a:r>
              <a:rPr lang="he-IL" u="sng" baseline="0" dirty="0" smtClean="0"/>
              <a:t>פומביות</a:t>
            </a:r>
            <a:r>
              <a:rPr lang="he-IL" baseline="0" dirty="0" smtClean="0"/>
              <a:t> מול חשאיות – תקשורת מעורבת ויודעת , אין מונופול על מידע. קשה לשמור על המסר. קברניטים כשחקנים תקשורתיים. מדיה חברתית – </a:t>
            </a:r>
            <a:r>
              <a:rPr lang="he-IL" baseline="0" dirty="0" err="1" smtClean="0"/>
              <a:t>אינסטגראם</a:t>
            </a:r>
            <a:r>
              <a:rPr lang="he-IL" baseline="0" dirty="0" smtClean="0"/>
              <a:t>, </a:t>
            </a:r>
            <a:r>
              <a:rPr lang="he-IL" baseline="0" dirty="0" err="1" smtClean="0"/>
              <a:t>טוויטר</a:t>
            </a:r>
            <a:r>
              <a:rPr lang="he-IL" baseline="0" dirty="0" smtClean="0"/>
              <a:t>, הדלפות (</a:t>
            </a:r>
            <a:r>
              <a:rPr lang="he-IL" baseline="0" dirty="0" err="1" smtClean="0"/>
              <a:t>ויקיליקס</a:t>
            </a:r>
            <a:r>
              <a:rPr lang="he-IL" baseline="0" dirty="0" smtClean="0"/>
              <a:t>)</a:t>
            </a:r>
          </a:p>
          <a:p>
            <a:r>
              <a:rPr lang="he-IL" baseline="0" dirty="0" smtClean="0"/>
              <a:t>4. </a:t>
            </a:r>
            <a:r>
              <a:rPr lang="he-IL" u="sng" baseline="0" dirty="0" smtClean="0"/>
              <a:t>מולטי-</a:t>
            </a:r>
            <a:r>
              <a:rPr lang="he-IL" u="sng" baseline="0" dirty="0" err="1" smtClean="0"/>
              <a:t>לטרלית</a:t>
            </a:r>
            <a:r>
              <a:rPr lang="he-IL" u="sng" baseline="0" dirty="0" smtClean="0"/>
              <a:t> </a:t>
            </a:r>
            <a:r>
              <a:rPr lang="he-IL" baseline="0" dirty="0" smtClean="0"/>
              <a:t>– ארגונים וועידות וארגונים בינ"ל – או"ם מסביבנו  –</a:t>
            </a:r>
            <a:r>
              <a:rPr lang="he-IL" baseline="0" dirty="0" err="1" smtClean="0"/>
              <a:t>אונדוף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ואונר"א</a:t>
            </a:r>
            <a:r>
              <a:rPr lang="he-IL" baseline="0" dirty="0" smtClean="0"/>
              <a:t>. ג'נבה- </a:t>
            </a:r>
            <a:r>
              <a:rPr lang="en-US" baseline="0" dirty="0" smtClean="0"/>
              <a:t>ITU’ </a:t>
            </a:r>
            <a:r>
              <a:rPr lang="he-IL" baseline="0" dirty="0" smtClean="0"/>
              <a:t>, </a:t>
            </a:r>
            <a:r>
              <a:rPr lang="en-US" baseline="0" dirty="0" smtClean="0"/>
              <a:t>WHO</a:t>
            </a:r>
            <a:r>
              <a:rPr lang="he-IL" baseline="0" dirty="0" smtClean="0"/>
              <a:t>, </a:t>
            </a:r>
            <a:r>
              <a:rPr lang="en-US" baseline="0" dirty="0" smtClean="0"/>
              <a:t>WIPO</a:t>
            </a:r>
            <a:endParaRPr lang="he-IL" baseline="0" dirty="0" smtClean="0"/>
          </a:p>
          <a:p>
            <a:r>
              <a:rPr lang="he-IL" baseline="0" dirty="0" smtClean="0"/>
              <a:t>5. </a:t>
            </a:r>
            <a:r>
              <a:rPr lang="he-IL" u="sng" baseline="0" dirty="0" smtClean="0"/>
              <a:t>מוסדות אזוריים </a:t>
            </a:r>
            <a:r>
              <a:rPr lang="he-IL" baseline="0" dirty="0" smtClean="0"/>
              <a:t>– דיפלומט באיחוד האירופי, </a:t>
            </a:r>
          </a:p>
          <a:p>
            <a:r>
              <a:rPr lang="he-IL" baseline="0" dirty="0" smtClean="0"/>
              <a:t>6. חשיבות </a:t>
            </a:r>
            <a:r>
              <a:rPr lang="he-IL" u="sng" baseline="0" dirty="0" smtClean="0"/>
              <a:t>התפקיד הכלכלי </a:t>
            </a:r>
            <a:r>
              <a:rPr lang="he-IL" baseline="0" dirty="0" smtClean="0"/>
              <a:t>– אוסטרליה וקנדה משרדים משותפים</a:t>
            </a:r>
          </a:p>
          <a:p>
            <a:r>
              <a:rPr lang="he-IL" baseline="0" dirty="0" smtClean="0"/>
              <a:t>7. </a:t>
            </a:r>
            <a:r>
              <a:rPr lang="he-IL" baseline="0" dirty="0" err="1" smtClean="0"/>
              <a:t>נריבוי</a:t>
            </a:r>
            <a:r>
              <a:rPr lang="he-IL" baseline="0" dirty="0" smtClean="0"/>
              <a:t> ערוצים, - הדיפלומט הופך מתאם תהליך קימברלי</a:t>
            </a:r>
          </a:p>
          <a:p>
            <a:r>
              <a:rPr lang="he-IL" baseline="0" dirty="0" smtClean="0"/>
              <a:t>7.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142-33DE-44D0-A8C9-76909E35C7BB}" type="datetimeFigureOut">
              <a:rPr lang="he-IL" smtClean="0"/>
              <a:pPr/>
              <a:t>כ"ז/חשון/תשע"ו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slide" Target="slide29.xml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944215"/>
          </a:xfrm>
        </p:spPr>
        <p:txBody>
          <a:bodyPr>
            <a:noAutofit/>
          </a:bodyPr>
          <a:lstStyle/>
          <a:p>
            <a:r>
              <a:rPr lang="he-IL" sz="6600" dirty="0" smtClean="0"/>
              <a:t/>
            </a:r>
            <a:br>
              <a:rPr lang="he-IL" sz="6600" dirty="0" smtClean="0"/>
            </a:br>
            <a:r>
              <a:rPr lang="en-US" sz="6600" dirty="0" smtClean="0"/>
              <a:t>I</a:t>
            </a:r>
            <a:r>
              <a:rPr lang="en-US" sz="6600" dirty="0" smtClean="0"/>
              <a:t>ntroduction to the Political Axis</a:t>
            </a:r>
            <a:r>
              <a:rPr lang="he-IL" sz="6600" dirty="0" smtClean="0"/>
              <a:t/>
            </a:r>
            <a:br>
              <a:rPr lang="he-IL" sz="6600" dirty="0" smtClean="0"/>
            </a:br>
            <a:endParaRPr lang="he-IL" sz="6600" dirty="0">
              <a:solidFill>
                <a:schemeClr val="tx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3632448" cy="2880320"/>
          </a:xfrm>
        </p:spPr>
        <p:txBody>
          <a:bodyPr>
            <a:normAutofit fontScale="85000" lnSpcReduction="20000"/>
          </a:bodyPr>
          <a:lstStyle/>
          <a:p>
            <a:endParaRPr lang="he-IL" sz="4400" b="1" dirty="0" smtClean="0">
              <a:solidFill>
                <a:schemeClr val="tx2"/>
              </a:solidFill>
            </a:endParaRPr>
          </a:p>
          <a:p>
            <a:r>
              <a:rPr lang="en-US" sz="4800" b="1" dirty="0" smtClean="0">
                <a:solidFill>
                  <a:schemeClr val="tx2"/>
                </a:solidFill>
              </a:rPr>
              <a:t>On Diplomacy and National Security</a:t>
            </a:r>
            <a:endParaRPr lang="he-IL" sz="4800" b="1" dirty="0" smtClean="0">
              <a:solidFill>
                <a:schemeClr val="tx2"/>
              </a:solidFill>
            </a:endParaRPr>
          </a:p>
          <a:p>
            <a:r>
              <a:rPr lang="en-US" sz="4300" b="1" dirty="0" smtClean="0">
                <a:solidFill>
                  <a:srgbClr val="FF0000"/>
                </a:solidFill>
              </a:rPr>
              <a:t>43</a:t>
            </a:r>
            <a:r>
              <a:rPr lang="en-US" sz="43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4300" b="1" dirty="0" smtClean="0">
                <a:solidFill>
                  <a:srgbClr val="FF0000"/>
                </a:solidFill>
              </a:rPr>
              <a:t> Class</a:t>
            </a:r>
            <a:endParaRPr lang="he-IL" sz="43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aimwaxman\Desktop\תמונות למצגות\דיפלומטיה חדש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07116"/>
            <a:ext cx="3024336" cy="294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r>
              <a:rPr lang="en-US" sz="3600" dirty="0" smtClean="0">
                <a:solidFill>
                  <a:schemeClr val="tx2"/>
                </a:solidFill>
              </a:rPr>
              <a:t>entral Occurrences of the Political Axis</a:t>
            </a:r>
            <a:endParaRPr lang="he-IL" sz="3600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Pol</a:t>
            </a:r>
            <a:r>
              <a:rPr lang="en-US" dirty="0" smtClean="0"/>
              <a:t>-Mil simulation</a:t>
            </a:r>
            <a:endParaRPr lang="en-US" dirty="0" smtClean="0"/>
          </a:p>
          <a:p>
            <a:pPr algn="l" rtl="0"/>
            <a:r>
              <a:rPr lang="en-US" dirty="0" smtClean="0"/>
              <a:t>Visit </a:t>
            </a:r>
            <a:r>
              <a:rPr lang="en-US" dirty="0" smtClean="0"/>
              <a:t>to the </a:t>
            </a:r>
            <a:r>
              <a:rPr lang="en-US" dirty="0" smtClean="0"/>
              <a:t>Ministry of Foreign Affairs</a:t>
            </a:r>
          </a:p>
          <a:p>
            <a:pPr algn="l" rtl="0"/>
            <a:r>
              <a:rPr lang="en-US" dirty="0" smtClean="0"/>
              <a:t>Guest </a:t>
            </a:r>
            <a:r>
              <a:rPr lang="en-US" dirty="0" smtClean="0"/>
              <a:t>and senior lecturers</a:t>
            </a:r>
            <a:endParaRPr lang="en-US" dirty="0" smtClean="0"/>
          </a:p>
          <a:p>
            <a:pPr algn="l" rtl="0"/>
            <a:r>
              <a:rPr lang="en-US" dirty="0" smtClean="0"/>
              <a:t>Visit to NATO and the EU</a:t>
            </a:r>
          </a:p>
          <a:p>
            <a:pPr algn="l" rtl="0"/>
            <a:r>
              <a:rPr lang="en-US" dirty="0" smtClean="0"/>
              <a:t>Visit to the </a:t>
            </a:r>
            <a:r>
              <a:rPr lang="en-US" dirty="0" smtClean="0"/>
              <a:t>US</a:t>
            </a:r>
          </a:p>
          <a:p>
            <a:pPr algn="l" rtl="0"/>
            <a:r>
              <a:rPr lang="en-US" dirty="0" smtClean="0"/>
              <a:t>Workshops and </a:t>
            </a:r>
            <a:r>
              <a:rPr lang="en-US" dirty="0" smtClean="0"/>
              <a:t>skills - negotiation, </a:t>
            </a:r>
            <a:r>
              <a:rPr lang="en-US" dirty="0" smtClean="0"/>
              <a:t>rhetoric</a:t>
            </a:r>
            <a:endParaRPr lang="he-IL" dirty="0" smtClean="0"/>
          </a:p>
          <a:p>
            <a:pPr algn="l" rtl="0"/>
            <a:r>
              <a:rPr lang="en-US" dirty="0" smtClean="0"/>
              <a:t>Supplementary content - the Middle East, intelligence, communications, international </a:t>
            </a:r>
            <a:r>
              <a:rPr lang="en-US" dirty="0" smtClean="0"/>
              <a:t>law</a:t>
            </a:r>
          </a:p>
          <a:p>
            <a:pPr algn="l" rtl="0"/>
            <a:r>
              <a:rPr lang="en-US" dirty="0" smtClean="0"/>
              <a:t>N</a:t>
            </a:r>
            <a:r>
              <a:rPr lang="en-US" dirty="0" smtClean="0"/>
              <a:t>ational Security tours in Israel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6" name="Picture 2" descr="C:\Users\haimwaxman\Desktop\תמונות למצגות\תמונה או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564904"/>
            <a:ext cx="2687539" cy="1644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iplomacy in the Modern World</a:t>
            </a:r>
            <a:endParaRPr lang="he-IL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Diplomacy -  Definition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None/>
            </a:pPr>
            <a:r>
              <a:rPr lang="he-IL" sz="4000" dirty="0" smtClean="0"/>
              <a:t> "</a:t>
            </a:r>
            <a:r>
              <a:rPr lang="en-US" sz="4400" dirty="0" smtClean="0"/>
              <a:t>The conduct of relations between sovereign states with standing in world politics by official agents and by peaceful means” (Bull)</a:t>
            </a:r>
            <a:endParaRPr lang="he-IL" sz="4400" dirty="0" smtClean="0"/>
          </a:p>
          <a:p>
            <a:pPr>
              <a:buNone/>
            </a:pPr>
            <a:endParaRPr lang="he-IL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 Diplomacy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2564904"/>
            <a:ext cx="4572000" cy="3561259"/>
          </a:xfrm>
        </p:spPr>
        <p:txBody>
          <a:bodyPr>
            <a:normAutofit/>
          </a:bodyPr>
          <a:lstStyle/>
          <a:p>
            <a:r>
              <a:rPr lang="en-US" dirty="0" smtClean="0"/>
              <a:t>Bilateral</a:t>
            </a:r>
            <a:endParaRPr lang="he-IL" dirty="0" smtClean="0"/>
          </a:p>
          <a:p>
            <a:r>
              <a:rPr lang="en-US" dirty="0" smtClean="0"/>
              <a:t>Secret</a:t>
            </a:r>
            <a:endParaRPr lang="he-IL" dirty="0" smtClean="0"/>
          </a:p>
          <a:p>
            <a:r>
              <a:rPr lang="en-US" dirty="0" smtClean="0"/>
              <a:t>Through Ambassadors</a:t>
            </a:r>
            <a:endParaRPr lang="he-IL" dirty="0" smtClean="0"/>
          </a:p>
          <a:p>
            <a:r>
              <a:rPr lang="en-US" dirty="0" smtClean="0"/>
              <a:t>Political-Military agenda</a:t>
            </a:r>
            <a:endParaRPr lang="he-IL" dirty="0" smtClean="0"/>
          </a:p>
        </p:txBody>
      </p:sp>
      <p:pic>
        <p:nvPicPr>
          <p:cNvPr id="4" name="תמונה 3" descr="the dipl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0628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Diplomacy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Variety of  actors</a:t>
            </a:r>
            <a:endParaRPr lang="he-IL" dirty="0" smtClean="0"/>
          </a:p>
          <a:p>
            <a:r>
              <a:rPr lang="en-US" dirty="0" smtClean="0"/>
              <a:t>Involvement of Heads of States</a:t>
            </a:r>
            <a:endParaRPr lang="he-IL" dirty="0" smtClean="0"/>
          </a:p>
          <a:p>
            <a:r>
              <a:rPr lang="en-US" dirty="0" smtClean="0"/>
              <a:t>ICT age </a:t>
            </a:r>
            <a:endParaRPr lang="he-IL" dirty="0" smtClean="0"/>
          </a:p>
          <a:p>
            <a:r>
              <a:rPr lang="en-US" dirty="0" smtClean="0"/>
              <a:t>Information age</a:t>
            </a:r>
            <a:endParaRPr lang="he-IL" dirty="0" smtClean="0"/>
          </a:p>
          <a:p>
            <a:r>
              <a:rPr lang="en-US" dirty="0" smtClean="0"/>
              <a:t>New agendas – </a:t>
            </a:r>
            <a:r>
              <a:rPr lang="en-US" dirty="0" smtClean="0"/>
              <a:t>human rights, non-Proliferation, health</a:t>
            </a:r>
            <a:endParaRPr lang="he-IL" dirty="0" smtClean="0"/>
          </a:p>
          <a:p>
            <a:r>
              <a:rPr lang="en-US" dirty="0" smtClean="0"/>
              <a:t>Multilateral Diplomacy</a:t>
            </a:r>
            <a:endParaRPr lang="he-IL" dirty="0" smtClean="0"/>
          </a:p>
          <a:p>
            <a:r>
              <a:rPr lang="en-US" dirty="0" smtClean="0"/>
              <a:t>Importance of Trade and Development</a:t>
            </a:r>
            <a:endParaRPr lang="he-IL" dirty="0" smtClean="0"/>
          </a:p>
        </p:txBody>
      </p:sp>
      <p:pic>
        <p:nvPicPr>
          <p:cNvPr id="5" name="תמונה 4" descr="דיפלומטיה חדש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929682" cy="250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Functions of the Modern Diplomat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Traditional Role 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107504" y="1484784"/>
            <a:ext cx="4040188" cy="3951288"/>
          </a:xfrm>
        </p:spPr>
        <p:txBody>
          <a:bodyPr>
            <a:normAutofit/>
          </a:bodyPr>
          <a:lstStyle/>
          <a:p>
            <a:pPr lvl="1" algn="l" rtl="0"/>
            <a:r>
              <a:rPr lang="en-US" sz="2800" dirty="0" smtClean="0"/>
              <a:t>Representation</a:t>
            </a:r>
          </a:p>
          <a:p>
            <a:pPr lvl="1" algn="l" rtl="0"/>
            <a:r>
              <a:rPr lang="en-US" sz="2800" dirty="0" smtClean="0"/>
              <a:t>Communication</a:t>
            </a:r>
          </a:p>
          <a:p>
            <a:pPr lvl="1" algn="l" rtl="0"/>
            <a:r>
              <a:rPr lang="en-US" sz="2800" dirty="0" smtClean="0"/>
              <a:t>Negotiation</a:t>
            </a:r>
          </a:p>
          <a:p>
            <a:pPr lvl="1" algn="l" rtl="0"/>
            <a:r>
              <a:rPr lang="en-US" sz="2800" dirty="0" smtClean="0"/>
              <a:t>Advocacy</a:t>
            </a:r>
          </a:p>
          <a:p>
            <a:pPr lvl="1" algn="l" rtl="0"/>
            <a:r>
              <a:rPr lang="en-US" sz="2800" dirty="0" smtClean="0"/>
              <a:t>Information gathering and analysis</a:t>
            </a:r>
          </a:p>
          <a:p>
            <a:pPr algn="l" rtl="0"/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427984" y="83671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Modern Role </a:t>
            </a:r>
            <a:endParaRPr lang="he-IL" sz="32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4008" y="1340768"/>
            <a:ext cx="4041775" cy="3951288"/>
          </a:xfrm>
        </p:spPr>
        <p:txBody>
          <a:bodyPr/>
          <a:lstStyle/>
          <a:p>
            <a:pPr algn="l" rtl="0"/>
            <a:r>
              <a:rPr lang="en-US" dirty="0" smtClean="0"/>
              <a:t>Coordination </a:t>
            </a:r>
            <a:r>
              <a:rPr lang="en-US" dirty="0" smtClean="0"/>
              <a:t>– actors, channels, agendas</a:t>
            </a:r>
          </a:p>
          <a:p>
            <a:pPr algn="l" rtl="0"/>
            <a:r>
              <a:rPr lang="en-US" dirty="0" smtClean="0"/>
              <a:t>Multilateral diplomacy</a:t>
            </a:r>
          </a:p>
          <a:p>
            <a:pPr algn="l" rtl="0"/>
            <a:r>
              <a:rPr lang="en-US" dirty="0" smtClean="0"/>
              <a:t>Media and communication</a:t>
            </a:r>
          </a:p>
          <a:p>
            <a:pPr algn="l" rtl="0"/>
            <a:r>
              <a:rPr lang="en-US" dirty="0" smtClean="0"/>
              <a:t>Public Diplomacy and branding</a:t>
            </a:r>
            <a:endParaRPr lang="en-US" dirty="0" smtClean="0"/>
          </a:p>
          <a:p>
            <a:pPr algn="l" rtl="0"/>
            <a:r>
              <a:rPr lang="en-US" dirty="0" smtClean="0"/>
              <a:t>Economy</a:t>
            </a:r>
            <a:endParaRPr lang="en-US" dirty="0" smtClean="0"/>
          </a:p>
          <a:p>
            <a:pPr algn="l" rtl="0"/>
            <a:r>
              <a:rPr lang="en-US" dirty="0" smtClean="0"/>
              <a:t>Culture</a:t>
            </a:r>
            <a:endParaRPr lang="en-US" dirty="0" smtClean="0"/>
          </a:p>
          <a:p>
            <a:pPr algn="l" rtl="0"/>
            <a:r>
              <a:rPr lang="en-US" dirty="0" smtClean="0"/>
              <a:t>Development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7" name="Picture 3" descr="C:\Users\Haim Waxman\Downloads\אבא אב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72431"/>
            <a:ext cx="2843808" cy="1885569"/>
          </a:xfrm>
          <a:prstGeom prst="rect">
            <a:avLst/>
          </a:prstGeom>
          <a:noFill/>
        </p:spPr>
      </p:pic>
      <p:pic>
        <p:nvPicPr>
          <p:cNvPr id="8" name="Picture 2" descr="C:\Users\Haim Waxman\Downloads\רו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199" y="5085184"/>
            <a:ext cx="2366801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Ministry of Foreign Affairs and Israeli Diplomacy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This is how it started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9992" y="1556792"/>
            <a:ext cx="4644008" cy="4525963"/>
          </a:xfrm>
        </p:spPr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משה שר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4860032" cy="4464496"/>
          </a:xfrm>
          <a:prstGeom prst="rect">
            <a:avLst/>
          </a:prstGeom>
        </p:spPr>
      </p:pic>
      <p:pic>
        <p:nvPicPr>
          <p:cNvPr id="5" name="תמונה 4" descr="וולטר אית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403244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Then and now…</a:t>
            </a:r>
            <a:endParaRPr lang="he-IL" dirty="0"/>
          </a:p>
        </p:txBody>
      </p:sp>
      <p:pic>
        <p:nvPicPr>
          <p:cNvPr id="6" name="Picture 2" descr="C:\Users\Haim Waxman\AppData\Local\Microsoft\Windows\Temporary Internet Files\Content.Outlook\YRQR26JS\משרד החוץ הישן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60848"/>
            <a:ext cx="4038600" cy="3816424"/>
          </a:xfrm>
          <a:prstGeom prst="rect">
            <a:avLst/>
          </a:prstGeom>
          <a:noFill/>
        </p:spPr>
      </p:pic>
      <p:pic>
        <p:nvPicPr>
          <p:cNvPr id="7" name="Picture 2" descr="C:\Users\Haim Waxman\AppData\Local\Microsoft\Windows\Temporary Internet Files\Content.Outlook\YRQR26JS\משרד החוץ החד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8840"/>
            <a:ext cx="40386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mplementation or also design?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“The Foreign </a:t>
            </a:r>
            <a:r>
              <a:rPr lang="en-US" dirty="0" smtClean="0"/>
              <a:t>Ministry </a:t>
            </a:r>
            <a:r>
              <a:rPr lang="en-US" dirty="0" smtClean="0"/>
              <a:t>will serve as the </a:t>
            </a:r>
            <a:r>
              <a:rPr lang="en-US" dirty="0" smtClean="0"/>
              <a:t>central </a:t>
            </a:r>
            <a:r>
              <a:rPr lang="en-US" dirty="0" smtClean="0"/>
              <a:t>government body </a:t>
            </a:r>
            <a:r>
              <a:rPr lang="en-US" dirty="0" smtClean="0"/>
              <a:t>in formulating and designing foreign policy of the State of Israel and its implementation "</a:t>
            </a:r>
            <a:endParaRPr lang="he-IL" dirty="0" smtClean="0"/>
          </a:p>
          <a:p>
            <a:pPr algn="l" rtl="0"/>
            <a:r>
              <a:rPr lang="en-US" u="sng" dirty="0" smtClean="0"/>
              <a:t>A global phenomenon</a:t>
            </a:r>
          </a:p>
          <a:p>
            <a:pPr algn="l" rtl="0"/>
            <a:r>
              <a:rPr lang="en-US" u="sng" dirty="0" smtClean="0"/>
              <a:t>Dominance Defense component</a:t>
            </a:r>
          </a:p>
          <a:p>
            <a:pPr algn="l" rtl="0"/>
            <a:r>
              <a:rPr lang="en-US" u="sng" dirty="0" smtClean="0"/>
              <a:t>The political structure</a:t>
            </a:r>
          </a:p>
          <a:p>
            <a:pPr algn="l" rtl="0"/>
            <a:r>
              <a:rPr lang="en-US" u="sng" dirty="0" smtClean="0"/>
              <a:t>The general structure of decision-making in Israel</a:t>
            </a:r>
            <a:endParaRPr lang="he-IL" dirty="0"/>
          </a:p>
        </p:txBody>
      </p:sp>
      <p:pic>
        <p:nvPicPr>
          <p:cNvPr id="4" name="תמונה 3" descr="אורי סבי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996952"/>
            <a:ext cx="2232248" cy="203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9534" y="457200"/>
            <a:ext cx="8229600" cy="114300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2060"/>
                </a:solidFill>
              </a:rPr>
              <a:t>What Will We Talk About?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 smtClean="0"/>
              <a:t>The political axis – structure and goals</a:t>
            </a:r>
            <a:endParaRPr lang="he-IL" dirty="0" smtClean="0"/>
          </a:p>
          <a:p>
            <a:pPr algn="l" rtl="0">
              <a:lnSpc>
                <a:spcPct val="200000"/>
              </a:lnSpc>
            </a:pPr>
            <a:r>
              <a:rPr lang="en-US" dirty="0" smtClean="0"/>
              <a:t>Diplomacy in the modern world</a:t>
            </a:r>
            <a:endParaRPr lang="he-IL" dirty="0" smtClean="0"/>
          </a:p>
          <a:p>
            <a:pPr algn="l" rtl="0">
              <a:lnSpc>
                <a:spcPct val="200000"/>
              </a:lnSpc>
            </a:pPr>
            <a:r>
              <a:rPr lang="en-US" dirty="0" smtClean="0"/>
              <a:t>The Israeli diplomacy and the Ministry of Foreign Affairs</a:t>
            </a:r>
            <a:endParaRPr lang="he-IL" dirty="0" smtClean="0"/>
          </a:p>
          <a:p>
            <a:pPr>
              <a:lnSpc>
                <a:spcPct val="200000"/>
              </a:lnSpc>
              <a:buNone/>
            </a:pP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91672" y="116632"/>
            <a:ext cx="2952328" cy="268071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Foreign Ministry Organizational Structure</a:t>
            </a:r>
            <a:endParaRPr lang="he-IL" sz="3200" b="1" dirty="0"/>
          </a:p>
        </p:txBody>
      </p:sp>
      <p:sp>
        <p:nvSpPr>
          <p:cNvPr id="4" name="מלבן 3"/>
          <p:cNvSpPr/>
          <p:nvPr/>
        </p:nvSpPr>
        <p:spPr>
          <a:xfrm>
            <a:off x="6228184" y="2420888"/>
            <a:ext cx="1485904" cy="719990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Director General</a:t>
            </a:r>
            <a:endParaRPr lang="he-IL" sz="2400" b="1" dirty="0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Deputy Director </a:t>
            </a:r>
            <a:r>
              <a:rPr lang="en-US" sz="1400" b="1" dirty="0" smtClean="0">
                <a:solidFill>
                  <a:prstClr val="black"/>
                </a:solidFill>
              </a:rPr>
              <a:t>General - political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4476748" y="745684"/>
            <a:ext cx="1619261" cy="595084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Deputy </a:t>
            </a:r>
            <a:r>
              <a:rPr lang="en-US" sz="1400" b="1" dirty="0" smtClean="0">
                <a:solidFill>
                  <a:prstClr val="black"/>
                </a:solidFill>
              </a:rPr>
              <a:t>Director General - Director </a:t>
            </a:r>
            <a:r>
              <a:rPr lang="en-US" sz="1400" b="1" dirty="0" smtClean="0">
                <a:solidFill>
                  <a:prstClr val="black"/>
                </a:solidFill>
              </a:rPr>
              <a:t>(future)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0"/>
            <a:ext cx="1724031" cy="678092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Deputy Director </a:t>
            </a:r>
            <a:r>
              <a:rPr lang="en-US" sz="1400" b="1" dirty="0" smtClean="0">
                <a:solidFill>
                  <a:prstClr val="black"/>
                </a:solidFill>
              </a:rPr>
              <a:t>General - Public </a:t>
            </a:r>
            <a:r>
              <a:rPr lang="en-US" sz="1400" b="1" dirty="0" smtClean="0">
                <a:solidFill>
                  <a:prstClr val="black"/>
                </a:solidFill>
              </a:rPr>
              <a:t>Diplomacy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4371979" y="1710094"/>
            <a:ext cx="1724031" cy="566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400" b="1" dirty="0" smtClean="0">
                <a:solidFill>
                  <a:prstClr val="black"/>
                </a:solidFill>
              </a:rPr>
              <a:t>Deputy Director </a:t>
            </a:r>
            <a:r>
              <a:rPr lang="he-IL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General -multilateralism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611560" y="1412776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Electrical Systems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611560" y="1196752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Consular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539552" y="836712"/>
            <a:ext cx="1336240" cy="37069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Individual and well-being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ICT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Budgets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2195736" y="220486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Economy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2620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I</a:t>
            </a:r>
            <a:r>
              <a:rPr lang="en-US" sz="1000" b="1" dirty="0" smtClean="0">
                <a:solidFill>
                  <a:prstClr val="black"/>
                </a:solidFill>
              </a:rPr>
              <a:t>nternational Organizations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MASHAV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Strategy (</a:t>
            </a:r>
            <a:r>
              <a:rPr lang="en-US" sz="1000" b="1" dirty="0" err="1" smtClean="0">
                <a:solidFill>
                  <a:prstClr val="black"/>
                </a:solidFill>
              </a:rPr>
              <a:t>Pol</a:t>
            </a:r>
            <a:r>
              <a:rPr lang="en-US" sz="1000" b="1" dirty="0" smtClean="0">
                <a:solidFill>
                  <a:prstClr val="black"/>
                </a:solidFill>
              </a:rPr>
              <a:t>-Mil)</a:t>
            </a:r>
            <a:endParaRPr lang="he-IL" sz="1000" b="1" dirty="0">
              <a:solidFill>
                <a:prstClr val="black"/>
              </a:solidFill>
            </a:endParaRP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39552" y="3212976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Spokesperson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492897"/>
            <a:ext cx="1219200" cy="27076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Cultural and Scientific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2924944"/>
            <a:ext cx="1219200" cy="43204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P</a:t>
            </a:r>
            <a:r>
              <a:rPr lang="en-US" sz="1200" b="1" dirty="0" smtClean="0">
                <a:solidFill>
                  <a:prstClr val="black"/>
                </a:solidFill>
              </a:rPr>
              <a:t>ublic Diplomacy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>
            <a:off x="2809837" y="29249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>
            <a:off x="2809837" y="29249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>
            <a:off x="2809837" y="2924944"/>
            <a:ext cx="2" cy="21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>
            <a:off x="6004984" y="2780883"/>
            <a:ext cx="223200" cy="67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46556" y="2984995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>
            <a:off x="6971136" y="3140878"/>
            <a:ext cx="49136" cy="352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611560" y="1700808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611560" y="1916832"/>
            <a:ext cx="1219200" cy="4637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Material resources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52936"/>
            <a:ext cx="1168426" cy="2880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Diaspora and Religions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Latin America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Middle East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Euro-Asia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Europe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North America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Africa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Asia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legal counsel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Commissioner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Policy Research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HR and training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srgbClr val="FF0000"/>
                </a:solidFill>
              </a:rPr>
              <a:t>תכמ"ד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661248"/>
            <a:ext cx="1219200" cy="3913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Department of </a:t>
            </a:r>
            <a:r>
              <a:rPr lang="en-US" sz="1200" b="1" dirty="0" smtClean="0">
                <a:solidFill>
                  <a:prstClr val="black"/>
                </a:solidFill>
              </a:rPr>
              <a:t>official guests</a:t>
            </a:r>
            <a:endParaRPr lang="he-IL" sz="12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Finance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Coordination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40352" y="2232491"/>
            <a:ext cx="1403648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Foreign </a:t>
            </a:r>
            <a:r>
              <a:rPr lang="en-US" sz="2400" b="1" dirty="0" smtClean="0">
                <a:solidFill>
                  <a:prstClr val="white"/>
                </a:solidFill>
              </a:rPr>
              <a:t>Minister</a:t>
            </a:r>
            <a:endParaRPr lang="he-IL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09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892480" cy="744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Composition of Diplomatic Representation</a:t>
            </a:r>
            <a:endParaRPr lang="en-US" sz="3600" dirty="0" smtClean="0"/>
          </a:p>
        </p:txBody>
      </p:sp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4499992" y="1052736"/>
            <a:ext cx="4248264" cy="4272443"/>
            <a:chOff x="2890" y="747"/>
            <a:chExt cx="2124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395" y="747"/>
              <a:ext cx="972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336600"/>
                  </a:solidFill>
                  <a:latin typeface="Arial" charset="0"/>
                </a:rPr>
                <a:t>Ambassador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1009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336600"/>
                  </a:solidFill>
                  <a:latin typeface="Arial" charset="0"/>
                </a:rPr>
                <a:t>Cultural Advisor</a:t>
              </a:r>
              <a:endParaRPr lang="en-US" sz="20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973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336600"/>
                  </a:solidFill>
                  <a:latin typeface="Arial" charset="0"/>
                </a:rPr>
                <a:t>Number 2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100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336600"/>
                  </a:solidFill>
                  <a:latin typeface="Arial" charset="0"/>
                  <a:cs typeface="Arial" charset="0"/>
                </a:rPr>
                <a:t>Spokesperson</a:t>
              </a:r>
              <a:endParaRPr lang="en-US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3934" y="1688"/>
              <a:ext cx="108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336600"/>
                  </a:solidFill>
                  <a:latin typeface="Arial" charset="0"/>
                </a:rPr>
                <a:t>Head</a:t>
              </a:r>
              <a:r>
                <a:rPr lang="en-US" b="1" dirty="0" smtClean="0">
                  <a:solidFill>
                    <a:srgbClr val="336600"/>
                  </a:solidFill>
                  <a:latin typeface="Arial" charset="0"/>
                </a:rPr>
                <a:t> </a:t>
              </a:r>
              <a:r>
                <a:rPr lang="en-US" sz="1600" b="1" dirty="0" smtClean="0">
                  <a:solidFill>
                    <a:srgbClr val="336600"/>
                  </a:solidFill>
                  <a:latin typeface="Arial" charset="0"/>
                </a:rPr>
                <a:t>of</a:t>
              </a:r>
              <a:r>
                <a:rPr lang="en-US" b="1" dirty="0" smtClean="0">
                  <a:solidFill>
                    <a:srgbClr val="336600"/>
                  </a:solidFill>
                  <a:latin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336600"/>
                  </a:solidFill>
                  <a:latin typeface="Arial" charset="0"/>
                </a:rPr>
                <a:t>Consular </a:t>
              </a:r>
              <a:r>
                <a:rPr lang="en-US" sz="1600" b="1" dirty="0" smtClean="0">
                  <a:solidFill>
                    <a:srgbClr val="336600"/>
                  </a:solidFill>
                  <a:latin typeface="Arial" charset="0"/>
                </a:rPr>
                <a:t>department</a:t>
              </a:r>
              <a:r>
                <a:rPr lang="en-US" sz="2400" b="1" dirty="0" smtClean="0">
                  <a:solidFill>
                    <a:srgbClr val="336600"/>
                  </a:solidFill>
                  <a:latin typeface="Arial" charset="0"/>
                </a:rPr>
                <a:t> 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100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336600"/>
                  </a:solidFill>
                  <a:latin typeface="Arial" charset="0"/>
                </a:rPr>
                <a:t>Security </a:t>
              </a:r>
              <a:r>
                <a:rPr lang="en-US" sz="2000" b="1" dirty="0" smtClean="0">
                  <a:solidFill>
                    <a:srgbClr val="336600"/>
                  </a:solidFill>
                  <a:latin typeface="Arial" charset="0"/>
                </a:rPr>
                <a:t>officer</a:t>
              </a:r>
              <a:endParaRPr lang="en-US" sz="20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3934" y="2006"/>
              <a:ext cx="1080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336600"/>
                  </a:solidFill>
                  <a:latin typeface="Arial" charset="0"/>
                </a:rPr>
                <a:t>Trade Attaché</a:t>
              </a:r>
              <a:endParaRPr lang="en-US" sz="2400" b="1" dirty="0" smtClean="0">
                <a:solidFill>
                  <a:srgbClr val="336600"/>
                </a:solidFill>
                <a:latin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2017242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36600"/>
                </a:solidFill>
                <a:latin typeface="Arial" charset="0"/>
              </a:rPr>
              <a:t>Administration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366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336600"/>
                </a:solidFill>
                <a:latin typeface="Arial" charset="0"/>
              </a:rPr>
              <a:t>Officer</a:t>
            </a:r>
            <a:endParaRPr lang="en-US" sz="20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588224" y="5437215"/>
            <a:ext cx="2160239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Military Attaché</a:t>
            </a:r>
            <a:endParaRPr lang="en-US" sz="20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588224" y="1967721"/>
            <a:ext cx="2088232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36600"/>
                </a:solidFill>
                <a:latin typeface="Arial" charset="0"/>
              </a:rPr>
              <a:t>Political adviser</a:t>
            </a:r>
            <a:endParaRPr lang="en-US" sz="20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588224" y="2780928"/>
            <a:ext cx="2160240" cy="721328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36600"/>
                </a:solidFill>
                <a:latin typeface="Arial" charset="0"/>
              </a:rPr>
              <a:t>R</a:t>
            </a:r>
            <a:r>
              <a:rPr lang="en-US" sz="2000" b="1" dirty="0" smtClean="0">
                <a:solidFill>
                  <a:srgbClr val="336600"/>
                </a:solidFill>
                <a:latin typeface="Arial" charset="0"/>
              </a:rPr>
              <a:t>esponsible 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36600"/>
                </a:solidFill>
                <a:latin typeface="Arial" charset="0"/>
              </a:rPr>
              <a:t>public diplomacy</a:t>
            </a:r>
            <a:endParaRPr lang="en-US" sz="20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Haim Waxman\Downloads\emba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456384" cy="2225402"/>
          </a:xfrm>
          <a:prstGeom prst="rect">
            <a:avLst/>
          </a:prstGeom>
          <a:noFill/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-252536" y="8541567"/>
            <a:ext cx="4464496" cy="72009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797152"/>
            <a:ext cx="30963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106 Missions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440 diplomats</a:t>
            </a:r>
          </a:p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1,100 employees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In Israel and abroad ...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755576" y="4797152"/>
            <a:ext cx="3096344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2877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does a diplomat work?</a:t>
            </a:r>
            <a:endParaRPr lang="he-IL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4932040" y="4293096"/>
            <a:ext cx="3672408" cy="2564904"/>
            <a:chOff x="4649976" y="342235"/>
            <a:chExt cx="3335618" cy="2494428"/>
          </a:xfrm>
        </p:grpSpPr>
        <p:sp>
          <p:nvSpPr>
            <p:cNvPr id="4" name="מלבן 3"/>
            <p:cNvSpPr/>
            <p:nvPr/>
          </p:nvSpPr>
          <p:spPr>
            <a:xfrm>
              <a:off x="4649976" y="342235"/>
              <a:ext cx="3335618" cy="2494428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מלבן 4"/>
            <p:cNvSpPr/>
            <p:nvPr/>
          </p:nvSpPr>
          <p:spPr>
            <a:xfrm>
              <a:off x="4649976" y="342235"/>
              <a:ext cx="3335618" cy="249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36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1043608" y="1628800"/>
            <a:ext cx="3595228" cy="2304256"/>
            <a:chOff x="383777" y="420404"/>
            <a:chExt cx="3523220" cy="2463920"/>
          </a:xfrm>
        </p:grpSpPr>
        <p:sp>
          <p:nvSpPr>
            <p:cNvPr id="7" name="מלבן 6"/>
            <p:cNvSpPr/>
            <p:nvPr/>
          </p:nvSpPr>
          <p:spPr>
            <a:xfrm>
              <a:off x="383777" y="420404"/>
              <a:ext cx="3523220" cy="246392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מלבן 7"/>
            <p:cNvSpPr/>
            <p:nvPr/>
          </p:nvSpPr>
          <p:spPr>
            <a:xfrm>
              <a:off x="383777" y="420404"/>
              <a:ext cx="3523220" cy="2463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kern="1200" dirty="0"/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4860032" y="1628800"/>
            <a:ext cx="3888432" cy="2088232"/>
            <a:chOff x="445753" y="3243318"/>
            <a:chExt cx="3377417" cy="2026450"/>
          </a:xfrm>
        </p:grpSpPr>
        <p:sp>
          <p:nvSpPr>
            <p:cNvPr id="10" name="מלבן 9"/>
            <p:cNvSpPr/>
            <p:nvPr/>
          </p:nvSpPr>
          <p:spPr>
            <a:xfrm>
              <a:off x="445753" y="3243318"/>
              <a:ext cx="3377417" cy="202645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מלבן 10"/>
            <p:cNvSpPr/>
            <p:nvPr/>
          </p:nvSpPr>
          <p:spPr>
            <a:xfrm>
              <a:off x="445753" y="3243318"/>
              <a:ext cx="3377417" cy="202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800" kern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971600" y="4509120"/>
            <a:ext cx="3380719" cy="2348880"/>
            <a:chOff x="4680510" y="231805"/>
            <a:chExt cx="3380719" cy="2028431"/>
          </a:xfrm>
        </p:grpSpPr>
        <p:sp>
          <p:nvSpPr>
            <p:cNvPr id="13" name="מלבן 12"/>
            <p:cNvSpPr/>
            <p:nvPr/>
          </p:nvSpPr>
          <p:spPr>
            <a:xfrm>
              <a:off x="4680510" y="231805"/>
              <a:ext cx="3380719" cy="2028431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מלבן 13"/>
            <p:cNvSpPr/>
            <p:nvPr/>
          </p:nvSpPr>
          <p:spPr>
            <a:xfrm>
              <a:off x="4680510" y="231805"/>
              <a:ext cx="3380719" cy="2028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kern="1200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088" y="1268760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Builds </a:t>
            </a:r>
            <a:r>
              <a:rPr lang="en-US" b="1" dirty="0" smtClean="0">
                <a:solidFill>
                  <a:srgbClr val="FF0000"/>
                </a:solidFill>
              </a:rPr>
              <a:t>personal relationships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1124744"/>
            <a:ext cx="2633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Analyzes the arena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3861048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Formulates </a:t>
            </a:r>
            <a:r>
              <a:rPr lang="en-US" b="1" dirty="0" smtClean="0">
                <a:solidFill>
                  <a:srgbClr val="FF0000"/>
                </a:solidFill>
              </a:rPr>
              <a:t>a course of action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5713" y="4077072"/>
            <a:ext cx="7908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orks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ועצת הביטחו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88432" cy="2686050"/>
          </a:xfrm>
          <a:prstGeom prst="rect">
            <a:avLst/>
          </a:prstGeom>
        </p:spPr>
      </p:pic>
      <p:pic>
        <p:nvPicPr>
          <p:cNvPr id="3" name="תמונה 2" descr="stop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75856" cy="304060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err="1" smtClean="0"/>
              <a:t>Pol</a:t>
            </a:r>
            <a:r>
              <a:rPr lang="en-US" sz="4900" dirty="0" smtClean="0"/>
              <a:t>-Mil Topics</a:t>
            </a:r>
            <a:r>
              <a:rPr lang="he-IL" sz="4900" dirty="0" smtClean="0"/>
              <a:t/>
            </a:r>
            <a:br>
              <a:rPr lang="he-IL" sz="4900" dirty="0" smtClean="0"/>
            </a:br>
            <a:r>
              <a:rPr lang="en-US" dirty="0" smtClean="0">
                <a:solidFill>
                  <a:schemeClr val="accent1"/>
                </a:solidFill>
              </a:rPr>
              <a:t>The Security Council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המטרה: השגת מרחב תמרון מדיני למבצע צבאי 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err="1" smtClean="0"/>
              <a:t>P</a:t>
            </a:r>
            <a:r>
              <a:rPr lang="en-US" dirty="0" err="1" smtClean="0"/>
              <a:t>ol</a:t>
            </a:r>
            <a:r>
              <a:rPr lang="en-US" dirty="0" smtClean="0"/>
              <a:t>-Mil Topics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>
                <a:solidFill>
                  <a:schemeClr val="accent1"/>
                </a:solidFill>
              </a:rPr>
              <a:t> The inclusion of the military wing of </a:t>
            </a:r>
            <a:r>
              <a:rPr lang="en-US" dirty="0" smtClean="0">
                <a:solidFill>
                  <a:schemeClr val="accent1"/>
                </a:solidFill>
              </a:rPr>
              <a:t>Hezbollah </a:t>
            </a:r>
            <a:r>
              <a:rPr lang="en-US" dirty="0" smtClean="0">
                <a:solidFill>
                  <a:schemeClr val="accent1"/>
                </a:solidFill>
              </a:rPr>
              <a:t>in the terrorist list of the EU </a:t>
            </a:r>
            <a:r>
              <a:rPr lang="he-IL" dirty="0" smtClean="0">
                <a:solidFill>
                  <a:schemeClr val="accent1"/>
                </a:solidFill>
              </a:rPr>
              <a:t/>
            </a:r>
            <a:br>
              <a:rPr lang="he-IL" dirty="0" smtClean="0">
                <a:solidFill>
                  <a:schemeClr val="accent1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901753" cy="29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Public Diplomacy –Social media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he-IL" dirty="0" smtClean="0"/>
              <a:t>105</a:t>
            </a:r>
            <a:r>
              <a:rPr lang="en-US" dirty="0" smtClean="0"/>
              <a:t> </a:t>
            </a:r>
            <a:r>
              <a:rPr lang="he-IL" dirty="0" smtClean="0"/>
              <a:t> </a:t>
            </a:r>
            <a:r>
              <a:rPr lang="en-US" dirty="0" smtClean="0"/>
              <a:t>internet </a:t>
            </a:r>
            <a:r>
              <a:rPr lang="en-US" dirty="0" smtClean="0"/>
              <a:t>sites in 80 languages</a:t>
            </a:r>
            <a:endParaRPr lang="he-IL" dirty="0" smtClean="0"/>
          </a:p>
          <a:p>
            <a:pPr algn="l" rtl="0"/>
            <a:r>
              <a:rPr lang="he-IL" dirty="0" smtClean="0"/>
              <a:t>120</a:t>
            </a:r>
            <a:r>
              <a:rPr lang="en-US" dirty="0" smtClean="0"/>
              <a:t> </a:t>
            </a:r>
            <a:r>
              <a:rPr lang="he-IL" dirty="0" smtClean="0"/>
              <a:t>  </a:t>
            </a:r>
            <a:r>
              <a:rPr lang="en-US" dirty="0" err="1" smtClean="0"/>
              <a:t>Facebook</a:t>
            </a:r>
            <a:r>
              <a:rPr lang="en-US" dirty="0" smtClean="0"/>
              <a:t> pages</a:t>
            </a:r>
            <a:endParaRPr lang="he-IL" dirty="0" smtClean="0"/>
          </a:p>
          <a:p>
            <a:pPr algn="l" rtl="0"/>
            <a:r>
              <a:rPr lang="en-US" dirty="0" smtClean="0"/>
              <a:t>80 Twitter  channels</a:t>
            </a:r>
            <a:endParaRPr lang="he-IL" dirty="0" smtClean="0"/>
          </a:p>
          <a:p>
            <a:pPr algn="l" rtl="0"/>
            <a:r>
              <a:rPr lang="en-US" dirty="0" smtClean="0"/>
              <a:t>Dozens of </a:t>
            </a:r>
            <a:r>
              <a:rPr lang="en-US" u="sng" dirty="0" smtClean="0"/>
              <a:t>YouTube</a:t>
            </a:r>
            <a:r>
              <a:rPr lang="he-IL" dirty="0" smtClean="0"/>
              <a:t> </a:t>
            </a:r>
            <a:r>
              <a:rPr lang="en-US" dirty="0" smtClean="0"/>
              <a:t> channels </a:t>
            </a:r>
            <a:endParaRPr lang="en-US" dirty="0" smtClean="0"/>
          </a:p>
          <a:p>
            <a:pPr algn="l" rtl="0"/>
            <a:r>
              <a:rPr lang="en-US" dirty="0" smtClean="0"/>
              <a:t>Activity in a variety of social networks</a:t>
            </a:r>
            <a:endParaRPr lang="he-IL" dirty="0" smtClean="0"/>
          </a:p>
          <a:p>
            <a:endParaRPr lang="he-IL" dirty="0" smtClean="0"/>
          </a:p>
        </p:txBody>
      </p:sp>
      <p:pic>
        <p:nvPicPr>
          <p:cNvPr id="4" name="תמונה 3" descr="social 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21088"/>
            <a:ext cx="4464496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395287"/>
            <a:ext cx="8353425" cy="60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5689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Communication in the Information Age - one of the most prominent posts during Operation </a:t>
            </a:r>
            <a:r>
              <a:rPr lang="en-US" b="1" dirty="0" smtClean="0">
                <a:solidFill>
                  <a:srgbClr val="FF0000"/>
                </a:solidFill>
              </a:rPr>
              <a:t>Pillar of Defense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he-IL" dirty="0"/>
          </a:p>
        </p:txBody>
      </p:sp>
      <p:pic>
        <p:nvPicPr>
          <p:cNvPr id="6146" name="Picture 2" descr="C:\Users\haimwaxman\Desktop\תמונות למצגות\חדשנות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33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Multilateral diplomacy</a:t>
            </a:r>
            <a:endParaRPr lang="he-IL" dirty="0"/>
          </a:p>
        </p:txBody>
      </p:sp>
      <p:pic>
        <p:nvPicPr>
          <p:cNvPr id="1026" name="Picture 2" descr="C:\Users\haimwaxman\Desktop\תמונות למצגות\FCT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168765" cy="3445843"/>
          </a:xfrm>
          <a:prstGeom prst="rect">
            <a:avLst/>
          </a:prstGeom>
          <a:noFill/>
        </p:spPr>
      </p:pic>
      <p:pic>
        <p:nvPicPr>
          <p:cNvPr id="1027" name="Picture 3" descr="C:\Users\haimwaxman\Desktop\תמונות למצגות\cop5_ple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845650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rtl="0"/>
            <a:r>
              <a:rPr lang="en-US" dirty="0" smtClean="0"/>
              <a:t>Economic Diplomacy</a:t>
            </a:r>
            <a:endParaRPr lang="he-IL" dirty="0" smtClean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99999"/>
            <a:ext cx="4141785" cy="39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תמונה 4" descr="TRADESH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4427984" cy="36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96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Getting to know the </a:t>
            </a:r>
            <a:r>
              <a:rPr lang="en-US" b="1" dirty="0" smtClean="0"/>
              <a:t>basic terms, trends </a:t>
            </a:r>
            <a:r>
              <a:rPr lang="en-US" dirty="0" smtClean="0"/>
              <a:t>and major </a:t>
            </a:r>
            <a:r>
              <a:rPr lang="en-US" b="1" dirty="0" smtClean="0"/>
              <a:t>players</a:t>
            </a:r>
            <a:r>
              <a:rPr lang="en-US" dirty="0" smtClean="0"/>
              <a:t> in the international and regional arena</a:t>
            </a:r>
          </a:p>
          <a:p>
            <a:pPr algn="l" rtl="0"/>
            <a:r>
              <a:rPr lang="en-US" dirty="0" smtClean="0"/>
              <a:t>Learn about the </a:t>
            </a:r>
            <a:r>
              <a:rPr lang="en-US" b="1" dirty="0" smtClean="0"/>
              <a:t>main challenges </a:t>
            </a:r>
            <a:r>
              <a:rPr lang="en-US" dirty="0" smtClean="0"/>
              <a:t>of the Israeli foreign affairs policy</a:t>
            </a:r>
          </a:p>
          <a:p>
            <a:pPr algn="l" rtl="0"/>
            <a:r>
              <a:rPr lang="en-US" dirty="0" smtClean="0"/>
              <a:t>Understanding the processes of </a:t>
            </a:r>
            <a:r>
              <a:rPr lang="en-US" b="1" dirty="0" smtClean="0"/>
              <a:t>policy formation and decision-making </a:t>
            </a:r>
            <a:r>
              <a:rPr lang="en-US" dirty="0" smtClean="0"/>
              <a:t>in Israel regarding political-defense topics</a:t>
            </a:r>
          </a:p>
          <a:p>
            <a:pPr algn="l" rtl="0"/>
            <a:r>
              <a:rPr lang="en-US" dirty="0" smtClean="0"/>
              <a:t>Realizing the </a:t>
            </a:r>
            <a:r>
              <a:rPr lang="en-US" b="1" dirty="0" smtClean="0"/>
              <a:t>diplomatic work </a:t>
            </a:r>
            <a:r>
              <a:rPr lang="en-US" dirty="0" smtClean="0"/>
              <a:t>and the challenges of the Ministry of Foreign Affairs</a:t>
            </a:r>
          </a:p>
          <a:p>
            <a:pPr algn="l" rtl="0"/>
            <a:r>
              <a:rPr lang="en-US" dirty="0" smtClean="0"/>
              <a:t>Develop </a:t>
            </a:r>
            <a:r>
              <a:rPr lang="en-US" b="1" dirty="0" smtClean="0"/>
              <a:t>strategic thinking</a:t>
            </a:r>
            <a:r>
              <a:rPr lang="en-US" dirty="0" smtClean="0"/>
              <a:t>, and experience use of political tools during political-defense </a:t>
            </a:r>
            <a:r>
              <a:rPr lang="en-US" b="1" dirty="0" smtClean="0"/>
              <a:t>campaign</a:t>
            </a:r>
            <a:endParaRPr lang="he-IL" b="1" dirty="0" smtClean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rgbClr val="002060"/>
                </a:solidFill>
              </a:rPr>
              <a:t>Goals of the Political Axis</a:t>
            </a:r>
            <a:endParaRPr lang="he-I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Cultural Diplomacy</a:t>
            </a:r>
            <a:endParaRPr lang="he-IL" dirty="0"/>
          </a:p>
        </p:txBody>
      </p:sp>
      <p:pic>
        <p:nvPicPr>
          <p:cNvPr id="4" name="מציין מיקום תוכן 3" descr="44973650100297408257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264696" cy="4104456"/>
          </a:xfrm>
        </p:spPr>
      </p:pic>
      <p:sp>
        <p:nvSpPr>
          <p:cNvPr id="6" name="TextBox 5"/>
          <p:cNvSpPr txBox="1"/>
          <p:nvPr/>
        </p:nvSpPr>
        <p:spPr>
          <a:xfrm>
            <a:off x="2339752" y="609329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Rita a rocks the 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arons\Desktop\משרד החוץ\ויזואלים\Haiti-New-Trauma-U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766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Development diplomacy - MASHAV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85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/>
              <a:t>Consular Work – Consul During the Tsunami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קובי שוש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5715000" cy="45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Jewish Diplomacy</a:t>
            </a:r>
            <a:endParaRPr lang="he-IL" dirty="0"/>
          </a:p>
        </p:txBody>
      </p:sp>
      <p:pic>
        <p:nvPicPr>
          <p:cNvPr id="4" name="מציין מיקום תוכן 3" descr="שואה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992888" cy="4771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nd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D:\Haim Waxman\Haim - Photos\IMG_2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771800" y="3068960"/>
            <a:ext cx="4552324" cy="3427964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13" descr="סוזן.JPG"/>
          <p:cNvPicPr>
            <a:picLocks noChangeAspect="1"/>
          </p:cNvPicPr>
          <p:nvPr/>
        </p:nvPicPr>
        <p:blipFill>
          <a:blip r:embed="rId2" cstate="print"/>
          <a:srcRect t="9956"/>
          <a:stretch>
            <a:fillRect/>
          </a:stretch>
        </p:blipFill>
        <p:spPr bwMode="auto">
          <a:xfrm>
            <a:off x="2093702" y="2060847"/>
            <a:ext cx="3126369" cy="30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תמונה 2" descr="11_155 1772.jpg"/>
          <p:cNvPicPr>
            <a:picLocks noChangeAspect="1"/>
          </p:cNvPicPr>
          <p:nvPr/>
        </p:nvPicPr>
        <p:blipFill>
          <a:blip r:embed="rId2" cstate="print"/>
          <a:srcRect t="10320" b="9695"/>
          <a:stretch>
            <a:fillRect/>
          </a:stretch>
        </p:blipFill>
        <p:spPr bwMode="auto">
          <a:xfrm>
            <a:off x="395288" y="1916113"/>
            <a:ext cx="83883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הסבר ענן 4"/>
          <p:cNvSpPr/>
          <p:nvPr/>
        </p:nvSpPr>
        <p:spPr>
          <a:xfrm>
            <a:off x="2268538" y="549275"/>
            <a:ext cx="2663825" cy="1295400"/>
          </a:xfrm>
          <a:prstGeom prst="cloudCallout">
            <a:avLst>
              <a:gd name="adj1" fmla="val -67056"/>
              <a:gd name="adj2" fmla="val 1246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WHAT  AM  I DOING HERE?…</a:t>
            </a:r>
            <a:endParaRPr lang="he-I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24 -9.06568E-7 L 3.05556E-6 -9.06568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 descr="C:\Users\haimwaxman\Desktop\תמונות למצגות\brand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75" y="3463131"/>
            <a:ext cx="2533650" cy="800100"/>
          </a:xfrm>
          <a:prstGeom prst="rect">
            <a:avLst/>
          </a:prstGeom>
          <a:noFill/>
        </p:spPr>
      </p:pic>
      <p:pic>
        <p:nvPicPr>
          <p:cNvPr id="11267" name="Picture 3" descr="C:\Users\haimwaxman\Desktop\תמונות למצגות\גל גדו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247900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D:\Haim Waxman\Haim - Photos\13_096 0057-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3825"/>
            <a:ext cx="6096000" cy="406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309574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/>
              <a:t>Basic Concept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and </a:t>
            </a:r>
            <a:r>
              <a:rPr lang="en-US" dirty="0" smtClean="0"/>
              <a:t>Regional Arena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Rise of sub-state players</a:t>
            </a:r>
            <a:endParaRPr lang="en-US" dirty="0" smtClean="0"/>
          </a:p>
          <a:p>
            <a:pPr algn="l" rtl="0"/>
            <a:r>
              <a:rPr lang="en-US" dirty="0" err="1" smtClean="0"/>
              <a:t>Uni</a:t>
            </a:r>
            <a:r>
              <a:rPr lang="en-US" dirty="0" smtClean="0"/>
              <a:t>- </a:t>
            </a:r>
            <a:r>
              <a:rPr lang="en-US" dirty="0" smtClean="0"/>
              <a:t>/ </a:t>
            </a:r>
            <a:r>
              <a:rPr lang="en-US" dirty="0" smtClean="0"/>
              <a:t>multi- </a:t>
            </a:r>
            <a:r>
              <a:rPr lang="en-US" dirty="0" smtClean="0"/>
              <a:t>/ </a:t>
            </a:r>
            <a:r>
              <a:rPr lang="en-US" dirty="0" smtClean="0"/>
              <a:t>A- polar System</a:t>
            </a:r>
            <a:endParaRPr lang="en-US" dirty="0" smtClean="0"/>
          </a:p>
          <a:p>
            <a:pPr algn="l" rtl="0"/>
            <a:r>
              <a:rPr lang="en-US" dirty="0" smtClean="0"/>
              <a:t>The importance of soft power</a:t>
            </a:r>
          </a:p>
          <a:p>
            <a:pPr algn="l" rtl="0"/>
            <a:r>
              <a:rPr lang="en-US" dirty="0" smtClean="0"/>
              <a:t>Multilateralism</a:t>
            </a:r>
          </a:p>
          <a:p>
            <a:pPr algn="l" rtl="0"/>
            <a:r>
              <a:rPr lang="en-US" dirty="0" smtClean="0"/>
              <a:t>Change of dialogue: sustainable </a:t>
            </a:r>
            <a:r>
              <a:rPr lang="en-US" dirty="0" smtClean="0"/>
              <a:t>development</a:t>
            </a:r>
          </a:p>
          <a:p>
            <a:pPr algn="l" rtl="0"/>
            <a:r>
              <a:rPr lang="en-US" dirty="0" smtClean="0"/>
              <a:t>Upheaval in the Middle East</a:t>
            </a:r>
          </a:p>
          <a:p>
            <a:pPr algn="l" rtl="0"/>
            <a:r>
              <a:rPr lang="en-US" dirty="0" smtClean="0"/>
              <a:t>The rise of regional powers - BRICS</a:t>
            </a:r>
          </a:p>
          <a:p>
            <a:pPr algn="l" rtl="0"/>
            <a:r>
              <a:rPr lang="en-US" dirty="0" smtClean="0"/>
              <a:t>International law, media environment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268760"/>
            <a:ext cx="2590212" cy="2448272"/>
          </a:xfrm>
          <a:prstGeom prst="rect">
            <a:avLst/>
          </a:prstGeom>
        </p:spPr>
      </p:pic>
      <p:sp>
        <p:nvSpPr>
          <p:cNvPr id="5" name="פרצוף מחייך 4">
            <a:hlinkClick r:id="rId4" action="ppaction://hlinksldjump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לחצן פעולה: סיום 5">
            <a:hlinkClick r:id="" action="ppaction://hlinkshowjump?jump=lastslideviewed" highlightClick="1"/>
          </p:cNvPr>
          <p:cNvSpPr/>
          <p:nvPr/>
        </p:nvSpPr>
        <p:spPr>
          <a:xfrm>
            <a:off x="0" y="6292256"/>
            <a:ext cx="970408" cy="56574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Foreign Policy challenges of Israel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844824"/>
            <a:ext cx="5292080" cy="4065315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Arab-Israeli conflict</a:t>
            </a:r>
          </a:p>
          <a:p>
            <a:pPr algn="l" rtl="0"/>
            <a:r>
              <a:rPr lang="en-US" dirty="0" smtClean="0"/>
              <a:t>Strategic </a:t>
            </a:r>
            <a:r>
              <a:rPr lang="en-US" dirty="0" smtClean="0"/>
              <a:t>challenges – Nuclear Iran, terrorism</a:t>
            </a:r>
            <a:endParaRPr lang="en-US" dirty="0" smtClean="0"/>
          </a:p>
          <a:p>
            <a:pPr algn="l" rtl="0"/>
            <a:r>
              <a:rPr lang="en-US" dirty="0" smtClean="0"/>
              <a:t>US-Israel relations</a:t>
            </a:r>
          </a:p>
          <a:p>
            <a:pPr algn="l" rtl="0"/>
            <a:r>
              <a:rPr lang="en-US" dirty="0" smtClean="0"/>
              <a:t>Relations </a:t>
            </a:r>
            <a:r>
              <a:rPr lang="en-US" dirty="0" smtClean="0"/>
              <a:t>with Europe – sanctions?</a:t>
            </a:r>
            <a:endParaRPr lang="en-US" dirty="0" smtClean="0"/>
          </a:p>
          <a:p>
            <a:pPr algn="l" rtl="0"/>
            <a:r>
              <a:rPr lang="en-US" dirty="0" smtClean="0"/>
              <a:t>Relations with </a:t>
            </a:r>
            <a:r>
              <a:rPr lang="en-US" dirty="0" smtClean="0"/>
              <a:t>emerging powers </a:t>
            </a:r>
            <a:endParaRPr lang="en-US" dirty="0" smtClean="0"/>
          </a:p>
          <a:p>
            <a:pPr algn="l" rtl="0"/>
            <a:r>
              <a:rPr lang="en-US" dirty="0" smtClean="0"/>
              <a:t>The De-legitimization challenge</a:t>
            </a:r>
            <a:endParaRPr lang="he-IL" dirty="0" smtClean="0"/>
          </a:p>
        </p:txBody>
      </p:sp>
      <p:pic>
        <p:nvPicPr>
          <p:cNvPr id="5" name="מציין מיקום תוכן 3" descr="b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616" y="1700808"/>
            <a:ext cx="3456384" cy="435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Decision making processes  in political-military affairs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Civil-Military relations</a:t>
            </a:r>
          </a:p>
          <a:p>
            <a:pPr algn="l" rtl="0"/>
            <a:r>
              <a:rPr lang="en-US" dirty="0" smtClean="0"/>
              <a:t>Role of NSC, IDF Planning Division, MFA, Ministry of Defense, Knesset </a:t>
            </a:r>
            <a:r>
              <a:rPr lang="en-US" dirty="0" smtClean="0"/>
              <a:t>Committee</a:t>
            </a:r>
            <a:endParaRPr lang="he-IL" dirty="0" smtClean="0"/>
          </a:p>
        </p:txBody>
      </p:sp>
      <p:pic>
        <p:nvPicPr>
          <p:cNvPr id="5" name="תמונה 4" descr="וינוגרד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8028384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  <a:ea typeface="PMingLiU" pitchFamily="18" charset="-120"/>
                <a:cs typeface="Tahoma" pitchFamily="34" charset="0"/>
              </a:rPr>
              <a:t>The </a:t>
            </a:r>
            <a:r>
              <a:rPr lang="en-US" sz="4000" dirty="0" smtClean="0">
                <a:latin typeface="+mn-lt"/>
                <a:ea typeface="PMingLiU" pitchFamily="18" charset="-120"/>
                <a:cs typeface="Tahoma" pitchFamily="34" charset="0"/>
              </a:rPr>
              <a:t>Different Faces </a:t>
            </a:r>
            <a:r>
              <a:rPr lang="en-US" sz="4000" dirty="0" smtClean="0">
                <a:latin typeface="+mn-lt"/>
                <a:ea typeface="PMingLiU" pitchFamily="18" charset="-120"/>
                <a:cs typeface="Tahoma" pitchFamily="34" charset="0"/>
              </a:rPr>
              <a:t>of Modern Diplomacy</a:t>
            </a:r>
            <a:r>
              <a:rPr lang="en-US" sz="40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he-IL" sz="4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429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406" y="4797151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8728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52" y="3501008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8920"/>
            <a:ext cx="3479572" cy="23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פרצוף מחייך 11">
            <a:hlinkClick r:id="rId10" action="ppaction://hlinksldjump"/>
          </p:cNvPr>
          <p:cNvSpPr/>
          <p:nvPr/>
        </p:nvSpPr>
        <p:spPr>
          <a:xfrm>
            <a:off x="7740352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לחצן פעולה: סיום 12">
            <a:hlinkClick r:id="" action="ppaction://hlinkshowjump?jump=lastslideviewed" highlightClick="1"/>
          </p:cNvPr>
          <p:cNvSpPr/>
          <p:nvPr/>
        </p:nvSpPr>
        <p:spPr>
          <a:xfrm>
            <a:off x="0" y="6292256"/>
            <a:ext cx="970408" cy="56574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25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Knowledge of players</a:t>
            </a:r>
          </a:p>
          <a:p>
            <a:pPr algn="l" rtl="0"/>
            <a:r>
              <a:rPr lang="en-US" dirty="0" smtClean="0"/>
              <a:t>Mapping of the system</a:t>
            </a:r>
          </a:p>
          <a:p>
            <a:pPr algn="l" rtl="0"/>
            <a:r>
              <a:rPr lang="en-US" dirty="0" smtClean="0"/>
              <a:t>Knowledge of external and internal environment</a:t>
            </a:r>
          </a:p>
          <a:p>
            <a:pPr algn="l" rtl="0"/>
            <a:r>
              <a:rPr lang="en-US" dirty="0" smtClean="0"/>
              <a:t>Formation of interest and objectives</a:t>
            </a:r>
          </a:p>
          <a:p>
            <a:pPr algn="l" rtl="0"/>
            <a:r>
              <a:rPr lang="en-US" dirty="0" smtClean="0"/>
              <a:t>Building </a:t>
            </a:r>
            <a:r>
              <a:rPr lang="en-US" dirty="0" smtClean="0"/>
              <a:t>Strategy</a:t>
            </a:r>
          </a:p>
          <a:p>
            <a:pPr algn="l" rtl="0"/>
            <a:r>
              <a:rPr lang="en-US" dirty="0" smtClean="0"/>
              <a:t>The use of diplomatic tools as part of a campaign: creating legitimacy, coalition building, negotiation, mediation, </a:t>
            </a:r>
            <a:r>
              <a:rPr lang="en-US" dirty="0" smtClean="0"/>
              <a:t>bilateral, multilateral, </a:t>
            </a:r>
            <a:r>
              <a:rPr lang="en-US" dirty="0" smtClean="0"/>
              <a:t>social, </a:t>
            </a:r>
            <a:r>
              <a:rPr lang="en-US" dirty="0" smtClean="0"/>
              <a:t>economic </a:t>
            </a:r>
            <a:r>
              <a:rPr lang="en-US" dirty="0" smtClean="0"/>
              <a:t>diplomacy</a:t>
            </a:r>
            <a:r>
              <a:rPr lang="en-US" dirty="0" smtClean="0"/>
              <a:t> </a:t>
            </a:r>
            <a:r>
              <a:rPr lang="en-US" dirty="0" smtClean="0"/>
              <a:t>etc.</a:t>
            </a:r>
            <a:endParaRPr lang="he-IL" dirty="0" smtClean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thought - Content</a:t>
            </a:r>
            <a:endParaRPr lang="he-IL" dirty="0"/>
          </a:p>
        </p:txBody>
      </p:sp>
      <p:pic>
        <p:nvPicPr>
          <p:cNvPr id="6" name="Picture 2" descr="C:\Users\haimwaxman\Desktop\תמונות למצגות\חשיבה אסטרטגי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96752"/>
            <a:ext cx="2232248" cy="1833880"/>
          </a:xfrm>
          <a:prstGeom prst="rect">
            <a:avLst/>
          </a:prstGeom>
          <a:noFill/>
        </p:spPr>
      </p:pic>
      <p:sp>
        <p:nvSpPr>
          <p:cNvPr id="5" name="לחצן פעולה: סיום 4">
            <a:hlinkClick r:id="" action="ppaction://hlinkshowjump?jump=lastslideviewed" highlightClick="1"/>
          </p:cNvPr>
          <p:cNvSpPr/>
          <p:nvPr/>
        </p:nvSpPr>
        <p:spPr>
          <a:xfrm>
            <a:off x="0" y="6292256"/>
            <a:ext cx="970408" cy="56574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14338</TotalTime>
  <Words>1721</Words>
  <Application>Microsoft Office PowerPoint</Application>
  <PresentationFormat>‫הצגה על המסך (4:3)</PresentationFormat>
  <Paragraphs>305</Paragraphs>
  <Slides>39</Slides>
  <Notes>26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0" baseType="lpstr">
      <vt:lpstr>ערכת נושא Office</vt:lpstr>
      <vt:lpstr> Introduction to the Political Axis </vt:lpstr>
      <vt:lpstr>What Will We Talk About?</vt:lpstr>
      <vt:lpstr>Goals of the Political Axis</vt:lpstr>
      <vt:lpstr>Basic Concept</vt:lpstr>
      <vt:lpstr>Global and Regional Arena</vt:lpstr>
      <vt:lpstr>Foreign Policy challenges of Israel</vt:lpstr>
      <vt:lpstr>Decision making processes  in political-military affairs</vt:lpstr>
      <vt:lpstr>The Different Faces of Modern Diplomacy </vt:lpstr>
      <vt:lpstr>Political thought - Content</vt:lpstr>
      <vt:lpstr>Central Occurrences of the Political Axis</vt:lpstr>
      <vt:lpstr>Diplomacy in the Modern World</vt:lpstr>
      <vt:lpstr>Diplomacy -  Definition</vt:lpstr>
      <vt:lpstr>Traditional  Diplomacy</vt:lpstr>
      <vt:lpstr>Modern Diplomacy</vt:lpstr>
      <vt:lpstr>Functions of the Modern Diplomat</vt:lpstr>
      <vt:lpstr>      Ministry of Foreign Affairs and Israeli Diplomacy</vt:lpstr>
      <vt:lpstr>This is how it started</vt:lpstr>
      <vt:lpstr>Then and now…</vt:lpstr>
      <vt:lpstr>Implementation or also design?</vt:lpstr>
      <vt:lpstr>Foreign Ministry Organizational Structure</vt:lpstr>
      <vt:lpstr>Composition of Diplomatic Representation</vt:lpstr>
      <vt:lpstr>How does a diplomat work?</vt:lpstr>
      <vt:lpstr>Pol-Mil Topics The Security Council</vt:lpstr>
      <vt:lpstr>   Pol-Mil Topics   The inclusion of the military wing of Hezbollah in the terrorist list of the EU    </vt:lpstr>
      <vt:lpstr>Public Diplomacy –Social media</vt:lpstr>
      <vt:lpstr>שקופית 26</vt:lpstr>
      <vt:lpstr>Branding</vt:lpstr>
      <vt:lpstr>Multilateral diplomacy</vt:lpstr>
      <vt:lpstr>Economic Diplomacy</vt:lpstr>
      <vt:lpstr>Cultural Diplomacy</vt:lpstr>
      <vt:lpstr>Development diplomacy - MASHAV</vt:lpstr>
      <vt:lpstr>Consular Work – Consul During the Tsunami</vt:lpstr>
      <vt:lpstr>Jewish Diplomacy</vt:lpstr>
      <vt:lpstr>End</vt:lpstr>
      <vt:lpstr>שקופית 35</vt:lpstr>
      <vt:lpstr>שקופית 36</vt:lpstr>
      <vt:lpstr>שקופית 37</vt:lpstr>
      <vt:lpstr>שקופית 38</vt:lpstr>
      <vt:lpstr>שקופית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סופית</dc:title>
  <dc:creator>haimwaxman</dc:creator>
  <cp:lastModifiedBy>IDF</cp:lastModifiedBy>
  <cp:revision>164</cp:revision>
  <dcterms:created xsi:type="dcterms:W3CDTF">2014-10-09T06:53:02Z</dcterms:created>
  <dcterms:modified xsi:type="dcterms:W3CDTF">2015-11-09T10:13:15Z</dcterms:modified>
</cp:coreProperties>
</file>