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8"/>
  </p:notesMasterIdLst>
  <p:sldIdLst>
    <p:sldId id="256" r:id="rId2"/>
    <p:sldId id="303" r:id="rId3"/>
    <p:sldId id="273" r:id="rId4"/>
    <p:sldId id="277" r:id="rId5"/>
    <p:sldId id="299" r:id="rId6"/>
    <p:sldId id="301" r:id="rId7"/>
    <p:sldId id="270" r:id="rId8"/>
    <p:sldId id="304" r:id="rId9"/>
    <p:sldId id="308" r:id="rId10"/>
    <p:sldId id="302" r:id="rId11"/>
    <p:sldId id="280" r:id="rId12"/>
    <p:sldId id="267" r:id="rId13"/>
    <p:sldId id="268" r:id="rId14"/>
    <p:sldId id="269" r:id="rId15"/>
    <p:sldId id="274" r:id="rId16"/>
    <p:sldId id="275" r:id="rId17"/>
    <p:sldId id="263" r:id="rId18"/>
    <p:sldId id="266" r:id="rId19"/>
    <p:sldId id="284" r:id="rId20"/>
    <p:sldId id="286" r:id="rId21"/>
    <p:sldId id="288" r:id="rId22"/>
    <p:sldId id="290" r:id="rId23"/>
    <p:sldId id="292" r:id="rId24"/>
    <p:sldId id="294" r:id="rId25"/>
    <p:sldId id="296" r:id="rId26"/>
    <p:sldId id="298" r:id="rId27"/>
  </p:sldIdLst>
  <p:sldSz cx="9144000" cy="6858000" type="screen4x3"/>
  <p:notesSz cx="6819900" cy="9918700"/>
  <p:defaultTextStyle>
    <a:defPPr>
      <a:defRPr lang="he-IL"/>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3DBA2BE-CD8C-4DBF-8A5E-9A356CB35362}"/>
              </a:ext>
            </a:extLst>
          </p:cNvPr>
          <p:cNvSpPr>
            <a:spLocks noGrp="1"/>
          </p:cNvSpPr>
          <p:nvPr>
            <p:ph type="hdr" sz="quarter"/>
          </p:nvPr>
        </p:nvSpPr>
        <p:spPr>
          <a:xfrm>
            <a:off x="3864821" y="0"/>
            <a:ext cx="2955079" cy="497638"/>
          </a:xfrm>
          <a:prstGeom prst="rect">
            <a:avLst/>
          </a:prstGeom>
        </p:spPr>
        <p:txBody>
          <a:bodyPr vert="horz" lIns="91440" tIns="45720" rIns="91440" bIns="45720" rtlCol="1"/>
          <a:lstStyle>
            <a:lvl1pPr algn="r">
              <a:defRPr sz="1200"/>
            </a:lvl1pPr>
          </a:lstStyle>
          <a:p>
            <a:pPr>
              <a:defRPr/>
            </a:pPr>
            <a:endParaRPr lang="he-IL"/>
          </a:p>
        </p:txBody>
      </p:sp>
      <p:sp>
        <p:nvSpPr>
          <p:cNvPr id="3" name="Date Placeholder 2">
            <a:extLst>
              <a:ext uri="{FF2B5EF4-FFF2-40B4-BE49-F238E27FC236}">
                <a16:creationId xmlns:a16="http://schemas.microsoft.com/office/drawing/2014/main" id="{CBDEA28E-72BD-461E-8926-4E833468A7FC}"/>
              </a:ext>
            </a:extLst>
          </p:cNvPr>
          <p:cNvSpPr>
            <a:spLocks noGrp="1"/>
          </p:cNvSpPr>
          <p:nvPr>
            <p:ph type="dt" idx="1"/>
          </p:nvPr>
        </p:nvSpPr>
        <p:spPr>
          <a:xfrm>
            <a:off x="1580" y="0"/>
            <a:ext cx="2955079" cy="497638"/>
          </a:xfrm>
          <a:prstGeom prst="rect">
            <a:avLst/>
          </a:prstGeom>
        </p:spPr>
        <p:txBody>
          <a:bodyPr vert="horz" lIns="91440" tIns="45720" rIns="91440" bIns="45720" rtlCol="1"/>
          <a:lstStyle>
            <a:lvl1pPr algn="l">
              <a:defRPr sz="1200"/>
            </a:lvl1pPr>
          </a:lstStyle>
          <a:p>
            <a:pPr>
              <a:defRPr/>
            </a:pPr>
            <a:fld id="{04206EA8-F9EE-46CB-9C7F-AA9292122DE5}" type="datetimeFigureOut">
              <a:rPr lang="he-IL"/>
              <a:pPr>
                <a:defRPr/>
              </a:pPr>
              <a:t>ט"ו/שבט/תשע"ט</a:t>
            </a:fld>
            <a:endParaRPr lang="he-IL"/>
          </a:p>
        </p:txBody>
      </p:sp>
      <p:sp>
        <p:nvSpPr>
          <p:cNvPr id="4" name="Slide Image Placeholder 3">
            <a:extLst>
              <a:ext uri="{FF2B5EF4-FFF2-40B4-BE49-F238E27FC236}">
                <a16:creationId xmlns:a16="http://schemas.microsoft.com/office/drawing/2014/main" id="{E8BB58C7-30F0-4146-8D6C-22F3389CE81B}"/>
              </a:ext>
            </a:extLst>
          </p:cNvPr>
          <p:cNvSpPr>
            <a:spLocks noGrp="1" noRot="1" noChangeAspect="1"/>
          </p:cNvSpPr>
          <p:nvPr>
            <p:ph type="sldImg" idx="2"/>
          </p:nvPr>
        </p:nvSpPr>
        <p:spPr>
          <a:xfrm>
            <a:off x="1177925" y="1239838"/>
            <a:ext cx="4464050" cy="3348037"/>
          </a:xfrm>
          <a:prstGeom prst="rect">
            <a:avLst/>
          </a:prstGeom>
          <a:noFill/>
          <a:ln w="12700">
            <a:solidFill>
              <a:prstClr val="black"/>
            </a:solidFill>
          </a:ln>
        </p:spPr>
        <p:txBody>
          <a:bodyPr vert="horz" lIns="91440" tIns="45720" rIns="91440" bIns="45720" rtlCol="1" anchor="ctr"/>
          <a:lstStyle/>
          <a:p>
            <a:pPr lvl="0"/>
            <a:endParaRPr lang="he-IL" noProof="0"/>
          </a:p>
        </p:txBody>
      </p:sp>
      <p:sp>
        <p:nvSpPr>
          <p:cNvPr id="5" name="Notes Placeholder 4">
            <a:extLst>
              <a:ext uri="{FF2B5EF4-FFF2-40B4-BE49-F238E27FC236}">
                <a16:creationId xmlns:a16="http://schemas.microsoft.com/office/drawing/2014/main" id="{D9EE5DA7-7832-4056-9BB4-286766DBE718}"/>
              </a:ext>
            </a:extLst>
          </p:cNvPr>
          <p:cNvSpPr>
            <a:spLocks noGrp="1"/>
          </p:cNvSpPr>
          <p:nvPr>
            <p:ph type="body" sz="quarter" idx="3"/>
          </p:nvPr>
        </p:nvSpPr>
        <p:spPr>
          <a:xfrm>
            <a:off x="682306" y="4773750"/>
            <a:ext cx="5455288" cy="3904910"/>
          </a:xfrm>
          <a:prstGeom prst="rect">
            <a:avLst/>
          </a:prstGeom>
        </p:spPr>
        <p:txBody>
          <a:bodyPr vert="horz" wrap="square" lIns="91440" tIns="45720" rIns="91440" bIns="45720" numCol="1" anchor="t" anchorCtr="0" compatLnSpc="1">
            <a:prstTxWarp prst="textNoShape">
              <a:avLst/>
            </a:prstTxWarp>
          </a:bodyPr>
          <a:lstStyle/>
          <a:p>
            <a:pPr lvl="0"/>
            <a:r>
              <a:rPr lang="en-US" altLang="he-IL" noProof="0"/>
              <a:t>Click to edit Master text styles</a:t>
            </a:r>
          </a:p>
          <a:p>
            <a:pPr lvl="1"/>
            <a:r>
              <a:rPr lang="en-US" altLang="he-IL" noProof="0"/>
              <a:t>Second level</a:t>
            </a:r>
          </a:p>
          <a:p>
            <a:pPr lvl="2"/>
            <a:r>
              <a:rPr lang="en-US" altLang="he-IL" noProof="0"/>
              <a:t>Third level</a:t>
            </a:r>
          </a:p>
          <a:p>
            <a:pPr lvl="3"/>
            <a:r>
              <a:rPr lang="en-US" altLang="he-IL" noProof="0"/>
              <a:t>Fourth level</a:t>
            </a:r>
          </a:p>
          <a:p>
            <a:pPr lvl="4"/>
            <a:r>
              <a:rPr lang="en-US" altLang="he-IL" noProof="0"/>
              <a:t>Fifth level</a:t>
            </a:r>
          </a:p>
        </p:txBody>
      </p:sp>
      <p:sp>
        <p:nvSpPr>
          <p:cNvPr id="6" name="Footer Placeholder 5">
            <a:extLst>
              <a:ext uri="{FF2B5EF4-FFF2-40B4-BE49-F238E27FC236}">
                <a16:creationId xmlns:a16="http://schemas.microsoft.com/office/drawing/2014/main" id="{778EA370-946B-4550-A2AB-4D9565D17741}"/>
              </a:ext>
            </a:extLst>
          </p:cNvPr>
          <p:cNvSpPr>
            <a:spLocks noGrp="1"/>
          </p:cNvSpPr>
          <p:nvPr>
            <p:ph type="ftr" sz="quarter" idx="4"/>
          </p:nvPr>
        </p:nvSpPr>
        <p:spPr>
          <a:xfrm>
            <a:off x="3864821" y="9421063"/>
            <a:ext cx="2955079" cy="497638"/>
          </a:xfrm>
          <a:prstGeom prst="rect">
            <a:avLst/>
          </a:prstGeom>
        </p:spPr>
        <p:txBody>
          <a:bodyPr vert="horz" lIns="91440" tIns="45720" rIns="91440" bIns="45720" rtlCol="1" anchor="b"/>
          <a:lstStyle>
            <a:lvl1pPr algn="r">
              <a:defRPr sz="1200"/>
            </a:lvl1pPr>
          </a:lstStyle>
          <a:p>
            <a:pPr>
              <a:defRPr/>
            </a:pPr>
            <a:endParaRPr lang="he-IL"/>
          </a:p>
        </p:txBody>
      </p:sp>
      <p:sp>
        <p:nvSpPr>
          <p:cNvPr id="7" name="Slide Number Placeholder 6">
            <a:extLst>
              <a:ext uri="{FF2B5EF4-FFF2-40B4-BE49-F238E27FC236}">
                <a16:creationId xmlns:a16="http://schemas.microsoft.com/office/drawing/2014/main" id="{CC4B7028-12C4-4F8D-8A7D-741340DD445C}"/>
              </a:ext>
            </a:extLst>
          </p:cNvPr>
          <p:cNvSpPr>
            <a:spLocks noGrp="1"/>
          </p:cNvSpPr>
          <p:nvPr>
            <p:ph type="sldNum" sz="quarter" idx="5"/>
          </p:nvPr>
        </p:nvSpPr>
        <p:spPr>
          <a:xfrm>
            <a:off x="1580" y="9421063"/>
            <a:ext cx="2955079" cy="497638"/>
          </a:xfrm>
          <a:prstGeom prst="rect">
            <a:avLst/>
          </a:prstGeom>
        </p:spPr>
        <p:txBody>
          <a:bodyPr vert="horz" lIns="91440" tIns="45720" rIns="91440" bIns="45720" rtlCol="1" anchor="b"/>
          <a:lstStyle>
            <a:lvl1pPr algn="l">
              <a:defRPr sz="1200"/>
            </a:lvl1pPr>
          </a:lstStyle>
          <a:p>
            <a:pPr>
              <a:defRPr/>
            </a:pPr>
            <a:fld id="{246EC537-00CC-441D-B6B5-67C56556CFC8}" type="slidenum">
              <a:rPr lang="he-IL"/>
              <a:pPr>
                <a:defRPr/>
              </a:pPr>
              <a:t>‹#›</a:t>
            </a:fld>
            <a:endParaRPr lang="he-IL"/>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143000" y="1122363"/>
            <a:ext cx="6858000" cy="2387600"/>
          </a:xfrm>
        </p:spPr>
        <p:txBody>
          <a:bodyPr anchor="b"/>
          <a:lstStyle>
            <a:lvl1pPr algn="ctr">
              <a:defRPr sz="6000"/>
            </a:lvl1pPr>
          </a:lstStyle>
          <a:p>
            <a:r>
              <a:rPr lang="he-IL"/>
              <a:t>לחץ כדי לערוך סגנון כותרת של תבנית בסיס</a:t>
            </a:r>
          </a:p>
        </p:txBody>
      </p:sp>
      <p:sp>
        <p:nvSpPr>
          <p:cNvPr id="3" name="כותרת משנה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Rectangle 4">
            <a:extLst>
              <a:ext uri="{FF2B5EF4-FFF2-40B4-BE49-F238E27FC236}">
                <a16:creationId xmlns:a16="http://schemas.microsoft.com/office/drawing/2014/main" id="{CEC8092B-C2BE-4C4A-8A03-770732B9A905}"/>
              </a:ext>
            </a:extLst>
          </p:cNvPr>
          <p:cNvSpPr>
            <a:spLocks noGrp="1" noChangeArrowheads="1"/>
          </p:cNvSpPr>
          <p:nvPr>
            <p:ph type="dt" sz="half" idx="10"/>
          </p:nvPr>
        </p:nvSpPr>
        <p:spPr>
          <a:ln/>
        </p:spPr>
        <p:txBody>
          <a:bodyPr/>
          <a:lstStyle>
            <a:lvl1pPr>
              <a:defRPr/>
            </a:lvl1pPr>
          </a:lstStyle>
          <a:p>
            <a:pPr>
              <a:defRPr/>
            </a:pPr>
            <a:endParaRPr lang="en-US" altLang="he-IL"/>
          </a:p>
        </p:txBody>
      </p:sp>
      <p:sp>
        <p:nvSpPr>
          <p:cNvPr id="5" name="Rectangle 5">
            <a:extLst>
              <a:ext uri="{FF2B5EF4-FFF2-40B4-BE49-F238E27FC236}">
                <a16:creationId xmlns:a16="http://schemas.microsoft.com/office/drawing/2014/main" id="{3C5A871D-302A-48F7-BBF5-7387371E5717}"/>
              </a:ext>
            </a:extLst>
          </p:cNvPr>
          <p:cNvSpPr>
            <a:spLocks noGrp="1" noChangeArrowheads="1"/>
          </p:cNvSpPr>
          <p:nvPr>
            <p:ph type="ftr" sz="quarter" idx="11"/>
          </p:nvPr>
        </p:nvSpPr>
        <p:spPr>
          <a:ln/>
        </p:spPr>
        <p:txBody>
          <a:bodyPr/>
          <a:lstStyle>
            <a:lvl1pPr>
              <a:defRPr/>
            </a:lvl1pPr>
          </a:lstStyle>
          <a:p>
            <a:pPr>
              <a:defRPr/>
            </a:pPr>
            <a:endParaRPr lang="en-US" altLang="he-IL"/>
          </a:p>
        </p:txBody>
      </p:sp>
      <p:sp>
        <p:nvSpPr>
          <p:cNvPr id="6" name="Rectangle 6">
            <a:extLst>
              <a:ext uri="{FF2B5EF4-FFF2-40B4-BE49-F238E27FC236}">
                <a16:creationId xmlns:a16="http://schemas.microsoft.com/office/drawing/2014/main" id="{E1A0BFCD-92AA-4A90-A2ED-F1EE59DD7E1C}"/>
              </a:ext>
            </a:extLst>
          </p:cNvPr>
          <p:cNvSpPr>
            <a:spLocks noGrp="1" noChangeArrowheads="1"/>
          </p:cNvSpPr>
          <p:nvPr>
            <p:ph type="sldNum" sz="quarter" idx="12"/>
          </p:nvPr>
        </p:nvSpPr>
        <p:spPr>
          <a:ln/>
        </p:spPr>
        <p:txBody>
          <a:bodyPr/>
          <a:lstStyle>
            <a:lvl1pPr>
              <a:defRPr/>
            </a:lvl1pPr>
          </a:lstStyle>
          <a:p>
            <a:pPr>
              <a:defRPr/>
            </a:pPr>
            <a:fld id="{40177A9E-A313-4D13-BFF4-51D661898C31}" type="slidenum">
              <a:rPr lang="he-IL" altLang="he-IL"/>
              <a:pPr>
                <a:defRPr/>
              </a:pPr>
              <a:t>‹#›</a:t>
            </a:fld>
            <a:endParaRPr lang="en-US" altLang="he-IL"/>
          </a:p>
        </p:txBody>
      </p:sp>
    </p:spTree>
    <p:extLst>
      <p:ext uri="{BB962C8B-B14F-4D97-AF65-F5344CB8AC3E}">
        <p14:creationId xmlns:p14="http://schemas.microsoft.com/office/powerpoint/2010/main" val="148905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Rectangle 4">
            <a:extLst>
              <a:ext uri="{FF2B5EF4-FFF2-40B4-BE49-F238E27FC236}">
                <a16:creationId xmlns:a16="http://schemas.microsoft.com/office/drawing/2014/main" id="{3B74457B-4C16-4C7D-8CCF-B95D8A8910D2}"/>
              </a:ext>
            </a:extLst>
          </p:cNvPr>
          <p:cNvSpPr>
            <a:spLocks noGrp="1" noChangeArrowheads="1"/>
          </p:cNvSpPr>
          <p:nvPr>
            <p:ph type="dt" sz="half" idx="10"/>
          </p:nvPr>
        </p:nvSpPr>
        <p:spPr>
          <a:ln/>
        </p:spPr>
        <p:txBody>
          <a:bodyPr/>
          <a:lstStyle>
            <a:lvl1pPr>
              <a:defRPr/>
            </a:lvl1pPr>
          </a:lstStyle>
          <a:p>
            <a:pPr>
              <a:defRPr/>
            </a:pPr>
            <a:endParaRPr lang="en-US" altLang="he-IL"/>
          </a:p>
        </p:txBody>
      </p:sp>
      <p:sp>
        <p:nvSpPr>
          <p:cNvPr id="5" name="Rectangle 5">
            <a:extLst>
              <a:ext uri="{FF2B5EF4-FFF2-40B4-BE49-F238E27FC236}">
                <a16:creationId xmlns:a16="http://schemas.microsoft.com/office/drawing/2014/main" id="{1D171D8C-F6FF-43FF-95BB-8CBB7EE9AB01}"/>
              </a:ext>
            </a:extLst>
          </p:cNvPr>
          <p:cNvSpPr>
            <a:spLocks noGrp="1" noChangeArrowheads="1"/>
          </p:cNvSpPr>
          <p:nvPr>
            <p:ph type="ftr" sz="quarter" idx="11"/>
          </p:nvPr>
        </p:nvSpPr>
        <p:spPr>
          <a:ln/>
        </p:spPr>
        <p:txBody>
          <a:bodyPr/>
          <a:lstStyle>
            <a:lvl1pPr>
              <a:defRPr/>
            </a:lvl1pPr>
          </a:lstStyle>
          <a:p>
            <a:pPr>
              <a:defRPr/>
            </a:pPr>
            <a:endParaRPr lang="en-US" altLang="he-IL"/>
          </a:p>
        </p:txBody>
      </p:sp>
      <p:sp>
        <p:nvSpPr>
          <p:cNvPr id="6" name="Rectangle 6">
            <a:extLst>
              <a:ext uri="{FF2B5EF4-FFF2-40B4-BE49-F238E27FC236}">
                <a16:creationId xmlns:a16="http://schemas.microsoft.com/office/drawing/2014/main" id="{DC438CA1-6C3E-4476-8708-40FCEEE55AAE}"/>
              </a:ext>
            </a:extLst>
          </p:cNvPr>
          <p:cNvSpPr>
            <a:spLocks noGrp="1" noChangeArrowheads="1"/>
          </p:cNvSpPr>
          <p:nvPr>
            <p:ph type="sldNum" sz="quarter" idx="12"/>
          </p:nvPr>
        </p:nvSpPr>
        <p:spPr>
          <a:ln/>
        </p:spPr>
        <p:txBody>
          <a:bodyPr/>
          <a:lstStyle>
            <a:lvl1pPr>
              <a:defRPr/>
            </a:lvl1pPr>
          </a:lstStyle>
          <a:p>
            <a:pPr>
              <a:defRPr/>
            </a:pPr>
            <a:fld id="{B88B91A6-B239-44AF-A1AE-98D48C65206F}" type="slidenum">
              <a:rPr lang="he-IL" altLang="he-IL"/>
              <a:pPr>
                <a:defRPr/>
              </a:pPr>
              <a:t>‹#›</a:t>
            </a:fld>
            <a:endParaRPr lang="en-US" altLang="he-IL"/>
          </a:p>
        </p:txBody>
      </p:sp>
    </p:spTree>
    <p:extLst>
      <p:ext uri="{BB962C8B-B14F-4D97-AF65-F5344CB8AC3E}">
        <p14:creationId xmlns:p14="http://schemas.microsoft.com/office/powerpoint/2010/main" val="1717746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Rectangle 4">
            <a:extLst>
              <a:ext uri="{FF2B5EF4-FFF2-40B4-BE49-F238E27FC236}">
                <a16:creationId xmlns:a16="http://schemas.microsoft.com/office/drawing/2014/main" id="{3884DE7E-2E2A-49EE-9E8F-050DBA2E1B4C}"/>
              </a:ext>
            </a:extLst>
          </p:cNvPr>
          <p:cNvSpPr>
            <a:spLocks noGrp="1" noChangeArrowheads="1"/>
          </p:cNvSpPr>
          <p:nvPr>
            <p:ph type="dt" sz="half" idx="10"/>
          </p:nvPr>
        </p:nvSpPr>
        <p:spPr>
          <a:ln/>
        </p:spPr>
        <p:txBody>
          <a:bodyPr/>
          <a:lstStyle>
            <a:lvl1pPr>
              <a:defRPr/>
            </a:lvl1pPr>
          </a:lstStyle>
          <a:p>
            <a:pPr>
              <a:defRPr/>
            </a:pPr>
            <a:endParaRPr lang="en-US" altLang="he-IL"/>
          </a:p>
        </p:txBody>
      </p:sp>
      <p:sp>
        <p:nvSpPr>
          <p:cNvPr id="5" name="Rectangle 5">
            <a:extLst>
              <a:ext uri="{FF2B5EF4-FFF2-40B4-BE49-F238E27FC236}">
                <a16:creationId xmlns:a16="http://schemas.microsoft.com/office/drawing/2014/main" id="{3CD946F4-544A-4B01-AFF1-50785DCBA6A2}"/>
              </a:ext>
            </a:extLst>
          </p:cNvPr>
          <p:cNvSpPr>
            <a:spLocks noGrp="1" noChangeArrowheads="1"/>
          </p:cNvSpPr>
          <p:nvPr>
            <p:ph type="ftr" sz="quarter" idx="11"/>
          </p:nvPr>
        </p:nvSpPr>
        <p:spPr>
          <a:ln/>
        </p:spPr>
        <p:txBody>
          <a:bodyPr/>
          <a:lstStyle>
            <a:lvl1pPr>
              <a:defRPr/>
            </a:lvl1pPr>
          </a:lstStyle>
          <a:p>
            <a:pPr>
              <a:defRPr/>
            </a:pPr>
            <a:endParaRPr lang="en-US" altLang="he-IL"/>
          </a:p>
        </p:txBody>
      </p:sp>
      <p:sp>
        <p:nvSpPr>
          <p:cNvPr id="6" name="Rectangle 6">
            <a:extLst>
              <a:ext uri="{FF2B5EF4-FFF2-40B4-BE49-F238E27FC236}">
                <a16:creationId xmlns:a16="http://schemas.microsoft.com/office/drawing/2014/main" id="{692839A9-B7E0-4FEE-BBB0-495A5A10016A}"/>
              </a:ext>
            </a:extLst>
          </p:cNvPr>
          <p:cNvSpPr>
            <a:spLocks noGrp="1" noChangeArrowheads="1"/>
          </p:cNvSpPr>
          <p:nvPr>
            <p:ph type="sldNum" sz="quarter" idx="12"/>
          </p:nvPr>
        </p:nvSpPr>
        <p:spPr>
          <a:ln/>
        </p:spPr>
        <p:txBody>
          <a:bodyPr/>
          <a:lstStyle>
            <a:lvl1pPr>
              <a:defRPr/>
            </a:lvl1pPr>
          </a:lstStyle>
          <a:p>
            <a:pPr>
              <a:defRPr/>
            </a:pPr>
            <a:fld id="{372FB818-1A3C-4BDE-B225-687FDAB84BD8}" type="slidenum">
              <a:rPr lang="he-IL" altLang="he-IL"/>
              <a:pPr>
                <a:defRPr/>
              </a:pPr>
              <a:t>‹#›</a:t>
            </a:fld>
            <a:endParaRPr lang="en-US" altLang="he-IL"/>
          </a:p>
        </p:txBody>
      </p:sp>
    </p:spTree>
    <p:extLst>
      <p:ext uri="{BB962C8B-B14F-4D97-AF65-F5344CB8AC3E}">
        <p14:creationId xmlns:p14="http://schemas.microsoft.com/office/powerpoint/2010/main" val="3962244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Rectangle 4">
            <a:extLst>
              <a:ext uri="{FF2B5EF4-FFF2-40B4-BE49-F238E27FC236}">
                <a16:creationId xmlns:a16="http://schemas.microsoft.com/office/drawing/2014/main" id="{AD80424C-1F08-46C0-A21F-12F4FB21F752}"/>
              </a:ext>
            </a:extLst>
          </p:cNvPr>
          <p:cNvSpPr>
            <a:spLocks noGrp="1" noChangeArrowheads="1"/>
          </p:cNvSpPr>
          <p:nvPr>
            <p:ph type="dt" sz="half" idx="10"/>
          </p:nvPr>
        </p:nvSpPr>
        <p:spPr>
          <a:ln/>
        </p:spPr>
        <p:txBody>
          <a:bodyPr/>
          <a:lstStyle>
            <a:lvl1pPr>
              <a:defRPr/>
            </a:lvl1pPr>
          </a:lstStyle>
          <a:p>
            <a:pPr>
              <a:defRPr/>
            </a:pPr>
            <a:endParaRPr lang="en-US" altLang="he-IL"/>
          </a:p>
        </p:txBody>
      </p:sp>
      <p:sp>
        <p:nvSpPr>
          <p:cNvPr id="5" name="Rectangle 5">
            <a:extLst>
              <a:ext uri="{FF2B5EF4-FFF2-40B4-BE49-F238E27FC236}">
                <a16:creationId xmlns:a16="http://schemas.microsoft.com/office/drawing/2014/main" id="{01E2F346-C5F2-4371-AE0E-27AEBAD6BA5B}"/>
              </a:ext>
            </a:extLst>
          </p:cNvPr>
          <p:cNvSpPr>
            <a:spLocks noGrp="1" noChangeArrowheads="1"/>
          </p:cNvSpPr>
          <p:nvPr>
            <p:ph type="ftr" sz="quarter" idx="11"/>
          </p:nvPr>
        </p:nvSpPr>
        <p:spPr>
          <a:ln/>
        </p:spPr>
        <p:txBody>
          <a:bodyPr/>
          <a:lstStyle>
            <a:lvl1pPr>
              <a:defRPr/>
            </a:lvl1pPr>
          </a:lstStyle>
          <a:p>
            <a:pPr>
              <a:defRPr/>
            </a:pPr>
            <a:endParaRPr lang="en-US" altLang="he-IL"/>
          </a:p>
        </p:txBody>
      </p:sp>
      <p:sp>
        <p:nvSpPr>
          <p:cNvPr id="6" name="Rectangle 6">
            <a:extLst>
              <a:ext uri="{FF2B5EF4-FFF2-40B4-BE49-F238E27FC236}">
                <a16:creationId xmlns:a16="http://schemas.microsoft.com/office/drawing/2014/main" id="{E1667A8A-FAEB-4E26-BD76-52D925B815B8}"/>
              </a:ext>
            </a:extLst>
          </p:cNvPr>
          <p:cNvSpPr>
            <a:spLocks noGrp="1" noChangeArrowheads="1"/>
          </p:cNvSpPr>
          <p:nvPr>
            <p:ph type="sldNum" sz="quarter" idx="12"/>
          </p:nvPr>
        </p:nvSpPr>
        <p:spPr>
          <a:ln/>
        </p:spPr>
        <p:txBody>
          <a:bodyPr/>
          <a:lstStyle>
            <a:lvl1pPr>
              <a:defRPr/>
            </a:lvl1pPr>
          </a:lstStyle>
          <a:p>
            <a:pPr>
              <a:defRPr/>
            </a:pPr>
            <a:fld id="{C143C0F2-54B9-4950-A07A-156093E8AAFD}" type="slidenum">
              <a:rPr lang="he-IL" altLang="he-IL"/>
              <a:pPr>
                <a:defRPr/>
              </a:pPr>
              <a:t>‹#›</a:t>
            </a:fld>
            <a:endParaRPr lang="en-US" altLang="he-IL"/>
          </a:p>
        </p:txBody>
      </p:sp>
    </p:spTree>
    <p:extLst>
      <p:ext uri="{BB962C8B-B14F-4D97-AF65-F5344CB8AC3E}">
        <p14:creationId xmlns:p14="http://schemas.microsoft.com/office/powerpoint/2010/main" val="2939035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623888" y="1709738"/>
            <a:ext cx="7886700" cy="2852737"/>
          </a:xfrm>
        </p:spPr>
        <p:txBody>
          <a:bodyPr anchor="b"/>
          <a:lstStyle>
            <a:lvl1pPr>
              <a:defRPr sz="6000"/>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he-IL"/>
              <a:t>לחץ כדי לערוך סגנונות טקסט של תבנית בסיס</a:t>
            </a:r>
          </a:p>
        </p:txBody>
      </p:sp>
      <p:sp>
        <p:nvSpPr>
          <p:cNvPr id="4" name="Rectangle 4">
            <a:extLst>
              <a:ext uri="{FF2B5EF4-FFF2-40B4-BE49-F238E27FC236}">
                <a16:creationId xmlns:a16="http://schemas.microsoft.com/office/drawing/2014/main" id="{28A84730-58F6-4DED-B737-98C83504C4B8}"/>
              </a:ext>
            </a:extLst>
          </p:cNvPr>
          <p:cNvSpPr>
            <a:spLocks noGrp="1" noChangeArrowheads="1"/>
          </p:cNvSpPr>
          <p:nvPr>
            <p:ph type="dt" sz="half" idx="10"/>
          </p:nvPr>
        </p:nvSpPr>
        <p:spPr>
          <a:ln/>
        </p:spPr>
        <p:txBody>
          <a:bodyPr/>
          <a:lstStyle>
            <a:lvl1pPr>
              <a:defRPr/>
            </a:lvl1pPr>
          </a:lstStyle>
          <a:p>
            <a:pPr>
              <a:defRPr/>
            </a:pPr>
            <a:endParaRPr lang="en-US" altLang="he-IL"/>
          </a:p>
        </p:txBody>
      </p:sp>
      <p:sp>
        <p:nvSpPr>
          <p:cNvPr id="5" name="Rectangle 5">
            <a:extLst>
              <a:ext uri="{FF2B5EF4-FFF2-40B4-BE49-F238E27FC236}">
                <a16:creationId xmlns:a16="http://schemas.microsoft.com/office/drawing/2014/main" id="{5083C7CD-995C-42D9-B605-F5C50AA926E1}"/>
              </a:ext>
            </a:extLst>
          </p:cNvPr>
          <p:cNvSpPr>
            <a:spLocks noGrp="1" noChangeArrowheads="1"/>
          </p:cNvSpPr>
          <p:nvPr>
            <p:ph type="ftr" sz="quarter" idx="11"/>
          </p:nvPr>
        </p:nvSpPr>
        <p:spPr>
          <a:ln/>
        </p:spPr>
        <p:txBody>
          <a:bodyPr/>
          <a:lstStyle>
            <a:lvl1pPr>
              <a:defRPr/>
            </a:lvl1pPr>
          </a:lstStyle>
          <a:p>
            <a:pPr>
              <a:defRPr/>
            </a:pPr>
            <a:endParaRPr lang="en-US" altLang="he-IL"/>
          </a:p>
        </p:txBody>
      </p:sp>
      <p:sp>
        <p:nvSpPr>
          <p:cNvPr id="6" name="Rectangle 6">
            <a:extLst>
              <a:ext uri="{FF2B5EF4-FFF2-40B4-BE49-F238E27FC236}">
                <a16:creationId xmlns:a16="http://schemas.microsoft.com/office/drawing/2014/main" id="{70D34E97-5B35-4D77-AB9A-D65A6095CDDF}"/>
              </a:ext>
            </a:extLst>
          </p:cNvPr>
          <p:cNvSpPr>
            <a:spLocks noGrp="1" noChangeArrowheads="1"/>
          </p:cNvSpPr>
          <p:nvPr>
            <p:ph type="sldNum" sz="quarter" idx="12"/>
          </p:nvPr>
        </p:nvSpPr>
        <p:spPr>
          <a:ln/>
        </p:spPr>
        <p:txBody>
          <a:bodyPr/>
          <a:lstStyle>
            <a:lvl1pPr>
              <a:defRPr/>
            </a:lvl1pPr>
          </a:lstStyle>
          <a:p>
            <a:pPr>
              <a:defRPr/>
            </a:pPr>
            <a:fld id="{0B43877D-96B7-4E4D-9818-EC34A6A3C4F4}" type="slidenum">
              <a:rPr lang="he-IL" altLang="he-IL"/>
              <a:pPr>
                <a:defRPr/>
              </a:pPr>
              <a:t>‹#›</a:t>
            </a:fld>
            <a:endParaRPr lang="en-US" altLang="he-IL"/>
          </a:p>
        </p:txBody>
      </p:sp>
    </p:spTree>
    <p:extLst>
      <p:ext uri="{BB962C8B-B14F-4D97-AF65-F5344CB8AC3E}">
        <p14:creationId xmlns:p14="http://schemas.microsoft.com/office/powerpoint/2010/main" val="459378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457200" y="1600200"/>
            <a:ext cx="4038600" cy="4525963"/>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4648200" y="1600200"/>
            <a:ext cx="4038600" cy="4525963"/>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Rectangle 4">
            <a:extLst>
              <a:ext uri="{FF2B5EF4-FFF2-40B4-BE49-F238E27FC236}">
                <a16:creationId xmlns:a16="http://schemas.microsoft.com/office/drawing/2014/main" id="{E36EFA6D-0DB6-40D6-A66C-BA6194124541}"/>
              </a:ext>
            </a:extLst>
          </p:cNvPr>
          <p:cNvSpPr>
            <a:spLocks noGrp="1" noChangeArrowheads="1"/>
          </p:cNvSpPr>
          <p:nvPr>
            <p:ph type="dt" sz="half" idx="10"/>
          </p:nvPr>
        </p:nvSpPr>
        <p:spPr>
          <a:ln/>
        </p:spPr>
        <p:txBody>
          <a:bodyPr/>
          <a:lstStyle>
            <a:lvl1pPr>
              <a:defRPr/>
            </a:lvl1pPr>
          </a:lstStyle>
          <a:p>
            <a:pPr>
              <a:defRPr/>
            </a:pPr>
            <a:endParaRPr lang="en-US" altLang="he-IL"/>
          </a:p>
        </p:txBody>
      </p:sp>
      <p:sp>
        <p:nvSpPr>
          <p:cNvPr id="6" name="Rectangle 5">
            <a:extLst>
              <a:ext uri="{FF2B5EF4-FFF2-40B4-BE49-F238E27FC236}">
                <a16:creationId xmlns:a16="http://schemas.microsoft.com/office/drawing/2014/main" id="{E419E837-7606-4AAA-869A-821F4AB613E6}"/>
              </a:ext>
            </a:extLst>
          </p:cNvPr>
          <p:cNvSpPr>
            <a:spLocks noGrp="1" noChangeArrowheads="1"/>
          </p:cNvSpPr>
          <p:nvPr>
            <p:ph type="ftr" sz="quarter" idx="11"/>
          </p:nvPr>
        </p:nvSpPr>
        <p:spPr>
          <a:ln/>
        </p:spPr>
        <p:txBody>
          <a:bodyPr/>
          <a:lstStyle>
            <a:lvl1pPr>
              <a:defRPr/>
            </a:lvl1pPr>
          </a:lstStyle>
          <a:p>
            <a:pPr>
              <a:defRPr/>
            </a:pPr>
            <a:endParaRPr lang="en-US" altLang="he-IL"/>
          </a:p>
        </p:txBody>
      </p:sp>
      <p:sp>
        <p:nvSpPr>
          <p:cNvPr id="7" name="Rectangle 6">
            <a:extLst>
              <a:ext uri="{FF2B5EF4-FFF2-40B4-BE49-F238E27FC236}">
                <a16:creationId xmlns:a16="http://schemas.microsoft.com/office/drawing/2014/main" id="{6D56E404-3A75-4956-BA0E-454F22C7BD5D}"/>
              </a:ext>
            </a:extLst>
          </p:cNvPr>
          <p:cNvSpPr>
            <a:spLocks noGrp="1" noChangeArrowheads="1"/>
          </p:cNvSpPr>
          <p:nvPr>
            <p:ph type="sldNum" sz="quarter" idx="12"/>
          </p:nvPr>
        </p:nvSpPr>
        <p:spPr>
          <a:ln/>
        </p:spPr>
        <p:txBody>
          <a:bodyPr/>
          <a:lstStyle>
            <a:lvl1pPr>
              <a:defRPr/>
            </a:lvl1pPr>
          </a:lstStyle>
          <a:p>
            <a:pPr>
              <a:defRPr/>
            </a:pPr>
            <a:fld id="{B8CA0C2F-F8DD-467D-A2F3-3F3BF380FBA1}" type="slidenum">
              <a:rPr lang="he-IL" altLang="he-IL"/>
              <a:pPr>
                <a:defRPr/>
              </a:pPr>
              <a:t>‹#›</a:t>
            </a:fld>
            <a:endParaRPr lang="en-US" altLang="he-IL"/>
          </a:p>
        </p:txBody>
      </p:sp>
    </p:spTree>
    <p:extLst>
      <p:ext uri="{BB962C8B-B14F-4D97-AF65-F5344CB8AC3E}">
        <p14:creationId xmlns:p14="http://schemas.microsoft.com/office/powerpoint/2010/main" val="1872615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630238" y="365125"/>
            <a:ext cx="7886700" cy="1325563"/>
          </a:xfrm>
        </p:spPr>
        <p:txBody>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630238" y="2505075"/>
            <a:ext cx="386873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4629150" y="2505075"/>
            <a:ext cx="38877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Rectangle 4">
            <a:extLst>
              <a:ext uri="{FF2B5EF4-FFF2-40B4-BE49-F238E27FC236}">
                <a16:creationId xmlns:a16="http://schemas.microsoft.com/office/drawing/2014/main" id="{4308011B-3EFD-4C69-8A61-3950EC137F74}"/>
              </a:ext>
            </a:extLst>
          </p:cNvPr>
          <p:cNvSpPr>
            <a:spLocks noGrp="1" noChangeArrowheads="1"/>
          </p:cNvSpPr>
          <p:nvPr>
            <p:ph type="dt" sz="half" idx="10"/>
          </p:nvPr>
        </p:nvSpPr>
        <p:spPr>
          <a:ln/>
        </p:spPr>
        <p:txBody>
          <a:bodyPr/>
          <a:lstStyle>
            <a:lvl1pPr>
              <a:defRPr/>
            </a:lvl1pPr>
          </a:lstStyle>
          <a:p>
            <a:pPr>
              <a:defRPr/>
            </a:pPr>
            <a:endParaRPr lang="en-US" altLang="he-IL"/>
          </a:p>
        </p:txBody>
      </p:sp>
      <p:sp>
        <p:nvSpPr>
          <p:cNvPr id="8" name="Rectangle 5">
            <a:extLst>
              <a:ext uri="{FF2B5EF4-FFF2-40B4-BE49-F238E27FC236}">
                <a16:creationId xmlns:a16="http://schemas.microsoft.com/office/drawing/2014/main" id="{D9853A0F-8261-40DC-9D39-810DA5710E94}"/>
              </a:ext>
            </a:extLst>
          </p:cNvPr>
          <p:cNvSpPr>
            <a:spLocks noGrp="1" noChangeArrowheads="1"/>
          </p:cNvSpPr>
          <p:nvPr>
            <p:ph type="ftr" sz="quarter" idx="11"/>
          </p:nvPr>
        </p:nvSpPr>
        <p:spPr>
          <a:ln/>
        </p:spPr>
        <p:txBody>
          <a:bodyPr/>
          <a:lstStyle>
            <a:lvl1pPr>
              <a:defRPr/>
            </a:lvl1pPr>
          </a:lstStyle>
          <a:p>
            <a:pPr>
              <a:defRPr/>
            </a:pPr>
            <a:endParaRPr lang="en-US" altLang="he-IL"/>
          </a:p>
        </p:txBody>
      </p:sp>
      <p:sp>
        <p:nvSpPr>
          <p:cNvPr id="9" name="Rectangle 6">
            <a:extLst>
              <a:ext uri="{FF2B5EF4-FFF2-40B4-BE49-F238E27FC236}">
                <a16:creationId xmlns:a16="http://schemas.microsoft.com/office/drawing/2014/main" id="{5D65E122-8EB9-409B-AF27-29DA937D0527}"/>
              </a:ext>
            </a:extLst>
          </p:cNvPr>
          <p:cNvSpPr>
            <a:spLocks noGrp="1" noChangeArrowheads="1"/>
          </p:cNvSpPr>
          <p:nvPr>
            <p:ph type="sldNum" sz="quarter" idx="12"/>
          </p:nvPr>
        </p:nvSpPr>
        <p:spPr>
          <a:ln/>
        </p:spPr>
        <p:txBody>
          <a:bodyPr/>
          <a:lstStyle>
            <a:lvl1pPr>
              <a:defRPr/>
            </a:lvl1pPr>
          </a:lstStyle>
          <a:p>
            <a:pPr>
              <a:defRPr/>
            </a:pPr>
            <a:fld id="{A37B7B76-325A-4F1E-893B-209BBC9422DF}" type="slidenum">
              <a:rPr lang="he-IL" altLang="he-IL"/>
              <a:pPr>
                <a:defRPr/>
              </a:pPr>
              <a:t>‹#›</a:t>
            </a:fld>
            <a:endParaRPr lang="en-US" altLang="he-IL"/>
          </a:p>
        </p:txBody>
      </p:sp>
    </p:spTree>
    <p:extLst>
      <p:ext uri="{BB962C8B-B14F-4D97-AF65-F5344CB8AC3E}">
        <p14:creationId xmlns:p14="http://schemas.microsoft.com/office/powerpoint/2010/main" val="1831559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Rectangle 4">
            <a:extLst>
              <a:ext uri="{FF2B5EF4-FFF2-40B4-BE49-F238E27FC236}">
                <a16:creationId xmlns:a16="http://schemas.microsoft.com/office/drawing/2014/main" id="{E94DB848-FA3E-44C7-97C9-B0734F9ABD24}"/>
              </a:ext>
            </a:extLst>
          </p:cNvPr>
          <p:cNvSpPr>
            <a:spLocks noGrp="1" noChangeArrowheads="1"/>
          </p:cNvSpPr>
          <p:nvPr>
            <p:ph type="dt" sz="half" idx="10"/>
          </p:nvPr>
        </p:nvSpPr>
        <p:spPr>
          <a:ln/>
        </p:spPr>
        <p:txBody>
          <a:bodyPr/>
          <a:lstStyle>
            <a:lvl1pPr>
              <a:defRPr/>
            </a:lvl1pPr>
          </a:lstStyle>
          <a:p>
            <a:pPr>
              <a:defRPr/>
            </a:pPr>
            <a:endParaRPr lang="en-US" altLang="he-IL"/>
          </a:p>
        </p:txBody>
      </p:sp>
      <p:sp>
        <p:nvSpPr>
          <p:cNvPr id="4" name="Rectangle 5">
            <a:extLst>
              <a:ext uri="{FF2B5EF4-FFF2-40B4-BE49-F238E27FC236}">
                <a16:creationId xmlns:a16="http://schemas.microsoft.com/office/drawing/2014/main" id="{F0FAD2EE-C3C9-4302-9687-04EAE4DA55DF}"/>
              </a:ext>
            </a:extLst>
          </p:cNvPr>
          <p:cNvSpPr>
            <a:spLocks noGrp="1" noChangeArrowheads="1"/>
          </p:cNvSpPr>
          <p:nvPr>
            <p:ph type="ftr" sz="quarter" idx="11"/>
          </p:nvPr>
        </p:nvSpPr>
        <p:spPr>
          <a:ln/>
        </p:spPr>
        <p:txBody>
          <a:bodyPr/>
          <a:lstStyle>
            <a:lvl1pPr>
              <a:defRPr/>
            </a:lvl1pPr>
          </a:lstStyle>
          <a:p>
            <a:pPr>
              <a:defRPr/>
            </a:pPr>
            <a:endParaRPr lang="en-US" altLang="he-IL"/>
          </a:p>
        </p:txBody>
      </p:sp>
      <p:sp>
        <p:nvSpPr>
          <p:cNvPr id="5" name="Rectangle 6">
            <a:extLst>
              <a:ext uri="{FF2B5EF4-FFF2-40B4-BE49-F238E27FC236}">
                <a16:creationId xmlns:a16="http://schemas.microsoft.com/office/drawing/2014/main" id="{DB2D81FC-C31D-4327-8D63-61A5B7C57464}"/>
              </a:ext>
            </a:extLst>
          </p:cNvPr>
          <p:cNvSpPr>
            <a:spLocks noGrp="1" noChangeArrowheads="1"/>
          </p:cNvSpPr>
          <p:nvPr>
            <p:ph type="sldNum" sz="quarter" idx="12"/>
          </p:nvPr>
        </p:nvSpPr>
        <p:spPr>
          <a:ln/>
        </p:spPr>
        <p:txBody>
          <a:bodyPr/>
          <a:lstStyle>
            <a:lvl1pPr>
              <a:defRPr/>
            </a:lvl1pPr>
          </a:lstStyle>
          <a:p>
            <a:pPr>
              <a:defRPr/>
            </a:pPr>
            <a:fld id="{67924881-72A7-412C-9680-C6A70F2E0DB6}" type="slidenum">
              <a:rPr lang="he-IL" altLang="he-IL"/>
              <a:pPr>
                <a:defRPr/>
              </a:pPr>
              <a:t>‹#›</a:t>
            </a:fld>
            <a:endParaRPr lang="en-US" altLang="he-IL"/>
          </a:p>
        </p:txBody>
      </p:sp>
    </p:spTree>
    <p:extLst>
      <p:ext uri="{BB962C8B-B14F-4D97-AF65-F5344CB8AC3E}">
        <p14:creationId xmlns:p14="http://schemas.microsoft.com/office/powerpoint/2010/main" val="2217254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66D5CF6-769F-409F-943A-E707A4AEAD91}"/>
              </a:ext>
            </a:extLst>
          </p:cNvPr>
          <p:cNvSpPr>
            <a:spLocks noGrp="1" noChangeArrowheads="1"/>
          </p:cNvSpPr>
          <p:nvPr>
            <p:ph type="dt" sz="half" idx="10"/>
          </p:nvPr>
        </p:nvSpPr>
        <p:spPr>
          <a:ln/>
        </p:spPr>
        <p:txBody>
          <a:bodyPr/>
          <a:lstStyle>
            <a:lvl1pPr>
              <a:defRPr/>
            </a:lvl1pPr>
          </a:lstStyle>
          <a:p>
            <a:pPr>
              <a:defRPr/>
            </a:pPr>
            <a:endParaRPr lang="en-US" altLang="he-IL"/>
          </a:p>
        </p:txBody>
      </p:sp>
      <p:sp>
        <p:nvSpPr>
          <p:cNvPr id="3" name="Rectangle 5">
            <a:extLst>
              <a:ext uri="{FF2B5EF4-FFF2-40B4-BE49-F238E27FC236}">
                <a16:creationId xmlns:a16="http://schemas.microsoft.com/office/drawing/2014/main" id="{08AD0F0B-09E1-4CA7-B4A2-37C48E234168}"/>
              </a:ext>
            </a:extLst>
          </p:cNvPr>
          <p:cNvSpPr>
            <a:spLocks noGrp="1" noChangeArrowheads="1"/>
          </p:cNvSpPr>
          <p:nvPr>
            <p:ph type="ftr" sz="quarter" idx="11"/>
          </p:nvPr>
        </p:nvSpPr>
        <p:spPr>
          <a:ln/>
        </p:spPr>
        <p:txBody>
          <a:bodyPr/>
          <a:lstStyle>
            <a:lvl1pPr>
              <a:defRPr/>
            </a:lvl1pPr>
          </a:lstStyle>
          <a:p>
            <a:pPr>
              <a:defRPr/>
            </a:pPr>
            <a:endParaRPr lang="en-US" altLang="he-IL"/>
          </a:p>
        </p:txBody>
      </p:sp>
      <p:sp>
        <p:nvSpPr>
          <p:cNvPr id="4" name="Rectangle 6">
            <a:extLst>
              <a:ext uri="{FF2B5EF4-FFF2-40B4-BE49-F238E27FC236}">
                <a16:creationId xmlns:a16="http://schemas.microsoft.com/office/drawing/2014/main" id="{41660424-9395-47C1-B844-1D78C73915DF}"/>
              </a:ext>
            </a:extLst>
          </p:cNvPr>
          <p:cNvSpPr>
            <a:spLocks noGrp="1" noChangeArrowheads="1"/>
          </p:cNvSpPr>
          <p:nvPr>
            <p:ph type="sldNum" sz="quarter" idx="12"/>
          </p:nvPr>
        </p:nvSpPr>
        <p:spPr>
          <a:ln/>
        </p:spPr>
        <p:txBody>
          <a:bodyPr/>
          <a:lstStyle>
            <a:lvl1pPr>
              <a:defRPr/>
            </a:lvl1pPr>
          </a:lstStyle>
          <a:p>
            <a:pPr>
              <a:defRPr/>
            </a:pPr>
            <a:fld id="{57B72BD0-C024-486C-A60D-CABA362927CA}" type="slidenum">
              <a:rPr lang="he-IL" altLang="he-IL"/>
              <a:pPr>
                <a:defRPr/>
              </a:pPr>
              <a:t>‹#›</a:t>
            </a:fld>
            <a:endParaRPr lang="en-US" altLang="he-IL"/>
          </a:p>
        </p:txBody>
      </p:sp>
    </p:spTree>
    <p:extLst>
      <p:ext uri="{BB962C8B-B14F-4D97-AF65-F5344CB8AC3E}">
        <p14:creationId xmlns:p14="http://schemas.microsoft.com/office/powerpoint/2010/main" val="2898279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630238" y="457200"/>
            <a:ext cx="2949575" cy="1600200"/>
          </a:xfrm>
        </p:spPr>
        <p:txBody>
          <a:bodyPr anchor="b"/>
          <a:lstStyle>
            <a:lvl1pPr>
              <a:defRPr sz="3200"/>
            </a:lvl1pPr>
          </a:lstStyle>
          <a:p>
            <a:r>
              <a:rPr lang="he-IL"/>
              <a:t>לחץ כדי לערוך סגנון כותרת של תבנית בסיס</a:t>
            </a:r>
          </a:p>
        </p:txBody>
      </p:sp>
      <p:sp>
        <p:nvSpPr>
          <p:cNvPr id="3" name="מציין מיקום תוכן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Rectangle 4">
            <a:extLst>
              <a:ext uri="{FF2B5EF4-FFF2-40B4-BE49-F238E27FC236}">
                <a16:creationId xmlns:a16="http://schemas.microsoft.com/office/drawing/2014/main" id="{CC050817-4261-4CC7-85A6-1A4034FD611D}"/>
              </a:ext>
            </a:extLst>
          </p:cNvPr>
          <p:cNvSpPr>
            <a:spLocks noGrp="1" noChangeArrowheads="1"/>
          </p:cNvSpPr>
          <p:nvPr>
            <p:ph type="dt" sz="half" idx="10"/>
          </p:nvPr>
        </p:nvSpPr>
        <p:spPr>
          <a:ln/>
        </p:spPr>
        <p:txBody>
          <a:bodyPr/>
          <a:lstStyle>
            <a:lvl1pPr>
              <a:defRPr/>
            </a:lvl1pPr>
          </a:lstStyle>
          <a:p>
            <a:pPr>
              <a:defRPr/>
            </a:pPr>
            <a:endParaRPr lang="en-US" altLang="he-IL"/>
          </a:p>
        </p:txBody>
      </p:sp>
      <p:sp>
        <p:nvSpPr>
          <p:cNvPr id="6" name="Rectangle 5">
            <a:extLst>
              <a:ext uri="{FF2B5EF4-FFF2-40B4-BE49-F238E27FC236}">
                <a16:creationId xmlns:a16="http://schemas.microsoft.com/office/drawing/2014/main" id="{F53953F9-6F79-4DE2-92D5-00AF48B8F668}"/>
              </a:ext>
            </a:extLst>
          </p:cNvPr>
          <p:cNvSpPr>
            <a:spLocks noGrp="1" noChangeArrowheads="1"/>
          </p:cNvSpPr>
          <p:nvPr>
            <p:ph type="ftr" sz="quarter" idx="11"/>
          </p:nvPr>
        </p:nvSpPr>
        <p:spPr>
          <a:ln/>
        </p:spPr>
        <p:txBody>
          <a:bodyPr/>
          <a:lstStyle>
            <a:lvl1pPr>
              <a:defRPr/>
            </a:lvl1pPr>
          </a:lstStyle>
          <a:p>
            <a:pPr>
              <a:defRPr/>
            </a:pPr>
            <a:endParaRPr lang="en-US" altLang="he-IL"/>
          </a:p>
        </p:txBody>
      </p:sp>
      <p:sp>
        <p:nvSpPr>
          <p:cNvPr id="7" name="Rectangle 6">
            <a:extLst>
              <a:ext uri="{FF2B5EF4-FFF2-40B4-BE49-F238E27FC236}">
                <a16:creationId xmlns:a16="http://schemas.microsoft.com/office/drawing/2014/main" id="{3726E53E-8118-408F-9B43-9980ED3341FC}"/>
              </a:ext>
            </a:extLst>
          </p:cNvPr>
          <p:cNvSpPr>
            <a:spLocks noGrp="1" noChangeArrowheads="1"/>
          </p:cNvSpPr>
          <p:nvPr>
            <p:ph type="sldNum" sz="quarter" idx="12"/>
          </p:nvPr>
        </p:nvSpPr>
        <p:spPr>
          <a:ln/>
        </p:spPr>
        <p:txBody>
          <a:bodyPr/>
          <a:lstStyle>
            <a:lvl1pPr>
              <a:defRPr/>
            </a:lvl1pPr>
          </a:lstStyle>
          <a:p>
            <a:pPr>
              <a:defRPr/>
            </a:pPr>
            <a:fld id="{1A52B761-B207-4925-8F7D-50BC5DDE4C95}" type="slidenum">
              <a:rPr lang="he-IL" altLang="he-IL"/>
              <a:pPr>
                <a:defRPr/>
              </a:pPr>
              <a:t>‹#›</a:t>
            </a:fld>
            <a:endParaRPr lang="en-US" altLang="he-IL"/>
          </a:p>
        </p:txBody>
      </p:sp>
    </p:spTree>
    <p:extLst>
      <p:ext uri="{BB962C8B-B14F-4D97-AF65-F5344CB8AC3E}">
        <p14:creationId xmlns:p14="http://schemas.microsoft.com/office/powerpoint/2010/main" val="3049348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630238" y="457200"/>
            <a:ext cx="2949575"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e-IL" noProof="0"/>
          </a:p>
        </p:txBody>
      </p:sp>
      <p:sp>
        <p:nvSpPr>
          <p:cNvPr id="4" name="מציין מיקום טקסט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Rectangle 4">
            <a:extLst>
              <a:ext uri="{FF2B5EF4-FFF2-40B4-BE49-F238E27FC236}">
                <a16:creationId xmlns:a16="http://schemas.microsoft.com/office/drawing/2014/main" id="{EE5F00FC-205D-49A2-B643-5E6ACE499127}"/>
              </a:ext>
            </a:extLst>
          </p:cNvPr>
          <p:cNvSpPr>
            <a:spLocks noGrp="1" noChangeArrowheads="1"/>
          </p:cNvSpPr>
          <p:nvPr>
            <p:ph type="dt" sz="half" idx="10"/>
          </p:nvPr>
        </p:nvSpPr>
        <p:spPr>
          <a:ln/>
        </p:spPr>
        <p:txBody>
          <a:bodyPr/>
          <a:lstStyle>
            <a:lvl1pPr>
              <a:defRPr/>
            </a:lvl1pPr>
          </a:lstStyle>
          <a:p>
            <a:pPr>
              <a:defRPr/>
            </a:pPr>
            <a:endParaRPr lang="en-US" altLang="he-IL"/>
          </a:p>
        </p:txBody>
      </p:sp>
      <p:sp>
        <p:nvSpPr>
          <p:cNvPr id="6" name="Rectangle 5">
            <a:extLst>
              <a:ext uri="{FF2B5EF4-FFF2-40B4-BE49-F238E27FC236}">
                <a16:creationId xmlns:a16="http://schemas.microsoft.com/office/drawing/2014/main" id="{C4851180-060F-4931-A25F-7AA9DF44E5BB}"/>
              </a:ext>
            </a:extLst>
          </p:cNvPr>
          <p:cNvSpPr>
            <a:spLocks noGrp="1" noChangeArrowheads="1"/>
          </p:cNvSpPr>
          <p:nvPr>
            <p:ph type="ftr" sz="quarter" idx="11"/>
          </p:nvPr>
        </p:nvSpPr>
        <p:spPr>
          <a:ln/>
        </p:spPr>
        <p:txBody>
          <a:bodyPr/>
          <a:lstStyle>
            <a:lvl1pPr>
              <a:defRPr/>
            </a:lvl1pPr>
          </a:lstStyle>
          <a:p>
            <a:pPr>
              <a:defRPr/>
            </a:pPr>
            <a:endParaRPr lang="en-US" altLang="he-IL"/>
          </a:p>
        </p:txBody>
      </p:sp>
      <p:sp>
        <p:nvSpPr>
          <p:cNvPr id="7" name="Rectangle 6">
            <a:extLst>
              <a:ext uri="{FF2B5EF4-FFF2-40B4-BE49-F238E27FC236}">
                <a16:creationId xmlns:a16="http://schemas.microsoft.com/office/drawing/2014/main" id="{F21BA46B-C3FD-4E32-A4F4-2D9B3079281C}"/>
              </a:ext>
            </a:extLst>
          </p:cNvPr>
          <p:cNvSpPr>
            <a:spLocks noGrp="1" noChangeArrowheads="1"/>
          </p:cNvSpPr>
          <p:nvPr>
            <p:ph type="sldNum" sz="quarter" idx="12"/>
          </p:nvPr>
        </p:nvSpPr>
        <p:spPr>
          <a:ln/>
        </p:spPr>
        <p:txBody>
          <a:bodyPr/>
          <a:lstStyle>
            <a:lvl1pPr>
              <a:defRPr/>
            </a:lvl1pPr>
          </a:lstStyle>
          <a:p>
            <a:pPr>
              <a:defRPr/>
            </a:pPr>
            <a:fld id="{393A375C-00CB-4A2C-B940-1F2F8EDB88E0}" type="slidenum">
              <a:rPr lang="he-IL" altLang="he-IL"/>
              <a:pPr>
                <a:defRPr/>
              </a:pPr>
              <a:t>‹#›</a:t>
            </a:fld>
            <a:endParaRPr lang="en-US" altLang="he-IL"/>
          </a:p>
        </p:txBody>
      </p:sp>
    </p:spTree>
    <p:extLst>
      <p:ext uri="{BB962C8B-B14F-4D97-AF65-F5344CB8AC3E}">
        <p14:creationId xmlns:p14="http://schemas.microsoft.com/office/powerpoint/2010/main" val="2028501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832E865-307A-4666-8EAF-0783F61106F4}"/>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he-IL" altLang="he-IL"/>
              <a:t>לחץ כדי לערוך סגנון כותרת של תבנית בסיס</a:t>
            </a:r>
          </a:p>
        </p:txBody>
      </p:sp>
      <p:sp>
        <p:nvSpPr>
          <p:cNvPr id="1027" name="Rectangle 3">
            <a:extLst>
              <a:ext uri="{FF2B5EF4-FFF2-40B4-BE49-F238E27FC236}">
                <a16:creationId xmlns:a16="http://schemas.microsoft.com/office/drawing/2014/main" id="{7903DBC4-5F96-458C-8294-4678AF88AB93}"/>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he-IL" altLang="he-IL"/>
              <a:t>לחץ כדי לערוך סגנונות טקסט של תבנית בסיס</a:t>
            </a:r>
          </a:p>
          <a:p>
            <a:pPr lvl="1"/>
            <a:r>
              <a:rPr lang="he-IL" altLang="he-IL"/>
              <a:t>רמה שנייה</a:t>
            </a:r>
          </a:p>
          <a:p>
            <a:pPr lvl="2"/>
            <a:r>
              <a:rPr lang="he-IL" altLang="he-IL"/>
              <a:t>רמה שלישית</a:t>
            </a:r>
          </a:p>
          <a:p>
            <a:pPr lvl="3"/>
            <a:r>
              <a:rPr lang="he-IL" altLang="he-IL"/>
              <a:t>רמה רביעית</a:t>
            </a:r>
          </a:p>
          <a:p>
            <a:pPr lvl="4"/>
            <a:r>
              <a:rPr lang="he-IL" altLang="he-IL"/>
              <a:t>רמה חמישית</a:t>
            </a:r>
          </a:p>
        </p:txBody>
      </p:sp>
      <p:sp>
        <p:nvSpPr>
          <p:cNvPr id="1028" name="Rectangle 4">
            <a:extLst>
              <a:ext uri="{FF2B5EF4-FFF2-40B4-BE49-F238E27FC236}">
                <a16:creationId xmlns:a16="http://schemas.microsoft.com/office/drawing/2014/main" id="{F2560A1F-9369-4CB2-9579-5484B3AAC963}"/>
              </a:ext>
            </a:extLst>
          </p:cNvPr>
          <p:cNvSpPr>
            <a:spLocks noGrp="1" noChangeArrowheads="1"/>
          </p:cNvSpPr>
          <p:nvPr>
            <p:ph type="dt" sz="half" idx="2"/>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rtl="1" eaLnBrk="1" hangingPunct="1">
              <a:defRPr sz="1400"/>
            </a:lvl1pPr>
          </a:lstStyle>
          <a:p>
            <a:pPr>
              <a:defRPr/>
            </a:pPr>
            <a:endParaRPr lang="en-US" altLang="he-IL"/>
          </a:p>
        </p:txBody>
      </p:sp>
      <p:sp>
        <p:nvSpPr>
          <p:cNvPr id="1029" name="Rectangle 5">
            <a:extLst>
              <a:ext uri="{FF2B5EF4-FFF2-40B4-BE49-F238E27FC236}">
                <a16:creationId xmlns:a16="http://schemas.microsoft.com/office/drawing/2014/main" id="{307E5788-F30A-4004-9EC2-358F86F3CDE3}"/>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1" eaLnBrk="1" hangingPunct="1">
              <a:defRPr sz="1400"/>
            </a:lvl1pPr>
          </a:lstStyle>
          <a:p>
            <a:pPr>
              <a:defRPr/>
            </a:pPr>
            <a:endParaRPr lang="en-US" altLang="he-IL"/>
          </a:p>
        </p:txBody>
      </p:sp>
      <p:sp>
        <p:nvSpPr>
          <p:cNvPr id="1030" name="Rectangle 6">
            <a:extLst>
              <a:ext uri="{FF2B5EF4-FFF2-40B4-BE49-F238E27FC236}">
                <a16:creationId xmlns:a16="http://schemas.microsoft.com/office/drawing/2014/main" id="{C73B3261-E5DB-474C-B9AC-F754E40C177D}"/>
              </a:ext>
            </a:extLst>
          </p:cNvPr>
          <p:cNvSpPr>
            <a:spLocks noGrp="1" noChangeArrowheads="1"/>
          </p:cNvSpPr>
          <p:nvPr>
            <p:ph type="sldNum" sz="quarter" idx="4"/>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1" eaLnBrk="1" hangingPunct="1">
              <a:defRPr sz="1400"/>
            </a:lvl1pPr>
          </a:lstStyle>
          <a:p>
            <a:pPr>
              <a:defRPr/>
            </a:pPr>
            <a:fld id="{1B0215B5-3EDC-4321-9310-0B302667C8BA}" type="slidenum">
              <a:rPr lang="he-IL" altLang="he-IL"/>
              <a:pPr>
                <a:defRPr/>
              </a:pPr>
              <a:t>‹#›</a:t>
            </a:fld>
            <a:endParaRPr lang="en-US" altLang="he-I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1" eaLnBrk="0" fontAlgn="base" hangingPunct="0">
        <a:spcBef>
          <a:spcPct val="0"/>
        </a:spcBef>
        <a:spcAft>
          <a:spcPct val="0"/>
        </a:spcAft>
        <a:defRPr sz="4400" kern="12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1"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1"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1"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r" rtl="1"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D7EABD8D-3395-4FAE-9900-685F62618941}"/>
              </a:ext>
            </a:extLst>
          </p:cNvPr>
          <p:cNvSpPr>
            <a:spLocks noGrp="1" noChangeArrowheads="1"/>
          </p:cNvSpPr>
          <p:nvPr>
            <p:ph type="ctrTitle"/>
          </p:nvPr>
        </p:nvSpPr>
        <p:spPr>
          <a:xfrm>
            <a:off x="685800" y="2130425"/>
            <a:ext cx="7772400" cy="1470025"/>
          </a:xfrm>
        </p:spPr>
        <p:txBody>
          <a:bodyPr anchor="ctr"/>
          <a:lstStyle/>
          <a:p>
            <a:pPr rtl="0" eaLnBrk="1" hangingPunct="1"/>
            <a:r>
              <a:rPr lang="en-US" altLang="he-IL" sz="4400" b="1" dirty="0" smtClean="0"/>
              <a:t>Cabernet policy document </a:t>
            </a:r>
            <a:r>
              <a:rPr lang="he-IL" altLang="he-IL" sz="4400" b="1" dirty="0"/>
              <a:t/>
            </a:r>
            <a:br>
              <a:rPr lang="he-IL" altLang="he-IL" sz="4400" b="1" dirty="0"/>
            </a:br>
            <a:r>
              <a:rPr lang="en-US" altLang="he-IL" sz="4400" dirty="0" err="1" smtClean="0"/>
              <a:t>iNDC</a:t>
            </a:r>
            <a:r>
              <a:rPr lang="he-IL" altLang="he-IL" sz="4400" b="1" dirty="0" smtClean="0"/>
              <a:t> -</a:t>
            </a:r>
            <a:r>
              <a:rPr lang="en-US" altLang="he-IL" sz="4400" b="1" dirty="0" smtClean="0"/>
              <a:t>November </a:t>
            </a:r>
            <a:r>
              <a:rPr lang="he-IL" altLang="he-IL" sz="3600" b="1" dirty="0" smtClean="0"/>
              <a:t>2018</a:t>
            </a:r>
            <a:endParaRPr lang="en-US" altLang="he-IL" sz="36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D733E4F2-ED6D-45BA-9AFD-4B844F23BB1A}"/>
              </a:ext>
            </a:extLst>
          </p:cNvPr>
          <p:cNvSpPr>
            <a:spLocks noGrp="1"/>
          </p:cNvSpPr>
          <p:nvPr>
            <p:ph type="title"/>
          </p:nvPr>
        </p:nvSpPr>
        <p:spPr/>
        <p:txBody>
          <a:bodyPr/>
          <a:lstStyle/>
          <a:p>
            <a:pPr rtl="0"/>
            <a:r>
              <a:rPr lang="en-US" altLang="he-IL" b="1" dirty="0"/>
              <a:t>Five minutes of ethics</a:t>
            </a:r>
            <a:endParaRPr lang="he-IL" altLang="he-IL" dirty="0"/>
          </a:p>
        </p:txBody>
      </p:sp>
      <p:sp>
        <p:nvSpPr>
          <p:cNvPr id="12291" name="Content Placeholder 2">
            <a:extLst>
              <a:ext uri="{FF2B5EF4-FFF2-40B4-BE49-F238E27FC236}">
                <a16:creationId xmlns:a16="http://schemas.microsoft.com/office/drawing/2014/main" id="{D935BDFC-D1B8-46D6-876C-977B99EDFE52}"/>
              </a:ext>
            </a:extLst>
          </p:cNvPr>
          <p:cNvSpPr>
            <a:spLocks noGrp="1"/>
          </p:cNvSpPr>
          <p:nvPr>
            <p:ph idx="1"/>
          </p:nvPr>
        </p:nvSpPr>
        <p:spPr/>
        <p:txBody>
          <a:bodyPr/>
          <a:lstStyle/>
          <a:p>
            <a:pPr algn="l" rtl="0"/>
            <a:r>
              <a:rPr lang="en-US" altLang="he-IL" dirty="0"/>
              <a:t>Lack of integrity in paper writing (options, incentives for the captain, power drunkenness)</a:t>
            </a:r>
          </a:p>
          <a:p>
            <a:pPr algn="l" rtl="0"/>
            <a:r>
              <a:rPr lang="en-US" altLang="he-IL" dirty="0"/>
              <a:t>"The Reverse Pyramid".</a:t>
            </a:r>
          </a:p>
          <a:p>
            <a:pPr algn="l" rtl="0"/>
            <a:r>
              <a:rPr lang="en-US" altLang="he-IL" dirty="0"/>
              <a:t>The temptation to manipulate.</a:t>
            </a:r>
          </a:p>
          <a:p>
            <a:pPr algn="l" rtl="0"/>
            <a:r>
              <a:rPr lang="en-US" altLang="he-IL" dirty="0"/>
              <a:t>A partner in government pathology,</a:t>
            </a:r>
          </a:p>
          <a:p>
            <a:pPr algn="l" rtl="0"/>
            <a:r>
              <a:rPr lang="en-US" altLang="he-IL" dirty="0"/>
              <a:t>What do you resign?</a:t>
            </a:r>
            <a:endParaRPr lang="he-IL" altLang="he-I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כותרת 1">
            <a:extLst>
              <a:ext uri="{FF2B5EF4-FFF2-40B4-BE49-F238E27FC236}">
                <a16:creationId xmlns:a16="http://schemas.microsoft.com/office/drawing/2014/main" id="{8DA0DD1D-449B-43E1-A0EE-121AD399BCCA}"/>
              </a:ext>
            </a:extLst>
          </p:cNvPr>
          <p:cNvSpPr>
            <a:spLocks noGrp="1"/>
          </p:cNvSpPr>
          <p:nvPr>
            <p:ph type="title"/>
          </p:nvPr>
        </p:nvSpPr>
        <p:spPr/>
        <p:txBody>
          <a:bodyPr/>
          <a:lstStyle/>
          <a:p>
            <a:pPr rtl="0"/>
            <a:r>
              <a:rPr lang="en-US" altLang="he-IL" b="1" dirty="0" smtClean="0"/>
              <a:t>EXERCICE</a:t>
            </a:r>
            <a:endParaRPr lang="he-IL" altLang="he-IL" b="1" dirty="0"/>
          </a:p>
        </p:txBody>
      </p:sp>
      <p:sp>
        <p:nvSpPr>
          <p:cNvPr id="3" name="מציין מיקום תוכן 2">
            <a:extLst>
              <a:ext uri="{FF2B5EF4-FFF2-40B4-BE49-F238E27FC236}">
                <a16:creationId xmlns:a16="http://schemas.microsoft.com/office/drawing/2014/main" id="{FC290101-950C-4026-993F-9FDC0C1B1F0E}"/>
              </a:ext>
            </a:extLst>
          </p:cNvPr>
          <p:cNvSpPr>
            <a:spLocks noGrp="1"/>
          </p:cNvSpPr>
          <p:nvPr>
            <p:ph idx="1"/>
          </p:nvPr>
        </p:nvSpPr>
        <p:spPr/>
        <p:txBody>
          <a:bodyPr/>
          <a:lstStyle/>
          <a:p>
            <a:pPr>
              <a:defRPr/>
            </a:pPr>
            <a:endParaRPr lang="he-IL" dirty="0"/>
          </a:p>
          <a:p>
            <a:pPr marL="0" indent="0">
              <a:buFontTx/>
              <a:buNone/>
              <a:defRPr/>
            </a:pPr>
            <a:endParaRPr lang="he-IL" dirty="0"/>
          </a:p>
          <a:p>
            <a:pPr algn="l" rtl="0">
              <a:defRPr/>
            </a:pPr>
            <a:r>
              <a:rPr lang="en-US" sz="2800" dirty="0"/>
              <a:t>What is good and bad about the paper below?</a:t>
            </a:r>
            <a:endParaRPr lang="he-IL"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E10BBFA1-4F90-4812-B518-03846C723A0D}"/>
              </a:ext>
            </a:extLst>
          </p:cNvPr>
          <p:cNvSpPr>
            <a:spLocks noGrp="1" noChangeArrowheads="1"/>
          </p:cNvSpPr>
          <p:nvPr>
            <p:ph type="title"/>
          </p:nvPr>
        </p:nvSpPr>
        <p:spPr>
          <a:xfrm>
            <a:off x="453651" y="188640"/>
            <a:ext cx="8229600" cy="576262"/>
          </a:xfrm>
        </p:spPr>
        <p:txBody>
          <a:bodyPr/>
          <a:lstStyle/>
          <a:p>
            <a:pPr algn="l" rtl="0" eaLnBrk="1" hangingPunct="1"/>
            <a:r>
              <a:rPr lang="he-IL" altLang="he-IL" sz="2400" b="1" dirty="0"/>
              <a:t/>
            </a:r>
            <a:br>
              <a:rPr lang="he-IL" altLang="he-IL" sz="2400" b="1" dirty="0"/>
            </a:br>
            <a:r>
              <a:rPr lang="he-IL" altLang="he-IL" sz="2400" b="1" dirty="0"/>
              <a:t/>
            </a:r>
            <a:br>
              <a:rPr lang="he-IL" altLang="he-IL" sz="2400" b="1" dirty="0"/>
            </a:br>
            <a:r>
              <a:rPr lang="he-IL" altLang="he-IL" sz="2400" b="1" dirty="0"/>
              <a:t/>
            </a:r>
            <a:br>
              <a:rPr lang="he-IL" altLang="he-IL" sz="2400" b="1" dirty="0"/>
            </a:br>
            <a:r>
              <a:rPr lang="he-IL" altLang="he-IL" sz="2400" b="1" dirty="0"/>
              <a:t/>
            </a:r>
            <a:br>
              <a:rPr lang="he-IL" altLang="he-IL" sz="2400" b="1" dirty="0"/>
            </a:br>
            <a:r>
              <a:rPr lang="en-US" altLang="he-IL" sz="2400" b="1" dirty="0"/>
              <a:t>From: </a:t>
            </a:r>
            <a:r>
              <a:rPr lang="en-US" altLang="he-IL" sz="2400" b="1" dirty="0" err="1" smtClean="0"/>
              <a:t>Avi</a:t>
            </a:r>
            <a:r>
              <a:rPr lang="he-IL" altLang="he-IL" sz="2400" b="1" dirty="0"/>
              <a:t/>
            </a:r>
            <a:br>
              <a:rPr lang="he-IL" altLang="he-IL" sz="2400" b="1" dirty="0"/>
            </a:br>
            <a:r>
              <a:rPr lang="he-IL" altLang="he-IL" sz="2400" b="1" dirty="0" smtClean="0"/>
              <a:t>         </a:t>
            </a:r>
            <a:r>
              <a:rPr lang="en-US" altLang="he-IL" sz="1600" b="1" u="sng" dirty="0" smtClean="0"/>
              <a:t>OSLO II - WHAT ARE WE EXPECTED TO FIGHT? (SELECTED AND PARTIAL COLLECTION).</a:t>
            </a:r>
            <a:r>
              <a:rPr lang="he-IL" altLang="he-IL" sz="2400" b="1" dirty="0"/>
              <a:t/>
            </a:r>
            <a:br>
              <a:rPr lang="he-IL" altLang="he-IL" sz="2400" b="1" dirty="0"/>
            </a:br>
            <a:endParaRPr lang="en-US" altLang="he-IL" sz="2400" b="1" dirty="0"/>
          </a:p>
        </p:txBody>
      </p:sp>
      <p:sp>
        <p:nvSpPr>
          <p:cNvPr id="14339" name="Rectangle 3">
            <a:extLst>
              <a:ext uri="{FF2B5EF4-FFF2-40B4-BE49-F238E27FC236}">
                <a16:creationId xmlns:a16="http://schemas.microsoft.com/office/drawing/2014/main" id="{6837F10B-EE21-4DCF-BEAD-58C5EA68FA0B}"/>
              </a:ext>
            </a:extLst>
          </p:cNvPr>
          <p:cNvSpPr>
            <a:spLocks noGrp="1" noChangeArrowheads="1"/>
          </p:cNvSpPr>
          <p:nvPr>
            <p:ph type="body" idx="1"/>
          </p:nvPr>
        </p:nvSpPr>
        <p:spPr>
          <a:xfrm>
            <a:off x="457200" y="1989138"/>
            <a:ext cx="8229600" cy="4525962"/>
          </a:xfrm>
        </p:spPr>
        <p:txBody>
          <a:bodyPr/>
          <a:lstStyle/>
          <a:p>
            <a:pPr algn="l" rtl="0" eaLnBrk="1" hangingPunct="1">
              <a:lnSpc>
                <a:spcPct val="80000"/>
              </a:lnSpc>
              <a:buFontTx/>
              <a:buNone/>
            </a:pPr>
            <a:r>
              <a:rPr lang="en-US" altLang="he-IL" sz="2000" dirty="0"/>
              <a:t>Failed negotiations on a final status agreement and the absence of an agreement after five years of an interim arrangement.</a:t>
            </a:r>
          </a:p>
          <a:p>
            <a:pPr algn="l" rtl="0" eaLnBrk="1" hangingPunct="1">
              <a:lnSpc>
                <a:spcPct val="80000"/>
              </a:lnSpc>
              <a:buFontTx/>
              <a:buNone/>
            </a:pPr>
            <a:r>
              <a:rPr lang="en-US" altLang="he-IL" sz="2000" dirty="0"/>
              <a:t>- The Palestinian Council will violate the restrictions on the conduct of foreign relations.</a:t>
            </a:r>
          </a:p>
          <a:p>
            <a:pPr algn="l" rtl="0" eaLnBrk="1" hangingPunct="1">
              <a:lnSpc>
                <a:spcPct val="80000"/>
              </a:lnSpc>
              <a:buFontTx/>
              <a:buNone/>
            </a:pPr>
            <a:r>
              <a:rPr lang="en-US" altLang="he-IL" sz="2000" dirty="0"/>
              <a:t>The three phases of the FRD (redeployment) will not be met by the Palestinians</a:t>
            </a:r>
          </a:p>
          <a:p>
            <a:pPr algn="l" rtl="0" eaLnBrk="1" hangingPunct="1">
              <a:lnSpc>
                <a:spcPct val="80000"/>
              </a:lnSpc>
              <a:buFontTx/>
              <a:buNone/>
            </a:pPr>
            <a:r>
              <a:rPr lang="en-US" altLang="he-IL" sz="2000" dirty="0"/>
              <a:t>The Palestinian police will violate the rules of movement in Area B.</a:t>
            </a:r>
          </a:p>
          <a:p>
            <a:pPr algn="l" rtl="0" eaLnBrk="1" hangingPunct="1">
              <a:lnSpc>
                <a:spcPct val="80000"/>
              </a:lnSpc>
              <a:buFontTx/>
              <a:buNone/>
            </a:pPr>
            <a:r>
              <a:rPr lang="en-US" altLang="he-IL" sz="2000" dirty="0"/>
              <a:t>- The Palestinians will feel deceived by the extent of our willingness to release restrictions on their movement in Area B.</a:t>
            </a:r>
          </a:p>
          <a:p>
            <a:pPr algn="l" rtl="0" eaLnBrk="1" hangingPunct="1">
              <a:lnSpc>
                <a:spcPct val="80000"/>
              </a:lnSpc>
              <a:buFontTx/>
              <a:buNone/>
            </a:pPr>
            <a:r>
              <a:rPr lang="en-US" altLang="he-IL" sz="2000" dirty="0"/>
              <a:t>- The Palestinian Police will deviate from the restriction of not dealing with incidents involving Israelis.</a:t>
            </a:r>
          </a:p>
          <a:p>
            <a:pPr algn="l" rtl="0" eaLnBrk="1" hangingPunct="1">
              <a:lnSpc>
                <a:spcPct val="80000"/>
              </a:lnSpc>
              <a:buFontTx/>
              <a:buNone/>
            </a:pPr>
            <a:r>
              <a:rPr lang="en-US" altLang="he-IL" sz="2000" dirty="0"/>
              <a:t>- will fail to disarm Hamas.</a:t>
            </a:r>
          </a:p>
          <a:p>
            <a:pPr algn="l" rtl="0" eaLnBrk="1" hangingPunct="1">
              <a:lnSpc>
                <a:spcPct val="80000"/>
              </a:lnSpc>
              <a:buFontTx/>
              <a:buNone/>
            </a:pPr>
            <a:r>
              <a:rPr lang="en-US" altLang="he-IL" sz="2000" dirty="0"/>
              <a:t>- The scope of release of prisoners will not provide.</a:t>
            </a:r>
            <a:endParaRPr lang="he-IL" altLang="he-IL" sz="20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a:extLst>
              <a:ext uri="{FF2B5EF4-FFF2-40B4-BE49-F238E27FC236}">
                <a16:creationId xmlns:a16="http://schemas.microsoft.com/office/drawing/2014/main" id="{16B1B39D-8EDC-488A-838A-9E73D23705A5}"/>
              </a:ext>
            </a:extLst>
          </p:cNvPr>
          <p:cNvSpPr>
            <a:spLocks noGrp="1" noChangeArrowheads="1"/>
          </p:cNvSpPr>
          <p:nvPr>
            <p:ph type="body" idx="1"/>
          </p:nvPr>
        </p:nvSpPr>
        <p:spPr>
          <a:xfrm>
            <a:off x="611188" y="404813"/>
            <a:ext cx="8229600" cy="6048375"/>
          </a:xfrm>
        </p:spPr>
        <p:txBody>
          <a:bodyPr/>
          <a:lstStyle/>
          <a:p>
            <a:pPr algn="l" rtl="0" eaLnBrk="1" hangingPunct="1">
              <a:lnSpc>
                <a:spcPct val="80000"/>
              </a:lnSpc>
              <a:buFontTx/>
              <a:buNone/>
            </a:pPr>
            <a:r>
              <a:rPr lang="en-US" altLang="he-IL" sz="2400" dirty="0"/>
              <a:t>- </a:t>
            </a:r>
            <a:r>
              <a:rPr lang="en-US" altLang="he-IL" sz="2000" dirty="0"/>
              <a:t>will hit the collaborators.</a:t>
            </a:r>
          </a:p>
          <a:p>
            <a:pPr algn="l" rtl="0" eaLnBrk="1" hangingPunct="1">
              <a:lnSpc>
                <a:spcPct val="80000"/>
              </a:lnSpc>
              <a:buFontTx/>
              <a:buNone/>
            </a:pPr>
            <a:r>
              <a:rPr lang="en-US" altLang="he-IL" sz="2000" dirty="0"/>
              <a:t>- There will be a dispute over the meaning of the term "Palestinian Authority over Territorial Waters". (Digging wells without a permit, etc.).</a:t>
            </a:r>
          </a:p>
          <a:p>
            <a:pPr algn="l" rtl="0" eaLnBrk="1" hangingPunct="1">
              <a:lnSpc>
                <a:spcPct val="80000"/>
              </a:lnSpc>
              <a:buFontTx/>
              <a:buNone/>
            </a:pPr>
            <a:r>
              <a:rPr lang="en-US" altLang="he-IL" sz="2000" dirty="0"/>
              <a:t>- Laws that contradict the agreement will be enacted.</a:t>
            </a:r>
          </a:p>
          <a:p>
            <a:pPr algn="l" rtl="0" eaLnBrk="1" hangingPunct="1">
              <a:lnSpc>
                <a:spcPct val="80000"/>
              </a:lnSpc>
              <a:buFontTx/>
              <a:buNone/>
            </a:pPr>
            <a:r>
              <a:rPr lang="en-US" altLang="he-IL" sz="2000" dirty="0"/>
              <a:t>- will be urged to use a mechanism of mediation and transfer of disputes to arbitration.</a:t>
            </a:r>
          </a:p>
          <a:p>
            <a:pPr algn="l" rtl="0" eaLnBrk="1" hangingPunct="1">
              <a:lnSpc>
                <a:spcPct val="80000"/>
              </a:lnSpc>
              <a:buFontTx/>
              <a:buNone/>
            </a:pPr>
            <a:r>
              <a:rPr lang="en-US" altLang="he-IL" sz="2000" dirty="0"/>
              <a:t>- The dispute in the DP Committee will be intensified.</a:t>
            </a:r>
          </a:p>
          <a:p>
            <a:pPr algn="l" rtl="0" eaLnBrk="1" hangingPunct="1">
              <a:lnSpc>
                <a:spcPct val="80000"/>
              </a:lnSpc>
              <a:buFontTx/>
              <a:buNone/>
            </a:pPr>
            <a:r>
              <a:rPr lang="en-US" altLang="he-IL" sz="2000" dirty="0"/>
              <a:t>Will fail at the PNC meeting to change the Convention (two months after the Council was established).</a:t>
            </a:r>
          </a:p>
          <a:p>
            <a:pPr algn="l" rtl="0" eaLnBrk="1" hangingPunct="1">
              <a:lnSpc>
                <a:spcPct val="80000"/>
              </a:lnSpc>
              <a:buFontTx/>
              <a:buNone/>
            </a:pPr>
            <a:r>
              <a:rPr lang="en-US" altLang="he-IL" sz="2000" dirty="0"/>
              <a:t>- will argue that they were raised on the issue of the </a:t>
            </a:r>
            <a:r>
              <a:rPr lang="en-US" altLang="he-IL" sz="2000" dirty="0" err="1"/>
              <a:t>Jiftlik</a:t>
            </a:r>
            <a:r>
              <a:rPr lang="en-US" altLang="he-IL" sz="2000" dirty="0"/>
              <a:t> (the issue is to be discussed by Israel in the first phase of the FRD).</a:t>
            </a:r>
          </a:p>
          <a:p>
            <a:pPr algn="l" rtl="0" eaLnBrk="1" hangingPunct="1">
              <a:lnSpc>
                <a:spcPct val="80000"/>
              </a:lnSpc>
              <a:buFontTx/>
              <a:buNone/>
            </a:pPr>
            <a:r>
              <a:rPr lang="en-US" altLang="he-IL" sz="2000" dirty="0"/>
              <a:t>- will argue that Israel's commitment to any security arrangement will not harm the development, construction, and "physical and moral dignity" of the Palestinians.</a:t>
            </a:r>
          </a:p>
          <a:p>
            <a:pPr algn="l" rtl="0" eaLnBrk="1" hangingPunct="1">
              <a:lnSpc>
                <a:spcPct val="80000"/>
              </a:lnSpc>
              <a:buFontTx/>
              <a:buNone/>
            </a:pPr>
            <a:r>
              <a:rPr lang="en-US" altLang="he-IL" sz="2000" dirty="0"/>
              <a:t>- will not be satisfied with their struggle against terrorism.</a:t>
            </a:r>
          </a:p>
          <a:p>
            <a:pPr algn="l" rtl="0" eaLnBrk="1" hangingPunct="1">
              <a:lnSpc>
                <a:spcPct val="80000"/>
              </a:lnSpc>
              <a:buFontTx/>
              <a:buNone/>
            </a:pPr>
            <a:r>
              <a:rPr lang="en-US" altLang="he-IL" sz="2000" dirty="0"/>
              <a:t>Will provoke disputes over the meaning of the Israeli right to "take any measures necessary to evacuate and treat the injured ... anywhere within the Gaza Strip or the West Bank."</a:t>
            </a:r>
          </a:p>
          <a:p>
            <a:pPr algn="l" rtl="0" eaLnBrk="1" hangingPunct="1">
              <a:lnSpc>
                <a:spcPct val="80000"/>
              </a:lnSpc>
              <a:buFontTx/>
              <a:buNone/>
            </a:pPr>
            <a:r>
              <a:rPr lang="en-US" altLang="he-IL" sz="2000" dirty="0"/>
              <a:t>- Israel's right to oppose the recruitment of candidates to the police will not be honored</a:t>
            </a:r>
            <a:r>
              <a:rPr lang="he-IL" altLang="he-IL" sz="2000" b="1" dirty="0" smtClean="0"/>
              <a:t>.</a:t>
            </a:r>
            <a:endParaRPr lang="he-IL" altLang="he-IL" sz="2000" b="1" dirty="0"/>
          </a:p>
          <a:p>
            <a:pPr eaLnBrk="1" hangingPunct="1">
              <a:lnSpc>
                <a:spcPct val="80000"/>
              </a:lnSpc>
              <a:buFontTx/>
              <a:buNone/>
            </a:pPr>
            <a:endParaRPr lang="en-US" altLang="he-IL" sz="24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86E18724-4CEB-4B73-B549-995B6A6D5363}"/>
              </a:ext>
            </a:extLst>
          </p:cNvPr>
          <p:cNvSpPr>
            <a:spLocks noGrp="1" noChangeArrowheads="1"/>
          </p:cNvSpPr>
          <p:nvPr>
            <p:ph type="body" idx="1"/>
          </p:nvPr>
        </p:nvSpPr>
        <p:spPr>
          <a:xfrm>
            <a:off x="539750" y="333375"/>
            <a:ext cx="8229600" cy="5616575"/>
          </a:xfrm>
        </p:spPr>
        <p:txBody>
          <a:bodyPr/>
          <a:lstStyle/>
          <a:p>
            <a:pPr algn="l" rtl="0" eaLnBrk="1" hangingPunct="1">
              <a:lnSpc>
                <a:spcPct val="80000"/>
              </a:lnSpc>
              <a:buFontTx/>
              <a:buNone/>
            </a:pPr>
            <a:r>
              <a:rPr lang="he-IL" altLang="he-IL" sz="2400" dirty="0"/>
              <a:t>-  </a:t>
            </a:r>
            <a:r>
              <a:rPr lang="en-US" altLang="he-IL" sz="2000" b="1" dirty="0"/>
              <a:t>They will not transfer the names of the policemen.</a:t>
            </a:r>
          </a:p>
          <a:p>
            <a:pPr algn="l" rtl="0" eaLnBrk="1" hangingPunct="1">
              <a:lnSpc>
                <a:spcPct val="80000"/>
              </a:lnSpc>
              <a:buFontTx/>
              <a:buNone/>
            </a:pPr>
            <a:r>
              <a:rPr lang="en-US" altLang="he-IL" sz="2000" b="1" dirty="0"/>
              <a:t>- There will be malfunctions in operating the safe passage.</a:t>
            </a:r>
          </a:p>
          <a:p>
            <a:pPr algn="l" rtl="0" eaLnBrk="1" hangingPunct="1">
              <a:lnSpc>
                <a:spcPct val="80000"/>
              </a:lnSpc>
              <a:buFontTx/>
              <a:buNone/>
            </a:pPr>
            <a:r>
              <a:rPr lang="en-US" altLang="he-IL" sz="2000" b="1" dirty="0"/>
              <a:t>- will arrest Israelis (Jewish tourists), violating the restriction on "delay until the arrival of the joint tour."</a:t>
            </a:r>
          </a:p>
          <a:p>
            <a:pPr algn="l" rtl="0" eaLnBrk="1" hangingPunct="1">
              <a:lnSpc>
                <a:spcPct val="80000"/>
              </a:lnSpc>
              <a:buFontTx/>
              <a:buNone/>
            </a:pPr>
            <a:r>
              <a:rPr lang="en-US" altLang="he-IL" sz="2000" b="1" dirty="0"/>
              <a:t>- will not meet the construction restrictions in the areas of labor.</a:t>
            </a:r>
          </a:p>
          <a:p>
            <a:pPr algn="l" rtl="0" eaLnBrk="1" hangingPunct="1">
              <a:lnSpc>
                <a:spcPct val="80000"/>
              </a:lnSpc>
              <a:buFontTx/>
              <a:buNone/>
            </a:pPr>
            <a:r>
              <a:rPr lang="en-US" altLang="he-IL" sz="2000" b="1" dirty="0"/>
              <a:t>- Candidates for the council "seeking to implement their goals by illegal means" shall not be disqualified.</a:t>
            </a:r>
          </a:p>
          <a:p>
            <a:pPr algn="l" rtl="0" eaLnBrk="1" hangingPunct="1">
              <a:lnSpc>
                <a:spcPct val="80000"/>
              </a:lnSpc>
              <a:buFontTx/>
              <a:buNone/>
            </a:pPr>
            <a:r>
              <a:rPr lang="en-US" altLang="he-IL" sz="2000" b="1" dirty="0"/>
              <a:t>- will fail to preserve archaeological sites of historical importance to Israel.</a:t>
            </a:r>
          </a:p>
          <a:p>
            <a:pPr algn="l" rtl="0" eaLnBrk="1" hangingPunct="1">
              <a:lnSpc>
                <a:spcPct val="80000"/>
              </a:lnSpc>
              <a:buFontTx/>
              <a:buNone/>
            </a:pPr>
            <a:r>
              <a:rPr lang="en-US" altLang="he-IL" sz="2000" b="1" dirty="0"/>
              <a:t>- will be built in such a way as to damage the infrastructure, etc. of settlements and military installations.</a:t>
            </a:r>
          </a:p>
          <a:p>
            <a:pPr algn="l" rtl="0" eaLnBrk="1" hangingPunct="1">
              <a:lnSpc>
                <a:spcPct val="80000"/>
              </a:lnSpc>
              <a:buFontTx/>
              <a:buNone/>
            </a:pPr>
            <a:r>
              <a:rPr lang="en-US" altLang="he-IL" sz="2000" b="1" dirty="0"/>
              <a:t>- Issuing stamps and postage stamps not in the spirit of peace (as determined by the agreement).</a:t>
            </a:r>
          </a:p>
          <a:p>
            <a:pPr algn="l" rtl="0" eaLnBrk="1" hangingPunct="1">
              <a:lnSpc>
                <a:spcPct val="80000"/>
              </a:lnSpc>
              <a:buFontTx/>
              <a:buNone/>
            </a:pPr>
            <a:r>
              <a:rPr lang="en-US" altLang="he-IL" sz="2000" b="1" dirty="0"/>
              <a:t>- will not turn over suspects. (They will conduct false trials and false arrests).</a:t>
            </a:r>
          </a:p>
          <a:p>
            <a:pPr algn="l" rtl="0" eaLnBrk="1" hangingPunct="1">
              <a:lnSpc>
                <a:spcPct val="80000"/>
              </a:lnSpc>
              <a:buFontTx/>
              <a:buChar char="-"/>
            </a:pPr>
            <a:r>
              <a:rPr lang="en-US" altLang="he-IL" sz="2000" b="1" dirty="0" smtClean="0"/>
              <a:t>Violations </a:t>
            </a:r>
            <a:r>
              <a:rPr lang="en-US" altLang="he-IL" sz="2000" b="1" dirty="0"/>
              <a:t>on economic issues.</a:t>
            </a:r>
            <a:r>
              <a:rPr lang="he-IL" altLang="he-IL" sz="2000" b="1" dirty="0" smtClean="0"/>
              <a:t>  </a:t>
            </a:r>
          </a:p>
          <a:p>
            <a:pPr algn="l" rtl="0" eaLnBrk="1" hangingPunct="1">
              <a:lnSpc>
                <a:spcPct val="80000"/>
              </a:lnSpc>
              <a:buFontTx/>
              <a:buChar char="-"/>
            </a:pPr>
            <a:endParaRPr lang="en-US" altLang="he-IL" sz="2000" b="1" dirty="0" smtClean="0"/>
          </a:p>
          <a:p>
            <a:pPr algn="l" rtl="0" eaLnBrk="1" hangingPunct="1">
              <a:lnSpc>
                <a:spcPct val="80000"/>
              </a:lnSpc>
              <a:buFontTx/>
              <a:buChar char="-"/>
            </a:pPr>
            <a:endParaRPr lang="en-US" altLang="he-IL" sz="2000" b="1" dirty="0"/>
          </a:p>
          <a:p>
            <a:pPr algn="l" rtl="0" eaLnBrk="1" hangingPunct="1">
              <a:lnSpc>
                <a:spcPct val="80000"/>
              </a:lnSpc>
              <a:buFontTx/>
              <a:buChar char="-"/>
            </a:pPr>
            <a:r>
              <a:rPr lang="en-US" altLang="he-IL" sz="2000" b="1" dirty="0" err="1" smtClean="0"/>
              <a:t>Avi</a:t>
            </a:r>
            <a:r>
              <a:rPr lang="en-US" altLang="he-IL" sz="2000" b="1" dirty="0" smtClean="0"/>
              <a:t> </a:t>
            </a:r>
            <a:endParaRPr lang="he-IL" altLang="he-IL" sz="20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AC1135EC-411D-4424-BBB1-FCCDC6FC7A0C}"/>
              </a:ext>
            </a:extLst>
          </p:cNvPr>
          <p:cNvSpPr>
            <a:spLocks noGrp="1" noChangeArrowheads="1"/>
          </p:cNvSpPr>
          <p:nvPr>
            <p:ph type="title"/>
          </p:nvPr>
        </p:nvSpPr>
        <p:spPr/>
        <p:txBody>
          <a:bodyPr/>
          <a:lstStyle/>
          <a:p>
            <a:pPr rtl="0" eaLnBrk="1" hangingPunct="1"/>
            <a:r>
              <a:rPr lang="en-US" altLang="he-IL" sz="3600" dirty="0" smtClean="0"/>
              <a:t>A POSSIBLE STRUCTURE FOR A POLITICAL PLANNING PAPER</a:t>
            </a:r>
            <a:endParaRPr lang="en-US" altLang="he-IL" sz="3600" dirty="0"/>
          </a:p>
        </p:txBody>
      </p:sp>
      <p:sp>
        <p:nvSpPr>
          <p:cNvPr id="17411" name="Rectangle 3">
            <a:extLst>
              <a:ext uri="{FF2B5EF4-FFF2-40B4-BE49-F238E27FC236}">
                <a16:creationId xmlns:a16="http://schemas.microsoft.com/office/drawing/2014/main" id="{F27ABC69-6B75-49C6-BA55-5C78E7A098EA}"/>
              </a:ext>
            </a:extLst>
          </p:cNvPr>
          <p:cNvSpPr>
            <a:spLocks noGrp="1" noChangeArrowheads="1"/>
          </p:cNvSpPr>
          <p:nvPr>
            <p:ph type="body" idx="1"/>
          </p:nvPr>
        </p:nvSpPr>
        <p:spPr/>
        <p:txBody>
          <a:bodyPr/>
          <a:lstStyle/>
          <a:p>
            <a:pPr algn="l" rtl="0" eaLnBrk="1" hangingPunct="1">
              <a:lnSpc>
                <a:spcPct val="80000"/>
              </a:lnSpc>
            </a:pPr>
            <a:r>
              <a:rPr lang="en-US" altLang="he-IL" sz="2400" dirty="0"/>
              <a:t>What is the question? What is the problem? (Sharon, the village on the mountain)</a:t>
            </a:r>
          </a:p>
          <a:p>
            <a:pPr algn="l" rtl="0" eaLnBrk="1" hangingPunct="1">
              <a:lnSpc>
                <a:spcPct val="80000"/>
              </a:lnSpc>
            </a:pPr>
            <a:r>
              <a:rPr lang="en-US" altLang="he-IL" sz="2400" dirty="0"/>
              <a:t>Background (How did others take care?)</a:t>
            </a:r>
          </a:p>
          <a:p>
            <a:pPr algn="l" rtl="0" eaLnBrk="1" hangingPunct="1">
              <a:lnSpc>
                <a:spcPct val="80000"/>
              </a:lnSpc>
            </a:pPr>
            <a:r>
              <a:rPr lang="en-US" altLang="he-IL" sz="2400" dirty="0"/>
              <a:t>What is the goal (or goals)?</a:t>
            </a:r>
          </a:p>
          <a:p>
            <a:pPr algn="l" rtl="0" eaLnBrk="1" hangingPunct="1">
              <a:lnSpc>
                <a:spcPct val="80000"/>
              </a:lnSpc>
            </a:pPr>
            <a:r>
              <a:rPr lang="en-US" altLang="he-IL" sz="2400" dirty="0"/>
              <a:t>Discussion (with reference to relevant information, intelligence, etc.)</a:t>
            </a:r>
          </a:p>
          <a:p>
            <a:pPr algn="l" rtl="0" eaLnBrk="1" hangingPunct="1">
              <a:lnSpc>
                <a:spcPct val="80000"/>
              </a:lnSpc>
            </a:pPr>
            <a:r>
              <a:rPr lang="en-US" altLang="he-IL" sz="2400" dirty="0"/>
              <a:t>Options and their examination according to relevant criteria</a:t>
            </a:r>
          </a:p>
          <a:p>
            <a:pPr algn="l" rtl="0" eaLnBrk="1" hangingPunct="1">
              <a:lnSpc>
                <a:spcPct val="80000"/>
              </a:lnSpc>
            </a:pPr>
            <a:r>
              <a:rPr lang="en-US" altLang="he-IL" sz="2400" dirty="0"/>
              <a:t>Recommendations</a:t>
            </a:r>
          </a:p>
          <a:p>
            <a:pPr algn="l" rtl="0" eaLnBrk="1" hangingPunct="1">
              <a:lnSpc>
                <a:spcPct val="80000"/>
              </a:lnSpc>
            </a:pPr>
            <a:r>
              <a:rPr lang="en-US" altLang="he-IL" sz="2400" dirty="0"/>
              <a:t>The logic behind the recommendation</a:t>
            </a:r>
          </a:p>
          <a:p>
            <a:pPr algn="l" rtl="0" eaLnBrk="1" hangingPunct="1">
              <a:lnSpc>
                <a:spcPct val="80000"/>
              </a:lnSpc>
            </a:pPr>
            <a:r>
              <a:rPr lang="en-US" altLang="he-IL" sz="2400" dirty="0"/>
              <a:t>Application tests (expected problems, examination of assumptions)</a:t>
            </a:r>
          </a:p>
          <a:p>
            <a:pPr algn="l" rtl="0" eaLnBrk="1" hangingPunct="1">
              <a:lnSpc>
                <a:spcPct val="80000"/>
              </a:lnSpc>
            </a:pPr>
            <a:r>
              <a:rPr lang="en-US" altLang="he-IL" sz="2400" dirty="0"/>
              <a:t>Preliminary lines for the implementation plan (implementation team, support building, public relations, etc.)</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B5F67CE9-3B35-40C5-8F08-FE1A4539FD8A}"/>
              </a:ext>
            </a:extLst>
          </p:cNvPr>
          <p:cNvSpPr>
            <a:spLocks noGrp="1" noChangeArrowheads="1"/>
          </p:cNvSpPr>
          <p:nvPr>
            <p:ph type="title"/>
          </p:nvPr>
        </p:nvSpPr>
        <p:spPr/>
        <p:txBody>
          <a:bodyPr/>
          <a:lstStyle/>
          <a:p>
            <a:pPr rtl="0" eaLnBrk="1" hangingPunct="1"/>
            <a:r>
              <a:rPr lang="en-US" altLang="he-IL" dirty="0" smtClean="0"/>
              <a:t>WHAT TO CONSIDER?</a:t>
            </a:r>
            <a:endParaRPr lang="en-US" altLang="he-IL" dirty="0"/>
          </a:p>
        </p:txBody>
      </p:sp>
      <p:sp>
        <p:nvSpPr>
          <p:cNvPr id="18435" name="Rectangle 3">
            <a:extLst>
              <a:ext uri="{FF2B5EF4-FFF2-40B4-BE49-F238E27FC236}">
                <a16:creationId xmlns:a16="http://schemas.microsoft.com/office/drawing/2014/main" id="{7C0A746A-BFAA-4C50-A107-88AFE7B93DEF}"/>
              </a:ext>
            </a:extLst>
          </p:cNvPr>
          <p:cNvSpPr>
            <a:spLocks noGrp="1" noChangeArrowheads="1"/>
          </p:cNvSpPr>
          <p:nvPr>
            <p:ph type="body" idx="1"/>
          </p:nvPr>
        </p:nvSpPr>
        <p:spPr/>
        <p:txBody>
          <a:bodyPr/>
          <a:lstStyle/>
          <a:p>
            <a:pPr algn="l" rtl="0" eaLnBrk="1" hangingPunct="1">
              <a:lnSpc>
                <a:spcPct val="90000"/>
              </a:lnSpc>
            </a:pPr>
            <a:r>
              <a:rPr lang="en-US" altLang="he-IL" sz="2800" dirty="0"/>
              <a:t>Incentives for decision makers</a:t>
            </a:r>
          </a:p>
          <a:p>
            <a:pPr algn="l" rtl="0" eaLnBrk="1" hangingPunct="1">
              <a:lnSpc>
                <a:spcPct val="90000"/>
              </a:lnSpc>
            </a:pPr>
            <a:r>
              <a:rPr lang="en-US" altLang="he-IL" sz="2800" dirty="0"/>
              <a:t>Concise ("Take off fast")</a:t>
            </a:r>
          </a:p>
          <a:p>
            <a:pPr algn="l" rtl="0" eaLnBrk="1" hangingPunct="1">
              <a:lnSpc>
                <a:spcPct val="90000"/>
              </a:lnSpc>
            </a:pPr>
            <a:r>
              <a:rPr lang="en-US" altLang="he-IL" sz="2800" dirty="0"/>
              <a:t>Reveal author biasing</a:t>
            </a:r>
          </a:p>
          <a:p>
            <a:pPr algn="l" rtl="0" eaLnBrk="1" hangingPunct="1">
              <a:lnSpc>
                <a:spcPct val="90000"/>
              </a:lnSpc>
            </a:pPr>
            <a:r>
              <a:rPr lang="en-US" altLang="he-IL" sz="2800" dirty="0"/>
              <a:t>Leaks</a:t>
            </a:r>
          </a:p>
          <a:p>
            <a:pPr algn="l" rtl="0" eaLnBrk="1" hangingPunct="1">
              <a:lnSpc>
                <a:spcPct val="90000"/>
              </a:lnSpc>
            </a:pPr>
            <a:r>
              <a:rPr lang="en-US" altLang="he-IL" sz="2800" dirty="0"/>
              <a:t>The big picture and the long range</a:t>
            </a:r>
          </a:p>
          <a:p>
            <a:pPr algn="l" rtl="0" eaLnBrk="1" hangingPunct="1">
              <a:lnSpc>
                <a:spcPct val="90000"/>
              </a:lnSpc>
            </a:pPr>
            <a:r>
              <a:rPr lang="en-US" altLang="he-IL" sz="2800" dirty="0"/>
              <a:t>Oral presentation</a:t>
            </a:r>
          </a:p>
          <a:p>
            <a:pPr algn="l" rtl="0" eaLnBrk="1" hangingPunct="1">
              <a:lnSpc>
                <a:spcPct val="90000"/>
              </a:lnSpc>
            </a:pPr>
            <a:r>
              <a:rPr lang="en-US" altLang="he-IL" sz="2800" dirty="0"/>
              <a:t>Boss and mission</a:t>
            </a:r>
          </a:p>
          <a:p>
            <a:pPr algn="l" rtl="0" eaLnBrk="1" hangingPunct="1">
              <a:lnSpc>
                <a:spcPct val="90000"/>
              </a:lnSpc>
            </a:pPr>
            <a:r>
              <a:rPr lang="en-US" altLang="he-IL" sz="2800" dirty="0"/>
              <a:t>Clarity, and sharp reference to difficult problems</a:t>
            </a:r>
          </a:p>
          <a:p>
            <a:pPr algn="l" rtl="0" eaLnBrk="1" hangingPunct="1">
              <a:lnSpc>
                <a:spcPct val="90000"/>
              </a:lnSpc>
            </a:pPr>
            <a:r>
              <a:rPr lang="en-US" altLang="he-IL" sz="2800" dirty="0"/>
              <a:t>Treatment of uncertainties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CD54E459-C2FA-4397-B639-37D12026F5E2}"/>
              </a:ext>
            </a:extLst>
          </p:cNvPr>
          <p:cNvSpPr>
            <a:spLocks noGrp="1" noChangeArrowheads="1"/>
          </p:cNvSpPr>
          <p:nvPr>
            <p:ph type="title"/>
          </p:nvPr>
        </p:nvSpPr>
        <p:spPr/>
        <p:txBody>
          <a:bodyPr/>
          <a:lstStyle/>
          <a:p>
            <a:pPr rtl="0" eaLnBrk="1" hangingPunct="1"/>
            <a:r>
              <a:rPr lang="en-US" altLang="he-IL" sz="3600" b="1" dirty="0" smtClean="0"/>
              <a:t>WHAT ARE THE VALUE OF THE SCENARIOS?</a:t>
            </a:r>
            <a:endParaRPr lang="en-US" altLang="he-IL" sz="3600" b="1" dirty="0"/>
          </a:p>
        </p:txBody>
      </p:sp>
      <p:sp>
        <p:nvSpPr>
          <p:cNvPr id="19459" name="Rectangle 3">
            <a:extLst>
              <a:ext uri="{FF2B5EF4-FFF2-40B4-BE49-F238E27FC236}">
                <a16:creationId xmlns:a16="http://schemas.microsoft.com/office/drawing/2014/main" id="{A996ED00-8BDA-4D9B-B69B-E9AC66279E59}"/>
              </a:ext>
            </a:extLst>
          </p:cNvPr>
          <p:cNvSpPr>
            <a:spLocks noGrp="1" noChangeArrowheads="1"/>
          </p:cNvSpPr>
          <p:nvPr>
            <p:ph type="body" idx="1"/>
          </p:nvPr>
        </p:nvSpPr>
        <p:spPr/>
        <p:txBody>
          <a:bodyPr/>
          <a:lstStyle/>
          <a:p>
            <a:pPr algn="l" rtl="0" eaLnBrk="1" hangingPunct="1"/>
            <a:r>
              <a:rPr lang="en-US" altLang="he-IL" sz="2400" dirty="0"/>
              <a:t>Methodological thinking about future possibilities.</a:t>
            </a:r>
          </a:p>
          <a:p>
            <a:pPr algn="l" rtl="0" eaLnBrk="1" hangingPunct="1"/>
            <a:r>
              <a:rPr lang="en-US" altLang="he-IL" sz="2400" dirty="0"/>
              <a:t>Estimation of the probability of the occurrence of alternative "futures".</a:t>
            </a:r>
          </a:p>
          <a:p>
            <a:pPr algn="l" rtl="0" eaLnBrk="1" hangingPunct="1"/>
            <a:r>
              <a:rPr lang="en-US" altLang="he-IL" sz="2400" dirty="0"/>
              <a:t>Assistance in formulating strategies for achieving a preferred future and preventing an undesirable future.</a:t>
            </a:r>
          </a:p>
          <a:p>
            <a:pPr algn="l" rtl="0" eaLnBrk="1" hangingPunct="1"/>
            <a:r>
              <a:rPr lang="en-US" altLang="he-IL" sz="2400" dirty="0"/>
              <a:t>Identifying obstacles and finding ways to overcome them.</a:t>
            </a:r>
          </a:p>
          <a:p>
            <a:pPr algn="l" rtl="0" eaLnBrk="1" hangingPunct="1"/>
            <a:r>
              <a:rPr lang="en-US" altLang="he-IL" sz="2400" dirty="0"/>
              <a:t>Identify opportunities and find ways to exploit them.</a:t>
            </a:r>
          </a:p>
          <a:p>
            <a:pPr algn="l" rtl="0" eaLnBrk="1" hangingPunct="1"/>
            <a:r>
              <a:rPr lang="en-US" altLang="he-IL" sz="2400" dirty="0"/>
              <a:t>Understanding the implications of our actions</a:t>
            </a:r>
            <a:r>
              <a:rPr lang="he-IL" altLang="he-IL" dirty="0" smtClean="0"/>
              <a:t>.</a:t>
            </a:r>
            <a:endParaRPr lang="en-US" altLang="he-IL"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FF80706D-489F-455E-907B-F7341035ED11}"/>
              </a:ext>
            </a:extLst>
          </p:cNvPr>
          <p:cNvSpPr>
            <a:spLocks noGrp="1" noChangeArrowheads="1"/>
          </p:cNvSpPr>
          <p:nvPr>
            <p:ph type="title"/>
          </p:nvPr>
        </p:nvSpPr>
        <p:spPr/>
        <p:txBody>
          <a:bodyPr/>
          <a:lstStyle/>
          <a:p>
            <a:pPr rtl="0" eaLnBrk="1" hangingPunct="1"/>
            <a:r>
              <a:rPr lang="en-US" altLang="he-IL" b="1" dirty="0" smtClean="0"/>
              <a:t>CREATIVITY</a:t>
            </a:r>
            <a:endParaRPr lang="en-US" altLang="he-IL" b="1" dirty="0"/>
          </a:p>
        </p:txBody>
      </p:sp>
      <p:sp>
        <p:nvSpPr>
          <p:cNvPr id="20483" name="Rectangle 3">
            <a:extLst>
              <a:ext uri="{FF2B5EF4-FFF2-40B4-BE49-F238E27FC236}">
                <a16:creationId xmlns:a16="http://schemas.microsoft.com/office/drawing/2014/main" id="{2C11013D-8528-4731-ADAB-C7DBABA8B38E}"/>
              </a:ext>
            </a:extLst>
          </p:cNvPr>
          <p:cNvSpPr>
            <a:spLocks noGrp="1" noChangeArrowheads="1"/>
          </p:cNvSpPr>
          <p:nvPr>
            <p:ph type="body" idx="1"/>
          </p:nvPr>
        </p:nvSpPr>
        <p:spPr/>
        <p:txBody>
          <a:bodyPr/>
          <a:lstStyle/>
          <a:p>
            <a:pPr algn="l" rtl="0" eaLnBrk="1" hangingPunct="1"/>
            <a:r>
              <a:rPr lang="en-US" altLang="he-IL" dirty="0"/>
              <a:t>Looking ahead requires creativity</a:t>
            </a:r>
          </a:p>
          <a:p>
            <a:pPr algn="l" rtl="0" eaLnBrk="1" hangingPunct="1"/>
            <a:r>
              <a:rPr lang="en-US" altLang="he-IL" dirty="0"/>
              <a:t>Creativity can also be encouraged and stimulated</a:t>
            </a:r>
          </a:p>
          <a:p>
            <a:pPr algn="l" rtl="0" eaLnBrk="1" hangingPunct="1"/>
            <a:r>
              <a:rPr lang="en-US" altLang="he-IL" dirty="0"/>
              <a:t>Example: brainstorming (reject judgment stage, create many ideas, "time" unconventional ideas, rely on others' ideas).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3B8ED76F-6279-45F6-A91D-8210C94CA402}"/>
              </a:ext>
            </a:extLst>
          </p:cNvPr>
          <p:cNvSpPr>
            <a:spLocks noGrp="1" noChangeArrowheads="1"/>
          </p:cNvSpPr>
          <p:nvPr>
            <p:ph type="title"/>
          </p:nvPr>
        </p:nvSpPr>
        <p:spPr/>
        <p:txBody>
          <a:bodyPr/>
          <a:lstStyle/>
          <a:p>
            <a:pPr rtl="0" eaLnBrk="1" hangingPunct="1"/>
            <a:r>
              <a:rPr lang="en-US" altLang="he-IL" b="1" dirty="0" smtClean="0"/>
              <a:t>BASIC RULES</a:t>
            </a:r>
            <a:endParaRPr lang="en-US" altLang="he-IL" b="1" dirty="0"/>
          </a:p>
        </p:txBody>
      </p:sp>
      <p:sp>
        <p:nvSpPr>
          <p:cNvPr id="21507" name="Rectangle 3">
            <a:extLst>
              <a:ext uri="{FF2B5EF4-FFF2-40B4-BE49-F238E27FC236}">
                <a16:creationId xmlns:a16="http://schemas.microsoft.com/office/drawing/2014/main" id="{56E07F33-0F7B-486C-9A9C-F28F86B08D92}"/>
              </a:ext>
            </a:extLst>
          </p:cNvPr>
          <p:cNvSpPr>
            <a:spLocks noGrp="1" noChangeArrowheads="1"/>
          </p:cNvSpPr>
          <p:nvPr>
            <p:ph type="body" idx="1"/>
          </p:nvPr>
        </p:nvSpPr>
        <p:spPr/>
        <p:txBody>
          <a:bodyPr/>
          <a:lstStyle/>
          <a:p>
            <a:pPr algn="l" rtl="0" eaLnBrk="1" hangingPunct="1"/>
            <a:r>
              <a:rPr lang="en-US" altLang="he-IL" dirty="0"/>
              <a:t>Get ready for what the future holds for you</a:t>
            </a:r>
          </a:p>
          <a:p>
            <a:pPr algn="l" rtl="0" eaLnBrk="1" hangingPunct="1"/>
            <a:r>
              <a:rPr lang="en-US" altLang="he-IL" dirty="0"/>
              <a:t>Watch Future Needs</a:t>
            </a:r>
          </a:p>
          <a:p>
            <a:pPr algn="l" rtl="0" eaLnBrk="1" hangingPunct="1"/>
            <a:r>
              <a:rPr lang="en-US" altLang="he-IL" dirty="0"/>
              <a:t>Use information, even if it is partial</a:t>
            </a:r>
          </a:p>
          <a:p>
            <a:pPr algn="l" rtl="0" eaLnBrk="1" hangingPunct="1"/>
            <a:r>
              <a:rPr lang="en-US" altLang="he-IL" dirty="0"/>
              <a:t>Watch the unexpected</a:t>
            </a:r>
          </a:p>
          <a:p>
            <a:pPr algn="l" rtl="0" eaLnBrk="1" hangingPunct="1"/>
            <a:r>
              <a:rPr lang="en-US" altLang="he-IL" dirty="0"/>
              <a:t>It is important both short term and long term</a:t>
            </a:r>
          </a:p>
          <a:p>
            <a:pPr algn="l" rtl="0" eaLnBrk="1" hangingPunct="1"/>
            <a:r>
              <a:rPr lang="en-US" altLang="he-IL" dirty="0"/>
              <a:t>"Dream" effectively</a:t>
            </a:r>
          </a:p>
          <a:p>
            <a:pPr algn="l" rtl="0" eaLnBrk="1" hangingPunct="1"/>
            <a:r>
              <a:rPr lang="en-US" altLang="he-IL" dirty="0"/>
              <a:t>Learn from your predecessors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8A623043-418E-467E-AB20-4B240AD821FB}"/>
              </a:ext>
            </a:extLst>
          </p:cNvPr>
          <p:cNvSpPr>
            <a:spLocks noGrp="1"/>
          </p:cNvSpPr>
          <p:nvPr>
            <p:ph type="title"/>
          </p:nvPr>
        </p:nvSpPr>
        <p:spPr/>
        <p:txBody>
          <a:bodyPr/>
          <a:lstStyle/>
          <a:p>
            <a:pPr rtl="0"/>
            <a:r>
              <a:rPr lang="en-US" altLang="he-IL" sz="4000" b="1" u="sng" dirty="0"/>
              <a:t>Policy document - a link in the process</a:t>
            </a:r>
            <a:endParaRPr lang="he-IL" altLang="he-IL" sz="4000" b="1" u="sng" dirty="0"/>
          </a:p>
        </p:txBody>
      </p:sp>
      <p:sp>
        <p:nvSpPr>
          <p:cNvPr id="4099" name="Content Placeholder 2">
            <a:extLst>
              <a:ext uri="{FF2B5EF4-FFF2-40B4-BE49-F238E27FC236}">
                <a16:creationId xmlns:a16="http://schemas.microsoft.com/office/drawing/2014/main" id="{8EE1C48B-57C0-4508-8B6D-BD57A5B2E963}"/>
              </a:ext>
            </a:extLst>
          </p:cNvPr>
          <p:cNvSpPr>
            <a:spLocks noGrp="1"/>
          </p:cNvSpPr>
          <p:nvPr>
            <p:ph idx="1"/>
          </p:nvPr>
        </p:nvSpPr>
        <p:spPr>
          <a:xfrm>
            <a:off x="457200" y="1700213"/>
            <a:ext cx="8229600" cy="4425950"/>
          </a:xfrm>
        </p:spPr>
        <p:txBody>
          <a:bodyPr/>
          <a:lstStyle/>
          <a:p>
            <a:pPr algn="l" rtl="0"/>
            <a:r>
              <a:rPr lang="en-US" altLang="he-IL" dirty="0"/>
              <a:t>The policy document - a link in a complex process leading to a decision that can change an existing reality.</a:t>
            </a:r>
          </a:p>
          <a:p>
            <a:pPr algn="l" rtl="0"/>
            <a:r>
              <a:rPr lang="en-US" altLang="he-IL" dirty="0"/>
              <a:t>In the process there is interaction between factors with different characteristics. This is the arena of practical statesmanship.</a:t>
            </a:r>
          </a:p>
          <a:p>
            <a:pPr algn="l" rtl="0"/>
            <a:r>
              <a:rPr lang="en-US" altLang="he-IL" dirty="0"/>
              <a:t>Understanding the characteristics of the overall arena is essential to the authors of the policy paper if they wish to influence.</a:t>
            </a:r>
            <a:endParaRPr lang="he-IL" altLang="he-IL"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3FF67D12-3AF6-4A5C-9FCA-99EEFB750725}"/>
              </a:ext>
            </a:extLst>
          </p:cNvPr>
          <p:cNvSpPr>
            <a:spLocks noGrp="1" noChangeArrowheads="1"/>
          </p:cNvSpPr>
          <p:nvPr>
            <p:ph type="title"/>
          </p:nvPr>
        </p:nvSpPr>
        <p:spPr/>
        <p:txBody>
          <a:bodyPr/>
          <a:lstStyle/>
          <a:p>
            <a:pPr rtl="0" eaLnBrk="1" hangingPunct="1"/>
            <a:r>
              <a:rPr lang="en-US" altLang="he-IL" b="1" dirty="0" smtClean="0"/>
              <a:t>AN ERA OF FAST TRANSITIONS</a:t>
            </a:r>
            <a:endParaRPr lang="en-US" altLang="he-IL" b="1" dirty="0"/>
          </a:p>
        </p:txBody>
      </p:sp>
      <p:sp>
        <p:nvSpPr>
          <p:cNvPr id="22531" name="Rectangle 3">
            <a:extLst>
              <a:ext uri="{FF2B5EF4-FFF2-40B4-BE49-F238E27FC236}">
                <a16:creationId xmlns:a16="http://schemas.microsoft.com/office/drawing/2014/main" id="{856C9DB1-5053-4170-8539-A33C84B97F3A}"/>
              </a:ext>
            </a:extLst>
          </p:cNvPr>
          <p:cNvSpPr>
            <a:spLocks noGrp="1" noChangeArrowheads="1"/>
          </p:cNvSpPr>
          <p:nvPr>
            <p:ph type="body" idx="1"/>
          </p:nvPr>
        </p:nvSpPr>
        <p:spPr/>
        <p:txBody>
          <a:bodyPr/>
          <a:lstStyle/>
          <a:p>
            <a:pPr algn="l" rtl="0" eaLnBrk="1" hangingPunct="1">
              <a:buFontTx/>
              <a:buNone/>
            </a:pPr>
            <a:r>
              <a:rPr lang="he-IL" altLang="he-IL" dirty="0"/>
              <a:t> </a:t>
            </a:r>
            <a:r>
              <a:rPr lang="he-IL" altLang="he-IL" b="1" u="sng" dirty="0" smtClean="0"/>
              <a:t>"</a:t>
            </a:r>
            <a:r>
              <a:rPr lang="en-US" altLang="he-IL" b="1" u="sng" dirty="0"/>
              <a:t>Dominant trends</a:t>
            </a:r>
            <a:r>
              <a:rPr lang="he-IL" altLang="he-IL" b="1" u="sng" dirty="0" smtClean="0"/>
              <a:t>" </a:t>
            </a:r>
            <a:r>
              <a:rPr lang="he-IL" altLang="he-IL" b="1" u="sng" dirty="0"/>
              <a:t>(</a:t>
            </a:r>
            <a:r>
              <a:rPr lang="en-US" altLang="he-IL" b="1" u="sng" dirty="0"/>
              <a:t>(Super-Trends</a:t>
            </a:r>
            <a:r>
              <a:rPr lang="he-IL" altLang="he-IL" b="1" u="sng" dirty="0"/>
              <a:t>:</a:t>
            </a:r>
          </a:p>
          <a:p>
            <a:pPr algn="l" rtl="0" eaLnBrk="1" hangingPunct="1"/>
            <a:r>
              <a:rPr lang="en-US" altLang="he-IL" dirty="0"/>
              <a:t>technological progress</a:t>
            </a:r>
          </a:p>
          <a:p>
            <a:pPr algn="l" rtl="0" eaLnBrk="1" hangingPunct="1"/>
            <a:r>
              <a:rPr lang="en-US" altLang="he-IL" dirty="0"/>
              <a:t>Economic growth</a:t>
            </a:r>
          </a:p>
          <a:p>
            <a:pPr algn="l" rtl="0" eaLnBrk="1" hangingPunct="1"/>
            <a:r>
              <a:rPr lang="en-US" altLang="he-IL" dirty="0"/>
              <a:t>Improved health</a:t>
            </a:r>
          </a:p>
          <a:p>
            <a:pPr algn="l" rtl="0" eaLnBrk="1" hangingPunct="1"/>
            <a:r>
              <a:rPr lang="en-US" altLang="he-IL" dirty="0"/>
              <a:t>High mobility</a:t>
            </a:r>
          </a:p>
          <a:p>
            <a:pPr algn="l" rtl="0" eaLnBrk="1" hangingPunct="1"/>
            <a:r>
              <a:rPr lang="en-US" altLang="he-IL" dirty="0"/>
              <a:t>Environment in retreat</a:t>
            </a:r>
          </a:p>
          <a:p>
            <a:pPr algn="l" rtl="0" eaLnBrk="1" hangingPunct="1"/>
            <a:r>
              <a:rPr lang="en-US" altLang="he-IL" dirty="0"/>
              <a:t>cultural shock</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8BEBEF87-AB2A-4EC5-B2A0-9B75BD9D87E2}"/>
              </a:ext>
            </a:extLst>
          </p:cNvPr>
          <p:cNvSpPr>
            <a:spLocks noGrp="1" noChangeArrowheads="1"/>
          </p:cNvSpPr>
          <p:nvPr>
            <p:ph type="title"/>
          </p:nvPr>
        </p:nvSpPr>
        <p:spPr/>
        <p:txBody>
          <a:bodyPr/>
          <a:lstStyle/>
          <a:p>
            <a:pPr rtl="0" eaLnBrk="1" hangingPunct="1"/>
            <a:r>
              <a:rPr lang="en-US" altLang="he-IL" sz="3600" b="1" dirty="0" smtClean="0"/>
              <a:t>TRENDS CONTROLS AND FUTURE</a:t>
            </a:r>
            <a:endParaRPr lang="en-US" altLang="he-IL" sz="3600" dirty="0"/>
          </a:p>
        </p:txBody>
      </p:sp>
      <p:sp>
        <p:nvSpPr>
          <p:cNvPr id="23555" name="Rectangle 3">
            <a:extLst>
              <a:ext uri="{FF2B5EF4-FFF2-40B4-BE49-F238E27FC236}">
                <a16:creationId xmlns:a16="http://schemas.microsoft.com/office/drawing/2014/main" id="{C0DE6279-3E5D-4579-94AE-8BABD671A52F}"/>
              </a:ext>
            </a:extLst>
          </p:cNvPr>
          <p:cNvSpPr>
            <a:spLocks noGrp="1" noChangeArrowheads="1"/>
          </p:cNvSpPr>
          <p:nvPr>
            <p:ph type="body" idx="1"/>
          </p:nvPr>
        </p:nvSpPr>
        <p:spPr/>
        <p:txBody>
          <a:bodyPr/>
          <a:lstStyle/>
          <a:p>
            <a:pPr algn="l" rtl="0" eaLnBrk="1" hangingPunct="1">
              <a:lnSpc>
                <a:spcPct val="90000"/>
              </a:lnSpc>
            </a:pPr>
            <a:r>
              <a:rPr lang="en-US" altLang="he-IL" sz="2400" dirty="0"/>
              <a:t>"Dominant trends" - a bridge between the present and the past into the future.</a:t>
            </a:r>
          </a:p>
          <a:p>
            <a:pPr algn="l" rtl="0" eaLnBrk="1" hangingPunct="1">
              <a:lnSpc>
                <a:spcPct val="90000"/>
              </a:lnSpc>
            </a:pPr>
            <a:r>
              <a:rPr lang="en-US" altLang="he-IL" sz="2400" dirty="0"/>
              <a:t>Extrapolation of trends controls - "a future without surprises". (Example: Trends in the Political Process)</a:t>
            </a:r>
          </a:p>
          <a:p>
            <a:pPr algn="l" rtl="0" eaLnBrk="1" hangingPunct="1">
              <a:lnSpc>
                <a:spcPct val="90000"/>
              </a:lnSpc>
            </a:pPr>
            <a:r>
              <a:rPr lang="en-US" altLang="he-IL" sz="2400" dirty="0"/>
              <a:t>Work question: What may happen so that the expected will not happen?</a:t>
            </a:r>
          </a:p>
          <a:p>
            <a:pPr algn="l" rtl="0" eaLnBrk="1" hangingPunct="1">
              <a:lnSpc>
                <a:spcPct val="90000"/>
              </a:lnSpc>
            </a:pPr>
            <a:r>
              <a:rPr lang="en-US" altLang="he-IL" sz="2400" dirty="0"/>
              <a:t>Alternative scenarios:</a:t>
            </a:r>
          </a:p>
          <a:p>
            <a:pPr algn="l" rtl="0" eaLnBrk="1" hangingPunct="1">
              <a:lnSpc>
                <a:spcPct val="90000"/>
              </a:lnSpc>
            </a:pPr>
            <a:r>
              <a:rPr lang="en-US" altLang="he-IL" sz="2400" dirty="0"/>
              <a:t>"There are no surprises"</a:t>
            </a:r>
          </a:p>
          <a:p>
            <a:pPr algn="l" rtl="0" eaLnBrk="1" hangingPunct="1">
              <a:lnSpc>
                <a:spcPct val="90000"/>
              </a:lnSpc>
            </a:pPr>
            <a:r>
              <a:rPr lang="en-US" altLang="he-IL" sz="2400" dirty="0"/>
              <a:t>"optimistic"</a:t>
            </a:r>
          </a:p>
          <a:p>
            <a:pPr algn="l" rtl="0" eaLnBrk="1" hangingPunct="1">
              <a:lnSpc>
                <a:spcPct val="90000"/>
              </a:lnSpc>
            </a:pPr>
            <a:r>
              <a:rPr lang="en-US" altLang="he-IL" sz="2400" dirty="0"/>
              <a:t>"pessimistic"</a:t>
            </a:r>
          </a:p>
          <a:p>
            <a:pPr algn="l" rtl="0" eaLnBrk="1" hangingPunct="1">
              <a:lnSpc>
                <a:spcPct val="90000"/>
              </a:lnSpc>
            </a:pPr>
            <a:r>
              <a:rPr lang="en-US" altLang="he-IL" sz="2400" dirty="0"/>
              <a:t>("</a:t>
            </a:r>
            <a:r>
              <a:rPr lang="en-US" altLang="he-IL" sz="2400" dirty="0" err="1"/>
              <a:t>Asuni</a:t>
            </a:r>
            <a:r>
              <a:rPr lang="en-US" altLang="he-IL" sz="2400" dirty="0"/>
              <a:t>" and "</a:t>
            </a:r>
            <a:r>
              <a:rPr lang="en-US" altLang="he-IL" sz="2400" dirty="0" err="1"/>
              <a:t>Nissi</a:t>
            </a:r>
            <a:r>
              <a:rPr lang="en-US" altLang="he-IL" sz="2400" dirty="0"/>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9BEF1E0B-93BE-4863-B2BC-F904365FB1E5}"/>
              </a:ext>
            </a:extLst>
          </p:cNvPr>
          <p:cNvSpPr>
            <a:spLocks noGrp="1" noChangeArrowheads="1"/>
          </p:cNvSpPr>
          <p:nvPr>
            <p:ph type="title"/>
          </p:nvPr>
        </p:nvSpPr>
        <p:spPr/>
        <p:txBody>
          <a:bodyPr/>
          <a:lstStyle/>
          <a:p>
            <a:pPr rtl="0" eaLnBrk="1" hangingPunct="1"/>
            <a:r>
              <a:rPr lang="en-US" altLang="he-IL" sz="3600" b="1" dirty="0" smtClean="0"/>
              <a:t>SCENARIO PRODUCTION</a:t>
            </a:r>
            <a:endParaRPr lang="en-US" altLang="he-IL" sz="3600" b="1" dirty="0"/>
          </a:p>
        </p:txBody>
      </p:sp>
      <p:sp>
        <p:nvSpPr>
          <p:cNvPr id="24579" name="Rectangle 3">
            <a:extLst>
              <a:ext uri="{FF2B5EF4-FFF2-40B4-BE49-F238E27FC236}">
                <a16:creationId xmlns:a16="http://schemas.microsoft.com/office/drawing/2014/main" id="{BEDD8720-704B-4E6B-9CBF-7C38DCCCC97C}"/>
              </a:ext>
            </a:extLst>
          </p:cNvPr>
          <p:cNvSpPr>
            <a:spLocks noGrp="1" noChangeArrowheads="1"/>
          </p:cNvSpPr>
          <p:nvPr>
            <p:ph type="body" idx="1"/>
          </p:nvPr>
        </p:nvSpPr>
        <p:spPr/>
        <p:txBody>
          <a:bodyPr/>
          <a:lstStyle/>
          <a:p>
            <a:pPr algn="l" rtl="0" eaLnBrk="1" hangingPunct="1"/>
            <a:r>
              <a:rPr lang="en-US" altLang="he-IL" dirty="0"/>
              <a:t>Forward incarnation of relevant trends (and events) and, as a result, painting future images.</a:t>
            </a:r>
          </a:p>
          <a:p>
            <a:pPr algn="l" rtl="0" eaLnBrk="1" hangingPunct="1"/>
            <a:r>
              <a:rPr lang="en-US" altLang="he-IL" dirty="0"/>
              <a:t>Painting alternative future images and subsequently "rolling backwards". ("Normative forecasting").</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9C420EC4-3A33-493E-AF76-B5B7E9425E0A}"/>
              </a:ext>
            </a:extLst>
          </p:cNvPr>
          <p:cNvSpPr>
            <a:spLocks noGrp="1" noChangeArrowheads="1"/>
          </p:cNvSpPr>
          <p:nvPr>
            <p:ph type="title"/>
          </p:nvPr>
        </p:nvSpPr>
        <p:spPr/>
        <p:txBody>
          <a:bodyPr/>
          <a:lstStyle/>
          <a:p>
            <a:pPr rtl="0" eaLnBrk="1" hangingPunct="1"/>
            <a:r>
              <a:rPr lang="en-US" altLang="he-IL" sz="3200" b="1" dirty="0" smtClean="0"/>
              <a:t>WHAT ARE THE VALUE OF THE SCENARIOS?</a:t>
            </a:r>
            <a:endParaRPr lang="en-US" altLang="he-IL" sz="3200" b="1" dirty="0"/>
          </a:p>
        </p:txBody>
      </p:sp>
      <p:sp>
        <p:nvSpPr>
          <p:cNvPr id="25603" name="Rectangle 3">
            <a:extLst>
              <a:ext uri="{FF2B5EF4-FFF2-40B4-BE49-F238E27FC236}">
                <a16:creationId xmlns:a16="http://schemas.microsoft.com/office/drawing/2014/main" id="{FBC09D8A-9A61-49E1-AD1F-E6BB3B43F6FA}"/>
              </a:ext>
            </a:extLst>
          </p:cNvPr>
          <p:cNvSpPr>
            <a:spLocks noGrp="1" noChangeArrowheads="1"/>
          </p:cNvSpPr>
          <p:nvPr>
            <p:ph type="body" idx="1"/>
          </p:nvPr>
        </p:nvSpPr>
        <p:spPr/>
        <p:txBody>
          <a:bodyPr/>
          <a:lstStyle/>
          <a:p>
            <a:pPr algn="l" rtl="0" eaLnBrk="1" hangingPunct="1"/>
            <a:r>
              <a:rPr lang="en-US" altLang="he-IL" sz="2400" dirty="0"/>
              <a:t>Methodological thinking about future possibilities.</a:t>
            </a:r>
          </a:p>
          <a:p>
            <a:pPr algn="l" rtl="0" eaLnBrk="1" hangingPunct="1"/>
            <a:r>
              <a:rPr lang="en-US" altLang="he-IL" sz="2400" dirty="0"/>
              <a:t>Estimation of the probability of the occurrence of alternative "futures".</a:t>
            </a:r>
          </a:p>
          <a:p>
            <a:pPr algn="l" rtl="0" eaLnBrk="1" hangingPunct="1"/>
            <a:r>
              <a:rPr lang="en-US" altLang="he-IL" sz="2400" dirty="0"/>
              <a:t>Assistance in formulating strategies for achieving a preferred future and preventing an undesirable future.</a:t>
            </a:r>
          </a:p>
          <a:p>
            <a:pPr algn="l" rtl="0" eaLnBrk="1" hangingPunct="1"/>
            <a:r>
              <a:rPr lang="en-US" altLang="he-IL" sz="2400" dirty="0"/>
              <a:t>Identifying obstacles and finding ways to overcome them.</a:t>
            </a:r>
          </a:p>
          <a:p>
            <a:pPr algn="l" rtl="0" eaLnBrk="1" hangingPunct="1"/>
            <a:r>
              <a:rPr lang="en-US" altLang="he-IL" sz="2400" dirty="0"/>
              <a:t>Identify opportunities and find ways to exploit them.</a:t>
            </a:r>
          </a:p>
          <a:p>
            <a:pPr algn="l" rtl="0" eaLnBrk="1" hangingPunct="1"/>
            <a:r>
              <a:rPr lang="en-US" altLang="he-IL" sz="2400" dirty="0"/>
              <a:t>Understanding the implications of our actions.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B56D30A3-AD1C-45BD-B762-BA8EFFB6B568}"/>
              </a:ext>
            </a:extLst>
          </p:cNvPr>
          <p:cNvSpPr>
            <a:spLocks noGrp="1" noChangeArrowheads="1"/>
          </p:cNvSpPr>
          <p:nvPr>
            <p:ph type="title"/>
          </p:nvPr>
        </p:nvSpPr>
        <p:spPr/>
        <p:txBody>
          <a:bodyPr/>
          <a:lstStyle/>
          <a:p>
            <a:pPr rtl="0" eaLnBrk="1" hangingPunct="1"/>
            <a:r>
              <a:rPr lang="en-US" altLang="he-IL" sz="4000" b="1" dirty="0" smtClean="0"/>
              <a:t>PREDICTION METHODS</a:t>
            </a:r>
            <a:endParaRPr lang="en-US" altLang="he-IL" sz="4000" b="1" dirty="0"/>
          </a:p>
        </p:txBody>
      </p:sp>
      <p:sp>
        <p:nvSpPr>
          <p:cNvPr id="26627" name="Rectangle 3">
            <a:extLst>
              <a:ext uri="{FF2B5EF4-FFF2-40B4-BE49-F238E27FC236}">
                <a16:creationId xmlns:a16="http://schemas.microsoft.com/office/drawing/2014/main" id="{72755E96-A005-4CE2-AB94-81A06592D80D}"/>
              </a:ext>
            </a:extLst>
          </p:cNvPr>
          <p:cNvSpPr>
            <a:spLocks noGrp="1" noChangeArrowheads="1"/>
          </p:cNvSpPr>
          <p:nvPr>
            <p:ph type="body" idx="1"/>
          </p:nvPr>
        </p:nvSpPr>
        <p:spPr/>
        <p:txBody>
          <a:bodyPr/>
          <a:lstStyle/>
          <a:p>
            <a:pPr algn="l" rtl="0" eaLnBrk="1" hangingPunct="1"/>
            <a:r>
              <a:rPr lang="en-US" altLang="he-IL" dirty="0"/>
              <a:t>Consultation with experts (surveys, Delphi)</a:t>
            </a:r>
          </a:p>
          <a:p>
            <a:pPr algn="l" rtl="0" eaLnBrk="1" hangingPunct="1"/>
            <a:r>
              <a:rPr lang="en-US" altLang="he-IL" dirty="0"/>
              <a:t>game theory</a:t>
            </a:r>
          </a:p>
          <a:p>
            <a:pPr algn="l" rtl="0" eaLnBrk="1" hangingPunct="1"/>
            <a:r>
              <a:rPr lang="en-US" altLang="he-IL" dirty="0"/>
              <a:t>Use of models</a:t>
            </a:r>
          </a:p>
          <a:p>
            <a:pPr algn="l" rtl="0" eaLnBrk="1" hangingPunct="1"/>
            <a:r>
              <a:rPr lang="en-US" altLang="he-IL" dirty="0"/>
              <a:t>Simulations</a:t>
            </a:r>
          </a:p>
          <a:p>
            <a:pPr algn="l" rtl="0" eaLnBrk="1" hangingPunct="1"/>
            <a:r>
              <a:rPr lang="en-US" altLang="he-IL" dirty="0"/>
              <a:t>Vision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189F78A9-C824-4D56-8FC7-0778E7927BF8}"/>
              </a:ext>
            </a:extLst>
          </p:cNvPr>
          <p:cNvSpPr>
            <a:spLocks noGrp="1" noChangeArrowheads="1"/>
          </p:cNvSpPr>
          <p:nvPr>
            <p:ph type="title"/>
          </p:nvPr>
        </p:nvSpPr>
        <p:spPr/>
        <p:txBody>
          <a:bodyPr/>
          <a:lstStyle/>
          <a:p>
            <a:pPr rtl="0" eaLnBrk="1" hangingPunct="1"/>
            <a:r>
              <a:rPr lang="en-US" altLang="he-IL" sz="3200" b="1" dirty="0" smtClean="0"/>
              <a:t>CONTINUITY BETWEEN PAST AND FUTURE</a:t>
            </a:r>
            <a:endParaRPr lang="en-US" altLang="he-IL" sz="3200" b="1" dirty="0"/>
          </a:p>
        </p:txBody>
      </p:sp>
      <p:sp>
        <p:nvSpPr>
          <p:cNvPr id="27651" name="Rectangle 3">
            <a:extLst>
              <a:ext uri="{FF2B5EF4-FFF2-40B4-BE49-F238E27FC236}">
                <a16:creationId xmlns:a16="http://schemas.microsoft.com/office/drawing/2014/main" id="{C219BA0F-4952-4400-8C78-270E5E2B5EF7}"/>
              </a:ext>
            </a:extLst>
          </p:cNvPr>
          <p:cNvSpPr>
            <a:spLocks noGrp="1" noChangeArrowheads="1"/>
          </p:cNvSpPr>
          <p:nvPr>
            <p:ph type="body" idx="1"/>
          </p:nvPr>
        </p:nvSpPr>
        <p:spPr/>
        <p:txBody>
          <a:bodyPr/>
          <a:lstStyle/>
          <a:p>
            <a:pPr algn="l" rtl="0" eaLnBrk="1" hangingPunct="1"/>
            <a:r>
              <a:rPr lang="en-US" altLang="he-IL" sz="2800" dirty="0"/>
              <a:t>Continuity of existence</a:t>
            </a:r>
          </a:p>
          <a:p>
            <a:pPr algn="l" rtl="0" eaLnBrk="1" hangingPunct="1"/>
            <a:r>
              <a:rPr lang="en-US" altLang="he-IL" sz="2800" dirty="0"/>
              <a:t>Continuity of change (linear, bouncy, cyclic)</a:t>
            </a:r>
          </a:p>
          <a:p>
            <a:pPr algn="l" rtl="0" eaLnBrk="1" hangingPunct="1"/>
            <a:r>
              <a:rPr lang="en-US" altLang="he-IL" sz="2800" dirty="0"/>
              <a:t>Continuity of pattern</a:t>
            </a:r>
          </a:p>
          <a:p>
            <a:pPr algn="l" rtl="0" eaLnBrk="1" hangingPunct="1"/>
            <a:r>
              <a:rPr lang="en-US" altLang="he-IL" sz="2800" dirty="0"/>
              <a:t>Continuity of causality - its understanding allows intervention to hasten, stop or slow down trends. ("The systems approach")</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E164A864-1E2F-45C8-9DE7-C3091E190A17}"/>
              </a:ext>
            </a:extLst>
          </p:cNvPr>
          <p:cNvSpPr>
            <a:spLocks noGrp="1" noChangeArrowheads="1"/>
          </p:cNvSpPr>
          <p:nvPr>
            <p:ph type="title"/>
          </p:nvPr>
        </p:nvSpPr>
        <p:spPr/>
        <p:txBody>
          <a:bodyPr/>
          <a:lstStyle/>
          <a:p>
            <a:pPr rtl="0" eaLnBrk="1" hangingPunct="1"/>
            <a:r>
              <a:rPr lang="en-US" altLang="he-IL" sz="2800" b="1" dirty="0" smtClean="0"/>
              <a:t>THE SURPRISE - IF THERE ARE NO SURPRISES</a:t>
            </a:r>
            <a:endParaRPr lang="en-US" altLang="he-IL" sz="2800" b="1" dirty="0"/>
          </a:p>
        </p:txBody>
      </p:sp>
      <p:sp>
        <p:nvSpPr>
          <p:cNvPr id="28675" name="Rectangle 3">
            <a:extLst>
              <a:ext uri="{FF2B5EF4-FFF2-40B4-BE49-F238E27FC236}">
                <a16:creationId xmlns:a16="http://schemas.microsoft.com/office/drawing/2014/main" id="{B4603029-E928-496D-9C06-357D63EB2ECB}"/>
              </a:ext>
            </a:extLst>
          </p:cNvPr>
          <p:cNvSpPr>
            <a:spLocks noGrp="1" noChangeArrowheads="1"/>
          </p:cNvSpPr>
          <p:nvPr>
            <p:ph type="body" idx="1"/>
          </p:nvPr>
        </p:nvSpPr>
        <p:spPr/>
        <p:txBody>
          <a:bodyPr/>
          <a:lstStyle/>
          <a:p>
            <a:pPr algn="l" rtl="0" eaLnBrk="1" hangingPunct="1"/>
            <a:r>
              <a:rPr lang="en-US" altLang="he-IL" dirty="0"/>
              <a:t>Looking ahead requires creativity</a:t>
            </a:r>
          </a:p>
          <a:p>
            <a:pPr algn="l" rtl="0" eaLnBrk="1" hangingPunct="1"/>
            <a:r>
              <a:rPr lang="en-US" altLang="he-IL" dirty="0"/>
              <a:t>Creativity can also be encouraged and stimulated</a:t>
            </a:r>
          </a:p>
          <a:p>
            <a:pPr algn="l" rtl="0" eaLnBrk="1" hangingPunct="1"/>
            <a:r>
              <a:rPr lang="en-US" altLang="he-IL" dirty="0"/>
              <a:t>Effective management of discussion.</a:t>
            </a:r>
          </a:p>
          <a:p>
            <a:pPr algn="l" rtl="0" eaLnBrk="1" hangingPunct="1"/>
            <a:r>
              <a:rPr lang="en-US" altLang="he-IL" dirty="0"/>
              <a:t>Brainstorming (rejecting the judging stage, creating many ideas, "time" unconventional ideas, relying on others' ideas).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1A4BE03F-4F99-4861-A04C-AE0BFC256E40}"/>
              </a:ext>
            </a:extLst>
          </p:cNvPr>
          <p:cNvSpPr>
            <a:spLocks noGrp="1" noChangeArrowheads="1"/>
          </p:cNvSpPr>
          <p:nvPr>
            <p:ph type="title"/>
          </p:nvPr>
        </p:nvSpPr>
        <p:spPr/>
        <p:txBody>
          <a:bodyPr/>
          <a:lstStyle/>
          <a:p>
            <a:pPr rtl="0" eaLnBrk="1" hangingPunct="1"/>
            <a:r>
              <a:rPr lang="en-US" altLang="he-IL" b="1" u="sng" dirty="0"/>
              <a:t>What is a political planning paper?</a:t>
            </a:r>
            <a:endParaRPr lang="en-US" altLang="he-IL" dirty="0"/>
          </a:p>
        </p:txBody>
      </p:sp>
      <p:sp>
        <p:nvSpPr>
          <p:cNvPr id="5123" name="Rectangle 3">
            <a:extLst>
              <a:ext uri="{FF2B5EF4-FFF2-40B4-BE49-F238E27FC236}">
                <a16:creationId xmlns:a16="http://schemas.microsoft.com/office/drawing/2014/main" id="{E6EBBD53-E4B6-4D06-993C-C2B71F707CDE}"/>
              </a:ext>
            </a:extLst>
          </p:cNvPr>
          <p:cNvSpPr>
            <a:spLocks noGrp="1" noChangeArrowheads="1"/>
          </p:cNvSpPr>
          <p:nvPr>
            <p:ph type="body" idx="1"/>
          </p:nvPr>
        </p:nvSpPr>
        <p:spPr/>
        <p:txBody>
          <a:bodyPr/>
          <a:lstStyle/>
          <a:p>
            <a:pPr algn="l" rtl="0" eaLnBrk="1" hangingPunct="1"/>
            <a:r>
              <a:rPr lang="en-US" altLang="he-IL" sz="2800" dirty="0"/>
              <a:t>Who is the paper for? (KSG)</a:t>
            </a:r>
          </a:p>
          <a:p>
            <a:pPr algn="l" rtl="0" eaLnBrk="1" hangingPunct="1"/>
            <a:r>
              <a:rPr lang="en-US" altLang="he-IL" sz="2800" dirty="0"/>
              <a:t>Affect. (And those who are afraid to write ...)</a:t>
            </a:r>
          </a:p>
          <a:p>
            <a:pPr algn="l" rtl="0" eaLnBrk="1" hangingPunct="1"/>
            <a:r>
              <a:rPr lang="en-US" altLang="he-IL" sz="2800" dirty="0"/>
              <a:t>Paper design as an important but not a single element in the "impact" process (additional tools demo / survey ...)</a:t>
            </a:r>
          </a:p>
          <a:p>
            <a:pPr algn="l" rtl="0" eaLnBrk="1" hangingPunct="1"/>
            <a:r>
              <a:rPr lang="en-US" altLang="he-IL" sz="2800" dirty="0"/>
              <a:t>Different types of political planning papers</a:t>
            </a:r>
          </a:p>
          <a:p>
            <a:pPr algn="l" rtl="0" eaLnBrk="1" hangingPunct="1"/>
            <a:r>
              <a:rPr lang="en-US" altLang="he-IL" sz="2800" dirty="0"/>
              <a:t>Why you?</a:t>
            </a:r>
          </a:p>
          <a:p>
            <a:pPr algn="l" rtl="0" eaLnBrk="1" hangingPunct="1"/>
            <a:r>
              <a:rPr lang="en-US" altLang="he-IL" sz="2800" dirty="0"/>
              <a:t>Is there a difference between military and political planning?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F0B62FC8-B63B-4D2E-8AB5-7B4978033B69}"/>
              </a:ext>
            </a:extLst>
          </p:cNvPr>
          <p:cNvSpPr>
            <a:spLocks noGrp="1" noChangeArrowheads="1"/>
          </p:cNvSpPr>
          <p:nvPr>
            <p:ph type="title"/>
          </p:nvPr>
        </p:nvSpPr>
        <p:spPr>
          <a:xfrm>
            <a:off x="437590" y="260648"/>
            <a:ext cx="8229600" cy="1143000"/>
          </a:xfrm>
        </p:spPr>
        <p:txBody>
          <a:bodyPr/>
          <a:lstStyle/>
          <a:p>
            <a:pPr rtl="0" eaLnBrk="1" hangingPunct="1"/>
            <a:r>
              <a:rPr lang="en-US" altLang="he-IL" b="1" u="sng" dirty="0"/>
              <a:t>Well-constructed paper is not good paper yet</a:t>
            </a:r>
          </a:p>
        </p:txBody>
      </p:sp>
      <p:sp>
        <p:nvSpPr>
          <p:cNvPr id="6147" name="Rectangle 3">
            <a:extLst>
              <a:ext uri="{FF2B5EF4-FFF2-40B4-BE49-F238E27FC236}">
                <a16:creationId xmlns:a16="http://schemas.microsoft.com/office/drawing/2014/main" id="{6FF32981-4E14-4C89-BA56-FDBB41A0BD67}"/>
              </a:ext>
            </a:extLst>
          </p:cNvPr>
          <p:cNvSpPr>
            <a:spLocks noGrp="1" noChangeArrowheads="1"/>
          </p:cNvSpPr>
          <p:nvPr>
            <p:ph type="body" idx="1"/>
          </p:nvPr>
        </p:nvSpPr>
        <p:spPr/>
        <p:txBody>
          <a:bodyPr/>
          <a:lstStyle/>
          <a:p>
            <a:pPr algn="l" rtl="0" eaLnBrk="1" hangingPunct="1"/>
            <a:r>
              <a:rPr lang="en-US" altLang="he-IL" sz="2800" dirty="0"/>
              <a:t>An infrastructure of understanding causality, trends, possibilities, patterns of change, dangers and alternative futures.</a:t>
            </a:r>
          </a:p>
          <a:p>
            <a:pPr algn="l" rtl="0" eaLnBrk="1" hangingPunct="1"/>
            <a:r>
              <a:rPr lang="en-US" altLang="he-IL" sz="2800" dirty="0"/>
              <a:t>Realistic understanding of the effectiveness of various policy tools, organizational capabilities, and politics.</a:t>
            </a:r>
          </a:p>
          <a:p>
            <a:pPr algn="l" rtl="0" eaLnBrk="1" hangingPunct="1"/>
            <a:r>
              <a:rPr lang="en-US" altLang="he-IL" sz="2800" dirty="0"/>
              <a:t>Creativity - design and identification of new possibilities</a:t>
            </a:r>
          </a:p>
          <a:p>
            <a:pPr algn="l" rtl="0" eaLnBrk="1" hangingPunct="1"/>
            <a:r>
              <a:rPr lang="en-US" altLang="he-IL" sz="2800" dirty="0"/>
              <a:t>Proper communication and successful recruitment of stakeholders.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E9F677D7-553A-47DA-8ECE-D6A48DEC56FD}"/>
              </a:ext>
            </a:extLst>
          </p:cNvPr>
          <p:cNvSpPr>
            <a:spLocks noGrp="1"/>
          </p:cNvSpPr>
          <p:nvPr>
            <p:ph type="title"/>
          </p:nvPr>
        </p:nvSpPr>
        <p:spPr/>
        <p:txBody>
          <a:bodyPr/>
          <a:lstStyle/>
          <a:p>
            <a:pPr rtl="0"/>
            <a:r>
              <a:rPr lang="en-US" altLang="he-IL" sz="4000" b="1" u="sng" dirty="0"/>
              <a:t>The abyss between the worlds of the counselor and the captain</a:t>
            </a:r>
            <a:endParaRPr lang="he-IL" altLang="he-IL" sz="4000" b="1" u="sng" dirty="0"/>
          </a:p>
        </p:txBody>
      </p:sp>
      <p:sp>
        <p:nvSpPr>
          <p:cNvPr id="7171" name="Content Placeholder 2">
            <a:extLst>
              <a:ext uri="{FF2B5EF4-FFF2-40B4-BE49-F238E27FC236}">
                <a16:creationId xmlns:a16="http://schemas.microsoft.com/office/drawing/2014/main" id="{D8B3C334-86ED-4133-AAD3-4A36AC5678D5}"/>
              </a:ext>
            </a:extLst>
          </p:cNvPr>
          <p:cNvSpPr>
            <a:spLocks noGrp="1"/>
          </p:cNvSpPr>
          <p:nvPr>
            <p:ph idx="1"/>
          </p:nvPr>
        </p:nvSpPr>
        <p:spPr/>
        <p:txBody>
          <a:bodyPr/>
          <a:lstStyle/>
          <a:p>
            <a:pPr algn="l" rtl="0" eaLnBrk="1" hangingPunct="1">
              <a:lnSpc>
                <a:spcPct val="90000"/>
              </a:lnSpc>
            </a:pPr>
            <a:r>
              <a:rPr lang="en-US" altLang="he-IL" sz="2800" dirty="0"/>
              <a:t>Characteristics of the political world (when is the water boiling?)</a:t>
            </a:r>
          </a:p>
          <a:p>
            <a:pPr algn="l" rtl="0" eaLnBrk="1" hangingPunct="1">
              <a:lnSpc>
                <a:spcPct val="90000"/>
              </a:lnSpc>
            </a:pPr>
            <a:r>
              <a:rPr lang="en-US" altLang="he-IL" sz="2800" dirty="0"/>
              <a:t>Different time horizons</a:t>
            </a:r>
          </a:p>
          <a:p>
            <a:pPr algn="l" rtl="0" eaLnBrk="1" hangingPunct="1">
              <a:lnSpc>
                <a:spcPct val="90000"/>
              </a:lnSpc>
            </a:pPr>
            <a:r>
              <a:rPr lang="en-US" altLang="he-IL" sz="2800" dirty="0"/>
              <a:t>Compartmentalization</a:t>
            </a:r>
          </a:p>
          <a:p>
            <a:pPr algn="l" rtl="0" eaLnBrk="1" hangingPunct="1">
              <a:lnSpc>
                <a:spcPct val="90000"/>
              </a:lnSpc>
            </a:pPr>
            <a:r>
              <a:rPr lang="en-US" altLang="he-IL" sz="2800" dirty="0"/>
              <a:t>Coalitions and ongoing advocacy</a:t>
            </a:r>
          </a:p>
          <a:p>
            <a:pPr algn="l" rtl="0" eaLnBrk="1" hangingPunct="1">
              <a:lnSpc>
                <a:spcPct val="90000"/>
              </a:lnSpc>
            </a:pPr>
            <a:r>
              <a:rPr lang="en-US" altLang="he-IL" sz="2800" dirty="0"/>
              <a:t>Fuzzy directives</a:t>
            </a:r>
          </a:p>
          <a:p>
            <a:pPr algn="l" rtl="0" eaLnBrk="1" hangingPunct="1">
              <a:lnSpc>
                <a:spcPct val="90000"/>
              </a:lnSpc>
            </a:pPr>
            <a:r>
              <a:rPr lang="en-US" altLang="he-IL" sz="2800" dirty="0"/>
              <a:t>Public opinion and communication</a:t>
            </a:r>
          </a:p>
          <a:p>
            <a:pPr algn="l" rtl="0" eaLnBrk="1" hangingPunct="1">
              <a:lnSpc>
                <a:spcPct val="90000"/>
              </a:lnSpc>
            </a:pPr>
            <a:r>
              <a:rPr lang="en-US" altLang="he-IL" sz="2800" dirty="0"/>
              <a:t>Easy to advise, difficult to perform (Jerusalem)</a:t>
            </a:r>
          </a:p>
          <a:p>
            <a:pPr algn="l" rtl="0" eaLnBrk="1" hangingPunct="1">
              <a:lnSpc>
                <a:spcPct val="90000"/>
              </a:lnSpc>
            </a:pPr>
            <a:r>
              <a:rPr lang="en-US" altLang="he-IL" sz="2800" dirty="0"/>
              <a:t>Can the "abyss" be bridged?</a:t>
            </a:r>
            <a:endParaRPr lang="he-IL" altLang="he-IL"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7E256-7596-4A87-956E-CED167A2AF39}"/>
              </a:ext>
            </a:extLst>
          </p:cNvPr>
          <p:cNvSpPr>
            <a:spLocks noGrp="1"/>
          </p:cNvSpPr>
          <p:nvPr>
            <p:ph type="title"/>
          </p:nvPr>
        </p:nvSpPr>
        <p:spPr/>
        <p:txBody>
          <a:bodyPr/>
          <a:lstStyle/>
          <a:p>
            <a:pPr rtl="0">
              <a:defRPr/>
            </a:pPr>
            <a:r>
              <a:rPr lang="en-US" sz="3200" b="1" u="sng" dirty="0">
                <a:solidFill>
                  <a:srgbClr val="000000"/>
                </a:solidFill>
                <a:ea typeface="+mn-ea"/>
              </a:rPr>
              <a:t>A professional with the head of "Entrepreneur Policy"</a:t>
            </a:r>
            <a:r>
              <a:rPr lang="he-IL" sz="3200" b="1" u="sng" dirty="0">
                <a:solidFill>
                  <a:srgbClr val="000000"/>
                </a:solidFill>
                <a:ea typeface="+mn-ea"/>
              </a:rPr>
              <a:t/>
            </a:r>
            <a:br>
              <a:rPr lang="he-IL" sz="3200" b="1" u="sng" dirty="0">
                <a:solidFill>
                  <a:srgbClr val="000000"/>
                </a:solidFill>
                <a:ea typeface="+mn-ea"/>
              </a:rPr>
            </a:br>
            <a:r>
              <a:rPr lang="en-US" sz="3200" dirty="0">
                <a:solidFill>
                  <a:srgbClr val="000000"/>
                </a:solidFill>
                <a:ea typeface="+mn-ea"/>
              </a:rPr>
              <a:t>Policy entrepreneur</a:t>
            </a:r>
            <a:endParaRPr lang="he-IL" u="sng" dirty="0"/>
          </a:p>
        </p:txBody>
      </p:sp>
      <p:sp>
        <p:nvSpPr>
          <p:cNvPr id="8195" name="Content Placeholder 2">
            <a:extLst>
              <a:ext uri="{FF2B5EF4-FFF2-40B4-BE49-F238E27FC236}">
                <a16:creationId xmlns:a16="http://schemas.microsoft.com/office/drawing/2014/main" id="{A12A90B8-08C3-4101-B877-6FEF8477ABEF}"/>
              </a:ext>
            </a:extLst>
          </p:cNvPr>
          <p:cNvSpPr>
            <a:spLocks noGrp="1"/>
          </p:cNvSpPr>
          <p:nvPr>
            <p:ph idx="1"/>
          </p:nvPr>
        </p:nvSpPr>
        <p:spPr/>
        <p:txBody>
          <a:bodyPr/>
          <a:lstStyle/>
          <a:p>
            <a:endParaRPr lang="he-IL" altLang="he-IL" dirty="0"/>
          </a:p>
          <a:p>
            <a:pPr algn="l" rtl="0"/>
            <a:r>
              <a:rPr lang="en-US" altLang="he-IL" dirty="0"/>
              <a:t>Understanding the complexity of political and </a:t>
            </a:r>
            <a:r>
              <a:rPr lang="en-US" altLang="he-IL" dirty="0" smtClean="0"/>
              <a:t>country behavior</a:t>
            </a:r>
            <a:r>
              <a:rPr lang="en-US" altLang="he-IL" dirty="0"/>
              <a:t>.</a:t>
            </a:r>
          </a:p>
          <a:p>
            <a:pPr algn="l" rtl="0"/>
            <a:r>
              <a:rPr lang="en-US" altLang="he-IL" dirty="0"/>
              <a:t>Understanding the dynamics of the arenas relevant to the success of a policy initiative.</a:t>
            </a:r>
            <a:endParaRPr lang="he-IL" altLang="he-I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594B119C-42E9-4400-A3D2-879750D30D82}"/>
              </a:ext>
            </a:extLst>
          </p:cNvPr>
          <p:cNvSpPr>
            <a:spLocks noGrp="1" noChangeArrowheads="1"/>
          </p:cNvSpPr>
          <p:nvPr>
            <p:ph type="title"/>
          </p:nvPr>
        </p:nvSpPr>
        <p:spPr/>
        <p:txBody>
          <a:bodyPr/>
          <a:lstStyle/>
          <a:p>
            <a:pPr rtl="0" eaLnBrk="1" hangingPunct="1"/>
            <a:r>
              <a:rPr lang="en-US" altLang="he-IL" dirty="0"/>
              <a:t>Understanding political behavior</a:t>
            </a:r>
          </a:p>
        </p:txBody>
      </p:sp>
      <p:sp>
        <p:nvSpPr>
          <p:cNvPr id="9219" name="Rectangle 3">
            <a:extLst>
              <a:ext uri="{FF2B5EF4-FFF2-40B4-BE49-F238E27FC236}">
                <a16:creationId xmlns:a16="http://schemas.microsoft.com/office/drawing/2014/main" id="{59AAA28D-AE82-439E-96BA-C63B36856560}"/>
              </a:ext>
            </a:extLst>
          </p:cNvPr>
          <p:cNvSpPr>
            <a:spLocks noGrp="1" noChangeArrowheads="1"/>
          </p:cNvSpPr>
          <p:nvPr>
            <p:ph type="body" idx="1"/>
          </p:nvPr>
        </p:nvSpPr>
        <p:spPr>
          <a:xfrm>
            <a:off x="457200" y="1567462"/>
            <a:ext cx="8229600" cy="5070475"/>
          </a:xfrm>
        </p:spPr>
        <p:txBody>
          <a:bodyPr/>
          <a:lstStyle/>
          <a:p>
            <a:pPr algn="l" rtl="0" eaLnBrk="1" hangingPunct="1">
              <a:buFontTx/>
              <a:buNone/>
            </a:pPr>
            <a:r>
              <a:rPr lang="en-US" altLang="he-IL" dirty="0"/>
              <a:t>Basic model</a:t>
            </a:r>
            <a:r>
              <a:rPr lang="en-US" altLang="he-IL" dirty="0" smtClean="0"/>
              <a:t>:</a:t>
            </a:r>
          </a:p>
          <a:p>
            <a:pPr algn="l" rtl="0" eaLnBrk="1" hangingPunct="1">
              <a:buFontTx/>
              <a:buNone/>
            </a:pPr>
            <a:r>
              <a:rPr lang="en-US" altLang="he-IL" dirty="0" smtClean="0"/>
              <a:t>Graham </a:t>
            </a:r>
            <a:r>
              <a:rPr lang="en-US" altLang="he-IL" dirty="0"/>
              <a:t>Allison (</a:t>
            </a:r>
            <a:r>
              <a:rPr lang="en-US" altLang="he-IL" sz="2000" dirty="0"/>
              <a:t>Essence of Decision: Explaining the Cuban Missile Crisis) </a:t>
            </a:r>
          </a:p>
          <a:p>
            <a:pPr algn="l" rtl="0" eaLnBrk="1" hangingPunct="1">
              <a:buFontTx/>
              <a:buNone/>
            </a:pPr>
            <a:endParaRPr lang="en-US" altLang="he-IL" dirty="0"/>
          </a:p>
        </p:txBody>
      </p:sp>
      <p:pic>
        <p:nvPicPr>
          <p:cNvPr id="9220" name="Picture 1">
            <a:extLst>
              <a:ext uri="{FF2B5EF4-FFF2-40B4-BE49-F238E27FC236}">
                <a16:creationId xmlns:a16="http://schemas.microsoft.com/office/drawing/2014/main" id="{7422F9BD-C335-4BDB-8C59-C85BEFECFF8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87900" y="2708275"/>
            <a:ext cx="3376613"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1" name="TextBox 1">
            <a:extLst>
              <a:ext uri="{FF2B5EF4-FFF2-40B4-BE49-F238E27FC236}">
                <a16:creationId xmlns:a16="http://schemas.microsoft.com/office/drawing/2014/main" id="{4454D2BD-ACCB-4000-9343-E38FFC521F19}"/>
              </a:ext>
            </a:extLst>
          </p:cNvPr>
          <p:cNvSpPr txBox="1">
            <a:spLocks noChangeArrowheads="1"/>
          </p:cNvSpPr>
          <p:nvPr/>
        </p:nvSpPr>
        <p:spPr bwMode="auto">
          <a:xfrm>
            <a:off x="755576" y="3951287"/>
            <a:ext cx="2447925"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rtl="0">
              <a:spcBef>
                <a:spcPct val="0"/>
              </a:spcBef>
              <a:buNone/>
            </a:pPr>
            <a:r>
              <a:rPr lang="he-IL" altLang="he-IL" sz="1800" b="1" dirty="0" smtClean="0"/>
              <a:t>-</a:t>
            </a:r>
            <a:r>
              <a:rPr lang="en-US" altLang="he-IL" sz="1800" b="1" dirty="0"/>
              <a:t>Rational </a:t>
            </a:r>
            <a:r>
              <a:rPr lang="en-US" altLang="he-IL" sz="1800" b="1" dirty="0" smtClean="0"/>
              <a:t>player analysis </a:t>
            </a:r>
            <a:endParaRPr lang="he-IL" altLang="he-IL" sz="1800" b="1" dirty="0" smtClean="0"/>
          </a:p>
          <a:p>
            <a:pPr algn="l" rtl="0">
              <a:spcBef>
                <a:spcPct val="0"/>
              </a:spcBef>
              <a:buNone/>
            </a:pPr>
            <a:r>
              <a:rPr lang="he-IL" altLang="he-IL" sz="1800" b="1" dirty="0" smtClean="0"/>
              <a:t>- </a:t>
            </a:r>
            <a:r>
              <a:rPr lang="en-US" altLang="he-IL" sz="1800" b="1" dirty="0"/>
              <a:t>Organizational analysis</a:t>
            </a:r>
          </a:p>
          <a:p>
            <a:pPr algn="l" rtl="0">
              <a:spcBef>
                <a:spcPct val="0"/>
              </a:spcBef>
              <a:buNone/>
            </a:pPr>
            <a:r>
              <a:rPr lang="en-US" altLang="he-IL" sz="1800" b="1" dirty="0" smtClean="0"/>
              <a:t>-Political </a:t>
            </a:r>
            <a:r>
              <a:rPr lang="en-US" altLang="he-IL" sz="1800" b="1" dirty="0"/>
              <a:t>analysis</a:t>
            </a:r>
          </a:p>
          <a:p>
            <a:pPr algn="l" rtl="0">
              <a:spcBef>
                <a:spcPct val="0"/>
              </a:spcBef>
              <a:buNone/>
            </a:pPr>
            <a:r>
              <a:rPr lang="en-US" altLang="he-IL" sz="1800" b="1" dirty="0" smtClean="0"/>
              <a:t>-Personality </a:t>
            </a:r>
            <a:r>
              <a:rPr lang="en-US" altLang="he-IL" sz="1800" b="1" dirty="0"/>
              <a:t>analysis</a:t>
            </a:r>
          </a:p>
          <a:p>
            <a:pPr algn="l" rtl="0">
              <a:spcBef>
                <a:spcPct val="0"/>
              </a:spcBef>
              <a:buNone/>
            </a:pPr>
            <a:r>
              <a:rPr lang="en-US" altLang="he-IL" sz="1800" b="1" dirty="0" smtClean="0"/>
              <a:t>-Cultural </a:t>
            </a:r>
            <a:r>
              <a:rPr lang="en-US" altLang="he-IL" sz="1800" b="1" dirty="0"/>
              <a:t>analysis</a:t>
            </a:r>
            <a:endParaRPr lang="he-IL" altLang="he-IL" sz="18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F11DC3B0-2631-4E03-9C40-60AB0E563B2E}"/>
              </a:ext>
            </a:extLst>
          </p:cNvPr>
          <p:cNvSpPr>
            <a:spLocks noGrp="1"/>
          </p:cNvSpPr>
          <p:nvPr>
            <p:ph type="title"/>
          </p:nvPr>
        </p:nvSpPr>
        <p:spPr/>
        <p:txBody>
          <a:bodyPr/>
          <a:lstStyle/>
          <a:p>
            <a:pPr rtl="0"/>
            <a:r>
              <a:rPr lang="en-US" altLang="he-IL" b="1" u="sng" dirty="0"/>
              <a:t>Making paper a reality</a:t>
            </a:r>
            <a:endParaRPr lang="he-IL" altLang="he-IL" b="1" u="sng" dirty="0"/>
          </a:p>
        </p:txBody>
      </p:sp>
      <p:sp>
        <p:nvSpPr>
          <p:cNvPr id="3" name="Content Placeholder 2">
            <a:extLst>
              <a:ext uri="{FF2B5EF4-FFF2-40B4-BE49-F238E27FC236}">
                <a16:creationId xmlns:a16="http://schemas.microsoft.com/office/drawing/2014/main" id="{BDAACF19-E1EC-4FB3-8503-A5FB3965928E}"/>
              </a:ext>
            </a:extLst>
          </p:cNvPr>
          <p:cNvSpPr>
            <a:spLocks noGrp="1"/>
          </p:cNvSpPr>
          <p:nvPr>
            <p:ph idx="1"/>
          </p:nvPr>
        </p:nvSpPr>
        <p:spPr>
          <a:xfrm>
            <a:off x="457200" y="1600200"/>
            <a:ext cx="8229600" cy="533400"/>
          </a:xfrm>
        </p:spPr>
        <p:txBody>
          <a:bodyPr/>
          <a:lstStyle/>
          <a:p>
            <a:pPr algn="l" rtl="0" eaLnBrk="1" hangingPunct="1">
              <a:buFontTx/>
              <a:buNone/>
              <a:defRPr/>
            </a:pPr>
            <a:r>
              <a:rPr lang="en-US" altLang="he-IL" sz="1800" dirty="0">
                <a:solidFill>
                  <a:srgbClr val="000000"/>
                </a:solidFill>
                <a:latin typeface="+mj-lt"/>
              </a:rPr>
              <a:t>John </a:t>
            </a:r>
            <a:r>
              <a:rPr lang="en-US" altLang="he-IL" sz="1800" dirty="0" err="1">
                <a:solidFill>
                  <a:srgbClr val="000000"/>
                </a:solidFill>
                <a:latin typeface="+mj-lt"/>
              </a:rPr>
              <a:t>Kingdon</a:t>
            </a:r>
            <a:r>
              <a:rPr lang="en-US" altLang="he-IL" sz="1800" dirty="0">
                <a:solidFill>
                  <a:srgbClr val="000000"/>
                </a:solidFill>
                <a:latin typeface="+mj-lt"/>
              </a:rPr>
              <a:t> (Agendas, Alternatives, and Public Policy)</a:t>
            </a:r>
          </a:p>
          <a:p>
            <a:pPr>
              <a:defRPr/>
            </a:pPr>
            <a:endParaRPr lang="he-IL" dirty="0"/>
          </a:p>
        </p:txBody>
      </p:sp>
      <p:pic>
        <p:nvPicPr>
          <p:cNvPr id="10244" name="Picture 3">
            <a:extLst>
              <a:ext uri="{FF2B5EF4-FFF2-40B4-BE49-F238E27FC236}">
                <a16:creationId xmlns:a16="http://schemas.microsoft.com/office/drawing/2014/main" id="{9D25E607-B8B1-4124-A816-EC56DB9C815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2133600"/>
            <a:ext cx="9144000" cy="343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097D3724-85FD-4CEC-869D-55CAB836569F}"/>
              </a:ext>
            </a:extLst>
          </p:cNvPr>
          <p:cNvSpPr>
            <a:spLocks noGrp="1"/>
          </p:cNvSpPr>
          <p:nvPr>
            <p:ph type="title"/>
          </p:nvPr>
        </p:nvSpPr>
        <p:spPr/>
        <p:txBody>
          <a:bodyPr/>
          <a:lstStyle/>
          <a:p>
            <a:pPr rtl="0"/>
            <a:r>
              <a:rPr lang="en-US" altLang="he-IL" b="1" dirty="0"/>
              <a:t>A political toolbox</a:t>
            </a:r>
            <a:endParaRPr lang="he-IL" altLang="he-IL" b="1" dirty="0"/>
          </a:p>
        </p:txBody>
      </p:sp>
      <p:pic>
        <p:nvPicPr>
          <p:cNvPr id="11267" name="Content Placeholder 5">
            <a:extLst>
              <a:ext uri="{FF2B5EF4-FFF2-40B4-BE49-F238E27FC236}">
                <a16:creationId xmlns:a16="http://schemas.microsoft.com/office/drawing/2014/main" id="{84B79C3B-F295-4A72-AE51-BD7DD20FC321}"/>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557338" y="1600200"/>
            <a:ext cx="6029325" cy="4525963"/>
          </a:xfrm>
        </p:spPr>
      </p:pic>
      <p:sp>
        <p:nvSpPr>
          <p:cNvPr id="2" name="מלבן 1"/>
          <p:cNvSpPr/>
          <p:nvPr/>
        </p:nvSpPr>
        <p:spPr>
          <a:xfrm>
            <a:off x="5148064" y="4365104"/>
            <a:ext cx="1656184" cy="64807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t>Army </a:t>
            </a:r>
            <a:endParaRPr lang="he-IL" dirty="0"/>
          </a:p>
        </p:txBody>
      </p:sp>
      <p:sp>
        <p:nvSpPr>
          <p:cNvPr id="3" name="מלבן 2"/>
          <p:cNvSpPr/>
          <p:nvPr/>
        </p:nvSpPr>
        <p:spPr>
          <a:xfrm>
            <a:off x="3995936" y="4365104"/>
            <a:ext cx="1008112" cy="64807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t>Economy </a:t>
            </a:r>
            <a:endParaRPr lang="he-IL" dirty="0"/>
          </a:p>
        </p:txBody>
      </p:sp>
      <p:sp>
        <p:nvSpPr>
          <p:cNvPr id="4" name="מלבן 3"/>
          <p:cNvSpPr/>
          <p:nvPr/>
        </p:nvSpPr>
        <p:spPr>
          <a:xfrm>
            <a:off x="2493441" y="4365104"/>
            <a:ext cx="1358479" cy="64807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t>Diplomacy </a:t>
            </a:r>
            <a:endParaRPr lang="he-IL" dirty="0"/>
          </a:p>
        </p:txBody>
      </p:sp>
      <p:sp>
        <p:nvSpPr>
          <p:cNvPr id="5" name="מלבן 4"/>
          <p:cNvSpPr/>
          <p:nvPr/>
        </p:nvSpPr>
        <p:spPr>
          <a:xfrm>
            <a:off x="3059832" y="5013176"/>
            <a:ext cx="1368152" cy="72008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t>Intelligence </a:t>
            </a:r>
            <a:endParaRPr lang="he-IL" dirty="0"/>
          </a:p>
        </p:txBody>
      </p:sp>
      <p:sp>
        <p:nvSpPr>
          <p:cNvPr id="6" name="מלבן 5"/>
          <p:cNvSpPr/>
          <p:nvPr/>
        </p:nvSpPr>
        <p:spPr>
          <a:xfrm>
            <a:off x="4644008" y="5013176"/>
            <a:ext cx="1512168" cy="72008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t>Propaganda </a:t>
            </a:r>
            <a:endParaRPr lang="he-IL" dirty="0"/>
          </a:p>
        </p:txBody>
      </p:sp>
    </p:spTree>
  </p:cSld>
  <p:clrMapOvr>
    <a:masterClrMapping/>
  </p:clrMapOvr>
</p:sld>
</file>

<file path=ppt/theme/theme1.xml><?xml version="1.0" encoding="utf-8"?>
<a:theme xmlns:a="http://schemas.openxmlformats.org/drawingml/2006/main" name="עיצוב ברירת מחדל">
  <a:themeElements>
    <a:clrScheme name="עיצוב ברירת מחדל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עיצוב ברירת מחדל">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עיצוב ברירת מחדל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עיצוב ברירת מחדל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עיצוב ברירת מחדל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עיצוב ברירת מחדל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עיצוב ברירת מחדל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עיצוב ברירת מחדל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עיצוב ברירת מחדל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עיצוב ברירת מחדל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עיצוב ברירת מחדל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עיצוב ברירת מחדל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עיצוב ברירת מחדל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עיצוב ברירת מחדל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729</TotalTime>
  <Words>1482</Words>
  <Application>Microsoft Office PowerPoint</Application>
  <PresentationFormat>‫הצגה על המסך (4:3)</PresentationFormat>
  <Paragraphs>171</Paragraphs>
  <Slides>26</Slides>
  <Notes>0</Notes>
  <HiddenSlides>0</HiddenSlides>
  <MMClips>0</MMClips>
  <ScaleCrop>false</ScaleCrop>
  <HeadingPairs>
    <vt:vector size="6" baseType="variant">
      <vt:variant>
        <vt:lpstr>גופנים בשימוש</vt:lpstr>
      </vt:variant>
      <vt:variant>
        <vt:i4>2</vt:i4>
      </vt:variant>
      <vt:variant>
        <vt:lpstr>ערכת נושא</vt:lpstr>
      </vt:variant>
      <vt:variant>
        <vt:i4>1</vt:i4>
      </vt:variant>
      <vt:variant>
        <vt:lpstr>כותרות שקופיות</vt:lpstr>
      </vt:variant>
      <vt:variant>
        <vt:i4>26</vt:i4>
      </vt:variant>
    </vt:vector>
  </HeadingPairs>
  <TitlesOfParts>
    <vt:vector size="29" baseType="lpstr">
      <vt:lpstr>Arial</vt:lpstr>
      <vt:lpstr>Calibri</vt:lpstr>
      <vt:lpstr>עיצוב ברירת מחדל</vt:lpstr>
      <vt:lpstr>Cabernet policy document  iNDC -November 2018</vt:lpstr>
      <vt:lpstr>Policy document - a link in the process</vt:lpstr>
      <vt:lpstr>What is a political planning paper?</vt:lpstr>
      <vt:lpstr>Well-constructed paper is not good paper yet</vt:lpstr>
      <vt:lpstr>The abyss between the worlds of the counselor and the captain</vt:lpstr>
      <vt:lpstr>A professional with the head of "Entrepreneur Policy" Policy entrepreneur</vt:lpstr>
      <vt:lpstr>Understanding political behavior</vt:lpstr>
      <vt:lpstr>Making paper a reality</vt:lpstr>
      <vt:lpstr>A political toolbox</vt:lpstr>
      <vt:lpstr>Five minutes of ethics</vt:lpstr>
      <vt:lpstr>EXERCICE</vt:lpstr>
      <vt:lpstr>    From: Avi          OSLO II - WHAT ARE WE EXPECTED TO FIGHT? (SELECTED AND PARTIAL COLLECTION). </vt:lpstr>
      <vt:lpstr>מצגת של PowerPoint‏</vt:lpstr>
      <vt:lpstr>מצגת של PowerPoint‏</vt:lpstr>
      <vt:lpstr>A POSSIBLE STRUCTURE FOR A POLITICAL PLANNING PAPER</vt:lpstr>
      <vt:lpstr>WHAT TO CONSIDER?</vt:lpstr>
      <vt:lpstr>WHAT ARE THE VALUE OF THE SCENARIOS?</vt:lpstr>
      <vt:lpstr>CREATIVITY</vt:lpstr>
      <vt:lpstr>BASIC RULES</vt:lpstr>
      <vt:lpstr>AN ERA OF FAST TRANSITIONS</vt:lpstr>
      <vt:lpstr>TRENDS CONTROLS AND FUTURE</vt:lpstr>
      <vt:lpstr>SCENARIO PRODUCTION</vt:lpstr>
      <vt:lpstr>WHAT ARE THE VALUE OF THE SCENARIOS?</vt:lpstr>
      <vt:lpstr>PREDICTION METHODS</vt:lpstr>
      <vt:lpstr>CONTINUITY BETWEEN PAST AND FUTURE</vt:lpstr>
      <vt:lpstr>THE SURPRISE - IF THERE ARE NO SURPRISES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תכנון מדיני</dc:title>
  <dc:creator>COMPAQ</dc:creator>
  <cp:lastModifiedBy>u26697</cp:lastModifiedBy>
  <cp:revision>56</cp:revision>
  <cp:lastPrinted>2019-01-21T14:44:09Z</cp:lastPrinted>
  <dcterms:created xsi:type="dcterms:W3CDTF">2004-03-06T07:28:41Z</dcterms:created>
  <dcterms:modified xsi:type="dcterms:W3CDTF">2019-01-21T14:44:34Z</dcterms:modified>
</cp:coreProperties>
</file>