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1" r:id="rId2"/>
    <p:sldId id="282" r:id="rId3"/>
    <p:sldId id="283" r:id="rId4"/>
    <p:sldId id="284" r:id="rId5"/>
    <p:sldId id="285" r:id="rId6"/>
    <p:sldId id="286" r:id="rId7"/>
    <p:sldId id="278" r:id="rId8"/>
    <p:sldId id="269" r:id="rId9"/>
    <p:sldId id="287" r:id="rId10"/>
    <p:sldId id="288" r:id="rId11"/>
    <p:sldId id="289" r:id="rId12"/>
    <p:sldId id="290" r:id="rId13"/>
    <p:sldId id="291" r:id="rId14"/>
    <p:sldId id="271" r:id="rId15"/>
    <p:sldId id="280" r:id="rId16"/>
    <p:sldId id="275"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6" autoAdjust="0"/>
    <p:restoredTop sz="94660"/>
  </p:normalViewPr>
  <p:slideViewPr>
    <p:cSldViewPr snapToGrid="0" showGuides="1">
      <p:cViewPr>
        <p:scale>
          <a:sx n="50" d="100"/>
          <a:sy n="50" d="100"/>
        </p:scale>
        <p:origin x="437" y="-7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E6128C-9BFE-4E36-9CBD-F51C1DBE4BB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34C6B0B7-3471-4CE4-9B01-3A135161D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68500E7-EEC1-43A4-8D84-91C5B2F7EE26}"/>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5" name="מציין מיקום של כותרת תחתונה 4">
            <a:extLst>
              <a:ext uri="{FF2B5EF4-FFF2-40B4-BE49-F238E27FC236}">
                <a16:creationId xmlns:a16="http://schemas.microsoft.com/office/drawing/2014/main" xmlns="" id="{42FC9544-2497-479B-A67D-763F035AF43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67337BE-665A-43E9-87C3-F5C7C9FCF42E}"/>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105002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C6396EE-CA6E-4E93-BE86-0F4F5458677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18203797-77B8-457A-A873-D39D88B39467}"/>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E6F0D80-A964-465E-AACE-3C86A791E15E}"/>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5" name="מציין מיקום של כותרת תחתונה 4">
            <a:extLst>
              <a:ext uri="{FF2B5EF4-FFF2-40B4-BE49-F238E27FC236}">
                <a16:creationId xmlns:a16="http://schemas.microsoft.com/office/drawing/2014/main" xmlns="" id="{48E17617-E2E7-404C-A344-601CA433B45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E766A23A-97B3-4FC5-9634-6A636FEBDF42}"/>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9087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37E79305-8613-48F2-8067-271DFA58802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6686512F-6E1A-4990-922E-403536B0DE0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2040B825-7E0C-4814-BAC4-AC81BD0E8831}"/>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5" name="מציין מיקום של כותרת תחתונה 4">
            <a:extLst>
              <a:ext uri="{FF2B5EF4-FFF2-40B4-BE49-F238E27FC236}">
                <a16:creationId xmlns:a16="http://schemas.microsoft.com/office/drawing/2014/main" xmlns="" id="{BB23538A-3769-4F2C-A098-19855012EBE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52D154D-20B7-4CE0-B7A4-8B6ECCBE3791}"/>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256256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DF21A80-1264-40C5-B1E5-1537866E7E0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1A4DF00B-A29E-4B6A-881D-C87A4A8C304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E01C67F-D652-4282-BE89-178EE0F90599}"/>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5" name="מציין מיקום של כותרת תחתונה 4">
            <a:extLst>
              <a:ext uri="{FF2B5EF4-FFF2-40B4-BE49-F238E27FC236}">
                <a16:creationId xmlns:a16="http://schemas.microsoft.com/office/drawing/2014/main" xmlns="" id="{4C87B228-09D1-4B1E-90AD-C44DCD57769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C87AED9-BB99-4522-9C20-D84EFC2FA720}"/>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383196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93C5253-4FB5-4817-89A2-2B12CE4EECF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661A1FD2-63FE-47FA-8D9F-45AA3B41D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BE6857F0-D454-4C9C-B18B-A99ABCB61372}"/>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5" name="מציין מיקום של כותרת תחתונה 4">
            <a:extLst>
              <a:ext uri="{FF2B5EF4-FFF2-40B4-BE49-F238E27FC236}">
                <a16:creationId xmlns:a16="http://schemas.microsoft.com/office/drawing/2014/main" xmlns="" id="{C3575BAA-5EAE-49A4-A9DC-956D16A60EA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F7F1F02-0A56-4651-BBCA-1CAA4FE881A8}"/>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51306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3907A9-786D-4188-B185-F59BCA9E40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DCC61B4-90CF-4B8B-B218-16AAA560575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EAA18808-6811-4DED-A2AB-FBBA1080824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C325E6B9-BBA5-4AD7-84BF-296369B12620}"/>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6" name="מציין מיקום של כותרת תחתונה 5">
            <a:extLst>
              <a:ext uri="{FF2B5EF4-FFF2-40B4-BE49-F238E27FC236}">
                <a16:creationId xmlns:a16="http://schemas.microsoft.com/office/drawing/2014/main" xmlns="" id="{7F6BF10C-3F34-474F-B2B0-D73E1E8E495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74FFABB5-753D-4C28-8A6D-9889F624BB5E}"/>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238315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C5C3E6D-9C27-41C4-B697-7AB3109DD18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CA5730E-DDB9-4B7C-B455-E5810F718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4E3CC8FF-9F8D-43B4-978B-76A0120846A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E1E54B83-C0E6-440E-8D76-839A68E76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A6A977EE-4C21-4A8A-AEA5-CC2C06A0788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F3F64CAE-0189-424D-A6CC-4D809D2CA8E1}"/>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8" name="מציין מיקום של כותרת תחתונה 7">
            <a:extLst>
              <a:ext uri="{FF2B5EF4-FFF2-40B4-BE49-F238E27FC236}">
                <a16:creationId xmlns:a16="http://schemas.microsoft.com/office/drawing/2014/main" xmlns="" id="{4D863595-4C75-4DA4-8984-69001FACDB4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E3103AC0-E328-445F-A91A-A88432BD62D2}"/>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268686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6350AA0-5A1D-4DE9-83FD-102147BC6E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F18D7929-91C5-4634-84EF-5464F52E5845}"/>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4" name="מציין מיקום של כותרת תחתונה 3">
            <a:extLst>
              <a:ext uri="{FF2B5EF4-FFF2-40B4-BE49-F238E27FC236}">
                <a16:creationId xmlns:a16="http://schemas.microsoft.com/office/drawing/2014/main" xmlns="" id="{7A374BD3-C8B2-40BF-9C9C-A89A6368042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46259F93-0534-458D-9F88-645D83179ABE}"/>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286432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8F93DAC5-9BD5-4FB3-8D51-0AD81D44E032}"/>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3" name="מציין מיקום של כותרת תחתונה 2">
            <a:extLst>
              <a:ext uri="{FF2B5EF4-FFF2-40B4-BE49-F238E27FC236}">
                <a16:creationId xmlns:a16="http://schemas.microsoft.com/office/drawing/2014/main" xmlns="" id="{01ED8A82-CD75-4EE1-9D14-DA40687E0A1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7F3E861F-79A5-47AE-AE8A-41BCF5C02950}"/>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412069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D699373-0581-4F9A-B216-CAA7E19C86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B90CF31-9881-4E9E-8D57-9FA3ACB8C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6BF40822-4A57-46CE-BB06-A22B35A5D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07FD1EF-E389-4614-BC61-86B243EF2E3F}"/>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6" name="מציין מיקום של כותרת תחתונה 5">
            <a:extLst>
              <a:ext uri="{FF2B5EF4-FFF2-40B4-BE49-F238E27FC236}">
                <a16:creationId xmlns:a16="http://schemas.microsoft.com/office/drawing/2014/main" xmlns="" id="{76B4E7AD-2723-482B-885B-F8A8C98E2C8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05991B84-BFF8-4931-AFAF-4E31F31227AF}"/>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393053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48014E8-6C2E-4242-9879-7D2E3FC23D7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1C46BBC4-093C-4C3B-AC22-FC3D68D0B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4F7277EC-88C1-45BC-9B84-2C5E12AAE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D48860ED-CE8E-42FD-A29D-F098D0AA74C8}"/>
              </a:ext>
            </a:extLst>
          </p:cNvPr>
          <p:cNvSpPr>
            <a:spLocks noGrp="1"/>
          </p:cNvSpPr>
          <p:nvPr>
            <p:ph type="dt" sz="half" idx="10"/>
          </p:nvPr>
        </p:nvSpPr>
        <p:spPr/>
        <p:txBody>
          <a:bodyPr/>
          <a:lstStyle/>
          <a:p>
            <a:fld id="{90F0D956-3E71-4AF8-8AB7-EBD305755C5D}" type="datetimeFigureOut">
              <a:rPr lang="he-IL" smtClean="0"/>
              <a:pPr/>
              <a:t>ט'/ניסן/תשע"ט</a:t>
            </a:fld>
            <a:endParaRPr lang="he-IL"/>
          </a:p>
        </p:txBody>
      </p:sp>
      <p:sp>
        <p:nvSpPr>
          <p:cNvPr id="6" name="מציין מיקום של כותרת תחתונה 5">
            <a:extLst>
              <a:ext uri="{FF2B5EF4-FFF2-40B4-BE49-F238E27FC236}">
                <a16:creationId xmlns:a16="http://schemas.microsoft.com/office/drawing/2014/main" xmlns="" id="{135F6729-C158-4125-8864-E0AEB9796B1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C35697F9-50D9-4B46-92EB-BFBE21155BC1}"/>
              </a:ext>
            </a:extLst>
          </p:cNvPr>
          <p:cNvSpPr>
            <a:spLocks noGrp="1"/>
          </p:cNvSpPr>
          <p:nvPr>
            <p:ph type="sldNum" sz="quarter" idx="12"/>
          </p:nvPr>
        </p:nvSpPr>
        <p:spPr/>
        <p:txBody>
          <a:body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416856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A4837629-0686-4B85-9521-460112C48E5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3D0F9C37-D29F-49C6-B418-1D97752B54F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E884467-9284-48A8-B2BF-3906BF1010A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0F0D956-3E71-4AF8-8AB7-EBD305755C5D}" type="datetimeFigureOut">
              <a:rPr lang="he-IL" smtClean="0"/>
              <a:pPr/>
              <a:t>ט'/ניסן/תשע"ט</a:t>
            </a:fld>
            <a:endParaRPr lang="he-IL"/>
          </a:p>
        </p:txBody>
      </p:sp>
      <p:sp>
        <p:nvSpPr>
          <p:cNvPr id="5" name="מציין מיקום של כותרת תחתונה 4">
            <a:extLst>
              <a:ext uri="{FF2B5EF4-FFF2-40B4-BE49-F238E27FC236}">
                <a16:creationId xmlns:a16="http://schemas.microsoft.com/office/drawing/2014/main" xmlns="" id="{7AC8E481-496F-4A83-A966-BAEF354C5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32962D97-B47B-41CD-B9E3-72C4C2C6935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350540-7C77-4132-B56A-FB3F8D849848}" type="slidenum">
              <a:rPr lang="he-IL" smtClean="0"/>
              <a:pPr/>
              <a:t>‹#›</a:t>
            </a:fld>
            <a:endParaRPr lang="he-IL"/>
          </a:p>
        </p:txBody>
      </p:sp>
    </p:spTree>
    <p:extLst>
      <p:ext uri="{BB962C8B-B14F-4D97-AF65-F5344CB8AC3E}">
        <p14:creationId xmlns:p14="http://schemas.microsoft.com/office/powerpoint/2010/main" xmlns="" val="205296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468921" y="528418"/>
            <a:ext cx="4928381" cy="923330"/>
          </a:xfrm>
          <a:prstGeom prst="rect">
            <a:avLst/>
          </a:prstGeom>
          <a:noFill/>
        </p:spPr>
        <p:txBody>
          <a:bodyPr wrap="square" rtlCol="1">
            <a:spAutoFit/>
          </a:bodyPr>
          <a:lstStyle/>
          <a:p>
            <a:pPr algn="ctr"/>
            <a:r>
              <a:rPr lang="en-US"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Jewish Art in the Haggadah of Pesach</a:t>
            </a:r>
            <a:endParaRPr lang="he-IL"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Dr. Anat Chen</a:t>
            </a:r>
            <a:endParaRPr lang="en-US"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he-IL"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9">
            <a:extLst>
              <a:ext uri="{FF2B5EF4-FFF2-40B4-BE49-F238E27FC236}">
                <a16:creationId xmlns:a16="http://schemas.microsoft.com/office/drawing/2014/main" xmlns="" id="{F4EED9F9-DCBA-4AB2-982F-A361822EE9DB}"/>
              </a:ext>
            </a:extLst>
          </p:cNvPr>
          <p:cNvSpPr txBox="1"/>
          <p:nvPr/>
        </p:nvSpPr>
        <p:spPr>
          <a:xfrm>
            <a:off x="682867" y="5070741"/>
            <a:ext cx="4500491" cy="1615827"/>
          </a:xfrm>
          <a:prstGeom prst="rect">
            <a:avLst/>
          </a:prstGeom>
          <a:noFill/>
        </p:spPr>
        <p:txBody>
          <a:bodyPr wrap="square" rtlCol="1">
            <a:spAutoFit/>
          </a:bodyPr>
          <a:lstStyle/>
          <a:p>
            <a:pPr algn="ctr">
              <a:lnSpc>
                <a:spcPct val="150000"/>
              </a:lnSpc>
            </a:pPr>
            <a:r>
              <a:rPr lang="en-US"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Passover</a:t>
            </a:r>
            <a:endParaRPr lang="he-IL"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50000"/>
              </a:lnSpc>
            </a:pPr>
            <a:r>
              <a:rPr lang="en-US"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Israel National Defense College</a:t>
            </a:r>
            <a:endParaRPr lang="he-IL"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50000"/>
              </a:lnSpc>
            </a:pPr>
            <a:r>
              <a:rPr lang="en-US"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46</a:t>
            </a:r>
            <a:r>
              <a:rPr lang="en-US" b="1" baseline="30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th</a:t>
            </a:r>
            <a:r>
              <a:rPr lang="en-US"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Class</a:t>
            </a:r>
            <a:endParaRPr lang="en-US" sz="1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he-IL"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תמונה 8" descr="תמונה שמכילה צילום&#10;&#10;התיאור נוצר באופן אוטומטי">
            <a:extLst>
              <a:ext uri="{FF2B5EF4-FFF2-40B4-BE49-F238E27FC236}">
                <a16:creationId xmlns:a16="http://schemas.microsoft.com/office/drawing/2014/main" xmlns="" id="{D3D3B4A8-B3C1-4F8D-86FD-1B940AD8AE28}"/>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913206" y="1464274"/>
            <a:ext cx="2039816" cy="3606467"/>
          </a:xfrm>
          <a:prstGeom prst="rect">
            <a:avLst/>
          </a:prstGeom>
        </p:spPr>
      </p:pic>
      <p:pic>
        <p:nvPicPr>
          <p:cNvPr id="3" name="תמונה 2">
            <a:extLst>
              <a:ext uri="{FF2B5EF4-FFF2-40B4-BE49-F238E27FC236}">
                <a16:creationId xmlns:a16="http://schemas.microsoft.com/office/drawing/2014/main" xmlns="" id="{5EE31F36-283B-4398-93FD-4946E2B2DB2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40835" y="1455879"/>
            <a:ext cx="4931170" cy="3623256"/>
          </a:xfrm>
          <a:prstGeom prst="rect">
            <a:avLst/>
          </a:prstGeom>
        </p:spPr>
      </p:pic>
      <p:sp>
        <p:nvSpPr>
          <p:cNvPr id="7" name="TextBox 13">
            <a:extLst>
              <a:ext uri="{FF2B5EF4-FFF2-40B4-BE49-F238E27FC236}">
                <a16:creationId xmlns:a16="http://schemas.microsoft.com/office/drawing/2014/main" xmlns="" id="{00753637-3B5C-4368-8004-449FA8056970}"/>
              </a:ext>
            </a:extLst>
          </p:cNvPr>
          <p:cNvSpPr txBox="1"/>
          <p:nvPr/>
        </p:nvSpPr>
        <p:spPr>
          <a:xfrm>
            <a:off x="6969320" y="5232323"/>
            <a:ext cx="4702685" cy="369332"/>
          </a:xfrm>
          <a:prstGeom prst="rect">
            <a:avLst/>
          </a:prstGeom>
          <a:noFill/>
        </p:spPr>
        <p:txBody>
          <a:bodyPr wrap="square" rtlCol="1">
            <a:spAutoFit/>
          </a:bodyPr>
          <a:lstStyle/>
          <a:p>
            <a:pPr algn="ctr"/>
            <a:r>
              <a:rPr lang="en-US"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Yoel</a:t>
            </a: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Ben Shimon, Italy, 15th century</a:t>
            </a:r>
            <a:endParaRPr lang="he-IL"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14298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486370" y="491952"/>
            <a:ext cx="4926035" cy="1754326"/>
          </a:xfrm>
          <a:prstGeom prst="rect">
            <a:avLst/>
          </a:prstGeom>
          <a:noFill/>
        </p:spPr>
        <p:txBody>
          <a:bodyPr wrap="square" rtlCol="1">
            <a:spAutoFit/>
          </a:bodyPr>
          <a:lstStyle/>
          <a:p>
            <a:pPr algn="l"/>
            <a:r>
              <a:rPr lang="he-IL" b="1" dirty="0"/>
              <a:t> </a:t>
            </a:r>
            <a:r>
              <a:rPr lang="en-US" b="1" dirty="0"/>
              <a:t>When I passed by you and saw you wallowing in your blood, I said to you: </a:t>
            </a:r>
            <a:r>
              <a:rPr lang="en-US" b="1" dirty="0" smtClean="0"/>
              <a:t>Live </a:t>
            </a:r>
            <a:r>
              <a:rPr lang="en-US" b="1" dirty="0"/>
              <a:t>in spite of your blood</a:t>
            </a:r>
            <a:r>
              <a:rPr lang="en-US" b="1" dirty="0" smtClean="0"/>
              <a:t>.</a:t>
            </a:r>
            <a:r>
              <a:rPr lang="en-US" b="1" dirty="0"/>
              <a:t> </a:t>
            </a:r>
            <a:r>
              <a:rPr lang="en-US" b="1" dirty="0" smtClean="0"/>
              <a:t>Yes, </a:t>
            </a:r>
            <a:r>
              <a:rPr lang="en-US" b="1" dirty="0"/>
              <a:t>I said to you: </a:t>
            </a:r>
            <a:r>
              <a:rPr lang="en-US" b="1" dirty="0" smtClean="0"/>
              <a:t>Live </a:t>
            </a:r>
            <a:r>
              <a:rPr lang="en-US" b="1" dirty="0"/>
              <a:t>in spite of </a:t>
            </a:r>
            <a:r>
              <a:rPr lang="en-US" b="1" dirty="0" smtClean="0"/>
              <a:t>your blood!</a:t>
            </a:r>
            <a:r>
              <a:rPr lang="he-IL" b="1" dirty="0"/>
              <a:t/>
            </a:r>
            <a:br>
              <a:rPr lang="he-IL" b="1" dirty="0"/>
            </a:br>
            <a:r>
              <a:rPr lang="he-IL" b="1" dirty="0"/>
              <a:t> </a:t>
            </a:r>
            <a:r>
              <a:rPr lang="he-IL" dirty="0">
                <a:latin typeface="Assistant" panose="00000500000000000000" pitchFamily="2" charset="-79"/>
                <a:cs typeface="Assistant" panose="00000500000000000000" pitchFamily="2" charset="-79"/>
              </a:rPr>
              <a:t> </a:t>
            </a:r>
            <a:endParaRPr lang="en-US"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sp>
        <p:nvSpPr>
          <p:cNvPr id="14" name="TextBox 13">
            <a:extLst>
              <a:ext uri="{FF2B5EF4-FFF2-40B4-BE49-F238E27FC236}">
                <a16:creationId xmlns:a16="http://schemas.microsoft.com/office/drawing/2014/main" xmlns="" id="{B9377EA2-0A7F-42E6-B545-A85F92CC42DA}"/>
              </a:ext>
            </a:extLst>
          </p:cNvPr>
          <p:cNvSpPr txBox="1"/>
          <p:nvPr/>
        </p:nvSpPr>
        <p:spPr>
          <a:xfrm>
            <a:off x="6450034" y="1754548"/>
            <a:ext cx="4926035" cy="1415772"/>
          </a:xfrm>
          <a:prstGeom prst="rect">
            <a:avLst/>
          </a:prstGeom>
          <a:noFill/>
        </p:spPr>
        <p:txBody>
          <a:bodyPr wrap="square" rtlCol="1">
            <a:spAutoFit/>
          </a:bodyPr>
          <a:lstStyle/>
          <a:p>
            <a:pPr algn="just"/>
            <a:endParaRPr lang="he-IL" dirty="0">
              <a:latin typeface="Assistant" panose="00000500000000000000" pitchFamily="2" charset="-79"/>
              <a:cs typeface="Assistant" panose="00000500000000000000" pitchFamily="2" charset="-79"/>
            </a:endParaRPr>
          </a:p>
          <a:p>
            <a:pPr algn="just"/>
            <a:endParaRPr lang="he-IL" dirty="0">
              <a:latin typeface="Assistant" panose="00000500000000000000" pitchFamily="2" charset="-79"/>
              <a:cs typeface="Assistant" panose="00000500000000000000" pitchFamily="2" charset="-79"/>
            </a:endParaRPr>
          </a:p>
          <a:p>
            <a:pPr algn="just"/>
            <a:endParaRPr lang="en-US" dirty="0">
              <a:latin typeface="Assistant" panose="00000500000000000000" pitchFamily="2" charset="-79"/>
              <a:cs typeface="Assistant" panose="00000500000000000000" pitchFamily="2" charset="-79"/>
            </a:endParaRPr>
          </a:p>
          <a:p>
            <a:r>
              <a:rPr lang="he-IL" sz="1400" dirty="0">
                <a:latin typeface="Assistant" panose="00000500000000000000" pitchFamily="2" charset="-79"/>
                <a:cs typeface="Assistant" panose="00000500000000000000" pitchFamily="2" charset="-79"/>
              </a:rPr>
              <a:t> </a:t>
            </a:r>
            <a:endParaRPr lang="en-US" sz="1400" dirty="0">
              <a:latin typeface="Assistant" panose="00000500000000000000" pitchFamily="2" charset="-79"/>
              <a:cs typeface="Assistant" panose="00000500000000000000" pitchFamily="2" charset="-79"/>
            </a:endParaRPr>
          </a:p>
          <a:p>
            <a:endParaRPr lang="he-IL" dirty="0">
              <a:latin typeface="Assistant" panose="00000500000000000000" pitchFamily="2" charset="-79"/>
              <a:cs typeface="Assistant" panose="00000500000000000000" pitchFamily="2" charset="-79"/>
            </a:endParaRPr>
          </a:p>
        </p:txBody>
      </p:sp>
      <p:pic>
        <p:nvPicPr>
          <p:cNvPr id="4" name="תמונה 3" descr="תמונה שמכילה טקסט&#10;&#10;התיאור נוצר באופן אוטומטי">
            <a:extLst>
              <a:ext uri="{FF2B5EF4-FFF2-40B4-BE49-F238E27FC236}">
                <a16:creationId xmlns:a16="http://schemas.microsoft.com/office/drawing/2014/main" xmlns="" id="{F51D1C19-53DA-4FB9-AB9F-7D003BBD1D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8681" y="1475916"/>
            <a:ext cx="4864385" cy="4280659"/>
          </a:xfrm>
          <a:prstGeom prst="rect">
            <a:avLst/>
          </a:prstGeom>
        </p:spPr>
      </p:pic>
      <p:sp>
        <p:nvSpPr>
          <p:cNvPr id="15" name="TextBox 14">
            <a:extLst>
              <a:ext uri="{FF2B5EF4-FFF2-40B4-BE49-F238E27FC236}">
                <a16:creationId xmlns:a16="http://schemas.microsoft.com/office/drawing/2014/main" xmlns="" id="{1FD58B91-B387-4F44-81AA-4F96077DAD5B}"/>
              </a:ext>
            </a:extLst>
          </p:cNvPr>
          <p:cNvSpPr txBox="1"/>
          <p:nvPr/>
        </p:nvSpPr>
        <p:spPr>
          <a:xfrm>
            <a:off x="6501610" y="1983148"/>
            <a:ext cx="4904936" cy="5940088"/>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picture we see an illustration of the story of the "bridegroom of blood" mentioned in Exodus. When Moses returns with Zipporah and his two sons from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Medin</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to Egypt, the angel of God meets him on the way and asks to kill him</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The reason for this is not mentioned.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But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Zipporah</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saves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his life.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How</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She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takes a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f</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lint stone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circumcises her son</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picture we see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Zipporah</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kneeling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circumcising a baby lying on a blanket. What is the connection between the story of a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bridegroom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of blood and the story of the Exodus from Egypt, and why did the illustrator choose to paint Zipporah in the Haggadah?</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reason is related to the interpretation of the story of the bridegroom of blood as a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foreshadowing of the story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exodus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from Egypt. Just as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Moses's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life was saved by virtue of the blood of circumcision, so the lives of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Israel people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will be saved by virtue of the blood of the Passover sacrifice that they will spread over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doorposts.</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ts val="600"/>
              </a:spcBef>
              <a:spcAft>
                <a:spcPts val="600"/>
              </a:spcAft>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ts val="600"/>
              </a:spcBef>
              <a:spcAft>
                <a:spcPts val="600"/>
              </a:spcAft>
            </a:pPr>
            <a:endParaRPr lang="he-IL" sz="1600" dirty="0"/>
          </a:p>
          <a:p>
            <a:pPr algn="just">
              <a:spcBef>
                <a:spcPts val="600"/>
              </a:spcBef>
              <a:spcAft>
                <a:spcPts val="600"/>
              </a:spcAft>
            </a:pPr>
            <a:endParaRPr lang="en-US" dirty="0"/>
          </a:p>
          <a:p>
            <a:pPr algn="just">
              <a:spcBef>
                <a:spcPts val="600"/>
              </a:spcBef>
              <a:spcAft>
                <a:spcPts val="600"/>
              </a:spcAft>
            </a:pPr>
            <a:endParaRPr lang="he-IL" dirty="0">
              <a:latin typeface="Assistant" panose="00000500000000000000" pitchFamily="2" charset="-79"/>
              <a:cs typeface="Assistant" panose="00000500000000000000" pitchFamily="2" charset="-79"/>
            </a:endParaRPr>
          </a:p>
        </p:txBody>
      </p:sp>
      <p:sp>
        <p:nvSpPr>
          <p:cNvPr id="16" name="TextBox 15">
            <a:extLst>
              <a:ext uri="{FF2B5EF4-FFF2-40B4-BE49-F238E27FC236}">
                <a16:creationId xmlns:a16="http://schemas.microsoft.com/office/drawing/2014/main" xmlns="" id="{9F0004CF-4BF5-47F2-93FD-BFDB9436F94A}"/>
              </a:ext>
            </a:extLst>
          </p:cNvPr>
          <p:cNvSpPr txBox="1"/>
          <p:nvPr/>
        </p:nvSpPr>
        <p:spPr>
          <a:xfrm>
            <a:off x="553249" y="5954653"/>
            <a:ext cx="5205052" cy="276999"/>
          </a:xfrm>
          <a:prstGeom prst="rect">
            <a:avLst/>
          </a:prstGeom>
          <a:noFill/>
        </p:spPr>
        <p:txBody>
          <a:bodyPr wrap="square" rtlCol="1">
            <a:spAutoFit/>
          </a:bodyPr>
          <a:lstStyle/>
          <a:p>
            <a:pPr algn="ctr" rtl="0"/>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Second Nuremberg Haggadah, Germany, 15th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4094587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469968" y="502575"/>
            <a:ext cx="4926035" cy="2308324"/>
          </a:xfrm>
          <a:prstGeom prst="rect">
            <a:avLst/>
          </a:prstGeom>
          <a:noFill/>
        </p:spPr>
        <p:txBody>
          <a:bodyPr wrap="square" rtlCol="1">
            <a:spAutoFit/>
          </a:bodyPr>
          <a:lstStyle/>
          <a:p>
            <a:pPr algn="l"/>
            <a:r>
              <a:rPr lang="en-US" b="1" dirty="0"/>
              <a:t>These are the Ten Plagues which the Holy One, blessed be He, brought upon the Egyptians, namely as </a:t>
            </a:r>
            <a:r>
              <a:rPr lang="en-US" b="1" dirty="0" smtClean="0"/>
              <a:t>follows: Blood. Frogs. Lice. Wild Beasts. Pestilence. Boils. Hail. Locust.</a:t>
            </a:r>
            <a:r>
              <a:rPr lang="en-US" b="1" dirty="0"/>
              <a:t> </a:t>
            </a:r>
            <a:r>
              <a:rPr lang="en-US" b="1" dirty="0" smtClean="0"/>
              <a:t>Darkness</a:t>
            </a:r>
            <a:r>
              <a:rPr lang="en-US" b="1" dirty="0"/>
              <a:t>.</a:t>
            </a:r>
            <a:br>
              <a:rPr lang="en-US" b="1" dirty="0"/>
            </a:br>
            <a:r>
              <a:rPr lang="en-US" b="1" dirty="0"/>
              <a:t>Slaying of the </a:t>
            </a:r>
            <a:r>
              <a:rPr lang="en-US" b="1" dirty="0" smtClean="0"/>
              <a:t>First-born.</a:t>
            </a:r>
            <a:r>
              <a:rPr lang="he-IL" b="1" dirty="0"/>
              <a:t/>
            </a:r>
            <a:br>
              <a:rPr lang="he-IL" b="1" dirty="0"/>
            </a:br>
            <a:r>
              <a:rPr lang="he-IL" b="1" dirty="0"/>
              <a:t> </a:t>
            </a:r>
            <a:br>
              <a:rPr lang="he-IL" b="1" dirty="0"/>
            </a:br>
            <a:r>
              <a:rPr lang="en-US" b="1" dirty="0"/>
              <a:t/>
            </a:r>
            <a:br>
              <a:rPr lang="en-US" b="1" dirty="0"/>
            </a:br>
            <a:endParaRPr lang="he-IL" b="1"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1" name="תמונה 10" descr="תמונה שמכילה בניין, חוץ&#10;&#10;התיאור נוצר באופן אוטומטי">
            <a:extLst>
              <a:ext uri="{FF2B5EF4-FFF2-40B4-BE49-F238E27FC236}">
                <a16:creationId xmlns:a16="http://schemas.microsoft.com/office/drawing/2014/main" xmlns="" id="{56475AC5-4547-474C-AB34-86B7D6DA9A98}"/>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286028" y="675118"/>
            <a:ext cx="4234369" cy="4969795"/>
          </a:xfrm>
          <a:prstGeom prst="rect">
            <a:avLst/>
          </a:prstGeom>
        </p:spPr>
      </p:pic>
      <p:sp>
        <p:nvSpPr>
          <p:cNvPr id="16" name="TextBox 15">
            <a:extLst>
              <a:ext uri="{FF2B5EF4-FFF2-40B4-BE49-F238E27FC236}">
                <a16:creationId xmlns:a16="http://schemas.microsoft.com/office/drawing/2014/main" xmlns="" id="{786F4B59-CFEC-4D63-B9EB-CBDD0A0CCF2D}"/>
              </a:ext>
            </a:extLst>
          </p:cNvPr>
          <p:cNvSpPr txBox="1"/>
          <p:nvPr/>
        </p:nvSpPr>
        <p:spPr>
          <a:xfrm>
            <a:off x="6503962" y="2154933"/>
            <a:ext cx="4904936" cy="4370427"/>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Women stand in the window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brush their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hair with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 thick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comb in search of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lice</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past,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houses were different from what we know today. There were no private rooms, children's rooms or master bedrooms. There was no separation between kitchen and living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room and there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were no bathrooms. Men and women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didn’t take a shower.</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Most people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just washed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their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face and hands. It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was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very rare for women to wash their hair. Rich people bathed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baths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poor people bathed in the river. The house was full of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people such as servants</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guests, adults,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young and older children.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space was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versatile</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They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slept, cooked, ate, washed, and checked lice. There was only a bit of fixed furniture. And certainly there was no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light, so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women had to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check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lice near the window. It did not bother them that they were seen by other people.</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endParaRPr lang="he-IL" sz="2400" dirty="0">
              <a:latin typeface="Arial Unicode MS" panose="020B0604020202020204" pitchFamily="34" charset="-128"/>
              <a:ea typeface="Arial Unicode MS" panose="020B0604020202020204" pitchFamily="34" charset="-128"/>
              <a:cs typeface="Assistant" panose="00000500000000000000"/>
            </a:endParaRPr>
          </a:p>
        </p:txBody>
      </p:sp>
      <p:sp>
        <p:nvSpPr>
          <p:cNvPr id="17" name="TextBox 16">
            <a:extLst>
              <a:ext uri="{FF2B5EF4-FFF2-40B4-BE49-F238E27FC236}">
                <a16:creationId xmlns:a16="http://schemas.microsoft.com/office/drawing/2014/main" xmlns="" id="{001227C4-AB70-4669-B5D1-9CBAE2032795}"/>
              </a:ext>
            </a:extLst>
          </p:cNvPr>
          <p:cNvSpPr txBox="1"/>
          <p:nvPr/>
        </p:nvSpPr>
        <p:spPr>
          <a:xfrm>
            <a:off x="1053906" y="5801530"/>
            <a:ext cx="4698612"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Golden Haggadah,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54355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5964974" y="208606"/>
            <a:ext cx="4926035" cy="1200329"/>
          </a:xfrm>
          <a:prstGeom prst="rect">
            <a:avLst/>
          </a:prstGeom>
          <a:noFill/>
        </p:spPr>
        <p:txBody>
          <a:bodyPr wrap="square" rtlCol="1">
            <a:spAutoFit/>
          </a:bodyPr>
          <a:lstStyle/>
          <a:p>
            <a:pPr algn="l" rtl="0"/>
            <a:r>
              <a:rPr lang="en-US" b="1" dirty="0"/>
              <a:t/>
            </a:r>
            <a:br>
              <a:rPr lang="en-US" b="1" dirty="0"/>
            </a:br>
            <a:r>
              <a:rPr lang="en-US" b="1" dirty="0"/>
              <a:t>"And the Lord took us out of Egypt" - not </a:t>
            </a:r>
            <a:r>
              <a:rPr lang="en-US" b="1" dirty="0" smtClean="0"/>
              <a:t>with the help of an angel or a messenger, </a:t>
            </a:r>
            <a:r>
              <a:rPr lang="en-US" b="1" dirty="0"/>
              <a:t>but [directly </a:t>
            </a:r>
            <a:r>
              <a:rPr lang="en-US" b="1" dirty="0" smtClean="0"/>
              <a:t>by] the </a:t>
            </a:r>
            <a:r>
              <a:rPr lang="en-US" b="1" dirty="0"/>
              <a:t>Holy One, blessed be He, </a:t>
            </a:r>
            <a:r>
              <a:rPr lang="en-US" b="1" dirty="0" smtClean="0"/>
              <a:t>Himself.</a:t>
            </a:r>
            <a:endParaRPr lang="he-IL" b="1"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pic>
        <p:nvPicPr>
          <p:cNvPr id="17" name="תמונה 16">
            <a:extLst>
              <a:ext uri="{FF2B5EF4-FFF2-40B4-BE49-F238E27FC236}">
                <a16:creationId xmlns:a16="http://schemas.microsoft.com/office/drawing/2014/main" xmlns="" id="{612CC385-4F4E-443B-BBD9-EFD883D25157}"/>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367210" y="747608"/>
            <a:ext cx="3936311" cy="4897305"/>
          </a:xfrm>
          <a:prstGeom prst="rect">
            <a:avLst/>
          </a:prstGeom>
        </p:spPr>
      </p:pic>
      <p:sp>
        <p:nvSpPr>
          <p:cNvPr id="18" name="TextBox 17">
            <a:extLst>
              <a:ext uri="{FF2B5EF4-FFF2-40B4-BE49-F238E27FC236}">
                <a16:creationId xmlns:a16="http://schemas.microsoft.com/office/drawing/2014/main" xmlns="" id="{3A341E76-8922-426E-BF8D-E606BC6109FD}"/>
              </a:ext>
            </a:extLst>
          </p:cNvPr>
          <p:cNvSpPr txBox="1"/>
          <p:nvPr/>
        </p:nvSpPr>
        <p:spPr>
          <a:xfrm>
            <a:off x="5964974" y="1892768"/>
            <a:ext cx="4890285" cy="4708981"/>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picture of the firstborn plague, you see the angel of death lifting his sword at a man lying naked in bed. A woman stands next to the bed, and she leans over the dead and takes her hands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left corner, two women talk leisurely when one holds a baby. The other woman has a crown. The picture illustrates the separation between the firstborns of Egypt and the firstborn of Israel.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bottom picture depicts a funeral. Weeping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women dressed in black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clothes walk before the bed,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was costumed in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those days when the Haggadah was drawn</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According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to Jewish interpretation, not only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were the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firstborns of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Egypt sentenced to die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plague of the firstborns, but also the firstborn of the Israelites. Therefore, to this day, the fast of the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Bechorot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on the eve of Pesach is still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mentioned,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to remind the firstborn that in fact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they were supposed to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die, but their lives were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saved. The paintings of the plague of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firstborns in the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Haggadot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are also a reminder that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Israel people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were miraculously saved.</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TextBox 18">
            <a:extLst>
              <a:ext uri="{FF2B5EF4-FFF2-40B4-BE49-F238E27FC236}">
                <a16:creationId xmlns:a16="http://schemas.microsoft.com/office/drawing/2014/main" xmlns="" id="{45FA8EF3-437E-4A23-82CF-81B85DCB0D90}"/>
              </a:ext>
            </a:extLst>
          </p:cNvPr>
          <p:cNvSpPr txBox="1"/>
          <p:nvPr/>
        </p:nvSpPr>
        <p:spPr>
          <a:xfrm>
            <a:off x="933310" y="5819804"/>
            <a:ext cx="4804110"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Golden Haggadah,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107549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027604" y="559390"/>
            <a:ext cx="4926035" cy="1200329"/>
          </a:xfrm>
          <a:prstGeom prst="rect">
            <a:avLst/>
          </a:prstGeom>
          <a:noFill/>
        </p:spPr>
        <p:txBody>
          <a:bodyPr wrap="square" rtlCol="1">
            <a:spAutoFit/>
          </a:bodyPr>
          <a:lstStyle/>
          <a:p>
            <a:pPr algn="l" rtl="0"/>
            <a:r>
              <a:rPr lang="en-US" b="1" dirty="0"/>
              <a:t>This </a:t>
            </a:r>
            <a:r>
              <a:rPr lang="en-US" b="1" i="1" dirty="0" err="1"/>
              <a:t>marror</a:t>
            </a:r>
            <a:r>
              <a:rPr lang="en-US" b="1" dirty="0"/>
              <a:t> [bitter greens] that we </a:t>
            </a:r>
            <a:r>
              <a:rPr lang="en-US" b="1" dirty="0" smtClean="0"/>
              <a:t>eat, </a:t>
            </a:r>
            <a:r>
              <a:rPr lang="en-US" b="1" dirty="0"/>
              <a:t>for the sake of what </a:t>
            </a:r>
            <a:r>
              <a:rPr lang="en-US" b="1" dirty="0" smtClean="0"/>
              <a:t>[do we do it]? </a:t>
            </a:r>
            <a:r>
              <a:rPr lang="en-US" b="1" dirty="0"/>
              <a:t>For the sake [to commemorate] that the Egyptians embittered the </a:t>
            </a:r>
            <a:r>
              <a:rPr lang="en-US" b="1" dirty="0" smtClean="0"/>
              <a:t>lives </a:t>
            </a:r>
            <a:r>
              <a:rPr lang="en-US" b="1" dirty="0"/>
              <a:t>of our ancestors in </a:t>
            </a:r>
            <a:r>
              <a:rPr lang="en-US" b="1" dirty="0" smtClean="0"/>
              <a:t>Egypt.</a:t>
            </a:r>
            <a:endParaRPr lang="he-IL" b="1" dirty="0">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xmlns="" id="{3A341E76-8922-426E-BF8D-E606BC6109FD}"/>
              </a:ext>
            </a:extLst>
          </p:cNvPr>
          <p:cNvSpPr txBox="1"/>
          <p:nvPr/>
        </p:nvSpPr>
        <p:spPr>
          <a:xfrm>
            <a:off x="6027604" y="1910817"/>
            <a:ext cx="4890285" cy="5386090"/>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picture shows a man and a woman sitting on either side of the table. The woman is sitting on the right, holding a glass. The man points to her with his left hand. Above them are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words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Maror</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Ze</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(lit.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‘this </a:t>
            </a:r>
            <a:r>
              <a:rPr lang="en-US" sz="1400" i="1" dirty="0" err="1" smtClean="0">
                <a:latin typeface="Arial Unicode MS" panose="020B0604020202020204" pitchFamily="34" charset="-128"/>
                <a:ea typeface="Arial Unicode MS" panose="020B0604020202020204" pitchFamily="34" charset="-128"/>
                <a:cs typeface="Arial Unicode MS" panose="020B0604020202020204" pitchFamily="34" charset="-128"/>
              </a:rPr>
              <a:t>marror</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man points to his wife when he says the words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Maror</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Ze</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4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Some scholars say that it was a common practice to point out the woman when they say on the Seder night,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Maror</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Ze</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Probably as a kind of "joke". And where did this custom come from? Apparently influenced by the Book of Ecclesiastes, where it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says: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 find the woman more bitter than death.”</a:t>
            </a:r>
            <a:endPar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Smart women who saw these illustrations in the Passover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Haggadot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added the following reservation in handwriting: "This is the male tongue" meaning that if the intention was for the woman,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should have said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Zo</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and not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Ze</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(In Hebrew the word ‘this’ has a gender marker expressed in its suffix).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apparently the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marror</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sign is male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rather than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female</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endParaRPr lang="he-IL" sz="1400" dirty="0">
              <a:latin typeface="Assistant" panose="00000500000000000000" pitchFamily="2" charset="-79"/>
              <a:cs typeface="Assistant" panose="00000500000000000000" pitchFamily="2" charset="-79"/>
            </a:endParaRPr>
          </a:p>
          <a:p>
            <a:pPr algn="just" rtl="0">
              <a:spcBef>
                <a:spcPts val="600"/>
              </a:spcBef>
              <a:spcAft>
                <a:spcPts val="600"/>
              </a:spcAft>
            </a:pPr>
            <a:endParaRPr lang="he-IL" sz="1400" dirty="0">
              <a:latin typeface="Assistant" panose="00000500000000000000" pitchFamily="2" charset="-79"/>
              <a:cs typeface="Assistant" panose="00000500000000000000" pitchFamily="2" charset="-79"/>
            </a:endParaRPr>
          </a:p>
          <a:p>
            <a:pPr algn="just" rtl="0">
              <a:spcBef>
                <a:spcPts val="600"/>
              </a:spcBef>
              <a:spcAft>
                <a:spcPts val="600"/>
              </a:spcAft>
            </a:pPr>
            <a:endParaRPr lang="he-IL" sz="1400" dirty="0">
              <a:latin typeface="Assistant" panose="00000500000000000000" pitchFamily="2" charset="-79"/>
              <a:cs typeface="Assistant" panose="00000500000000000000" pitchFamily="2" charset="-79"/>
            </a:endParaRPr>
          </a:p>
        </p:txBody>
      </p:sp>
      <p:pic>
        <p:nvPicPr>
          <p:cNvPr id="16" name="תמונה 15" descr="תמונה שמכילה טקסט, צילום&#10;&#10;התיאור נוצר באופן אוטומטי">
            <a:extLst>
              <a:ext uri="{FF2B5EF4-FFF2-40B4-BE49-F238E27FC236}">
                <a16:creationId xmlns:a16="http://schemas.microsoft.com/office/drawing/2014/main" xmlns="" id="{0C5E2767-97FE-4FF0-A8CB-3B08AD56040B}"/>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557855" y="559390"/>
            <a:ext cx="3542809" cy="5068915"/>
          </a:xfrm>
          <a:prstGeom prst="rect">
            <a:avLst/>
          </a:prstGeom>
        </p:spPr>
      </p:pic>
      <p:sp>
        <p:nvSpPr>
          <p:cNvPr id="17" name="TextBox 16">
            <a:extLst>
              <a:ext uri="{FF2B5EF4-FFF2-40B4-BE49-F238E27FC236}">
                <a16:creationId xmlns:a16="http://schemas.microsoft.com/office/drawing/2014/main" xmlns="" id="{0796EDE7-7C48-4EC4-AD2E-FFE98E6E4C68}"/>
              </a:ext>
            </a:extLst>
          </p:cNvPr>
          <p:cNvSpPr txBox="1"/>
          <p:nvPr/>
        </p:nvSpPr>
        <p:spPr>
          <a:xfrm>
            <a:off x="979954" y="5736343"/>
            <a:ext cx="4698610" cy="276999"/>
          </a:xfrm>
          <a:prstGeom prst="rect">
            <a:avLst/>
          </a:prstGeom>
          <a:noFill/>
        </p:spPr>
        <p:txBody>
          <a:bodyPr wrap="square" rtlCol="1">
            <a:spAutoFit/>
          </a:bodyPr>
          <a:lstStyle/>
          <a:p>
            <a:pPr algn="ctr"/>
            <a:r>
              <a:rPr lang="en-US" sz="1200" dirty="0" err="1" smtClean="0">
                <a:latin typeface="Arial Unicode MS" panose="020B0604020202020204" pitchFamily="34" charset="-128"/>
                <a:ea typeface="Arial Unicode MS" panose="020B0604020202020204" pitchFamily="34" charset="-128"/>
                <a:cs typeface="Arial Unicode MS" panose="020B0604020202020204" pitchFamily="34" charset="-128"/>
              </a:rPr>
              <a:t>Reyland’s</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Haggadah,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56375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081932" y="589870"/>
            <a:ext cx="5012788" cy="2308324"/>
          </a:xfrm>
          <a:prstGeom prst="rect">
            <a:avLst/>
          </a:prstGeom>
          <a:noFill/>
        </p:spPr>
        <p:txBody>
          <a:bodyPr wrap="square" rtlCol="1">
            <a:spAutoFit/>
          </a:bodyPr>
          <a:lstStyle/>
          <a:p>
            <a:pPr algn="l" rtl="0"/>
            <a:r>
              <a:rPr lang="en-US" b="1" dirty="0" smtClean="0">
                <a:cs typeface="Assistant" panose="00000500000000000000" pitchFamily="2" charset="-79"/>
              </a:rPr>
              <a:t>When Israel came forth out of Egypt, </a:t>
            </a:r>
            <a:r>
              <a:rPr lang="en-US" b="1" dirty="0" smtClean="0">
                <a:cs typeface="Assistant" panose="00000500000000000000" pitchFamily="2" charset="-79"/>
              </a:rPr>
              <a:t>from the house of Jacob to a people, </a:t>
            </a:r>
            <a:r>
              <a:rPr lang="en-US" b="1" dirty="0" smtClean="0">
                <a:cs typeface="Assistant" panose="00000500000000000000" pitchFamily="2" charset="-79"/>
              </a:rPr>
              <a:t>Judah became His sanctuary, Israel His dominion.</a:t>
            </a:r>
            <a:r>
              <a:rPr lang="he-IL" b="1" dirty="0">
                <a:cs typeface="Assistant" panose="00000500000000000000" pitchFamily="2" charset="-79"/>
              </a:rPr>
              <a:t/>
            </a:r>
            <a:br>
              <a:rPr lang="he-IL" b="1" dirty="0">
                <a:cs typeface="Assistant" panose="00000500000000000000" pitchFamily="2" charset="-79"/>
              </a:rPr>
            </a:br>
            <a:r>
              <a:rPr lang="he-IL" b="1" dirty="0"/>
              <a:t/>
            </a:r>
            <a:br>
              <a:rPr lang="he-IL" b="1" dirty="0"/>
            </a:br>
            <a:r>
              <a:rPr lang="he-IL" b="1" dirty="0"/>
              <a:t/>
            </a:r>
            <a:br>
              <a:rPr lang="he-IL" b="1" dirty="0"/>
            </a:br>
            <a:r>
              <a:rPr lang="he-IL" b="1" dirty="0"/>
              <a:t> </a:t>
            </a:r>
            <a:br>
              <a:rPr lang="he-IL" b="1"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xmlns="" id="{3A341E76-8922-426E-BF8D-E606BC6109FD}"/>
              </a:ext>
            </a:extLst>
          </p:cNvPr>
          <p:cNvSpPr txBox="1"/>
          <p:nvPr/>
        </p:nvSpPr>
        <p:spPr>
          <a:xfrm>
            <a:off x="6081933" y="2014688"/>
            <a:ext cx="5409028" cy="4062651"/>
          </a:xfrm>
          <a:prstGeom prst="rect">
            <a:avLst/>
          </a:prstGeom>
          <a:noFill/>
        </p:spPr>
        <p:txBody>
          <a:bodyPr wrap="square" rtlCol="1">
            <a:spAutoFit/>
          </a:bodyPr>
          <a:lstStyle/>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picture illustrates the song of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Miriam, showing women dancing and playing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various instruments: round and square drums,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castanets,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lute and cymbals.</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All the instruments except the lute are percussion instruments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while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lute is a string instrument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On the drums there are magical illustrations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drum is the main instrument used in celebrations of victories   and heroism. It has many attributed meanings in ancient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civilizations.  </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rhythm of the drums is similar to the beat of the heart</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drum was used in the past and is still used today in healing rituals</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In ancient cultures, the drum was perceived as a feminine tool for two reasons. First, it's easy to operate,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only requiring being hit with the palms</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and easy to carry. Second, its hollow round shape is likened to a woman's stomach. Archaeologists discovered figurines of drumming women, and the discovery increased the conclusion that the drum was a musical instrument used by women and for women.</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600"/>
              </a:spcBef>
              <a:spcAft>
                <a:spcPts val="600"/>
              </a:spcAft>
            </a:pP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 name="תמונה 13" descr="תמונה שמכילה טקסט&#10;&#10;התיאור נוצר באופן אוטומטי">
            <a:extLst>
              <a:ext uri="{FF2B5EF4-FFF2-40B4-BE49-F238E27FC236}">
                <a16:creationId xmlns:a16="http://schemas.microsoft.com/office/drawing/2014/main" xmlns="" id="{16D9DCFB-F05A-44CF-BB6C-97FC10F53D0E}"/>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233276" y="559390"/>
            <a:ext cx="4079616" cy="5344823"/>
          </a:xfrm>
          <a:prstGeom prst="rect">
            <a:avLst/>
          </a:prstGeom>
        </p:spPr>
      </p:pic>
      <p:sp>
        <p:nvSpPr>
          <p:cNvPr id="17" name="TextBox 16">
            <a:extLst>
              <a:ext uri="{FF2B5EF4-FFF2-40B4-BE49-F238E27FC236}">
                <a16:creationId xmlns:a16="http://schemas.microsoft.com/office/drawing/2014/main" xmlns="" id="{C30E0849-FC05-4935-A749-12278C938235}"/>
              </a:ext>
            </a:extLst>
          </p:cNvPr>
          <p:cNvSpPr txBox="1"/>
          <p:nvPr/>
        </p:nvSpPr>
        <p:spPr>
          <a:xfrm>
            <a:off x="873371" y="5904213"/>
            <a:ext cx="4799426" cy="276999"/>
          </a:xfrm>
          <a:prstGeom prst="rect">
            <a:avLst/>
          </a:prstGeom>
          <a:noFill/>
        </p:spPr>
        <p:txBody>
          <a:bodyPr wrap="square" rtlCol="1">
            <a:spAutoFit/>
          </a:bodyPr>
          <a:lstStyle/>
          <a:p>
            <a:pPr algn="ct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The Golden Haggadah, Spain, 14</a:t>
            </a:r>
            <a:r>
              <a:rPr lang="en-US" sz="1200"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th</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0957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5965284" y="496207"/>
            <a:ext cx="4926035" cy="2308324"/>
          </a:xfrm>
          <a:prstGeom prst="rect">
            <a:avLst/>
          </a:prstGeom>
          <a:noFill/>
        </p:spPr>
        <p:txBody>
          <a:bodyPr wrap="square" rtlCol="1">
            <a:spAutoFit/>
          </a:bodyPr>
          <a:lstStyle/>
          <a:p>
            <a:pPr algn="l"/>
            <a:r>
              <a:rPr lang="en-US" b="1" dirty="0"/>
              <a:t>Pour out your wrath on the nations that refuse to acknowledge you--on kingdoms that do not call upon your name.</a:t>
            </a:r>
            <a:br>
              <a:rPr lang="en-US" b="1" dirty="0"/>
            </a:br>
            <a:r>
              <a:rPr lang="he-IL" b="1" dirty="0"/>
              <a:t/>
            </a:r>
            <a:br>
              <a:rPr lang="he-IL" b="1" dirty="0"/>
            </a:br>
            <a:r>
              <a:rPr lang="he-IL" b="1" dirty="0"/>
              <a:t/>
            </a:r>
            <a:br>
              <a:rPr lang="he-IL" b="1" dirty="0"/>
            </a:br>
            <a:r>
              <a:rPr lang="he-IL" b="1" dirty="0"/>
              <a:t> </a:t>
            </a:r>
            <a:r>
              <a:rPr lang="he-IL" dirty="0"/>
              <a:t/>
            </a:r>
            <a:br>
              <a:rPr lang="he-IL" dirty="0"/>
            </a:br>
            <a:r>
              <a:rPr lang="en-US" b="1" dirty="0"/>
              <a:t/>
            </a:r>
            <a:br>
              <a:rPr lang="en-US" b="1"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3962" y="1892768"/>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xmlns="" id="{3A341E76-8922-426E-BF8D-E606BC6109FD}"/>
              </a:ext>
            </a:extLst>
          </p:cNvPr>
          <p:cNvSpPr txBox="1"/>
          <p:nvPr/>
        </p:nvSpPr>
        <p:spPr>
          <a:xfrm>
            <a:off x="5965284" y="1650369"/>
            <a:ext cx="5479956" cy="3970318"/>
          </a:xfrm>
          <a:prstGeom prst="rect">
            <a:avLst/>
          </a:prstGeom>
          <a:noFill/>
        </p:spPr>
        <p:txBody>
          <a:bodyPr wrap="square" rtlCol="1">
            <a:spAutoFit/>
          </a:bodyPr>
          <a:lstStyle/>
          <a:p>
            <a:pPr algn="just" rtl="0"/>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saying of "pouring out your wrath on the nations" was added to the Haggadah by virtue of the distress of the Jews at the end of the Middle Ages. During the Passover season in particular, the Jews suffered from manifestations of anti-Semitism, riots and blood libels. On the Seder night while saying "pour out your wrath," they would open the door in the hope that Elijah would arrive at this very moment.</a:t>
            </a:r>
          </a:p>
          <a:p>
            <a:pPr algn="just" rtl="0"/>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illustrations, alongside the words "shed your wrath," they used to paint Elijah the prophet,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harbinger of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redemption, riding on a donkey and blowing the shofar. Before him goes the Messiah and together they march towards the built Jerusalem.</a:t>
            </a:r>
          </a:p>
          <a:p>
            <a:pPr algn="just" rtl="0"/>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Haggadot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that were printed after the establishment of the state, and especially after the Six-Day War, the painted image of Elijah the Prophet was replaced by the image of an IDF soldier, thus linking the Haggadah with the story of the present redemption and the establishment of the State.</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TextBox 16">
            <a:extLst>
              <a:ext uri="{FF2B5EF4-FFF2-40B4-BE49-F238E27FC236}">
                <a16:creationId xmlns:a16="http://schemas.microsoft.com/office/drawing/2014/main" xmlns="" id="{4AE42D9B-2C0D-49E2-91C7-57ED84E23F82}"/>
              </a:ext>
            </a:extLst>
          </p:cNvPr>
          <p:cNvSpPr txBox="1"/>
          <p:nvPr/>
        </p:nvSpPr>
        <p:spPr>
          <a:xfrm>
            <a:off x="666595" y="5848499"/>
            <a:ext cx="5074422" cy="276999"/>
          </a:xfrm>
          <a:prstGeom prst="rect">
            <a:avLst/>
          </a:prstGeom>
          <a:noFill/>
        </p:spPr>
        <p:txBody>
          <a:bodyPr wrap="square" rtlCol="1">
            <a:spAutoFit/>
          </a:bodyPr>
          <a:lstStyle/>
          <a:p>
            <a:pPr algn="ct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Yoel</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Ben Shimon, Washington Haggadah, Florence, 1478</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Image result for â«×©×¤×× ×××ª× ××××¨××â¬â">
            <a:extLst>
              <a:ext uri="{FF2B5EF4-FFF2-40B4-BE49-F238E27FC236}">
                <a16:creationId xmlns:a16="http://schemas.microsoft.com/office/drawing/2014/main" xmlns="" id="{F58931FA-EBC2-4C41-8240-A61AACADD9F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2302" y="811049"/>
            <a:ext cx="3523008" cy="5012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708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230645" y="545801"/>
            <a:ext cx="4926035" cy="369332"/>
          </a:xfrm>
          <a:prstGeom prst="rect">
            <a:avLst/>
          </a:prstGeom>
          <a:noFill/>
        </p:spPr>
        <p:txBody>
          <a:bodyPr wrap="square" rtlCol="1">
            <a:spAutoFit/>
          </a:bodyPr>
          <a:lstStyle/>
          <a:p>
            <a:pPr algn="l" rtl="0"/>
            <a:r>
              <a:rPr lang="en-US" b="1" dirty="0" smtClean="0"/>
              <a:t>Next Year in Jerusalem</a:t>
            </a:r>
            <a:endParaRPr lang="he-IL" dirty="0">
              <a:latin typeface="Assistant" panose="00000500000000000000" pitchFamily="2" charset="-79"/>
              <a:cs typeface="Assistant" panose="00000500000000000000" pitchFamily="2" charset="-79"/>
            </a:endParaRPr>
          </a:p>
        </p:txBody>
      </p:sp>
      <p:sp>
        <p:nvSpPr>
          <p:cNvPr id="14" name="TextBox 13">
            <a:extLst>
              <a:ext uri="{FF2B5EF4-FFF2-40B4-BE49-F238E27FC236}">
                <a16:creationId xmlns:a16="http://schemas.microsoft.com/office/drawing/2014/main" xmlns="" id="{B9377EA2-0A7F-42E6-B545-A85F92CC42DA}"/>
              </a:ext>
            </a:extLst>
          </p:cNvPr>
          <p:cNvSpPr txBox="1"/>
          <p:nvPr/>
        </p:nvSpPr>
        <p:spPr>
          <a:xfrm>
            <a:off x="6230645" y="1238194"/>
            <a:ext cx="4772635" cy="4862870"/>
          </a:xfrm>
          <a:prstGeom prst="rect">
            <a:avLst/>
          </a:prstGeom>
          <a:noFill/>
        </p:spPr>
        <p:txBody>
          <a:bodyPr wrap="square" rtlCol="1">
            <a:spAutoFit/>
          </a:bodyPr>
          <a:lstStyle/>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his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painting, "Seder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Be’Yerushalayim</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Reuven</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Rubin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placed around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 single table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Chasidic with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Shtreimel</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Palmachnik</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fighter, the pioneer, the new immigrants from Yemen and Morocco, and himself. He painted the painting in 1950, when many immigrants came to Israel from different places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artist is the man in the white shirt sitting on the right side of the table with a child on his knees. Behind them is a woman with a kerchief on her head, probably the artist's wife who also appears in other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of his paintings.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background is a desert landscape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the distance the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city of Jerusalem</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Why did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Reuven</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paint a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Palmahnik</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and not an IDF soldier? The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Palmach</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was dismantled two years earlier when the state was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established.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Because in Reuben's eyes the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Palmachnik</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symbolizes the values ​​of brotherhood and friendship, and this is the central message of the picture, that everyone can sit around one table despite differences of opinion.</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rtl="0">
              <a:spcBef>
                <a:spcPts val="600"/>
              </a:spcBef>
              <a:spcAft>
                <a:spcPts val="600"/>
              </a:spcAft>
            </a:pPr>
            <a:endParaRPr lang="he-IL" sz="1400" dirty="0">
              <a:latin typeface="Assistant" panose="00000500000000000000" pitchFamily="2" charset="-79"/>
              <a:cs typeface="Assistant" panose="00000500000000000000" pitchFamily="2" charset="-79"/>
            </a:endParaRPr>
          </a:p>
        </p:txBody>
      </p:sp>
      <p:pic>
        <p:nvPicPr>
          <p:cNvPr id="3074" name="Picture 2" descr="Image result for â«×¨×××× ×¨×××× ×¡××¨ ×¤×¡×â¬â">
            <a:extLst>
              <a:ext uri="{FF2B5EF4-FFF2-40B4-BE49-F238E27FC236}">
                <a16:creationId xmlns:a16="http://schemas.microsoft.com/office/drawing/2014/main" xmlns="" id="{27FD71BD-E630-4C7C-BDB2-01FB4A1EC0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745" y="1515426"/>
            <a:ext cx="4692678" cy="411896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xmlns="" id="{AD7B17DC-C832-4390-B9AC-0CED056316CA}"/>
              </a:ext>
            </a:extLst>
          </p:cNvPr>
          <p:cNvSpPr txBox="1"/>
          <p:nvPr/>
        </p:nvSpPr>
        <p:spPr>
          <a:xfrm>
            <a:off x="885092" y="5634390"/>
            <a:ext cx="4775984"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Reuven Rubin, Passover in Jerusalem, 1950</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6609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5829221" y="647047"/>
            <a:ext cx="5844619" cy="1754326"/>
          </a:xfrm>
          <a:prstGeom prst="rect">
            <a:avLst/>
          </a:prstGeom>
          <a:noFill/>
        </p:spPr>
        <p:txBody>
          <a:bodyPr wrap="square" rtlCol="1">
            <a:spAutoFit/>
          </a:bodyPr>
          <a:lstStyle/>
          <a:p>
            <a:pPr algn="l"/>
            <a:r>
              <a:rPr lang="en-US" b="1" dirty="0"/>
              <a:t>This is the bread of affliction</a:t>
            </a:r>
            <a:r>
              <a:rPr lang="en-US" dirty="0"/>
              <a:t> </a:t>
            </a:r>
            <a:r>
              <a:rPr lang="en-US" b="1" dirty="0"/>
              <a:t>that our fathers ate in the land of Egypt. Whoever is hungry, let him come and eat; </a:t>
            </a:r>
            <a:r>
              <a:rPr lang="en-US" b="1" dirty="0" smtClean="0"/>
              <a:t>Whoever </a:t>
            </a:r>
            <a:r>
              <a:rPr lang="en-US" b="1" dirty="0"/>
              <a:t>is in need, let him come and conduct the Seder of Passover. This year [we are] here; next year in the land of Israel. This year [we are] slaves; next year [we will be] free people.</a:t>
            </a:r>
            <a:endParaRPr lang="he-IL" b="1"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5813981" y="2762129"/>
            <a:ext cx="5991448" cy="3354765"/>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Jewish art developed in the Middle Ages within the Passover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Haggadahs’.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Alongside the text, on the margins and on entire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pages, illustrations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that told the story of the Jewish people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appeared in pictures. </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illustrations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depict how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Jews lived, what they earned, how they dressed, and what special customs they adopted</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Contrary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to popular belief that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Judaism it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is forbidden to paint or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sculpt, we can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see that for hundreds of years Jews aspired to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bring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artistic expression to their lives just as in the non-Jewish environment in which they lived.</a:t>
            </a: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This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is the bread of poverty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of the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Jewish art that could not have developed on the walls of synagogues or noble houses, but rather contented itself with the text of the Haggadah as an endless source of illustrations in every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generation.</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3">
            <a:extLst>
              <a:ext uri="{FF2B5EF4-FFF2-40B4-BE49-F238E27FC236}">
                <a16:creationId xmlns:a16="http://schemas.microsoft.com/office/drawing/2014/main" xmlns="" id="{EAD5A553-19ED-4ACE-B57F-AE4E51FA8A34}"/>
              </a:ext>
            </a:extLst>
          </p:cNvPr>
          <p:cNvSpPr txBox="1"/>
          <p:nvPr/>
        </p:nvSpPr>
        <p:spPr>
          <a:xfrm>
            <a:off x="760833" y="5524844"/>
            <a:ext cx="4477399" cy="276999"/>
          </a:xfrm>
          <a:prstGeom prst="rect">
            <a:avLst/>
          </a:prstGeom>
          <a:noFill/>
        </p:spPr>
        <p:txBody>
          <a:bodyPr wrap="square" rtlCol="1">
            <a:spAutoFit/>
          </a:bodyPr>
          <a:lstStyle/>
          <a:p>
            <a:pPr algn="ct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Reylands’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Haggadah,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תמונה 6" descr="תמונה שמכילה בניין, צילום&#10;&#10;התיאור נוצר באופן אוטומטי">
            <a:extLst>
              <a:ext uri="{FF2B5EF4-FFF2-40B4-BE49-F238E27FC236}">
                <a16:creationId xmlns:a16="http://schemas.microsoft.com/office/drawing/2014/main" xmlns="" id="{592D5D03-C69B-4542-BA6F-14A3047D62F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50335"/>
          <a:stretch/>
        </p:blipFill>
        <p:spPr>
          <a:xfrm>
            <a:off x="659108" y="1324323"/>
            <a:ext cx="4914314" cy="4001600"/>
          </a:xfrm>
          <a:prstGeom prst="rect">
            <a:avLst/>
          </a:prstGeom>
        </p:spPr>
      </p:pic>
    </p:spTree>
    <p:extLst>
      <p:ext uri="{BB962C8B-B14F-4D97-AF65-F5344CB8AC3E}">
        <p14:creationId xmlns:p14="http://schemas.microsoft.com/office/powerpoint/2010/main" xmlns="" val="260708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452381" y="560868"/>
            <a:ext cx="4926035" cy="1200329"/>
          </a:xfrm>
          <a:prstGeom prst="rect">
            <a:avLst/>
          </a:prstGeom>
          <a:noFill/>
        </p:spPr>
        <p:txBody>
          <a:bodyPr wrap="square" rtlCol="1">
            <a:spAutoFit/>
          </a:bodyPr>
          <a:lstStyle/>
          <a:p>
            <a:pPr algn="l"/>
            <a:r>
              <a:rPr lang="en-US" b="1" dirty="0"/>
              <a:t>What makes this night different from all [other] nights?</a:t>
            </a:r>
          </a:p>
          <a:p>
            <a:r>
              <a:rPr lang="en-US" dirty="0"/>
              <a:t/>
            </a:r>
            <a:br>
              <a:rPr lang="en-US"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406661" y="1553515"/>
            <a:ext cx="4900246" cy="3477875"/>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landlord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sits on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right,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head of the table. He leans against a cushion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drinks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while conversing.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Such a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gathering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is considered a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gathering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of masters and free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people.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women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participate as well.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landlord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is probably the only man in this picture,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rest of the characters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are women and each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has a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colorful and unique head covering. This is a strange composition, because even during periods when a man was permitted to marry more than one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woman, men had no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more than two women</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On the other side of the table, on a low chair sits a dark-skinned servant. She also takes an active part in the Passover 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eder</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She holds a matzah. The Haggadah conveys a message of reversal of fate.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From being slaves to being free.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Even when sitting around the table as free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people there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are still those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who are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under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slavery.</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 name="תמונה 13" descr="תמונה שמכילה גדר, צילום&#10;&#10;התיאור נוצר באופן אוטומטי">
            <a:extLst>
              <a:ext uri="{FF2B5EF4-FFF2-40B4-BE49-F238E27FC236}">
                <a16:creationId xmlns:a16="http://schemas.microsoft.com/office/drawing/2014/main" xmlns="" id="{8573D85A-7276-44DE-81D0-DF55AE4E1630}"/>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808893" y="1595246"/>
            <a:ext cx="4935669" cy="3708147"/>
          </a:xfrm>
          <a:prstGeom prst="rect">
            <a:avLst/>
          </a:prstGeom>
        </p:spPr>
      </p:pic>
      <p:sp>
        <p:nvSpPr>
          <p:cNvPr id="11" name="TextBox 10">
            <a:extLst>
              <a:ext uri="{FF2B5EF4-FFF2-40B4-BE49-F238E27FC236}">
                <a16:creationId xmlns:a16="http://schemas.microsoft.com/office/drawing/2014/main" xmlns="" id="{DACE1B70-838C-47AE-8F38-C737ACBF5B39}"/>
              </a:ext>
            </a:extLst>
          </p:cNvPr>
          <p:cNvSpPr txBox="1"/>
          <p:nvPr/>
        </p:nvSpPr>
        <p:spPr>
          <a:xfrm>
            <a:off x="808892" y="5391075"/>
            <a:ext cx="4935669"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Haggadah of Sarajevo,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54831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4343742" y="624993"/>
            <a:ext cx="4926035" cy="646331"/>
          </a:xfrm>
          <a:prstGeom prst="rect">
            <a:avLst/>
          </a:prstGeom>
          <a:noFill/>
        </p:spPr>
        <p:txBody>
          <a:bodyPr wrap="square" rtlCol="1">
            <a:spAutoFit/>
          </a:bodyPr>
          <a:lstStyle/>
          <a:p>
            <a:pPr algn="ctr"/>
            <a:r>
              <a:rPr lang="en-US" b="1" dirty="0" smtClean="0"/>
              <a:t>Bathing</a:t>
            </a:r>
            <a:endParaRPr lang="en-US" dirty="0"/>
          </a:p>
          <a:p>
            <a:endParaRPr lang="he-IL" dirty="0">
              <a:latin typeface="Assistant" panose="00000500000000000000" pitchFamily="2" charset="-79"/>
              <a:cs typeface="Assistant" panose="00000500000000000000" pitchFamily="2" charset="-79"/>
            </a:endParaRPr>
          </a:p>
        </p:txBody>
      </p:sp>
      <p:pic>
        <p:nvPicPr>
          <p:cNvPr id="14" name="תמונה 13">
            <a:extLst>
              <a:ext uri="{FF2B5EF4-FFF2-40B4-BE49-F238E27FC236}">
                <a16:creationId xmlns:a16="http://schemas.microsoft.com/office/drawing/2014/main" xmlns="" id="{0039390D-6CFB-43E9-AFCE-0019F7A66C28}"/>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189467" y="860368"/>
            <a:ext cx="4117130" cy="4944505"/>
          </a:xfrm>
          <a:prstGeom prst="rect">
            <a:avLst/>
          </a:prstGeom>
        </p:spPr>
      </p:pic>
      <p:sp>
        <p:nvSpPr>
          <p:cNvPr id="15" name="TextBox 14">
            <a:extLst>
              <a:ext uri="{FF2B5EF4-FFF2-40B4-BE49-F238E27FC236}">
                <a16:creationId xmlns:a16="http://schemas.microsoft.com/office/drawing/2014/main" xmlns="" id="{6B3D9FEC-9DCA-44DB-A6FE-3259F03CA65E}"/>
              </a:ext>
            </a:extLst>
          </p:cNvPr>
          <p:cNvSpPr txBox="1"/>
          <p:nvPr/>
        </p:nvSpPr>
        <p:spPr>
          <a:xfrm>
            <a:off x="6413238" y="1315146"/>
            <a:ext cx="4926035" cy="5139869"/>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Pharaoh's daughter is the most popular woman in Jewish art and is depicted in most Passover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Haggadot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In the picture we see three naked women standing in the river. Miriam, the older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sister is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sitting and watching the baby from a distance. Moshe lies wrapped in a diaper inside the box.</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Art researchers discuss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who is seen in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pictures retrieving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Moses out of the water. Was this the daughter of Pharaoh herself or one of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her own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daughters? In the book of Exodus it is written as follows: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saw the tabernacle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between the bulrush,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sent her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servant,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took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it</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word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Hebrew word for servant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Amma</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has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two meanings: hand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servant.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Either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Pharaoh's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daughter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sent her hand and took the box out of the water herself, or she sent her maidservant to remove the box from the water.</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Why is Pharaoh's daughter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drawn naked</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Chazal</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(Jewish sages of the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Mishna</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and Talmud) said that Pharaoh’s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daughter went down to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river for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 conversion. In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Jewish conversion ceremony,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immersion in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water takes place without any separation.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ceremony comes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to symbolize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rebirth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as a son or as a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daughter of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another religion.</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a16="http://schemas.microsoft.com/office/drawing/2014/main" xmlns="" id="{9E332363-D6CA-4959-86F0-960231BA2658}"/>
              </a:ext>
            </a:extLst>
          </p:cNvPr>
          <p:cNvSpPr txBox="1"/>
          <p:nvPr/>
        </p:nvSpPr>
        <p:spPr>
          <a:xfrm>
            <a:off x="815927" y="5892514"/>
            <a:ext cx="4914314"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Golden Haggadah,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3001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506315" y="540680"/>
            <a:ext cx="4926035" cy="923330"/>
          </a:xfrm>
          <a:prstGeom prst="rect">
            <a:avLst/>
          </a:prstGeom>
          <a:noFill/>
        </p:spPr>
        <p:txBody>
          <a:bodyPr wrap="square" rtlCol="1">
            <a:spAutoFit/>
          </a:bodyPr>
          <a:lstStyle/>
          <a:p>
            <a:pPr algn="l" rtl="0"/>
            <a:r>
              <a:rPr lang="en-US" b="1" dirty="0"/>
              <a:t>We were slaves to Pharaoh in Egypt, and the </a:t>
            </a:r>
            <a:r>
              <a:rPr lang="en-US" b="1" dirty="0" smtClean="0"/>
              <a:t>Lord, </a:t>
            </a:r>
            <a:r>
              <a:rPr lang="en-US" b="1" dirty="0"/>
              <a:t>our </a:t>
            </a:r>
            <a:r>
              <a:rPr lang="en-US" b="1" dirty="0" smtClean="0"/>
              <a:t>God, </a:t>
            </a:r>
            <a:r>
              <a:rPr lang="en-US" b="1" dirty="0"/>
              <a:t>took us out from there with a </a:t>
            </a:r>
            <a:r>
              <a:rPr lang="en-US" b="1" dirty="0" smtClean="0"/>
              <a:t>strong hand </a:t>
            </a:r>
            <a:r>
              <a:rPr lang="en-US" b="1" dirty="0"/>
              <a:t>and with an outstretched </a:t>
            </a:r>
            <a:r>
              <a:rPr lang="en-US" b="1" dirty="0" smtClean="0"/>
              <a:t>arm?</a:t>
            </a:r>
            <a:endParaRPr lang="he-IL" b="1"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6315" y="1697474"/>
            <a:ext cx="4900246" cy="4278094"/>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picture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depicts men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women engaged in construction.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workers carry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heavy construction materials up the ladder, where a woman is waiting for them to drop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material onto the wheel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towards a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man standing and waiting</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Another woman is sitting down and is busy making the bricks. One of the men is stomping his feet on the cement, preparing the material from which the woman will prepare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bricks from a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pre-made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template. </a:t>
            </a: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template allows for precise work - that all bricks are one size. The picture is intended to prove the integration of Jews into all aspects of life, and not only in commerce or economics.</a:t>
            </a:r>
            <a:r>
              <a:rPr lang="he-IL"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general popular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art of the period, anti-Semitic illustrations were published emphasizing the lack of productivity of the Jews, their laziness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isolationism.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fact that Jews can also be productive and work in hard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physical labor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is reflected in the story of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Haggadah</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and its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illustrations.</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1" name="תמונה 10">
            <a:extLst>
              <a:ext uri="{FF2B5EF4-FFF2-40B4-BE49-F238E27FC236}">
                <a16:creationId xmlns:a16="http://schemas.microsoft.com/office/drawing/2014/main" xmlns="" id="{D0AA89B3-D075-49ED-A389-6A6B04CE9E2C}"/>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467349" y="540680"/>
            <a:ext cx="3665403" cy="5346259"/>
          </a:xfrm>
          <a:prstGeom prst="rect">
            <a:avLst/>
          </a:prstGeom>
        </p:spPr>
      </p:pic>
      <p:sp>
        <p:nvSpPr>
          <p:cNvPr id="16" name="TextBox 15">
            <a:extLst>
              <a:ext uri="{FF2B5EF4-FFF2-40B4-BE49-F238E27FC236}">
                <a16:creationId xmlns:a16="http://schemas.microsoft.com/office/drawing/2014/main" xmlns="" id="{B685C6C3-2812-4198-A105-D79B073310C8}"/>
              </a:ext>
            </a:extLst>
          </p:cNvPr>
          <p:cNvSpPr txBox="1"/>
          <p:nvPr/>
        </p:nvSpPr>
        <p:spPr>
          <a:xfrm>
            <a:off x="832215" y="5931100"/>
            <a:ext cx="4935669"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Barcelona Haggadah,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86655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168113" y="503856"/>
            <a:ext cx="4926035" cy="1477328"/>
          </a:xfrm>
          <a:prstGeom prst="rect">
            <a:avLst/>
          </a:prstGeom>
          <a:noFill/>
        </p:spPr>
        <p:txBody>
          <a:bodyPr wrap="square" rtlCol="1">
            <a:spAutoFit/>
          </a:bodyPr>
          <a:lstStyle/>
          <a:p>
            <a:pPr algn="l"/>
            <a:r>
              <a:rPr lang="en-US" b="1" dirty="0"/>
              <a:t>The Torah speaks of four children: One is wise, one is wicked, one is simple and one does not know how to ask.</a:t>
            </a:r>
          </a:p>
          <a:p>
            <a:r>
              <a:rPr lang="en-US" dirty="0"/>
              <a:t/>
            </a:r>
            <a:br>
              <a:rPr lang="en-US" dirty="0"/>
            </a:br>
            <a:endParaRPr lang="he-IL"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168113" y="1531730"/>
            <a:ext cx="4900246" cy="4647426"/>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paintings of the four sons in the Haggadah are the mirror of the society and the period in which they were painted. In the medieval Haggadahs, you see the wicked son dressed in knightly clothes or a soldier holding a sword. The son who does not know how to ask is usually dressed in clown clothes.</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But in modern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Haggadot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the paintings of the four sons were given a new interpretation. Instead of separating the boys into different and contrasting characters, they began to portray them as brothers in the same family or even as four faces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of one individual person.</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This is to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teach us that there is no one who is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absolutely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wise or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permanently evil,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but that these four types are in each and every one of us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as depicted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picture of the painter Leonard Baskin, who combined the boys into one illustration. Once wise and sometimes evil. Once he is innocent and once he does not know how to ask. It all depends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on your perspective. </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TextBox 15">
            <a:extLst>
              <a:ext uri="{FF2B5EF4-FFF2-40B4-BE49-F238E27FC236}">
                <a16:creationId xmlns:a16="http://schemas.microsoft.com/office/drawing/2014/main" xmlns="" id="{DFE83165-1F13-49B4-9851-F84F5567965D}"/>
              </a:ext>
            </a:extLst>
          </p:cNvPr>
          <p:cNvSpPr txBox="1"/>
          <p:nvPr/>
        </p:nvSpPr>
        <p:spPr>
          <a:xfrm>
            <a:off x="678184" y="5711290"/>
            <a:ext cx="5205052"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Leonard Baskin, Passover Haggadah (The Four Sons), 1974</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Image result for haggadah">
            <a:extLst>
              <a:ext uri="{FF2B5EF4-FFF2-40B4-BE49-F238E27FC236}">
                <a16:creationId xmlns:a16="http://schemas.microsoft.com/office/drawing/2014/main" xmlns="" id="{A0BD7218-636F-42D4-810E-73159CADEA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1460" y="777188"/>
            <a:ext cx="32385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291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506315" y="503856"/>
            <a:ext cx="4926035" cy="1200329"/>
          </a:xfrm>
          <a:prstGeom prst="rect">
            <a:avLst/>
          </a:prstGeom>
          <a:noFill/>
        </p:spPr>
        <p:txBody>
          <a:bodyPr wrap="square" rtlCol="1">
            <a:spAutoFit/>
          </a:bodyPr>
          <a:lstStyle/>
          <a:p>
            <a:pPr algn="l" rtl="0"/>
            <a:r>
              <a:rPr lang="en-US" b="1" dirty="0" smtClean="0"/>
              <a:t>To Isaac I shall gives </a:t>
            </a:r>
            <a:r>
              <a:rPr lang="en-US" b="1" dirty="0"/>
              <a:t>Jacob and Esau. </a:t>
            </a:r>
            <a:r>
              <a:rPr lang="en-US" b="1" dirty="0" smtClean="0"/>
              <a:t>And I shall give Mount </a:t>
            </a:r>
            <a:r>
              <a:rPr lang="en-US" b="1" dirty="0" err="1" smtClean="0"/>
              <a:t>Seir</a:t>
            </a:r>
            <a:r>
              <a:rPr lang="en-US" b="1" dirty="0"/>
              <a:t> to Esau, </a:t>
            </a:r>
            <a:r>
              <a:rPr lang="en-US" b="1" dirty="0" smtClean="0"/>
              <a:t>and Jacob </a:t>
            </a:r>
            <a:r>
              <a:rPr lang="en-US" b="1" dirty="0"/>
              <a:t>and his family went down to Egypt. </a:t>
            </a:r>
            <a:r>
              <a:rPr lang="he-IL" b="1" dirty="0"/>
              <a:t> </a:t>
            </a:r>
            <a:br>
              <a:rPr lang="he-IL" b="1" dirty="0"/>
            </a:br>
            <a:endParaRPr lang="he-IL" b="1"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506315" y="1704185"/>
            <a:ext cx="4900246" cy="4062651"/>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painting we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see Rebecca on the right when she gives birth to Jacob and Esau with the help of a midwife. On the left,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Jacob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Esau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are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already big,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the difference between them is clear.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Esau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is a hunter and holds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bow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arrow while Jacob sits in a building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studies.</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How does the story of Jacob and Esau relate to the Haggadah? Jacob's sons were the ones who descended to Egypt and began the period of slavery there. The family conflict turned into a story of slavery and enslavement</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It is also possible that the illustrator was familiar with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Rashi's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interpretation of the story of the theft of the birthright.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Rashi</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explains there about when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Isaac sends Esau to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bring him the hunt from the field on the eve of Passover. Why? </a:t>
            </a:r>
            <a:r>
              <a:rPr lang="en-US"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Rashi</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apparently intended that on the same date in the future, the children of Israel would celebrate Passover, hence the connection between the theft of the firstborn and the firstborn plague.</a:t>
            </a:r>
            <a:r>
              <a:rPr lang="he-IL" sz="1400" dirty="0" smtClean="0">
                <a:latin typeface="Assistant" panose="00000500000000000000" pitchFamily="2" charset="-79"/>
                <a:cs typeface="Assistant" panose="00000500000000000000" pitchFamily="2" charset="-79"/>
              </a:rPr>
              <a:t> </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descr="תמונה שמכילה רהיטים, צילום&#10;&#10;התיאור נוצר באופן אוטומטי">
            <a:extLst>
              <a:ext uri="{FF2B5EF4-FFF2-40B4-BE49-F238E27FC236}">
                <a16:creationId xmlns:a16="http://schemas.microsoft.com/office/drawing/2014/main" xmlns="" id="{29DF48CE-D1D8-4F7B-83B7-12A2311CE2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512" y="1518115"/>
            <a:ext cx="4928498" cy="3821769"/>
          </a:xfrm>
          <a:prstGeom prst="rect">
            <a:avLst/>
          </a:prstGeom>
        </p:spPr>
      </p:pic>
      <p:sp>
        <p:nvSpPr>
          <p:cNvPr id="14" name="TextBox 13">
            <a:extLst>
              <a:ext uri="{FF2B5EF4-FFF2-40B4-BE49-F238E27FC236}">
                <a16:creationId xmlns:a16="http://schemas.microsoft.com/office/drawing/2014/main" xmlns="" id="{83BB902F-CE30-4CB8-9D85-EC1A8A54BEB9}"/>
              </a:ext>
            </a:extLst>
          </p:cNvPr>
          <p:cNvSpPr txBox="1"/>
          <p:nvPr/>
        </p:nvSpPr>
        <p:spPr>
          <a:xfrm>
            <a:off x="658341" y="5450501"/>
            <a:ext cx="4935669" cy="276999"/>
          </a:xfrm>
          <a:prstGeom prst="rect">
            <a:avLst/>
          </a:prstGeom>
          <a:noFill/>
        </p:spPr>
        <p:txBody>
          <a:bodyPr wrap="square" rtlCol="1">
            <a:spAutoFit/>
          </a:bodyPr>
          <a:lstStyle/>
          <a:p>
            <a:pPr algn="ct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Haggadah of Sarajevo, Spain, 14th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04187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353281" y="548205"/>
            <a:ext cx="4926035" cy="2862322"/>
          </a:xfrm>
          <a:prstGeom prst="rect">
            <a:avLst/>
          </a:prstGeom>
          <a:noFill/>
        </p:spPr>
        <p:txBody>
          <a:bodyPr wrap="square" rtlCol="1">
            <a:spAutoFit/>
          </a:bodyPr>
          <a:lstStyle/>
          <a:p>
            <a:pPr algn="l" rtl="0"/>
            <a:r>
              <a:rPr lang="en-US" b="1" dirty="0" smtClean="0"/>
              <a:t>Blessed he who keeps his promise to Israel, blessed he. Through the covenant God promised Abraham: </a:t>
            </a:r>
          </a:p>
          <a:p>
            <a:pPr algn="l" rtl="0"/>
            <a:r>
              <a:rPr lang="en-US" b="1" dirty="0" smtClean="0"/>
              <a:t>Know that your seed will be foreign to the land, and they shall be enslaved and tortured for four hundred years. And then, they shall be free and rich. </a:t>
            </a:r>
            <a:r>
              <a:rPr lang="he-IL" b="1" dirty="0"/>
              <a:t/>
            </a:r>
            <a:br>
              <a:rPr lang="he-IL" b="1" dirty="0"/>
            </a:br>
            <a:r>
              <a:rPr lang="he-IL" b="1" dirty="0"/>
              <a:t> </a:t>
            </a:r>
            <a:br>
              <a:rPr lang="he-IL" b="1" dirty="0"/>
            </a:br>
            <a:r>
              <a:rPr lang="en-US" b="1" dirty="0"/>
              <a:t/>
            </a:r>
            <a:br>
              <a:rPr lang="en-US" b="1" dirty="0"/>
            </a:br>
            <a:endParaRPr lang="he-IL" b="1" dirty="0">
              <a:latin typeface="Assistant" panose="00000500000000000000" pitchFamily="2" charset="-79"/>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7629377" y="1911642"/>
            <a:ext cx="4900246" cy="646331"/>
          </a:xfrm>
          <a:prstGeom prst="rect">
            <a:avLst/>
          </a:prstGeom>
          <a:noFill/>
        </p:spPr>
        <p:txBody>
          <a:bodyPr wrap="square" rtlCol="1">
            <a:spAutoFit/>
          </a:bodyPr>
          <a:lstStyle/>
          <a:p>
            <a:pPr algn="just"/>
            <a:endParaRPr lang="en-US" dirty="0"/>
          </a:p>
          <a:p>
            <a:pPr algn="just"/>
            <a:endParaRPr lang="he-IL" dirty="0">
              <a:latin typeface="Assistant" panose="00000500000000000000" pitchFamily="2" charset="-79"/>
              <a:cs typeface="Assistant" panose="00000500000000000000" pitchFamily="2" charset="-79"/>
            </a:endParaRPr>
          </a:p>
        </p:txBody>
      </p:sp>
      <p:sp>
        <p:nvSpPr>
          <p:cNvPr id="18" name="TextBox 17">
            <a:extLst>
              <a:ext uri="{FF2B5EF4-FFF2-40B4-BE49-F238E27FC236}">
                <a16:creationId xmlns:a16="http://schemas.microsoft.com/office/drawing/2014/main" xmlns="" id="{3A341E76-8922-426E-BF8D-E606BC6109FD}"/>
              </a:ext>
            </a:extLst>
          </p:cNvPr>
          <p:cNvSpPr txBox="1"/>
          <p:nvPr/>
        </p:nvSpPr>
        <p:spPr>
          <a:xfrm>
            <a:off x="6353281" y="2664653"/>
            <a:ext cx="4890285" cy="3046988"/>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Abraham was promised that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Israelites would come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out of Egypt with great wealth, and indeed before the Exodus from Egypt, the promise was fulfilled: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but every woman shall ask of her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neighbor</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her house, jewels of silver, and jewels of gold, and raiment; and ye shall put them upon your sons, and upon your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daughters.”</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idea was that the Israelites would borrow tools and property from the Egyptians, but in practice the loan would be long-term, not to return. In the photo you can see a variety of women who are engaged in asking for property. In some of the pictures the Egyptian woman hands out a tool to her Jewish neighbor, and in some of the pictures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women search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for what can be taken.</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 name="תמונה 13">
            <a:extLst>
              <a:ext uri="{FF2B5EF4-FFF2-40B4-BE49-F238E27FC236}">
                <a16:creationId xmlns:a16="http://schemas.microsoft.com/office/drawing/2014/main" xmlns="" id="{1196F78A-ADC8-4AAD-9D1A-BE767DEC6B86}"/>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1851085" y="524623"/>
            <a:ext cx="3171083" cy="4933628"/>
          </a:xfrm>
          <a:prstGeom prst="rect">
            <a:avLst/>
          </a:prstGeom>
        </p:spPr>
      </p:pic>
      <p:sp>
        <p:nvSpPr>
          <p:cNvPr id="19" name="TextBox 18">
            <a:extLst>
              <a:ext uri="{FF2B5EF4-FFF2-40B4-BE49-F238E27FC236}">
                <a16:creationId xmlns:a16="http://schemas.microsoft.com/office/drawing/2014/main" xmlns="" id="{5A833382-B63B-44DA-9A7B-42D6C26AC327}"/>
              </a:ext>
            </a:extLst>
          </p:cNvPr>
          <p:cNvSpPr txBox="1"/>
          <p:nvPr/>
        </p:nvSpPr>
        <p:spPr>
          <a:xfrm>
            <a:off x="834100" y="5586030"/>
            <a:ext cx="5205052" cy="276999"/>
          </a:xfrm>
          <a:prstGeom prst="rect">
            <a:avLst/>
          </a:prstGeom>
          <a:noFill/>
        </p:spPr>
        <p:txBody>
          <a:bodyPr wrap="square" rtlCol="1">
            <a:spAutoFit/>
          </a:bodyPr>
          <a:lstStyle/>
          <a:p>
            <a:pPr algn="ctr" rtl="0"/>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Second Nuremberg Haggadah, Germany, 15th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06399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A6FBBC4-2009-4F98-B737-165FE952A49B}"/>
              </a:ext>
            </a:extLst>
          </p:cNvPr>
          <p:cNvSpPr txBox="1"/>
          <p:nvPr/>
        </p:nvSpPr>
        <p:spPr>
          <a:xfrm>
            <a:off x="6482863" y="547665"/>
            <a:ext cx="4926035" cy="2031325"/>
          </a:xfrm>
          <a:prstGeom prst="rect">
            <a:avLst/>
          </a:prstGeom>
          <a:noFill/>
        </p:spPr>
        <p:txBody>
          <a:bodyPr wrap="square" rtlCol="1">
            <a:spAutoFit/>
          </a:bodyPr>
          <a:lstStyle/>
          <a:p>
            <a:pPr algn="l" rtl="0"/>
            <a:r>
              <a:rPr lang="en-US" b="1" dirty="0" smtClean="0">
                <a:cs typeface="Assistant" panose="00000500000000000000" pitchFamily="2" charset="-79"/>
              </a:rPr>
              <a:t>And there they became many and great... </a:t>
            </a:r>
            <a:r>
              <a:rPr lang="en-US" b="1" dirty="0">
                <a:cs typeface="Assistant" panose="00000500000000000000" pitchFamily="2" charset="-79"/>
              </a:rPr>
              <a:t>as </a:t>
            </a:r>
            <a:r>
              <a:rPr lang="en-US" b="1" dirty="0" smtClean="0">
                <a:cs typeface="Assistant" panose="00000500000000000000" pitchFamily="2" charset="-79"/>
              </a:rPr>
              <a:t>was said</a:t>
            </a:r>
            <a:r>
              <a:rPr lang="en-US" b="1" dirty="0">
                <a:cs typeface="Assistant" panose="00000500000000000000" pitchFamily="2" charset="-79"/>
              </a:rPr>
              <a:t>: and the sons of Israel were fruitful and eager, and they multiplied and were very mighty, and the land was filled with them.</a:t>
            </a:r>
            <a:r>
              <a:rPr lang="he-IL" b="1" dirty="0"/>
              <a:t/>
            </a:r>
            <a:br>
              <a:rPr lang="he-IL" b="1" dirty="0"/>
            </a:br>
            <a:r>
              <a:rPr lang="he-IL" b="1" dirty="0"/>
              <a:t> </a:t>
            </a:r>
            <a:r>
              <a:rPr lang="he-IL" dirty="0"/>
              <a:t/>
            </a:r>
            <a:br>
              <a:rPr lang="he-IL" dirty="0"/>
            </a:br>
            <a:r>
              <a:rPr lang="en-US" b="1" dirty="0"/>
              <a:t/>
            </a:r>
            <a:br>
              <a:rPr lang="en-US" b="1" dirty="0"/>
            </a:br>
            <a:endParaRPr lang="he-IL" dirty="0">
              <a:cs typeface="Assistant" panose="00000500000000000000" pitchFamily="2" charset="-79"/>
            </a:endParaRPr>
          </a:p>
        </p:txBody>
      </p:sp>
      <p:sp>
        <p:nvSpPr>
          <p:cNvPr id="15" name="TextBox 14">
            <a:extLst>
              <a:ext uri="{FF2B5EF4-FFF2-40B4-BE49-F238E27FC236}">
                <a16:creationId xmlns:a16="http://schemas.microsoft.com/office/drawing/2014/main" xmlns="" id="{6B3D9FEC-9DCA-44DB-A6FE-3259F03CA65E}"/>
              </a:ext>
            </a:extLst>
          </p:cNvPr>
          <p:cNvSpPr txBox="1"/>
          <p:nvPr/>
        </p:nvSpPr>
        <p:spPr>
          <a:xfrm>
            <a:off x="6482863" y="2150605"/>
            <a:ext cx="4904936" cy="2831544"/>
          </a:xfrm>
          <a:prstGeom prst="rect">
            <a:avLst/>
          </a:prstGeom>
          <a:noFill/>
        </p:spPr>
        <p:txBody>
          <a:bodyPr wrap="square" rtlCol="1">
            <a:spAutoFit/>
          </a:bodyPr>
          <a:lstStyle/>
          <a:p>
            <a:pPr algn="just" rtl="0">
              <a:spcBef>
                <a:spcPts val="600"/>
              </a:spcBef>
              <a:spcAft>
                <a:spcPts val="600"/>
              </a:spcAft>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According to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Rashi</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 Jewish woman in Egypt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would give birth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to six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babies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once. The panting depicts</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woman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standing with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her legs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apart.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A</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baby comes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out while five other babies are to her left,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and all of them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were born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one birth.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This description of birth is not meant to demonstrate the process of birth, but to act as a symbol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of multiple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births.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edically speaking,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it is clear that a woman could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not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survive six births before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invention of modern medicine.</a:t>
            </a:r>
          </a:p>
          <a:p>
            <a:pPr algn="just" rtl="0">
              <a:spcBef>
                <a:spcPts val="600"/>
              </a:spcBef>
              <a:spcAft>
                <a:spcPts val="600"/>
              </a:spcAft>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increased birth rate during a period of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slavery is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perceived as supernatural. The illustrator manages to show us, very vividly, the miracle that happened to the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Israelites in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Egypt.</a:t>
            </a:r>
            <a:endParaRPr lang="he-IL"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 name="תמונה 13" descr="תמונה שמכילה טקסט, ישן&#10;&#10;התיאור נוצר באופן אוטומטי">
            <a:extLst>
              <a:ext uri="{FF2B5EF4-FFF2-40B4-BE49-F238E27FC236}">
                <a16:creationId xmlns:a16="http://schemas.microsoft.com/office/drawing/2014/main" xmlns="" id="{E84ECAA7-C667-49E4-84DA-628300F3D4A5}"/>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854619" y="2003615"/>
            <a:ext cx="4869760" cy="3110755"/>
          </a:xfrm>
          <a:prstGeom prst="rect">
            <a:avLst/>
          </a:prstGeom>
        </p:spPr>
      </p:pic>
      <p:sp>
        <p:nvSpPr>
          <p:cNvPr id="16" name="TextBox 15">
            <a:extLst>
              <a:ext uri="{FF2B5EF4-FFF2-40B4-BE49-F238E27FC236}">
                <a16:creationId xmlns:a16="http://schemas.microsoft.com/office/drawing/2014/main" xmlns="" id="{C1034F38-219C-4714-8C64-A29E3200A0F0}"/>
              </a:ext>
            </a:extLst>
          </p:cNvPr>
          <p:cNvSpPr txBox="1"/>
          <p:nvPr/>
        </p:nvSpPr>
        <p:spPr>
          <a:xfrm>
            <a:off x="827650" y="5311040"/>
            <a:ext cx="4923698" cy="276999"/>
          </a:xfrm>
          <a:prstGeom prst="rect">
            <a:avLst/>
          </a:prstGeom>
          <a:noFill/>
        </p:spPr>
        <p:txBody>
          <a:bodyPr wrap="square" rtlCol="1">
            <a:spAutoFit/>
          </a:bodyPr>
          <a:lstStyle/>
          <a:p>
            <a:pPr algn="ctr" rtl="0"/>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Dragon Haggadah, France, 13th century</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758163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6225</TotalTime>
  <Words>2935</Words>
  <Application>Microsoft Office PowerPoint</Application>
  <PresentationFormat>מותאם אישית</PresentationFormat>
  <Paragraphs>91</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anat chen</dc:creator>
  <cp:lastModifiedBy>u45414</cp:lastModifiedBy>
  <cp:revision>112</cp:revision>
  <dcterms:created xsi:type="dcterms:W3CDTF">2019-03-26T18:08:51Z</dcterms:created>
  <dcterms:modified xsi:type="dcterms:W3CDTF">2019-04-15T07:34:54Z</dcterms:modified>
</cp:coreProperties>
</file>