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304" r:id="rId3"/>
    <p:sldId id="267" r:id="rId4"/>
    <p:sldId id="291" r:id="rId5"/>
    <p:sldId id="288" r:id="rId6"/>
    <p:sldId id="292" r:id="rId7"/>
    <p:sldId id="289" r:id="rId8"/>
    <p:sldId id="293" r:id="rId9"/>
    <p:sldId id="294" r:id="rId10"/>
    <p:sldId id="295" r:id="rId11"/>
    <p:sldId id="296" r:id="rId12"/>
    <p:sldId id="297" r:id="rId13"/>
    <p:sldId id="300" r:id="rId14"/>
    <p:sldId id="301" r:id="rId15"/>
    <p:sldId id="302" r:id="rId16"/>
    <p:sldId id="303" r:id="rId17"/>
    <p:sldId id="305" r:id="rId18"/>
  </p:sldIdLst>
  <p:sldSz cx="12192000" cy="6858000"/>
  <p:notesSz cx="6875463" cy="100028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1255" autoAdjust="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4505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43A2C6EA-118F-47DD-841B-BF23238BB446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4505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EEA561FF-30A1-4D07-B180-404936180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10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96096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1"/>
          <a:lstStyle>
            <a:lvl1pPr algn="r">
              <a:defRPr sz="1300"/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92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1"/>
          <a:lstStyle>
            <a:lvl1pPr algn="l">
              <a:defRPr sz="1300"/>
            </a:lvl1pPr>
          </a:lstStyle>
          <a:p>
            <a:fld id="{75C917C0-265C-45ED-94E0-DBB1919B67B8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5999163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1" anchor="ctr"/>
          <a:lstStyle/>
          <a:p>
            <a:endParaRPr lang="he-I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813866"/>
            <a:ext cx="5500370" cy="3938617"/>
          </a:xfrm>
          <a:prstGeom prst="rect">
            <a:avLst/>
          </a:prstGeom>
        </p:spPr>
        <p:txBody>
          <a:bodyPr vert="horz" lIns="96442" tIns="48221" rIns="96442" bIns="48221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96096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1" anchor="b"/>
          <a:lstStyle>
            <a:lvl1pPr algn="r">
              <a:defRPr sz="1300"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92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1" anchor="b"/>
          <a:lstStyle>
            <a:lvl1pPr algn="l">
              <a:defRPr sz="1300"/>
            </a:lvl1pPr>
          </a:lstStyle>
          <a:p>
            <a:fld id="{B909BF93-9C7D-44EE-8DE9-BA0F99FBE31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133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7963" y="814388"/>
            <a:ext cx="7237413" cy="4071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083" y="5166397"/>
            <a:ext cx="6160861" cy="5866248"/>
          </a:xfrm>
        </p:spPr>
        <p:txBody>
          <a:bodyPr wrap="square" lIns="101653" tIns="50827" rIns="101653" bIns="50827" numCol="1" anchor="t" anchorCtr="0" compatLnSpc="1">
            <a:prstTxWarp prst="textNoShape">
              <a:avLst/>
            </a:prstTxWarp>
            <a:noAutofit/>
          </a:bodyPr>
          <a:lstStyle/>
          <a:p>
            <a:pPr marL="2210124" lvl="4" indent="-244453" algn="just">
              <a:spcBef>
                <a:spcPct val="0"/>
              </a:spcBef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6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7963" y="814388"/>
            <a:ext cx="7237413" cy="4071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083" y="5166397"/>
            <a:ext cx="6160861" cy="5866248"/>
          </a:xfrm>
        </p:spPr>
        <p:txBody>
          <a:bodyPr wrap="square" lIns="101653" tIns="50827" rIns="101653" bIns="50827" numCol="1" anchor="t" anchorCtr="0" compatLnSpc="1">
            <a:prstTxWarp prst="textNoShape">
              <a:avLst/>
            </a:prstTxWarp>
            <a:noAutofit/>
          </a:bodyPr>
          <a:lstStyle/>
          <a:p>
            <a:pPr marL="2210124" lvl="4" indent="-244453" algn="just">
              <a:spcBef>
                <a:spcPct val="0"/>
              </a:spcBef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4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7963" y="814388"/>
            <a:ext cx="7237413" cy="4071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083" y="5166397"/>
            <a:ext cx="6160861" cy="5866248"/>
          </a:xfrm>
        </p:spPr>
        <p:txBody>
          <a:bodyPr wrap="square" lIns="101653" tIns="50827" rIns="101653" bIns="50827" numCol="1" anchor="t" anchorCtr="0" compatLnSpc="1">
            <a:prstTxWarp prst="textNoShape">
              <a:avLst/>
            </a:prstTxWarp>
            <a:noAutofit/>
          </a:bodyPr>
          <a:lstStyle/>
          <a:p>
            <a:pPr marL="2210124" lvl="4" indent="-244453" algn="just">
              <a:spcBef>
                <a:spcPct val="0"/>
              </a:spcBef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25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7963" y="814388"/>
            <a:ext cx="7237413" cy="4071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083" y="5166397"/>
            <a:ext cx="6160861" cy="5866248"/>
          </a:xfrm>
        </p:spPr>
        <p:txBody>
          <a:bodyPr wrap="square" lIns="101653" tIns="50827" rIns="101653" bIns="50827" numCol="1" anchor="t" anchorCtr="0" compatLnSpc="1">
            <a:prstTxWarp prst="textNoShape">
              <a:avLst/>
            </a:prstTxWarp>
            <a:noAutofit/>
          </a:bodyPr>
          <a:lstStyle/>
          <a:p>
            <a:pPr marL="2210124" lvl="4" indent="-244453" algn="just">
              <a:spcBef>
                <a:spcPct val="0"/>
              </a:spcBef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2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7963" y="814388"/>
            <a:ext cx="7237413" cy="4071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083" y="5166397"/>
            <a:ext cx="6160861" cy="5866248"/>
          </a:xfrm>
        </p:spPr>
        <p:txBody>
          <a:bodyPr wrap="square" lIns="101653" tIns="50827" rIns="101653" bIns="50827" numCol="1" anchor="t" anchorCtr="0" compatLnSpc="1">
            <a:prstTxWarp prst="textNoShape">
              <a:avLst/>
            </a:prstTxWarp>
            <a:noAutofit/>
          </a:bodyPr>
          <a:lstStyle/>
          <a:p>
            <a:pPr marL="2210124" lvl="4" indent="-244453" algn="just">
              <a:spcBef>
                <a:spcPct val="0"/>
              </a:spcBef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26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7963" y="814388"/>
            <a:ext cx="7237413" cy="4071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083" y="5166397"/>
            <a:ext cx="6160861" cy="5866248"/>
          </a:xfrm>
        </p:spPr>
        <p:txBody>
          <a:bodyPr wrap="square" lIns="101653" tIns="50827" rIns="101653" bIns="50827" numCol="1" anchor="t" anchorCtr="0" compatLnSpc="1">
            <a:prstTxWarp prst="textNoShape">
              <a:avLst/>
            </a:prstTxWarp>
            <a:noAutofit/>
          </a:bodyPr>
          <a:lstStyle/>
          <a:p>
            <a:pPr marL="2210124" lvl="4" indent="-244453" algn="just">
              <a:spcBef>
                <a:spcPct val="0"/>
              </a:spcBef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88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7963" y="814388"/>
            <a:ext cx="7237413" cy="4071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083" y="5166397"/>
            <a:ext cx="6160861" cy="5866248"/>
          </a:xfrm>
        </p:spPr>
        <p:txBody>
          <a:bodyPr wrap="square" lIns="101653" tIns="50827" rIns="101653" bIns="50827" numCol="1" anchor="t" anchorCtr="0" compatLnSpc="1">
            <a:prstTxWarp prst="textNoShape">
              <a:avLst/>
            </a:prstTxWarp>
            <a:noAutofit/>
          </a:bodyPr>
          <a:lstStyle/>
          <a:p>
            <a:pPr marL="2210124" lvl="4" indent="-244453" algn="just">
              <a:spcBef>
                <a:spcPct val="0"/>
              </a:spcBef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25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7963" y="814388"/>
            <a:ext cx="7237413" cy="4071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083" y="5166397"/>
            <a:ext cx="6160861" cy="5866248"/>
          </a:xfrm>
        </p:spPr>
        <p:txBody>
          <a:bodyPr wrap="square" lIns="101653" tIns="50827" rIns="101653" bIns="50827" numCol="1" anchor="t" anchorCtr="0" compatLnSpc="1">
            <a:prstTxWarp prst="textNoShape">
              <a:avLst/>
            </a:prstTxWarp>
            <a:noAutofit/>
          </a:bodyPr>
          <a:lstStyle/>
          <a:p>
            <a:pPr marL="2210124" lvl="4" indent="-244453" algn="just">
              <a:spcBef>
                <a:spcPct val="0"/>
              </a:spcBef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2313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571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6192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54785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85324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94994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73836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07026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7551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713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8095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1178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69730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86847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111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0101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5823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0986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6160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826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9225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735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40472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F75AE-FBC6-436F-A8E7-67D1907DB3D3}" type="datetimeFigureOut">
              <a:rPr lang="he-IL" smtClean="0"/>
              <a:t>י"ז/חשון/תשע"ז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9038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imesofindia.indiatimes.com/topic/Narendra-Mod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imesofindia.indiatimes.com/topic/Arm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15336"/>
            <a:ext cx="12041946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SURGICAL STRIKES LIKE ISRAELI ARMY'S EXPLOITS, SAYS </a:t>
            </a:r>
            <a:r>
              <a:rPr kumimoji="0" lang="en-US" altLang="he-IL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PM (</a:t>
            </a:r>
            <a:r>
              <a:rPr lang="en-US" altLang="he-IL" sz="3200" b="1" u="sng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INDIAN MEDIA EXCERPT)</a:t>
            </a:r>
            <a:endParaRPr lang="en-US" altLang="he-IL" sz="32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UPDATED: OCT 19, 2016, 10:09 IST, FILE PHOTO. PM NARENDRA MODI</a:t>
            </a:r>
            <a:endParaRPr kumimoji="0" lang="en-US" altLang="he-I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8" name="Picture 117" descr="Surgical strikes like Israeli army's exploits, says 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688123"/>
            <a:ext cx="5022166" cy="506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62843" y="1570168"/>
            <a:ext cx="690723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MANDI (HP): IN HIS FIRST DIRECT REFERENCE TO THE SEPTEMBER 29 SURGICAL STRIKES+ ACROSS THE LINE OF CONTROL (LOC), PRIME MINISTER </a:t>
            </a:r>
            <a:r>
              <a:rPr kumimoji="0" lang="en-US" altLang="he-IL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  <a:hlinkClick r:id="rId3"/>
              </a:rPr>
              <a:t>NARENDRA MODI</a:t>
            </a:r>
            <a:r>
              <a:rPr kumimoji="0" lang="en-US" alt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SAID THAT WHILE ISRAEL HAS BEEN KNOWN FOR SUCH OPERATIONS, THE INDIAN </a:t>
            </a:r>
            <a:r>
              <a:rPr kumimoji="0" lang="en-US" altLang="he-IL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  <a:hlinkClick r:id="rId4"/>
              </a:rPr>
              <a:t>ARMY</a:t>
            </a:r>
            <a:r>
              <a:rPr kumimoji="0" lang="en-US" alt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HAS PROVED IT IS NO LESS CAPABLE. </a:t>
            </a:r>
            <a:r>
              <a:rPr lang="en-US" altLang="he-IL" sz="2400" b="1" u="sng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“</a:t>
            </a:r>
            <a:r>
              <a:rPr kumimoji="0" lang="en-US" altLang="he-IL" sz="2400" b="1" i="0" u="sng" strike="noStrike" cap="none" normalizeH="0" baseline="0" dirty="0" smtClean="0">
                <a:ln>
                  <a:noFill/>
                </a:ln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TODAY THE ENTIRE NATION IS TALKING OF THE VALOUR OF OUR ARMY. EARLIER, WE USED TO HEAR OF </a:t>
            </a:r>
            <a:r>
              <a:rPr kumimoji="0" lang="en-US" altLang="he-IL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ISRAEL HAVING DONE SOMETHING LIKE THIS</a:t>
            </a:r>
            <a:r>
              <a:rPr kumimoji="0" lang="en-US" altLang="he-I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 </a:t>
            </a:r>
            <a:r>
              <a:rPr kumimoji="0" lang="en-US" altLang="he-IL" sz="2400" b="1" i="0" u="sng" strike="noStrike" cap="none" normalizeH="0" baseline="0" dirty="0" smtClean="0">
                <a:ln>
                  <a:noFill/>
                </a:ln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BUT THE COUNTRY HAS SEEN THAT THE INDIAN ARMY IS NO LESS THAN ANYONE ELSE</a:t>
            </a:r>
            <a:r>
              <a:rPr kumimoji="0" lang="en-US" altLang="he-I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" THE PM SAID, </a:t>
            </a:r>
            <a:r>
              <a:rPr kumimoji="0" lang="en-US" altLang="he-I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ADDRESSING A RALLY HERE ON TUESDAY . </a:t>
            </a:r>
            <a:endParaRPr kumimoji="0" lang="en-US" alt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07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6"/>
          <p:cNvSpPr txBox="1">
            <a:spLocks/>
          </p:cNvSpPr>
          <p:nvPr/>
        </p:nvSpPr>
        <p:spPr bwMode="auto">
          <a:xfrm>
            <a:off x="10497" y="0"/>
            <a:ext cx="12181503" cy="838200"/>
          </a:xfrm>
          <a:prstGeom prst="rect">
            <a:avLst/>
          </a:prstGeom>
          <a:solidFill>
            <a:srgbClr val="C0000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CHALLENGES &amp; LINKAGES</a:t>
            </a:r>
            <a:endParaRPr lang="en-US" sz="3200" b="1" u="sng" kern="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 descr="Flag of Israe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303" y="-37067"/>
            <a:ext cx="1229697" cy="87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" y="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7987" y="875267"/>
            <a:ext cx="1207401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DECISIVE VICTORY OVER TERRORISM RARE</a:t>
            </a:r>
          </a:p>
          <a:p>
            <a:pPr marL="28575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COUNTERMEASURES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BLOCK ONE AVENUE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TRTS </a:t>
            </a:r>
            <a:r>
              <a:rPr lang="en-US" sz="2400" b="1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IMPROVISE</a:t>
            </a:r>
            <a:endParaRPr lang="en-US" sz="2400" b="1" i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028700" lvl="1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PHY BARRIERS (UNDERGROUND TUNNELS,  RKTS &amp; MSLS)</a:t>
            </a:r>
          </a:p>
          <a:p>
            <a:pPr marL="1028700" lvl="1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INTELLIGENCE &amp; USE </a:t>
            </a:r>
            <a:r>
              <a:rPr lang="en-US" altLang="en-US" sz="2000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OF </a:t>
            </a:r>
            <a:r>
              <a:rPr lang="en-US" altLang="en-US" sz="2000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TECH </a:t>
            </a:r>
            <a:r>
              <a:rPr lang="en-US" altLang="en-US" sz="2000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AS A  FM </a:t>
            </a:r>
          </a:p>
          <a:p>
            <a:pPr marL="1028700" lvl="1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EMP OF  SPL FORCES</a:t>
            </a:r>
          </a:p>
          <a:p>
            <a:pPr marL="28575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CLAUSEWITIZIAN </a:t>
            </a:r>
            <a:r>
              <a:rPr lang="en-US" sz="24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‘TRINITY’ </a:t>
            </a:r>
            <a:endParaRPr lang="en-US" sz="2400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028700" lvl="1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GOVT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-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‘RATIONAL’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028700" lvl="1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PEOPLE AS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‘IRRATIONAL’ </a:t>
            </a:r>
            <a:r>
              <a:rPr lang="en-US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					POL WILL</a:t>
            </a:r>
            <a:endParaRPr lang="en-US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028700" lvl="1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MILITARY AS ‘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NON-RATIONAL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’			    </a:t>
            </a:r>
            <a:r>
              <a:rPr lang="en-US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LONG LASTING SOLN</a:t>
            </a:r>
            <a:endParaRPr lang="en-US" altLang="en-US" sz="2000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914103" y="5692877"/>
            <a:ext cx="796413" cy="3539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8878530" y="6046839"/>
            <a:ext cx="280219" cy="35396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6"/>
          <p:cNvSpPr txBox="1">
            <a:spLocks/>
          </p:cNvSpPr>
          <p:nvPr/>
        </p:nvSpPr>
        <p:spPr bwMode="auto">
          <a:xfrm>
            <a:off x="0" y="0"/>
            <a:ext cx="12192000" cy="838200"/>
          </a:xfrm>
          <a:prstGeom prst="rect">
            <a:avLst/>
          </a:prstGeom>
          <a:solidFill>
            <a:srgbClr val="C0000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GOAL OF THE PAPER</a:t>
            </a:r>
            <a:endParaRPr lang="en-US" sz="3200" b="1" u="sng" kern="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250" name="Rounded Rectangle 18"/>
          <p:cNvSpPr>
            <a:spLocks noChangeArrowheads="1"/>
          </p:cNvSpPr>
          <p:nvPr/>
        </p:nvSpPr>
        <p:spPr bwMode="auto">
          <a:xfrm>
            <a:off x="10497" y="838200"/>
            <a:ext cx="12181503" cy="6019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/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TO STUDY PROXY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WARS OF INDIA &amp; 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ISRAEL AND DRAW LESSONS FOR INDIA’S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COUNTER PROXY WAR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STRATEGY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IN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KASHMIR</a:t>
            </a:r>
          </a:p>
          <a:p>
            <a:pPr algn="ctr" rtl="0"/>
            <a:endParaRPr lang="en-US" sz="2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endParaRPr lang="en-US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50000"/>
              </a:lnSpc>
            </a:pPr>
            <a:r>
              <a:rPr lang="en-US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RELEVANT </a:t>
            </a:r>
            <a:r>
              <a:rPr lang="en-US" sz="2000" b="1" u="sng" dirty="0">
                <a:latin typeface="David" panose="020E0502060401010101" pitchFamily="34" charset="-79"/>
                <a:cs typeface="David" panose="020E0502060401010101" pitchFamily="34" charset="-79"/>
              </a:rPr>
              <a:t>TO INDIAN CONTEXT FROM ISRAELI EXPERIENCE</a:t>
            </a:r>
            <a:endParaRPr lang="en-GB" sz="20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LESSONS FROM ISRAELI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OP STRATEGIES &amp; SPL ORG</a:t>
            </a:r>
          </a:p>
          <a:p>
            <a:pPr marL="342900" lvl="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SPECIALISED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INT OPS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CO-OPTION OF MODERN TECH TO STRENGTHEN PHY SECURITY INFRA AT BDR As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&amp; 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HINTERLAND BASES</a:t>
            </a:r>
          </a:p>
          <a:p>
            <a:pPr algn="l" rtl="0"/>
            <a:r>
              <a:rPr lang="en-US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RELEVANT </a:t>
            </a:r>
            <a:r>
              <a:rPr lang="en-US" sz="2000" b="1" u="sng" dirty="0">
                <a:latin typeface="David" panose="020E0502060401010101" pitchFamily="34" charset="-79"/>
                <a:cs typeface="David" panose="020E0502060401010101" pitchFamily="34" charset="-79"/>
              </a:rPr>
              <a:t>TO ISRAELI CONTEXT FROM INDIAN EXPERIENCE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 DESIGN, NATURE AND SCOPE OF COUNTER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TRTS OPS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WAGED AGAINST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A NUC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ARMED NEIGHBOUR</a:t>
            </a:r>
            <a:endParaRPr lang="en-GB" sz="20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COUNTER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TRTS OPS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IN INCREASINGLY RADICALIZED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SOCIETY</a:t>
            </a:r>
            <a:endParaRPr lang="en-GB" sz="1400" b="1" u="sng" dirty="0"/>
          </a:p>
        </p:txBody>
      </p:sp>
      <p:sp>
        <p:nvSpPr>
          <p:cNvPr id="4" name="Title 6"/>
          <p:cNvSpPr txBox="1">
            <a:spLocks/>
          </p:cNvSpPr>
          <p:nvPr/>
        </p:nvSpPr>
        <p:spPr bwMode="auto">
          <a:xfrm>
            <a:off x="10497" y="2122800"/>
            <a:ext cx="12192000" cy="502413"/>
          </a:xfrm>
          <a:prstGeom prst="rect">
            <a:avLst/>
          </a:prstGeom>
          <a:solidFill>
            <a:srgbClr val="C0000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SPECIFIC RESEARCH QUESTIONS</a:t>
            </a:r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GB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05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6"/>
          <p:cNvSpPr txBox="1">
            <a:spLocks/>
          </p:cNvSpPr>
          <p:nvPr/>
        </p:nvSpPr>
        <p:spPr bwMode="auto">
          <a:xfrm>
            <a:off x="10497" y="0"/>
            <a:ext cx="12181503" cy="838200"/>
          </a:xfrm>
          <a:prstGeom prst="rect">
            <a:avLst/>
          </a:prstGeom>
          <a:solidFill>
            <a:srgbClr val="C0000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METHOD OF PRESENTING IDEA OF RESEARCH</a:t>
            </a:r>
            <a:endParaRPr lang="en-GB" sz="32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97" y="770682"/>
            <a:ext cx="12181503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u="sng" dirty="0">
                <a:latin typeface="David" panose="020E0502060401010101" pitchFamily="34" charset="-79"/>
                <a:cs typeface="David" panose="020E0502060401010101" pitchFamily="34" charset="-79"/>
              </a:rPr>
              <a:t>CHAPTER 1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. HISTORICAL BACKGROUND - PAK SPONSORED TERRORISM IN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J&amp;K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(PARTITION ON RELIGIOUS LINES, INDIA EMERGING AS MULTI ETHNIC, MULTI RELIGION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&amp; 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LIBERAL DEMOCRATIC SOCIETY WITH NUMEROUS FAULT LINES)</a:t>
            </a:r>
            <a:endParaRPr lang="en-GB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GB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US" b="1" u="sng" dirty="0">
                <a:latin typeface="David" panose="020E0502060401010101" pitchFamily="34" charset="-79"/>
                <a:cs typeface="David" panose="020E0502060401010101" pitchFamily="34" charset="-79"/>
              </a:rPr>
              <a:t>CHAPTER 2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. INDIA’S STRATEGY IN KASHMIR AND ITS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SHORTCOMINGS</a:t>
            </a:r>
            <a:endParaRPr lang="en-GB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endParaRPr lang="en-GB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rtl="0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POL </a:t>
            </a:r>
            <a:r>
              <a:rPr lang="en-US" b="1" u="sng" dirty="0">
                <a:latin typeface="David" panose="020E0502060401010101" pitchFamily="34" charset="-79"/>
                <a:cs typeface="David" panose="020E0502060401010101" pitchFamily="34" charset="-79"/>
              </a:rPr>
              <a:t>LEVEL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CONFLICT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MGT 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VS. CONFLICT RESOLUTION</a:t>
            </a:r>
            <a:endParaRPr lang="en-GB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GB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INABILITY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TO HOLD PAK  ACCOUNTABLE FOR IMMORAL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&amp; 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UNJUST WAR 	</a:t>
            </a:r>
          </a:p>
          <a:p>
            <a:pPr lvl="0" algn="l" rtl="0"/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</a:p>
          <a:p>
            <a:pPr lvl="0" algn="l" rtl="0"/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	PERSECUTION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OR ALIENATION OF KASHMIRI AWAM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GB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endParaRPr lang="en-GB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b="1" u="sng" dirty="0">
                <a:latin typeface="David" panose="020E0502060401010101" pitchFamily="34" charset="-79"/>
                <a:cs typeface="David" panose="020E0502060401010101" pitchFamily="34" charset="-79"/>
              </a:rPr>
              <a:t>MIL LEVEL</a:t>
            </a:r>
            <a:endParaRPr lang="en-GB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GB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BORDER SECURITY- ABILITY OF TRTS  TO INFILT DESPITE LOC FENCE &amp; CI GRID</a:t>
            </a:r>
            <a:endParaRPr lang="en-GB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rtl="0"/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</a:p>
          <a:p>
            <a:pPr lvl="0" algn="l" rtl="0"/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		ABILITY OF TRTS TO STRIKE &amp; INFLICT HIGH CAS</a:t>
            </a:r>
            <a:endParaRPr lang="en-GB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rtl="0"/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</a:p>
          <a:p>
            <a:pPr lvl="0" algn="l" rtl="0"/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		FIGHTING IN OWN TERRITORY: PREDICTABILITY OF RESPONSE</a:t>
            </a:r>
            <a:endParaRPr lang="en-GB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rtl="0"/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</a:p>
          <a:p>
            <a:pPr lvl="0" algn="l" rtl="0"/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	ADEQUACY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OF INT, EQPT &amp; TECH</a:t>
            </a:r>
            <a:endParaRPr lang="en-GB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GB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45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 bwMode="auto">
          <a:xfrm>
            <a:off x="10497" y="0"/>
            <a:ext cx="12181503" cy="838200"/>
          </a:xfrm>
          <a:prstGeom prst="rect">
            <a:avLst/>
          </a:prstGeom>
          <a:solidFill>
            <a:srgbClr val="C0000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METHOD OF PRESENTING IDEA OF RESEARCH</a:t>
            </a:r>
            <a:endParaRPr lang="en-GB" sz="32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81" y="717734"/>
            <a:ext cx="12072079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CHAPTER 3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. ISRAELI EXPERIENCE –BACKGROUND,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LESSONS &amp; CONDITIONS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FOR WAGING A SUCCESSFUL WAR AGAINST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TERRORISM</a:t>
            </a:r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endParaRPr lang="en-US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US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CHAPTER 4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.  PROPOSED STRATEGY FOR INDIA</a:t>
            </a:r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rtl="0"/>
            <a:r>
              <a:rPr lang="en-US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POLITICO – ECO AND SOCIAL LEVEL (EXTERNAL &amp; INTERNAL)</a:t>
            </a:r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rtl="0">
              <a:lnSpc>
                <a:spcPct val="150000"/>
              </a:lnSpc>
            </a:pP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 	SYNERGISED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INTEG APCH</a:t>
            </a:r>
            <a:endParaRPr lang="en-GB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rtl="0">
              <a:lnSpc>
                <a:spcPct val="150000"/>
              </a:lnSpc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	REDRAW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AREA OF INFLUENCE –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SHAPING THE ENVT</a:t>
            </a:r>
            <a:endParaRPr lang="en-GB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rtl="0">
              <a:lnSpc>
                <a:spcPct val="150000"/>
              </a:lnSpc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	USE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DIPLOMATIC &amp;   ECO LEVERAGES AGAINST PAK</a:t>
            </a:r>
            <a:endParaRPr lang="en-GB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rtl="0">
              <a:lnSpc>
                <a:spcPct val="150000"/>
              </a:lnSpc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	POL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SOLN TO ADDRESS ALIENATION WITHIN KASHMIR</a:t>
            </a:r>
            <a:endParaRPr lang="en-GB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rtl="0"/>
            <a:r>
              <a:rPr lang="en-US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MILLEVEL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rtl="0">
              <a:lnSpc>
                <a:spcPct val="150000"/>
              </a:lnSpc>
            </a:pP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STR  MECHANISMS - EXPL OF TECH FOR BDR &amp; HINTERLAND SECURITY </a:t>
            </a:r>
          </a:p>
          <a:p>
            <a:pPr lvl="0" algn="l" rtl="0">
              <a:lnSpc>
                <a:spcPct val="150000"/>
              </a:lnSpc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		ENHANCED POTENCY &amp; UNPREDICTABILITY (TIMING) OF RESPONSE.</a:t>
            </a:r>
            <a:endParaRPr lang="en-GB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rtl="0">
              <a:lnSpc>
                <a:spcPct val="150000"/>
              </a:lnSpc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		COVERT S CAPB  OP</a:t>
            </a:r>
            <a:endParaRPr lang="en-US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rtl="0"/>
            <a:r>
              <a:rPr lang="en-US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CHAPTER 5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. WAY FWD &amp; 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LESSONS FOR INDIA &amp; ISRAEL</a:t>
            </a:r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US" b="1" dirty="0"/>
              <a:t> 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60572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ounded Rectangle 18"/>
          <p:cNvSpPr>
            <a:spLocks noChangeArrowheads="1"/>
          </p:cNvSpPr>
          <p:nvPr/>
        </p:nvSpPr>
        <p:spPr bwMode="auto">
          <a:xfrm>
            <a:off x="10497" y="838200"/>
            <a:ext cx="12181503" cy="57861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/>
            <a:r>
              <a:rPr lang="en-US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IMPORTANCE/NOVELTY </a:t>
            </a:r>
            <a:r>
              <a:rPr lang="en-US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OF </a:t>
            </a:r>
            <a:r>
              <a:rPr lang="en-US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PAPER</a:t>
            </a:r>
            <a:endParaRPr lang="en-US" sz="24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/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PAPER WILL DRAW OUT LESSONS RELEVANT TO INDIA FOR CONDUCT OF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OPS &amp; 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SET OUT AREAS OF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MUT INTEREST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IN SPECIFIC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FDS BET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INDIA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&amp; 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ISRAEL</a:t>
            </a:r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/>
            <a:endParaRPr lang="en-US" sz="24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/>
            <a:r>
              <a:rPr lang="en-US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CONNECTION OF </a:t>
            </a:r>
            <a:r>
              <a:rPr lang="en-US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PAPER </a:t>
            </a:r>
            <a:r>
              <a:rPr lang="en-US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TO NATIONAL SECURITY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algn="ctr" rtl="0"/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TOPIC IS FUNDAMENTAL SUBSET OF NATIONAL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SECURITYAND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IN LINE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WITH CURRENT &amp; EVOLVING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NATURE OF FUTURE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WARS/CONFLICTS</a:t>
            </a:r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4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/>
            <a:r>
              <a:rPr lang="en-US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AUTHOR’S LINK TO WORK</a:t>
            </a:r>
          </a:p>
          <a:p>
            <a:pPr algn="ctr" rtl="0"/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PAPER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IS BASED ON PROFESSIONAL EXPERIENCE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&amp;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ANTICIPATED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EMP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OF AUTHOR IN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IA</a:t>
            </a:r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 bwMode="auto">
          <a:xfrm>
            <a:off x="10497" y="0"/>
            <a:ext cx="12181503" cy="838200"/>
          </a:xfrm>
          <a:prstGeom prst="rect">
            <a:avLst/>
          </a:prstGeom>
          <a:solidFill>
            <a:srgbClr val="C0000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METHOD OF PRESENTING IDEA OF RESEARCH</a:t>
            </a:r>
            <a:endParaRPr lang="en-GB" sz="32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19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782_92944316995_731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048001"/>
            <a:ext cx="2667000" cy="1905599"/>
          </a:xfrm>
          <a:prstGeom prst="rect">
            <a:avLst/>
          </a:prstGeom>
        </p:spPr>
      </p:pic>
      <p:pic>
        <p:nvPicPr>
          <p:cNvPr id="3" name="Picture 2" descr="1214955468800_f.jpg"/>
          <p:cNvPicPr>
            <a:picLocks noChangeAspect="1"/>
          </p:cNvPicPr>
          <p:nvPr/>
        </p:nvPicPr>
        <p:blipFill>
          <a:blip r:embed="rId3" cstate="print"/>
          <a:srcRect l="21212" t="29000" r="24241" b="30500"/>
          <a:stretch>
            <a:fillRect/>
          </a:stretch>
        </p:blipFill>
        <p:spPr>
          <a:xfrm>
            <a:off x="7733370" y="990600"/>
            <a:ext cx="2477430" cy="1733172"/>
          </a:xfrm>
          <a:prstGeom prst="rect">
            <a:avLst/>
          </a:prstGeom>
        </p:spPr>
      </p:pic>
      <p:pic>
        <p:nvPicPr>
          <p:cNvPr id="4" name="Picture 3" descr="BTH_0821_029-2.jpg"/>
          <p:cNvPicPr>
            <a:picLocks noChangeAspect="1"/>
          </p:cNvPicPr>
          <p:nvPr/>
        </p:nvPicPr>
        <p:blipFill>
          <a:blip r:embed="rId4" cstate="print"/>
          <a:srcRect l="10299" r="15947" b="22222"/>
          <a:stretch>
            <a:fillRect/>
          </a:stretch>
        </p:blipFill>
        <p:spPr>
          <a:xfrm>
            <a:off x="4724400" y="1066800"/>
            <a:ext cx="2617852" cy="1910324"/>
          </a:xfrm>
          <a:prstGeom prst="rect">
            <a:avLst/>
          </a:prstGeom>
        </p:spPr>
      </p:pic>
      <p:pic>
        <p:nvPicPr>
          <p:cNvPr id="5" name="Picture 4" descr="India_flag_emblem.jpg"/>
          <p:cNvPicPr>
            <a:picLocks noChangeAspect="1"/>
          </p:cNvPicPr>
          <p:nvPr/>
        </p:nvPicPr>
        <p:blipFill>
          <a:blip r:embed="rId5" cstate="print"/>
          <a:srcRect l="10630" t="9449" r="11417" b="5511"/>
          <a:stretch>
            <a:fillRect/>
          </a:stretch>
        </p:blipFill>
        <p:spPr>
          <a:xfrm>
            <a:off x="1865971" y="990600"/>
            <a:ext cx="2304585" cy="1885570"/>
          </a:xfrm>
          <a:prstGeom prst="rect">
            <a:avLst/>
          </a:prstGeom>
        </p:spPr>
      </p:pic>
      <p:pic>
        <p:nvPicPr>
          <p:cNvPr id="7" name="Picture 6" descr="2966020068_db20ba8d7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86416" y="2971800"/>
            <a:ext cx="2304585" cy="2016512"/>
          </a:xfrm>
          <a:prstGeom prst="rect">
            <a:avLst/>
          </a:prstGeom>
        </p:spPr>
      </p:pic>
      <p:pic>
        <p:nvPicPr>
          <p:cNvPr id="8" name="Picture 7" descr="ayurvedic-herbal-dru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5000" y="5187176"/>
            <a:ext cx="2362200" cy="1670825"/>
          </a:xfrm>
          <a:prstGeom prst="rect">
            <a:avLst/>
          </a:prstGeom>
        </p:spPr>
      </p:pic>
      <p:pic>
        <p:nvPicPr>
          <p:cNvPr id="15" name="Picture 14" descr="image005.jpg"/>
          <p:cNvPicPr>
            <a:picLocks noChangeAspect="1"/>
          </p:cNvPicPr>
          <p:nvPr/>
        </p:nvPicPr>
        <p:blipFill>
          <a:blip r:embed="rId8" cstate="print"/>
          <a:srcRect l="30556" t="8667" r="34897" b="30000"/>
          <a:stretch>
            <a:fillRect/>
          </a:stretch>
        </p:blipFill>
        <p:spPr>
          <a:xfrm>
            <a:off x="4724400" y="5105400"/>
            <a:ext cx="2640106" cy="1752600"/>
          </a:xfrm>
          <a:prstGeom prst="rect">
            <a:avLst/>
          </a:prstGeom>
        </p:spPr>
      </p:pic>
      <p:pic>
        <p:nvPicPr>
          <p:cNvPr id="16" name="Picture 15" descr="DHR-4.jpg"/>
          <p:cNvPicPr>
            <a:picLocks noChangeAspect="1"/>
          </p:cNvPicPr>
          <p:nvPr/>
        </p:nvPicPr>
        <p:blipFill>
          <a:blip r:embed="rId9" cstate="print"/>
          <a:srcRect l="568" r="5424" b="7143"/>
          <a:stretch>
            <a:fillRect/>
          </a:stretch>
        </p:blipFill>
        <p:spPr>
          <a:xfrm>
            <a:off x="7848600" y="5250306"/>
            <a:ext cx="2514600" cy="1607695"/>
          </a:xfrm>
          <a:prstGeom prst="rect">
            <a:avLst/>
          </a:prstGeom>
        </p:spPr>
      </p:pic>
      <p:pic>
        <p:nvPicPr>
          <p:cNvPr id="1026" name="Picture 2" descr="C:\Users\indbatt-4-7a\Desktop\imagesCATC34G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2852523"/>
            <a:ext cx="2362200" cy="215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9421" y="2032466"/>
            <a:ext cx="189571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01918" y="121920"/>
            <a:ext cx="138688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GB" sz="4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en-GB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r>
              <a:rPr lang="en-GB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en-GB" sz="4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r>
              <a:rPr lang="en-GB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n-GB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r>
              <a:rPr lang="en-GB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r>
              <a:rPr lang="en-GB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6"/>
          <p:cNvSpPr>
            <a:spLocks noChangeArrowheads="1"/>
          </p:cNvSpPr>
          <p:nvPr/>
        </p:nvSpPr>
        <p:spPr bwMode="auto">
          <a:xfrm>
            <a:off x="1602658" y="2377411"/>
            <a:ext cx="9144000" cy="31083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"Pakistan is using terrorism as an instrument of state policy. We have to prepare for a situation of </a:t>
            </a:r>
            <a:r>
              <a:rPr lang="en-US" altLang="en-US" sz="28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two-front war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challenge is to engage them 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diplomatically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create </a:t>
            </a:r>
            <a:r>
              <a:rPr lang="en-US" altLang="en-US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inter-dependence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engage in various other fields, and at the same time build our 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deterrence capability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."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– Ajit </a:t>
            </a:r>
            <a:r>
              <a:rPr lang="en-US" alt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Doval, NSA   November 22, 2014</a:t>
            </a:r>
            <a:endParaRPr lang="en-US" alt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858" name="Rectangle 3"/>
          <p:cNvSpPr>
            <a:spLocks noChangeArrowheads="1"/>
          </p:cNvSpPr>
          <p:nvPr/>
        </p:nvSpPr>
        <p:spPr bwMode="auto">
          <a:xfrm>
            <a:off x="1602658" y="1085849"/>
            <a:ext cx="9144000" cy="9540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 Theory of War Prevention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– </a:t>
            </a: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World is Flat”, Thomas Friedman 2002</a:t>
            </a:r>
          </a:p>
        </p:txBody>
      </p:sp>
    </p:spTree>
    <p:extLst>
      <p:ext uri="{BB962C8B-B14F-4D97-AF65-F5344CB8AC3E}">
        <p14:creationId xmlns:p14="http://schemas.microsoft.com/office/powerpoint/2010/main" val="423610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nimBg="1"/>
      <p:bldP spid="1218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4547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en-US" sz="2900" b="1" u="sng" dirty="0">
                <a:latin typeface="David" panose="020E0502060401010101" pitchFamily="34" charset="-79"/>
                <a:cs typeface="David" panose="020E0502060401010101" pitchFamily="34" charset="-79"/>
              </a:rPr>
              <a:t>PROXY WARS OF INDIA </a:t>
            </a:r>
            <a:r>
              <a:rPr lang="en-US" sz="29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&amp;  ISRAEL: LESSONS FOR</a:t>
            </a:r>
            <a:br>
              <a:rPr lang="en-US" sz="29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29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INDIA’S COUNTER </a:t>
            </a:r>
            <a:r>
              <a:rPr lang="en-US" sz="2900" b="1" u="sng" dirty="0">
                <a:latin typeface="David" panose="020E0502060401010101" pitchFamily="34" charset="-79"/>
                <a:cs typeface="David" panose="020E0502060401010101" pitchFamily="34" charset="-79"/>
              </a:rPr>
              <a:t>PROXY WAR </a:t>
            </a:r>
            <a:r>
              <a:rPr lang="en-US" sz="29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STRAT </a:t>
            </a:r>
            <a:r>
              <a:rPr lang="en-US" sz="2900" b="1" u="sng" dirty="0">
                <a:latin typeface="David" panose="020E0502060401010101" pitchFamily="34" charset="-79"/>
                <a:cs typeface="David" panose="020E0502060401010101" pitchFamily="34" charset="-79"/>
              </a:rPr>
              <a:t>IN KASHMIR</a:t>
            </a:r>
            <a:endParaRPr lang="he-IL" sz="29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2290" name="Picture 2" descr="Geography of Jammu &amp; Kashmir&#10;• Geographically, the&#10;region falls into three&#10;regions Jammu, the&#10;Kashmir valley and&#10;Ladakh.&#10;•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3246" r="5661" b="3850"/>
          <a:stretch/>
        </p:blipFill>
        <p:spPr bwMode="auto">
          <a:xfrm>
            <a:off x="5245628" y="1690689"/>
            <a:ext cx="5815662" cy="4942340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5" name="Oval 17"/>
          <p:cNvSpPr>
            <a:spLocks noChangeArrowheads="1"/>
          </p:cNvSpPr>
          <p:nvPr/>
        </p:nvSpPr>
        <p:spPr bwMode="auto">
          <a:xfrm rot="1698886">
            <a:off x="5370012" y="2096437"/>
            <a:ext cx="739231" cy="160927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83110" y="1690689"/>
            <a:ext cx="3962519" cy="4942340"/>
            <a:chOff x="2346990" y="1856304"/>
            <a:chExt cx="3215277" cy="4409556"/>
          </a:xfrm>
        </p:grpSpPr>
        <p:grpSp>
          <p:nvGrpSpPr>
            <p:cNvPr id="3" name="Group 2"/>
            <p:cNvGrpSpPr/>
            <p:nvPr/>
          </p:nvGrpSpPr>
          <p:grpSpPr>
            <a:xfrm>
              <a:off x="2346990" y="1856304"/>
              <a:ext cx="3215277" cy="4409556"/>
              <a:chOff x="2651790" y="1844577"/>
              <a:chExt cx="3215277" cy="4409556"/>
            </a:xfrm>
          </p:grpSpPr>
          <p:pic>
            <p:nvPicPr>
              <p:cNvPr id="6" name="Picture 18" descr="C:\Documents and Settings\ddgppstrat\Desktop\Pakistan_taliban_negotiations_v2_0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03"/>
              <a:stretch>
                <a:fillRect/>
              </a:stretch>
            </p:blipFill>
            <p:spPr bwMode="auto">
              <a:xfrm>
                <a:off x="2651790" y="1844577"/>
                <a:ext cx="3203478" cy="226029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2651790" y="4128949"/>
                <a:ext cx="3203478" cy="2125184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rIns="182880"/>
              <a:lstStyle>
                <a:lvl1pPr marL="228600" indent="-114300" defTabSz="1143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143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143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143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143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143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143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143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143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114300" indent="0" algn="l" rtl="0">
                  <a:spcBef>
                    <a:spcPct val="0"/>
                  </a:spcBef>
                  <a:buNone/>
                </a:pPr>
                <a:r>
                  <a:rPr lang="en-US" altLang="en-US" sz="1800" b="1" dirty="0" smtClean="0">
                    <a:solidFill>
                      <a:srgbClr val="FF0000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HIGH - ISLAMIST RADICALISM &amp; SECTARIAN VIOLENCE</a:t>
                </a:r>
              </a:p>
              <a:p>
                <a:pPr marL="114300" indent="0" algn="l" rtl="0">
                  <a:spcBef>
                    <a:spcPct val="0"/>
                  </a:spcBef>
                  <a:buNone/>
                </a:pPr>
                <a:r>
                  <a:rPr lang="en-US" altLang="en-US" sz="1800" b="1" dirty="0" smtClean="0">
                    <a:solidFill>
                      <a:srgbClr val="0000FF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CONTINUES TO SUPPORT TALIBAN &amp;  HAQQANI NW </a:t>
                </a:r>
              </a:p>
              <a:p>
                <a:pPr marL="114300" indent="0" algn="l" rtl="0">
                  <a:spcBef>
                    <a:spcPct val="0"/>
                  </a:spcBef>
                  <a:buNone/>
                </a:pPr>
                <a:r>
                  <a:rPr lang="en-US" altLang="en-US" sz="1800" b="1" dirty="0" smtClean="0">
                    <a:solidFill>
                      <a:srgbClr val="FF0000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INIMICAL APCH &amp; PROXY WAR AGAINST INDIA</a:t>
                </a:r>
                <a:endParaRPr lang="en-US" altLang="en-US" sz="18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663589" y="1856304"/>
                <a:ext cx="3203478" cy="32951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b="1" u="sng" kern="0" dirty="0" smtClean="0">
                    <a:solidFill>
                      <a:srgbClr val="FF0000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PAK : </a:t>
                </a:r>
                <a:r>
                  <a:rPr lang="en-US" b="1" u="sng" kern="0" dirty="0" smtClean="0">
                    <a:solidFill>
                      <a:srgbClr val="FF0000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GLOBAL </a:t>
                </a:r>
                <a:r>
                  <a:rPr lang="en-US" b="1" u="sng" kern="0" dirty="0" smtClean="0">
                    <a:solidFill>
                      <a:srgbClr val="FF0000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HUB OF TERROR</a:t>
                </a:r>
                <a:endParaRPr lang="en-US" b="1" u="sng" kern="0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2817486" y="5971203"/>
              <a:ext cx="1978815" cy="262083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LAND BDR– 3269 KM </a:t>
              </a:r>
              <a:endParaRPr lang="en-US" altLang="en-US" sz="14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11" name="Curved Down Arrow 10"/>
          <p:cNvSpPr/>
          <p:nvPr/>
        </p:nvSpPr>
        <p:spPr>
          <a:xfrm>
            <a:off x="5950857" y="1828800"/>
            <a:ext cx="609600" cy="33622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918857" y="3004457"/>
            <a:ext cx="1451429" cy="49348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 descr="Flag of Israel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290" y="0"/>
            <a:ext cx="1130710" cy="96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116" cy="96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80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6717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GB" sz="4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KASHMIR</a:t>
            </a:r>
            <a:endParaRPr lang="he-IL" sz="40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9458" name="Picture 2" descr="Divided kashmir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t="26104" r="16283" b="2222"/>
          <a:stretch/>
        </p:blipFill>
        <p:spPr bwMode="auto">
          <a:xfrm>
            <a:off x="309716" y="973394"/>
            <a:ext cx="6061587" cy="5707626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6420935" y="682156"/>
            <a:ext cx="577106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dirty="0" smtClean="0"/>
          </a:p>
          <a:p>
            <a:pPr algn="l"/>
            <a:r>
              <a:rPr lang="en-GB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NW- INDIAN  SUB CONTINENT</a:t>
            </a:r>
            <a:endParaRPr lang="en-GB" sz="20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endParaRPr lang="en-GB" sz="20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GB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BDRS -</a:t>
            </a:r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AFGHAN, PAK &amp; CHINA</a:t>
            </a:r>
          </a:p>
          <a:p>
            <a:pPr algn="l"/>
            <a:endParaRPr lang="en-GB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INCLS</a:t>
            </a:r>
          </a:p>
          <a:p>
            <a:pPr algn="l"/>
            <a:endParaRPr lang="en-GB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JAMMU  &amp; KASHMIR</a:t>
            </a:r>
          </a:p>
          <a:p>
            <a:pPr algn="l"/>
            <a:endParaRPr lang="en-GB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PAK OCCUPIED KASHMIR,NORTHERN AREAS &amp; AKSAI CHIN (CHINA}</a:t>
            </a:r>
          </a:p>
          <a:p>
            <a:pPr algn="l"/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algn="l"/>
            <a:r>
              <a:rPr lang="en-GB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J&amp;K REGIONS</a:t>
            </a:r>
            <a:endParaRPr lang="en-GB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endParaRPr lang="en-GB" sz="20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KASHMIR- 5.5 MN,  97 % Muslims</a:t>
            </a:r>
            <a:endParaRPr lang="en-GB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endParaRPr lang="en-GB" sz="20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JAMMU- </a:t>
            </a:r>
            <a:r>
              <a:rPr lang="en-GB" sz="2000" b="1" dirty="0">
                <a:latin typeface="David" panose="020E0502060401010101" pitchFamily="34" charset="-79"/>
                <a:cs typeface="David" panose="020E0502060401010101" pitchFamily="34" charset="-79"/>
              </a:rPr>
              <a:t>4.5 MN, 70% </a:t>
            </a:r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HINDUS</a:t>
            </a:r>
          </a:p>
          <a:p>
            <a:pPr algn="l" rtl="0"/>
            <a:endParaRPr lang="en-GB" sz="20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LADAKH </a:t>
            </a:r>
            <a:r>
              <a:rPr lang="en-GB" sz="2000" b="1" dirty="0">
                <a:latin typeface="David" panose="020E0502060401010101" pitchFamily="34" charset="-79"/>
                <a:cs typeface="David" panose="020E0502060401010101" pitchFamily="34" charset="-79"/>
              </a:rPr>
              <a:t>– 2.3 MN – </a:t>
            </a:r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BUDDHISTS 58 %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9503" y="940918"/>
            <a:ext cx="166438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AFGANISTAN</a:t>
            </a:r>
            <a:endParaRPr lang="en-GB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1072" y="1090885"/>
            <a:ext cx="126655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CHINA</a:t>
            </a:r>
            <a:endParaRPr lang="en-GB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52776" y="2859436"/>
            <a:ext cx="132795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</a:t>
            </a:r>
            <a:r>
              <a:rPr lang="en-GB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AKISTAN</a:t>
            </a:r>
            <a:endParaRPr lang="en-GB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091364" y="3851638"/>
            <a:ext cx="303092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JAMMU &amp; KASHMIR</a:t>
            </a:r>
            <a:endParaRPr lang="en-GB" sz="24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9287" y="2938918"/>
            <a:ext cx="150554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AKSAI CHIN</a:t>
            </a:r>
            <a:endParaRPr lang="en-GB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927" y="1986615"/>
            <a:ext cx="224376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NORTHERN AREAS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601767" y="2554954"/>
            <a:ext cx="1867149" cy="65903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PAK OCCUPIED KASHMIR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88684" y="3953182"/>
            <a:ext cx="162512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A’ KASHMIR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6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kashmir_disputed_2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" t="7649" r="3091" b="5139"/>
          <a:stretch/>
        </p:blipFill>
        <p:spPr bwMode="auto">
          <a:xfrm>
            <a:off x="191730" y="929148"/>
            <a:ext cx="5397910" cy="572237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1872" y="619430"/>
            <a:ext cx="635824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MID 18</a:t>
            </a:r>
            <a:r>
              <a:rPr lang="en-GB" sz="1600" b="1" baseline="30000" dirty="0" smtClean="0">
                <a:latin typeface="David" panose="020E0502060401010101" pitchFamily="34" charset="-79"/>
                <a:cs typeface="David" panose="020E0502060401010101" pitchFamily="34" charset="-79"/>
              </a:rPr>
              <a:t>TH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CENTURY - PRE 1947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– INDIA UNDER BRITISH RULE</a:t>
            </a: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1947 -  INDEPENDENCE AGREEMENT-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PARTITION</a:t>
            </a:r>
          </a:p>
          <a:p>
            <a:pPr algn="l" rtl="0"/>
            <a:r>
              <a:rPr lang="en-GB" sz="16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KASHMIR ACCEED TO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INDIA, 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FIRST WAR INDIA &amp;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PAK</a:t>
            </a:r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1948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– UN RESOLUTION – CEASE FIRE LINE(LOC)</a:t>
            </a: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1957 – DECLARED A STATE OF INDIA UNION</a:t>
            </a: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1965 – INFILT BY PAK- SECOND WAR WITH PAKISTAN</a:t>
            </a: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1971 – INDIA LIBERATED EAST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PAK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(BANGLADESH}</a:t>
            </a:r>
          </a:p>
          <a:p>
            <a:pPr algn="l"/>
            <a:r>
              <a:rPr lang="en-GB" sz="16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THIRD INDIA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PAK WAR-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SHIMLA AGREEMENT</a:t>
            </a: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1989 –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PAK SP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UPSURGE TO INSURGENCY</a:t>
            </a: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1999 –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PAK 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VIOLATED LOC- KARGIL WAR</a:t>
            </a: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2005 – CEASE FIRE</a:t>
            </a: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2010- 12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FRESH ROUND OF 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MILITANCY</a:t>
            </a: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2016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–UPSURGE  &amp;  INTERNAL UNREST</a:t>
            </a:r>
            <a:endParaRPr lang="en-GB" sz="1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0"/>
            <a:ext cx="12192000" cy="766916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4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HISTORICAL PERSPECTIVE</a:t>
            </a:r>
            <a:endParaRPr lang="he-IL" sz="40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8093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8663" y="1533820"/>
            <a:ext cx="61733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TWO NATION THEORY - KASHMIR BELONGS TO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PAK</a:t>
            </a:r>
            <a:endParaRPr lang="en-GB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endParaRPr lang="en-GB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NO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MTRL SP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TO INSURGENCY IN KASHMIR</a:t>
            </a:r>
          </a:p>
          <a:p>
            <a:pPr algn="l"/>
            <a:endParaRPr lang="en-GB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2400" dirty="0">
                <a:latin typeface="David" panose="020E0502060401010101" pitchFamily="34" charset="-79"/>
                <a:cs typeface="David" panose="020E0502060401010101" pitchFamily="34" charset="-79"/>
              </a:rPr>
              <a:t>INDEGENOUS STRUGGLE OPPOSED TO INDIAN RULE</a:t>
            </a:r>
          </a:p>
          <a:p>
            <a:pPr algn="l"/>
            <a:endParaRPr lang="en-GB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KASHMIRIS-CHOOSE BETN INDIA &amp; PAK</a:t>
            </a:r>
          </a:p>
          <a:p>
            <a:pPr algn="l"/>
            <a:endParaRPr lang="en-GB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UN/INTERNATIONAL MEDIATION</a:t>
            </a:r>
            <a:endParaRPr lang="en-GB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478" y="1226043"/>
            <a:ext cx="58121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ACCESSION LEGAL &amp; INDISPUTABLE</a:t>
            </a:r>
          </a:p>
          <a:p>
            <a:pPr algn="l"/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RELIGIOUS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ISSUE IRRELAVENT</a:t>
            </a:r>
          </a:p>
          <a:p>
            <a:pPr algn="l"/>
            <a:endParaRPr lang="en-GB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AN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INDIAN STATE – DEMOCRATIC</a:t>
            </a:r>
          </a:p>
          <a:p>
            <a:pPr algn="l"/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GOVT</a:t>
            </a:r>
            <a:endParaRPr lang="en-GB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endParaRPr lang="en-GB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PAK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SPONSORED TERROR TO</a:t>
            </a:r>
          </a:p>
          <a:p>
            <a:pPr algn="l"/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DISRUPT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DEMOCRACY</a:t>
            </a:r>
          </a:p>
          <a:p>
            <a:pPr algn="l"/>
            <a:endParaRPr lang="en-GB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LARGE </a:t>
            </a:r>
            <a:r>
              <a:rPr lang="en-GB" sz="2400" dirty="0">
                <a:latin typeface="David" panose="020E0502060401010101" pitchFamily="34" charset="-79"/>
                <a:cs typeface="David" panose="020E0502060401010101" pitchFamily="34" charset="-79"/>
              </a:rPr>
              <a:t>MUSLIM POPU SP ACCESSION</a:t>
            </a:r>
          </a:p>
          <a:p>
            <a:pPr algn="l"/>
            <a:endParaRPr lang="en-GB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INTERNAL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&amp; BILATERAL ISSUE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6018663" cy="798351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INDIA</a:t>
            </a:r>
            <a:endParaRPr lang="en-GB" sz="32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18663" y="0"/>
            <a:ext cx="6173337" cy="798351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PAKISTAN</a:t>
            </a:r>
            <a:endParaRPr lang="en-GB" sz="32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" y="0"/>
            <a:ext cx="1219200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pk-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052" y="0"/>
            <a:ext cx="1233948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032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182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36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IMPACT OF PROXY WAR</a:t>
            </a:r>
          </a:p>
        </p:txBody>
      </p:sp>
      <p:sp>
        <p:nvSpPr>
          <p:cNvPr id="156675" name="Content Placeholder 2"/>
          <p:cNvSpPr>
            <a:spLocks noGrp="1"/>
          </p:cNvSpPr>
          <p:nvPr>
            <p:ph idx="1"/>
          </p:nvPr>
        </p:nvSpPr>
        <p:spPr>
          <a:xfrm>
            <a:off x="0" y="943429"/>
            <a:ext cx="12192000" cy="591457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MIL- </a:t>
            </a:r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INTENSE </a:t>
            </a:r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INVOLVEMENT- EASY </a:t>
            </a:r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INTRUSION(TRN)</a:t>
            </a:r>
            <a:endParaRPr lang="en-US" alt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ECO DEPRIVATION &amp; LACK OF OPPORTUNITIES / INFRA IN BDR As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ETHNIC STRIFE &amp; CONFLICTS WITHIN THREE DISTINCT REGIONS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SOCIAL – VICTIMISATION, PEOPLE BEING GOADED TO JOIN INSURGENCY &amp; LOW LITERACY RATE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RELATIONS WITH PAK </a:t>
            </a:r>
            <a:r>
              <a:rPr lang="en-US" alt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(INSTABILITY- IMPACT DEVP) </a:t>
            </a:r>
            <a:endParaRPr lang="en-US" alt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407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6"/>
          <p:cNvSpPr txBox="1">
            <a:spLocks/>
          </p:cNvSpPr>
          <p:nvPr/>
        </p:nvSpPr>
        <p:spPr bwMode="auto">
          <a:xfrm>
            <a:off x="1229697" y="0"/>
            <a:ext cx="9732606" cy="838200"/>
          </a:xfrm>
          <a:prstGeom prst="rect">
            <a:avLst/>
          </a:prstGeom>
          <a:solidFill>
            <a:srgbClr val="C0000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ISRAEL’ S PROXY WAR</a:t>
            </a:r>
            <a:endParaRPr lang="en-US" sz="3200" b="1" u="sng" kern="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250" name="Rounded Rectangle 18"/>
          <p:cNvSpPr>
            <a:spLocks noChangeArrowheads="1"/>
          </p:cNvSpPr>
          <p:nvPr/>
        </p:nvSpPr>
        <p:spPr bwMode="auto">
          <a:xfrm>
            <a:off x="10497" y="844595"/>
            <a:ext cx="12181503" cy="58511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MAJ SECURITY CHALLENGE SINCE INDEPENDENCE</a:t>
            </a:r>
          </a:p>
          <a:p>
            <a:pPr marL="28575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HAMAS, </a:t>
            </a: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PALESTINIAN </a:t>
            </a: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ISLAMIC JIHAD &amp; HEZBOLLAH – PROXIES OF INIMICAL STATES</a:t>
            </a:r>
          </a:p>
          <a:p>
            <a:pPr marL="28575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HEZBOLLAH- A POTENT MIX OF MIL, POL, SOCIAL ORG &amp; A TRTS GP</a:t>
            </a:r>
          </a:p>
          <a:p>
            <a:pPr marL="28575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MANIFESTATION</a:t>
            </a: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marL="1028700" lvl="1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INTIFADA TERROR(SUICIDE ATTACKS)</a:t>
            </a:r>
          </a:p>
          <a:p>
            <a:pPr marL="1028700" lvl="1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HIGH TRAJECTORY RKT &amp; MSL </a:t>
            </a: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FIRE</a:t>
            </a:r>
          </a:p>
          <a:p>
            <a:pPr marL="1028700" lvl="1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RESPONSE </a:t>
            </a: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–OFFN(PUNITIVE) DETERRENCE </a:t>
            </a:r>
          </a:p>
          <a:p>
            <a:pPr marL="1428750" lvl="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428750" lvl="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b="1" i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Flag of Israe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303" y="1"/>
            <a:ext cx="1229696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ag of Israe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" y="-46219"/>
            <a:ext cx="1219200" cy="88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1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6"/>
          <p:cNvSpPr txBox="1">
            <a:spLocks/>
          </p:cNvSpPr>
          <p:nvPr/>
        </p:nvSpPr>
        <p:spPr bwMode="auto">
          <a:xfrm>
            <a:off x="0" y="2773180"/>
            <a:ext cx="12192000" cy="1120394"/>
          </a:xfrm>
          <a:prstGeom prst="rect">
            <a:avLst/>
          </a:prstGeom>
          <a:solidFill>
            <a:srgbClr val="C0000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LINKAGES AND CHALLENGES </a:t>
            </a:r>
            <a:r>
              <a:rPr lang="en-US" sz="36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endParaRPr lang="en-US" sz="36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36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PROXY WARS OF INDIA &amp; ISRAEL</a:t>
            </a:r>
            <a:endParaRPr lang="en-GB" sz="3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2" descr="Flag of Israe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820" y="2914277"/>
            <a:ext cx="1229696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4" y="2914277"/>
            <a:ext cx="12192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89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6"/>
          <p:cNvSpPr txBox="1">
            <a:spLocks/>
          </p:cNvSpPr>
          <p:nvPr/>
        </p:nvSpPr>
        <p:spPr bwMode="auto">
          <a:xfrm>
            <a:off x="0" y="0"/>
            <a:ext cx="12192000" cy="838200"/>
          </a:xfrm>
          <a:prstGeom prst="rect">
            <a:avLst/>
          </a:prstGeom>
          <a:solidFill>
            <a:srgbClr val="C0000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WHAT IS DIFFERENT ?</a:t>
            </a:r>
            <a:endParaRPr lang="en-US" sz="3200" b="1" u="sng" kern="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250" name="Rounded Rectangle 18"/>
          <p:cNvSpPr>
            <a:spLocks noChangeArrowheads="1"/>
          </p:cNvSpPr>
          <p:nvPr/>
        </p:nvSpPr>
        <p:spPr bwMode="auto">
          <a:xfrm>
            <a:off x="10497" y="1036320"/>
            <a:ext cx="12181503" cy="558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INDIAN APCH AIMED AT </a:t>
            </a:r>
            <a:r>
              <a:rPr lang="en-US" altLang="en-US" sz="21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POL </a:t>
            </a:r>
            <a:r>
              <a:rPr lang="en-US" altLang="en-US" sz="21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ACCN &amp; RECONCILIATION VS ISRAELI APCH AIMED AT BREAKING MIL CAPB</a:t>
            </a:r>
          </a:p>
          <a:p>
            <a:pPr marL="28575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latin typeface="David" panose="020E0502060401010101" pitchFamily="34" charset="-79"/>
                <a:cs typeface="David" panose="020E0502060401010101" pitchFamily="34" charset="-79"/>
              </a:rPr>
              <a:t>INDIA’S PROXY WAR UNDER A NUC OVERHANG ENTAILING A CALIBRATED APCH VS ISRAELI PREEMPTIVE STRIKES AIMED AT EXISTING &amp; POTENTIAL THREATS</a:t>
            </a:r>
          </a:p>
          <a:p>
            <a:pPr marL="28575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INDIA -GRID DPLY ENTAILING PHY CONT OF AREA VS. ISRAELI MODEL RELYING ON INT TO UNDERTAKE CLINICAL STANDOFF STRIKES</a:t>
            </a:r>
          </a:p>
          <a:p>
            <a:pPr marL="28575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latin typeface="David" panose="020E0502060401010101" pitchFamily="34" charset="-79"/>
                <a:cs typeface="David" panose="020E0502060401010101" pitchFamily="34" charset="-79"/>
              </a:rPr>
              <a:t>INDIA  UNLIKE ISRAEL DOES NOT ENJOY FORCE ASYMMETRY  &amp; CONDUCTS MOST MIL OPS IN As DOMINATED BY OWN POPU</a:t>
            </a:r>
          </a:p>
          <a:p>
            <a:pPr marL="1428750" lvl="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1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428750" lvl="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Flag of Israe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303" y="-37067"/>
            <a:ext cx="1229697" cy="87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" y="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6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7934</TotalTime>
  <Words>898</Words>
  <Application>Microsoft Office PowerPoint</Application>
  <PresentationFormat>Widescreen</PresentationFormat>
  <Paragraphs>195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David</vt:lpstr>
      <vt:lpstr>Times New Roman</vt:lpstr>
      <vt:lpstr>Office Theme</vt:lpstr>
      <vt:lpstr>1_Office Theme</vt:lpstr>
      <vt:lpstr>PowerPoint Presentation</vt:lpstr>
      <vt:lpstr>PROXY WARS OF INDIA &amp;  ISRAEL: LESSONS FOR INDIA’S COUNTER PROXY WAR STRAT IN KASHMIR</vt:lpstr>
      <vt:lpstr>KASHMIR</vt:lpstr>
      <vt:lpstr>PowerPoint Presentation</vt:lpstr>
      <vt:lpstr>PowerPoint Presentation</vt:lpstr>
      <vt:lpstr>IMPACT OF PROXY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MABAL</dc:creator>
  <cp:lastModifiedBy>owner</cp:lastModifiedBy>
  <cp:revision>65</cp:revision>
  <cp:lastPrinted>2016-11-18T19:35:57Z</cp:lastPrinted>
  <dcterms:created xsi:type="dcterms:W3CDTF">2016-11-11T15:39:38Z</dcterms:created>
  <dcterms:modified xsi:type="dcterms:W3CDTF">2016-11-18T21:31:30Z</dcterms:modified>
</cp:coreProperties>
</file>