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309" r:id="rId3"/>
    <p:sldId id="267" r:id="rId4"/>
    <p:sldId id="288" r:id="rId5"/>
    <p:sldId id="292" r:id="rId6"/>
    <p:sldId id="307" r:id="rId7"/>
    <p:sldId id="293" r:id="rId8"/>
    <p:sldId id="306" r:id="rId9"/>
    <p:sldId id="295" r:id="rId10"/>
    <p:sldId id="310" r:id="rId11"/>
    <p:sldId id="311" r:id="rId12"/>
    <p:sldId id="297" r:id="rId13"/>
    <p:sldId id="313" r:id="rId14"/>
    <p:sldId id="312" r:id="rId15"/>
    <p:sldId id="314" r:id="rId16"/>
    <p:sldId id="300" r:id="rId17"/>
    <p:sldId id="315" r:id="rId18"/>
    <p:sldId id="316" r:id="rId19"/>
    <p:sldId id="303" r:id="rId20"/>
  </p:sldIdLst>
  <p:sldSz cx="12192000" cy="6858000"/>
  <p:notesSz cx="6875463" cy="100028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1255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43A2C6EA-118F-47DD-841B-BF23238BB446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EEA561FF-30A1-4D07-B180-404936180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1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6096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1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92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1"/>
          <a:lstStyle>
            <a:lvl1pPr algn="l">
              <a:defRPr sz="1300"/>
            </a:lvl1pPr>
          </a:lstStyle>
          <a:p>
            <a:fld id="{75C917C0-265C-45ED-94E0-DBB1919B67B8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5999163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96096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1" anchor="b"/>
          <a:lstStyle>
            <a:lvl1pPr algn="r">
              <a:defRPr sz="13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92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1" anchor="b"/>
          <a:lstStyle>
            <a:lvl1pPr algn="l">
              <a:defRPr sz="1300"/>
            </a:lvl1pPr>
          </a:lstStyle>
          <a:p>
            <a:fld id="{B909BF93-9C7D-44EE-8DE9-BA0F99FBE319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133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6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2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6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26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7963" y="814388"/>
            <a:ext cx="7237413" cy="4071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083" y="5166397"/>
            <a:ext cx="6160861" cy="5866248"/>
          </a:xfrm>
        </p:spPr>
        <p:txBody>
          <a:bodyPr wrap="square" lIns="101653" tIns="50827" rIns="101653" bIns="50827" numCol="1" anchor="t" anchorCtr="0" compatLnSpc="1">
            <a:prstTxWarp prst="textNoShape">
              <a:avLst/>
            </a:prstTxWarp>
            <a:noAutofit/>
          </a:bodyPr>
          <a:lstStyle/>
          <a:p>
            <a:pPr marL="2210124" lvl="4" indent="-244453" algn="just">
              <a:spcBef>
                <a:spcPct val="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8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313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571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6192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5478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5324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4994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383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702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7551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713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09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1178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9730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684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111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101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82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986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160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26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225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735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40472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75AE-FBC6-436F-A8E7-67D1907DB3D3}" type="datetimeFigureOut">
              <a:rPr lang="he-IL" smtClean="0"/>
              <a:t>ל'/שבט/תשע"ז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A441-B670-49D6-8C3F-DB7C988618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9038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964630"/>
            <a:ext cx="118944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INDIA’S SUB CONVENTIONAL WAR IN KASHMIR </a:t>
            </a:r>
            <a:r>
              <a:rPr kumimoji="0" lang="en-US" altLang="he-IL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: LESSONS FROM ISRAELI EXPERIENCE</a:t>
            </a:r>
            <a:endParaRPr lang="en-US" alt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2" descr="The Mumbai Attacks and Kashmir  &lt;ul&gt;&lt;li&gt;On November 26th-29th 2008, Mumbai, India’s greatest commercial capital, came unde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6" t="37762" b="18854"/>
          <a:stretch/>
        </p:blipFill>
        <p:spPr bwMode="auto">
          <a:xfrm>
            <a:off x="4188542" y="29496"/>
            <a:ext cx="4127595" cy="276098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4.bp.blogspot.com/-G2DPtCaJwPM/VH_HpY3iNGI/AAAAAAABgd4/3Khrm7qFEvg/s1600/DEL_2014-12-04_maip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8"/>
          <a:stretch>
            <a:fillRect/>
          </a:stretch>
        </p:blipFill>
        <p:spPr bwMode="auto">
          <a:xfrm>
            <a:off x="0" y="29496"/>
            <a:ext cx="4079120" cy="276098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jNQyrt9s6KU/VH_HjJPG1-I/AAAAAAABgcQ/EC6zUvyUktc/s1600/04_12_2014_017_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61"/>
          <a:stretch>
            <a:fillRect/>
          </a:stretch>
        </p:blipFill>
        <p:spPr bwMode="auto">
          <a:xfrm>
            <a:off x="8425558" y="118316"/>
            <a:ext cx="3741863" cy="267216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7" descr="Surgical strikes like Israeli army's exploits, says 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5993"/>
            <a:ext cx="3152520" cy="259161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59395" y="4215993"/>
            <a:ext cx="8908026" cy="258532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he-IL" b="1" u="sng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SURGICAL STRIKES LIKE ISRAELI ARMY'S EXPLOITS, SAYS PM </a:t>
            </a:r>
            <a:endParaRPr lang="en-US" altLang="he-IL" b="1" u="sng" dirty="0" smtClean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he-IL" b="1" u="sng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altLang="he-IL" b="1" u="sng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MEDIA EXCERPT) </a:t>
            </a:r>
            <a:r>
              <a:rPr lang="en-US" altLang="he-IL" u="sng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UPDATED: OCT 19, 2016, 10:09 </a:t>
            </a:r>
            <a:r>
              <a:rPr lang="en-US" altLang="he-IL" u="sng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IST</a:t>
            </a:r>
            <a:endParaRPr lang="en-US" altLang="he-IL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MANDI (HP): IN HIS FIRST DIRECT REFERENCE TO SEP 29 SURGICAL STRIKES  ACROSS LOC, PM SAID THAT WHILE ISRAEL HAS BEEN KNOWN FOR SUCH OPS, INDIAN </a:t>
            </a:r>
            <a:r>
              <a:rPr lang="en-US" altLang="he-IL" i="1" dirty="0" smtClean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ARMY</a:t>
            </a:r>
            <a:r>
              <a:rPr lang="en-US" altLang="he-IL" i="1" dirty="0" smtClean="0">
                <a:solidFill>
                  <a:srgbClr val="0000FF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kumimoji="0" lang="en-US" altLang="he-I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HAS PROVED IT IS NO LESS CAPABLE. </a:t>
            </a:r>
            <a:r>
              <a:rPr kumimoji="0" lang="en-US" altLang="he-IL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THE PM SAID, </a:t>
            </a:r>
            <a:r>
              <a:rPr kumimoji="0" lang="en-US" altLang="he-IL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ADDRESSING A RALLY HERE ON TUESDAY </a:t>
            </a:r>
            <a:r>
              <a:rPr kumimoji="0" lang="en-US" altLang="he-I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endParaRPr kumimoji="0" lang="en-US" altLang="he-I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520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848345" y="2364936"/>
            <a:ext cx="9252255" cy="4255083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itle 6"/>
          <p:cNvSpPr txBox="1">
            <a:spLocks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THE RELEVANCE GAP</a:t>
            </a:r>
            <a:endParaRPr lang="en-US" sz="3200" b="1" u="sng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16200000">
            <a:off x="1862658" y="3042011"/>
            <a:ext cx="943897" cy="67842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0106" y="5145834"/>
            <a:ext cx="183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IDEOLOGICAL,</a:t>
            </a:r>
          </a:p>
          <a:p>
            <a:pPr algn="l" rtl="0"/>
            <a:r>
              <a:rPr lang="en-GB" dirty="0" smtClean="0"/>
              <a:t>MORAL,</a:t>
            </a:r>
          </a:p>
          <a:p>
            <a:pPr algn="l" rtl="0"/>
            <a:r>
              <a:rPr lang="en-GB" dirty="0" smtClean="0"/>
              <a:t>PHY &amp; FIN SP</a:t>
            </a:r>
            <a:endParaRPr lang="en-GB" dirty="0"/>
          </a:p>
        </p:txBody>
      </p:sp>
      <p:pic>
        <p:nvPicPr>
          <p:cNvPr id="9" name="Picture 16" descr="pk-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1" y="4723566"/>
            <a:ext cx="891657" cy="4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58361" y="2548777"/>
            <a:ext cx="339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POPULATION &amp; YOUTH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GROWING </a:t>
            </a:r>
            <a:r>
              <a:rPr lang="en-GB" dirty="0"/>
              <a:t>SP TO </a:t>
            </a:r>
            <a:r>
              <a:rPr lang="en-GB" dirty="0" smtClean="0"/>
              <a:t>MILITANTS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RISE OF UN ATTACHED MILITANTS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18086" y="4977827"/>
            <a:ext cx="3392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b="1" u="sng" dirty="0" smtClean="0"/>
              <a:t>TERROR OUTFITS</a:t>
            </a:r>
          </a:p>
          <a:p>
            <a:pPr algn="ctr" rtl="0"/>
            <a:endParaRPr lang="en-GB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HIGHER LEVEL OF MOTIVATION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INCR  ATTACKS ON ARMY &amp; SF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ENHANCED POTENCY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55745" y="2596861"/>
            <a:ext cx="3038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SEPARATISTS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ANTI INDIA AGENDA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MORAL SP TO TERRORISTS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SHUTDOWNS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787458" y="2801360"/>
            <a:ext cx="3325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GOVERNMENT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LACK OF POLITICAL INITIATIVE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NO ENGAGEMENT WITH SEPARATISTS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862" y="3965204"/>
            <a:ext cx="198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smtClean="0">
                <a:solidFill>
                  <a:srgbClr val="FFFF00"/>
                </a:solidFill>
              </a:rPr>
              <a:t>EXTERNAL ENVIRONMENT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8444" y="4395047"/>
            <a:ext cx="2010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smtClean="0">
                <a:solidFill>
                  <a:srgbClr val="FFFF00"/>
                </a:solidFill>
              </a:rPr>
              <a:t>INTERNAL</a:t>
            </a:r>
          </a:p>
          <a:p>
            <a:pPr algn="l"/>
            <a:r>
              <a:rPr lang="en-GB" sz="2000" b="1" dirty="0" smtClean="0">
                <a:solidFill>
                  <a:srgbClr val="FFFF00"/>
                </a:solidFill>
              </a:rPr>
              <a:t>ENVIRONMENT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8599" y="2364937"/>
            <a:ext cx="1867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b="1" u="sng" dirty="0" smtClean="0"/>
              <a:t>WORLD POWERS</a:t>
            </a:r>
          </a:p>
          <a:p>
            <a:pPr algn="l" rtl="0"/>
            <a:r>
              <a:rPr lang="en-GB" dirty="0" smtClean="0"/>
              <a:t>INDIFFERENT  -DISPUTE BETWEEN INDIA &amp; PAKISTAN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88599" y="987212"/>
            <a:ext cx="11912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OVERT </a:t>
            </a:r>
            <a:r>
              <a:rPr lang="en-GB" dirty="0"/>
              <a:t>&amp; COVERT SUPPORT FROM </a:t>
            </a:r>
            <a:r>
              <a:rPr lang="en-GB" dirty="0" smtClean="0"/>
              <a:t>PAK- DILPLOMATIC &amp; POLITCAL DEADLOOK (WATER AS LEVERAGE)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/>
              <a:t>INEFF GOVERNANCE, ALIENATION, RADICALISATION OF YOUTH- IMPETUS OF HOMEGROWN MILITANCY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UNEASY </a:t>
            </a:r>
            <a:r>
              <a:rPr lang="en-GB" dirty="0"/>
              <a:t>CALM BORDERING ON GRAVE SECURITY </a:t>
            </a:r>
            <a:r>
              <a:rPr lang="en-GB" dirty="0" smtClean="0"/>
              <a:t>SITUATION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SUCCESSFUL SURGICAL STRIKES SEP 2016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310816" y="4977827"/>
            <a:ext cx="3392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b="1" u="sng" dirty="0" smtClean="0"/>
              <a:t>SECURITY FORCES</a:t>
            </a:r>
          </a:p>
          <a:p>
            <a:pPr algn="l" rtl="0"/>
            <a:endParaRPr lang="en-GB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INCR TERROR ATTACKS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HIGH  CAS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GB" dirty="0" smtClean="0"/>
              <a:t>FATIGUE &amp; GAPS IN STRATEGY</a:t>
            </a:r>
          </a:p>
        </p:txBody>
      </p:sp>
    </p:spTree>
    <p:extLst>
      <p:ext uri="{BB962C8B-B14F-4D97-AF65-F5344CB8AC3E}">
        <p14:creationId xmlns:p14="http://schemas.microsoft.com/office/powerpoint/2010/main" val="27654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0" y="0"/>
            <a:ext cx="12192000" cy="54569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GOAL OF THE PAPER</a:t>
            </a:r>
            <a:endParaRPr lang="en-US" sz="2800" b="1" u="sng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0" name="Rounded Rectangle 18"/>
          <p:cNvSpPr>
            <a:spLocks noChangeArrowheads="1"/>
          </p:cNvSpPr>
          <p:nvPr/>
        </p:nvSpPr>
        <p:spPr bwMode="auto">
          <a:xfrm>
            <a:off x="10497" y="471952"/>
            <a:ext cx="12181503" cy="63860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/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TO STUDY INDIA’S SUB CONVENTIONAL WAR IN KASHMIR  AND DRAW LESSONS FOR INDIA’S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COUNTER PROXY WAR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STRATEGY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IN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KASHMIR FROM ISRAELI EXPERIENCE</a:t>
            </a:r>
          </a:p>
          <a:p>
            <a:pPr algn="ctr" rtl="0"/>
            <a:endParaRPr lang="en-US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endParaRPr lang="en-US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AutoNum type="arabicPeriod"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are potential opportunities that will enable a relevant strategy &amp; campaign concept?</a:t>
            </a:r>
          </a:p>
          <a:p>
            <a:pPr marL="457200" indent="-457200" algn="l" rtl="0">
              <a:buAutoNum type="arabicPeriod"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are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major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drawbacks of the  national  politico-social &amp; economic strategy in Kashmir?</a:t>
            </a:r>
          </a:p>
          <a:p>
            <a:pPr marL="457200" indent="-457200" algn="l" rtl="0">
              <a:buAutoNum type="arabicPeriod"/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What are the shortcomings of  the military strategy to fight effective counter terror operations in Kashmir?</a:t>
            </a:r>
          </a:p>
          <a:p>
            <a:pPr marL="457200" indent="-457200" algn="l" rtl="0">
              <a:buAutoNum type="arabicPeriod"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Is  India current strategy of  restricting its counter terror operations to own side of LoC a failure?</a:t>
            </a:r>
          </a:p>
          <a:p>
            <a:pPr marL="457200" indent="-457200" algn="l" rtl="0">
              <a:buFontTx/>
              <a:buAutoNum type="arabicPeriod"/>
            </a:pP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Is it time that India considered paying back the Pakistan and wage a covert war in Pakistan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? Can India adopt a preemptive/offensive counter terror strategy to hit terror camps across LoC in Pakistan?</a:t>
            </a:r>
          </a:p>
          <a:p>
            <a:pPr marL="457200" indent="-457200" algn="l" rtl="0">
              <a:buAutoNum type="arabicPeriod"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lessons can India derive to strengthen the its Intelligence agencies &amp; information operations from the Israeli experience?</a:t>
            </a:r>
          </a:p>
          <a:p>
            <a:pPr marL="457200" indent="-457200" algn="l" rtl="0">
              <a:buAutoNum type="arabicPeriod"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can India learn from the Israeli border &amp; physical security  of </a:t>
            </a:r>
            <a:r>
              <a:rPr 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army basses &amp; 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camps with respect to use of modern technology systems?</a:t>
            </a:r>
          </a:p>
          <a:p>
            <a:pPr marL="457200" indent="-457200" algn="l" rtl="0">
              <a:buAutoNum type="arabicPeriod"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 lessons can India derive from the Israeli counter terror strategy  against Hezbollah and Hamas?</a:t>
            </a:r>
          </a:p>
          <a:p>
            <a:pPr marL="457200" indent="-457200" algn="l" rtl="0">
              <a:buAutoNum type="arabicPeriod"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How can the Indian security forces carry out improvement in their systemic procedures &amp; </a:t>
            </a:r>
            <a:r>
              <a:rPr lang="en-US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optimise</a:t>
            </a: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existing structures/organisations to fight effective counter terror operations?</a:t>
            </a:r>
          </a:p>
          <a:p>
            <a:pPr marL="457200" indent="-457200" algn="l" rtl="0">
              <a:buAutoNum type="arabicPeriod"/>
            </a:pPr>
            <a:r>
              <a:rPr 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What could be the broad contours of India proposed overall counter proxy war strategy against Pakistan?</a:t>
            </a:r>
          </a:p>
          <a:p>
            <a:pPr marL="457200" indent="-457200" algn="l" rtl="0">
              <a:buAutoNum type="arabicPeriod"/>
            </a:pPr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AutoNum type="arabicPeriod"/>
            </a:pPr>
            <a:endParaRPr lang="en-US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AutoNum type="arabicPeriod"/>
            </a:pPr>
            <a:endParaRPr lang="en-US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AutoNum type="arabicPeriod"/>
            </a:pPr>
            <a:endParaRPr lang="en-US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AutoNum type="arabicPeriod"/>
            </a:pPr>
            <a:endParaRPr lang="en-US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l" rtl="0">
              <a:buAutoNum type="arabicPeriod"/>
            </a:pPr>
            <a:endParaRPr lang="en-US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 bwMode="auto">
          <a:xfrm>
            <a:off x="10497" y="1562362"/>
            <a:ext cx="12192000" cy="399174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RESEARCH QUESTIONS</a:t>
            </a:r>
            <a:r>
              <a:rPr lang="en-US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GB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5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28" y="1008543"/>
            <a:ext cx="589960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POLITICO,DIPLOMATIC  STRATEGY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Political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contestation and at National &amp; state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level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Political Mismanagement 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Absence of broader framework to deal with terrorism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Inability to garner International support  to isolate Pakistan globally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1106150" cy="798351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</a:t>
            </a:r>
            <a:r>
              <a:rPr lang="en-GB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DRAWBACKS OF CURRENT STRATEGY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335" y="3746323"/>
            <a:ext cx="5899606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SOCIO ECONOMIC STRATEGY</a:t>
            </a:r>
            <a:endParaRPr lang="en-GB" sz="24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Lack of Economic growth &amp; Development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Sense of alienation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of local population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Fresh recruitments- Rise in number of locals joining militancy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Inability to separate youth from Pakistan’s influence and radicalisation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8115" y="863179"/>
            <a:ext cx="59744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SECURITY/ MILITARY </a:t>
            </a:r>
            <a:r>
              <a:rPr lang="en-GB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STRATEGY 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Defensive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response to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terror(act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of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war)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Non Unified Institutional structure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Unintelligent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Infrastructure -Lack of coordination between Intelligence Agencies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Deficiencies in Information operations &amp; lack of synergy between operations &amp; Intelligence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Reliance on physical security measures- no optimisation of available technologies for security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Chinks in counter terror capacities -Inadequacies in </a:t>
            </a:r>
            <a:r>
              <a:rPr lang="en-GB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organisation,equipment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at operational &amp; tactical level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Lack of Legal Laws &amp; frameworks</a:t>
            </a: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-1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05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13" y="940201"/>
            <a:ext cx="61816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POLITICO,DIPLOMATIC  STRATEGY </a:t>
            </a:r>
            <a:endParaRPr lang="en-GB" sz="28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Maj powers indifferent to Pak attempt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to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internationalise issue -Isolate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Pakistan diplomatically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Exploit Internal situation in Pakistan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Changes in Political atmosphere - Dialogue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Forward movement on demand of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autonomy</a:t>
            </a:r>
            <a:endParaRPr lang="en-GB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798351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</a:t>
            </a:r>
            <a:r>
              <a:rPr lang="en-GB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POTENTIALS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51" y="3732502"/>
            <a:ext cx="58996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SOCIO ECONOMIC STRATEGY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>Reaching out to moderates among Separatists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Youth </a:t>
            </a: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>engagement &amp; empowerment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Separation of youth from Pakistan propaganda &amp; radicalisation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Crackdown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on illegal money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transactions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Exploit cyber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social media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8115" y="1102663"/>
            <a:ext cx="59744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SECURITY/ MILITARY </a:t>
            </a:r>
            <a:r>
              <a:rPr lang="en-GB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STRATEGY 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Optimise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success of  Surgical strikes to put in place a pre-emptive &amp; offensive counter proxy strategy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Cooperation &amp; synergy in Intel 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setup &amp; info gathering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mechanism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Technology to supplement human effort in 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border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physical security 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Enhance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and capacity build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counter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terrorism structures &amp;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organisations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Incorporate law &amp; order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mechanism,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PSA </a:t>
            </a:r>
            <a:endParaRPr lang="en-GB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Review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existing Legal framework-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Avoid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misuse of AFSPA, </a:t>
            </a:r>
            <a:endParaRPr lang="en-GB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9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28" y="1015579"/>
            <a:ext cx="58996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POLITICO,DIPLOMATIC  STRATEGY </a:t>
            </a:r>
            <a:endParaRPr lang="en-GB" sz="28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Leveraging &amp; coordinating the tools of governance-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Synergetic use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all denominations od national power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Political engagement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Isolate Pakistan globally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958052" cy="798351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</a:t>
            </a:r>
            <a:r>
              <a:rPr lang="en-GB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RECOMMENDATIONS : PROPOSED STRATEGY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335" y="3382531"/>
            <a:ext cx="58996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SOCIO </a:t>
            </a:r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ECONOMIC </a:t>
            </a:r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STRATEGY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Improved local governance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Mainstream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the Kashmiri youth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Engagement of Religious Leaders- Influence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Initiatives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to meet aspirations of local population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Special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development/ financial schemes, CSR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8115" y="956587"/>
            <a:ext cx="59744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SECURITY/ MILITARY </a:t>
            </a:r>
            <a:r>
              <a:rPr lang="en-GB" sz="2000" b="1" u="sng" dirty="0">
                <a:latin typeface="David" panose="020E0502060401010101" pitchFamily="34" charset="-79"/>
                <a:cs typeface="David" panose="020E0502060401010101" pitchFamily="34" charset="-79"/>
              </a:rPr>
              <a:t>STRATEGY </a:t>
            </a:r>
            <a:endParaRPr lang="en-GB" sz="20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Creation of leverage &amp; options for trans </a:t>
            </a:r>
            <a:r>
              <a:rPr lang="en-GB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LoC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 operations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Evolution of superior intelligence system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Cooperation &amp; Synergy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Concept of relevant intelligence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Providing depth to intelligence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Use of tech for intelligence &amp; information supremacy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Force build up in cyber space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Border fencing &amp; physical security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Reorganisation ,Equipping &amp; Training of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forces -Force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Restructuring &amp; Modernisation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Counter Terror Operations</a:t>
            </a:r>
            <a:endParaRPr lang="en-GB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>Address systemic deficiencies at operational &amp; tactical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level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Improvement </a:t>
            </a: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>in individual protective gear &amp; </a:t>
            </a:r>
            <a:r>
              <a:rPr lang="en-GB" dirty="0" err="1">
                <a:latin typeface="David" panose="020E0502060401010101" pitchFamily="34" charset="-79"/>
                <a:cs typeface="David" panose="020E0502060401010101" pitchFamily="34" charset="-79"/>
              </a:rPr>
              <a:t>Eqpt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Training </a:t>
            </a: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>&amp; readiness.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Fine </a:t>
            </a: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>tuning of drills &amp; procedures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Strengthening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procedural &amp; legal security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Psychological operations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Incorporate Law order component for operations with state of art riot control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equipment</a:t>
            </a:r>
            <a:endParaRPr lang="en-GB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5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10497" y="0"/>
            <a:ext cx="12181503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METHOD OF PRESENTING IDEA OF RESEARCH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4747" y="1061884"/>
            <a:ext cx="122067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endParaRPr lang="en-US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200000"/>
              </a:lnSpc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CHAPTER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.                           HISTORICAL BACKGROUND- JMMU &amp; KASHMIR BACKGROUNDER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200000"/>
              </a:lnSpc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CHAPTER 2.                           THE PROXY WAR IN KASHMIR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CHAPTER 3.                           ANLYSIS OF KEY FACTORS &amp; ACTORS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CHAPTER 4.                           DRAWBACKS OF INDIA’S CURRENT PROXY WAR STRATEGY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IN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KASHMIR</a:t>
            </a:r>
          </a:p>
          <a:p>
            <a:pPr algn="l" rtl="0">
              <a:lnSpc>
                <a:spcPct val="200000"/>
              </a:lnSpc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  CHAPTER 5.  		   PROPOSED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STRATEGY FOR INDIA</a:t>
            </a:r>
            <a:endParaRPr lang="en-GB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>
              <a:lnSpc>
                <a:spcPct val="20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 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POLITICO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– ECO AND SOCIAL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LEVEL</a:t>
            </a:r>
          </a:p>
          <a:p>
            <a:pPr lvl="0" algn="l" rtl="0">
              <a:lnSpc>
                <a:spcPct val="20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MILLEVEL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rtl="0">
              <a:lnSpc>
                <a:spcPct val="200000"/>
              </a:lnSpc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endParaRPr lang="en-GB" u="sng" dirty="0"/>
          </a:p>
          <a:p>
            <a:pPr algn="l" rtl="0">
              <a:lnSpc>
                <a:spcPct val="200000"/>
              </a:lnSpc>
            </a:pP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 </a:t>
            </a:r>
            <a:endParaRPr lang="en-GB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-1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51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28" y="853351"/>
            <a:ext cx="58996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Strategic Level</a:t>
            </a:r>
            <a:endParaRPr lang="en-GB" sz="32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Overall- Formulation of a Coherent strategy 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Politico-Social &amp; Economic </a:t>
            </a:r>
            <a:r>
              <a:rPr lang="en-GB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Sterategy</a:t>
            </a:r>
            <a:endParaRPr lang="en-GB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Leveraging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&amp; coordinating the tools of governance- - use all denominations od national power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Political engagement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Isolate Pakistan globally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Initiatives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to meet aspirations of local population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Mainstream the Kashmiri youth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Special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packages and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schemes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Military Strategy- Creation 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of leverage &amp; options for trans </a:t>
            </a:r>
            <a:r>
              <a:rPr lang="en-GB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LoC</a:t>
            </a: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 operations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798351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KEY TAKE AWAYS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8115" y="897595"/>
            <a:ext cx="59744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Operational &amp; Tactical Level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Evolution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of superior intelligence system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Cooperation &amp; Synergy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Providing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depth to intelligence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Use of tech for intelligence &amp; information supremacy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Force build up in cyber space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Border fencing &amp; physical security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Reorganisation ,Equipping &amp; Training of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forces -Force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Restructuring &amp; Modernisation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Counter Terrorism Operations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Address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systemic deficiencies at operational &amp; tactical level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>Improvement in individual protective gear &amp; equipment</a:t>
            </a:r>
            <a:endParaRPr lang="en-GB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Fine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tuning of drills &amp; procedures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Training &amp; readiness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Strengthening procedural &amp; legal security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Psychological operations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Incorporate Law order component for operations with state of art riot control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equipment</a:t>
            </a:r>
            <a:endParaRPr lang="en-GB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09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798351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KEY TAKE AWAYS : ISRAELI EXPERIENCE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2735" y="1015579"/>
            <a:ext cx="119598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Creation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of leverage &amp; options for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overt  and covert trans </a:t>
            </a:r>
            <a:r>
              <a:rPr lang="en-GB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LoC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operations</a:t>
            </a: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Evolution of superior intelligence system</a:t>
            </a: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Use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of tech for intelligence &amp; information supremacy</a:t>
            </a: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Force build up in cyber space</a:t>
            </a: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Use of Technology for border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fencing &amp; physical security</a:t>
            </a: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Strengthening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procedural &amp; legal security</a:t>
            </a:r>
          </a:p>
          <a:p>
            <a:pPr marL="342900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Incorporate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Law order component for operations with state of art riot control </a:t>
            </a:r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equipment</a:t>
            </a:r>
            <a:endParaRPr lang="en-GB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60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782_92944316995_731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048001"/>
            <a:ext cx="2667000" cy="1905599"/>
          </a:xfrm>
          <a:prstGeom prst="rect">
            <a:avLst/>
          </a:prstGeom>
        </p:spPr>
      </p:pic>
      <p:pic>
        <p:nvPicPr>
          <p:cNvPr id="3" name="Picture 2" descr="1214955468800_f.jpg"/>
          <p:cNvPicPr>
            <a:picLocks noChangeAspect="1"/>
          </p:cNvPicPr>
          <p:nvPr/>
        </p:nvPicPr>
        <p:blipFill>
          <a:blip r:embed="rId3" cstate="print"/>
          <a:srcRect l="21212" t="29000" r="24241" b="30500"/>
          <a:stretch>
            <a:fillRect/>
          </a:stretch>
        </p:blipFill>
        <p:spPr>
          <a:xfrm>
            <a:off x="7733370" y="990600"/>
            <a:ext cx="2477430" cy="1733172"/>
          </a:xfrm>
          <a:prstGeom prst="rect">
            <a:avLst/>
          </a:prstGeom>
        </p:spPr>
      </p:pic>
      <p:pic>
        <p:nvPicPr>
          <p:cNvPr id="4" name="Picture 3" descr="BTH_0821_029-2.jpg"/>
          <p:cNvPicPr>
            <a:picLocks noChangeAspect="1"/>
          </p:cNvPicPr>
          <p:nvPr/>
        </p:nvPicPr>
        <p:blipFill>
          <a:blip r:embed="rId4" cstate="print"/>
          <a:srcRect l="10299" r="15947" b="22222"/>
          <a:stretch>
            <a:fillRect/>
          </a:stretch>
        </p:blipFill>
        <p:spPr>
          <a:xfrm>
            <a:off x="4724400" y="1066800"/>
            <a:ext cx="2617852" cy="1910324"/>
          </a:xfrm>
          <a:prstGeom prst="rect">
            <a:avLst/>
          </a:prstGeom>
        </p:spPr>
      </p:pic>
      <p:pic>
        <p:nvPicPr>
          <p:cNvPr id="5" name="Picture 4" descr="India_flag_emblem.jpg"/>
          <p:cNvPicPr>
            <a:picLocks noChangeAspect="1"/>
          </p:cNvPicPr>
          <p:nvPr/>
        </p:nvPicPr>
        <p:blipFill>
          <a:blip r:embed="rId5" cstate="print"/>
          <a:srcRect l="10630" t="9449" r="11417" b="5511"/>
          <a:stretch>
            <a:fillRect/>
          </a:stretch>
        </p:blipFill>
        <p:spPr>
          <a:xfrm>
            <a:off x="1865971" y="990600"/>
            <a:ext cx="2304585" cy="1885570"/>
          </a:xfrm>
          <a:prstGeom prst="rect">
            <a:avLst/>
          </a:prstGeom>
        </p:spPr>
      </p:pic>
      <p:pic>
        <p:nvPicPr>
          <p:cNvPr id="7" name="Picture 6" descr="2966020068_db20ba8d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6416" y="2971800"/>
            <a:ext cx="2304585" cy="2016512"/>
          </a:xfrm>
          <a:prstGeom prst="rect">
            <a:avLst/>
          </a:prstGeom>
        </p:spPr>
      </p:pic>
      <p:pic>
        <p:nvPicPr>
          <p:cNvPr id="8" name="Picture 7" descr="ayurvedic-herbal-dru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5187176"/>
            <a:ext cx="2362200" cy="1670825"/>
          </a:xfrm>
          <a:prstGeom prst="rect">
            <a:avLst/>
          </a:prstGeom>
        </p:spPr>
      </p:pic>
      <p:pic>
        <p:nvPicPr>
          <p:cNvPr id="15" name="Picture 14" descr="image005.jpg"/>
          <p:cNvPicPr>
            <a:picLocks noChangeAspect="1"/>
          </p:cNvPicPr>
          <p:nvPr/>
        </p:nvPicPr>
        <p:blipFill>
          <a:blip r:embed="rId8" cstate="print"/>
          <a:srcRect l="30556" t="8667" r="34897" b="30000"/>
          <a:stretch>
            <a:fillRect/>
          </a:stretch>
        </p:blipFill>
        <p:spPr>
          <a:xfrm>
            <a:off x="4724400" y="5105400"/>
            <a:ext cx="2640106" cy="1752600"/>
          </a:xfrm>
          <a:prstGeom prst="rect">
            <a:avLst/>
          </a:prstGeom>
        </p:spPr>
      </p:pic>
      <p:pic>
        <p:nvPicPr>
          <p:cNvPr id="16" name="Picture 15" descr="DHR-4.jpg"/>
          <p:cNvPicPr>
            <a:picLocks noChangeAspect="1"/>
          </p:cNvPicPr>
          <p:nvPr/>
        </p:nvPicPr>
        <p:blipFill>
          <a:blip r:embed="rId9" cstate="print"/>
          <a:srcRect l="568" r="5424" b="7143"/>
          <a:stretch>
            <a:fillRect/>
          </a:stretch>
        </p:blipFill>
        <p:spPr>
          <a:xfrm>
            <a:off x="7848600" y="5250306"/>
            <a:ext cx="2514600" cy="1607695"/>
          </a:xfrm>
          <a:prstGeom prst="rect">
            <a:avLst/>
          </a:prstGeom>
        </p:spPr>
      </p:pic>
      <p:pic>
        <p:nvPicPr>
          <p:cNvPr id="1026" name="Picture 2" descr="C:\Users\indbatt-4-7a\Desktop\imagesCATC34G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852523"/>
            <a:ext cx="2362200" cy="21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9421" y="2032466"/>
            <a:ext cx="18957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01918" y="121920"/>
            <a:ext cx="138688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GB" sz="4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en-GB" sz="4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r>
              <a:rPr lang="en-GB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454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n-US" sz="29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INDIA’S SUB CONVENTIONAL WAR IN KASHMIR</a:t>
            </a:r>
            <a:r>
              <a:rPr lang="en-US" sz="2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en-US" sz="29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9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29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9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LESSONS FROM ISRAELI EXPERIENCE</a:t>
            </a:r>
            <a:endParaRPr lang="he-IL" sz="29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290" name="Picture 2" descr="Geography of Jammu &amp; Kashmir&#10;• Geographically, the&#10;region falls into three&#10;regions Jammu, the&#10;Kashmir valley and&#10;Ladakh.&#10;•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3246" r="5661" b="3850"/>
          <a:stretch/>
        </p:blipFill>
        <p:spPr bwMode="auto">
          <a:xfrm>
            <a:off x="2999610" y="964547"/>
            <a:ext cx="5815662" cy="5893453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  <p:sp>
        <p:nvSpPr>
          <p:cNvPr id="5" name="Oval 17"/>
          <p:cNvSpPr>
            <a:spLocks noChangeArrowheads="1"/>
          </p:cNvSpPr>
          <p:nvPr/>
        </p:nvSpPr>
        <p:spPr bwMode="auto">
          <a:xfrm rot="1698886">
            <a:off x="3330577" y="1605305"/>
            <a:ext cx="739231" cy="160927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266" y="980259"/>
            <a:ext cx="3298717" cy="5877741"/>
            <a:chOff x="2346989" y="1856304"/>
            <a:chExt cx="3244332" cy="5244121"/>
          </a:xfrm>
        </p:grpSpPr>
        <p:grpSp>
          <p:nvGrpSpPr>
            <p:cNvPr id="3" name="Group 2"/>
            <p:cNvGrpSpPr/>
            <p:nvPr/>
          </p:nvGrpSpPr>
          <p:grpSpPr>
            <a:xfrm>
              <a:off x="2346989" y="1856304"/>
              <a:ext cx="3215277" cy="5244121"/>
              <a:chOff x="2651789" y="1844577"/>
              <a:chExt cx="3215277" cy="5244121"/>
            </a:xfrm>
          </p:grpSpPr>
          <p:pic>
            <p:nvPicPr>
              <p:cNvPr id="6" name="Picture 18" descr="C:\Documents and Settings\ddgppstrat\Desktop\Pakistan_taliban_negotiations_v2_0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03"/>
              <a:stretch>
                <a:fillRect/>
              </a:stretch>
            </p:blipFill>
            <p:spPr bwMode="auto">
              <a:xfrm>
                <a:off x="2651790" y="1844577"/>
                <a:ext cx="3203478" cy="226029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2651789" y="4128949"/>
                <a:ext cx="3215277" cy="295974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rIns="182880"/>
              <a:lstStyle>
                <a:lvl1pPr marL="228600" indent="-114300" defTabSz="1143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143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143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143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143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143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143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143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143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114300" indent="0" algn="l" rtl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1700" b="1" dirty="0" smtClean="0">
                    <a:solidFill>
                      <a:srgbClr val="FF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GLOBAL HUB OF TERROR</a:t>
                </a:r>
              </a:p>
              <a:p>
                <a:pPr marL="114300" indent="0" algn="l" rtl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1700" b="1" dirty="0" smtClean="0">
                    <a:solidFill>
                      <a:srgbClr val="FF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HIGH - ISLAMIST RADICALISM </a:t>
                </a:r>
              </a:p>
              <a:p>
                <a:pPr marL="114300" indent="0" algn="l" rtl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1700" b="1" dirty="0" smtClean="0">
                    <a:solidFill>
                      <a:srgbClr val="0000FF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CONTINUES TO SUPPORT TALIBAN &amp;  HAQQANI NET WORK </a:t>
                </a:r>
              </a:p>
              <a:p>
                <a:pPr marL="114300" indent="0" algn="l" rtl="0"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en-US" sz="1700" b="1" u="sng" dirty="0" smtClean="0">
                    <a:solidFill>
                      <a:srgbClr val="FF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PROXY WAR </a:t>
                </a:r>
                <a:r>
                  <a:rPr lang="en-US" altLang="en-US" sz="1700" b="1" dirty="0" smtClean="0">
                    <a:solidFill>
                      <a:srgbClr val="FF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AGAINST INDIA</a:t>
                </a:r>
                <a:endParaRPr lang="en-US" altLang="en-US" sz="1700" b="1" dirty="0"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726596" y="3799121"/>
              <a:ext cx="1864725" cy="317480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 smtClean="0">
                  <a:solidFill>
                    <a:srgbClr val="00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LAND BDR– 3269 KM </a:t>
              </a:r>
              <a:endParaRPr lang="en-US" altLang="en-US" sz="1400" b="1" dirty="0">
                <a:solidFill>
                  <a:srgbClr val="000000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2" name="Left Arrow 11"/>
          <p:cNvSpPr/>
          <p:nvPr/>
        </p:nvSpPr>
        <p:spPr>
          <a:xfrm>
            <a:off x="2086442" y="2176232"/>
            <a:ext cx="770391" cy="55032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16" cy="96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ivided kashmir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t="26104" r="16283" b="2222"/>
          <a:stretch/>
        </p:blipFill>
        <p:spPr bwMode="auto">
          <a:xfrm>
            <a:off x="8031937" y="1070420"/>
            <a:ext cx="4076987" cy="2995741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xtLst/>
        </p:spPr>
      </p:pic>
      <p:sp>
        <p:nvSpPr>
          <p:cNvPr id="15" name="TextBox 14"/>
          <p:cNvSpPr txBox="1"/>
          <p:nvPr/>
        </p:nvSpPr>
        <p:spPr>
          <a:xfrm>
            <a:off x="7402347" y="1019501"/>
            <a:ext cx="1549241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AFGANISTAN</a:t>
            </a:r>
            <a:endParaRPr lang="en-GB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4868" y="1341445"/>
            <a:ext cx="97313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CHINA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9728440" y="2726554"/>
            <a:ext cx="952856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J &amp; K</a:t>
            </a:r>
            <a:endParaRPr lang="en-GB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95763" y="1905260"/>
            <a:ext cx="894226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AKSAI CHIN</a:t>
            </a:r>
            <a:endParaRPr lang="en-GB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9091" y="1535928"/>
            <a:ext cx="6050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NA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9297017" y="1984450"/>
            <a:ext cx="71663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POK</a:t>
            </a:r>
            <a:endParaRPr lang="en-GB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Curved Down Arrow 22"/>
          <p:cNvSpPr/>
          <p:nvPr/>
        </p:nvSpPr>
        <p:spPr>
          <a:xfrm flipV="1">
            <a:off x="4699114" y="1938180"/>
            <a:ext cx="4116157" cy="1210524"/>
          </a:xfrm>
          <a:prstGeom prst="curvedDownArrow">
            <a:avLst>
              <a:gd name="adj1" fmla="val 25000"/>
              <a:gd name="adj2" fmla="val 50000"/>
              <a:gd name="adj3" fmla="val 27382"/>
            </a:avLst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43932" y="4009916"/>
            <a:ext cx="4148068" cy="286232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NW  Part of  Indian  Sub Continent</a:t>
            </a:r>
          </a:p>
          <a:p>
            <a:pPr algn="l" rtl="0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Boundaries  - Afghanistan , Pak &amp; China</a:t>
            </a:r>
          </a:p>
          <a:p>
            <a:pPr algn="l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Comprises: J&amp;K, POK, NA’s &amp; Aksai Chin (China}</a:t>
            </a:r>
          </a:p>
          <a:p>
            <a:pPr algn="l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J &amp; K Regions</a:t>
            </a:r>
          </a:p>
          <a:p>
            <a:pPr algn="l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Kashmir- 5.5 </a:t>
            </a:r>
            <a:r>
              <a:rPr lang="en-GB" sz="20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Mn</a:t>
            </a:r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,  97 % Muslims</a:t>
            </a:r>
          </a:p>
          <a:p>
            <a:pPr algn="l" rtl="0"/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Jammu- 4.5 </a:t>
            </a:r>
            <a:r>
              <a:rPr lang="en-GB" sz="20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Mn</a:t>
            </a:r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, 70% Hindus</a:t>
            </a:r>
          </a:p>
          <a:p>
            <a:pPr algn="l" rtl="0"/>
            <a:r>
              <a:rPr lang="en-GB" sz="20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Ladakh</a:t>
            </a:r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2.3 </a:t>
            </a:r>
            <a:r>
              <a:rPr lang="en-GB" sz="20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Mn</a:t>
            </a:r>
            <a:r>
              <a:rPr lang="en-GB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Buddhists 58 %</a:t>
            </a:r>
            <a:endParaRPr lang="en-GB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4177" y="1139443"/>
            <a:ext cx="1627573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AFGANISTAN</a:t>
            </a:r>
            <a:endParaRPr lang="en-GB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1445" y="1892117"/>
            <a:ext cx="1239617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CHINA</a:t>
            </a:r>
            <a:endParaRPr lang="en-GB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63294" y="2307094"/>
            <a:ext cx="1160251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PAKISTAN</a:t>
            </a:r>
            <a:endParaRPr lang="en-GB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4188" y="4495521"/>
            <a:ext cx="1703995" cy="33855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BANGLADESH</a:t>
            </a:r>
            <a:endParaRPr lang="en-GB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7178372" y="4081431"/>
            <a:ext cx="292690" cy="358946"/>
          </a:xfrm>
          <a:prstGeom prst="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kashmir_disputed_2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t="7649" r="3091" b="5139"/>
          <a:stretch/>
        </p:blipFill>
        <p:spPr bwMode="auto">
          <a:xfrm>
            <a:off x="191730" y="929148"/>
            <a:ext cx="5397910" cy="572237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7626" y="619430"/>
            <a:ext cx="64024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PRE 1947 -  UNDIVIDED  INDIA UNDER BRITISH RULE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1947          -   PARTITION AGREEMENT- KASHMIR ACCEED TO  	   INDIA,  </a:t>
            </a:r>
            <a:r>
              <a:rPr lang="en-GB" sz="1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FIRST WAR INDIA &amp; PAK</a:t>
            </a:r>
          </a:p>
          <a:p>
            <a:pPr algn="l"/>
            <a:endParaRPr lang="en-GB" sz="16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1948          -   UN RESOLUTION – CEASE FIRE LINE(LOC)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1957          -   DECLARED A STATE OF INDIA UNION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1965          -   </a:t>
            </a:r>
            <a:r>
              <a:rPr lang="en-GB" sz="1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SECOND WAR WITH PAK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1971          -   INDIA LIBERATED EAST PAK (BANGLADESH}</a:t>
            </a:r>
          </a:p>
          <a:p>
            <a:pPr algn="l"/>
            <a:r>
              <a:rPr lang="en-GB" sz="16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</a:t>
            </a:r>
            <a:r>
              <a:rPr lang="en-GB" sz="1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THIRD INDIA PAK WAR- </a:t>
            </a:r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SHIMLA AGREEMENT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1989          -  PAK : PORXY WAR &amp;  UPSURGE TO  SEPARATIST </a:t>
            </a: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         MOV EMENT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1999          -  PAK  VIOLATED LOC- </a:t>
            </a:r>
            <a:r>
              <a:rPr lang="en-GB" sz="1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KARGIL WAR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2005          -  INDIA &amp; PAK CEASE FIRE AGREEMENT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2010- 12   - FRESH ROUND OF  MILITANCY</a:t>
            </a:r>
          </a:p>
          <a:p>
            <a:pPr algn="l"/>
            <a:endParaRPr lang="en-GB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/>
            <a:r>
              <a:rPr lang="en-GB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2016          - A MAJOR UPSURGE  &amp;  INTERNAL UNREST</a:t>
            </a:r>
            <a:endParaRPr lang="en-GB" sz="1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12192000" cy="766916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4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HISTORICAL PERSPECTIVE</a:t>
            </a:r>
            <a:endParaRPr lang="he-IL" sz="40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8093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28" y="1015579"/>
            <a:ext cx="5899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Background </a:t>
            </a:r>
            <a:endParaRPr lang="en-GB" sz="28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Maharaja of J &amp; K keen to retain independence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Pak Misdeeds, intimidation and blockade led to signing instrument of accession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Large scale devastation by Pakistan tribesmen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Indian army offensive to liberate Kashmir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0958052" cy="798351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     </a:t>
            </a:r>
            <a:r>
              <a:rPr lang="en-GB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VIEWS &amp; STANDPOINTS</a:t>
            </a:r>
            <a:endParaRPr lang="en-GB" sz="32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pk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52" y="0"/>
            <a:ext cx="1233948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7335" y="2954827"/>
            <a:ext cx="5899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Pakistan</a:t>
            </a:r>
            <a:endParaRPr lang="en-GB" sz="2400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Demands plebiscite Before stage 1 &amp; 2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Failed to withdraw from occupied areas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Occupation of Northern areas and </a:t>
            </a:r>
            <a:r>
              <a:rPr lang="en-GB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Siachen</a:t>
            </a:r>
            <a:endParaRPr lang="en-GB" sz="20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Gifting of a portion of occupied Kashmir to China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Inciting violence in name of Islam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6941" y="2969015"/>
            <a:ext cx="58102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</a:t>
            </a:r>
            <a:r>
              <a:rPr lang="en-GB" sz="24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UN Resolution irrelevant – 1971  </a:t>
            </a:r>
            <a:r>
              <a:rPr lang="en-GB" sz="20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Simla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Agreement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Religious issue irrelevant ( Indian has close to 200 million Muslims)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Ruled by a democratic government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Post Shimla agreement - An Internal &amp;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 bilateral issue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8115" y="1015579"/>
            <a:ext cx="5974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13 Jul 1948 UN Resolution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Stage 1- Cease fire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Stage 2- Truce agreement (Withdrawal to pre 1947 positions)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GB" sz="2000" dirty="0">
                <a:latin typeface="David" panose="020E0502060401010101" pitchFamily="34" charset="-79"/>
                <a:cs typeface="David" panose="020E0502060401010101" pitchFamily="34" charset="-79"/>
              </a:rPr>
              <a:t>Stage 3 - </a:t>
            </a:r>
            <a:r>
              <a:rPr lang="en-GB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Determination of will of people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0253" y="6021858"/>
            <a:ext cx="852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David" panose="020E0502060401010101" pitchFamily="34" charset="-79"/>
                <a:cs typeface="David" panose="020E0502060401010101" pitchFamily="34" charset="-79"/>
              </a:rPr>
              <a:t>STANDPOINT OF POSITION OF INTERNATIONAL ACTORS &amp; ORGANISATIONS</a:t>
            </a:r>
            <a:endParaRPr lang="en-GB" i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28" y="5124142"/>
            <a:ext cx="55043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Vindicate “</a:t>
            </a:r>
            <a:r>
              <a:rPr lang="en-GB" dirty="0"/>
              <a:t>Two Nation” theory, </a:t>
            </a:r>
            <a:r>
              <a:rPr lang="en-GB" dirty="0" smtClean="0"/>
              <a:t>"</a:t>
            </a:r>
            <a:r>
              <a:rPr lang="en-GB" dirty="0"/>
              <a:t>raison </a:t>
            </a:r>
            <a:r>
              <a:rPr lang="en-GB" dirty="0" err="1"/>
              <a:t>d'etre</a:t>
            </a:r>
            <a:r>
              <a:rPr lang="en-GB" dirty="0"/>
              <a:t>" for </a:t>
            </a:r>
            <a:r>
              <a:rPr lang="en-GB" dirty="0" smtClean="0"/>
              <a:t>existence of Pakistan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59134" y="5120790"/>
            <a:ext cx="60598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Strategically important state ,  the a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ccession  of State is legal </a:t>
            </a:r>
            <a:r>
              <a:rPr lang="en-GB" dirty="0">
                <a:latin typeface="David" panose="020E0502060401010101" pitchFamily="34" charset="-79"/>
                <a:cs typeface="David" panose="020E0502060401010101" pitchFamily="34" charset="-79"/>
              </a:rPr>
              <a:t>&amp; </a:t>
            </a:r>
            <a:r>
              <a:rPr lang="en-GB" dirty="0" smtClean="0">
                <a:latin typeface="David" panose="020E0502060401010101" pitchFamily="34" charset="-79"/>
                <a:cs typeface="David" panose="020E0502060401010101" pitchFamily="34" charset="-79"/>
              </a:rPr>
              <a:t>indisputable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03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0"/>
            <a:ext cx="12192000" cy="766916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INDIA’S SUB CONVENTIONAL WAR IN J &amp; K</a:t>
            </a:r>
            <a:r>
              <a:rPr lang="en-GB" sz="36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36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098" y="3698788"/>
            <a:ext cx="10835147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GB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COUNTER PROXY WAR STRATEGY - DEFENSIVE ORIENTATION </a:t>
            </a:r>
          </a:p>
          <a:p>
            <a:pPr marL="742950" lvl="1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BASED ON POLITICAL RECONCILIATION &amp; ACCOMMODATION AS PRIMARY ELEMENTS WITH MILITARY ACTING AS SUPPORT ELEMENT - MISMANAGEMENT &amp; MISSED OPPORTUNITIES</a:t>
            </a:r>
          </a:p>
          <a:p>
            <a:pPr marL="742950" lvl="1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OPERATIONS RESTRICTED ON OWN SIDE OF LOC</a:t>
            </a:r>
          </a:p>
          <a:p>
            <a:pPr marL="742950" lvl="1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PHYSICAL CONTROL BASED ON GRID SYSTEM OF DEPLOYMENT- ENHANCED VULNERABILITY OF FORCES &amp; MILITARY STRATEGY FAULT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2311" y="958688"/>
            <a:ext cx="5574890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 rtl="0">
              <a:lnSpc>
                <a:spcPct val="200000"/>
              </a:lnSpc>
            </a:pPr>
            <a:r>
              <a:rPr lang="en-US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INTERNAL DIMENSION </a:t>
            </a:r>
          </a:p>
          <a:p>
            <a:pPr marL="285750" lvl="1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POLITICO,SOCIO ECONOMIC FAULT LINES</a:t>
            </a:r>
          </a:p>
          <a:p>
            <a:pPr marL="285750" lvl="1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ALIENATION OF POPULATION , LACK OF OPPORTUNITIES &amp; RADICALISTION OF YOUTH</a:t>
            </a:r>
          </a:p>
          <a:p>
            <a:pPr marL="285750" lvl="1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 INDIGENOUS INSURGENCY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484" y="958689"/>
            <a:ext cx="5884606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GB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EXTERNAL DIMENSION</a:t>
            </a:r>
          </a:p>
          <a:p>
            <a:pPr marL="742950" lvl="1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INFILT ACROSS LOC - </a:t>
            </a: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TERRORIST ATTACKS</a:t>
            </a:r>
            <a:endParaRPr lang="en-GB" sz="16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2950" lvl="1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PROVISION OF MATERIAL, IDEOLOGICAL &amp; MILITARY SUPPORT BY PAKISTAN</a:t>
            </a:r>
          </a:p>
          <a:p>
            <a:pPr marL="742950" lvl="1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David" panose="020E0502060401010101" pitchFamily="34" charset="-79"/>
                <a:cs typeface="David" panose="020E0502060401010101" pitchFamily="34" charset="-79"/>
              </a:rPr>
              <a:t>OVERT SUPPORT TO SEPARATIST ORGANISATIONS</a:t>
            </a: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297" y="0"/>
            <a:ext cx="1219200" cy="79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1229697" y="0"/>
            <a:ext cx="9732606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ISRAEL’ S EXPERIENCE WITH TERROR</a:t>
            </a:r>
            <a:endParaRPr lang="en-US" sz="3200" b="1" u="sng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3250" name="Rounded Rectangle 18"/>
          <p:cNvSpPr>
            <a:spLocks noChangeArrowheads="1"/>
          </p:cNvSpPr>
          <p:nvPr/>
        </p:nvSpPr>
        <p:spPr bwMode="auto">
          <a:xfrm>
            <a:off x="10497" y="844595"/>
            <a:ext cx="12181503" cy="58511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MAJ SECURITY CHALLENGE SINCE INDEPENDENCE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HAMAS, PALESTINIAN ISLAMIC JIHAD &amp; HEZBOLLAH – PROXIES OF INIMICAL STATES</a:t>
            </a:r>
          </a:p>
          <a:p>
            <a:pPr marL="28575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>
                <a:latin typeface="David" panose="020E0502060401010101" pitchFamily="34" charset="-79"/>
                <a:cs typeface="David" panose="020E0502060401010101" pitchFamily="34" charset="-79"/>
              </a:rPr>
              <a:t>MANIFESTATION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1143000" lvl="1" indent="-34290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HEZBOLLAH- A POTENT MIX OF MIL, POL, SOCIAL ORG &amp; A TRTS GP</a:t>
            </a:r>
          </a:p>
          <a:p>
            <a:pPr marL="1143000" lvl="1" indent="-34290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INTIFADA 1 &amp; 2 - TERROR &amp; (SUICIDE ATTACKS)</a:t>
            </a:r>
          </a:p>
          <a:p>
            <a:pPr marL="1143000" lvl="1" indent="-342900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CURRENT - HIGH TRAJECTORY RKT &amp; MSL FIRE</a:t>
            </a:r>
          </a:p>
          <a:p>
            <a:pPr marL="1028700" lvl="1" algn="l" rt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  RESPONSE –OFFN(PUNITIVE) DETERRENCE </a:t>
            </a:r>
          </a:p>
          <a:p>
            <a:pPr marL="1428750" lvl="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428750" lvl="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303" y="1"/>
            <a:ext cx="1229696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-46219"/>
            <a:ext cx="1219200" cy="88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0" y="0"/>
            <a:ext cx="12192000" cy="838199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BROAD CONTOURS : ISRAEL STRATEGY</a:t>
            </a:r>
            <a:endParaRPr lang="en-GB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2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304" y="0"/>
            <a:ext cx="1229696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696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929146"/>
            <a:ext cx="12192000" cy="60173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External Arena 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Global/ International Level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Not allow Hezbollah to grow militarily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Redlines; </a:t>
            </a: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Punitive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deterrence - Operations to hit wherever it counts, No illicit arms/ funds transfer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Tacit alliances, support /fund to those opposed &amp; use of proxies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en-US" sz="20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Regional Level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- Building security buffers in terms of regimes favorable to Israel  &amp; b unfavorable to Hezbollah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- Engage opportunity targets - Arms convoys </a:t>
            </a: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etc.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by use of  </a:t>
            </a: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Air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force &amp; armed  drones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-  Use UNIFIL to effectively control the area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sz="20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Internal Arena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Relevant </a:t>
            </a: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&amp; precise intelligence - Detailed knowledge of human terrain &amp; </a:t>
            </a:r>
            <a:r>
              <a:rPr lang="en-US" altLang="en-US" sz="2000" dirty="0" err="1">
                <a:latin typeface="David" panose="020E0502060401010101" pitchFamily="34" charset="-79"/>
                <a:cs typeface="David" panose="020E0502060401010101" pitchFamily="34" charset="-79"/>
              </a:rPr>
              <a:t>expl</a:t>
            </a: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 of cyber &amp; social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media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Depth to border security by  exploiting  occupational intelligence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Physical security measures base on human &amp; technological effort at border and bases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Denial of exposed flanks -Intel /Special </a:t>
            </a:r>
            <a:r>
              <a:rPr lang="en-US" altLang="en-US" sz="2000" dirty="0">
                <a:latin typeface="David" panose="020E0502060401010101" pitchFamily="34" charset="-79"/>
                <a:cs typeface="David" panose="020E0502060401010101" pitchFamily="34" charset="-79"/>
              </a:rPr>
              <a:t>Forces </a:t>
            </a: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driven operations 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en-US" altLang="en-US" sz="2000" dirty="0" smtClean="0">
                <a:latin typeface="David" panose="020E0502060401010101" pitchFamily="34" charset="-79"/>
                <a:cs typeface="David" panose="020E0502060401010101" pitchFamily="34" charset="-79"/>
              </a:rPr>
              <a:t>Sound legal framework to support operations 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sz="1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56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DIFFERENCES VS RELEVANCE</a:t>
            </a:r>
            <a:endParaRPr lang="en-US" sz="3200" b="1" u="sng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3" descr="Flag of Isra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303" y="-37067"/>
            <a:ext cx="1229697" cy="8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1232" y="1148745"/>
            <a:ext cx="12373232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Indian </a:t>
            </a:r>
            <a:r>
              <a:rPr lang="en-US" altLang="en-US" sz="2400" dirty="0" err="1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apch</a:t>
            </a:r>
            <a:r>
              <a:rPr lang="en-US" altLang="en-US" sz="24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aimed at pol </a:t>
            </a:r>
            <a:r>
              <a:rPr lang="en-US" altLang="en-US" sz="2400" dirty="0" err="1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accn</a:t>
            </a:r>
            <a:r>
              <a:rPr lang="en-US" altLang="en-US" sz="24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&amp; reconciliation vs Israeli at breaking mil </a:t>
            </a:r>
            <a:r>
              <a:rPr lang="en-US" altLang="en-US" sz="2400" dirty="0" err="1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capb</a:t>
            </a:r>
            <a:r>
              <a:rPr lang="en-US" altLang="en-US" sz="24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&amp; targeted killings</a:t>
            </a:r>
          </a:p>
          <a:p>
            <a:pPr marL="28575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India's proxy war under a </a:t>
            </a:r>
            <a:r>
              <a:rPr lang="en-US" altLang="en-US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nuc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overhang entailing a calibrated </a:t>
            </a:r>
            <a:r>
              <a:rPr lang="en-US" altLang="en-US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apch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vs Israeli preemptive strikes aimed at existing &amp; potential threats</a:t>
            </a:r>
          </a:p>
          <a:p>
            <a:pPr marL="28575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India -grid </a:t>
            </a:r>
            <a:r>
              <a:rPr lang="en-US" altLang="en-US" sz="2400" dirty="0" err="1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dply</a:t>
            </a:r>
            <a:r>
              <a:rPr lang="en-US" altLang="en-US" sz="24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entailing </a:t>
            </a:r>
            <a:r>
              <a:rPr lang="en-US" altLang="en-US" sz="2400" dirty="0" err="1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phy</a:t>
            </a:r>
            <a:r>
              <a:rPr lang="en-US" altLang="en-US" sz="24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cont</a:t>
            </a:r>
            <a:r>
              <a:rPr lang="en-US" altLang="en-US" sz="24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of area vs. Israeli model relying on </a:t>
            </a:r>
            <a:r>
              <a:rPr lang="en-US" altLang="en-US" sz="2400" dirty="0" err="1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int</a:t>
            </a:r>
            <a:r>
              <a:rPr lang="en-US" altLang="en-US" sz="24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to undertake clinical standoff strikes</a:t>
            </a:r>
          </a:p>
          <a:p>
            <a:pPr marL="28575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India  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unlike </a:t>
            </a:r>
            <a:r>
              <a:rPr lang="en-US" alt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Israel </a:t>
            </a:r>
            <a:r>
              <a:rPr lang="en-US" alt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does not enjoy force asymmetry  &amp; conducts most mil ops in as dominated by own population</a:t>
            </a:r>
          </a:p>
          <a:p>
            <a:pPr marL="285750" algn="just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Despite the differences in approaches – vast potential exists for adoption of  relevant lessons from Israeli system of Intelligence, </a:t>
            </a:r>
            <a:r>
              <a:rPr lang="en-US" altLang="en-US" sz="2400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intelligence  &amp; op rational coordination /synergy, cyber, use </a:t>
            </a:r>
            <a:r>
              <a:rPr lang="en-US" altLang="en-US" sz="2400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of </a:t>
            </a:r>
            <a:r>
              <a:rPr lang="en-US" altLang="en-US" sz="2400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technology as a </a:t>
            </a:r>
            <a:r>
              <a:rPr lang="en-US" altLang="en-US" sz="2400" i="1" dirty="0" err="1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sp</a:t>
            </a:r>
            <a:r>
              <a:rPr lang="en-US" altLang="en-US" sz="2400" i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to human effort in security , </a:t>
            </a:r>
            <a:r>
              <a:rPr lang="en-US" altLang="en-US" sz="2400" i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and cross border covert &amp; overt strikes</a:t>
            </a:r>
          </a:p>
          <a:p>
            <a:pPr marL="1428750" lvl="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1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428750" lvl="2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6"/>
          <p:cNvSpPr txBox="1">
            <a:spLocks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solidFill>
            <a:srgbClr val="C00000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 smtClean="0">
                <a:latin typeface="David" panose="020E0502060401010101" pitchFamily="34" charset="-79"/>
                <a:cs typeface="David" panose="020E0502060401010101" pitchFamily="34" charset="-79"/>
              </a:rPr>
              <a:t>THE RELEVANCE GAP</a:t>
            </a:r>
            <a:endParaRPr lang="en-US" sz="3200" b="1" u="sng" kern="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62002" y="6046838"/>
            <a:ext cx="8499986" cy="30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81664" y="1371600"/>
            <a:ext cx="1" cy="47047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09855" y="3731337"/>
            <a:ext cx="8452133" cy="22860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261988" y="1813749"/>
            <a:ext cx="48123" cy="427863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81665" y="1946480"/>
            <a:ext cx="8460660" cy="3643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103" y="2727317"/>
            <a:ext cx="3818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</a:t>
            </a:r>
          </a:p>
          <a:p>
            <a:r>
              <a:rPr lang="en-GB" dirty="0" smtClean="0"/>
              <a:t>E</a:t>
            </a:r>
          </a:p>
          <a:p>
            <a:r>
              <a:rPr lang="en-GB" dirty="0" smtClean="0"/>
              <a:t>R</a:t>
            </a:r>
          </a:p>
          <a:p>
            <a:r>
              <a:rPr lang="en-GB" dirty="0" smtClean="0"/>
              <a:t>F</a:t>
            </a:r>
          </a:p>
          <a:p>
            <a:r>
              <a:rPr lang="en-GB" dirty="0" smtClean="0"/>
              <a:t>R</a:t>
            </a:r>
          </a:p>
          <a:p>
            <a:r>
              <a:rPr lang="en-GB" dirty="0" smtClean="0"/>
              <a:t>M</a:t>
            </a:r>
          </a:p>
          <a:p>
            <a:r>
              <a:rPr lang="en-GB" dirty="0" smtClean="0"/>
              <a:t>A</a:t>
            </a:r>
          </a:p>
          <a:p>
            <a:r>
              <a:rPr lang="en-GB" dirty="0" smtClean="0"/>
              <a:t>N</a:t>
            </a:r>
          </a:p>
          <a:p>
            <a:r>
              <a:rPr lang="en-GB" dirty="0" smtClean="0"/>
              <a:t>C</a:t>
            </a:r>
          </a:p>
          <a:p>
            <a:r>
              <a:rPr lang="en-GB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46032" y="5264184"/>
            <a:ext cx="132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WE ARE </a:t>
            </a:r>
          </a:p>
          <a:p>
            <a:pPr algn="l"/>
            <a:r>
              <a:rPr lang="en-GB" sz="1600" dirty="0" smtClean="0">
                <a:solidFill>
                  <a:srgbClr val="FF0000"/>
                </a:solidFill>
              </a:rPr>
              <a:t>HERE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96011" y="3905315"/>
            <a:ext cx="282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WE ARE LIKELY TO BE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IF NO CHANGES ARE 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MADE TO CURRENT SYS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94349" y="1915436"/>
            <a:ext cx="17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WE WANT TO BE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42516" y="6092381"/>
            <a:ext cx="634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T-2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75252" y="607633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 n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059" y="6077631"/>
            <a:ext cx="68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T-1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018642"/>
            <a:ext cx="762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/>
              <a:t>WE </a:t>
            </a:r>
          </a:p>
          <a:p>
            <a:pPr algn="l"/>
            <a:r>
              <a:rPr lang="en-GB" sz="1600" dirty="0" smtClean="0"/>
              <a:t>WERE </a:t>
            </a:r>
          </a:p>
          <a:p>
            <a:pPr algn="l"/>
            <a:r>
              <a:rPr lang="en-GB" sz="1600" dirty="0" smtClean="0"/>
              <a:t>HERE</a:t>
            </a:r>
            <a:endParaRPr lang="en-GB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845628" y="3953065"/>
            <a:ext cx="43898" cy="2098289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776059" y="4026310"/>
            <a:ext cx="17208" cy="8480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011265" y="2100102"/>
            <a:ext cx="19743" cy="14985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>
            <a:off x="4793267" y="2109689"/>
            <a:ext cx="4006681" cy="116445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16200000" flipH="1">
            <a:off x="3582234" y="3111451"/>
            <a:ext cx="1460101" cy="73250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flipH="1">
            <a:off x="3006251" y="2027597"/>
            <a:ext cx="176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RELEVANCE/ </a:t>
            </a:r>
          </a:p>
          <a:p>
            <a:pPr algn="l"/>
            <a:r>
              <a:rPr lang="en-GB" dirty="0" smtClean="0"/>
              <a:t>STRATEGIC  GAP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9494349" y="2721865"/>
            <a:ext cx="17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00B050"/>
                </a:solidFill>
              </a:rPr>
              <a:t>GAP IS WIDE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4" name="Line Callout 1 53"/>
          <p:cNvSpPr/>
          <p:nvPr/>
        </p:nvSpPr>
        <p:spPr>
          <a:xfrm>
            <a:off x="7052151" y="1052970"/>
            <a:ext cx="3072499" cy="731285"/>
          </a:xfrm>
          <a:prstGeom prst="borderCallout1">
            <a:avLst>
              <a:gd name="adj1" fmla="val 18750"/>
              <a:gd name="adj2" fmla="val -8333"/>
              <a:gd name="adj3" fmla="val 148802"/>
              <a:gd name="adj4" fmla="val -88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BRIDGING OF GAP IS THE SCOPE OF PROPSED STRATEGY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4254411" y="6467475"/>
            <a:ext cx="219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CURRENT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SYS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3047" y="6445667"/>
            <a:ext cx="225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LEGACY SYS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8419854" y="6491969"/>
            <a:ext cx="225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FFFF00"/>
                </a:solidFill>
              </a:rPr>
              <a:t>PROPOSED  SYSTEM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7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632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9491299" y="2201081"/>
            <a:ext cx="241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PEACE PROSPERITY &amp;  INTEGRATION 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640573" y="6188557"/>
            <a:ext cx="271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UNEASY CALM - GRAVE SECURITY SITUATION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0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9543</TotalTime>
  <Words>1878</Words>
  <Application>Microsoft Office PowerPoint</Application>
  <PresentationFormat>Widescreen</PresentationFormat>
  <Paragraphs>331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David</vt:lpstr>
      <vt:lpstr>Times New Roman</vt:lpstr>
      <vt:lpstr>Office Theme</vt:lpstr>
      <vt:lpstr>1_Office Theme</vt:lpstr>
      <vt:lpstr>PowerPoint Presentation</vt:lpstr>
      <vt:lpstr>INDIA’S SUB CONVENTIONAL WAR IN KASHMIR:  LESSONS FROM ISRAELI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MABAL</dc:creator>
  <cp:lastModifiedBy>owner</cp:lastModifiedBy>
  <cp:revision>151</cp:revision>
  <cp:lastPrinted>2016-11-18T19:35:57Z</cp:lastPrinted>
  <dcterms:created xsi:type="dcterms:W3CDTF">2016-11-11T15:39:38Z</dcterms:created>
  <dcterms:modified xsi:type="dcterms:W3CDTF">2017-02-26T17:35:49Z</dcterms:modified>
</cp:coreProperties>
</file>