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4" r:id="rId6"/>
    <p:sldId id="276" r:id="rId7"/>
    <p:sldId id="260" r:id="rId8"/>
    <p:sldId id="277" r:id="rId9"/>
    <p:sldId id="280" r:id="rId10"/>
    <p:sldId id="278" r:id="rId11"/>
    <p:sldId id="262" r:id="rId12"/>
    <p:sldId id="279" r:id="rId13"/>
    <p:sldId id="269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מזרח תיכון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3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המערכת היריבה וזיקוק האיומים 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היכרות עם רכיבי ההגנה הלאומית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מהו המענה בכלים ויכולות אל מול התפיסות 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מהן התפיסות הקיימות כמענה לאיומים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</dgm:pt>
    <dgm:pt modelId="{18138ADB-5B10-4725-92B2-431E2B6B6F34}" type="pres">
      <dgm:prSet presAssocID="{EAA86A54-1AC7-4457-B6F3-A4CA40706A1D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 custLinFactNeighborX="-4419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90D56F-51E7-4071-BE52-E4B372A0BE07}" type="presOf" srcId="{EAA86A54-1AC7-4457-B6F3-A4CA40706A1D}" destId="{9D842356-D6B4-48B4-A7F1-B438ED25CCD2}" srcOrd="0" destOrd="0" presId="urn:microsoft.com/office/officeart/2005/8/layout/matrix1"/>
    <dgm:cxn modelId="{A63AAE9C-4649-490F-B711-306AF6682EAB}" type="presOf" srcId="{3F394A23-A530-40B8-8D43-A739177543E3}" destId="{B52243EE-19DA-439A-90D7-111F82FF8E2D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A960A262-CC4E-4A52-8CCD-ABD932E4454E}" type="presOf" srcId="{108AF23C-D240-4A1F-A3FE-B6D6AFFCF25B}" destId="{9D3C7AF0-F8D2-4770-9608-6B5C0E283A06}" srcOrd="1" destOrd="0" presId="urn:microsoft.com/office/officeart/2005/8/layout/matrix1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A56592BF-0543-4E70-A8DA-29856BBF4BDF}" type="presOf" srcId="{CF302554-3D14-402B-B7AE-7A20E7F6BCDD}" destId="{6972480D-1D65-44BF-A833-3BEAC651C610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7C7E3059-17C0-4132-BF40-3BB847CD87ED}" type="presOf" srcId="{108AF23C-D240-4A1F-A3FE-B6D6AFFCF25B}" destId="{18138ADB-5B10-4725-92B2-431E2B6B6F34}" srcOrd="0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F883B1F9-84C8-4AF2-8788-AEE1145CEBD8}" type="presOf" srcId="{94B60E39-38B2-4AA6-AE39-F5DE4201CC43}" destId="{67974C8D-362D-4748-848E-8A707BEA95FE}" srcOrd="0" destOrd="0" presId="urn:microsoft.com/office/officeart/2005/8/layout/matrix1"/>
    <dgm:cxn modelId="{D51B58D3-7959-479E-AAA7-4A36D45D76F8}" type="presOf" srcId="{423806D3-4867-4141-A872-F8877425C0FB}" destId="{70CA0757-7B88-431C-982C-A1C3CB04511E}" srcOrd="1" destOrd="0" presId="urn:microsoft.com/office/officeart/2005/8/layout/matrix1"/>
    <dgm:cxn modelId="{EBF472B0-29D0-4A97-AB3D-8FA004F46002}" type="presOf" srcId="{423806D3-4867-4141-A872-F8877425C0FB}" destId="{2F96B3C3-E981-44EF-8FDE-CDE53E000C29}" srcOrd="0" destOrd="0" presId="urn:microsoft.com/office/officeart/2005/8/layout/matrix1"/>
    <dgm:cxn modelId="{F4813A25-C42D-4692-A0AC-02C69233068B}" type="presOf" srcId="{3F394A23-A530-40B8-8D43-A739177543E3}" destId="{3B0F0A51-A4AA-4922-8259-78E343AE0E4F}" srcOrd="1" destOrd="0" presId="urn:microsoft.com/office/officeart/2005/8/layout/matrix1"/>
    <dgm:cxn modelId="{B85BEA18-BF28-4EBD-B01F-6B3CB83EA315}" type="presOf" srcId="{CF302554-3D14-402B-B7AE-7A20E7F6BCDD}" destId="{12C93974-A715-4F0A-8243-54661D3F4D4F}" srcOrd="0" destOrd="0" presId="urn:microsoft.com/office/officeart/2005/8/layout/matrix1"/>
    <dgm:cxn modelId="{64A0E17B-6590-40B9-8881-6F9621D2E648}" type="presParOf" srcId="{9D842356-D6B4-48B4-A7F1-B438ED25CCD2}" destId="{ADBF1607-7244-4487-812B-C9A9297E4D74}" srcOrd="0" destOrd="0" presId="urn:microsoft.com/office/officeart/2005/8/layout/matrix1"/>
    <dgm:cxn modelId="{8B26DBD1-3EA6-4A74-BA8F-4721ED04AD58}" type="presParOf" srcId="{ADBF1607-7244-4487-812B-C9A9297E4D74}" destId="{18138ADB-5B10-4725-92B2-431E2B6B6F34}" srcOrd="0" destOrd="0" presId="urn:microsoft.com/office/officeart/2005/8/layout/matrix1"/>
    <dgm:cxn modelId="{B2697DBF-F036-401B-BAB7-8572D30093C2}" type="presParOf" srcId="{ADBF1607-7244-4487-812B-C9A9297E4D74}" destId="{9D3C7AF0-F8D2-4770-9608-6B5C0E283A06}" srcOrd="1" destOrd="0" presId="urn:microsoft.com/office/officeart/2005/8/layout/matrix1"/>
    <dgm:cxn modelId="{DC1EC058-A8D4-4E16-ABE3-503EC2D2F3F0}" type="presParOf" srcId="{ADBF1607-7244-4487-812B-C9A9297E4D74}" destId="{2F96B3C3-E981-44EF-8FDE-CDE53E000C29}" srcOrd="2" destOrd="0" presId="urn:microsoft.com/office/officeart/2005/8/layout/matrix1"/>
    <dgm:cxn modelId="{45F661C7-A306-4688-956C-E94E1105CA4A}" type="presParOf" srcId="{ADBF1607-7244-4487-812B-C9A9297E4D74}" destId="{70CA0757-7B88-431C-982C-A1C3CB04511E}" srcOrd="3" destOrd="0" presId="urn:microsoft.com/office/officeart/2005/8/layout/matrix1"/>
    <dgm:cxn modelId="{79BE3227-8AFA-4F89-A563-2DEC9DCAE408}" type="presParOf" srcId="{ADBF1607-7244-4487-812B-C9A9297E4D74}" destId="{B52243EE-19DA-439A-90D7-111F82FF8E2D}" srcOrd="4" destOrd="0" presId="urn:microsoft.com/office/officeart/2005/8/layout/matrix1"/>
    <dgm:cxn modelId="{3E47BF38-9F35-49D6-A3CA-A634E38C37D3}" type="presParOf" srcId="{ADBF1607-7244-4487-812B-C9A9297E4D74}" destId="{3B0F0A51-A4AA-4922-8259-78E343AE0E4F}" srcOrd="5" destOrd="0" presId="urn:microsoft.com/office/officeart/2005/8/layout/matrix1"/>
    <dgm:cxn modelId="{40F6DDAF-2DAB-41B7-93E7-2997147F7B02}" type="presParOf" srcId="{ADBF1607-7244-4487-812B-C9A9297E4D74}" destId="{12C93974-A715-4F0A-8243-54661D3F4D4F}" srcOrd="6" destOrd="0" presId="urn:microsoft.com/office/officeart/2005/8/layout/matrix1"/>
    <dgm:cxn modelId="{874B97BA-13BA-4130-B4FA-138D0B02F307}" type="presParOf" srcId="{ADBF1607-7244-4487-812B-C9A9297E4D74}" destId="{6972480D-1D65-44BF-A833-3BEAC651C610}" srcOrd="7" destOrd="0" presId="urn:microsoft.com/office/officeart/2005/8/layout/matrix1"/>
    <dgm:cxn modelId="{2FCFF6F5-8617-41B4-9468-AFC665A7157F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7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0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1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98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6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7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53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1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2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7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ב'/אדר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3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829197" y="2863632"/>
            <a:ext cx="453361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ציר הגנה לאומית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2821" y="3509963"/>
            <a:ext cx="4506362" cy="18158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2018</a:t>
            </a:r>
          </a:p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 </a:t>
            </a:r>
            <a:r>
              <a:rPr lang="he-IL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פאיראיזן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(מדריך צוות 4)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7" y="237359"/>
            <a:ext cx="814421" cy="1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1938" y="168177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 מזרח תיכון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772530" y="1636982"/>
            <a:ext cx="10185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עליית מדינות הלאום במזרח תיכון. </a:t>
            </a:r>
          </a:p>
          <a:p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"התעוררות" האסלאם הסוני במזרח התיכון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התנגשות בתוך האסלאם (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מהאח"ס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ועד </a:t>
            </a:r>
            <a:r>
              <a:rPr lang="he-IL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דאע"ש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עליית הסהר השיעי במזה"ת: המהפכה האיראנית והאביב הערבי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הטרור ההשראתי במערב: הסייבר כזירת הנעה.</a:t>
            </a:r>
            <a:b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איומים והזדמנויות במזרח התיכון – ישראל חסון.</a:t>
            </a:r>
            <a:b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תמונת מצב איומים והזדמנויות במזרח התיכון (אמ"ן/ שב"כ) – משתתפים.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" y="168177"/>
            <a:ext cx="404809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כותרת 3"/>
          <p:cNvSpPr txBox="1">
            <a:spLocks/>
          </p:cNvSpPr>
          <p:nvPr/>
        </p:nvSpPr>
        <p:spPr>
          <a:xfrm>
            <a:off x="5170104" y="245872"/>
            <a:ext cx="185178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460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ירדן , סיור אמ"ן, סיור מוסד, סיור </a:t>
            </a:r>
            <a:r>
              <a:rPr lang="he-IL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בט"פ</a:t>
            </a:r>
            <a:r>
              <a:rPr lang="he-IL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סיור שב"כ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השתתפות בציר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חומרי קריאה כהכנה להרצאות.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השתתפות בהרצאות.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 </a:t>
            </a:r>
            <a:r>
              <a:rPr lang="he-I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בטל"מ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רכיבי ההגנה הלאומית בעת הנוכחית.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מטלות משתתפים : תמונת איומים, הצגת תפיסת ההפעלה, הכנה לסיורים.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– ירדן,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אמ"ן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מוסד, </a:t>
            </a:r>
            <a:r>
              <a:rPr lang="he-I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בט"פ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שב"כ.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סייבר.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3" y="429150"/>
            <a:ext cx="4327174" cy="24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b="31000"/>
          <a:stretch/>
        </p:blipFill>
        <p:spPr bwMode="auto">
          <a:xfrm>
            <a:off x="0" y="5486400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476999" y="2366697"/>
            <a:ext cx="5357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לימוד נדבך ההגנה הלאומית כרכיב משמעותי בביטחון הלאומי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באים לידי ביטוי רכיבי ההגנה הלאומית בגופי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הביטחון ומשרדי </a:t>
            </a:r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הממשלה.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5300" y="444500"/>
            <a:ext cx="492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הציר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284218" y="242039"/>
            <a:ext cx="9409182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ישראל 2018</a:t>
            </a:r>
          </a:p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סביבה מורכבת ומשתנה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500" y="2006600"/>
            <a:ext cx="59563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האביב הערבי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סונה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שיעה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עתיד מדינות הלאום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הרוסים באים ... (כבר פה...)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 הבית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הרשות הפלסטינית 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עזה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ועוד...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2368"/>
            <a:ext cx="5651499" cy="54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התפתחות עולם המלחמה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5534" y="2010777"/>
            <a:ext cx="1700931" cy="38312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68" y="2010777"/>
            <a:ext cx="1292464" cy="192650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92" y="2010776"/>
            <a:ext cx="1377815" cy="19265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45" y="2010776"/>
            <a:ext cx="1255885" cy="1926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4114800"/>
            <a:ext cx="18161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קונבנציונאלית 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צבא נגד צבא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1675" y="4267200"/>
            <a:ext cx="165868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על קונבנציונאלית</a:t>
            </a: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מדינה משמידה מדינה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7200" y="4267200"/>
            <a:ext cx="16293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מלחמה תת קונבנציונאלית</a:t>
            </a:r>
          </a:p>
          <a:p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ארגון מול </a:t>
            </a:r>
            <a:r>
              <a:rPr lang="he-IL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אוכלוסיה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00" y="4267200"/>
            <a:ext cx="151042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מלחמת סייבר</a:t>
            </a:r>
          </a:p>
          <a:p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ארגון/מדינה כנגד אוכלוסייה צבא ומדינה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015" y="735428"/>
            <a:ext cx="1066892" cy="144487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793" y="1742529"/>
            <a:ext cx="2085013" cy="2194750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9993793" y="4359533"/>
            <a:ext cx="20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"אינני יודע כיצד ילחמו במלחמת העולם השלישית, אבל הרביעית תתנהל במקלות ובאבנים"</a:t>
            </a:r>
          </a:p>
        </p:txBody>
      </p:sp>
    </p:spTree>
    <p:extLst>
      <p:ext uri="{BB962C8B-B14F-4D97-AF65-F5344CB8AC3E}">
        <p14:creationId xmlns:p14="http://schemas.microsoft.com/office/powerpoint/2010/main" val="42929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אסטרטגיית צה"ל וציר הגנה לאומית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היעדים הלאומיים – הבטחת קיומה של מדינת ישראל, הגנת 				   שלמותה 	הטריטוריאלית ובטחון אזרחיה 				   ותושביה.</a:t>
            </a: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גורמי האיום        - האיומים על מדינת ישראל הם אלה: 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מדינות...ארגונים תת מדינתיים... אירגוני טרור  			  ללא זיקה 	למדינה או לקהילה מסוימת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0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אסטרטגיית צה"ל וציר הגנה לאומית 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עקרונות תפיסת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הביטחון הלאומי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הישענות על אסטרטגיה ביטחונית הגנתית.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תפיסת צבאית התקפית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שמירת היתרון היחסי.       	</a:t>
            </a: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העיקרון המסדר של תפיסת הביטחון והיעדים הלאומיים –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	קיום תקופות רגיעה ארוכות.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יצירת הרתעה אל מול הסביבה האזורית ומול גורמים העלולים 			לחולל איומים.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בשגרה-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מימוש והעמקה ותחזוקה של ההרתעה על ידי בניין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כוח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ויצירת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איום אמין.</a:t>
            </a:r>
          </a:p>
          <a:p>
            <a:pPr marL="0" indent="0">
              <a:buNone/>
            </a:pP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he-I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בחירום ומלחמה- </a:t>
            </a:r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הסרה מהירה של האיום תוך צמצום הנזק </a:t>
            </a:r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למדינת  ישראל.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165606" y="450799"/>
            <a:ext cx="386836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44" y="1615230"/>
            <a:ext cx="1051651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165606" y="450799"/>
            <a:ext cx="386836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  <a:endParaRPr lang="he-IL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544846723"/>
              </p:ext>
            </p:extLst>
          </p:nvPr>
        </p:nvGraphicFramePr>
        <p:xfrm>
          <a:off x="2789450" y="1433014"/>
          <a:ext cx="6620680" cy="438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2238233" y="6155647"/>
            <a:ext cx="6960358" cy="4043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2224585" y="1282890"/>
            <a:ext cx="13648" cy="4913195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5953494" y="6274013"/>
            <a:ext cx="10182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</a:t>
            </a:r>
            <a:endParaRPr lang="he-IL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906063" y="3441722"/>
            <a:ext cx="2085828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  <a:endParaRPr lang="he-IL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0688" y="162745"/>
            <a:ext cx="5230368" cy="118706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Method of </a:t>
            </a:r>
            <a:b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Echelon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528" y="1492538"/>
            <a:ext cx="2438123" cy="4339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Getting acquainted with the components of national defense </a:t>
            </a:r>
            <a:r>
              <a:rPr lang="he-IL" sz="2400" dirty="0" smtClean="0">
                <a:solidFill>
                  <a:schemeClr val="bg1"/>
                </a:solidFill>
              </a:rPr>
              <a:t> </a:t>
            </a:r>
            <a:endParaRPr lang="he-IL" sz="2400" dirty="0" smtClean="0">
              <a:solidFill>
                <a:schemeClr val="bg1"/>
              </a:solidFill>
            </a:endParaRPr>
          </a:p>
          <a:p>
            <a:pPr algn="l" rtl="0"/>
            <a:endParaRPr lang="he-IL" sz="2400" dirty="0">
              <a:solidFill>
                <a:schemeClr val="bg1"/>
              </a:solidFill>
            </a:endParaRPr>
          </a:p>
          <a:p>
            <a:pPr algn="l" rtl="0"/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Senior official’s lectures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National</a:t>
            </a:r>
            <a:r>
              <a:rPr lang="en-US" dirty="0" smtClean="0">
                <a:solidFill>
                  <a:schemeClr val="bg1"/>
                </a:solidFill>
              </a:rPr>
              <a:t> security infrastructure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Team meetings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Reading material</a:t>
            </a:r>
            <a:endParaRPr lang="he-IL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414" y="1584868"/>
            <a:ext cx="2099757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Understanding the external environment </a:t>
            </a:r>
            <a:endParaRPr lang="he-IL" sz="2400" dirty="0" smtClean="0">
              <a:solidFill>
                <a:schemeClr val="bg1"/>
              </a:solidFill>
            </a:endParaRPr>
          </a:p>
          <a:p>
            <a:pPr algn="l" rtl="0"/>
            <a:endParaRPr lang="he-IL" sz="2400" dirty="0">
              <a:solidFill>
                <a:schemeClr val="bg1"/>
              </a:solidFill>
            </a:endParaRPr>
          </a:p>
          <a:p>
            <a:pPr algn="l" rtl="0"/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Middle East Course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yber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National security tours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efining the threats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935" y="1538702"/>
            <a:ext cx="1757994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Existing concepts as a response to the threats</a:t>
            </a:r>
            <a:endParaRPr lang="he-IL" sz="2400" dirty="0" smtClean="0">
              <a:solidFill>
                <a:schemeClr val="bg1"/>
              </a:solidFill>
            </a:endParaRPr>
          </a:p>
          <a:p>
            <a:pPr algn="l" rtl="0"/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Plenary lectures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eam processing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resentations by participants </a:t>
            </a:r>
            <a:endParaRPr lang="he-IL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9346" y="1538702"/>
            <a:ext cx="2474023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The response is in the tools and capabilities  </a:t>
            </a:r>
            <a:r>
              <a:rPr lang="he-IL" sz="2400" dirty="0" smtClean="0">
                <a:solidFill>
                  <a:schemeClr val="bg1"/>
                </a:solidFill>
              </a:rPr>
              <a:t> </a:t>
            </a:r>
            <a:endParaRPr lang="he-IL" sz="2400" dirty="0">
              <a:solidFill>
                <a:schemeClr val="bg1"/>
              </a:solidFill>
            </a:endParaRPr>
          </a:p>
          <a:p>
            <a:pPr algn="l" rtl="0"/>
            <a:endParaRPr lang="he-IL" sz="2400" dirty="0" smtClean="0">
              <a:solidFill>
                <a:schemeClr val="bg1"/>
              </a:solidFill>
            </a:endParaRPr>
          </a:p>
          <a:p>
            <a:pPr algn="l" rtl="0"/>
            <a:endParaRPr lang="he-IL" sz="2400" dirty="0">
              <a:solidFill>
                <a:schemeClr val="bg1"/>
              </a:solidFill>
            </a:endParaRPr>
          </a:p>
          <a:p>
            <a:pPr algn="l" rtl="0"/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Senior official’s lectures</a:t>
            </a:r>
            <a:endParaRPr lang="he-IL" dirty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Tours in organizations 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National security tours</a:t>
            </a:r>
            <a:endParaRPr lang="he-IL" dirty="0" smtClean="0">
              <a:solidFill>
                <a:schemeClr val="bg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1" name="חץ מעוקל שמאלה 10"/>
          <p:cNvSpPr/>
          <p:nvPr/>
        </p:nvSpPr>
        <p:spPr>
          <a:xfrm rot="5400000" flipV="1">
            <a:off x="8504342" y="4844120"/>
            <a:ext cx="795696" cy="28726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schemeClr val="tx1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68441" y="5882584"/>
            <a:ext cx="2662419" cy="795695"/>
          </a:xfrm>
          <a:prstGeom prst="rect">
            <a:avLst/>
          </a:prstGeom>
        </p:spPr>
      </p:pic>
      <p:sp>
        <p:nvSpPr>
          <p:cNvPr id="13" name="חץ מעוקל למעלה 12"/>
          <p:cNvSpPr/>
          <p:nvPr/>
        </p:nvSpPr>
        <p:spPr>
          <a:xfrm rot="10800000" flipH="1">
            <a:off x="4760425" y="694944"/>
            <a:ext cx="2732885" cy="7471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0985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324</Words>
  <Application>Microsoft Office PowerPoint</Application>
  <PresentationFormat>Widescreen</PresentationFormat>
  <Paragraphs>119</Paragraphs>
  <Slides>13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ערכת נושא Office</vt:lpstr>
      <vt:lpstr>ציר הגנה לאומית</vt:lpstr>
      <vt:lpstr>PowerPoint Presentation</vt:lpstr>
      <vt:lpstr>PowerPoint Presentation</vt:lpstr>
      <vt:lpstr>התפתחות עולם המלחמה </vt:lpstr>
      <vt:lpstr>אסטרטגיית צה"ל וציר הגנה לאומית </vt:lpstr>
      <vt:lpstr>אסטרטגיית צה"ל וציר הגנה לאומית </vt:lpstr>
      <vt:lpstr>PowerPoint Presentation</vt:lpstr>
      <vt:lpstr>PowerPoint Presentation</vt:lpstr>
      <vt:lpstr>Learning Method of  the Echelon</vt:lpstr>
      <vt:lpstr>קורס מזרח תיכון </vt:lpstr>
      <vt:lpstr>PowerPoint Presentation</vt:lpstr>
      <vt:lpstr>השתתפות בציר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Mamram</cp:lastModifiedBy>
  <cp:revision>45</cp:revision>
  <dcterms:created xsi:type="dcterms:W3CDTF">2018-08-24T08:19:52Z</dcterms:created>
  <dcterms:modified xsi:type="dcterms:W3CDTF">2019-02-07T10:34:18Z</dcterms:modified>
</cp:coreProperties>
</file>