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9.xml" ContentType="application/vnd.ms-office.chartstyl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charts/colors10.xml" ContentType="application/vnd.ms-office.chartcolorstyle+xml"/>
  <Override PartName="/ppt/charts/style7.xml" ContentType="application/vnd.ms-office.chartstyl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charts/style3.xml" ContentType="application/vnd.ms-office.chartstyl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8" r:id="rId1"/>
  </p:sldMasterIdLst>
  <p:notesMasterIdLst>
    <p:notesMasterId r:id="rId35"/>
  </p:notesMasterIdLst>
  <p:handoutMasterIdLst>
    <p:handoutMasterId r:id="rId36"/>
  </p:handoutMasterIdLst>
  <p:sldIdLst>
    <p:sldId id="955" r:id="rId2"/>
    <p:sldId id="861" r:id="rId3"/>
    <p:sldId id="863" r:id="rId4"/>
    <p:sldId id="864" r:id="rId5"/>
    <p:sldId id="952" r:id="rId6"/>
    <p:sldId id="953" r:id="rId7"/>
    <p:sldId id="954" r:id="rId8"/>
    <p:sldId id="946" r:id="rId9"/>
    <p:sldId id="949" r:id="rId10"/>
    <p:sldId id="950" r:id="rId11"/>
    <p:sldId id="987" r:id="rId12"/>
    <p:sldId id="988" r:id="rId13"/>
    <p:sldId id="958" r:id="rId14"/>
    <p:sldId id="871" r:id="rId15"/>
    <p:sldId id="980" r:id="rId16"/>
    <p:sldId id="997" r:id="rId17"/>
    <p:sldId id="873" r:id="rId18"/>
    <p:sldId id="796" r:id="rId19"/>
    <p:sldId id="901" r:id="rId20"/>
    <p:sldId id="930" r:id="rId21"/>
    <p:sldId id="990" r:id="rId22"/>
    <p:sldId id="991" r:id="rId23"/>
    <p:sldId id="992" r:id="rId24"/>
    <p:sldId id="993" r:id="rId25"/>
    <p:sldId id="994" r:id="rId26"/>
    <p:sldId id="998" r:id="rId27"/>
    <p:sldId id="999" r:id="rId28"/>
    <p:sldId id="884" r:id="rId29"/>
    <p:sldId id="1000" r:id="rId30"/>
    <p:sldId id="1001" r:id="rId31"/>
    <p:sldId id="1002" r:id="rId32"/>
    <p:sldId id="890" r:id="rId33"/>
    <p:sldId id="860" r:id="rId34"/>
  </p:sldIdLst>
  <p:sldSz cx="9144000" cy="6858000" type="screen4x3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רקע" id="{7ED4D9D6-A1C9-424B-8828-003E49E5DB6B}">
          <p14:sldIdLst>
            <p14:sldId id="955"/>
          </p14:sldIdLst>
        </p14:section>
        <p14:section name="רקע והיכרות" id="{6EFA9D46-C630-41F2-A2C2-618433849FDC}">
          <p14:sldIdLst>
            <p14:sldId id="861"/>
            <p14:sldId id="863"/>
            <p14:sldId id="864"/>
          </p14:sldIdLst>
        </p14:section>
        <p14:section name="מקרו" id="{B0DE7964-A5CD-486A-92FB-9443D79F0DFB}">
          <p14:sldIdLst>
            <p14:sldId id="952"/>
            <p14:sldId id="953"/>
            <p14:sldId id="954"/>
            <p14:sldId id="946"/>
            <p14:sldId id="949"/>
            <p14:sldId id="950"/>
            <p14:sldId id="987"/>
            <p14:sldId id="988"/>
            <p14:sldId id="958"/>
            <p14:sldId id="871"/>
            <p14:sldId id="980"/>
          </p14:sldIdLst>
        </p14:section>
        <p14:section name="סטטוס פיסקאלי" id="{8CF7DAED-FEE4-42EE-A836-3D5C803A5F08}">
          <p14:sldIdLst>
            <p14:sldId id="997"/>
            <p14:sldId id="873"/>
            <p14:sldId id="796"/>
            <p14:sldId id="901"/>
            <p14:sldId id="930"/>
            <p14:sldId id="990"/>
            <p14:sldId id="991"/>
            <p14:sldId id="992"/>
            <p14:sldId id="993"/>
            <p14:sldId id="994"/>
          </p14:sldIdLst>
        </p14:section>
        <p14:section name="תהליך הכנת תקציב" id="{4B569E93-8FC0-41B5-8FAC-BB00288A14F6}">
          <p14:sldIdLst>
            <p14:sldId id="998"/>
            <p14:sldId id="999"/>
            <p14:sldId id="884"/>
            <p14:sldId id="1000"/>
            <p14:sldId id="1001"/>
            <p14:sldId id="1002"/>
            <p14:sldId id="890"/>
            <p14:sldId id="860"/>
          </p14:sldIdLst>
        </p14:section>
        <p14:section name="מוסתרים" id="{A39334D9-9E4B-4ED7-828E-F42E4B6581E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8D7D7"/>
    <a:srgbClr val="D7D5D5"/>
    <a:srgbClr val="E8E7E7"/>
    <a:srgbClr val="DEDCDC"/>
    <a:srgbClr val="D9D7D7"/>
    <a:srgbClr val="D6D4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815" autoAdjust="0"/>
    <p:restoredTop sz="80146" autoAdjust="0"/>
  </p:normalViewPr>
  <p:slideViewPr>
    <p:cSldViewPr>
      <p:cViewPr>
        <p:scale>
          <a:sx n="50" d="100"/>
          <a:sy n="50" d="100"/>
        </p:scale>
        <p:origin x="-125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Office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Office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Office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\workgrps\SMKLKALA\Zeevik\&#1508;&#1497;&#1512;&#1493;&#1511;%20&#1492;&#1506;&#1500;&#1497;&#1497;&#1492;%20&#1489;&#1492;&#1513;&#1514;&#1514;&#1508;&#1493;&#1514;%20&#1500;&#1502;&#1490;&#1494;&#1512;&#1497;&#1501;%20-%20&#1514;&#1497;&#1511;&#1493;&#1503;%20&#1513;&#1512;&#1513;&#1493;&#151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ktamir\Desktop\&#1514;&#1513;&#1514;&#1497;&#1493;&#1514;%20-%20&#1513;&#1493;&#1496;&#1507;%20&#1500;&#1488;%20&#1500;&#1502;&#1495;&#1493;&#1511;\&#1513;&#1493;&#1496;&#1507;\&#1502;&#1510;&#1490;&#1493;&#1514;%20&#1510;&#1493;&#1493;&#1514;\&#1488;&#1511;&#1505;&#1500;&#1497;&#1501;%20&#1500;&#1502;&#1510;&#1490;&#1493;&#1514;\&#1514;&#1512;&#1490;&#1493;&#1501;%20&#1488;&#1511;&#1505;&#1500;%20&#1502;&#1502;&#1511;&#1497;&#1504;&#1494;&#1497;.xlsx" TargetMode="External"/><Relationship Id="rId4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6.xlsx"/><Relationship Id="rId4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>
        <c:manualLayout>
          <c:layoutTarget val="inner"/>
          <c:xMode val="edge"/>
          <c:yMode val="edge"/>
          <c:x val="5.1124779119974262E-2"/>
          <c:y val="2.0059372495330356E-2"/>
          <c:w val="0.94467717573015808"/>
          <c:h val="0.8577015489157922"/>
        </c:manualLayout>
      </c:layout>
      <c:barChart>
        <c:barDir val="col"/>
        <c:grouping val="clustered"/>
        <c:ser>
          <c:idx val="0"/>
          <c:order val="0"/>
          <c:tx>
            <c:strRef>
              <c:f>נתונים!$C$1</c:f>
              <c:strCache>
                <c:ptCount val="1"/>
                <c:pt idx="0">
                  <c:v>צמיחה ממוצעת</c:v>
                </c:pt>
              </c:strCache>
            </c:strRef>
          </c:tx>
          <c:dPt>
            <c:idx val="21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3A-4CAF-A90C-30003B493804}"/>
              </c:ext>
            </c:extLst>
          </c:dPt>
          <c:dPt>
            <c:idx val="22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3A-4CAF-A90C-30003B493804}"/>
              </c:ext>
            </c:extLst>
          </c:dPt>
          <c:dPt>
            <c:idx val="23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3A-4CAF-A90C-30003B493804}"/>
              </c:ext>
            </c:extLst>
          </c:dPt>
          <c:dPt>
            <c:idx val="24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3A-4CAF-A90C-30003B493804}"/>
              </c:ext>
            </c:extLst>
          </c:dPt>
          <c:dPt>
            <c:idx val="25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63A-4CAF-A90C-30003B493804}"/>
              </c:ext>
            </c:extLst>
          </c:dPt>
          <c:dPt>
            <c:idx val="26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63A-4CAF-A90C-30003B493804}"/>
              </c:ext>
            </c:extLst>
          </c:dPt>
          <c:dPt>
            <c:idx val="27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63A-4CAF-A90C-30003B493804}"/>
              </c:ext>
            </c:extLst>
          </c:dPt>
          <c:dPt>
            <c:idx val="28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63A-4CAF-A90C-30003B493804}"/>
              </c:ext>
            </c:extLst>
          </c:dPt>
          <c:dPt>
            <c:idx val="29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63A-4CAF-A90C-30003B493804}"/>
              </c:ext>
            </c:extLst>
          </c:dPt>
          <c:dPt>
            <c:idx val="3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63A-4CAF-A90C-30003B493804}"/>
              </c:ext>
            </c:extLst>
          </c:dPt>
          <c:dLbls>
            <c:dLbl>
              <c:idx val="3"/>
              <c:layout>
                <c:manualLayout>
                  <c:x val="4.2669994851601955E-3"/>
                  <c:y val="-8.673899621353602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63A-4CAF-A90C-30003B493804}"/>
                </c:ext>
              </c:extLst>
            </c:dLbl>
            <c:dLbl>
              <c:idx val="9"/>
              <c:layout>
                <c:manualLayout>
                  <c:x val="9.956332132040455E-3"/>
                  <c:y val="-5.782599747569032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63A-4CAF-A90C-30003B493804}"/>
                </c:ext>
              </c:extLst>
            </c:dLbl>
            <c:dLbl>
              <c:idx val="19"/>
              <c:layout>
                <c:manualLayout>
                  <c:x val="5.6893326468801545E-3"/>
                  <c:y val="5.78259974756897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63A-4CAF-A90C-30003B493804}"/>
                </c:ext>
              </c:extLst>
            </c:dLbl>
            <c:dLbl>
              <c:idx val="23"/>
              <c:layout>
                <c:manualLayout>
                  <c:x val="7.3265626663980652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3A-4CAF-A90C-30003B493804}"/>
                </c:ext>
              </c:extLst>
            </c:dLbl>
            <c:dLbl>
              <c:idx val="24"/>
              <c:layout>
                <c:manualLayout>
                  <c:x val="-6.2500000000000012E-3"/>
                  <c:y val="2.23753123616446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518755468066492E-2"/>
                      <c:h val="8.36438986049642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63A-4CAF-A90C-30003B493804}"/>
                </c:ext>
              </c:extLst>
            </c:dLbl>
            <c:dLbl>
              <c:idx val="25"/>
              <c:layout>
                <c:manualLayout>
                  <c:x val="0"/>
                  <c:y val="5.782599747569032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3A-4CAF-A90C-30003B493804}"/>
                </c:ext>
              </c:extLst>
            </c:dLbl>
            <c:dLbl>
              <c:idx val="26"/>
              <c:layout>
                <c:manualLayout>
                  <c:x val="5.5077867515671061E-3"/>
                  <c:y val="3.61400252973215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518755468066492E-2"/>
                      <c:h val="7.57467661138812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63A-4CAF-A90C-30003B493804}"/>
                </c:ext>
              </c:extLst>
            </c:dLbl>
            <c:dLbl>
              <c:idx val="27"/>
              <c:layout>
                <c:manualLayout>
                  <c:x val="1.2268934924316606E-2"/>
                  <c:y val="-2.41279748162992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3A-4CAF-A90C-30003B493804}"/>
                </c:ext>
              </c:extLst>
            </c:dLbl>
            <c:dLbl>
              <c:idx val="28"/>
              <c:layout>
                <c:manualLayout>
                  <c:x val="0"/>
                  <c:y val="2.1039468165866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9189849468558838E-2"/>
                      <c:h val="7.9350991702901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63A-4CAF-A90C-30003B493804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נתונים!$A$47:$A$78</c:f>
              <c:strCache>
                <c:ptCount val="2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2018*</c:v>
                </c:pt>
                <c:pt idx="25">
                  <c:v>2019**</c:v>
                </c:pt>
                <c:pt idx="26">
                  <c:v>2020**</c:v>
                </c:pt>
                <c:pt idx="27">
                  <c:v>2021**</c:v>
                </c:pt>
                <c:pt idx="28">
                  <c:v>2022**</c:v>
                </c:pt>
              </c:strCache>
            </c:strRef>
          </c:cat>
          <c:val>
            <c:numRef>
              <c:f>נתונים!$B$47:$B$78</c:f>
              <c:numCache>
                <c:formatCode>0.0%</c:formatCode>
                <c:ptCount val="29"/>
                <c:pt idx="0">
                  <c:v>6.5473878833584478E-2</c:v>
                </c:pt>
                <c:pt idx="1">
                  <c:v>6.0000000000000005E-2</c:v>
                </c:pt>
                <c:pt idx="2">
                  <c:v>4.0000000000000008E-2</c:v>
                </c:pt>
                <c:pt idx="3">
                  <c:v>4.200000000000001E-2</c:v>
                </c:pt>
                <c:pt idx="4">
                  <c:v>3.500000000000001E-2</c:v>
                </c:pt>
                <c:pt idx="5">
                  <c:v>8.8000000000000023E-2</c:v>
                </c:pt>
                <c:pt idx="6">
                  <c:v>1.0000000000000002E-3</c:v>
                </c:pt>
                <c:pt idx="7">
                  <c:v>-2.0000000000000005E-3</c:v>
                </c:pt>
                <c:pt idx="8">
                  <c:v>1.0999999999999998E-2</c:v>
                </c:pt>
                <c:pt idx="9">
                  <c:v>0.05</c:v>
                </c:pt>
                <c:pt idx="10">
                  <c:v>4.1000000000000002E-2</c:v>
                </c:pt>
                <c:pt idx="11">
                  <c:v>5.7000000000000009E-2</c:v>
                </c:pt>
                <c:pt idx="12">
                  <c:v>6.2000000000000006E-2</c:v>
                </c:pt>
                <c:pt idx="13">
                  <c:v>3.0000000000000002E-2</c:v>
                </c:pt>
                <c:pt idx="14">
                  <c:v>1.4999999999999998E-2</c:v>
                </c:pt>
                <c:pt idx="15">
                  <c:v>5.5000000000000007E-2</c:v>
                </c:pt>
                <c:pt idx="16">
                  <c:v>5.1000000000000004E-2</c:v>
                </c:pt>
                <c:pt idx="17">
                  <c:v>2.1999999999999999E-2</c:v>
                </c:pt>
                <c:pt idx="18">
                  <c:v>4.3000000000000003E-2</c:v>
                </c:pt>
                <c:pt idx="19">
                  <c:v>3.9000000000000007E-2</c:v>
                </c:pt>
                <c:pt idx="20">
                  <c:v>2.5999999999999999E-2</c:v>
                </c:pt>
                <c:pt idx="21">
                  <c:v>4.0000000000000008E-2</c:v>
                </c:pt>
                <c:pt idx="22">
                  <c:v>3.500000000000001E-2</c:v>
                </c:pt>
                <c:pt idx="23">
                  <c:v>3.2000000000000008E-2</c:v>
                </c:pt>
                <c:pt idx="25">
                  <c:v>3.1000000000000003E-2</c:v>
                </c:pt>
                <c:pt idx="26">
                  <c:v>3.1000000000000003E-2</c:v>
                </c:pt>
                <c:pt idx="27">
                  <c:v>3.0000000000000002E-2</c:v>
                </c:pt>
                <c:pt idx="28">
                  <c:v>2.9000000000000001E-2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B63A-4CAF-A90C-30003B493804}"/>
            </c:ext>
          </c:extLst>
        </c:ser>
        <c:dLbls/>
        <c:gapWidth val="75"/>
        <c:axId val="36619008"/>
        <c:axId val="36620544"/>
      </c:barChart>
      <c:lineChart>
        <c:grouping val="standard"/>
        <c:ser>
          <c:idx val="1"/>
          <c:order val="1"/>
          <c:marker>
            <c:symbol val="none"/>
          </c:marker>
          <c:cat>
            <c:strLit>
              <c:ptCount val="29"/>
              <c:pt idx="0">
                <c:v>1995</c:v>
              </c:pt>
              <c:pt idx="1">
                <c:v>1996</c:v>
              </c:pt>
              <c:pt idx="2">
                <c:v>1997</c:v>
              </c:pt>
              <c:pt idx="3">
                <c:v>1998</c:v>
              </c:pt>
              <c:pt idx="4">
                <c:v>1999</c:v>
              </c:pt>
              <c:pt idx="5">
                <c:v>2000</c:v>
              </c:pt>
              <c:pt idx="6">
                <c:v>2001</c:v>
              </c:pt>
              <c:pt idx="7">
                <c:v>2002</c:v>
              </c:pt>
              <c:pt idx="8">
                <c:v>2003</c:v>
              </c:pt>
              <c:pt idx="9">
                <c:v>2004</c:v>
              </c:pt>
              <c:pt idx="10">
                <c:v>2005</c:v>
              </c:pt>
              <c:pt idx="11">
                <c:v>2006</c:v>
              </c:pt>
              <c:pt idx="12">
                <c:v>2007</c:v>
              </c:pt>
              <c:pt idx="13">
                <c:v>2008</c:v>
              </c:pt>
              <c:pt idx="14">
                <c:v>2009</c:v>
              </c:pt>
              <c:pt idx="15">
                <c:v>2010</c:v>
              </c:pt>
              <c:pt idx="16">
                <c:v>2011</c:v>
              </c:pt>
              <c:pt idx="17">
                <c:v>2012</c:v>
              </c:pt>
              <c:pt idx="18">
                <c:v>2013</c:v>
              </c:pt>
              <c:pt idx="19">
                <c:v>2014</c:v>
              </c:pt>
              <c:pt idx="20">
                <c:v>2015</c:v>
              </c:pt>
              <c:pt idx="21">
                <c:v>2016</c:v>
              </c:pt>
              <c:pt idx="22">
                <c:v>2017</c:v>
              </c:pt>
              <c:pt idx="24">
                <c:v>2017Q3</c:v>
              </c:pt>
              <c:pt idx="25">
                <c:v>2017Q4</c:v>
              </c:pt>
              <c:pt idx="26">
                <c:v>2018Q1</c:v>
              </c:pt>
              <c:pt idx="27">
                <c:v>2018Q2</c:v>
              </c:pt>
              <c:pt idx="28">
                <c:v>2018Q3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נתונים!$C$4:$C$73</c:f>
              <c:numCache>
                <c:formatCode>General</c:formatCode>
                <c:ptCount val="2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B63A-4CAF-A90C-30003B493804}"/>
            </c:ext>
          </c:extLst>
        </c:ser>
        <c:ser>
          <c:idx val="2"/>
          <c:order val="2"/>
          <c:marker>
            <c:symbol val="none"/>
          </c:marker>
          <c:cat>
            <c:strLit>
              <c:ptCount val="29"/>
              <c:pt idx="0">
                <c:v>1995</c:v>
              </c:pt>
              <c:pt idx="1">
                <c:v>1996</c:v>
              </c:pt>
              <c:pt idx="2">
                <c:v>1997</c:v>
              </c:pt>
              <c:pt idx="3">
                <c:v>1998</c:v>
              </c:pt>
              <c:pt idx="4">
                <c:v>1999</c:v>
              </c:pt>
              <c:pt idx="5">
                <c:v>2000</c:v>
              </c:pt>
              <c:pt idx="6">
                <c:v>2001</c:v>
              </c:pt>
              <c:pt idx="7">
                <c:v>2002</c:v>
              </c:pt>
              <c:pt idx="8">
                <c:v>2003</c:v>
              </c:pt>
              <c:pt idx="9">
                <c:v>2004</c:v>
              </c:pt>
              <c:pt idx="10">
                <c:v>2005</c:v>
              </c:pt>
              <c:pt idx="11">
                <c:v>2006</c:v>
              </c:pt>
              <c:pt idx="12">
                <c:v>2007</c:v>
              </c:pt>
              <c:pt idx="13">
                <c:v>2008</c:v>
              </c:pt>
              <c:pt idx="14">
                <c:v>2009</c:v>
              </c:pt>
              <c:pt idx="15">
                <c:v>2010</c:v>
              </c:pt>
              <c:pt idx="16">
                <c:v>2011</c:v>
              </c:pt>
              <c:pt idx="17">
                <c:v>2012</c:v>
              </c:pt>
              <c:pt idx="18">
                <c:v>2013</c:v>
              </c:pt>
              <c:pt idx="19">
                <c:v>2014</c:v>
              </c:pt>
              <c:pt idx="20">
                <c:v>2015</c:v>
              </c:pt>
              <c:pt idx="21">
                <c:v>2016</c:v>
              </c:pt>
              <c:pt idx="22">
                <c:v>2017</c:v>
              </c:pt>
              <c:pt idx="24">
                <c:v>2017Q3</c:v>
              </c:pt>
              <c:pt idx="25">
                <c:v>2017Q4</c:v>
              </c:pt>
              <c:pt idx="26">
                <c:v>2018Q1</c:v>
              </c:pt>
              <c:pt idx="27">
                <c:v>2018Q2</c:v>
              </c:pt>
              <c:pt idx="28">
                <c:v>2018Q3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נתונים!$D$4:$D$73</c:f>
              <c:numCache>
                <c:formatCode>General</c:formatCode>
                <c:ptCount val="2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B63A-4CAF-A90C-30003B493804}"/>
            </c:ext>
          </c:extLst>
        </c:ser>
        <c:dLbls/>
        <c:marker val="1"/>
        <c:axId val="36619008"/>
        <c:axId val="36620544"/>
      </c:lineChart>
      <c:catAx>
        <c:axId val="36619008"/>
        <c:scaling>
          <c:orientation val="minMax"/>
        </c:scaling>
        <c:axPos val="b"/>
        <c:numFmt formatCode="General" sourceLinked="1"/>
        <c:tickLblPos val="low"/>
        <c:crossAx val="36620544"/>
        <c:crosses val="autoZero"/>
        <c:auto val="1"/>
        <c:lblAlgn val="ctr"/>
        <c:lblOffset val="100"/>
        <c:tickLblSkip val="1"/>
      </c:catAx>
      <c:valAx>
        <c:axId val="36620544"/>
        <c:scaling>
          <c:orientation val="minMax"/>
          <c:max val="0.1"/>
        </c:scaling>
        <c:axPos val="l"/>
        <c:numFmt formatCode="0%" sourceLinked="0"/>
        <c:tickLblPos val="nextTo"/>
        <c:crossAx val="36619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Pt>
            <c:idx val="3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F0-4A58-8A0C-104EA41BBFEB}"/>
              </c:ext>
            </c:extLst>
          </c:dPt>
          <c:dPt>
            <c:idx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3-5DF0-4A58-8A0C-104EA41BBFEB}"/>
              </c:ext>
            </c:extLst>
          </c:dPt>
          <c:dPt>
            <c:idx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5-5DF0-4A58-8A0C-104EA41BBFEB}"/>
              </c:ext>
            </c:extLst>
          </c:dPt>
          <c:dPt>
            <c:idx val="17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DF0-4A58-8A0C-104EA41BBFEB}"/>
              </c:ext>
            </c:extLst>
          </c:dPt>
          <c:dLbls>
            <c:dLbl>
              <c:idx val="3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F0-4A58-8A0C-104EA41BBFEB}"/>
                </c:ext>
              </c:extLst>
            </c:dLbl>
            <c:dLbl>
              <c:idx val="17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DF0-4A58-8A0C-104EA41BBFEB}"/>
                </c:ext>
              </c:extLst>
            </c:dLbl>
            <c:delete val="1"/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גיליון1!$A$2:$A$34</c:f>
              <c:strCache>
                <c:ptCount val="33"/>
                <c:pt idx="0">
                  <c:v>Ireland</c:v>
                </c:pt>
                <c:pt idx="1">
                  <c:v>Korea</c:v>
                </c:pt>
                <c:pt idx="2">
                  <c:v>Switzerland</c:v>
                </c:pt>
                <c:pt idx="3">
                  <c:v>Israel</c:v>
                </c:pt>
                <c:pt idx="4">
                  <c:v>Australia</c:v>
                </c:pt>
                <c:pt idx="5">
                  <c:v>U.S</c:v>
                </c:pt>
                <c:pt idx="6">
                  <c:v>Poland</c:v>
                </c:pt>
                <c:pt idx="7">
                  <c:v>UK</c:v>
                </c:pt>
                <c:pt idx="8">
                  <c:v>Latvia</c:v>
                </c:pt>
                <c:pt idx="9">
                  <c:v>Czech Republic</c:v>
                </c:pt>
                <c:pt idx="10">
                  <c:v>Slovakia</c:v>
                </c:pt>
                <c:pt idx="11">
                  <c:v>Japan</c:v>
                </c:pt>
                <c:pt idx="12">
                  <c:v>Estonia</c:v>
                </c:pt>
                <c:pt idx="13">
                  <c:v>Canada</c:v>
                </c:pt>
                <c:pt idx="14">
                  <c:v>Iceland</c:v>
                </c:pt>
                <c:pt idx="15">
                  <c:v>Slovenia</c:v>
                </c:pt>
                <c:pt idx="16">
                  <c:v>Spain</c:v>
                </c:pt>
                <c:pt idx="17">
                  <c:v>OECD</c:v>
                </c:pt>
                <c:pt idx="18">
                  <c:v>Netherlands</c:v>
                </c:pt>
                <c:pt idx="19">
                  <c:v>Luxembourg</c:v>
                </c:pt>
                <c:pt idx="20">
                  <c:v>New Zealand</c:v>
                </c:pt>
                <c:pt idx="21">
                  <c:v>Germany</c:v>
                </c:pt>
                <c:pt idx="22">
                  <c:v>Hungary</c:v>
                </c:pt>
                <c:pt idx="23">
                  <c:v>Greece</c:v>
                </c:pt>
                <c:pt idx="24">
                  <c:v>Portugal</c:v>
                </c:pt>
                <c:pt idx="25">
                  <c:v>Italy</c:v>
                </c:pt>
                <c:pt idx="26">
                  <c:v>Austria</c:v>
                </c:pt>
                <c:pt idx="27">
                  <c:v>Norway</c:v>
                </c:pt>
                <c:pt idx="28">
                  <c:v>Sweden</c:v>
                </c:pt>
                <c:pt idx="29">
                  <c:v>Belgium</c:v>
                </c:pt>
                <c:pt idx="30">
                  <c:v>Denmark</c:v>
                </c:pt>
                <c:pt idx="31">
                  <c:v>Finland</c:v>
                </c:pt>
                <c:pt idx="32">
                  <c:v>France</c:v>
                </c:pt>
              </c:strCache>
            </c:strRef>
          </c:cat>
          <c:val>
            <c:numRef>
              <c:f>גיליון1!$B$2:$B$34</c:f>
              <c:numCache>
                <c:formatCode>General</c:formatCode>
                <c:ptCount val="33"/>
                <c:pt idx="0">
                  <c:v>0.23826246032160334</c:v>
                </c:pt>
                <c:pt idx="1">
                  <c:v>0.3040175955754309</c:v>
                </c:pt>
                <c:pt idx="2">
                  <c:v>0.31349602225873691</c:v>
                </c:pt>
                <c:pt idx="3">
                  <c:v>0.32939457495230096</c:v>
                </c:pt>
                <c:pt idx="4">
                  <c:v>0.33702536449896464</c:v>
                </c:pt>
                <c:pt idx="5">
                  <c:v>0.3455833457525061</c:v>
                </c:pt>
                <c:pt idx="6">
                  <c:v>0.35556533793348288</c:v>
                </c:pt>
                <c:pt idx="7">
                  <c:v>0.36022973599640823</c:v>
                </c:pt>
                <c:pt idx="8">
                  <c:v>0.36446021632868875</c:v>
                </c:pt>
                <c:pt idx="9">
                  <c:v>0.37059259933760319</c:v>
                </c:pt>
                <c:pt idx="10">
                  <c:v>0.37102292133354342</c:v>
                </c:pt>
                <c:pt idx="11">
                  <c:v>0.37376015555746811</c:v>
                </c:pt>
                <c:pt idx="12">
                  <c:v>0.38173462715596612</c:v>
                </c:pt>
                <c:pt idx="13">
                  <c:v>0.38670261012990298</c:v>
                </c:pt>
                <c:pt idx="14">
                  <c:v>0.3868407678647876</c:v>
                </c:pt>
                <c:pt idx="15">
                  <c:v>0.39740771401191277</c:v>
                </c:pt>
                <c:pt idx="16">
                  <c:v>0.3993926577899386</c:v>
                </c:pt>
                <c:pt idx="17">
                  <c:v>0.40165349298151592</c:v>
                </c:pt>
                <c:pt idx="18">
                  <c:v>0.4067644075424805</c:v>
                </c:pt>
                <c:pt idx="19">
                  <c:v>0.41625557323358808</c:v>
                </c:pt>
                <c:pt idx="20">
                  <c:v>0.41828624474607606</c:v>
                </c:pt>
                <c:pt idx="21">
                  <c:v>0.41910831467569848</c:v>
                </c:pt>
                <c:pt idx="22">
                  <c:v>0.42685405607133114</c:v>
                </c:pt>
                <c:pt idx="23">
                  <c:v>0.42689583655352453</c:v>
                </c:pt>
                <c:pt idx="24">
                  <c:v>0.42962785200971809</c:v>
                </c:pt>
                <c:pt idx="25">
                  <c:v>0.43677461495541514</c:v>
                </c:pt>
                <c:pt idx="26">
                  <c:v>0.46766219307881635</c:v>
                </c:pt>
                <c:pt idx="27">
                  <c:v>0.46961680569456715</c:v>
                </c:pt>
                <c:pt idx="28">
                  <c:v>0.47896314533895917</c:v>
                </c:pt>
                <c:pt idx="29">
                  <c:v>0.4928978160844803</c:v>
                </c:pt>
                <c:pt idx="30">
                  <c:v>0.5030355021986187</c:v>
                </c:pt>
                <c:pt idx="31">
                  <c:v>0.52041988535735073</c:v>
                </c:pt>
                <c:pt idx="32">
                  <c:v>0.5242608210686448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DF0-4A58-8A0C-104EA41BBFEB}"/>
            </c:ext>
          </c:extLst>
        </c:ser>
        <c:dLbls/>
        <c:gapWidth val="33"/>
        <c:overlap val="-27"/>
        <c:axId val="101429632"/>
        <c:axId val="101431168"/>
      </c:barChart>
      <c:catAx>
        <c:axId val="101429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31168"/>
        <c:crosses val="autoZero"/>
        <c:auto val="1"/>
        <c:lblAlgn val="ctr"/>
        <c:lblOffset val="100"/>
      </c:catAx>
      <c:valAx>
        <c:axId val="101431168"/>
        <c:scaling>
          <c:orientation val="minMax"/>
        </c:scaling>
        <c:axPos val="l"/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2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4.0440649164833149E-2"/>
          <c:y val="6.4050477227159466E-2"/>
          <c:w val="0.94332209394363098"/>
          <c:h val="0.86699539381674418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גיליון1!$B$2:$B$19</c:f>
              <c:numCache>
                <c:formatCode>0.0</c:formatCode>
                <c:ptCount val="18"/>
                <c:pt idx="0">
                  <c:v>43.170637849916304</c:v>
                </c:pt>
                <c:pt idx="1">
                  <c:v>42.963963559362099</c:v>
                </c:pt>
                <c:pt idx="2">
                  <c:v>42.74422171105978</c:v>
                </c:pt>
                <c:pt idx="3">
                  <c:v>41.486883554090838</c:v>
                </c:pt>
                <c:pt idx="4">
                  <c:v>40.695027529817395</c:v>
                </c:pt>
                <c:pt idx="5">
                  <c:v>40.754246630439326</c:v>
                </c:pt>
                <c:pt idx="6">
                  <c:v>41.706949121489536</c:v>
                </c:pt>
                <c:pt idx="7">
                  <c:v>40.75752274738506</c:v>
                </c:pt>
                <c:pt idx="8">
                  <c:v>38.470774194089365</c:v>
                </c:pt>
                <c:pt idx="9">
                  <c:v>35.696474204178905</c:v>
                </c:pt>
                <c:pt idx="10">
                  <c:v>36.718611174820737</c:v>
                </c:pt>
                <c:pt idx="11">
                  <c:v>36.632273050186051</c:v>
                </c:pt>
                <c:pt idx="12">
                  <c:v>35.758211736764459</c:v>
                </c:pt>
                <c:pt idx="13">
                  <c:v>36.248329069104102</c:v>
                </c:pt>
                <c:pt idx="14">
                  <c:v>36.533905911978323</c:v>
                </c:pt>
                <c:pt idx="15">
                  <c:v>36.742539403178775</c:v>
                </c:pt>
                <c:pt idx="16">
                  <c:v>36.419724346491236</c:v>
                </c:pt>
                <c:pt idx="17">
                  <c:v>37.808385541668891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D5-48BB-8B07-FEF00B911778}"/>
            </c:ext>
          </c:extLst>
        </c:ser>
        <c:dLbls/>
        <c:gapWidth val="38"/>
        <c:overlap val="-27"/>
        <c:axId val="101512320"/>
        <c:axId val="101513856"/>
      </c:barChart>
      <c:catAx>
        <c:axId val="101512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13856"/>
        <c:crosses val="autoZero"/>
        <c:auto val="1"/>
        <c:lblAlgn val="ctr"/>
        <c:lblOffset val="100"/>
      </c:catAx>
      <c:valAx>
        <c:axId val="101513856"/>
        <c:scaling>
          <c:orientation val="minMax"/>
          <c:min val="30"/>
        </c:scaling>
        <c:axPos val="l"/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1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Pt>
            <c:idx val="8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1C-4540-99C1-E62CED2EB9CB}"/>
              </c:ext>
            </c:extLst>
          </c:dPt>
          <c:dPt>
            <c:idx val="17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1C-4540-99C1-E62CED2EB9CB}"/>
              </c:ext>
            </c:extLst>
          </c:dPt>
          <c:dPt>
            <c:idx val="18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1C-4540-99C1-E62CED2EB9CB}"/>
              </c:ext>
            </c:extLst>
          </c:dPt>
          <c:dPt>
            <c:idx val="21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1C-4540-99C1-E62CED2EB9CB}"/>
              </c:ext>
            </c:extLst>
          </c:dPt>
          <c:dPt>
            <c:idx val="25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71C-4540-99C1-E62CED2EB9CB}"/>
              </c:ext>
            </c:extLst>
          </c:dPt>
          <c:dPt>
            <c:idx val="28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1C-4540-99C1-E62CED2EB9CB}"/>
              </c:ext>
            </c:extLst>
          </c:dPt>
          <c:dPt>
            <c:idx val="35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1C-4540-99C1-E62CED2EB9CB}"/>
              </c:ext>
            </c:extLst>
          </c:dPt>
          <c:dLbls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41%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71C-4540-99C1-E62CED2EB9CB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71C-4540-99C1-E62CED2EB9CB}"/>
                </c:ext>
              </c:extLst>
            </c:dLbl>
            <c:delete val="1"/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גיליון1!$A$2:$A$33</c:f>
              <c:strCache>
                <c:ptCount val="32"/>
                <c:pt idx="0">
                  <c:v>Japan</c:v>
                </c:pt>
                <c:pt idx="1">
                  <c:v>Korea</c:v>
                </c:pt>
                <c:pt idx="2">
                  <c:v>U.S</c:v>
                </c:pt>
                <c:pt idx="3">
                  <c:v>Ireland</c:v>
                </c:pt>
                <c:pt idx="4">
                  <c:v>Latvia</c:v>
                </c:pt>
                <c:pt idx="5">
                  <c:v>Switzerland</c:v>
                </c:pt>
                <c:pt idx="6">
                  <c:v>UK</c:v>
                </c:pt>
                <c:pt idx="7">
                  <c:v>Estonia</c:v>
                </c:pt>
                <c:pt idx="8">
                  <c:v>Slovakia</c:v>
                </c:pt>
                <c:pt idx="9">
                  <c:v>Spain</c:v>
                </c:pt>
                <c:pt idx="10">
                  <c:v>Czech Republic</c:v>
                </c:pt>
                <c:pt idx="11">
                  <c:v>Australia</c:v>
                </c:pt>
                <c:pt idx="12">
                  <c:v>Greece</c:v>
                </c:pt>
                <c:pt idx="13">
                  <c:v>New Zealand</c:v>
                </c:pt>
                <c:pt idx="14">
                  <c:v>Canada</c:v>
                </c:pt>
                <c:pt idx="15">
                  <c:v>Portugal</c:v>
                </c:pt>
                <c:pt idx="16">
                  <c:v>Iceland</c:v>
                </c:pt>
                <c:pt idx="17">
                  <c:v>Poland</c:v>
                </c:pt>
                <c:pt idx="18">
                  <c:v>OECD</c:v>
                </c:pt>
                <c:pt idx="19">
                  <c:v>Netherlands</c:v>
                </c:pt>
                <c:pt idx="20">
                  <c:v>Hungary</c:v>
                </c:pt>
                <c:pt idx="21">
                  <c:v>Germany</c:v>
                </c:pt>
                <c:pt idx="22">
                  <c:v>Slovenia</c:v>
                </c:pt>
                <c:pt idx="23">
                  <c:v>Italy</c:v>
                </c:pt>
                <c:pt idx="24">
                  <c:v>Luxembourg</c:v>
                </c:pt>
                <c:pt idx="25">
                  <c:v>Israel</c:v>
                </c:pt>
                <c:pt idx="26">
                  <c:v>France</c:v>
                </c:pt>
                <c:pt idx="27">
                  <c:v>Belgium</c:v>
                </c:pt>
                <c:pt idx="28">
                  <c:v>Austria</c:v>
                </c:pt>
                <c:pt idx="29">
                  <c:v>Sweden</c:v>
                </c:pt>
                <c:pt idx="30">
                  <c:v>Finland</c:v>
                </c:pt>
                <c:pt idx="31">
                  <c:v>Denmark</c:v>
                </c:pt>
              </c:strCache>
            </c:strRef>
          </c:cat>
          <c:val>
            <c:numRef>
              <c:f>גיליון1!$B$2:$B$32</c:f>
              <c:numCache>
                <c:formatCode>General_)</c:formatCode>
                <c:ptCount val="31"/>
                <c:pt idx="0">
                  <c:v>0.31485539268333956</c:v>
                </c:pt>
                <c:pt idx="1">
                  <c:v>0.32710743666670861</c:v>
                </c:pt>
                <c:pt idx="2">
                  <c:v>0.32838322129595765</c:v>
                </c:pt>
                <c:pt idx="3">
                  <c:v>0.33880266972161743</c:v>
                </c:pt>
                <c:pt idx="4">
                  <c:v>0.3568933164502891</c:v>
                </c:pt>
                <c:pt idx="5">
                  <c:v>0.36530990203663161</c:v>
                </c:pt>
                <c:pt idx="6">
                  <c:v>0.37050867866796511</c:v>
                </c:pt>
                <c:pt idx="7">
                  <c:v>0.38210941587213459</c:v>
                </c:pt>
                <c:pt idx="8">
                  <c:v>0.3846942376401758</c:v>
                </c:pt>
                <c:pt idx="9">
                  <c:v>0.39503803614359861</c:v>
                </c:pt>
                <c:pt idx="10">
                  <c:v>0.39721017718101692</c:v>
                </c:pt>
                <c:pt idx="11">
                  <c:v>0.39807249109574694</c:v>
                </c:pt>
                <c:pt idx="12">
                  <c:v>0.4030318163322269</c:v>
                </c:pt>
                <c:pt idx="13">
                  <c:v>0.40378332784389281</c:v>
                </c:pt>
                <c:pt idx="14">
                  <c:v>0.40434101419986068</c:v>
                </c:pt>
                <c:pt idx="15">
                  <c:v>0.40555907550892106</c:v>
                </c:pt>
                <c:pt idx="16">
                  <c:v>0.41306562414618958</c:v>
                </c:pt>
                <c:pt idx="17">
                  <c:v>0.41800084402500071</c:v>
                </c:pt>
                <c:pt idx="18">
                  <c:v>0.42002920677826355</c:v>
                </c:pt>
                <c:pt idx="19">
                  <c:v>0.43249800711113356</c:v>
                </c:pt>
                <c:pt idx="20">
                  <c:v>0.43427121656363044</c:v>
                </c:pt>
                <c:pt idx="21">
                  <c:v>0.43811644274783634</c:v>
                </c:pt>
                <c:pt idx="22">
                  <c:v>0.43826176645946263</c:v>
                </c:pt>
                <c:pt idx="23">
                  <c:v>0.4440408267201657</c:v>
                </c:pt>
                <c:pt idx="24">
                  <c:v>0.49327497569556628</c:v>
                </c:pt>
                <c:pt idx="25">
                  <c:v>0.49552644686087816</c:v>
                </c:pt>
                <c:pt idx="26">
                  <c:v>0.49702825800091782</c:v>
                </c:pt>
                <c:pt idx="27">
                  <c:v>0.52445573246661636</c:v>
                </c:pt>
                <c:pt idx="28">
                  <c:v>0.52595944405856132</c:v>
                </c:pt>
                <c:pt idx="29">
                  <c:v>0.53198886455946082</c:v>
                </c:pt>
                <c:pt idx="30">
                  <c:v>0.55757056392815985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71C-4540-99C1-E62CED2EB9CB}"/>
            </c:ext>
          </c:extLst>
        </c:ser>
        <c:dLbls/>
        <c:gapWidth val="33"/>
        <c:overlap val="-27"/>
        <c:axId val="101683968"/>
        <c:axId val="101685504"/>
      </c:barChart>
      <c:catAx>
        <c:axId val="101683968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85504"/>
        <c:crosses val="autoZero"/>
        <c:auto val="1"/>
        <c:lblAlgn val="ctr"/>
        <c:lblOffset val="100"/>
      </c:catAx>
      <c:valAx>
        <c:axId val="101685504"/>
        <c:scaling>
          <c:orientation val="minMax"/>
        </c:scaling>
        <c:axPos val="l"/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8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Pt>
            <c:idx val="7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46A-4D5C-9E31-17C4AEA66DCE}"/>
              </c:ext>
            </c:extLst>
          </c:dPt>
          <c:dPt>
            <c:idx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1-146A-4D5C-9E31-17C4AEA66DCE}"/>
              </c:ext>
            </c:extLst>
          </c:dPt>
          <c:dPt>
            <c:idx val="16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46A-4D5C-9E31-17C4AEA66DCE}"/>
              </c:ext>
            </c:extLst>
          </c:dPt>
          <c:dPt>
            <c:idx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3-146A-4D5C-9E31-17C4AEA66DCE}"/>
              </c:ext>
            </c:extLst>
          </c:dPt>
          <c:dPt>
            <c:idx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5-146A-4D5C-9E31-17C4AEA66DCE}"/>
              </c:ext>
            </c:extLst>
          </c:dPt>
          <c:dPt>
            <c:idx val="21"/>
            <c:extLst xmlns:c16r2="http://schemas.microsoft.com/office/drawing/2015/06/chart">
              <c:ext xmlns:c16="http://schemas.microsoft.com/office/drawing/2014/chart" uri="{C3380CC4-5D6E-409C-BE32-E72D297353CC}">
                <c16:uniqueId val="{00000007-146A-4D5C-9E31-17C4AEA66DCE}"/>
              </c:ext>
            </c:extLst>
          </c:dPt>
          <c:dPt>
            <c:idx val="28"/>
            <c:extLst xmlns:c16r2="http://schemas.microsoft.com/office/drawing/2015/06/chart">
              <c:ext xmlns:c16="http://schemas.microsoft.com/office/drawing/2014/chart" uri="{C3380CC4-5D6E-409C-BE32-E72D297353CC}">
                <c16:uniqueId val="{00000009-146A-4D5C-9E31-17C4AEA66DCE}"/>
              </c:ext>
            </c:extLst>
          </c:dPt>
          <c:dPt>
            <c:idx val="35"/>
            <c:extLst xmlns:c16r2="http://schemas.microsoft.com/office/drawing/2015/06/chart">
              <c:ext xmlns:c16="http://schemas.microsoft.com/office/drawing/2014/chart" uri="{C3380CC4-5D6E-409C-BE32-E72D297353CC}">
                <c16:uniqueId val="{0000000B-146A-4D5C-9E31-17C4AEA66DCE}"/>
              </c:ext>
            </c:extLst>
          </c:dPt>
          <c:dLbls>
            <c:dLbl>
              <c:idx val="7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46A-4D5C-9E31-17C4AEA66DCE}"/>
                </c:ext>
              </c:extLst>
            </c:dLbl>
            <c:dLbl>
              <c:idx val="16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46A-4D5C-9E31-17C4AEA66DCE}"/>
                </c:ext>
              </c:extLst>
            </c:dLbl>
            <c:delete val="1"/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גיליון1!$A$2:$A$34</c:f>
              <c:strCache>
                <c:ptCount val="33"/>
                <c:pt idx="0">
                  <c:v>Ireland</c:v>
                </c:pt>
                <c:pt idx="1">
                  <c:v>U.S</c:v>
                </c:pt>
                <c:pt idx="2">
                  <c:v>Switzerland</c:v>
                </c:pt>
                <c:pt idx="3">
                  <c:v>Japan</c:v>
                </c:pt>
                <c:pt idx="4">
                  <c:v>Korea</c:v>
                </c:pt>
                <c:pt idx="5">
                  <c:v>Australia</c:v>
                </c:pt>
                <c:pt idx="6">
                  <c:v>Latvia</c:v>
                </c:pt>
                <c:pt idx="7">
                  <c:v>Israel</c:v>
                </c:pt>
                <c:pt idx="8">
                  <c:v>Spain</c:v>
                </c:pt>
                <c:pt idx="9">
                  <c:v>UK</c:v>
                </c:pt>
                <c:pt idx="10">
                  <c:v>Canada</c:v>
                </c:pt>
                <c:pt idx="11">
                  <c:v>Slovakia</c:v>
                </c:pt>
                <c:pt idx="12">
                  <c:v>Czech Republic</c:v>
                </c:pt>
                <c:pt idx="13">
                  <c:v>Poland</c:v>
                </c:pt>
                <c:pt idx="14">
                  <c:v>New Zealand</c:v>
                </c:pt>
                <c:pt idx="15">
                  <c:v>Estonia</c:v>
                </c:pt>
                <c:pt idx="16">
                  <c:v>OECD</c:v>
                </c:pt>
                <c:pt idx="17">
                  <c:v>Iceland</c:v>
                </c:pt>
                <c:pt idx="18">
                  <c:v>Slovenia</c:v>
                </c:pt>
                <c:pt idx="19">
                  <c:v>Netherlands</c:v>
                </c:pt>
                <c:pt idx="20">
                  <c:v>Luxembourg</c:v>
                </c:pt>
                <c:pt idx="21">
                  <c:v>Portugal</c:v>
                </c:pt>
                <c:pt idx="22">
                  <c:v>Hungary</c:v>
                </c:pt>
                <c:pt idx="23">
                  <c:v>Germany</c:v>
                </c:pt>
                <c:pt idx="24">
                  <c:v>Italy</c:v>
                </c:pt>
                <c:pt idx="25">
                  <c:v>Austria</c:v>
                </c:pt>
                <c:pt idx="26">
                  <c:v>Greece</c:v>
                </c:pt>
                <c:pt idx="27">
                  <c:v>Sweden</c:v>
                </c:pt>
                <c:pt idx="28">
                  <c:v>Belgium</c:v>
                </c:pt>
                <c:pt idx="29">
                  <c:v>Denmark</c:v>
                </c:pt>
                <c:pt idx="30">
                  <c:v>Finland</c:v>
                </c:pt>
                <c:pt idx="31">
                  <c:v>France</c:v>
                </c:pt>
                <c:pt idx="32">
                  <c:v>Norway</c:v>
                </c:pt>
              </c:strCache>
            </c:strRef>
          </c:cat>
          <c:val>
            <c:numRef>
              <c:f>גיליון1!$B$2:$B$34</c:f>
              <c:numCache>
                <c:formatCode>General</c:formatCode>
                <c:ptCount val="33"/>
                <c:pt idx="0">
                  <c:v>0.25650466788305187</c:v>
                </c:pt>
                <c:pt idx="1">
                  <c:v>0.32090639440153335</c:v>
                </c:pt>
                <c:pt idx="2">
                  <c:v>0.34771595464925587</c:v>
                </c:pt>
                <c:pt idx="3">
                  <c:v>0.3513285454936555</c:v>
                </c:pt>
                <c:pt idx="4">
                  <c:v>0.3566202520328946</c:v>
                </c:pt>
                <c:pt idx="5">
                  <c:v>0.3635736663703823</c:v>
                </c:pt>
                <c:pt idx="6">
                  <c:v>0.37287813096565242</c:v>
                </c:pt>
                <c:pt idx="7">
                  <c:v>0.37973299628769047</c:v>
                </c:pt>
                <c:pt idx="8">
                  <c:v>0.38147072719906505</c:v>
                </c:pt>
                <c:pt idx="9">
                  <c:v>0.38796374657458238</c:v>
                </c:pt>
                <c:pt idx="10">
                  <c:v>0.38992101390076117</c:v>
                </c:pt>
                <c:pt idx="11">
                  <c:v>0.39208583126416413</c:v>
                </c:pt>
                <c:pt idx="12">
                  <c:v>0.40230358743958811</c:v>
                </c:pt>
                <c:pt idx="13">
                  <c:v>0.40276285543165768</c:v>
                </c:pt>
                <c:pt idx="14">
                  <c:v>0.40987688236961256</c:v>
                </c:pt>
                <c:pt idx="15">
                  <c:v>0.41042405669605797</c:v>
                </c:pt>
                <c:pt idx="16">
                  <c:v>0.42184734780060573</c:v>
                </c:pt>
                <c:pt idx="17">
                  <c:v>0.42315076236500954</c:v>
                </c:pt>
                <c:pt idx="18">
                  <c:v>0.42627815331176955</c:v>
                </c:pt>
                <c:pt idx="19">
                  <c:v>0.42739043475790861</c:v>
                </c:pt>
                <c:pt idx="20">
                  <c:v>0.4296338021645677</c:v>
                </c:pt>
                <c:pt idx="21">
                  <c:v>0.43429496412514168</c:v>
                </c:pt>
                <c:pt idx="22">
                  <c:v>0.44579020948960391</c:v>
                </c:pt>
                <c:pt idx="23">
                  <c:v>0.45150167298507604</c:v>
                </c:pt>
                <c:pt idx="24">
                  <c:v>0.46273208927884496</c:v>
                </c:pt>
                <c:pt idx="25">
                  <c:v>0.47781053526180189</c:v>
                </c:pt>
                <c:pt idx="26">
                  <c:v>0.4878751540882918</c:v>
                </c:pt>
                <c:pt idx="27">
                  <c:v>0.49771591304226054</c:v>
                </c:pt>
                <c:pt idx="28">
                  <c:v>0.50252032396521751</c:v>
                </c:pt>
                <c:pt idx="29">
                  <c:v>0.51001077401369554</c:v>
                </c:pt>
                <c:pt idx="30">
                  <c:v>0.51724391407436954</c:v>
                </c:pt>
                <c:pt idx="31">
                  <c:v>0.5350186705011315</c:v>
                </c:pt>
                <c:pt idx="32">
                  <c:v>0.54407844723508425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46A-4D5C-9E31-17C4AEA66DCE}"/>
            </c:ext>
          </c:extLst>
        </c:ser>
        <c:dLbls/>
        <c:gapWidth val="33"/>
        <c:overlap val="-27"/>
        <c:axId val="101725696"/>
        <c:axId val="101727232"/>
      </c:barChart>
      <c:catAx>
        <c:axId val="101725696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27232"/>
        <c:crosses val="autoZero"/>
        <c:auto val="1"/>
        <c:lblAlgn val="ctr"/>
        <c:lblOffset val="100"/>
      </c:catAx>
      <c:valAx>
        <c:axId val="101727232"/>
        <c:scaling>
          <c:orientation val="minMax"/>
        </c:scaling>
        <c:axPos val="l"/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2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stacked"/>
        <c:ser>
          <c:idx val="1"/>
          <c:order val="0"/>
          <c:tx>
            <c:strRef>
              <c:f>גיליון1!$C$1</c:f>
              <c:strCache>
                <c:ptCount val="1"/>
                <c:pt idx="0">
                  <c:v>הוצאות ביטחון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0E-4CCD-96A7-A73E32F13542}"/>
              </c:ext>
            </c:extLst>
          </c:dPt>
          <c:cat>
            <c:strRef>
              <c:f>גיליון1!$A$2:$A$33</c:f>
              <c:strCache>
                <c:ptCount val="32"/>
                <c:pt idx="0">
                  <c:v>Israel</c:v>
                </c:pt>
                <c:pt idx="1">
                  <c:v>U.S</c:v>
                </c:pt>
                <c:pt idx="2">
                  <c:v>Greece</c:v>
                </c:pt>
                <c:pt idx="3">
                  <c:v>Portugal</c:v>
                </c:pt>
                <c:pt idx="4">
                  <c:v>Italy</c:v>
                </c:pt>
                <c:pt idx="5">
                  <c:v>UK</c:v>
                </c:pt>
                <c:pt idx="6">
                  <c:v>France</c:v>
                </c:pt>
                <c:pt idx="7">
                  <c:v>Hungary</c:v>
                </c:pt>
                <c:pt idx="8">
                  <c:v>Spain</c:v>
                </c:pt>
                <c:pt idx="9">
                  <c:v>Poland</c:v>
                </c:pt>
                <c:pt idx="10">
                  <c:v>Iceland</c:v>
                </c:pt>
                <c:pt idx="11">
                  <c:v>Slovenia</c:v>
                </c:pt>
                <c:pt idx="12">
                  <c:v>Belgium</c:v>
                </c:pt>
                <c:pt idx="13">
                  <c:v>OECD</c:v>
                </c:pt>
                <c:pt idx="14">
                  <c:v>Slovakia</c:v>
                </c:pt>
                <c:pt idx="15">
                  <c:v>Australia</c:v>
                </c:pt>
                <c:pt idx="16">
                  <c:v>Ireland</c:v>
                </c:pt>
                <c:pt idx="17">
                  <c:v>Austria</c:v>
                </c:pt>
                <c:pt idx="18">
                  <c:v>Korea</c:v>
                </c:pt>
                <c:pt idx="19">
                  <c:v>Estonia</c:v>
                </c:pt>
                <c:pt idx="20">
                  <c:v>Netherlands</c:v>
                </c:pt>
                <c:pt idx="21">
                  <c:v>Germany</c:v>
                </c:pt>
                <c:pt idx="22">
                  <c:v>New Zealand</c:v>
                </c:pt>
                <c:pt idx="23">
                  <c:v>Czech Republic</c:v>
                </c:pt>
                <c:pt idx="24">
                  <c:v>Finland</c:v>
                </c:pt>
                <c:pt idx="25">
                  <c:v>Canada</c:v>
                </c:pt>
                <c:pt idx="26">
                  <c:v>Denmark</c:v>
                </c:pt>
                <c:pt idx="27">
                  <c:v>Japan</c:v>
                </c:pt>
                <c:pt idx="28">
                  <c:v>Sweden</c:v>
                </c:pt>
                <c:pt idx="29">
                  <c:v>Switzerland</c:v>
                </c:pt>
                <c:pt idx="30">
                  <c:v>Luxembourg</c:v>
                </c:pt>
                <c:pt idx="31">
                  <c:v>Norway</c:v>
                </c:pt>
              </c:strCache>
            </c:strRef>
          </c:cat>
          <c:val>
            <c:numRef>
              <c:f>גיליון1!$C$2:$C$33</c:f>
              <c:numCache>
                <c:formatCode>General</c:formatCode>
                <c:ptCount val="32"/>
                <c:pt idx="0">
                  <c:v>5.6000000000000005</c:v>
                </c:pt>
                <c:pt idx="1">
                  <c:v>3.1492215759014788</c:v>
                </c:pt>
                <c:pt idx="2">
                  <c:v>2.5061571839327357</c:v>
                </c:pt>
                <c:pt idx="3">
                  <c:v>1.7336432495424896</c:v>
                </c:pt>
                <c:pt idx="4">
                  <c:v>1.5223126463854704</c:v>
                </c:pt>
                <c:pt idx="5">
                  <c:v>1.8348367707231803</c:v>
                </c:pt>
                <c:pt idx="6">
                  <c:v>2.2552286208985395</c:v>
                </c:pt>
                <c:pt idx="7">
                  <c:v>1.0549269310007319</c:v>
                </c:pt>
                <c:pt idx="8">
                  <c:v>1.2425623072141876</c:v>
                </c:pt>
                <c:pt idx="9">
                  <c:v>1.9567856250946745</c:v>
                </c:pt>
                <c:pt idx="10">
                  <c:v>0</c:v>
                </c:pt>
                <c:pt idx="11">
                  <c:v>0.99821366912362708</c:v>
                </c:pt>
                <c:pt idx="12">
                  <c:v>0.90948509374752518</c:v>
                </c:pt>
                <c:pt idx="13">
                  <c:v>1.4678005483079157</c:v>
                </c:pt>
                <c:pt idx="14">
                  <c:v>1.1886585700065198</c:v>
                </c:pt>
                <c:pt idx="15">
                  <c:v>1.9892926317847024</c:v>
                </c:pt>
                <c:pt idx="16">
                  <c:v>0.35678058952184338</c:v>
                </c:pt>
                <c:pt idx="17">
                  <c:v>0.72935523245081124</c:v>
                </c:pt>
                <c:pt idx="18">
                  <c:v>2.5548975992412073</c:v>
                </c:pt>
                <c:pt idx="19">
                  <c:v>2.0983031971629962</c:v>
                </c:pt>
                <c:pt idx="20">
                  <c:v>1.2250721214019664</c:v>
                </c:pt>
                <c:pt idx="21">
                  <c:v>1.2201358705554708</c:v>
                </c:pt>
                <c:pt idx="22">
                  <c:v>1.1584442249668749</c:v>
                </c:pt>
                <c:pt idx="23">
                  <c:v>1.0517669123558935</c:v>
                </c:pt>
                <c:pt idx="24">
                  <c:v>1.437758424295696</c:v>
                </c:pt>
                <c:pt idx="25">
                  <c:v>1.2539600377023208</c:v>
                </c:pt>
                <c:pt idx="26">
                  <c:v>1.1743563530404992</c:v>
                </c:pt>
                <c:pt idx="27">
                  <c:v>0.93496001378115445</c:v>
                </c:pt>
                <c:pt idx="28">
                  <c:v>1.0252538976416037</c:v>
                </c:pt>
                <c:pt idx="29">
                  <c:v>0.68363021288655712</c:v>
                </c:pt>
                <c:pt idx="30">
                  <c:v>0.50605773297293233</c:v>
                </c:pt>
                <c:pt idx="31">
                  <c:v>1.6433759131209207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0E-4CCD-96A7-A73E32F13542}"/>
            </c:ext>
          </c:extLst>
        </c:ser>
        <c:ser>
          <c:idx val="0"/>
          <c:order val="1"/>
          <c:tx>
            <c:strRef>
              <c:f>גיליון1!$B$1</c:f>
              <c:strCache>
                <c:ptCount val="1"/>
                <c:pt idx="0">
                  <c:v>הוצאות ריבית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גיליון1!$A$2:$A$33</c:f>
              <c:strCache>
                <c:ptCount val="32"/>
                <c:pt idx="0">
                  <c:v>Israel</c:v>
                </c:pt>
                <c:pt idx="1">
                  <c:v>U.S</c:v>
                </c:pt>
                <c:pt idx="2">
                  <c:v>Greece</c:v>
                </c:pt>
                <c:pt idx="3">
                  <c:v>Portugal</c:v>
                </c:pt>
                <c:pt idx="4">
                  <c:v>Italy</c:v>
                </c:pt>
                <c:pt idx="5">
                  <c:v>UK</c:v>
                </c:pt>
                <c:pt idx="6">
                  <c:v>France</c:v>
                </c:pt>
                <c:pt idx="7">
                  <c:v>Hungary</c:v>
                </c:pt>
                <c:pt idx="8">
                  <c:v>Spain</c:v>
                </c:pt>
                <c:pt idx="9">
                  <c:v>Poland</c:v>
                </c:pt>
                <c:pt idx="10">
                  <c:v>Iceland</c:v>
                </c:pt>
                <c:pt idx="11">
                  <c:v>Slovenia</c:v>
                </c:pt>
                <c:pt idx="12">
                  <c:v>Belgium</c:v>
                </c:pt>
                <c:pt idx="13">
                  <c:v>OECD</c:v>
                </c:pt>
                <c:pt idx="14">
                  <c:v>Slovakia</c:v>
                </c:pt>
                <c:pt idx="15">
                  <c:v>Australia</c:v>
                </c:pt>
                <c:pt idx="16">
                  <c:v>Ireland</c:v>
                </c:pt>
                <c:pt idx="17">
                  <c:v>Austria</c:v>
                </c:pt>
                <c:pt idx="18">
                  <c:v>Korea</c:v>
                </c:pt>
                <c:pt idx="19">
                  <c:v>Estonia</c:v>
                </c:pt>
                <c:pt idx="20">
                  <c:v>Netherlands</c:v>
                </c:pt>
                <c:pt idx="21">
                  <c:v>Germany</c:v>
                </c:pt>
                <c:pt idx="22">
                  <c:v>New Zealand</c:v>
                </c:pt>
                <c:pt idx="23">
                  <c:v>Czech Republic</c:v>
                </c:pt>
                <c:pt idx="24">
                  <c:v>Finland</c:v>
                </c:pt>
                <c:pt idx="25">
                  <c:v>Canada</c:v>
                </c:pt>
                <c:pt idx="26">
                  <c:v>Denmark</c:v>
                </c:pt>
                <c:pt idx="27">
                  <c:v>Japan</c:v>
                </c:pt>
                <c:pt idx="28">
                  <c:v>Sweden</c:v>
                </c:pt>
                <c:pt idx="29">
                  <c:v>Switzerland</c:v>
                </c:pt>
                <c:pt idx="30">
                  <c:v>Luxembourg</c:v>
                </c:pt>
                <c:pt idx="31">
                  <c:v>Norway</c:v>
                </c:pt>
              </c:strCache>
            </c:strRef>
          </c:cat>
          <c:val>
            <c:numRef>
              <c:f>גיליון1!$B$2:$B$33</c:f>
              <c:numCache>
                <c:formatCode>General</c:formatCode>
                <c:ptCount val="32"/>
                <c:pt idx="0">
                  <c:v>2.4686089325738574</c:v>
                </c:pt>
                <c:pt idx="1">
                  <c:v>2.9390290539936483</c:v>
                </c:pt>
                <c:pt idx="2">
                  <c:v>2.9639049736744458</c:v>
                </c:pt>
                <c:pt idx="3">
                  <c:v>3.7048011243384318</c:v>
                </c:pt>
                <c:pt idx="4">
                  <c:v>3.6488122233318605</c:v>
                </c:pt>
                <c:pt idx="5">
                  <c:v>2.3921815356096454</c:v>
                </c:pt>
                <c:pt idx="6">
                  <c:v>1.6486776962200269</c:v>
                </c:pt>
                <c:pt idx="7">
                  <c:v>2.7582521307095327</c:v>
                </c:pt>
                <c:pt idx="8">
                  <c:v>2.3430343175251926</c:v>
                </c:pt>
                <c:pt idx="9">
                  <c:v>1.4251192825394445</c:v>
                </c:pt>
                <c:pt idx="10">
                  <c:v>3.2387345878080187</c:v>
                </c:pt>
                <c:pt idx="11">
                  <c:v>2.1285437892797021</c:v>
                </c:pt>
                <c:pt idx="12">
                  <c:v>2.1736813333851788</c:v>
                </c:pt>
                <c:pt idx="13">
                  <c:v>1.2378257140473297</c:v>
                </c:pt>
                <c:pt idx="14">
                  <c:v>1.1728184364165475</c:v>
                </c:pt>
                <c:pt idx="15">
                  <c:v>0.32057909915438737</c:v>
                </c:pt>
                <c:pt idx="16">
                  <c:v>1.9188626017336241</c:v>
                </c:pt>
                <c:pt idx="17">
                  <c:v>1.4517704521200885</c:v>
                </c:pt>
                <c:pt idx="18">
                  <c:v>-0.46399138695508585</c:v>
                </c:pt>
                <c:pt idx="19">
                  <c:v>-4.7411298516954997E-2</c:v>
                </c:pt>
                <c:pt idx="20">
                  <c:v>0.73860197287703111</c:v>
                </c:pt>
                <c:pt idx="21">
                  <c:v>0.73908911582011261</c:v>
                </c:pt>
                <c:pt idx="22">
                  <c:v>0.63353595551034425</c:v>
                </c:pt>
                <c:pt idx="23">
                  <c:v>0.64473586216555967</c:v>
                </c:pt>
                <c:pt idx="24">
                  <c:v>0.25277153926682833</c:v>
                </c:pt>
                <c:pt idx="25">
                  <c:v>0.36373895667542583</c:v>
                </c:pt>
                <c:pt idx="26">
                  <c:v>0.40119435269766612</c:v>
                </c:pt>
                <c:pt idx="27">
                  <c:v>0.36973546715140204</c:v>
                </c:pt>
                <c:pt idx="28">
                  <c:v>-0.16201305400797142</c:v>
                </c:pt>
                <c:pt idx="29">
                  <c:v>0.15027205326358167</c:v>
                </c:pt>
                <c:pt idx="30">
                  <c:v>-0.13568199671706022</c:v>
                </c:pt>
                <c:pt idx="31">
                  <c:v>-2.5815662601299505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0E-4CCD-96A7-A73E32F13542}"/>
            </c:ext>
          </c:extLst>
        </c:ser>
        <c:dLbls/>
        <c:gapWidth val="32"/>
        <c:overlap val="100"/>
        <c:axId val="101806848"/>
        <c:axId val="101808384"/>
      </c:barChart>
      <c:catAx>
        <c:axId val="101806848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8384"/>
        <c:crosses val="autoZero"/>
        <c:auto val="1"/>
        <c:lblAlgn val="ctr"/>
        <c:lblOffset val="100"/>
      </c:catAx>
      <c:valAx>
        <c:axId val="101808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4.2104066826369774E-2"/>
          <c:y val="0.16410601128221131"/>
          <c:w val="0.95677005643036106"/>
          <c:h val="0.78731176719559359"/>
        </c:manualLayout>
      </c:layout>
      <c:barChart>
        <c:barDir val="col"/>
        <c:grouping val="clustered"/>
        <c:ser>
          <c:idx val="2"/>
          <c:order val="0"/>
          <c:tx>
            <c:strRef>
              <c:f>גיליון1!$D$1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גיליון1!$A$2:$A$9</c:f>
              <c:strCache>
                <c:ptCount val="8"/>
                <c:pt idx="0">
                  <c:v>Security System</c:v>
                </c:pt>
                <c:pt idx="1">
                  <c:v>Education</c:v>
                </c:pt>
                <c:pt idx="2">
                  <c:v>National Insurance Institute</c:v>
                </c:pt>
                <c:pt idx="3">
                  <c:v>Interest</c:v>
                </c:pt>
                <c:pt idx="4">
                  <c:v>Health</c:v>
                </c:pt>
                <c:pt idx="5">
                  <c:v>Transportion </c:v>
                </c:pt>
                <c:pt idx="6">
                  <c:v>Homeland Security</c:v>
                </c:pt>
                <c:pt idx="7">
                  <c:v>Higher Education</c:v>
                </c:pt>
              </c:strCache>
            </c:strRef>
          </c:cat>
          <c:val>
            <c:numRef>
              <c:f>גיליון1!$D$2:$D$9</c:f>
              <c:numCache>
                <c:formatCode>General</c:formatCode>
                <c:ptCount val="8"/>
                <c:pt idx="0">
                  <c:v>68.5</c:v>
                </c:pt>
                <c:pt idx="1">
                  <c:v>60.9</c:v>
                </c:pt>
                <c:pt idx="2">
                  <c:v>46.6</c:v>
                </c:pt>
                <c:pt idx="3">
                  <c:v>39</c:v>
                </c:pt>
                <c:pt idx="4">
                  <c:v>38.700000000000003</c:v>
                </c:pt>
                <c:pt idx="5">
                  <c:v>20.7</c:v>
                </c:pt>
                <c:pt idx="6">
                  <c:v>18</c:v>
                </c:pt>
                <c:pt idx="7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9B-44AF-BFAF-24BC43DB68BF}"/>
            </c:ext>
          </c:extLst>
        </c:ser>
        <c:dLbls/>
        <c:gapWidth val="219"/>
        <c:overlap val="-27"/>
        <c:axId val="102568320"/>
        <c:axId val="102569856"/>
      </c:barChart>
      <c:catAx>
        <c:axId val="102568320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69856"/>
        <c:crosses val="autoZero"/>
        <c:auto val="1"/>
        <c:lblAlgn val="ctr"/>
        <c:lblOffset val="100"/>
      </c:catAx>
      <c:valAx>
        <c:axId val="1025698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6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1752576066880528"/>
          <c:y val="3.1122176773964078E-2"/>
          <c:w val="0.86549893068921935"/>
          <c:h val="0.80267155785369404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Pt>
            <c:idx val="4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0B-4ACB-A96A-AD4E5996388E}"/>
              </c:ext>
            </c:extLst>
          </c:dPt>
          <c:dPt>
            <c:idx val="15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0B-4ACB-A96A-AD4E5996388E}"/>
              </c:ext>
            </c:extLst>
          </c:dPt>
          <c:dPt>
            <c:idx val="23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90B-4ACB-A96A-AD4E5996388E}"/>
              </c:ext>
            </c:extLst>
          </c:dPt>
          <c:cat>
            <c:strRef>
              <c:f>גיליון1!$A$2:$A$38</c:f>
              <c:strCache>
                <c:ptCount val="37"/>
                <c:pt idx="0">
                  <c:v>Luxembourg</c:v>
                </c:pt>
                <c:pt idx="1">
                  <c:v>Ireland</c:v>
                </c:pt>
                <c:pt idx="2">
                  <c:v>Ireland</c:v>
                </c:pt>
                <c:pt idx="3">
                  <c:v>Switzerland</c:v>
                </c:pt>
                <c:pt idx="4">
                  <c:v>USA</c:v>
                </c:pt>
                <c:pt idx="5">
                  <c:v>Netherlands</c:v>
                </c:pt>
                <c:pt idx="6">
                  <c:v>Iceland</c:v>
                </c:pt>
                <c:pt idx="7">
                  <c:v>Germany</c:v>
                </c:pt>
                <c:pt idx="8">
                  <c:v>Sweden</c:v>
                </c:pt>
                <c:pt idx="9">
                  <c:v>Australia</c:v>
                </c:pt>
                <c:pt idx="10">
                  <c:v>Austria</c:v>
                </c:pt>
                <c:pt idx="11">
                  <c:v>Denmark</c:v>
                </c:pt>
                <c:pt idx="12">
                  <c:v>Canada</c:v>
                </c:pt>
                <c:pt idx="13">
                  <c:v>Belgium</c:v>
                </c:pt>
                <c:pt idx="14">
                  <c:v>Finland</c:v>
                </c:pt>
                <c:pt idx="15">
                  <c:v>OECD</c:v>
                </c:pt>
                <c:pt idx="16">
                  <c:v>UK</c:v>
                </c:pt>
                <c:pt idx="17">
                  <c:v>France</c:v>
                </c:pt>
                <c:pt idx="18">
                  <c:v>Japan</c:v>
                </c:pt>
                <c:pt idx="19">
                  <c:v>South Korea</c:v>
                </c:pt>
                <c:pt idx="20">
                  <c:v>Spain</c:v>
                </c:pt>
                <c:pt idx="21">
                  <c:v>New Zealand</c:v>
                </c:pt>
                <c:pt idx="22">
                  <c:v>Italy</c:v>
                </c:pt>
                <c:pt idx="23">
                  <c:v>Israel</c:v>
                </c:pt>
                <c:pt idx="24">
                  <c:v>Czech Republic</c:v>
                </c:pt>
                <c:pt idx="25">
                  <c:v>Slovenia</c:v>
                </c:pt>
                <c:pt idx="26">
                  <c:v>Slovakia</c:v>
                </c:pt>
                <c:pt idx="27">
                  <c:v>Lithuania</c:v>
                </c:pt>
                <c:pt idx="28">
                  <c:v>Estonia</c:v>
                </c:pt>
                <c:pt idx="29">
                  <c:v>Portugal</c:v>
                </c:pt>
                <c:pt idx="30">
                  <c:v>Polin</c:v>
                </c:pt>
                <c:pt idx="31">
                  <c:v>Hungary</c:v>
                </c:pt>
                <c:pt idx="32">
                  <c:v>Latvia</c:v>
                </c:pt>
                <c:pt idx="33">
                  <c:v>Grek</c:v>
                </c:pt>
                <c:pt idx="34">
                  <c:v>Turkey</c:v>
                </c:pt>
                <c:pt idx="35">
                  <c:v>Chile</c:v>
                </c:pt>
                <c:pt idx="36">
                  <c:v>Mexico </c:v>
                </c:pt>
              </c:strCache>
            </c:strRef>
          </c:cat>
          <c:val>
            <c:numRef>
              <c:f>גיליון1!$B$2:$B$38</c:f>
              <c:numCache>
                <c:formatCode>#,##0.00</c:formatCode>
                <c:ptCount val="37"/>
                <c:pt idx="0">
                  <c:v>109198.66899999999</c:v>
                </c:pt>
                <c:pt idx="1">
                  <c:v>77669.86</c:v>
                </c:pt>
                <c:pt idx="2">
                  <c:v>74318.304999999993</c:v>
                </c:pt>
                <c:pt idx="3">
                  <c:v>64987.662999999993</c:v>
                </c:pt>
                <c:pt idx="4">
                  <c:v>62517.53</c:v>
                </c:pt>
                <c:pt idx="5">
                  <c:v>56570.809000000001</c:v>
                </c:pt>
                <c:pt idx="6">
                  <c:v>54752.853000000003</c:v>
                </c:pt>
                <c:pt idx="7">
                  <c:v>52896.613000000005</c:v>
                </c:pt>
                <c:pt idx="8">
                  <c:v>52718.760999999999</c:v>
                </c:pt>
                <c:pt idx="9">
                  <c:v>52362.968000000001</c:v>
                </c:pt>
                <c:pt idx="10">
                  <c:v>52224.496999999996</c:v>
                </c:pt>
                <c:pt idx="11">
                  <c:v>51840.649000000005</c:v>
                </c:pt>
                <c:pt idx="12">
                  <c:v>49935.562999999995</c:v>
                </c:pt>
                <c:pt idx="13">
                  <c:v>48178.741999999998</c:v>
                </c:pt>
                <c:pt idx="14">
                  <c:v>46559.203999999998</c:v>
                </c:pt>
                <c:pt idx="15">
                  <c:v>45785.432277777785</c:v>
                </c:pt>
                <c:pt idx="16">
                  <c:v>45642.762999999999</c:v>
                </c:pt>
                <c:pt idx="17">
                  <c:v>45601.101999999999</c:v>
                </c:pt>
                <c:pt idx="18">
                  <c:v>44549.689000000006</c:v>
                </c:pt>
                <c:pt idx="19">
                  <c:v>41415.734999999993</c:v>
                </c:pt>
                <c:pt idx="20">
                  <c:v>40371.223999999995</c:v>
                </c:pt>
                <c:pt idx="21">
                  <c:v>40266.453000000001</c:v>
                </c:pt>
                <c:pt idx="22">
                  <c:v>39472.397000000004</c:v>
                </c:pt>
                <c:pt idx="23">
                  <c:v>37855.724999999999</c:v>
                </c:pt>
                <c:pt idx="24">
                  <c:v>37423.310000000005</c:v>
                </c:pt>
                <c:pt idx="25">
                  <c:v>36825.722999999998</c:v>
                </c:pt>
                <c:pt idx="26">
                  <c:v>35098.795999999995</c:v>
                </c:pt>
                <c:pt idx="27">
                  <c:v>34829.478000000003</c:v>
                </c:pt>
                <c:pt idx="28">
                  <c:v>33553.47</c:v>
                </c:pt>
                <c:pt idx="29">
                  <c:v>32023.441999999999</c:v>
                </c:pt>
                <c:pt idx="30">
                  <c:v>31647.343000000001</c:v>
                </c:pt>
                <c:pt idx="31">
                  <c:v>31560.732</c:v>
                </c:pt>
                <c:pt idx="32">
                  <c:v>29487.668000000001</c:v>
                </c:pt>
                <c:pt idx="33">
                  <c:v>29111.52</c:v>
                </c:pt>
                <c:pt idx="34">
                  <c:v>28270.225999999999</c:v>
                </c:pt>
                <c:pt idx="35">
                  <c:v>25891.128000000001</c:v>
                </c:pt>
                <c:pt idx="36">
                  <c:v>20644.952000000001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0B-4ACB-A96A-AD4E5996388E}"/>
            </c:ext>
          </c:extLst>
        </c:ser>
        <c:dLbls/>
        <c:gapWidth val="48"/>
        <c:overlap val="-27"/>
        <c:axId val="37191680"/>
        <c:axId val="37193216"/>
      </c:barChart>
      <c:catAx>
        <c:axId val="37191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93216"/>
        <c:crosses val="autoZero"/>
        <c:auto val="1"/>
        <c:lblAlgn val="ctr"/>
        <c:lblOffset val="100"/>
      </c:catAx>
      <c:valAx>
        <c:axId val="37193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9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rtl="1">
              <a:defRPr b="0"/>
            </a:pPr>
            <a:r>
              <a:rPr lang="en-US" b="0" dirty="0" smtClean="0"/>
              <a:t>Participation rate and unemployment rate</a:t>
            </a:r>
          </a:p>
          <a:p>
            <a:pPr rtl="1">
              <a:defRPr b="0"/>
            </a:pPr>
            <a:r>
              <a:rPr lang="en-US" b="0" dirty="0" smtClean="0"/>
              <a:t>Ages 15 and over</a:t>
            </a:r>
            <a:endParaRPr lang="en-US" b="0" dirty="0"/>
          </a:p>
        </c:rich>
      </c:tx>
      <c:layout>
        <c:manualLayout>
          <c:xMode val="edge"/>
          <c:yMode val="edge"/>
          <c:x val="0.28988402777777789"/>
          <c:y val="0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שיעור אבטלה (בנקודות אחוז)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63500" h="25400"/>
            </a:sp3d>
          </c:spPr>
          <c:dLbls>
            <c:dLbl>
              <c:idx val="18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C4-4E16-85FD-815712046267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גיליון1!$A$2:$A$25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2018*</c:v>
                </c:pt>
              </c:strCache>
            </c:strRef>
          </c:cat>
          <c:val>
            <c:numRef>
              <c:f>גיליון1!$B$2:$B$25</c:f>
              <c:numCache>
                <c:formatCode>0.0%</c:formatCode>
                <c:ptCount val="19"/>
                <c:pt idx="0">
                  <c:v>0.10137325004939592</c:v>
                </c:pt>
                <c:pt idx="1">
                  <c:v>0.10667004654289719</c:v>
                </c:pt>
                <c:pt idx="2">
                  <c:v>0.11590875774604535</c:v>
                </c:pt>
                <c:pt idx="3">
                  <c:v>0.12002852986910209</c:v>
                </c:pt>
                <c:pt idx="4">
                  <c:v>0.11660323199924953</c:v>
                </c:pt>
                <c:pt idx="5">
                  <c:v>0.10301580963250971</c:v>
                </c:pt>
                <c:pt idx="6">
                  <c:v>9.7214126247716873E-2</c:v>
                </c:pt>
                <c:pt idx="7">
                  <c:v>8.6522290172116836E-2</c:v>
                </c:pt>
                <c:pt idx="8">
                  <c:v>7.4480218651827482E-2</c:v>
                </c:pt>
                <c:pt idx="9">
                  <c:v>8.938245276108521E-2</c:v>
                </c:pt>
                <c:pt idx="10">
                  <c:v>8.0438259144852683E-2</c:v>
                </c:pt>
                <c:pt idx="11">
                  <c:v>7.0252022020193788E-2</c:v>
                </c:pt>
                <c:pt idx="12">
                  <c:v>6.8512809609865E-2</c:v>
                </c:pt>
                <c:pt idx="13">
                  <c:v>6.2083372985122662E-2</c:v>
                </c:pt>
                <c:pt idx="14">
                  <c:v>5.8901569404124596E-2</c:v>
                </c:pt>
                <c:pt idx="15">
                  <c:v>5.2507767105556283E-2</c:v>
                </c:pt>
                <c:pt idx="16">
                  <c:v>4.798025390628393E-2</c:v>
                </c:pt>
                <c:pt idx="17">
                  <c:v>4.2150052261017729E-2</c:v>
                </c:pt>
                <c:pt idx="18">
                  <c:v>3.9785011901594516E-2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C4-4E16-85FD-815712046267}"/>
            </c:ext>
          </c:extLst>
        </c:ser>
        <c:dLbls/>
        <c:gapWidth val="75"/>
        <c:axId val="37397248"/>
        <c:axId val="37398784"/>
      </c:barChart>
      <c:lineChart>
        <c:grouping val="standard"/>
        <c:ser>
          <c:idx val="1"/>
          <c:order val="1"/>
          <c:tx>
            <c:strRef>
              <c:f>גיליון1!$C$1</c:f>
              <c:strCache>
                <c:ptCount val="1"/>
                <c:pt idx="0">
                  <c:v>שיעור השתתפות (בנקודות אחוז)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8"/>
              <c:layout>
                <c:manualLayout>
                  <c:x val="-5.2916666666666785E-2"/>
                  <c:y val="-6.25826521067551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C4-4E16-85FD-815712046267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גיליון1!$A$2:$A$25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2018*</c:v>
                </c:pt>
              </c:strCache>
            </c:strRef>
          </c:cat>
          <c:val>
            <c:numRef>
              <c:f>גיליון1!$C$2:$C$25</c:f>
              <c:numCache>
                <c:formatCode>0.0%</c:formatCode>
                <c:ptCount val="19"/>
                <c:pt idx="0">
                  <c:v>0.59426008400541441</c:v>
                </c:pt>
                <c:pt idx="1">
                  <c:v>0.59532428224735923</c:v>
                </c:pt>
                <c:pt idx="2">
                  <c:v>0.59363580956777895</c:v>
                </c:pt>
                <c:pt idx="3">
                  <c:v>0.59751747967156332</c:v>
                </c:pt>
                <c:pt idx="4">
                  <c:v>0.60264435516253501</c:v>
                </c:pt>
                <c:pt idx="5">
                  <c:v>0.6056140855808998</c:v>
                </c:pt>
                <c:pt idx="6">
                  <c:v>0.60997522065271725</c:v>
                </c:pt>
                <c:pt idx="7">
                  <c:v>0.61732103537521421</c:v>
                </c:pt>
                <c:pt idx="8">
                  <c:v>0.61989906230140912</c:v>
                </c:pt>
                <c:pt idx="9">
                  <c:v>0.62117927354234181</c:v>
                </c:pt>
                <c:pt idx="10">
                  <c:v>0.62577929751670436</c:v>
                </c:pt>
                <c:pt idx="11">
                  <c:v>0.6261449821158469</c:v>
                </c:pt>
                <c:pt idx="12">
                  <c:v>0.63576219265832656</c:v>
                </c:pt>
                <c:pt idx="13">
                  <c:v>0.63684519626615976</c:v>
                </c:pt>
                <c:pt idx="14">
                  <c:v>0.64205437807060872</c:v>
                </c:pt>
                <c:pt idx="15">
                  <c:v>0.64094070334280673</c:v>
                </c:pt>
                <c:pt idx="16">
                  <c:v>0.641378594852409</c:v>
                </c:pt>
                <c:pt idx="17">
                  <c:v>0.64004449620886927</c:v>
                </c:pt>
                <c:pt idx="18">
                  <c:v>0.63887415346835086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0C4-4E16-85FD-815712046267}"/>
            </c:ext>
          </c:extLst>
        </c:ser>
        <c:dLbls/>
        <c:marker val="1"/>
        <c:axId val="37418496"/>
        <c:axId val="37416960"/>
      </c:lineChart>
      <c:catAx>
        <c:axId val="37397248"/>
        <c:scaling>
          <c:orientation val="minMax"/>
        </c:scaling>
        <c:axPos val="b"/>
        <c:numFmt formatCode="General" sourceLinked="1"/>
        <c:tickLblPos val="nextTo"/>
        <c:crossAx val="37398784"/>
        <c:crosses val="autoZero"/>
        <c:auto val="1"/>
        <c:lblAlgn val="ctr"/>
        <c:lblOffset val="100"/>
      </c:catAx>
      <c:valAx>
        <c:axId val="37398784"/>
        <c:scaling>
          <c:orientation val="minMax"/>
          <c:max val="0.13"/>
          <c:min val="3.500000000000001E-2"/>
        </c:scaling>
        <c:axPos val="l"/>
        <c:numFmt formatCode="0%" sourceLinked="0"/>
        <c:tickLblPos val="nextTo"/>
        <c:crossAx val="37397248"/>
        <c:crosses val="autoZero"/>
        <c:crossBetween val="between"/>
        <c:majorUnit val="2.0000000000000007E-2"/>
      </c:valAx>
      <c:valAx>
        <c:axId val="37416960"/>
        <c:scaling>
          <c:orientation val="minMax"/>
          <c:max val="0.66000000000000025"/>
          <c:min val="0.57000000000000017"/>
        </c:scaling>
        <c:axPos val="r"/>
        <c:numFmt formatCode="0%" sourceLinked="0"/>
        <c:tickLblPos val="nextTo"/>
        <c:crossAx val="37418496"/>
        <c:crosses val="max"/>
        <c:crossBetween val="between"/>
        <c:majorUnit val="2.0000000000000007E-2"/>
      </c:valAx>
      <c:catAx>
        <c:axId val="37418496"/>
        <c:scaling>
          <c:orientation val="minMax"/>
        </c:scaling>
        <c:delete val="1"/>
        <c:axPos val="b"/>
        <c:numFmt formatCode="General" sourceLinked="1"/>
        <c:tickLblPos val="none"/>
        <c:crossAx val="37416960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2.5101338866937658E-2"/>
          <c:y val="5.1400554097404488E-2"/>
          <c:w val="0.9558014724693713"/>
          <c:h val="0.83588363954505684"/>
        </c:manualLayout>
      </c:layout>
      <c:barChart>
        <c:barDir val="col"/>
        <c:grouping val="clustered"/>
        <c:ser>
          <c:idx val="0"/>
          <c:order val="0"/>
          <c:tx>
            <c:strRef>
              <c:f>'פירוק העלייה בהשתתפות אחרי שרשו'!$AF$116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שרשו'!$Z$4:$AE$4</c:f>
              <c:numCache>
                <c:formatCode>0.00%</c:formatCode>
                <c:ptCount val="6"/>
                <c:pt idx="0">
                  <c:v>0.48575181084572033</c:v>
                </c:pt>
                <c:pt idx="1">
                  <c:v>0.24850869925936422</c:v>
                </c:pt>
                <c:pt idx="2">
                  <c:v>0.7376036585967678</c:v>
                </c:pt>
                <c:pt idx="3">
                  <c:v>0.46596705586133885</c:v>
                </c:pt>
                <c:pt idx="4">
                  <c:v>0.75212306888244052</c:v>
                </c:pt>
                <c:pt idx="5">
                  <c:v>0.85819491572085138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9E-4DD4-8A90-4F352A272847}"/>
            </c:ext>
          </c:extLst>
        </c:ser>
        <c:ser>
          <c:idx val="1"/>
          <c:order val="1"/>
          <c:tx>
            <c:strRef>
              <c:f>'פירוק העלייה בהשתתפות אחרי שרשו'!$Y$5</c:f>
              <c:strCache>
                <c:ptCount val="1"/>
              </c:strCache>
            </c:strRef>
          </c:tx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שרשו'!$Z$5:$AE$5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9E-4DD4-8A90-4F352A272847}"/>
            </c:ext>
          </c:extLst>
        </c:ser>
        <c:ser>
          <c:idx val="2"/>
          <c:order val="2"/>
          <c:tx>
            <c:strRef>
              <c:f>'פירוק העלייה בהשתתפות אחרי שרשו'!$Y$6</c:f>
              <c:strCache>
                <c:ptCount val="1"/>
              </c:strCache>
            </c:strRef>
          </c:tx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שרשו'!$Z$6:$AE$6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9E-4DD4-8A90-4F352A272847}"/>
            </c:ext>
          </c:extLst>
        </c:ser>
        <c:ser>
          <c:idx val="3"/>
          <c:order val="3"/>
          <c:tx>
            <c:strRef>
              <c:f>'פירוק העלייה בהשתתפות אחרי שרשו'!$Y$7</c:f>
              <c:strCache>
                <c:ptCount val="1"/>
              </c:strCache>
            </c:strRef>
          </c:tx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שרשו'!$Z$7:$AE$7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29E-4DD4-8A90-4F352A272847}"/>
            </c:ext>
          </c:extLst>
        </c:ser>
        <c:ser>
          <c:idx val="4"/>
          <c:order val="4"/>
          <c:tx>
            <c:strRef>
              <c:f>'פירוק העלייה בהשתתפות אחרי שרשו'!$Y$8</c:f>
              <c:strCache>
                <c:ptCount val="1"/>
              </c:strCache>
            </c:strRef>
          </c:tx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שרשו'!$Z$8:$AE$8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9E-4DD4-8A90-4F352A272847}"/>
            </c:ext>
          </c:extLst>
        </c:ser>
        <c:ser>
          <c:idx val="5"/>
          <c:order val="5"/>
          <c:tx>
            <c:strRef>
              <c:f>'פירוק העלייה בהשתתפות אחרי שרשו'!$Y$9</c:f>
              <c:strCache>
                <c:ptCount val="1"/>
              </c:strCache>
            </c:strRef>
          </c:tx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שרשו'!$Z$9:$AE$9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9E-4DD4-8A90-4F352A272847}"/>
            </c:ext>
          </c:extLst>
        </c:ser>
        <c:ser>
          <c:idx val="6"/>
          <c:order val="6"/>
          <c:tx>
            <c:strRef>
              <c:f>'פירוק העלייה בהשתתפות אחרי שרשו'!$Y$10</c:f>
              <c:strCache>
                <c:ptCount val="1"/>
              </c:strCache>
            </c:strRef>
          </c:tx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שרשו'!$Z$10:$AE$10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29E-4DD4-8A90-4F352A272847}"/>
            </c:ext>
          </c:extLst>
        </c:ser>
        <c:ser>
          <c:idx val="7"/>
          <c:order val="7"/>
          <c:tx>
            <c:strRef>
              <c:f>'פירוק העלייה בהשתתפות אחרי שרשו'!$Y$11</c:f>
              <c:strCache>
                <c:ptCount val="1"/>
              </c:strCache>
            </c:strRef>
          </c:tx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שרשו'!$Z$11:$AE$11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29E-4DD4-8A90-4F352A272847}"/>
            </c:ext>
          </c:extLst>
        </c:ser>
        <c:ser>
          <c:idx val="8"/>
          <c:order val="8"/>
          <c:tx>
            <c:strRef>
              <c:f>'פירוק העלייה בהשתתפות אחרי שרשו'!$Y$12</c:f>
              <c:strCache>
                <c:ptCount val="1"/>
              </c:strCache>
            </c:strRef>
          </c:tx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שרשו'!$Z$12:$AE$12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29E-4DD4-8A90-4F352A272847}"/>
            </c:ext>
          </c:extLst>
        </c:ser>
        <c:ser>
          <c:idx val="9"/>
          <c:order val="9"/>
          <c:tx>
            <c:strRef>
              <c:f>'פירוק העלייה בהשתתפות אחרי שרשו'!$Y$13</c:f>
              <c:strCache>
                <c:ptCount val="1"/>
              </c:strCache>
            </c:strRef>
          </c:tx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שרשו'!$Z$13:$AE$13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29E-4DD4-8A90-4F352A272847}"/>
            </c:ext>
          </c:extLst>
        </c:ser>
        <c:ser>
          <c:idx val="10"/>
          <c:order val="10"/>
          <c:tx>
            <c:strRef>
              <c:f>'פירוק העלייה בהשתתפות אחרי שרשו'!$Y$14</c:f>
              <c:strCache>
                <c:ptCount val="1"/>
              </c:strCache>
            </c:strRef>
          </c:tx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שרשו'!$Z$14:$AE$14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29E-4DD4-8A90-4F352A272847}"/>
            </c:ext>
          </c:extLst>
        </c:ser>
        <c:ser>
          <c:idx val="11"/>
          <c:order val="11"/>
          <c:tx>
            <c:strRef>
              <c:f>'פירוק העלייה בהשתתפות אחרי שרשו'!$Y$15</c:f>
              <c:strCache>
                <c:ptCount val="1"/>
              </c:strCache>
            </c:strRef>
          </c:tx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שרשו'!$Z$15:$AE$15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29E-4DD4-8A90-4F352A272847}"/>
            </c:ext>
          </c:extLst>
        </c:ser>
        <c:ser>
          <c:idx val="12"/>
          <c:order val="12"/>
          <c:tx>
            <c:strRef>
              <c:f>'פירוק העלייה בהשתתפות אחרי שרשו'!$Y$16</c:f>
              <c:strCache>
                <c:ptCount val="1"/>
              </c:strCache>
            </c:strRef>
          </c:tx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שרשו'!$Z$16:$AE$16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29E-4DD4-8A90-4F352A272847}"/>
            </c:ext>
          </c:extLst>
        </c:ser>
        <c:ser>
          <c:idx val="13"/>
          <c:order val="13"/>
          <c:tx>
            <c:strRef>
              <c:f>'פירוק העלייה בהשתתפות אחרי שרשו'!$Y$17</c:f>
              <c:strCache>
                <c:ptCount val="1"/>
              </c:strCache>
            </c:strRef>
          </c:tx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שרשו'!$Z$17:$AE$17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29E-4DD4-8A90-4F352A272847}"/>
            </c:ext>
          </c:extLst>
        </c:ser>
        <c:ser>
          <c:idx val="14"/>
          <c:order val="14"/>
          <c:tx>
            <c:strRef>
              <c:f>'פירוק העלייה בהשתתפות אחרי שרשו'!$Y$18</c:f>
              <c:strCache>
                <c:ptCount val="1"/>
              </c:strCache>
            </c:strRef>
          </c:tx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שרשו'!$Z$18:$AE$18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29E-4DD4-8A90-4F352A272847}"/>
            </c:ext>
          </c:extLst>
        </c:ser>
        <c:ser>
          <c:idx val="15"/>
          <c:order val="15"/>
          <c:tx>
            <c:strRef>
              <c:f>'פירוק העלייה בהשתתפות אחרי שרשו'!$AF$117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'פירוק העלייה בהשתתפות אחרי שרשו'!$Z$1:$AE$1</c:f>
              <c:strCache>
                <c:ptCount val="6"/>
                <c:pt idx="0">
                  <c:v>חרדיות</c:v>
                </c:pt>
                <c:pt idx="1">
                  <c:v>ערביות</c:v>
                </c:pt>
                <c:pt idx="2">
                  <c:v>יהודיות לא חרדיות</c:v>
                </c:pt>
                <c:pt idx="3">
                  <c:v>חרדים</c:v>
                </c:pt>
                <c:pt idx="4">
                  <c:v>ערבים</c:v>
                </c:pt>
                <c:pt idx="5">
                  <c:v>יהודים לא חרדים</c:v>
                </c:pt>
              </c:strCache>
            </c:strRef>
          </c:cat>
          <c:val>
            <c:numRef>
              <c:f>'פירוק העלייה בהשתתפות אחרי שרשו'!$Z$19:$AE$19</c:f>
              <c:numCache>
                <c:formatCode>0.00%</c:formatCode>
                <c:ptCount val="6"/>
                <c:pt idx="0">
                  <c:v>0.77614566597811963</c:v>
                </c:pt>
                <c:pt idx="1">
                  <c:v>0.34646938177556413</c:v>
                </c:pt>
                <c:pt idx="2">
                  <c:v>0.84563214204728943</c:v>
                </c:pt>
                <c:pt idx="3">
                  <c:v>0.55259248779797698</c:v>
                </c:pt>
                <c:pt idx="4">
                  <c:v>0.79654476371408223</c:v>
                </c:pt>
                <c:pt idx="5">
                  <c:v>0.90843870178300878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C29E-4DD4-8A90-4F352A272847}"/>
            </c:ext>
          </c:extLst>
        </c:ser>
        <c:dLbls/>
        <c:axId val="62042496"/>
        <c:axId val="62044032"/>
      </c:barChart>
      <c:catAx>
        <c:axId val="62042496"/>
        <c:scaling>
          <c:orientation val="minMax"/>
        </c:scaling>
        <c:axPos val="b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>
              <a:defRPr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en-US"/>
          </a:p>
        </c:txPr>
        <c:crossAx val="62044032"/>
        <c:crosses val="autoZero"/>
        <c:auto val="1"/>
        <c:lblAlgn val="ctr"/>
        <c:lblOffset val="100"/>
      </c:catAx>
      <c:valAx>
        <c:axId val="62044032"/>
        <c:scaling>
          <c:orientation val="minMax"/>
        </c:scaling>
        <c:delete val="1"/>
        <c:axPos val="l"/>
        <c:numFmt formatCode="0%" sourceLinked="0"/>
        <c:tickLblPos val="none"/>
        <c:crossAx val="6204249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40294071494653727"/>
          <c:y val="2.1376589778243686E-2"/>
          <c:w val="0.2260841808836396"/>
          <c:h val="7.7424137991620096E-2"/>
        </c:manualLayout>
      </c:layout>
      <c:txPr>
        <a:bodyPr/>
        <a:lstStyle/>
        <a:p>
          <a:pPr>
            <a:defRPr sz="160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David" panose="020E0502060401010101" pitchFamily="34" charset="-79"/>
          <a:cs typeface="+mn-cs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Jews are not ultra-Orthodox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2064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0.69000000000000006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ED-45C1-80E0-9CCD4D265E4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religious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2064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</c:v>
                </c:pt>
                <c:pt idx="1">
                  <c:v>0.30000000000000004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ED-45C1-80E0-9CCD4D265E4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Arabs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2064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0.21000000000000002</c:v>
                </c:pt>
                <c:pt idx="1">
                  <c:v>0.21000000000000002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ED-45C1-80E0-9CCD4D265E4E}"/>
            </c:ext>
          </c:extLst>
        </c:ser>
        <c:dLbls/>
        <c:gapWidth val="219"/>
        <c:overlap val="100"/>
        <c:axId val="41462784"/>
        <c:axId val="62860288"/>
      </c:barChart>
      <c:catAx>
        <c:axId val="41462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60288"/>
        <c:crosses val="autoZero"/>
        <c:auto val="1"/>
        <c:lblAlgn val="ctr"/>
        <c:lblOffset val="100"/>
      </c:catAx>
      <c:valAx>
        <c:axId val="62860288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6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642027083571053"/>
          <c:y val="0"/>
          <c:w val="0.1761401156377192"/>
          <c:h val="0.8104249988900399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cs typeface="+mn-cs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2.3684978564991896E-2"/>
          <c:y val="2.56954782801911E-2"/>
          <c:w val="0.95288640768309685"/>
          <c:h val="0.80015276080435516"/>
        </c:manualLayout>
      </c:layout>
      <c:barChart>
        <c:barDir val="col"/>
        <c:grouping val="clustered"/>
        <c:ser>
          <c:idx val="0"/>
          <c:order val="0"/>
          <c:tx>
            <c:strRef>
              <c:f>'שקף מצאי תשתיות'!$C$4</c:f>
              <c:strCache>
                <c:ptCount val="1"/>
                <c:pt idx="0">
                  <c:v>מלאי תשתיות כלכליות כ-% תמ"ג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11-4AD4-9564-AD9DAAD42EF0}"/>
              </c:ext>
            </c:extLst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11-4AD4-9564-AD9DAAD42EF0}"/>
              </c:ext>
            </c:extLst>
          </c:dPt>
          <c:dPt>
            <c:idx val="7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11-4AD4-9564-AD9DAAD42E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'שקף מצאי תשתיות'!$B$5:$B$13</c:f>
              <c:strCache>
                <c:ptCount val="9"/>
                <c:pt idx="0">
                  <c:v>דרום קוריאה</c:v>
                </c:pt>
                <c:pt idx="1">
                  <c:v>ממוצע OECD</c:v>
                </c:pt>
                <c:pt idx="2">
                  <c:v>גרמניה</c:v>
                </c:pt>
                <c:pt idx="3">
                  <c:v>ממוצע מדינות הייחוס</c:v>
                </c:pt>
                <c:pt idx="4">
                  <c:v>אוסטריה</c:v>
                </c:pt>
                <c:pt idx="5">
                  <c:v>דנמרק</c:v>
                </c:pt>
                <c:pt idx="6">
                  <c:v>בריטניה</c:v>
                </c:pt>
                <c:pt idx="7">
                  <c:v>ישראל</c:v>
                </c:pt>
                <c:pt idx="8">
                  <c:v>בלגיה</c:v>
                </c:pt>
              </c:strCache>
            </c:strRef>
          </c:cat>
          <c:val>
            <c:numRef>
              <c:f>'שקף מצאי תשתיות'!$C$5:$C$13</c:f>
              <c:numCache>
                <c:formatCode>0%</c:formatCode>
                <c:ptCount val="9"/>
                <c:pt idx="0">
                  <c:v>0.95000000000000007</c:v>
                </c:pt>
                <c:pt idx="1">
                  <c:v>0.71000000000000008</c:v>
                </c:pt>
                <c:pt idx="2">
                  <c:v>0.71000000000000008</c:v>
                </c:pt>
                <c:pt idx="3">
                  <c:v>0.68</c:v>
                </c:pt>
                <c:pt idx="4">
                  <c:v>0.68</c:v>
                </c:pt>
                <c:pt idx="5">
                  <c:v>0.68</c:v>
                </c:pt>
                <c:pt idx="6">
                  <c:v>0.56999999999999995</c:v>
                </c:pt>
                <c:pt idx="7">
                  <c:v>0.5</c:v>
                </c:pt>
                <c:pt idx="8">
                  <c:v>0.47000000000000003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711-4AD4-9564-AD9DAAD42EF0}"/>
            </c:ext>
          </c:extLst>
        </c:ser>
        <c:dLbls>
          <c:showVal val="1"/>
        </c:dLbls>
        <c:gapWidth val="41"/>
        <c:axId val="62245888"/>
        <c:axId val="62247680"/>
      </c:barChart>
      <c:catAx>
        <c:axId val="62245888"/>
        <c:scaling>
          <c:orientation val="maxMin"/>
        </c:scaling>
        <c:axPos val="b"/>
        <c:numFmt formatCode="General" sourceLinked="1"/>
        <c:maj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47680"/>
        <c:crosses val="autoZero"/>
        <c:auto val="1"/>
        <c:lblAlgn val="ctr"/>
        <c:lblOffset val="100"/>
      </c:catAx>
      <c:valAx>
        <c:axId val="62247680"/>
        <c:scaling>
          <c:orientation val="minMax"/>
        </c:scaling>
        <c:delete val="1"/>
        <c:axPos val="r"/>
        <c:numFmt formatCode="0%" sourceLinked="1"/>
        <c:majorTickMark val="none"/>
        <c:tickLblPos val="none"/>
        <c:crossAx val="6224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4.0440649164833149E-2"/>
          <c:y val="6.4050477227159466E-2"/>
          <c:w val="0.94332209394363098"/>
          <c:h val="0.86699539381674418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גיליון1!$B$2:$B$20</c:f>
              <c:numCache>
                <c:formatCode>0.0</c:formatCode>
                <c:ptCount val="19"/>
                <c:pt idx="0">
                  <c:v>44.520768456082131</c:v>
                </c:pt>
                <c:pt idx="1">
                  <c:v>46.696061416457624</c:v>
                </c:pt>
                <c:pt idx="2">
                  <c:v>47.176063873497121</c:v>
                </c:pt>
                <c:pt idx="3">
                  <c:v>47.088178243396314</c:v>
                </c:pt>
                <c:pt idx="4">
                  <c:v>44.195622729805649</c:v>
                </c:pt>
                <c:pt idx="5">
                  <c:v>42.777891484108494</c:v>
                </c:pt>
                <c:pt idx="6">
                  <c:v>42.507627515429959</c:v>
                </c:pt>
                <c:pt idx="7">
                  <c:v>40.894174578408936</c:v>
                </c:pt>
                <c:pt idx="8">
                  <c:v>40.281352490562782</c:v>
                </c:pt>
                <c:pt idx="9">
                  <c:v>40.671630750758901</c:v>
                </c:pt>
                <c:pt idx="10">
                  <c:v>39.929304080594626</c:v>
                </c:pt>
                <c:pt idx="11">
                  <c:v>39.154585641424255</c:v>
                </c:pt>
                <c:pt idx="12">
                  <c:v>39.863714260489452</c:v>
                </c:pt>
                <c:pt idx="13">
                  <c:v>40.050532220348032</c:v>
                </c:pt>
                <c:pt idx="14">
                  <c:v>39.398791047600909</c:v>
                </c:pt>
                <c:pt idx="15">
                  <c:v>38.871053112845566</c:v>
                </c:pt>
                <c:pt idx="16">
                  <c:v>38.751305440207382</c:v>
                </c:pt>
                <c:pt idx="17">
                  <c:v>39.5</c:v>
                </c:pt>
                <c:pt idx="18" formatCode="General">
                  <c:v>40.4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EF-4F71-BE3C-18097815101D}"/>
            </c:ext>
          </c:extLst>
        </c:ser>
        <c:dLbls/>
        <c:gapWidth val="38"/>
        <c:overlap val="-27"/>
        <c:axId val="95714688"/>
        <c:axId val="95716480"/>
      </c:barChart>
      <c:catAx>
        <c:axId val="95714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16480"/>
        <c:crosses val="autoZero"/>
        <c:auto val="1"/>
        <c:lblAlgn val="ctr"/>
        <c:lblOffset val="100"/>
      </c:catAx>
      <c:valAx>
        <c:axId val="95716480"/>
        <c:scaling>
          <c:orientation val="minMax"/>
          <c:min val="30"/>
        </c:scaling>
        <c:axPos val="l"/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1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637918128654971E-2"/>
          <c:y val="3.6007992202729058E-2"/>
          <c:w val="0.91876701754385981"/>
          <c:h val="0.78519785575048739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Pt>
            <c:idx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1-4A96-47F6-A516-494E93B64621}"/>
              </c:ext>
            </c:extLst>
          </c:dPt>
          <c:dPt>
            <c:idx val="13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96-47F6-A516-494E93B64621}"/>
              </c:ext>
            </c:extLst>
          </c:dPt>
          <c:dPt>
            <c:idx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5-4A96-47F6-A516-494E93B64621}"/>
              </c:ext>
            </c:extLst>
          </c:dPt>
          <c:dPt>
            <c:idx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7-4A96-47F6-A516-494E93B64621}"/>
              </c:ext>
            </c:extLst>
          </c:dPt>
          <c:dPt>
            <c:idx val="21"/>
            <c:extLst xmlns:c16r2="http://schemas.microsoft.com/office/drawing/2015/06/chart">
              <c:ext xmlns:c16="http://schemas.microsoft.com/office/drawing/2014/chart" uri="{C3380CC4-5D6E-409C-BE32-E72D297353CC}">
                <c16:uniqueId val="{00000009-4A96-47F6-A516-494E93B64621}"/>
              </c:ext>
            </c:extLst>
          </c:dPt>
          <c:dPt>
            <c:idx val="28"/>
            <c:extLst xmlns:c16r2="http://schemas.microsoft.com/office/drawing/2015/06/chart">
              <c:ext xmlns:c16="http://schemas.microsoft.com/office/drawing/2014/chart" uri="{C3380CC4-5D6E-409C-BE32-E72D297353CC}">
                <c16:uniqueId val="{0000000B-4A96-47F6-A516-494E93B64621}"/>
              </c:ext>
            </c:extLst>
          </c:dPt>
          <c:dPt>
            <c:idx val="29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A96-47F6-A516-494E93B64621}"/>
              </c:ext>
            </c:extLst>
          </c:dPt>
          <c:dPt>
            <c:idx val="35"/>
            <c:extLst xmlns:c16r2="http://schemas.microsoft.com/office/drawing/2015/06/chart">
              <c:ext xmlns:c16="http://schemas.microsoft.com/office/drawing/2014/chart" uri="{C3380CC4-5D6E-409C-BE32-E72D297353CC}">
                <c16:uniqueId val="{0000000F-4A96-47F6-A516-494E93B64621}"/>
              </c:ext>
            </c:extLst>
          </c:dPt>
          <c:dLbls>
            <c:dLbl>
              <c:idx val="13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96-47F6-A516-494E93B64621}"/>
                </c:ext>
              </c:extLst>
            </c:dLbl>
            <c:dLbl>
              <c:idx val="29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A96-47F6-A516-494E93B64621}"/>
                </c:ext>
              </c:extLst>
            </c:dLbl>
            <c:delete val="1"/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גיליון1!$A$2:$A$34</c:f>
              <c:strCache>
                <c:ptCount val="33"/>
                <c:pt idx="0">
                  <c:v>קוריאה</c:v>
                </c:pt>
                <c:pt idx="1">
                  <c:v>אירלנד</c:v>
                </c:pt>
                <c:pt idx="2">
                  <c:v>לטביה</c:v>
                </c:pt>
                <c:pt idx="3">
                  <c:v>שווייץ</c:v>
                </c:pt>
                <c:pt idx="4">
                  <c:v>אסטוניה</c:v>
                </c:pt>
                <c:pt idx="5">
                  <c:v>ארה"ב</c:v>
                </c:pt>
                <c:pt idx="6">
                  <c:v>ניו זילנד</c:v>
                </c:pt>
                <c:pt idx="7">
                  <c:v>יפן</c:v>
                </c:pt>
                <c:pt idx="8">
                  <c:v>בריטניה</c:v>
                </c:pt>
                <c:pt idx="9">
                  <c:v>אוסטרליה</c:v>
                </c:pt>
                <c:pt idx="10">
                  <c:v>ספרד</c:v>
                </c:pt>
                <c:pt idx="11">
                  <c:v>קנדה</c:v>
                </c:pt>
                <c:pt idx="12">
                  <c:v>לוקסמבורג</c:v>
                </c:pt>
                <c:pt idx="13">
                  <c:v>OECD</c:v>
                </c:pt>
                <c:pt idx="14">
                  <c:v>איסלנד</c:v>
                </c:pt>
                <c:pt idx="15">
                  <c:v>פורטוגל</c:v>
                </c:pt>
                <c:pt idx="16">
                  <c:v>הולנד</c:v>
                </c:pt>
                <c:pt idx="17">
                  <c:v>צ'כיה</c:v>
                </c:pt>
                <c:pt idx="18">
                  <c:v>סלובקיה</c:v>
                </c:pt>
                <c:pt idx="19">
                  <c:v>פולין</c:v>
                </c:pt>
                <c:pt idx="20">
                  <c:v>יוון</c:v>
                </c:pt>
                <c:pt idx="21">
                  <c:v>סלובניה</c:v>
                </c:pt>
                <c:pt idx="22">
                  <c:v>נורבגיה</c:v>
                </c:pt>
                <c:pt idx="23">
                  <c:v>איטליה</c:v>
                </c:pt>
                <c:pt idx="24">
                  <c:v>גרמניה</c:v>
                </c:pt>
                <c:pt idx="25">
                  <c:v>פינלנד</c:v>
                </c:pt>
                <c:pt idx="26">
                  <c:v>בלגיה</c:v>
                </c:pt>
                <c:pt idx="27">
                  <c:v>הונגריה</c:v>
                </c:pt>
                <c:pt idx="28">
                  <c:v>אוסטריה</c:v>
                </c:pt>
                <c:pt idx="29">
                  <c:v>ישראל</c:v>
                </c:pt>
                <c:pt idx="30">
                  <c:v>צרפת</c:v>
                </c:pt>
                <c:pt idx="31">
                  <c:v>דנמרק</c:v>
                </c:pt>
                <c:pt idx="32">
                  <c:v>שבדיה</c:v>
                </c:pt>
              </c:strCache>
            </c:strRef>
          </c:cat>
          <c:val>
            <c:numRef>
              <c:f>גיליון1!$B$2:$B$34</c:f>
              <c:numCache>
                <c:formatCode>General</c:formatCode>
                <c:ptCount val="33"/>
                <c:pt idx="0">
                  <c:v>0.26071234048919922</c:v>
                </c:pt>
                <c:pt idx="1">
                  <c:v>0.33203715438324122</c:v>
                </c:pt>
                <c:pt idx="2">
                  <c:v>0.35120314291365928</c:v>
                </c:pt>
                <c:pt idx="3">
                  <c:v>0.3566406839533599</c:v>
                </c:pt>
                <c:pt idx="4">
                  <c:v>0.36110280412982115</c:v>
                </c:pt>
                <c:pt idx="5">
                  <c:v>0.3625773421360487</c:v>
                </c:pt>
                <c:pt idx="6">
                  <c:v>0.36464038789620196</c:v>
                </c:pt>
                <c:pt idx="7">
                  <c:v>0.36963981817426511</c:v>
                </c:pt>
                <c:pt idx="8">
                  <c:v>0.3771563597037671</c:v>
                </c:pt>
                <c:pt idx="9">
                  <c:v>0.3779172101617651</c:v>
                </c:pt>
                <c:pt idx="10">
                  <c:v>0.38621998483894043</c:v>
                </c:pt>
                <c:pt idx="11">
                  <c:v>0.40537911576087143</c:v>
                </c:pt>
                <c:pt idx="12">
                  <c:v>0.41383890761734266</c:v>
                </c:pt>
                <c:pt idx="13">
                  <c:v>0.43158923091521761</c:v>
                </c:pt>
                <c:pt idx="14">
                  <c:v>0.43228616692970423</c:v>
                </c:pt>
                <c:pt idx="15">
                  <c:v>0.43718622883455394</c:v>
                </c:pt>
                <c:pt idx="16">
                  <c:v>0.4387931134014173</c:v>
                </c:pt>
                <c:pt idx="17">
                  <c:v>0.44827849901258687</c:v>
                </c:pt>
                <c:pt idx="18">
                  <c:v>0.45138906437563203</c:v>
                </c:pt>
                <c:pt idx="19">
                  <c:v>0.45401600361601185</c:v>
                </c:pt>
                <c:pt idx="20">
                  <c:v>0.45737243111025383</c:v>
                </c:pt>
                <c:pt idx="21">
                  <c:v>0.45830561631555344</c:v>
                </c:pt>
                <c:pt idx="22">
                  <c:v>0.46706568019992573</c:v>
                </c:pt>
                <c:pt idx="23">
                  <c:v>0.46808222767796587</c:v>
                </c:pt>
                <c:pt idx="24">
                  <c:v>0.47187631616526621</c:v>
                </c:pt>
                <c:pt idx="25">
                  <c:v>0.48524840008362069</c:v>
                </c:pt>
                <c:pt idx="26">
                  <c:v>0.4950734564333002</c:v>
                </c:pt>
                <c:pt idx="27">
                  <c:v>0.50829472502677309</c:v>
                </c:pt>
                <c:pt idx="28">
                  <c:v>0.51084830843062867</c:v>
                </c:pt>
                <c:pt idx="29">
                  <c:v>0.51187766413531721</c:v>
                </c:pt>
                <c:pt idx="30">
                  <c:v>0.52468208335367827</c:v>
                </c:pt>
                <c:pt idx="31">
                  <c:v>0.53214202650268883</c:v>
                </c:pt>
                <c:pt idx="32">
                  <c:v>0.53897212552360152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A96-47F6-A516-494E93B64621}"/>
            </c:ext>
          </c:extLst>
        </c:ser>
        <c:dLbls/>
        <c:gapWidth val="33"/>
        <c:overlap val="-27"/>
        <c:axId val="110625152"/>
        <c:axId val="110626688"/>
      </c:barChart>
      <c:catAx>
        <c:axId val="110625152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626688"/>
        <c:crosses val="autoZero"/>
        <c:auto val="1"/>
        <c:lblAlgn val="ctr"/>
        <c:lblOffset val="100"/>
      </c:catAx>
      <c:valAx>
        <c:axId val="110626688"/>
        <c:scaling>
          <c:orientation val="minMax"/>
        </c:scaling>
        <c:axPos val="l"/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62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Pt>
            <c:idx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1-8D4B-4F35-AC38-DBCA79895004}"/>
              </c:ext>
            </c:extLst>
          </c:dPt>
          <c:dPt>
            <c:idx val="11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B8F7-4AA0-B174-481D136EBD5A}"/>
              </c:ext>
            </c:extLst>
          </c:dPt>
          <c:dPt>
            <c:idx val="13"/>
            <c:extLst xmlns:c16r2="http://schemas.microsoft.com/office/drawing/2015/06/chart">
              <c:ext xmlns:c16="http://schemas.microsoft.com/office/drawing/2014/chart" uri="{C3380CC4-5D6E-409C-BE32-E72D297353CC}">
                <c16:uniqueId val="{00000003-8D4B-4F35-AC38-DBCA79895004}"/>
              </c:ext>
            </c:extLst>
          </c:dPt>
          <c:dPt>
            <c:idx val="14"/>
            <c:extLst xmlns:c16r2="http://schemas.microsoft.com/office/drawing/2015/06/chart">
              <c:ext xmlns:c16="http://schemas.microsoft.com/office/drawing/2014/chart" uri="{C3380CC4-5D6E-409C-BE32-E72D297353CC}">
                <c16:uniqueId val="{00000011-8D4B-4F35-AC38-DBCA79895004}"/>
              </c:ext>
            </c:extLst>
          </c:dPt>
          <c:dPt>
            <c:idx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5-8D4B-4F35-AC38-DBCA79895004}"/>
              </c:ext>
            </c:extLst>
          </c:dPt>
          <c:dPt>
            <c:idx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7-8D4B-4F35-AC38-DBCA79895004}"/>
              </c:ext>
            </c:extLst>
          </c:dPt>
          <c:dPt>
            <c:idx val="2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D4B-4F35-AC38-DBCA79895004}"/>
              </c:ext>
            </c:extLst>
          </c:dPt>
          <c:dPt>
            <c:idx val="21"/>
            <c:extLst xmlns:c16r2="http://schemas.microsoft.com/office/drawing/2015/06/chart">
              <c:ext xmlns:c16="http://schemas.microsoft.com/office/drawing/2014/chart" uri="{C3380CC4-5D6E-409C-BE32-E72D297353CC}">
                <c16:uniqueId val="{00000009-8D4B-4F35-AC38-DBCA79895004}"/>
              </c:ext>
            </c:extLst>
          </c:dPt>
          <c:dPt>
            <c:idx val="28"/>
            <c:extLst xmlns:c16r2="http://schemas.microsoft.com/office/drawing/2015/06/chart">
              <c:ext xmlns:c16="http://schemas.microsoft.com/office/drawing/2014/chart" uri="{C3380CC4-5D6E-409C-BE32-E72D297353CC}">
                <c16:uniqueId val="{0000000B-8D4B-4F35-AC38-DBCA79895004}"/>
              </c:ext>
            </c:extLst>
          </c:dPt>
          <c:dPt>
            <c:idx val="29"/>
            <c:extLst xmlns:c16r2="http://schemas.microsoft.com/office/drawing/2015/06/chart">
              <c:ext xmlns:c16="http://schemas.microsoft.com/office/drawing/2014/chart" uri="{C3380CC4-5D6E-409C-BE32-E72D297353CC}">
                <c16:uniqueId val="{0000000D-8D4B-4F35-AC38-DBCA79895004}"/>
              </c:ext>
            </c:extLst>
          </c:dPt>
          <c:dPt>
            <c:idx val="35"/>
            <c:extLst xmlns:c16r2="http://schemas.microsoft.com/office/drawing/2015/06/chart">
              <c:ext xmlns:c16="http://schemas.microsoft.com/office/drawing/2014/chart" uri="{C3380CC4-5D6E-409C-BE32-E72D297353CC}">
                <c16:uniqueId val="{0000000F-8D4B-4F35-AC38-DBCA79895004}"/>
              </c:ext>
            </c:extLst>
          </c:dPt>
          <c:dLbls>
            <c:dLbl>
              <c:idx val="11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B8F7-4AA0-B174-481D136EBD5A}"/>
                </c:ext>
              </c:extLst>
            </c:dLbl>
            <c:dLbl>
              <c:idx val="20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D4B-4F35-AC38-DBCA79895004}"/>
                </c:ext>
              </c:extLst>
            </c:dLbl>
            <c:delete val="1"/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גיליון1!$A$2:$A$34</c:f>
              <c:strCache>
                <c:ptCount val="33"/>
                <c:pt idx="0">
                  <c:v>Ireland</c:v>
                </c:pt>
                <c:pt idx="1">
                  <c:v>Korea</c:v>
                </c:pt>
                <c:pt idx="2">
                  <c:v>Switzerland</c:v>
                </c:pt>
                <c:pt idx="3">
                  <c:v>Australia</c:v>
                </c:pt>
                <c:pt idx="4">
                  <c:v>USA</c:v>
                </c:pt>
                <c:pt idx="5">
                  <c:v>Japan</c:v>
                </c:pt>
                <c:pt idx="6">
                  <c:v>Latvia</c:v>
                </c:pt>
                <c:pt idx="7">
                  <c:v>Czech Republic</c:v>
                </c:pt>
                <c:pt idx="8">
                  <c:v>Canada</c:v>
                </c:pt>
                <c:pt idx="9">
                  <c:v>Slovakia</c:v>
                </c:pt>
                <c:pt idx="10">
                  <c:v>UK</c:v>
                </c:pt>
                <c:pt idx="11">
                  <c:v>Israel</c:v>
                </c:pt>
                <c:pt idx="12">
                  <c:v>Spain</c:v>
                </c:pt>
                <c:pt idx="13">
                  <c:v>Estonia</c:v>
                </c:pt>
                <c:pt idx="14">
                  <c:v>New Zealand</c:v>
                </c:pt>
                <c:pt idx="15">
                  <c:v>Iceland</c:v>
                </c:pt>
                <c:pt idx="16">
                  <c:v>Polin</c:v>
                </c:pt>
                <c:pt idx="17">
                  <c:v>Netherlands</c:v>
                </c:pt>
                <c:pt idx="18">
                  <c:v>Slovenia</c:v>
                </c:pt>
                <c:pt idx="19">
                  <c:v>Luxembourg</c:v>
                </c:pt>
                <c:pt idx="20">
                  <c:v>OECD</c:v>
                </c:pt>
                <c:pt idx="21">
                  <c:v>Germany</c:v>
                </c:pt>
                <c:pt idx="22">
                  <c:v>Portugal</c:v>
                </c:pt>
                <c:pt idx="23">
                  <c:v>Hungary</c:v>
                </c:pt>
                <c:pt idx="24">
                  <c:v>Italy</c:v>
                </c:pt>
                <c:pt idx="25">
                  <c:v>Austria</c:v>
                </c:pt>
                <c:pt idx="26">
                  <c:v>Greece</c:v>
                </c:pt>
                <c:pt idx="27">
                  <c:v>Sweden</c:v>
                </c:pt>
                <c:pt idx="28">
                  <c:v>Norway</c:v>
                </c:pt>
                <c:pt idx="29">
                  <c:v>Denmark</c:v>
                </c:pt>
                <c:pt idx="30">
                  <c:v>Belgium</c:v>
                </c:pt>
                <c:pt idx="31">
                  <c:v>Finland</c:v>
                </c:pt>
                <c:pt idx="32">
                  <c:v>France</c:v>
                </c:pt>
              </c:strCache>
            </c:strRef>
          </c:cat>
          <c:val>
            <c:numRef>
              <c:f>גיליון1!$B$2:$B$34</c:f>
              <c:numCache>
                <c:formatCode>General</c:formatCode>
                <c:ptCount val="33"/>
                <c:pt idx="0">
                  <c:v>0.25977327128787564</c:v>
                </c:pt>
                <c:pt idx="1">
                  <c:v>0.33583622163370824</c:v>
                </c:pt>
                <c:pt idx="2">
                  <c:v>0.34033029682651661</c:v>
                </c:pt>
                <c:pt idx="3">
                  <c:v>0.36508307250110472</c:v>
                </c:pt>
                <c:pt idx="4">
                  <c:v>0.37610032391535281</c:v>
                </c:pt>
                <c:pt idx="5">
                  <c:v>0.38177797418085058</c:v>
                </c:pt>
                <c:pt idx="6">
                  <c:v>0.38189962750542528</c:v>
                </c:pt>
                <c:pt idx="7">
                  <c:v>0.38627756343688341</c:v>
                </c:pt>
                <c:pt idx="8">
                  <c:v>0.39953093128885592</c:v>
                </c:pt>
                <c:pt idx="9">
                  <c:v>0.39995691632866309</c:v>
                </c:pt>
                <c:pt idx="10">
                  <c:v>0.4023354805506914</c:v>
                </c:pt>
                <c:pt idx="11">
                  <c:v>0.40400000000000008</c:v>
                </c:pt>
                <c:pt idx="12">
                  <c:v>0.40517099798462769</c:v>
                </c:pt>
                <c:pt idx="13">
                  <c:v>0.40612435278288345</c:v>
                </c:pt>
                <c:pt idx="14">
                  <c:v>0.40765162750622919</c:v>
                </c:pt>
                <c:pt idx="15">
                  <c:v>0.40931047427901623</c:v>
                </c:pt>
                <c:pt idx="16">
                  <c:v>0.41772642491769374</c:v>
                </c:pt>
                <c:pt idx="17">
                  <c:v>0.42030151460370885</c:v>
                </c:pt>
                <c:pt idx="18">
                  <c:v>0.42238970672985543</c:v>
                </c:pt>
                <c:pt idx="19">
                  <c:v>0.42474444477028628</c:v>
                </c:pt>
                <c:pt idx="20">
                  <c:v>0.42641170189360716</c:v>
                </c:pt>
                <c:pt idx="21">
                  <c:v>0.43666769874788186</c:v>
                </c:pt>
                <c:pt idx="22">
                  <c:v>0.44136299961227582</c:v>
                </c:pt>
                <c:pt idx="23">
                  <c:v>0.47191132956515341</c:v>
                </c:pt>
                <c:pt idx="24">
                  <c:v>0.4807177833121371</c:v>
                </c:pt>
                <c:pt idx="25">
                  <c:v>0.48270553154910034</c:v>
                </c:pt>
                <c:pt idx="26">
                  <c:v>0.48332787672047861</c:v>
                </c:pt>
                <c:pt idx="27">
                  <c:v>0.48814874196655489</c:v>
                </c:pt>
                <c:pt idx="28">
                  <c:v>0.49501577772500693</c:v>
                </c:pt>
                <c:pt idx="29">
                  <c:v>0.51488897993045724</c:v>
                </c:pt>
                <c:pt idx="30">
                  <c:v>0.51599488122609605</c:v>
                </c:pt>
                <c:pt idx="31">
                  <c:v>0.52553162580765256</c:v>
                </c:pt>
                <c:pt idx="32">
                  <c:v>0.55851662824335802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D4B-4F35-AC38-DBCA79895004}"/>
            </c:ext>
          </c:extLst>
        </c:ser>
        <c:dLbls/>
        <c:gapWidth val="33"/>
        <c:overlap val="-27"/>
        <c:axId val="110570880"/>
        <c:axId val="110572672"/>
      </c:barChart>
      <c:catAx>
        <c:axId val="110570880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72672"/>
        <c:crosses val="autoZero"/>
        <c:auto val="1"/>
        <c:lblAlgn val="ctr"/>
        <c:lblOffset val="100"/>
      </c:catAx>
      <c:valAx>
        <c:axId val="110572672"/>
        <c:scaling>
          <c:orientation val="minMax"/>
        </c:scaling>
        <c:axPos val="l"/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7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E5985-BBC9-4D5F-A696-8A1D57EA7BF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228DFF7-4D0D-479C-8C9E-C260D58083B6}">
      <dgm:prSet phldrT="[טקסט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r" rtl="1"/>
          <a:r>
            <a:rPr lang="en-US" sz="2800" b="1" dirty="0" smtClean="0">
              <a:solidFill>
                <a:schemeClr val="bg1"/>
              </a:solidFill>
            </a:rPr>
            <a:t>Budget Preparation Process</a:t>
          </a:r>
          <a:endParaRPr lang="he-IL" sz="2800" b="1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" action="ppaction://noaction"/>
          </dgm14:cNvPr>
        </a:ext>
      </dgm:extLst>
    </dgm:pt>
    <dgm:pt modelId="{E3122C77-D7B3-4B54-8E24-317259FAD1F4}" type="parTrans" cxnId="{9429B35F-B4B1-46BD-9EFC-E4F60B91093E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CA1C2D7D-2631-4382-9D99-70039EA0732D}" type="sibTrans" cxnId="{9429B35F-B4B1-46BD-9EFC-E4F60B91093E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A3119995-91FF-4E3A-9991-BA5A001BD8E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en-US" sz="2800" b="1" dirty="0" smtClean="0">
              <a:solidFill>
                <a:schemeClr val="bg1"/>
              </a:solidFill>
            </a:rPr>
            <a:t>Fiscal Review</a:t>
          </a:r>
          <a:endParaRPr lang="he-IL" sz="2800" b="1" dirty="0">
            <a:solidFill>
              <a:schemeClr val="bg1"/>
            </a:solidFill>
          </a:endParaRPr>
        </a:p>
      </dgm:t>
    </dgm:pt>
    <dgm:pt modelId="{0D790694-B4E1-40BB-8304-9C5799E3C0C0}" type="parTrans" cxnId="{762EC9AE-AA4A-43AA-A05D-03771302D4DC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7B64801E-351A-422D-916B-A93582B15823}" type="sibTrans" cxnId="{762EC9AE-AA4A-43AA-A05D-03771302D4DC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ECE1D44A-4270-428C-A611-13582AEE8D3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en-US" sz="2800" b="1" dirty="0" smtClean="0">
              <a:solidFill>
                <a:schemeClr val="bg1"/>
              </a:solidFill>
            </a:rPr>
            <a:t>Background and Macro Snapshot</a:t>
          </a:r>
          <a:endParaRPr lang="he-IL" sz="2800" b="1" dirty="0">
            <a:solidFill>
              <a:schemeClr val="bg1"/>
            </a:solidFill>
          </a:endParaRPr>
        </a:p>
      </dgm:t>
    </dgm:pt>
    <dgm:pt modelId="{9525C31A-F535-4411-B543-5B9DF92DCE6C}" type="parTrans" cxnId="{2347BBB4-314A-4BE7-A455-714DAD94BA03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0A2650D5-57FE-4FAE-B46B-6A39AFB79073}" type="sibTrans" cxnId="{2347BBB4-314A-4BE7-A455-714DAD94BA03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AE5E4484-312D-4B73-B38E-BE7F8885BFF3}" type="pres">
      <dgm:prSet presAssocID="{776E5985-BBC9-4D5F-A696-8A1D57EA7BFC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he-IL"/>
        </a:p>
      </dgm:t>
    </dgm:pt>
    <dgm:pt modelId="{8E60DA53-1E5A-419B-BAC2-C34063F0603D}" type="pres">
      <dgm:prSet presAssocID="{776E5985-BBC9-4D5F-A696-8A1D57EA7BFC}" presName="Name1" presStyleCnt="0"/>
      <dgm:spPr/>
      <dgm:t>
        <a:bodyPr/>
        <a:lstStyle/>
        <a:p>
          <a:pPr rtl="1"/>
          <a:endParaRPr lang="he-IL"/>
        </a:p>
      </dgm:t>
    </dgm:pt>
    <dgm:pt modelId="{FA351E06-E633-4201-960D-60E2E818BB69}" type="pres">
      <dgm:prSet presAssocID="{776E5985-BBC9-4D5F-A696-8A1D57EA7BFC}" presName="cycle" presStyleCnt="0"/>
      <dgm:spPr/>
      <dgm:t>
        <a:bodyPr/>
        <a:lstStyle/>
        <a:p>
          <a:pPr rtl="1"/>
          <a:endParaRPr lang="he-IL"/>
        </a:p>
      </dgm:t>
    </dgm:pt>
    <dgm:pt modelId="{C44BD5CF-3771-440E-A1D5-FEFB9F106BF0}" type="pres">
      <dgm:prSet presAssocID="{776E5985-BBC9-4D5F-A696-8A1D57EA7BFC}" presName="src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24D47605-C856-44B1-886D-6221376AAD59}" type="pres">
      <dgm:prSet presAssocID="{776E5985-BBC9-4D5F-A696-8A1D57EA7BFC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7452C1A8-2597-4113-832B-D3DE2A420243}" type="pres">
      <dgm:prSet presAssocID="{776E5985-BBC9-4D5F-A696-8A1D57EA7BFC}" presName="extra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A3479265-E466-45B7-A675-415C271E3834}" type="pres">
      <dgm:prSet presAssocID="{776E5985-BBC9-4D5F-A696-8A1D57EA7BFC}" presName="dst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B39AFE6F-9941-4AC1-AB59-668DEE80B488}" type="pres">
      <dgm:prSet presAssocID="{ECE1D44A-4270-428C-A611-13582AEE8D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F38E8F3-ABB6-407A-A57A-EB8B26D49EB2}" type="pres">
      <dgm:prSet presAssocID="{ECE1D44A-4270-428C-A611-13582AEE8D3C}" presName="accent_1" presStyleCnt="0"/>
      <dgm:spPr/>
    </dgm:pt>
    <dgm:pt modelId="{EC78F41E-8D11-477D-9E9D-2AA86BA43044}" type="pres">
      <dgm:prSet presAssocID="{ECE1D44A-4270-428C-A611-13582AEE8D3C}" presName="accentRepeatNode" presStyleLbl="solidFgAcc1" presStyleIdx="0" presStyleCnt="3"/>
      <dgm:spPr/>
    </dgm:pt>
    <dgm:pt modelId="{7338B3ED-D74E-4D7B-AD70-8CD955C6F86A}" type="pres">
      <dgm:prSet presAssocID="{A3119995-91FF-4E3A-9991-BA5A001BD8E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432C3AA-7F86-43DC-9FCC-ED4198FA85EF}" type="pres">
      <dgm:prSet presAssocID="{A3119995-91FF-4E3A-9991-BA5A001BD8E3}" presName="accent_2" presStyleCnt="0"/>
      <dgm:spPr/>
    </dgm:pt>
    <dgm:pt modelId="{DC61B835-94CE-41CB-B467-EB5646B16D11}" type="pres">
      <dgm:prSet presAssocID="{A3119995-91FF-4E3A-9991-BA5A001BD8E3}" presName="accentRepeatNode" presStyleLbl="solidFgAcc1" presStyleIdx="1" presStyleCnt="3"/>
      <dgm:spPr/>
    </dgm:pt>
    <dgm:pt modelId="{E7308985-A047-4C26-A031-C59073779FDD}" type="pres">
      <dgm:prSet presAssocID="{3228DFF7-4D0D-479C-8C9E-C260D58083B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493BBF1-D5A0-4527-A319-5ED8EA74B51F}" type="pres">
      <dgm:prSet presAssocID="{3228DFF7-4D0D-479C-8C9E-C260D58083B6}" presName="accent_3" presStyleCnt="0"/>
      <dgm:spPr/>
    </dgm:pt>
    <dgm:pt modelId="{E52EAEC0-EE79-4463-A107-0207551C6C19}" type="pres">
      <dgm:prSet presAssocID="{3228DFF7-4D0D-479C-8C9E-C260D58083B6}" presName="accentRepeatNode" presStyleLbl="solidFgAcc1" presStyleIdx="2" presStyleCnt="3"/>
      <dgm:spPr/>
      <dgm:t>
        <a:bodyPr/>
        <a:lstStyle/>
        <a:p>
          <a:pPr rtl="1"/>
          <a:endParaRPr lang="he-IL"/>
        </a:p>
      </dgm:t>
    </dgm:pt>
  </dgm:ptLst>
  <dgm:cxnLst>
    <dgm:cxn modelId="{420CA68E-D600-4F0A-B552-7922CA1EC51A}" type="presOf" srcId="{3228DFF7-4D0D-479C-8C9E-C260D58083B6}" destId="{E7308985-A047-4C26-A031-C59073779FDD}" srcOrd="0" destOrd="0" presId="urn:microsoft.com/office/officeart/2008/layout/VerticalCurvedList"/>
    <dgm:cxn modelId="{2347BBB4-314A-4BE7-A455-714DAD94BA03}" srcId="{776E5985-BBC9-4D5F-A696-8A1D57EA7BFC}" destId="{ECE1D44A-4270-428C-A611-13582AEE8D3C}" srcOrd="0" destOrd="0" parTransId="{9525C31A-F535-4411-B543-5B9DF92DCE6C}" sibTransId="{0A2650D5-57FE-4FAE-B46B-6A39AFB79073}"/>
    <dgm:cxn modelId="{41D08251-94BB-4C54-9C99-EE5CC7223AC0}" type="presOf" srcId="{776E5985-BBC9-4D5F-A696-8A1D57EA7BFC}" destId="{AE5E4484-312D-4B73-B38E-BE7F8885BFF3}" srcOrd="0" destOrd="0" presId="urn:microsoft.com/office/officeart/2008/layout/VerticalCurvedList"/>
    <dgm:cxn modelId="{9429B35F-B4B1-46BD-9EFC-E4F60B91093E}" srcId="{776E5985-BBC9-4D5F-A696-8A1D57EA7BFC}" destId="{3228DFF7-4D0D-479C-8C9E-C260D58083B6}" srcOrd="2" destOrd="0" parTransId="{E3122C77-D7B3-4B54-8E24-317259FAD1F4}" sibTransId="{CA1C2D7D-2631-4382-9D99-70039EA0732D}"/>
    <dgm:cxn modelId="{762EC9AE-AA4A-43AA-A05D-03771302D4DC}" srcId="{776E5985-BBC9-4D5F-A696-8A1D57EA7BFC}" destId="{A3119995-91FF-4E3A-9991-BA5A001BD8E3}" srcOrd="1" destOrd="0" parTransId="{0D790694-B4E1-40BB-8304-9C5799E3C0C0}" sibTransId="{7B64801E-351A-422D-916B-A93582B15823}"/>
    <dgm:cxn modelId="{136609D1-2653-495C-9B1C-B902F5A4F77C}" type="presOf" srcId="{A3119995-91FF-4E3A-9991-BA5A001BD8E3}" destId="{7338B3ED-D74E-4D7B-AD70-8CD955C6F86A}" srcOrd="0" destOrd="0" presId="urn:microsoft.com/office/officeart/2008/layout/VerticalCurvedList"/>
    <dgm:cxn modelId="{0F526D6F-AB38-460D-98E1-9E616E93E488}" type="presOf" srcId="{ECE1D44A-4270-428C-A611-13582AEE8D3C}" destId="{B39AFE6F-9941-4AC1-AB59-668DEE80B488}" srcOrd="0" destOrd="0" presId="urn:microsoft.com/office/officeart/2008/layout/VerticalCurvedList"/>
    <dgm:cxn modelId="{8B796391-B5CC-4F27-9E4B-4AED4C2D9A10}" type="presOf" srcId="{0A2650D5-57FE-4FAE-B46B-6A39AFB79073}" destId="{24D47605-C856-44B1-886D-6221376AAD59}" srcOrd="0" destOrd="0" presId="urn:microsoft.com/office/officeart/2008/layout/VerticalCurvedList"/>
    <dgm:cxn modelId="{D0E0EEC2-03B4-4F0D-A232-E8594F483806}" type="presParOf" srcId="{AE5E4484-312D-4B73-B38E-BE7F8885BFF3}" destId="{8E60DA53-1E5A-419B-BAC2-C34063F0603D}" srcOrd="0" destOrd="0" presId="urn:microsoft.com/office/officeart/2008/layout/VerticalCurvedList"/>
    <dgm:cxn modelId="{38C9F09D-0E96-449D-AC52-B365A33DF996}" type="presParOf" srcId="{8E60DA53-1E5A-419B-BAC2-C34063F0603D}" destId="{FA351E06-E633-4201-960D-60E2E818BB69}" srcOrd="0" destOrd="0" presId="urn:microsoft.com/office/officeart/2008/layout/VerticalCurvedList"/>
    <dgm:cxn modelId="{4A296025-A7D3-495B-A58F-CD5661864140}" type="presParOf" srcId="{FA351E06-E633-4201-960D-60E2E818BB69}" destId="{C44BD5CF-3771-440E-A1D5-FEFB9F106BF0}" srcOrd="0" destOrd="0" presId="urn:microsoft.com/office/officeart/2008/layout/VerticalCurvedList"/>
    <dgm:cxn modelId="{7CF52E73-DEA2-4F1D-88AF-7BB769B0698F}" type="presParOf" srcId="{FA351E06-E633-4201-960D-60E2E818BB69}" destId="{24D47605-C856-44B1-886D-6221376AAD59}" srcOrd="1" destOrd="0" presId="urn:microsoft.com/office/officeart/2008/layout/VerticalCurvedList"/>
    <dgm:cxn modelId="{2271D014-DFFD-40E8-88D1-EACD9B8ADEF2}" type="presParOf" srcId="{FA351E06-E633-4201-960D-60E2E818BB69}" destId="{7452C1A8-2597-4113-832B-D3DE2A420243}" srcOrd="2" destOrd="0" presId="urn:microsoft.com/office/officeart/2008/layout/VerticalCurvedList"/>
    <dgm:cxn modelId="{397AAC02-A03D-4691-A0E0-563AA07E01A3}" type="presParOf" srcId="{FA351E06-E633-4201-960D-60E2E818BB69}" destId="{A3479265-E466-45B7-A675-415C271E3834}" srcOrd="3" destOrd="0" presId="urn:microsoft.com/office/officeart/2008/layout/VerticalCurvedList"/>
    <dgm:cxn modelId="{273C4F4E-8612-44E4-A958-BDE0726B5000}" type="presParOf" srcId="{8E60DA53-1E5A-419B-BAC2-C34063F0603D}" destId="{B39AFE6F-9941-4AC1-AB59-668DEE80B488}" srcOrd="1" destOrd="0" presId="urn:microsoft.com/office/officeart/2008/layout/VerticalCurvedList"/>
    <dgm:cxn modelId="{55F224A3-5D03-4F37-B242-1817D2E149DF}" type="presParOf" srcId="{8E60DA53-1E5A-419B-BAC2-C34063F0603D}" destId="{6F38E8F3-ABB6-407A-A57A-EB8B26D49EB2}" srcOrd="2" destOrd="0" presId="urn:microsoft.com/office/officeart/2008/layout/VerticalCurvedList"/>
    <dgm:cxn modelId="{0EB0BB13-1F46-4EF9-98A0-7E1A4548FA3F}" type="presParOf" srcId="{6F38E8F3-ABB6-407A-A57A-EB8B26D49EB2}" destId="{EC78F41E-8D11-477D-9E9D-2AA86BA43044}" srcOrd="0" destOrd="0" presId="urn:microsoft.com/office/officeart/2008/layout/VerticalCurvedList"/>
    <dgm:cxn modelId="{E71F92AF-80CA-4DDA-A8E1-4BC6AE46F1DD}" type="presParOf" srcId="{8E60DA53-1E5A-419B-BAC2-C34063F0603D}" destId="{7338B3ED-D74E-4D7B-AD70-8CD955C6F86A}" srcOrd="3" destOrd="0" presId="urn:microsoft.com/office/officeart/2008/layout/VerticalCurvedList"/>
    <dgm:cxn modelId="{B153A806-618C-4888-85AA-D704219C83ED}" type="presParOf" srcId="{8E60DA53-1E5A-419B-BAC2-C34063F0603D}" destId="{8432C3AA-7F86-43DC-9FCC-ED4198FA85EF}" srcOrd="4" destOrd="0" presId="urn:microsoft.com/office/officeart/2008/layout/VerticalCurvedList"/>
    <dgm:cxn modelId="{EA7B1EDA-C5EF-45C0-8CA5-1FB35F04EA30}" type="presParOf" srcId="{8432C3AA-7F86-43DC-9FCC-ED4198FA85EF}" destId="{DC61B835-94CE-41CB-B467-EB5646B16D11}" srcOrd="0" destOrd="0" presId="urn:microsoft.com/office/officeart/2008/layout/VerticalCurvedList"/>
    <dgm:cxn modelId="{08478FA9-C08E-4560-97F1-A84A828C68D9}" type="presParOf" srcId="{8E60DA53-1E5A-419B-BAC2-C34063F0603D}" destId="{E7308985-A047-4C26-A031-C59073779FDD}" srcOrd="5" destOrd="0" presId="urn:microsoft.com/office/officeart/2008/layout/VerticalCurvedList"/>
    <dgm:cxn modelId="{1AB781ED-3D9C-4035-81A8-12614C7AAAE6}" type="presParOf" srcId="{8E60DA53-1E5A-419B-BAC2-C34063F0603D}" destId="{6493BBF1-D5A0-4527-A319-5ED8EA74B51F}" srcOrd="6" destOrd="0" presId="urn:microsoft.com/office/officeart/2008/layout/VerticalCurvedList"/>
    <dgm:cxn modelId="{3E9C70B1-1C46-4A21-9B64-9210D313925F}" type="presParOf" srcId="{6493BBF1-D5A0-4527-A319-5ED8EA74B51F}" destId="{E52EAEC0-EE79-4463-A107-0207551C6C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4333F-2CE7-4C15-B7C0-D49DB3DC0A34}" type="doc">
      <dgm:prSet loTypeId="urn:microsoft.com/office/officeart/2005/8/layout/cycle2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99BEAD90-F865-4509-AAF8-9FBC9A2A5A0E}">
      <dgm:prSet phldrT="[טקסט]" custT="1"/>
      <dgm:spPr/>
      <dgm:t>
        <a:bodyPr/>
        <a:lstStyle/>
        <a:p>
          <a:pPr rtl="1"/>
          <a:r>
            <a:rPr lang="en-US" sz="2800" dirty="0" smtClean="0">
              <a:cs typeface="+mj-cs"/>
            </a:rPr>
            <a:t>Economic Plan / Reforms</a:t>
          </a:r>
          <a:endParaRPr lang="he-IL" sz="2800" dirty="0">
            <a:cs typeface="+mj-cs"/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" action="ppaction://noaction"/>
          </dgm14:cNvPr>
        </a:ext>
      </dgm:extLst>
    </dgm:pt>
    <dgm:pt modelId="{C2A627E5-4F1C-457C-B78C-82EAA4443DCF}" type="parTrans" cxnId="{05DD05D5-9B8D-41A9-B597-D9CB918BAA81}">
      <dgm:prSet/>
      <dgm:spPr/>
      <dgm:t>
        <a:bodyPr/>
        <a:lstStyle/>
        <a:p>
          <a:pPr rtl="1"/>
          <a:endParaRPr lang="he-IL" sz="3600"/>
        </a:p>
      </dgm:t>
    </dgm:pt>
    <dgm:pt modelId="{4F0E907B-B873-46D4-813A-57D6C977A827}" type="sibTrans" cxnId="{05DD05D5-9B8D-41A9-B597-D9CB918BAA81}">
      <dgm:prSet custT="1"/>
      <dgm:spPr/>
      <dgm:t>
        <a:bodyPr/>
        <a:lstStyle/>
        <a:p>
          <a:pPr rtl="1"/>
          <a:endParaRPr lang="he-IL" sz="2400"/>
        </a:p>
      </dgm:t>
    </dgm:pt>
    <dgm:pt modelId="{DD36A341-93DA-4D7D-AF62-369F15173AD0}">
      <dgm:prSet phldrT="[טקסט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en-US" sz="2800" dirty="0" smtClean="0">
              <a:cs typeface="+mj-cs"/>
            </a:rPr>
            <a:t>State Budget</a:t>
          </a:r>
          <a:endParaRPr lang="he-IL" sz="2800" dirty="0">
            <a:cs typeface="+mj-cs"/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sldjump"/>
          </dgm14:cNvPr>
        </a:ext>
      </dgm:extLst>
    </dgm:pt>
    <dgm:pt modelId="{28326284-C8A9-44B2-8EA9-90EFC23CBE1F}" type="sibTrans" cxnId="{E9D8FE04-AF10-47E6-A3CE-8F39370B6B4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endParaRPr lang="he-IL" sz="2400"/>
        </a:p>
      </dgm:t>
    </dgm:pt>
    <dgm:pt modelId="{B7026B2D-1717-46EE-AF39-4613D4A67AFE}" type="parTrans" cxnId="{E9D8FE04-AF10-47E6-A3CE-8F39370B6B43}">
      <dgm:prSet/>
      <dgm:spPr/>
      <dgm:t>
        <a:bodyPr/>
        <a:lstStyle/>
        <a:p>
          <a:pPr rtl="1"/>
          <a:endParaRPr lang="he-IL" sz="3600"/>
        </a:p>
      </dgm:t>
    </dgm:pt>
    <dgm:pt modelId="{71FD0DBC-E8CA-4621-A6ED-5F82283F34D5}" type="pres">
      <dgm:prSet presAssocID="{BC54333F-2CE7-4C15-B7C0-D49DB3DC0A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4BEAF24-C5A2-4A34-813B-DD115CD65136}" type="pres">
      <dgm:prSet presAssocID="{99BEAD90-F865-4509-AAF8-9FBC9A2A5A0E}" presName="node" presStyleLbl="node1" presStyleIdx="0" presStyleCnt="2" custRadScaleRad="9647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2C719C6-7A2F-4E38-B9F7-47C3380165A5}" type="pres">
      <dgm:prSet presAssocID="{4F0E907B-B873-46D4-813A-57D6C977A827}" presName="sibTrans" presStyleLbl="sibTrans2D1" presStyleIdx="0" presStyleCnt="2" custLinFactNeighborX="1636" custLinFactNeighborY="82626"/>
      <dgm:spPr/>
      <dgm:t>
        <a:bodyPr/>
        <a:lstStyle/>
        <a:p>
          <a:pPr rtl="1"/>
          <a:endParaRPr lang="he-IL"/>
        </a:p>
      </dgm:t>
    </dgm:pt>
    <dgm:pt modelId="{7977E52A-3F04-403F-A7B2-8F233A60FC87}" type="pres">
      <dgm:prSet presAssocID="{4F0E907B-B873-46D4-813A-57D6C977A827}" presName="connectorText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909706CD-38CE-496A-B4D8-E162DFFD9D2A}" type="pres">
      <dgm:prSet presAssocID="{DD36A341-93DA-4D7D-AF62-369F15173AD0}" presName="node" presStyleLbl="node1" presStyleIdx="1" presStyleCnt="2" custRadScaleRad="9647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014C379-50D0-492D-8648-2E074BABD16D}" type="pres">
      <dgm:prSet presAssocID="{28326284-C8A9-44B2-8EA9-90EFC23CBE1F}" presName="sibTrans" presStyleLbl="sibTrans2D1" presStyleIdx="1" presStyleCnt="2" custLinFactNeighborX="-5782" custLinFactNeighborY="-96704"/>
      <dgm:spPr/>
      <dgm:t>
        <a:bodyPr/>
        <a:lstStyle/>
        <a:p>
          <a:pPr rtl="1"/>
          <a:endParaRPr lang="he-IL"/>
        </a:p>
      </dgm:t>
    </dgm:pt>
    <dgm:pt modelId="{6BF3D6AD-4CDB-438D-9878-D26249FFC22D}" type="pres">
      <dgm:prSet presAssocID="{28326284-C8A9-44B2-8EA9-90EFC23CBE1F}" presName="connectorText" presStyleLbl="sibTrans2D1" presStyleIdx="1" presStyleCnt="2"/>
      <dgm:spPr/>
      <dgm:t>
        <a:bodyPr/>
        <a:lstStyle/>
        <a:p>
          <a:pPr rtl="1"/>
          <a:endParaRPr lang="he-IL"/>
        </a:p>
      </dgm:t>
    </dgm:pt>
  </dgm:ptLst>
  <dgm:cxnLst>
    <dgm:cxn modelId="{131E0509-1A8D-4FF0-A84C-BC917F0136B5}" type="presOf" srcId="{99BEAD90-F865-4509-AAF8-9FBC9A2A5A0E}" destId="{74BEAF24-C5A2-4A34-813B-DD115CD65136}" srcOrd="0" destOrd="0" presId="urn:microsoft.com/office/officeart/2005/8/layout/cycle2"/>
    <dgm:cxn modelId="{05DD05D5-9B8D-41A9-B597-D9CB918BAA81}" srcId="{BC54333F-2CE7-4C15-B7C0-D49DB3DC0A34}" destId="{99BEAD90-F865-4509-AAF8-9FBC9A2A5A0E}" srcOrd="0" destOrd="0" parTransId="{C2A627E5-4F1C-457C-B78C-82EAA4443DCF}" sibTransId="{4F0E907B-B873-46D4-813A-57D6C977A827}"/>
    <dgm:cxn modelId="{E9D8FE04-AF10-47E6-A3CE-8F39370B6B43}" srcId="{BC54333F-2CE7-4C15-B7C0-D49DB3DC0A34}" destId="{DD36A341-93DA-4D7D-AF62-369F15173AD0}" srcOrd="1" destOrd="0" parTransId="{B7026B2D-1717-46EE-AF39-4613D4A67AFE}" sibTransId="{28326284-C8A9-44B2-8EA9-90EFC23CBE1F}"/>
    <dgm:cxn modelId="{9D029DE2-E760-467B-9899-29685D7848B8}" type="presOf" srcId="{BC54333F-2CE7-4C15-B7C0-D49DB3DC0A34}" destId="{71FD0DBC-E8CA-4621-A6ED-5F82283F34D5}" srcOrd="0" destOrd="0" presId="urn:microsoft.com/office/officeart/2005/8/layout/cycle2"/>
    <dgm:cxn modelId="{22AE5F48-FF7D-483D-8C56-CDA012F1A684}" type="presOf" srcId="{28326284-C8A9-44B2-8EA9-90EFC23CBE1F}" destId="{4014C379-50D0-492D-8648-2E074BABD16D}" srcOrd="0" destOrd="0" presId="urn:microsoft.com/office/officeart/2005/8/layout/cycle2"/>
    <dgm:cxn modelId="{ABD8492A-89CE-4C1D-B933-F971071F9834}" type="presOf" srcId="{4F0E907B-B873-46D4-813A-57D6C977A827}" destId="{7977E52A-3F04-403F-A7B2-8F233A60FC87}" srcOrd="1" destOrd="0" presId="urn:microsoft.com/office/officeart/2005/8/layout/cycle2"/>
    <dgm:cxn modelId="{76A72E86-CF3E-42FF-B9C3-F7FAE58F7AA9}" type="presOf" srcId="{DD36A341-93DA-4D7D-AF62-369F15173AD0}" destId="{909706CD-38CE-496A-B4D8-E162DFFD9D2A}" srcOrd="0" destOrd="0" presId="urn:microsoft.com/office/officeart/2005/8/layout/cycle2"/>
    <dgm:cxn modelId="{5D2B60A5-3480-4CD0-A093-15C2E70E18C0}" type="presOf" srcId="{28326284-C8A9-44B2-8EA9-90EFC23CBE1F}" destId="{6BF3D6AD-4CDB-438D-9878-D26249FFC22D}" srcOrd="1" destOrd="0" presId="urn:microsoft.com/office/officeart/2005/8/layout/cycle2"/>
    <dgm:cxn modelId="{82318C9E-29DB-41B8-8E87-82FC240643D7}" type="presOf" srcId="{4F0E907B-B873-46D4-813A-57D6C977A827}" destId="{F2C719C6-7A2F-4E38-B9F7-47C3380165A5}" srcOrd="0" destOrd="0" presId="urn:microsoft.com/office/officeart/2005/8/layout/cycle2"/>
    <dgm:cxn modelId="{25A90D1C-EC26-4DE2-8DDF-5543F7A5646E}" type="presParOf" srcId="{71FD0DBC-E8CA-4621-A6ED-5F82283F34D5}" destId="{74BEAF24-C5A2-4A34-813B-DD115CD65136}" srcOrd="0" destOrd="0" presId="urn:microsoft.com/office/officeart/2005/8/layout/cycle2"/>
    <dgm:cxn modelId="{F80D9ADB-B752-466C-95ED-DCF13494F972}" type="presParOf" srcId="{71FD0DBC-E8CA-4621-A6ED-5F82283F34D5}" destId="{F2C719C6-7A2F-4E38-B9F7-47C3380165A5}" srcOrd="1" destOrd="0" presId="urn:microsoft.com/office/officeart/2005/8/layout/cycle2"/>
    <dgm:cxn modelId="{8F45FC21-268C-4B59-AA66-7456A85B57EF}" type="presParOf" srcId="{F2C719C6-7A2F-4E38-B9F7-47C3380165A5}" destId="{7977E52A-3F04-403F-A7B2-8F233A60FC87}" srcOrd="0" destOrd="0" presId="urn:microsoft.com/office/officeart/2005/8/layout/cycle2"/>
    <dgm:cxn modelId="{F0C0BD74-9D6B-4C2A-A145-40F3519DAB60}" type="presParOf" srcId="{71FD0DBC-E8CA-4621-A6ED-5F82283F34D5}" destId="{909706CD-38CE-496A-B4D8-E162DFFD9D2A}" srcOrd="2" destOrd="0" presId="urn:microsoft.com/office/officeart/2005/8/layout/cycle2"/>
    <dgm:cxn modelId="{63618838-6D4C-43CB-AD9E-7BA9A8FC584C}" type="presParOf" srcId="{71FD0DBC-E8CA-4621-A6ED-5F82283F34D5}" destId="{4014C379-50D0-492D-8648-2E074BABD16D}" srcOrd="3" destOrd="0" presId="urn:microsoft.com/office/officeart/2005/8/layout/cycle2"/>
    <dgm:cxn modelId="{70EB85EB-AADC-411E-83B5-7E3EB12EAC7B}" type="presParOf" srcId="{4014C379-50D0-492D-8648-2E074BABD16D}" destId="{6BF3D6AD-4CDB-438D-9878-D26249FFC22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54333F-2CE7-4C15-B7C0-D49DB3DC0A34}" type="doc">
      <dgm:prSet loTypeId="urn:microsoft.com/office/officeart/2005/8/layout/cycle2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99BEAD90-F865-4509-AAF8-9FBC9A2A5A0E}">
      <dgm:prSet phldrT="[טקסט]" custT="1"/>
      <dgm:spPr/>
      <dgm:t>
        <a:bodyPr/>
        <a:lstStyle/>
        <a:p>
          <a:pPr rtl="1"/>
          <a:r>
            <a:rPr lang="en-US" sz="2800" dirty="0" smtClean="0">
              <a:cs typeface="+mj-cs"/>
            </a:rPr>
            <a:t>Economic Plan / Reforms</a:t>
          </a:r>
          <a:endParaRPr lang="he-IL" sz="2800" dirty="0">
            <a:cs typeface="+mj-cs"/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" action="ppaction://noaction"/>
          </dgm14:cNvPr>
        </a:ext>
      </dgm:extLst>
    </dgm:pt>
    <dgm:pt modelId="{C2A627E5-4F1C-457C-B78C-82EAA4443DCF}" type="parTrans" cxnId="{05DD05D5-9B8D-41A9-B597-D9CB918BAA81}">
      <dgm:prSet/>
      <dgm:spPr/>
      <dgm:t>
        <a:bodyPr/>
        <a:lstStyle/>
        <a:p>
          <a:pPr rtl="1"/>
          <a:endParaRPr lang="he-IL" sz="3600"/>
        </a:p>
      </dgm:t>
    </dgm:pt>
    <dgm:pt modelId="{4F0E907B-B873-46D4-813A-57D6C977A827}" type="sibTrans" cxnId="{05DD05D5-9B8D-41A9-B597-D9CB918BAA81}">
      <dgm:prSet custT="1"/>
      <dgm:spPr>
        <a:noFill/>
      </dgm:spPr>
      <dgm:t>
        <a:bodyPr/>
        <a:lstStyle/>
        <a:p>
          <a:pPr rtl="1"/>
          <a:endParaRPr lang="he-IL" sz="2400"/>
        </a:p>
      </dgm:t>
    </dgm:pt>
    <dgm:pt modelId="{DD36A341-93DA-4D7D-AF62-369F15173AD0}">
      <dgm:prSet phldrT="[טקסט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en-US" sz="2800" dirty="0" smtClean="0">
              <a:cs typeface="+mj-cs"/>
            </a:rPr>
            <a:t>State Budget</a:t>
          </a:r>
          <a:endParaRPr lang="he-IL" sz="2800" dirty="0">
            <a:cs typeface="+mj-cs"/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sldjump"/>
          </dgm14:cNvPr>
        </a:ext>
      </dgm:extLst>
    </dgm:pt>
    <dgm:pt modelId="{28326284-C8A9-44B2-8EA9-90EFC23CBE1F}" type="sibTrans" cxnId="{E9D8FE04-AF10-47E6-A3CE-8F39370B6B43}">
      <dgm:prSet custT="1"/>
      <dgm:spPr>
        <a:noFill/>
      </dgm:spPr>
      <dgm:t>
        <a:bodyPr/>
        <a:lstStyle/>
        <a:p>
          <a:pPr rtl="1"/>
          <a:endParaRPr lang="he-IL" sz="2400"/>
        </a:p>
      </dgm:t>
    </dgm:pt>
    <dgm:pt modelId="{B7026B2D-1717-46EE-AF39-4613D4A67AFE}" type="parTrans" cxnId="{E9D8FE04-AF10-47E6-A3CE-8F39370B6B43}">
      <dgm:prSet/>
      <dgm:spPr/>
      <dgm:t>
        <a:bodyPr/>
        <a:lstStyle/>
        <a:p>
          <a:pPr rtl="1"/>
          <a:endParaRPr lang="he-IL" sz="3600"/>
        </a:p>
      </dgm:t>
    </dgm:pt>
    <dgm:pt modelId="{71FD0DBC-E8CA-4621-A6ED-5F82283F34D5}" type="pres">
      <dgm:prSet presAssocID="{BC54333F-2CE7-4C15-B7C0-D49DB3DC0A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4BEAF24-C5A2-4A34-813B-DD115CD65136}" type="pres">
      <dgm:prSet presAssocID="{99BEAD90-F865-4509-AAF8-9FBC9A2A5A0E}" presName="node" presStyleLbl="node1" presStyleIdx="0" presStyleCnt="2" custScaleX="113572" custRadScaleRad="9647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2C719C6-7A2F-4E38-B9F7-47C3380165A5}" type="pres">
      <dgm:prSet presAssocID="{4F0E907B-B873-46D4-813A-57D6C977A827}" presName="sibTrans" presStyleLbl="sibTrans2D1" presStyleIdx="0" presStyleCnt="2" custLinFactNeighborX="1636" custLinFactNeighborY="82626"/>
      <dgm:spPr/>
      <dgm:t>
        <a:bodyPr/>
        <a:lstStyle/>
        <a:p>
          <a:pPr rtl="1"/>
          <a:endParaRPr lang="he-IL"/>
        </a:p>
      </dgm:t>
    </dgm:pt>
    <dgm:pt modelId="{7977E52A-3F04-403F-A7B2-8F233A60FC87}" type="pres">
      <dgm:prSet presAssocID="{4F0E907B-B873-46D4-813A-57D6C977A827}" presName="connectorText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909706CD-38CE-496A-B4D8-E162DFFD9D2A}" type="pres">
      <dgm:prSet presAssocID="{DD36A341-93DA-4D7D-AF62-369F15173AD0}" presName="node" presStyleLbl="node1" presStyleIdx="1" presStyleCnt="2" custRadScaleRad="9647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014C379-50D0-492D-8648-2E074BABD16D}" type="pres">
      <dgm:prSet presAssocID="{28326284-C8A9-44B2-8EA9-90EFC23CBE1F}" presName="sibTrans" presStyleLbl="sibTrans2D1" presStyleIdx="1" presStyleCnt="2" custLinFactNeighborX="-5782" custLinFactNeighborY="-96704"/>
      <dgm:spPr/>
      <dgm:t>
        <a:bodyPr/>
        <a:lstStyle/>
        <a:p>
          <a:pPr rtl="1"/>
          <a:endParaRPr lang="he-IL"/>
        </a:p>
      </dgm:t>
    </dgm:pt>
    <dgm:pt modelId="{6BF3D6AD-4CDB-438D-9878-D26249FFC22D}" type="pres">
      <dgm:prSet presAssocID="{28326284-C8A9-44B2-8EA9-90EFC23CBE1F}" presName="connectorText" presStyleLbl="sibTrans2D1" presStyleIdx="1" presStyleCnt="2"/>
      <dgm:spPr/>
      <dgm:t>
        <a:bodyPr/>
        <a:lstStyle/>
        <a:p>
          <a:pPr rtl="1"/>
          <a:endParaRPr lang="he-IL"/>
        </a:p>
      </dgm:t>
    </dgm:pt>
  </dgm:ptLst>
  <dgm:cxnLst>
    <dgm:cxn modelId="{131E0509-1A8D-4FF0-A84C-BC917F0136B5}" type="presOf" srcId="{99BEAD90-F865-4509-AAF8-9FBC9A2A5A0E}" destId="{74BEAF24-C5A2-4A34-813B-DD115CD65136}" srcOrd="0" destOrd="0" presId="urn:microsoft.com/office/officeart/2005/8/layout/cycle2"/>
    <dgm:cxn modelId="{05DD05D5-9B8D-41A9-B597-D9CB918BAA81}" srcId="{BC54333F-2CE7-4C15-B7C0-D49DB3DC0A34}" destId="{99BEAD90-F865-4509-AAF8-9FBC9A2A5A0E}" srcOrd="0" destOrd="0" parTransId="{C2A627E5-4F1C-457C-B78C-82EAA4443DCF}" sibTransId="{4F0E907B-B873-46D4-813A-57D6C977A827}"/>
    <dgm:cxn modelId="{E9D8FE04-AF10-47E6-A3CE-8F39370B6B43}" srcId="{BC54333F-2CE7-4C15-B7C0-D49DB3DC0A34}" destId="{DD36A341-93DA-4D7D-AF62-369F15173AD0}" srcOrd="1" destOrd="0" parTransId="{B7026B2D-1717-46EE-AF39-4613D4A67AFE}" sibTransId="{28326284-C8A9-44B2-8EA9-90EFC23CBE1F}"/>
    <dgm:cxn modelId="{9D029DE2-E760-467B-9899-29685D7848B8}" type="presOf" srcId="{BC54333F-2CE7-4C15-B7C0-D49DB3DC0A34}" destId="{71FD0DBC-E8CA-4621-A6ED-5F82283F34D5}" srcOrd="0" destOrd="0" presId="urn:microsoft.com/office/officeart/2005/8/layout/cycle2"/>
    <dgm:cxn modelId="{22AE5F48-FF7D-483D-8C56-CDA012F1A684}" type="presOf" srcId="{28326284-C8A9-44B2-8EA9-90EFC23CBE1F}" destId="{4014C379-50D0-492D-8648-2E074BABD16D}" srcOrd="0" destOrd="0" presId="urn:microsoft.com/office/officeart/2005/8/layout/cycle2"/>
    <dgm:cxn modelId="{ABD8492A-89CE-4C1D-B933-F971071F9834}" type="presOf" srcId="{4F0E907B-B873-46D4-813A-57D6C977A827}" destId="{7977E52A-3F04-403F-A7B2-8F233A60FC87}" srcOrd="1" destOrd="0" presId="urn:microsoft.com/office/officeart/2005/8/layout/cycle2"/>
    <dgm:cxn modelId="{76A72E86-CF3E-42FF-B9C3-F7FAE58F7AA9}" type="presOf" srcId="{DD36A341-93DA-4D7D-AF62-369F15173AD0}" destId="{909706CD-38CE-496A-B4D8-E162DFFD9D2A}" srcOrd="0" destOrd="0" presId="urn:microsoft.com/office/officeart/2005/8/layout/cycle2"/>
    <dgm:cxn modelId="{5D2B60A5-3480-4CD0-A093-15C2E70E18C0}" type="presOf" srcId="{28326284-C8A9-44B2-8EA9-90EFC23CBE1F}" destId="{6BF3D6AD-4CDB-438D-9878-D26249FFC22D}" srcOrd="1" destOrd="0" presId="urn:microsoft.com/office/officeart/2005/8/layout/cycle2"/>
    <dgm:cxn modelId="{82318C9E-29DB-41B8-8E87-82FC240643D7}" type="presOf" srcId="{4F0E907B-B873-46D4-813A-57D6C977A827}" destId="{F2C719C6-7A2F-4E38-B9F7-47C3380165A5}" srcOrd="0" destOrd="0" presId="urn:microsoft.com/office/officeart/2005/8/layout/cycle2"/>
    <dgm:cxn modelId="{25A90D1C-EC26-4DE2-8DDF-5543F7A5646E}" type="presParOf" srcId="{71FD0DBC-E8CA-4621-A6ED-5F82283F34D5}" destId="{74BEAF24-C5A2-4A34-813B-DD115CD65136}" srcOrd="0" destOrd="0" presId="urn:microsoft.com/office/officeart/2005/8/layout/cycle2"/>
    <dgm:cxn modelId="{F80D9ADB-B752-466C-95ED-DCF13494F972}" type="presParOf" srcId="{71FD0DBC-E8CA-4621-A6ED-5F82283F34D5}" destId="{F2C719C6-7A2F-4E38-B9F7-47C3380165A5}" srcOrd="1" destOrd="0" presId="urn:microsoft.com/office/officeart/2005/8/layout/cycle2"/>
    <dgm:cxn modelId="{8F45FC21-268C-4B59-AA66-7456A85B57EF}" type="presParOf" srcId="{F2C719C6-7A2F-4E38-B9F7-47C3380165A5}" destId="{7977E52A-3F04-403F-A7B2-8F233A60FC87}" srcOrd="0" destOrd="0" presId="urn:microsoft.com/office/officeart/2005/8/layout/cycle2"/>
    <dgm:cxn modelId="{F0C0BD74-9D6B-4C2A-A145-40F3519DAB60}" type="presParOf" srcId="{71FD0DBC-E8CA-4621-A6ED-5F82283F34D5}" destId="{909706CD-38CE-496A-B4D8-E162DFFD9D2A}" srcOrd="2" destOrd="0" presId="urn:microsoft.com/office/officeart/2005/8/layout/cycle2"/>
    <dgm:cxn modelId="{63618838-6D4C-43CB-AD9E-7BA9A8FC584C}" type="presParOf" srcId="{71FD0DBC-E8CA-4621-A6ED-5F82283F34D5}" destId="{4014C379-50D0-492D-8648-2E074BABD16D}" srcOrd="3" destOrd="0" presId="urn:microsoft.com/office/officeart/2005/8/layout/cycle2"/>
    <dgm:cxn modelId="{70EB85EB-AADC-411E-83B5-7E3EB12EAC7B}" type="presParOf" srcId="{4014C379-50D0-492D-8648-2E074BABD16D}" destId="{6BF3D6AD-4CDB-438D-9878-D26249FFC22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6E5985-BBC9-4D5F-A696-8A1D57EA7BF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228DFF7-4D0D-479C-8C9E-C260D58083B6}">
      <dgm:prSet phldrT="[טקסט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r" rtl="1"/>
          <a:r>
            <a:rPr lang="en-US" sz="2800" b="1" dirty="0" smtClean="0">
              <a:solidFill>
                <a:schemeClr val="bg1"/>
              </a:solidFill>
            </a:rPr>
            <a:t>Budget Preparation Process</a:t>
          </a:r>
          <a:endParaRPr lang="he-IL" sz="2800" b="1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" action="ppaction://noaction"/>
          </dgm14:cNvPr>
        </a:ext>
      </dgm:extLst>
    </dgm:pt>
    <dgm:pt modelId="{E3122C77-D7B3-4B54-8E24-317259FAD1F4}" type="parTrans" cxnId="{9429B35F-B4B1-46BD-9EFC-E4F60B91093E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CA1C2D7D-2631-4382-9D99-70039EA0732D}" type="sibTrans" cxnId="{9429B35F-B4B1-46BD-9EFC-E4F60B91093E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A3119995-91FF-4E3A-9991-BA5A001BD8E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en-US" sz="2800" b="1" dirty="0" smtClean="0">
              <a:solidFill>
                <a:schemeClr val="bg1"/>
              </a:solidFill>
            </a:rPr>
            <a:t>Fiscal Review</a:t>
          </a:r>
          <a:endParaRPr lang="he-IL" sz="2800" b="1" dirty="0">
            <a:solidFill>
              <a:schemeClr val="bg1"/>
            </a:solidFill>
          </a:endParaRPr>
        </a:p>
      </dgm:t>
    </dgm:pt>
    <dgm:pt modelId="{0D790694-B4E1-40BB-8304-9C5799E3C0C0}" type="parTrans" cxnId="{762EC9AE-AA4A-43AA-A05D-03771302D4DC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7B64801E-351A-422D-916B-A93582B15823}" type="sibTrans" cxnId="{762EC9AE-AA4A-43AA-A05D-03771302D4DC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ECE1D44A-4270-428C-A611-13582AEE8D3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en-US" sz="2800" b="1" dirty="0" smtClean="0">
              <a:solidFill>
                <a:schemeClr val="bg1"/>
              </a:solidFill>
            </a:rPr>
            <a:t>Background and Macro Snapshot</a:t>
          </a:r>
          <a:endParaRPr lang="he-IL" sz="2800" b="1" dirty="0">
            <a:solidFill>
              <a:schemeClr val="bg1"/>
            </a:solidFill>
          </a:endParaRPr>
        </a:p>
      </dgm:t>
    </dgm:pt>
    <dgm:pt modelId="{9525C31A-F535-4411-B543-5B9DF92DCE6C}" type="parTrans" cxnId="{2347BBB4-314A-4BE7-A455-714DAD94BA03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0A2650D5-57FE-4FAE-B46B-6A39AFB79073}" type="sibTrans" cxnId="{2347BBB4-314A-4BE7-A455-714DAD94BA03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AE5E4484-312D-4B73-B38E-BE7F8885BFF3}" type="pres">
      <dgm:prSet presAssocID="{776E5985-BBC9-4D5F-A696-8A1D57EA7BFC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he-IL"/>
        </a:p>
      </dgm:t>
    </dgm:pt>
    <dgm:pt modelId="{8E60DA53-1E5A-419B-BAC2-C34063F0603D}" type="pres">
      <dgm:prSet presAssocID="{776E5985-BBC9-4D5F-A696-8A1D57EA7BFC}" presName="Name1" presStyleCnt="0"/>
      <dgm:spPr/>
      <dgm:t>
        <a:bodyPr/>
        <a:lstStyle/>
        <a:p>
          <a:pPr rtl="1"/>
          <a:endParaRPr lang="he-IL"/>
        </a:p>
      </dgm:t>
    </dgm:pt>
    <dgm:pt modelId="{FA351E06-E633-4201-960D-60E2E818BB69}" type="pres">
      <dgm:prSet presAssocID="{776E5985-BBC9-4D5F-A696-8A1D57EA7BFC}" presName="cycle" presStyleCnt="0"/>
      <dgm:spPr/>
      <dgm:t>
        <a:bodyPr/>
        <a:lstStyle/>
        <a:p>
          <a:pPr rtl="1"/>
          <a:endParaRPr lang="he-IL"/>
        </a:p>
      </dgm:t>
    </dgm:pt>
    <dgm:pt modelId="{C44BD5CF-3771-440E-A1D5-FEFB9F106BF0}" type="pres">
      <dgm:prSet presAssocID="{776E5985-BBC9-4D5F-A696-8A1D57EA7BFC}" presName="src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24D47605-C856-44B1-886D-6221376AAD59}" type="pres">
      <dgm:prSet presAssocID="{776E5985-BBC9-4D5F-A696-8A1D57EA7BFC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7452C1A8-2597-4113-832B-D3DE2A420243}" type="pres">
      <dgm:prSet presAssocID="{776E5985-BBC9-4D5F-A696-8A1D57EA7BFC}" presName="extra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A3479265-E466-45B7-A675-415C271E3834}" type="pres">
      <dgm:prSet presAssocID="{776E5985-BBC9-4D5F-A696-8A1D57EA7BFC}" presName="dst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B39AFE6F-9941-4AC1-AB59-668DEE80B488}" type="pres">
      <dgm:prSet presAssocID="{ECE1D44A-4270-428C-A611-13582AEE8D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F38E8F3-ABB6-407A-A57A-EB8B26D49EB2}" type="pres">
      <dgm:prSet presAssocID="{ECE1D44A-4270-428C-A611-13582AEE8D3C}" presName="accent_1" presStyleCnt="0"/>
      <dgm:spPr/>
    </dgm:pt>
    <dgm:pt modelId="{EC78F41E-8D11-477D-9E9D-2AA86BA43044}" type="pres">
      <dgm:prSet presAssocID="{ECE1D44A-4270-428C-A611-13582AEE8D3C}" presName="accentRepeatNode" presStyleLbl="solidFgAcc1" presStyleIdx="0" presStyleCnt="3"/>
      <dgm:spPr/>
    </dgm:pt>
    <dgm:pt modelId="{7338B3ED-D74E-4D7B-AD70-8CD955C6F86A}" type="pres">
      <dgm:prSet presAssocID="{A3119995-91FF-4E3A-9991-BA5A001BD8E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432C3AA-7F86-43DC-9FCC-ED4198FA85EF}" type="pres">
      <dgm:prSet presAssocID="{A3119995-91FF-4E3A-9991-BA5A001BD8E3}" presName="accent_2" presStyleCnt="0"/>
      <dgm:spPr/>
    </dgm:pt>
    <dgm:pt modelId="{DC61B835-94CE-41CB-B467-EB5646B16D11}" type="pres">
      <dgm:prSet presAssocID="{A3119995-91FF-4E3A-9991-BA5A001BD8E3}" presName="accentRepeatNode" presStyleLbl="solidFgAcc1" presStyleIdx="1" presStyleCnt="3"/>
      <dgm:spPr/>
    </dgm:pt>
    <dgm:pt modelId="{E7308985-A047-4C26-A031-C59073779FDD}" type="pres">
      <dgm:prSet presAssocID="{3228DFF7-4D0D-479C-8C9E-C260D58083B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493BBF1-D5A0-4527-A319-5ED8EA74B51F}" type="pres">
      <dgm:prSet presAssocID="{3228DFF7-4D0D-479C-8C9E-C260D58083B6}" presName="accent_3" presStyleCnt="0"/>
      <dgm:spPr/>
    </dgm:pt>
    <dgm:pt modelId="{E52EAEC0-EE79-4463-A107-0207551C6C19}" type="pres">
      <dgm:prSet presAssocID="{3228DFF7-4D0D-479C-8C9E-C260D58083B6}" presName="accentRepeatNode" presStyleLbl="solidFgAcc1" presStyleIdx="2" presStyleCnt="3"/>
      <dgm:spPr/>
      <dgm:t>
        <a:bodyPr/>
        <a:lstStyle/>
        <a:p>
          <a:pPr rtl="1"/>
          <a:endParaRPr lang="he-IL"/>
        </a:p>
      </dgm:t>
    </dgm:pt>
  </dgm:ptLst>
  <dgm:cxnLst>
    <dgm:cxn modelId="{420CA68E-D600-4F0A-B552-7922CA1EC51A}" type="presOf" srcId="{3228DFF7-4D0D-479C-8C9E-C260D58083B6}" destId="{E7308985-A047-4C26-A031-C59073779FDD}" srcOrd="0" destOrd="0" presId="urn:microsoft.com/office/officeart/2008/layout/VerticalCurvedList"/>
    <dgm:cxn modelId="{2347BBB4-314A-4BE7-A455-714DAD94BA03}" srcId="{776E5985-BBC9-4D5F-A696-8A1D57EA7BFC}" destId="{ECE1D44A-4270-428C-A611-13582AEE8D3C}" srcOrd="0" destOrd="0" parTransId="{9525C31A-F535-4411-B543-5B9DF92DCE6C}" sibTransId="{0A2650D5-57FE-4FAE-B46B-6A39AFB79073}"/>
    <dgm:cxn modelId="{41D08251-94BB-4C54-9C99-EE5CC7223AC0}" type="presOf" srcId="{776E5985-BBC9-4D5F-A696-8A1D57EA7BFC}" destId="{AE5E4484-312D-4B73-B38E-BE7F8885BFF3}" srcOrd="0" destOrd="0" presId="urn:microsoft.com/office/officeart/2008/layout/VerticalCurvedList"/>
    <dgm:cxn modelId="{9429B35F-B4B1-46BD-9EFC-E4F60B91093E}" srcId="{776E5985-BBC9-4D5F-A696-8A1D57EA7BFC}" destId="{3228DFF7-4D0D-479C-8C9E-C260D58083B6}" srcOrd="2" destOrd="0" parTransId="{E3122C77-D7B3-4B54-8E24-317259FAD1F4}" sibTransId="{CA1C2D7D-2631-4382-9D99-70039EA0732D}"/>
    <dgm:cxn modelId="{762EC9AE-AA4A-43AA-A05D-03771302D4DC}" srcId="{776E5985-BBC9-4D5F-A696-8A1D57EA7BFC}" destId="{A3119995-91FF-4E3A-9991-BA5A001BD8E3}" srcOrd="1" destOrd="0" parTransId="{0D790694-B4E1-40BB-8304-9C5799E3C0C0}" sibTransId="{7B64801E-351A-422D-916B-A93582B15823}"/>
    <dgm:cxn modelId="{136609D1-2653-495C-9B1C-B902F5A4F77C}" type="presOf" srcId="{A3119995-91FF-4E3A-9991-BA5A001BD8E3}" destId="{7338B3ED-D74E-4D7B-AD70-8CD955C6F86A}" srcOrd="0" destOrd="0" presId="urn:microsoft.com/office/officeart/2008/layout/VerticalCurvedList"/>
    <dgm:cxn modelId="{0F526D6F-AB38-460D-98E1-9E616E93E488}" type="presOf" srcId="{ECE1D44A-4270-428C-A611-13582AEE8D3C}" destId="{B39AFE6F-9941-4AC1-AB59-668DEE80B488}" srcOrd="0" destOrd="0" presId="urn:microsoft.com/office/officeart/2008/layout/VerticalCurvedList"/>
    <dgm:cxn modelId="{8B796391-B5CC-4F27-9E4B-4AED4C2D9A10}" type="presOf" srcId="{0A2650D5-57FE-4FAE-B46B-6A39AFB79073}" destId="{24D47605-C856-44B1-886D-6221376AAD59}" srcOrd="0" destOrd="0" presId="urn:microsoft.com/office/officeart/2008/layout/VerticalCurvedList"/>
    <dgm:cxn modelId="{D0E0EEC2-03B4-4F0D-A232-E8594F483806}" type="presParOf" srcId="{AE5E4484-312D-4B73-B38E-BE7F8885BFF3}" destId="{8E60DA53-1E5A-419B-BAC2-C34063F0603D}" srcOrd="0" destOrd="0" presId="urn:microsoft.com/office/officeart/2008/layout/VerticalCurvedList"/>
    <dgm:cxn modelId="{38C9F09D-0E96-449D-AC52-B365A33DF996}" type="presParOf" srcId="{8E60DA53-1E5A-419B-BAC2-C34063F0603D}" destId="{FA351E06-E633-4201-960D-60E2E818BB69}" srcOrd="0" destOrd="0" presId="urn:microsoft.com/office/officeart/2008/layout/VerticalCurvedList"/>
    <dgm:cxn modelId="{4A296025-A7D3-495B-A58F-CD5661864140}" type="presParOf" srcId="{FA351E06-E633-4201-960D-60E2E818BB69}" destId="{C44BD5CF-3771-440E-A1D5-FEFB9F106BF0}" srcOrd="0" destOrd="0" presId="urn:microsoft.com/office/officeart/2008/layout/VerticalCurvedList"/>
    <dgm:cxn modelId="{7CF52E73-DEA2-4F1D-88AF-7BB769B0698F}" type="presParOf" srcId="{FA351E06-E633-4201-960D-60E2E818BB69}" destId="{24D47605-C856-44B1-886D-6221376AAD59}" srcOrd="1" destOrd="0" presId="urn:microsoft.com/office/officeart/2008/layout/VerticalCurvedList"/>
    <dgm:cxn modelId="{2271D014-DFFD-40E8-88D1-EACD9B8ADEF2}" type="presParOf" srcId="{FA351E06-E633-4201-960D-60E2E818BB69}" destId="{7452C1A8-2597-4113-832B-D3DE2A420243}" srcOrd="2" destOrd="0" presId="urn:microsoft.com/office/officeart/2008/layout/VerticalCurvedList"/>
    <dgm:cxn modelId="{397AAC02-A03D-4691-A0E0-563AA07E01A3}" type="presParOf" srcId="{FA351E06-E633-4201-960D-60E2E818BB69}" destId="{A3479265-E466-45B7-A675-415C271E3834}" srcOrd="3" destOrd="0" presId="urn:microsoft.com/office/officeart/2008/layout/VerticalCurvedList"/>
    <dgm:cxn modelId="{273C4F4E-8612-44E4-A958-BDE0726B5000}" type="presParOf" srcId="{8E60DA53-1E5A-419B-BAC2-C34063F0603D}" destId="{B39AFE6F-9941-4AC1-AB59-668DEE80B488}" srcOrd="1" destOrd="0" presId="urn:microsoft.com/office/officeart/2008/layout/VerticalCurvedList"/>
    <dgm:cxn modelId="{55F224A3-5D03-4F37-B242-1817D2E149DF}" type="presParOf" srcId="{8E60DA53-1E5A-419B-BAC2-C34063F0603D}" destId="{6F38E8F3-ABB6-407A-A57A-EB8B26D49EB2}" srcOrd="2" destOrd="0" presId="urn:microsoft.com/office/officeart/2008/layout/VerticalCurvedList"/>
    <dgm:cxn modelId="{0EB0BB13-1F46-4EF9-98A0-7E1A4548FA3F}" type="presParOf" srcId="{6F38E8F3-ABB6-407A-A57A-EB8B26D49EB2}" destId="{EC78F41E-8D11-477D-9E9D-2AA86BA43044}" srcOrd="0" destOrd="0" presId="urn:microsoft.com/office/officeart/2008/layout/VerticalCurvedList"/>
    <dgm:cxn modelId="{E71F92AF-80CA-4DDA-A8E1-4BC6AE46F1DD}" type="presParOf" srcId="{8E60DA53-1E5A-419B-BAC2-C34063F0603D}" destId="{7338B3ED-D74E-4D7B-AD70-8CD955C6F86A}" srcOrd="3" destOrd="0" presId="urn:microsoft.com/office/officeart/2008/layout/VerticalCurvedList"/>
    <dgm:cxn modelId="{B153A806-618C-4888-85AA-D704219C83ED}" type="presParOf" srcId="{8E60DA53-1E5A-419B-BAC2-C34063F0603D}" destId="{8432C3AA-7F86-43DC-9FCC-ED4198FA85EF}" srcOrd="4" destOrd="0" presId="urn:microsoft.com/office/officeart/2008/layout/VerticalCurvedList"/>
    <dgm:cxn modelId="{EA7B1EDA-C5EF-45C0-8CA5-1FB35F04EA30}" type="presParOf" srcId="{8432C3AA-7F86-43DC-9FCC-ED4198FA85EF}" destId="{DC61B835-94CE-41CB-B467-EB5646B16D11}" srcOrd="0" destOrd="0" presId="urn:microsoft.com/office/officeart/2008/layout/VerticalCurvedList"/>
    <dgm:cxn modelId="{08478FA9-C08E-4560-97F1-A84A828C68D9}" type="presParOf" srcId="{8E60DA53-1E5A-419B-BAC2-C34063F0603D}" destId="{E7308985-A047-4C26-A031-C59073779FDD}" srcOrd="5" destOrd="0" presId="urn:microsoft.com/office/officeart/2008/layout/VerticalCurvedList"/>
    <dgm:cxn modelId="{1AB781ED-3D9C-4035-81A8-12614C7AAAE6}" type="presParOf" srcId="{8E60DA53-1E5A-419B-BAC2-C34063F0603D}" destId="{6493BBF1-D5A0-4527-A319-5ED8EA74B51F}" srcOrd="6" destOrd="0" presId="urn:microsoft.com/office/officeart/2008/layout/VerticalCurvedList"/>
    <dgm:cxn modelId="{3E9C70B1-1C46-4A21-9B64-9210D313925F}" type="presParOf" srcId="{6493BBF1-D5A0-4527-A319-5ED8EA74B51F}" destId="{E52EAEC0-EE79-4463-A107-0207551C6C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6E5985-BBC9-4D5F-A696-8A1D57EA7BF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228DFF7-4D0D-479C-8C9E-C260D58083B6}">
      <dgm:prSet phldrT="[טקסט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r" rtl="1"/>
          <a:r>
            <a:rPr lang="en-US" sz="2800" b="1" dirty="0" smtClean="0">
              <a:solidFill>
                <a:schemeClr val="bg1"/>
              </a:solidFill>
            </a:rPr>
            <a:t>Budget Preparation Process</a:t>
          </a:r>
          <a:endParaRPr lang="he-IL" sz="2800" b="1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" action="ppaction://noaction"/>
          </dgm14:cNvPr>
        </a:ext>
      </dgm:extLst>
    </dgm:pt>
    <dgm:pt modelId="{E3122C77-D7B3-4B54-8E24-317259FAD1F4}" type="parTrans" cxnId="{9429B35F-B4B1-46BD-9EFC-E4F60B91093E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CA1C2D7D-2631-4382-9D99-70039EA0732D}" type="sibTrans" cxnId="{9429B35F-B4B1-46BD-9EFC-E4F60B91093E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A3119995-91FF-4E3A-9991-BA5A001BD8E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en-US" sz="2800" b="1" dirty="0" smtClean="0">
              <a:solidFill>
                <a:schemeClr val="bg1"/>
              </a:solidFill>
            </a:rPr>
            <a:t>Fiscal Review</a:t>
          </a:r>
          <a:endParaRPr lang="he-IL" sz="2800" b="1" dirty="0">
            <a:solidFill>
              <a:schemeClr val="bg1"/>
            </a:solidFill>
          </a:endParaRPr>
        </a:p>
      </dgm:t>
    </dgm:pt>
    <dgm:pt modelId="{0D790694-B4E1-40BB-8304-9C5799E3C0C0}" type="parTrans" cxnId="{762EC9AE-AA4A-43AA-A05D-03771302D4DC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7B64801E-351A-422D-916B-A93582B15823}" type="sibTrans" cxnId="{762EC9AE-AA4A-43AA-A05D-03771302D4DC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ECE1D44A-4270-428C-A611-13582AEE8D3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en-US" sz="2800" b="1" dirty="0" smtClean="0">
              <a:solidFill>
                <a:schemeClr val="bg1"/>
              </a:solidFill>
            </a:rPr>
            <a:t>Background and Macro Snapshot</a:t>
          </a:r>
          <a:endParaRPr lang="he-IL" sz="2800" b="1" dirty="0">
            <a:solidFill>
              <a:schemeClr val="bg1"/>
            </a:solidFill>
          </a:endParaRPr>
        </a:p>
      </dgm:t>
    </dgm:pt>
    <dgm:pt modelId="{9525C31A-F535-4411-B543-5B9DF92DCE6C}" type="parTrans" cxnId="{2347BBB4-314A-4BE7-A455-714DAD94BA03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0A2650D5-57FE-4FAE-B46B-6A39AFB79073}" type="sibTrans" cxnId="{2347BBB4-314A-4BE7-A455-714DAD94BA03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AE5E4484-312D-4B73-B38E-BE7F8885BFF3}" type="pres">
      <dgm:prSet presAssocID="{776E5985-BBC9-4D5F-A696-8A1D57EA7BFC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he-IL"/>
        </a:p>
      </dgm:t>
    </dgm:pt>
    <dgm:pt modelId="{8E60DA53-1E5A-419B-BAC2-C34063F0603D}" type="pres">
      <dgm:prSet presAssocID="{776E5985-BBC9-4D5F-A696-8A1D57EA7BFC}" presName="Name1" presStyleCnt="0"/>
      <dgm:spPr/>
      <dgm:t>
        <a:bodyPr/>
        <a:lstStyle/>
        <a:p>
          <a:pPr rtl="1"/>
          <a:endParaRPr lang="he-IL"/>
        </a:p>
      </dgm:t>
    </dgm:pt>
    <dgm:pt modelId="{FA351E06-E633-4201-960D-60E2E818BB69}" type="pres">
      <dgm:prSet presAssocID="{776E5985-BBC9-4D5F-A696-8A1D57EA7BFC}" presName="cycle" presStyleCnt="0"/>
      <dgm:spPr/>
      <dgm:t>
        <a:bodyPr/>
        <a:lstStyle/>
        <a:p>
          <a:pPr rtl="1"/>
          <a:endParaRPr lang="he-IL"/>
        </a:p>
      </dgm:t>
    </dgm:pt>
    <dgm:pt modelId="{C44BD5CF-3771-440E-A1D5-FEFB9F106BF0}" type="pres">
      <dgm:prSet presAssocID="{776E5985-BBC9-4D5F-A696-8A1D57EA7BFC}" presName="src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24D47605-C856-44B1-886D-6221376AAD59}" type="pres">
      <dgm:prSet presAssocID="{776E5985-BBC9-4D5F-A696-8A1D57EA7BFC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7452C1A8-2597-4113-832B-D3DE2A420243}" type="pres">
      <dgm:prSet presAssocID="{776E5985-BBC9-4D5F-A696-8A1D57EA7BFC}" presName="extra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A3479265-E466-45B7-A675-415C271E3834}" type="pres">
      <dgm:prSet presAssocID="{776E5985-BBC9-4D5F-A696-8A1D57EA7BFC}" presName="dst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B39AFE6F-9941-4AC1-AB59-668DEE80B488}" type="pres">
      <dgm:prSet presAssocID="{ECE1D44A-4270-428C-A611-13582AEE8D3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F38E8F3-ABB6-407A-A57A-EB8B26D49EB2}" type="pres">
      <dgm:prSet presAssocID="{ECE1D44A-4270-428C-A611-13582AEE8D3C}" presName="accent_1" presStyleCnt="0"/>
      <dgm:spPr/>
    </dgm:pt>
    <dgm:pt modelId="{EC78F41E-8D11-477D-9E9D-2AA86BA43044}" type="pres">
      <dgm:prSet presAssocID="{ECE1D44A-4270-428C-A611-13582AEE8D3C}" presName="accentRepeatNode" presStyleLbl="solidFgAcc1" presStyleIdx="0" presStyleCnt="3"/>
      <dgm:spPr/>
    </dgm:pt>
    <dgm:pt modelId="{7338B3ED-D74E-4D7B-AD70-8CD955C6F86A}" type="pres">
      <dgm:prSet presAssocID="{A3119995-91FF-4E3A-9991-BA5A001BD8E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432C3AA-7F86-43DC-9FCC-ED4198FA85EF}" type="pres">
      <dgm:prSet presAssocID="{A3119995-91FF-4E3A-9991-BA5A001BD8E3}" presName="accent_2" presStyleCnt="0"/>
      <dgm:spPr/>
    </dgm:pt>
    <dgm:pt modelId="{DC61B835-94CE-41CB-B467-EB5646B16D11}" type="pres">
      <dgm:prSet presAssocID="{A3119995-91FF-4E3A-9991-BA5A001BD8E3}" presName="accentRepeatNode" presStyleLbl="solidFgAcc1" presStyleIdx="1" presStyleCnt="3"/>
      <dgm:spPr/>
    </dgm:pt>
    <dgm:pt modelId="{E7308985-A047-4C26-A031-C59073779FDD}" type="pres">
      <dgm:prSet presAssocID="{3228DFF7-4D0D-479C-8C9E-C260D58083B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493BBF1-D5A0-4527-A319-5ED8EA74B51F}" type="pres">
      <dgm:prSet presAssocID="{3228DFF7-4D0D-479C-8C9E-C260D58083B6}" presName="accent_3" presStyleCnt="0"/>
      <dgm:spPr/>
    </dgm:pt>
    <dgm:pt modelId="{E52EAEC0-EE79-4463-A107-0207551C6C19}" type="pres">
      <dgm:prSet presAssocID="{3228DFF7-4D0D-479C-8C9E-C260D58083B6}" presName="accentRepeatNode" presStyleLbl="solidFgAcc1" presStyleIdx="2" presStyleCnt="3"/>
      <dgm:spPr/>
      <dgm:t>
        <a:bodyPr/>
        <a:lstStyle/>
        <a:p>
          <a:pPr rtl="1"/>
          <a:endParaRPr lang="he-IL"/>
        </a:p>
      </dgm:t>
    </dgm:pt>
  </dgm:ptLst>
  <dgm:cxnLst>
    <dgm:cxn modelId="{420CA68E-D600-4F0A-B552-7922CA1EC51A}" type="presOf" srcId="{3228DFF7-4D0D-479C-8C9E-C260D58083B6}" destId="{E7308985-A047-4C26-A031-C59073779FDD}" srcOrd="0" destOrd="0" presId="urn:microsoft.com/office/officeart/2008/layout/VerticalCurvedList"/>
    <dgm:cxn modelId="{2347BBB4-314A-4BE7-A455-714DAD94BA03}" srcId="{776E5985-BBC9-4D5F-A696-8A1D57EA7BFC}" destId="{ECE1D44A-4270-428C-A611-13582AEE8D3C}" srcOrd="0" destOrd="0" parTransId="{9525C31A-F535-4411-B543-5B9DF92DCE6C}" sibTransId="{0A2650D5-57FE-4FAE-B46B-6A39AFB79073}"/>
    <dgm:cxn modelId="{41D08251-94BB-4C54-9C99-EE5CC7223AC0}" type="presOf" srcId="{776E5985-BBC9-4D5F-A696-8A1D57EA7BFC}" destId="{AE5E4484-312D-4B73-B38E-BE7F8885BFF3}" srcOrd="0" destOrd="0" presId="urn:microsoft.com/office/officeart/2008/layout/VerticalCurvedList"/>
    <dgm:cxn modelId="{9429B35F-B4B1-46BD-9EFC-E4F60B91093E}" srcId="{776E5985-BBC9-4D5F-A696-8A1D57EA7BFC}" destId="{3228DFF7-4D0D-479C-8C9E-C260D58083B6}" srcOrd="2" destOrd="0" parTransId="{E3122C77-D7B3-4B54-8E24-317259FAD1F4}" sibTransId="{CA1C2D7D-2631-4382-9D99-70039EA0732D}"/>
    <dgm:cxn modelId="{762EC9AE-AA4A-43AA-A05D-03771302D4DC}" srcId="{776E5985-BBC9-4D5F-A696-8A1D57EA7BFC}" destId="{A3119995-91FF-4E3A-9991-BA5A001BD8E3}" srcOrd="1" destOrd="0" parTransId="{0D790694-B4E1-40BB-8304-9C5799E3C0C0}" sibTransId="{7B64801E-351A-422D-916B-A93582B15823}"/>
    <dgm:cxn modelId="{136609D1-2653-495C-9B1C-B902F5A4F77C}" type="presOf" srcId="{A3119995-91FF-4E3A-9991-BA5A001BD8E3}" destId="{7338B3ED-D74E-4D7B-AD70-8CD955C6F86A}" srcOrd="0" destOrd="0" presId="urn:microsoft.com/office/officeart/2008/layout/VerticalCurvedList"/>
    <dgm:cxn modelId="{0F526D6F-AB38-460D-98E1-9E616E93E488}" type="presOf" srcId="{ECE1D44A-4270-428C-A611-13582AEE8D3C}" destId="{B39AFE6F-9941-4AC1-AB59-668DEE80B488}" srcOrd="0" destOrd="0" presId="urn:microsoft.com/office/officeart/2008/layout/VerticalCurvedList"/>
    <dgm:cxn modelId="{8B796391-B5CC-4F27-9E4B-4AED4C2D9A10}" type="presOf" srcId="{0A2650D5-57FE-4FAE-B46B-6A39AFB79073}" destId="{24D47605-C856-44B1-886D-6221376AAD59}" srcOrd="0" destOrd="0" presId="urn:microsoft.com/office/officeart/2008/layout/VerticalCurvedList"/>
    <dgm:cxn modelId="{D0E0EEC2-03B4-4F0D-A232-E8594F483806}" type="presParOf" srcId="{AE5E4484-312D-4B73-B38E-BE7F8885BFF3}" destId="{8E60DA53-1E5A-419B-BAC2-C34063F0603D}" srcOrd="0" destOrd="0" presId="urn:microsoft.com/office/officeart/2008/layout/VerticalCurvedList"/>
    <dgm:cxn modelId="{38C9F09D-0E96-449D-AC52-B365A33DF996}" type="presParOf" srcId="{8E60DA53-1E5A-419B-BAC2-C34063F0603D}" destId="{FA351E06-E633-4201-960D-60E2E818BB69}" srcOrd="0" destOrd="0" presId="urn:microsoft.com/office/officeart/2008/layout/VerticalCurvedList"/>
    <dgm:cxn modelId="{4A296025-A7D3-495B-A58F-CD5661864140}" type="presParOf" srcId="{FA351E06-E633-4201-960D-60E2E818BB69}" destId="{C44BD5CF-3771-440E-A1D5-FEFB9F106BF0}" srcOrd="0" destOrd="0" presId="urn:microsoft.com/office/officeart/2008/layout/VerticalCurvedList"/>
    <dgm:cxn modelId="{7CF52E73-DEA2-4F1D-88AF-7BB769B0698F}" type="presParOf" srcId="{FA351E06-E633-4201-960D-60E2E818BB69}" destId="{24D47605-C856-44B1-886D-6221376AAD59}" srcOrd="1" destOrd="0" presId="urn:microsoft.com/office/officeart/2008/layout/VerticalCurvedList"/>
    <dgm:cxn modelId="{2271D014-DFFD-40E8-88D1-EACD9B8ADEF2}" type="presParOf" srcId="{FA351E06-E633-4201-960D-60E2E818BB69}" destId="{7452C1A8-2597-4113-832B-D3DE2A420243}" srcOrd="2" destOrd="0" presId="urn:microsoft.com/office/officeart/2008/layout/VerticalCurvedList"/>
    <dgm:cxn modelId="{397AAC02-A03D-4691-A0E0-563AA07E01A3}" type="presParOf" srcId="{FA351E06-E633-4201-960D-60E2E818BB69}" destId="{A3479265-E466-45B7-A675-415C271E3834}" srcOrd="3" destOrd="0" presId="urn:microsoft.com/office/officeart/2008/layout/VerticalCurvedList"/>
    <dgm:cxn modelId="{273C4F4E-8612-44E4-A958-BDE0726B5000}" type="presParOf" srcId="{8E60DA53-1E5A-419B-BAC2-C34063F0603D}" destId="{B39AFE6F-9941-4AC1-AB59-668DEE80B488}" srcOrd="1" destOrd="0" presId="urn:microsoft.com/office/officeart/2008/layout/VerticalCurvedList"/>
    <dgm:cxn modelId="{55F224A3-5D03-4F37-B242-1817D2E149DF}" type="presParOf" srcId="{8E60DA53-1E5A-419B-BAC2-C34063F0603D}" destId="{6F38E8F3-ABB6-407A-A57A-EB8B26D49EB2}" srcOrd="2" destOrd="0" presId="urn:microsoft.com/office/officeart/2008/layout/VerticalCurvedList"/>
    <dgm:cxn modelId="{0EB0BB13-1F46-4EF9-98A0-7E1A4548FA3F}" type="presParOf" srcId="{6F38E8F3-ABB6-407A-A57A-EB8B26D49EB2}" destId="{EC78F41E-8D11-477D-9E9D-2AA86BA43044}" srcOrd="0" destOrd="0" presId="urn:microsoft.com/office/officeart/2008/layout/VerticalCurvedList"/>
    <dgm:cxn modelId="{E71F92AF-80CA-4DDA-A8E1-4BC6AE46F1DD}" type="presParOf" srcId="{8E60DA53-1E5A-419B-BAC2-C34063F0603D}" destId="{7338B3ED-D74E-4D7B-AD70-8CD955C6F86A}" srcOrd="3" destOrd="0" presId="urn:microsoft.com/office/officeart/2008/layout/VerticalCurvedList"/>
    <dgm:cxn modelId="{B153A806-618C-4888-85AA-D704219C83ED}" type="presParOf" srcId="{8E60DA53-1E5A-419B-BAC2-C34063F0603D}" destId="{8432C3AA-7F86-43DC-9FCC-ED4198FA85EF}" srcOrd="4" destOrd="0" presId="urn:microsoft.com/office/officeart/2008/layout/VerticalCurvedList"/>
    <dgm:cxn modelId="{EA7B1EDA-C5EF-45C0-8CA5-1FB35F04EA30}" type="presParOf" srcId="{8432C3AA-7F86-43DC-9FCC-ED4198FA85EF}" destId="{DC61B835-94CE-41CB-B467-EB5646B16D11}" srcOrd="0" destOrd="0" presId="urn:microsoft.com/office/officeart/2008/layout/VerticalCurvedList"/>
    <dgm:cxn modelId="{08478FA9-C08E-4560-97F1-A84A828C68D9}" type="presParOf" srcId="{8E60DA53-1E5A-419B-BAC2-C34063F0603D}" destId="{E7308985-A047-4C26-A031-C59073779FDD}" srcOrd="5" destOrd="0" presId="urn:microsoft.com/office/officeart/2008/layout/VerticalCurvedList"/>
    <dgm:cxn modelId="{1AB781ED-3D9C-4035-81A8-12614C7AAAE6}" type="presParOf" srcId="{8E60DA53-1E5A-419B-BAC2-C34063F0603D}" destId="{6493BBF1-D5A0-4527-A319-5ED8EA74B51F}" srcOrd="6" destOrd="0" presId="urn:microsoft.com/office/officeart/2008/layout/VerticalCurvedList"/>
    <dgm:cxn modelId="{3E9C70B1-1C46-4A21-9B64-9210D313925F}" type="presParOf" srcId="{6493BBF1-D5A0-4527-A319-5ED8EA74B51F}" destId="{E52EAEC0-EE79-4463-A107-0207551C6C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D47605-C856-44B1-886D-6221376AAD59}">
      <dsp:nvSpPr>
        <dsp:cNvPr id="0" name=""/>
        <dsp:cNvSpPr/>
      </dsp:nvSpPr>
      <dsp:spPr>
        <a:xfrm>
          <a:off x="6525198" y="-773293"/>
          <a:ext cx="6011082" cy="6011082"/>
        </a:xfrm>
        <a:prstGeom prst="blockArc">
          <a:avLst>
            <a:gd name="adj1" fmla="val 8100000"/>
            <a:gd name="adj2" fmla="val 13500000"/>
            <a:gd name="adj3" fmla="val 35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AFE6F-9941-4AC1-AB59-668DEE80B488}">
      <dsp:nvSpPr>
        <dsp:cNvPr id="0" name=""/>
        <dsp:cNvSpPr/>
      </dsp:nvSpPr>
      <dsp:spPr>
        <a:xfrm>
          <a:off x="61511" y="446449"/>
          <a:ext cx="6807549" cy="892899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Background and Macro Snapshot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446449"/>
        <a:ext cx="6807549" cy="892899"/>
      </dsp:txXfrm>
    </dsp:sp>
    <dsp:sp modelId="{EC78F41E-8D11-477D-9E9D-2AA86BA43044}">
      <dsp:nvSpPr>
        <dsp:cNvPr id="0" name=""/>
        <dsp:cNvSpPr/>
      </dsp:nvSpPr>
      <dsp:spPr>
        <a:xfrm>
          <a:off x="6310999" y="334837"/>
          <a:ext cx="1116124" cy="1116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338B3ED-D74E-4D7B-AD70-8CD955C6F86A}">
      <dsp:nvSpPr>
        <dsp:cNvPr id="0" name=""/>
        <dsp:cNvSpPr/>
      </dsp:nvSpPr>
      <dsp:spPr>
        <a:xfrm>
          <a:off x="61511" y="1785798"/>
          <a:ext cx="6482981" cy="89289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Fiscal Review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1785798"/>
        <a:ext cx="6482981" cy="892899"/>
      </dsp:txXfrm>
    </dsp:sp>
    <dsp:sp modelId="{DC61B835-94CE-41CB-B467-EB5646B16D11}">
      <dsp:nvSpPr>
        <dsp:cNvPr id="0" name=""/>
        <dsp:cNvSpPr/>
      </dsp:nvSpPr>
      <dsp:spPr>
        <a:xfrm>
          <a:off x="5986431" y="1674186"/>
          <a:ext cx="1116124" cy="1116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7308985-A047-4C26-A031-C59073779FDD}">
      <dsp:nvSpPr>
        <dsp:cNvPr id="0" name=""/>
        <dsp:cNvSpPr/>
      </dsp:nvSpPr>
      <dsp:spPr>
        <a:xfrm>
          <a:off x="61511" y="3125147"/>
          <a:ext cx="6807549" cy="89289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Budget Preparation Process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3125147"/>
        <a:ext cx="6807549" cy="892899"/>
      </dsp:txXfrm>
    </dsp:sp>
    <dsp:sp modelId="{E52EAEC0-EE79-4463-A107-0207551C6C19}">
      <dsp:nvSpPr>
        <dsp:cNvPr id="0" name=""/>
        <dsp:cNvSpPr/>
      </dsp:nvSpPr>
      <dsp:spPr>
        <a:xfrm>
          <a:off x="6310999" y="3013534"/>
          <a:ext cx="1116124" cy="1116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BEAF24-C5A2-4A34-813B-DD115CD65136}">
      <dsp:nvSpPr>
        <dsp:cNvPr id="0" name=""/>
        <dsp:cNvSpPr/>
      </dsp:nvSpPr>
      <dsp:spPr>
        <a:xfrm>
          <a:off x="122162" y="821"/>
          <a:ext cx="1942572" cy="194257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cs typeface="+mj-cs"/>
            </a:rPr>
            <a:t>Economic Plan / Reforms</a:t>
          </a:r>
          <a:endParaRPr lang="he-IL" sz="2800" kern="1200" dirty="0">
            <a:cs typeface="+mj-cs"/>
          </a:endParaRPr>
        </a:p>
      </dsp:txBody>
      <dsp:txXfrm>
        <a:off x="122162" y="821"/>
        <a:ext cx="1942572" cy="1942572"/>
      </dsp:txXfrm>
    </dsp:sp>
    <dsp:sp modelId="{F2C719C6-7A2F-4E38-B9F7-47C3380165A5}">
      <dsp:nvSpPr>
        <dsp:cNvPr id="0" name=""/>
        <dsp:cNvSpPr/>
      </dsp:nvSpPr>
      <dsp:spPr>
        <a:xfrm>
          <a:off x="2656124" y="225580"/>
          <a:ext cx="3286228" cy="65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kern="1200"/>
        </a:p>
      </dsp:txBody>
      <dsp:txXfrm>
        <a:off x="2656124" y="225580"/>
        <a:ext cx="3286228" cy="655618"/>
      </dsp:txXfrm>
    </dsp:sp>
    <dsp:sp modelId="{909706CD-38CE-496A-B4D8-E162DFFD9D2A}">
      <dsp:nvSpPr>
        <dsp:cNvPr id="0" name=""/>
        <dsp:cNvSpPr/>
      </dsp:nvSpPr>
      <dsp:spPr>
        <a:xfrm>
          <a:off x="6612229" y="821"/>
          <a:ext cx="1942572" cy="1942572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cs typeface="+mj-cs"/>
            </a:rPr>
            <a:t>State Budget</a:t>
          </a:r>
          <a:endParaRPr lang="he-IL" sz="2800" kern="1200" dirty="0">
            <a:cs typeface="+mj-cs"/>
          </a:endParaRPr>
        </a:p>
      </dsp:txBody>
      <dsp:txXfrm>
        <a:off x="6612229" y="821"/>
        <a:ext cx="1942572" cy="1942572"/>
      </dsp:txXfrm>
    </dsp:sp>
    <dsp:sp modelId="{4014C379-50D0-492D-8648-2E074BABD16D}">
      <dsp:nvSpPr>
        <dsp:cNvPr id="0" name=""/>
        <dsp:cNvSpPr/>
      </dsp:nvSpPr>
      <dsp:spPr>
        <a:xfrm rot="10800000">
          <a:off x="2598364" y="970719"/>
          <a:ext cx="3286228" cy="65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kern="1200"/>
        </a:p>
      </dsp:txBody>
      <dsp:txXfrm rot="10800000">
        <a:off x="2598364" y="970719"/>
        <a:ext cx="3286228" cy="6556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BEAF24-C5A2-4A34-813B-DD115CD65136}">
      <dsp:nvSpPr>
        <dsp:cNvPr id="0" name=""/>
        <dsp:cNvSpPr/>
      </dsp:nvSpPr>
      <dsp:spPr>
        <a:xfrm>
          <a:off x="25513" y="524"/>
          <a:ext cx="2274692" cy="20028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cs typeface="+mj-cs"/>
            </a:rPr>
            <a:t>Economic Plan / Reforms</a:t>
          </a:r>
          <a:endParaRPr lang="he-IL" sz="2800" kern="1200" dirty="0">
            <a:cs typeface="+mj-cs"/>
          </a:endParaRPr>
        </a:p>
      </dsp:txBody>
      <dsp:txXfrm>
        <a:off x="25513" y="524"/>
        <a:ext cx="2274692" cy="2002863"/>
      </dsp:txXfrm>
    </dsp:sp>
    <dsp:sp modelId="{F2C719C6-7A2F-4E38-B9F7-47C3380165A5}">
      <dsp:nvSpPr>
        <dsp:cNvPr id="0" name=""/>
        <dsp:cNvSpPr/>
      </dsp:nvSpPr>
      <dsp:spPr>
        <a:xfrm rot="94131">
          <a:off x="2474582" y="175067"/>
          <a:ext cx="2457266" cy="67596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kern="1200"/>
        </a:p>
      </dsp:txBody>
      <dsp:txXfrm rot="94131">
        <a:off x="2474582" y="175067"/>
        <a:ext cx="2457266" cy="675966"/>
      </dsp:txXfrm>
    </dsp:sp>
    <dsp:sp modelId="{909706CD-38CE-496A-B4D8-E162DFFD9D2A}">
      <dsp:nvSpPr>
        <dsp:cNvPr id="0" name=""/>
        <dsp:cNvSpPr/>
      </dsp:nvSpPr>
      <dsp:spPr>
        <a:xfrm>
          <a:off x="5244432" y="524"/>
          <a:ext cx="2002863" cy="2002863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cs typeface="+mj-cs"/>
            </a:rPr>
            <a:t>State Budget</a:t>
          </a:r>
          <a:endParaRPr lang="he-IL" sz="2800" kern="1200" dirty="0">
            <a:cs typeface="+mj-cs"/>
          </a:endParaRPr>
        </a:p>
      </dsp:txBody>
      <dsp:txXfrm>
        <a:off x="5244432" y="524"/>
        <a:ext cx="2002863" cy="2002863"/>
      </dsp:txXfrm>
    </dsp:sp>
    <dsp:sp modelId="{4014C379-50D0-492D-8648-2E074BABD16D}">
      <dsp:nvSpPr>
        <dsp:cNvPr id="0" name=""/>
        <dsp:cNvSpPr/>
      </dsp:nvSpPr>
      <dsp:spPr>
        <a:xfrm rot="10705869">
          <a:off x="2431340" y="1053908"/>
          <a:ext cx="2457266" cy="67596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kern="1200"/>
        </a:p>
      </dsp:txBody>
      <dsp:txXfrm rot="10705869">
        <a:off x="2431340" y="1053908"/>
        <a:ext cx="2457266" cy="6759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D47605-C856-44B1-886D-6221376AAD59}">
      <dsp:nvSpPr>
        <dsp:cNvPr id="0" name=""/>
        <dsp:cNvSpPr/>
      </dsp:nvSpPr>
      <dsp:spPr>
        <a:xfrm>
          <a:off x="6525198" y="-773293"/>
          <a:ext cx="6011082" cy="6011082"/>
        </a:xfrm>
        <a:prstGeom prst="blockArc">
          <a:avLst>
            <a:gd name="adj1" fmla="val 8100000"/>
            <a:gd name="adj2" fmla="val 13500000"/>
            <a:gd name="adj3" fmla="val 35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AFE6F-9941-4AC1-AB59-668DEE80B488}">
      <dsp:nvSpPr>
        <dsp:cNvPr id="0" name=""/>
        <dsp:cNvSpPr/>
      </dsp:nvSpPr>
      <dsp:spPr>
        <a:xfrm>
          <a:off x="61511" y="446449"/>
          <a:ext cx="6807549" cy="89289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Background and Macro Snapshot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446449"/>
        <a:ext cx="6807549" cy="892899"/>
      </dsp:txXfrm>
    </dsp:sp>
    <dsp:sp modelId="{EC78F41E-8D11-477D-9E9D-2AA86BA43044}">
      <dsp:nvSpPr>
        <dsp:cNvPr id="0" name=""/>
        <dsp:cNvSpPr/>
      </dsp:nvSpPr>
      <dsp:spPr>
        <a:xfrm>
          <a:off x="6310999" y="334837"/>
          <a:ext cx="1116123" cy="1116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338B3ED-D74E-4D7B-AD70-8CD955C6F86A}">
      <dsp:nvSpPr>
        <dsp:cNvPr id="0" name=""/>
        <dsp:cNvSpPr/>
      </dsp:nvSpPr>
      <dsp:spPr>
        <a:xfrm>
          <a:off x="61511" y="1785798"/>
          <a:ext cx="6482981" cy="892899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Fiscal Review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1785798"/>
        <a:ext cx="6482981" cy="892899"/>
      </dsp:txXfrm>
    </dsp:sp>
    <dsp:sp modelId="{DC61B835-94CE-41CB-B467-EB5646B16D11}">
      <dsp:nvSpPr>
        <dsp:cNvPr id="0" name=""/>
        <dsp:cNvSpPr/>
      </dsp:nvSpPr>
      <dsp:spPr>
        <a:xfrm>
          <a:off x="5986431" y="1674186"/>
          <a:ext cx="1116123" cy="1116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7308985-A047-4C26-A031-C59073779FDD}">
      <dsp:nvSpPr>
        <dsp:cNvPr id="0" name=""/>
        <dsp:cNvSpPr/>
      </dsp:nvSpPr>
      <dsp:spPr>
        <a:xfrm>
          <a:off x="61511" y="3125147"/>
          <a:ext cx="6807549" cy="89289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Budget Preparation Process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3125147"/>
        <a:ext cx="6807549" cy="892899"/>
      </dsp:txXfrm>
    </dsp:sp>
    <dsp:sp modelId="{E52EAEC0-EE79-4463-A107-0207551C6C19}">
      <dsp:nvSpPr>
        <dsp:cNvPr id="0" name=""/>
        <dsp:cNvSpPr/>
      </dsp:nvSpPr>
      <dsp:spPr>
        <a:xfrm>
          <a:off x="6310999" y="3013534"/>
          <a:ext cx="1116123" cy="1116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D47605-C856-44B1-886D-6221376AAD59}">
      <dsp:nvSpPr>
        <dsp:cNvPr id="0" name=""/>
        <dsp:cNvSpPr/>
      </dsp:nvSpPr>
      <dsp:spPr>
        <a:xfrm>
          <a:off x="6525198" y="-773293"/>
          <a:ext cx="6011082" cy="6011082"/>
        </a:xfrm>
        <a:prstGeom prst="blockArc">
          <a:avLst>
            <a:gd name="adj1" fmla="val 8100000"/>
            <a:gd name="adj2" fmla="val 13500000"/>
            <a:gd name="adj3" fmla="val 35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AFE6F-9941-4AC1-AB59-668DEE80B488}">
      <dsp:nvSpPr>
        <dsp:cNvPr id="0" name=""/>
        <dsp:cNvSpPr/>
      </dsp:nvSpPr>
      <dsp:spPr>
        <a:xfrm>
          <a:off x="61511" y="446449"/>
          <a:ext cx="6807549" cy="89289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Background and Macro Snapshot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446449"/>
        <a:ext cx="6807549" cy="892899"/>
      </dsp:txXfrm>
    </dsp:sp>
    <dsp:sp modelId="{EC78F41E-8D11-477D-9E9D-2AA86BA43044}">
      <dsp:nvSpPr>
        <dsp:cNvPr id="0" name=""/>
        <dsp:cNvSpPr/>
      </dsp:nvSpPr>
      <dsp:spPr>
        <a:xfrm>
          <a:off x="6310999" y="334837"/>
          <a:ext cx="1116123" cy="1116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338B3ED-D74E-4D7B-AD70-8CD955C6F86A}">
      <dsp:nvSpPr>
        <dsp:cNvPr id="0" name=""/>
        <dsp:cNvSpPr/>
      </dsp:nvSpPr>
      <dsp:spPr>
        <a:xfrm>
          <a:off x="61511" y="1785798"/>
          <a:ext cx="6482981" cy="89289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Fiscal Review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1785798"/>
        <a:ext cx="6482981" cy="892899"/>
      </dsp:txXfrm>
    </dsp:sp>
    <dsp:sp modelId="{DC61B835-94CE-41CB-B467-EB5646B16D11}">
      <dsp:nvSpPr>
        <dsp:cNvPr id="0" name=""/>
        <dsp:cNvSpPr/>
      </dsp:nvSpPr>
      <dsp:spPr>
        <a:xfrm>
          <a:off x="5986431" y="1674186"/>
          <a:ext cx="1116123" cy="1116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7308985-A047-4C26-A031-C59073779FDD}">
      <dsp:nvSpPr>
        <dsp:cNvPr id="0" name=""/>
        <dsp:cNvSpPr/>
      </dsp:nvSpPr>
      <dsp:spPr>
        <a:xfrm>
          <a:off x="61511" y="3125147"/>
          <a:ext cx="6807549" cy="892899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08739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Budget Preparation Process</a:t>
          </a:r>
          <a:endParaRPr lang="he-IL" sz="2800" b="1" kern="1200" dirty="0">
            <a:solidFill>
              <a:schemeClr val="bg1"/>
            </a:solidFill>
          </a:endParaRPr>
        </a:p>
      </dsp:txBody>
      <dsp:txXfrm>
        <a:off x="61511" y="3125147"/>
        <a:ext cx="6807549" cy="892899"/>
      </dsp:txXfrm>
    </dsp:sp>
    <dsp:sp modelId="{E52EAEC0-EE79-4463-A107-0207551C6C19}">
      <dsp:nvSpPr>
        <dsp:cNvPr id="0" name=""/>
        <dsp:cNvSpPr/>
      </dsp:nvSpPr>
      <dsp:spPr>
        <a:xfrm>
          <a:off x="6310999" y="3013534"/>
          <a:ext cx="1116123" cy="1116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0.03175</cdr:x>
      <cdr:y>0.84</cdr:y>
    </cdr:from>
    <cdr:to>
      <cdr:x>0.10317</cdr:x>
      <cdr:y>0.87726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4536504"/>
          <a:ext cx="648072" cy="201217"/>
        </a:xfrm>
        <a:prstGeom xmlns:a="http://schemas.openxmlformats.org/drawingml/2006/main" prst="rect">
          <a:avLst/>
        </a:prstGeom>
        <a:solidFill xmlns:a="http://schemas.openxmlformats.org/drawingml/2006/main">
          <a:srgbClr val="D6D4D4"/>
        </a:solidFill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1100" dirty="0" smtClean="0"/>
            <a:t>Belgium</a:t>
          </a:r>
          <a:endParaRPr lang="he-IL" sz="1100" dirty="0"/>
        </a:p>
      </cdr:txBody>
    </cdr:sp>
  </cdr:relSizeAnchor>
  <cdr:relSizeAnchor xmlns:cdr="http://schemas.openxmlformats.org/drawingml/2006/chartDrawing">
    <cdr:from>
      <cdr:x>0.15079</cdr:x>
      <cdr:y>0.84</cdr:y>
    </cdr:from>
    <cdr:to>
      <cdr:x>0.22222</cdr:x>
      <cdr:y>0.87726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68152" y="4536504"/>
          <a:ext cx="648072" cy="201217"/>
        </a:xfrm>
        <a:prstGeom xmlns:a="http://schemas.openxmlformats.org/drawingml/2006/main" prst="rect">
          <a:avLst/>
        </a:prstGeom>
        <a:solidFill xmlns:a="http://schemas.openxmlformats.org/drawingml/2006/main">
          <a:srgbClr val="D6D4D4"/>
        </a:solidFill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Israel</a:t>
          </a:r>
          <a:endParaRPr lang="he-IL" sz="1100" dirty="0"/>
        </a:p>
      </cdr:txBody>
    </cdr:sp>
  </cdr:relSizeAnchor>
  <cdr:relSizeAnchor xmlns:cdr="http://schemas.openxmlformats.org/drawingml/2006/chartDrawing">
    <cdr:from>
      <cdr:x>0.25397</cdr:x>
      <cdr:y>0.84102</cdr:y>
    </cdr:from>
    <cdr:to>
      <cdr:x>0.33333</cdr:x>
      <cdr:y>0.90392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04256" y="4541992"/>
          <a:ext cx="720080" cy="339744"/>
        </a:xfrm>
        <a:prstGeom xmlns:a="http://schemas.openxmlformats.org/drawingml/2006/main" prst="rect">
          <a:avLst/>
        </a:prstGeom>
        <a:solidFill xmlns:a="http://schemas.openxmlformats.org/drawingml/2006/main">
          <a:srgbClr val="D6D4D4"/>
        </a:solidFill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UK</a:t>
          </a:r>
          <a:endParaRPr lang="he-IL" sz="1100" dirty="0"/>
        </a:p>
      </cdr:txBody>
    </cdr:sp>
  </cdr:relSizeAnchor>
  <cdr:relSizeAnchor xmlns:cdr="http://schemas.openxmlformats.org/drawingml/2006/chartDrawing">
    <cdr:from>
      <cdr:x>0.34921</cdr:x>
      <cdr:y>0.84693</cdr:y>
    </cdr:from>
    <cdr:to>
      <cdr:x>0.42857</cdr:x>
      <cdr:y>0.90984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68352" y="4573948"/>
          <a:ext cx="720080" cy="339744"/>
        </a:xfrm>
        <a:prstGeom xmlns:a="http://schemas.openxmlformats.org/drawingml/2006/main" prst="rect">
          <a:avLst/>
        </a:prstGeom>
        <a:solidFill xmlns:a="http://schemas.openxmlformats.org/drawingml/2006/main">
          <a:srgbClr val="D6D4D4"/>
        </a:solidFill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Denmark</a:t>
          </a:r>
          <a:endParaRPr lang="he-IL" sz="1100" dirty="0"/>
        </a:p>
      </cdr:txBody>
    </cdr:sp>
  </cdr:relSizeAnchor>
  <cdr:relSizeAnchor xmlns:cdr="http://schemas.openxmlformats.org/drawingml/2006/chartDrawing">
    <cdr:from>
      <cdr:x>0.46032</cdr:x>
      <cdr:y>0.84188</cdr:y>
    </cdr:from>
    <cdr:to>
      <cdr:x>0.53968</cdr:x>
      <cdr:y>0.90479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176464" y="4546670"/>
          <a:ext cx="720080" cy="339744"/>
        </a:xfrm>
        <a:prstGeom xmlns:a="http://schemas.openxmlformats.org/drawingml/2006/main" prst="rect">
          <a:avLst/>
        </a:prstGeom>
        <a:solidFill xmlns:a="http://schemas.openxmlformats.org/drawingml/2006/main">
          <a:srgbClr val="D6D4D4"/>
        </a:solidFill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Austria</a:t>
          </a:r>
          <a:endParaRPr lang="he-IL" sz="1100" dirty="0"/>
        </a:p>
      </cdr:txBody>
    </cdr:sp>
  </cdr:relSizeAnchor>
  <cdr:relSizeAnchor xmlns:cdr="http://schemas.openxmlformats.org/drawingml/2006/chartDrawing">
    <cdr:from>
      <cdr:x>0.55556</cdr:x>
      <cdr:y>0.84102</cdr:y>
    </cdr:from>
    <cdr:to>
      <cdr:x>0.65873</cdr:x>
      <cdr:y>0.93059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040560" y="4541992"/>
          <a:ext cx="936104" cy="483760"/>
        </a:xfrm>
        <a:prstGeom xmlns:a="http://schemas.openxmlformats.org/drawingml/2006/main" prst="rect">
          <a:avLst/>
        </a:prstGeom>
        <a:solidFill xmlns:a="http://schemas.openxmlformats.org/drawingml/2006/main">
          <a:srgbClr val="D6D4D4"/>
        </a:solidFill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mtClean="0"/>
            <a:t>Average of heat countries</a:t>
          </a:r>
          <a:endParaRPr lang="he-IL" sz="1100" dirty="0"/>
        </a:p>
      </cdr:txBody>
    </cdr:sp>
  </cdr:relSizeAnchor>
  <cdr:relSizeAnchor xmlns:cdr="http://schemas.openxmlformats.org/drawingml/2006/chartDrawing">
    <cdr:from>
      <cdr:x>0.66667</cdr:x>
      <cdr:y>0.84102</cdr:y>
    </cdr:from>
    <cdr:to>
      <cdr:x>0.74603</cdr:x>
      <cdr:y>0.90392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048672" y="4541992"/>
          <a:ext cx="720080" cy="339744"/>
        </a:xfrm>
        <a:prstGeom xmlns:a="http://schemas.openxmlformats.org/drawingml/2006/main" prst="rect">
          <a:avLst/>
        </a:prstGeom>
        <a:solidFill xmlns:a="http://schemas.openxmlformats.org/drawingml/2006/main">
          <a:srgbClr val="D6D4D4"/>
        </a:solidFill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Germany</a:t>
          </a:r>
          <a:endParaRPr lang="he-IL" sz="1100" dirty="0"/>
        </a:p>
      </cdr:txBody>
    </cdr:sp>
  </cdr:relSizeAnchor>
  <cdr:relSizeAnchor xmlns:cdr="http://schemas.openxmlformats.org/drawingml/2006/chartDrawing">
    <cdr:from>
      <cdr:x>0.7619</cdr:x>
      <cdr:y>0.84393</cdr:y>
    </cdr:from>
    <cdr:to>
      <cdr:x>0.86508</cdr:x>
      <cdr:y>0.90392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912768" y="4557712"/>
          <a:ext cx="936104" cy="324024"/>
        </a:xfrm>
        <a:prstGeom xmlns:a="http://schemas.openxmlformats.org/drawingml/2006/main" prst="rect">
          <a:avLst/>
        </a:prstGeom>
        <a:solidFill xmlns:a="http://schemas.openxmlformats.org/drawingml/2006/main">
          <a:srgbClr val="D6D4D4"/>
        </a:solidFill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en-US" dirty="0" smtClean="0"/>
            <a:t>OECD average</a:t>
          </a:r>
          <a:endParaRPr lang="he-IL" sz="1100" dirty="0"/>
        </a:p>
      </cdr:txBody>
    </cdr:sp>
  </cdr:relSizeAnchor>
  <cdr:relSizeAnchor xmlns:cdr="http://schemas.openxmlformats.org/drawingml/2006/chartDrawing">
    <cdr:from>
      <cdr:x>0.86508</cdr:x>
      <cdr:y>0.84393</cdr:y>
    </cdr:from>
    <cdr:to>
      <cdr:x>0.96968</cdr:x>
      <cdr:y>0.90667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848872" y="4557728"/>
          <a:ext cx="949042" cy="338816"/>
        </a:xfrm>
        <a:prstGeom xmlns:a="http://schemas.openxmlformats.org/drawingml/2006/main" prst="rect">
          <a:avLst/>
        </a:prstGeom>
        <a:solidFill xmlns:a="http://schemas.openxmlformats.org/drawingml/2006/main">
          <a:srgbClr val="D6D4D4"/>
        </a:solidFill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en-US" dirty="0" smtClean="0"/>
            <a:t>South Korea </a:t>
          </a:r>
          <a:endParaRPr lang="he-IL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0.0758</cdr:x>
      <cdr:y>0.83102</cdr:y>
    </cdr:from>
    <cdr:to>
      <cdr:x>0.995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4263118"/>
          <a:ext cx="7859216" cy="866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0.05895</cdr:x>
      <cdr:y>0.82175</cdr:y>
    </cdr:from>
    <cdr:to>
      <cdr:x>1</cdr:x>
      <cdr:y>1</cdr:y>
    </cdr:to>
    <cdr:sp macro="" textlink="">
      <cdr:nvSpPr>
        <cdr:cNvPr id="4" name="מלבן מעוגל 3"/>
        <cdr:cNvSpPr/>
      </cdr:nvSpPr>
      <cdr:spPr>
        <a:xfrm xmlns:a="http://schemas.openxmlformats.org/drawingml/2006/main">
          <a:off x="504055" y="4215600"/>
          <a:ext cx="8045945" cy="91440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D7D5D5"/>
        </a:solidFill>
        <a:ln xmlns:a="http://schemas.openxmlformats.org/drawingml/2006/main">
          <a:solidFill>
            <a:srgbClr val="D8D7D7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0.06738</cdr:x>
      <cdr:y>0.81698</cdr:y>
    </cdr:from>
    <cdr:to>
      <cdr:x>0.09264</cdr:x>
      <cdr:y>0.95735</cdr:y>
    </cdr:to>
    <cdr:sp macro="" textlink="">
      <cdr:nvSpPr>
        <cdr:cNvPr id="5" name="TextBox 4"/>
        <cdr:cNvSpPr txBox="1"/>
      </cdr:nvSpPr>
      <cdr:spPr>
        <a:xfrm xmlns:a="http://schemas.openxmlformats.org/drawingml/2006/main" rot="5400000">
          <a:off x="324035" y="4443138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 smtClean="0"/>
            <a:t>Korea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0.08732</cdr:x>
      <cdr:y>0.82133</cdr:y>
    </cdr:from>
    <cdr:to>
      <cdr:x>0.12101</cdr:x>
      <cdr:y>0.9617</cdr:y>
    </cdr:to>
    <cdr:sp macro="" textlink="">
      <cdr:nvSpPr>
        <cdr:cNvPr id="6" name="TextBox 5"/>
        <cdr:cNvSpPr txBox="1"/>
      </cdr:nvSpPr>
      <cdr:spPr>
        <a:xfrm xmlns:a="http://schemas.openxmlformats.org/drawingml/2006/main" rot="5400000">
          <a:off x="530584" y="4429451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Ireland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0.10417</cdr:x>
      <cdr:y>0.82087</cdr:y>
    </cdr:from>
    <cdr:to>
      <cdr:x>0.14628</cdr:x>
      <cdr:y>0.9472</cdr:y>
    </cdr:to>
    <cdr:sp macro="" textlink="">
      <cdr:nvSpPr>
        <cdr:cNvPr id="7" name="TextBox 6"/>
        <cdr:cNvSpPr txBox="1"/>
      </cdr:nvSpPr>
      <cdr:spPr>
        <a:xfrm xmlns:a="http://schemas.openxmlformats.org/drawingml/2006/main" rot="5400000">
          <a:off x="746608" y="4355082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Latvia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0.14628</cdr:x>
      <cdr:y>0.80729</cdr:y>
    </cdr:from>
    <cdr:to>
      <cdr:x>0.17996</cdr:x>
      <cdr:y>0.97573</cdr:y>
    </cdr:to>
    <cdr:sp macro="" textlink="">
      <cdr:nvSpPr>
        <cdr:cNvPr id="8" name="TextBox 7"/>
        <cdr:cNvSpPr txBox="1"/>
      </cdr:nvSpPr>
      <cdr:spPr>
        <a:xfrm xmlns:a="http://schemas.openxmlformats.org/drawingml/2006/main" rot="5400000">
          <a:off x="962632" y="4429451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Switzerland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0.17154</cdr:x>
      <cdr:y>0.80729</cdr:y>
    </cdr:from>
    <cdr:to>
      <cdr:x>0.20523</cdr:x>
      <cdr:y>0.93362</cdr:y>
    </cdr:to>
    <cdr:sp macro="" textlink="">
      <cdr:nvSpPr>
        <cdr:cNvPr id="9" name="TextBox 8"/>
        <cdr:cNvSpPr txBox="1"/>
      </cdr:nvSpPr>
      <cdr:spPr>
        <a:xfrm xmlns:a="http://schemas.openxmlformats.org/drawingml/2006/main" rot="5400000">
          <a:off x="1286668" y="4321439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Estonia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0.20523</cdr:x>
      <cdr:y>0.80729</cdr:y>
    </cdr:from>
    <cdr:to>
      <cdr:x>0.2305</cdr:x>
      <cdr:y>0.93362</cdr:y>
    </cdr:to>
    <cdr:sp macro="" textlink="">
      <cdr:nvSpPr>
        <cdr:cNvPr id="10" name="TextBox 9"/>
        <cdr:cNvSpPr txBox="1"/>
      </cdr:nvSpPr>
      <cdr:spPr>
        <a:xfrm xmlns:a="http://schemas.openxmlformats.org/drawingml/2006/main" rot="5400000">
          <a:off x="1538696" y="4357443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USA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0.2305</cdr:x>
      <cdr:y>0.81576</cdr:y>
    </cdr:from>
    <cdr:to>
      <cdr:x>0.26418</cdr:x>
      <cdr:y>0.99823</cdr:y>
    </cdr:to>
    <cdr:sp macro="" textlink="">
      <cdr:nvSpPr>
        <cdr:cNvPr id="11" name="TextBox 10"/>
        <cdr:cNvSpPr txBox="1"/>
      </cdr:nvSpPr>
      <cdr:spPr>
        <a:xfrm xmlns:a="http://schemas.openxmlformats.org/drawingml/2006/main" rot="5400000">
          <a:off x="1646708" y="4508863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New Zealand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0.26418</cdr:x>
      <cdr:y>0.80729</cdr:y>
    </cdr:from>
    <cdr:to>
      <cdr:x>0.28945</cdr:x>
      <cdr:y>0.91959</cdr:y>
    </cdr:to>
    <cdr:sp macro="" textlink="">
      <cdr:nvSpPr>
        <cdr:cNvPr id="12" name="TextBox 11"/>
        <cdr:cNvSpPr txBox="1"/>
      </cdr:nvSpPr>
      <cdr:spPr>
        <a:xfrm xmlns:a="http://schemas.openxmlformats.org/drawingml/2006/main" rot="5400000">
          <a:off x="2078756" y="4321439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Japan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0.28945</cdr:x>
      <cdr:y>0.80729</cdr:y>
    </cdr:from>
    <cdr:to>
      <cdr:x>0.31472</cdr:x>
      <cdr:y>0.93362</cdr:y>
    </cdr:to>
    <cdr:sp macro="" textlink="">
      <cdr:nvSpPr>
        <cdr:cNvPr id="13" name="TextBox 12"/>
        <cdr:cNvSpPr txBox="1"/>
      </cdr:nvSpPr>
      <cdr:spPr>
        <a:xfrm xmlns:a="http://schemas.openxmlformats.org/drawingml/2006/main" rot="5400000">
          <a:off x="2258776" y="4357443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England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0.31472</cdr:x>
      <cdr:y>0.80729</cdr:y>
    </cdr:from>
    <cdr:to>
      <cdr:x>0.33998</cdr:x>
      <cdr:y>0.94766</cdr:y>
    </cdr:to>
    <cdr:sp macro="" textlink="">
      <cdr:nvSpPr>
        <cdr:cNvPr id="14" name="TextBox 13"/>
        <cdr:cNvSpPr txBox="1"/>
      </cdr:nvSpPr>
      <cdr:spPr>
        <a:xfrm xmlns:a="http://schemas.openxmlformats.org/drawingml/2006/main" rot="5400000">
          <a:off x="2438796" y="4393447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Australia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0.3484</cdr:x>
      <cdr:y>0.80729</cdr:y>
    </cdr:from>
    <cdr:to>
      <cdr:x>0.37367</cdr:x>
      <cdr:y>0.90555</cdr:y>
    </cdr:to>
    <cdr:sp macro="" textlink="">
      <cdr:nvSpPr>
        <cdr:cNvPr id="15" name="TextBox 14"/>
        <cdr:cNvSpPr txBox="1"/>
      </cdr:nvSpPr>
      <cdr:spPr>
        <a:xfrm xmlns:a="http://schemas.openxmlformats.org/drawingml/2006/main" rot="5400000">
          <a:off x="2834840" y="4285435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Spain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0.37057</cdr:x>
      <cdr:y>0.80813</cdr:y>
    </cdr:from>
    <cdr:to>
      <cdr:x>0.40426</cdr:x>
      <cdr:y>0.93446</cdr:y>
    </cdr:to>
    <cdr:sp macro="" textlink="">
      <cdr:nvSpPr>
        <cdr:cNvPr id="16" name="TextBox 15"/>
        <cdr:cNvSpPr txBox="1"/>
      </cdr:nvSpPr>
      <cdr:spPr>
        <a:xfrm xmlns:a="http://schemas.openxmlformats.org/drawingml/2006/main" rot="5400000">
          <a:off x="2988332" y="4325718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Canada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0.39583</cdr:x>
      <cdr:y>0.81166</cdr:y>
    </cdr:from>
    <cdr:to>
      <cdr:x>0.42952</cdr:x>
      <cdr:y>0.99414</cdr:y>
    </cdr:to>
    <cdr:sp macro="" textlink="">
      <cdr:nvSpPr>
        <cdr:cNvPr id="17" name="TextBox 16"/>
        <cdr:cNvSpPr txBox="1"/>
      </cdr:nvSpPr>
      <cdr:spPr>
        <a:xfrm xmlns:a="http://schemas.openxmlformats.org/drawingml/2006/main" rot="5400000">
          <a:off x="3060340" y="4487849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Luxembourg 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0.4211</cdr:x>
      <cdr:y>0.80757</cdr:y>
    </cdr:from>
    <cdr:to>
      <cdr:x>0.45479</cdr:x>
      <cdr:y>0.90583</cdr:y>
    </cdr:to>
    <cdr:sp macro="" textlink="">
      <cdr:nvSpPr>
        <cdr:cNvPr id="18" name="TextBox 17"/>
        <cdr:cNvSpPr txBox="1"/>
      </cdr:nvSpPr>
      <cdr:spPr>
        <a:xfrm xmlns:a="http://schemas.openxmlformats.org/drawingml/2006/main" rot="5400000">
          <a:off x="3492388" y="4250870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OECD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A3B5E4-D455-4787-ADA7-6D019669111E}" type="datetimeFigureOut">
              <a:rPr lang="he-IL" smtClean="0"/>
              <a:pPr/>
              <a:t>י"ב/ניסן/תשע"ט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9D91E8-EE51-4322-B69D-8DB92DF7EDFF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837888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16F12DF-8697-478A-83D8-84CE4F29F201}" type="datetimeFigureOut">
              <a:rPr lang="he-IL" smtClean="0"/>
              <a:pPr/>
              <a:t>י"ב/ניסן/תשע"ט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D3BAD2-537E-457D-92B6-4AB8E80D32B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976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3BAD2-537E-457D-92B6-4AB8E80D32B2}" type="slidenum">
              <a:rPr lang="he-IL" smtClean="0"/>
              <a:pPr/>
              <a:t>1</a:t>
            </a:fld>
            <a:endParaRPr lang="he-I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451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189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en-US" dirty="0"/>
          </a:p>
        </p:txBody>
      </p:sp>
      <p:sp>
        <p:nvSpPr>
          <p:cNvPr id="5120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65BE8-4E56-4666-9A2D-4B71D22D922D}" type="slidenum"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902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8CDC-0867-4597-9409-08478CADC3D2}" type="slidenum">
              <a:rPr lang="he-IL" smtClean="0">
                <a:solidFill>
                  <a:prstClr val="black"/>
                </a:solidFill>
              </a:rPr>
              <a:pPr/>
              <a:t>14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48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e-IL" baseline="0" dirty="0" smtClean="0"/>
          </a:p>
          <a:p>
            <a:pPr marL="228600" indent="-228600">
              <a:buAutoNum type="arabicPeriod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342566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5B346-7479-4053-981B-F699D0256E63}" type="slidenum">
              <a:rPr lang="he-IL" smtClean="0">
                <a:solidFill>
                  <a:prstClr val="black"/>
                </a:solidFill>
              </a:rPr>
              <a:pPr/>
              <a:t>18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547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7522">
              <a:defRPr/>
            </a:pP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488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DD661-7E98-4775-ADE6-E98510A5CA4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984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DD661-7E98-4775-ADE6-E98510A5CA4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069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5B346-7479-4053-981B-F699D0256E63}" type="slidenum">
              <a:rPr lang="he-IL" smtClean="0">
                <a:solidFill>
                  <a:prstClr val="black"/>
                </a:solidFill>
              </a:rPr>
              <a:pPr/>
              <a:t>22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98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860BF-55FF-49C5-851B-7693FB629EA5}" type="slidenum">
              <a:rPr lang="he-IL" smtClean="0"/>
              <a:pPr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935748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7522">
              <a:defRPr/>
            </a:pP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964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7522">
              <a:defRPr/>
            </a:pP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83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1</a:t>
            </a:r>
            <a:r>
              <a:rPr lang="en-US" dirty="0" smtClean="0"/>
              <a:t> </a:t>
            </a:r>
            <a:r>
              <a:rPr lang="he-IL" dirty="0" smtClean="0"/>
              <a:t>. בואו נניח את</a:t>
            </a:r>
            <a:r>
              <a:rPr lang="he-IL" baseline="0" dirty="0" smtClean="0"/>
              <a:t> השכונה בה אנו גרים לרגע בצד. לגבי תשלומי הריבית – אם נשכיל היום לשמור על גרעון נמוך אז נפנה לעצמנו מקור עתידי בשנים הבאות.</a:t>
            </a:r>
          </a:p>
          <a:p>
            <a:r>
              <a:rPr lang="he-IL" baseline="0" dirty="0" smtClean="0"/>
              <a:t>2. לגבי תקציב הביטחון – נדבר בקצרה בהמשך.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8CDC-0867-4597-9409-08478CADC3D2}" type="slidenum">
              <a:rPr lang="he-IL" smtClean="0">
                <a:solidFill>
                  <a:prstClr val="black"/>
                </a:solidFill>
              </a:rPr>
              <a:pPr/>
              <a:t>25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36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e-IL" baseline="0" dirty="0" smtClean="0"/>
          </a:p>
          <a:p>
            <a:pPr marL="228600" indent="-228600">
              <a:buAutoNum type="arabicPeriod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785362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r" rtl="1"/>
            <a:endParaRPr lang="he-I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E4AAA4-A5B7-4EEE-B18E-89E6282CAE8E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900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835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51603-5856-457F-BB83-FF6F534C5684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976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לחדד כי מדובר בתהליכים</a:t>
            </a:r>
            <a:r>
              <a:rPr lang="he-IL" baseline="0" dirty="0" smtClean="0"/>
              <a:t> שנעשו כולם בשלוש השנים האחרונות. העולם של היום שונה מהעולם של פעם והממשלה נדרשת לרמה גבוהה יותר של שקיפות (וכך גם משרד הביטחון)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A7310-9CA8-4D18-B9F3-70CCDA01245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3384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6D02-1CEE-41F8-A2F6-D8960E1AD414}" type="slidenum">
              <a:rPr lang="he-IL">
                <a:solidFill>
                  <a:prstClr val="black"/>
                </a:solidFill>
              </a:rPr>
              <a:pPr/>
              <a:t>33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49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1504-3B31-4B07-8C2D-143EE2CEDB8A}" type="slidenum">
              <a:rPr lang="he-IL" smtClean="0">
                <a:solidFill>
                  <a:prstClr val="black"/>
                </a:solidFill>
              </a:rPr>
              <a:pPr/>
              <a:t>4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47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8CDC-0867-4597-9409-08478CADC3D2}" type="slidenum">
              <a:rPr lang="he-IL" smtClean="0">
                <a:solidFill>
                  <a:prstClr val="black"/>
                </a:solidFill>
              </a:rPr>
              <a:pPr/>
              <a:t>5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546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2CBC-58E7-410C-B4B4-B1ECC381F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avid" panose="020E0502060401010101" pitchFamily="34" charset="-79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631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90" indent="-171690" algn="l" rtl="0">
              <a:buFont typeface="Arial" pitchFamily="34" charset="0"/>
              <a:buChar char="•"/>
            </a:pPr>
            <a:r>
              <a:rPr lang="he-IL" baseline="0" dirty="0" smtClean="0"/>
              <a:t>תוסיפו טבלה עם מיקום יחסי בעשורים קודמים (כמו בדה מרקר...)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5B346-7479-4053-981B-F699D0256E63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47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09A9D-8A17-4C88-AD2C-C370472271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497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217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7ED79-E985-4B2B-83F8-0B2490181DDB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1884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ltGray">
          <a:xfrm>
            <a:off x="1" y="4724400"/>
            <a:ext cx="9144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/>
            </a:pPr>
            <a:endParaRPr kumimoji="0" lang="he-IL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מלבן 5"/>
          <p:cNvSpPr/>
          <p:nvPr/>
        </p:nvSpPr>
        <p:spPr bwMode="white">
          <a:xfrm>
            <a:off x="-96" y="47244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1810" y="4800600"/>
            <a:ext cx="6858002" cy="1143000"/>
          </a:xfrm>
        </p:spPr>
        <p:txBody>
          <a:bodyPr anchor="b">
            <a:noAutofit/>
          </a:bodyPr>
          <a:lstStyle>
            <a:lvl1pPr algn="ctr" latinLnBrk="0">
              <a:defRPr lang="he-IL" sz="2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he-IL" sz="15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 latinLnBrk="0">
              <a:buNone/>
              <a:defRPr lang="he-IL" sz="2100"/>
            </a:lvl2pPr>
            <a:lvl3pPr marL="685800" indent="0" algn="r" latinLnBrk="0">
              <a:buNone/>
              <a:defRPr lang="he-IL" sz="1800"/>
            </a:lvl3pPr>
            <a:lvl4pPr marL="1028700" indent="0" algn="r" latinLnBrk="0">
              <a:buNone/>
              <a:defRPr lang="he-IL" sz="1500"/>
            </a:lvl4pPr>
            <a:lvl5pPr marL="1371600" indent="0" algn="r" latinLnBrk="0">
              <a:buNone/>
              <a:defRPr lang="he-IL" sz="1500"/>
            </a:lvl5pPr>
            <a:lvl6pPr marL="1714500" indent="0" algn="r" latinLnBrk="0">
              <a:buNone/>
              <a:defRPr lang="he-IL" sz="1500"/>
            </a:lvl6pPr>
            <a:lvl7pPr marL="2057400" indent="0" algn="r" latinLnBrk="0">
              <a:buNone/>
              <a:defRPr lang="he-IL" sz="1500"/>
            </a:lvl7pPr>
            <a:lvl8pPr marL="2400300" indent="0" algn="r" latinLnBrk="0">
              <a:buNone/>
              <a:defRPr lang="he-IL" sz="1500"/>
            </a:lvl8pPr>
            <a:lvl9pPr marL="2743200" indent="0" algn="r" latinLnBrk="0">
              <a:buNone/>
              <a:defRPr lang="he-IL" sz="1500"/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pic>
        <p:nvPicPr>
          <p:cNvPr id="7" name="Picture 2" descr="P:\תמיר - שוטף\תרבות וספורט\יעול ההימורים בספורט\תמונות\Emblem_of_Israel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8961" y="3448050"/>
            <a:ext cx="1174522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ציין מיקום טקסט 11"/>
          <p:cNvSpPr>
            <a:spLocks noGrp="1"/>
          </p:cNvSpPr>
          <p:nvPr>
            <p:ph type="body" sz="quarter" idx="10"/>
          </p:nvPr>
        </p:nvSpPr>
        <p:spPr>
          <a:xfrm>
            <a:off x="1574644" y="489696"/>
            <a:ext cx="6203156" cy="2728912"/>
          </a:xfrm>
          <a:prstGeom prst="rect">
            <a:avLst/>
          </a:prstGeom>
        </p:spPr>
        <p:txBody>
          <a:bodyPr anchor="ctr"/>
          <a:lstStyle>
            <a:lvl1pPr marL="34290" indent="0" algn="ctr">
              <a:buFontTx/>
              <a:buNone/>
              <a:defRPr sz="6600">
                <a:solidFill>
                  <a:schemeClr val="accent5">
                    <a:lumMod val="50000"/>
                  </a:schemeClr>
                </a:solidFill>
              </a:defRPr>
            </a:lvl1pPr>
            <a:lvl2pPr marL="274320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5438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he-IL" dirty="0"/>
              <a:t>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xmlns="" val="357704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  <a:latin typeface="David" panose="020E0502060401010101" pitchFamily="34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avid" panose="020E0502060401010101" pitchFamily="34" charset="-79"/>
              </a:defRPr>
            </a:lvl1pPr>
            <a:lvl2pPr>
              <a:defRPr>
                <a:latin typeface="David" panose="020E0502060401010101" pitchFamily="34" charset="-79"/>
              </a:defRPr>
            </a:lvl2pPr>
            <a:lvl3pPr>
              <a:defRPr>
                <a:latin typeface="David" panose="020E0502060401010101" pitchFamily="34" charset="-79"/>
              </a:defRPr>
            </a:lvl3pPr>
            <a:lvl4pPr>
              <a:defRPr>
                <a:latin typeface="David" panose="020E0502060401010101" pitchFamily="34" charset="-79"/>
              </a:defRPr>
            </a:lvl4pPr>
            <a:lvl5pPr>
              <a:defRPr>
                <a:latin typeface="David" panose="020E0502060401010101" pitchFamily="34" charset="-79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>
                <a:solidFill>
                  <a:srgbClr val="000000"/>
                </a:solidFill>
              </a:rPr>
              <a:t>MMMM/YY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fld id="{AC3D3B90-7E1F-48A9-A22A-B1BF99E0A7A3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3"/>
          </p:nvPr>
        </p:nvSpPr>
        <p:spPr>
          <a:xfrm>
            <a:off x="10404475" y="8685213"/>
            <a:ext cx="914400" cy="9144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xmlns="" val="197732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895724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9144000" cy="7060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של מספר שקופית 5"/>
          <p:cNvSpPr>
            <a:spLocks noGrp="1"/>
          </p:cNvSpPr>
          <p:nvPr>
            <p:ph type="sldNum" sz="quarter" idx="10"/>
          </p:nvPr>
        </p:nvSpPr>
        <p:spPr>
          <a:xfrm>
            <a:off x="8686800" y="6597650"/>
            <a:ext cx="457200" cy="260350"/>
          </a:xfrm>
        </p:spPr>
        <p:txBody>
          <a:bodyPr/>
          <a:lstStyle>
            <a:lvl1pPr algn="r" rtl="0">
              <a:defRPr sz="900" b="0" smtClean="0">
                <a:cs typeface="Tahoma" pitchFamily="34" charset="0"/>
              </a:defRPr>
            </a:lvl1pPr>
          </a:lstStyle>
          <a:p>
            <a:pPr>
              <a:defRPr/>
            </a:pPr>
            <a:fld id="{4597B7CE-09DA-43FA-8973-E1EACD2E9CB6}" type="slidenum">
              <a:rPr lang="he-IL" altLang="he-IL"/>
              <a:pPr>
                <a:defRPr/>
              </a:pPr>
              <a:t>‹#›</a:t>
            </a:fld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xmlns="" val="2204602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9144000" cy="706090"/>
          </a:xfrm>
        </p:spPr>
        <p:txBody>
          <a:bodyPr wrap="square">
            <a:noAutofit/>
          </a:bodyPr>
          <a:lstStyle>
            <a:lvl1pPr rtl="0">
              <a:defRPr sz="1800">
                <a:latin typeface=" david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686800" y="6597352"/>
            <a:ext cx="457200" cy="260648"/>
          </a:xfrm>
          <a:prstGeom prst="rect">
            <a:avLst/>
          </a:prstGeom>
        </p:spPr>
        <p:txBody>
          <a:bodyPr/>
          <a:lstStyle>
            <a:lvl1pPr algn="r" rtl="0">
              <a:defRPr sz="900" b="0">
                <a:latin typeface=" david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7B60B7-44CA-410A-A9B6-29F8D133F86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3" hasCustomPrompt="1"/>
          </p:nvPr>
        </p:nvSpPr>
        <p:spPr>
          <a:xfrm>
            <a:off x="323" y="6381750"/>
            <a:ext cx="4211637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rtl="0">
              <a:buNone/>
              <a:defRPr sz="900">
                <a:latin typeface=" david"/>
                <a:ea typeface="Tahoma" panose="020B0604030504040204" pitchFamily="34" charset="0"/>
                <a:cs typeface="David" panose="020E0502060401010101" pitchFamily="34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Source: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82727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9144000" cy="706090"/>
          </a:xfrm>
        </p:spPr>
        <p:txBody>
          <a:bodyPr wrap="square">
            <a:noAutofit/>
          </a:bodyPr>
          <a:lstStyle>
            <a:lvl1pPr rtl="0">
              <a:defRPr sz="1800">
                <a:latin typeface=" david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686800" y="6597352"/>
            <a:ext cx="457200" cy="260648"/>
          </a:xfrm>
          <a:prstGeom prst="rect">
            <a:avLst/>
          </a:prstGeom>
        </p:spPr>
        <p:txBody>
          <a:bodyPr/>
          <a:lstStyle>
            <a:lvl1pPr algn="r" rtl="0">
              <a:defRPr sz="900" b="0">
                <a:latin typeface=" david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7B60B7-44CA-410A-A9B6-29F8D133F86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3" hasCustomPrompt="1"/>
          </p:nvPr>
        </p:nvSpPr>
        <p:spPr>
          <a:xfrm>
            <a:off x="323" y="6381750"/>
            <a:ext cx="4211637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rtl="0">
              <a:buNone/>
              <a:defRPr sz="900">
                <a:latin typeface=" david"/>
                <a:ea typeface="Tahoma" panose="020B0604030504040204" pitchFamily="34" charset="0"/>
                <a:cs typeface="David" panose="020E0502060401010101" pitchFamily="34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Source: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65484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5840" y="351696"/>
            <a:ext cx="7132320" cy="785442"/>
          </a:xfrm>
        </p:spPr>
        <p:txBody>
          <a:bodyPr anchor="ctr">
            <a:normAutofit/>
          </a:bodyPr>
          <a:lstStyle>
            <a:lvl1pPr algn="ctr">
              <a:defRPr sz="27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9" name="כותרת משנה 2"/>
          <p:cNvSpPr>
            <a:spLocks noGrp="1"/>
          </p:cNvSpPr>
          <p:nvPr>
            <p:ph type="subTitle" idx="1"/>
          </p:nvPr>
        </p:nvSpPr>
        <p:spPr>
          <a:xfrm>
            <a:off x="1247317" y="6606188"/>
            <a:ext cx="6858002" cy="279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latinLnBrk="0">
              <a:spcBef>
                <a:spcPts val="0"/>
              </a:spcBef>
              <a:buNone/>
              <a:defRPr lang="he-IL" sz="9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 latinLnBrk="0">
              <a:buNone/>
              <a:defRPr lang="he-IL" sz="2100"/>
            </a:lvl2pPr>
            <a:lvl3pPr marL="685800" indent="0" algn="r" latinLnBrk="0">
              <a:buNone/>
              <a:defRPr lang="he-IL" sz="1800"/>
            </a:lvl3pPr>
            <a:lvl4pPr marL="1028700" indent="0" algn="r" latinLnBrk="0">
              <a:buNone/>
              <a:defRPr lang="he-IL" sz="1500"/>
            </a:lvl4pPr>
            <a:lvl5pPr marL="1371600" indent="0" algn="r" latinLnBrk="0">
              <a:buNone/>
              <a:defRPr lang="he-IL" sz="1500"/>
            </a:lvl5pPr>
            <a:lvl6pPr marL="1714500" indent="0" algn="r" latinLnBrk="0">
              <a:buNone/>
              <a:defRPr lang="he-IL" sz="1500"/>
            </a:lvl6pPr>
            <a:lvl7pPr marL="2057400" indent="0" algn="r" latinLnBrk="0">
              <a:buNone/>
              <a:defRPr lang="he-IL" sz="1500"/>
            </a:lvl7pPr>
            <a:lvl8pPr marL="2400300" indent="0" algn="r" latinLnBrk="0">
              <a:buNone/>
              <a:defRPr lang="he-IL" sz="1500"/>
            </a:lvl8pPr>
            <a:lvl9pPr marL="2743200" indent="0" algn="r" latinLnBrk="0">
              <a:buNone/>
              <a:defRPr lang="he-IL" sz="1500"/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8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810120" y="6611816"/>
            <a:ext cx="417099" cy="2360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5" name="מחבר ישר 4"/>
          <p:cNvCxnSpPr/>
          <p:nvPr userDrawn="1"/>
        </p:nvCxnSpPr>
        <p:spPr>
          <a:xfrm>
            <a:off x="539552" y="1124744"/>
            <a:ext cx="8136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D794-059_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8529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494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עליונה חלופית של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 anchorCtr="1">
            <a:normAutofit/>
          </a:bodyPr>
          <a:lstStyle>
            <a:lvl1pPr algn="ctr" latinLnBrk="0">
              <a:defRPr lang="he-IL" sz="39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2" descr="P:\תמיר - שוטף\תרבות וספורט\יעול ההימורים בספורט\תמונות\Emblem_of_Israel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9137" y="4636429"/>
            <a:ext cx="905727" cy="120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מחבר ישר 3"/>
          <p:cNvCxnSpPr/>
          <p:nvPr userDrawn="1"/>
        </p:nvCxnSpPr>
        <p:spPr>
          <a:xfrm>
            <a:off x="539552" y="1124744"/>
            <a:ext cx="8136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5" descr="D794-059_a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8529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178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>
          <a:xfrm>
            <a:off x="1720689" y="6601968"/>
            <a:ext cx="72009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2884405" y="4956048"/>
            <a:ext cx="5369814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מקור:</a:t>
            </a:r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1005840" y="6601968"/>
            <a:ext cx="48006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27207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חלופי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 bwMode="ltGray">
          <a:xfrm>
            <a:off x="5488686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/>
            </a:pPr>
            <a:endParaRPr kumimoji="0" lang="he-IL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58995" y="2362203"/>
            <a:ext cx="2400300" cy="1990725"/>
          </a:xfrm>
        </p:spPr>
        <p:txBody>
          <a:bodyPr anchor="b">
            <a:normAutofit/>
          </a:bodyPr>
          <a:lstStyle>
            <a:lvl1pPr algn="r" latinLnBrk="0">
              <a:defRPr lang="he-IL" sz="255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9476" y="685800"/>
            <a:ext cx="4777740" cy="5486400"/>
          </a:xfrm>
          <a:prstGeom prst="rect">
            <a:avLst/>
          </a:prstGeom>
        </p:spPr>
        <p:txBody>
          <a:bodyPr>
            <a:normAutofit/>
          </a:bodyPr>
          <a:lstStyle>
            <a:lvl1pPr algn="r" latinLnBrk="0">
              <a:defRPr lang="he-IL" sz="1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latinLnBrk="0">
              <a:defRPr lang="he-IL"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latinLnBrk="0">
              <a:defRPr lang="he-IL"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latinLnBrk="0">
              <a:defRPr lang="he-IL"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latinLnBrk="0">
              <a:defRPr lang="he-IL"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algn="r" latinLnBrk="0">
              <a:defRPr lang="he-IL" sz="1050"/>
            </a:lvl6pPr>
            <a:lvl7pPr algn="r" latinLnBrk="0">
              <a:defRPr lang="he-IL" sz="1050"/>
            </a:lvl7pPr>
            <a:lvl8pPr algn="r" latinLnBrk="0">
              <a:defRPr lang="he-IL" sz="1050"/>
            </a:lvl8pPr>
            <a:lvl9pPr algn="r" latinLnBrk="0">
              <a:defRPr lang="he-IL" sz="1050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58995" y="4367308"/>
            <a:ext cx="2400300" cy="1622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latinLnBrk="0">
              <a:spcBef>
                <a:spcPts val="900"/>
              </a:spcBef>
              <a:buNone/>
              <a:defRPr lang="he-IL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 latinLnBrk="0">
              <a:buNone/>
              <a:defRPr lang="he-IL" sz="900"/>
            </a:lvl2pPr>
            <a:lvl3pPr marL="685800" indent="0" algn="r" latinLnBrk="0">
              <a:buNone/>
              <a:defRPr lang="he-IL" sz="750"/>
            </a:lvl3pPr>
            <a:lvl4pPr marL="1028700" indent="0" algn="r" latinLnBrk="0">
              <a:buNone/>
              <a:defRPr lang="he-IL" sz="675"/>
            </a:lvl4pPr>
            <a:lvl5pPr marL="1371600" indent="0" algn="r" latinLnBrk="0">
              <a:buNone/>
              <a:defRPr lang="he-IL" sz="675"/>
            </a:lvl5pPr>
            <a:lvl6pPr marL="1714500" indent="0" algn="r" latinLnBrk="0">
              <a:buNone/>
              <a:defRPr lang="he-IL" sz="675"/>
            </a:lvl6pPr>
            <a:lvl7pPr marL="2057400" indent="0" algn="r" latinLnBrk="0">
              <a:buNone/>
              <a:defRPr lang="he-IL" sz="675"/>
            </a:lvl7pPr>
            <a:lvl8pPr marL="2400300" indent="0" algn="r" latinLnBrk="0">
              <a:buNone/>
              <a:defRPr lang="he-IL" sz="675"/>
            </a:lvl8pPr>
            <a:lvl9pPr marL="2743200" indent="0" algn="r" latinLnBrk="0">
              <a:buNone/>
              <a:defRPr lang="he-IL" sz="675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>
          <a:xfrm>
            <a:off x="1720689" y="6601968"/>
            <a:ext cx="72009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2884405" y="4956048"/>
            <a:ext cx="5369814" cy="23774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מקור:</a:t>
            </a:r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005840" y="6601968"/>
            <a:ext cx="48006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63945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64BC-472D-4BD4-B8AC-5D40B6C663ED}" type="datetimeFigureOut">
              <a:rPr lang="he-IL" smtClean="0"/>
              <a:pPr/>
              <a:t>י"ב/ניסן/תשע"ט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8E75-A461-45B2-A0A6-D6247958F23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40648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רכזית - 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6898" y="6597352"/>
            <a:ext cx="388640" cy="260648"/>
          </a:xfrm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 david"/>
                <a:cs typeface="David" panose="020E0502060401010101" pitchFamily="34" charset="-79"/>
              </a:defRPr>
            </a:lvl1pPr>
          </a:lstStyle>
          <a:p>
            <a:fld id="{947B60B7-44CA-410A-A9B6-29F8D133F861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9144000" cy="706090"/>
          </a:xfrm>
        </p:spPr>
        <p:txBody>
          <a:bodyPr>
            <a:noAutofit/>
          </a:bodyPr>
          <a:lstStyle>
            <a:lvl1pPr>
              <a:defRPr sz="1800">
                <a:latin typeface=" david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6" name="מציין מיקום טקסט 2"/>
          <p:cNvSpPr>
            <a:spLocks noGrp="1"/>
          </p:cNvSpPr>
          <p:nvPr>
            <p:ph idx="1"/>
          </p:nvPr>
        </p:nvSpPr>
        <p:spPr>
          <a:xfrm>
            <a:off x="107506" y="1772820"/>
            <a:ext cx="8928992" cy="468051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>
              <a:defRPr>
                <a:latin typeface=" david"/>
                <a:cs typeface="David" panose="020E0502060401010101" pitchFamily="34" charset="-79"/>
              </a:defRPr>
            </a:lvl1pPr>
            <a:lvl2pPr>
              <a:defRPr>
                <a:latin typeface=" david"/>
                <a:cs typeface="David" panose="020E0502060401010101" pitchFamily="34" charset="-79"/>
              </a:defRPr>
            </a:lvl2pPr>
            <a:lvl3pPr>
              <a:defRPr>
                <a:latin typeface=" david"/>
                <a:cs typeface="David" panose="020E0502060401010101" pitchFamily="34" charset="-79"/>
              </a:defRPr>
            </a:lvl3pPr>
            <a:lvl4pPr>
              <a:defRPr>
                <a:latin typeface=" david"/>
                <a:cs typeface="David" panose="020E0502060401010101" pitchFamily="34" charset="-79"/>
              </a:defRPr>
            </a:lvl4pPr>
            <a:lvl5pPr>
              <a:defRPr>
                <a:latin typeface=" david"/>
                <a:cs typeface="David" panose="020E0502060401010101" pitchFamily="34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7" name="מציין מיקום טקסט 3"/>
          <p:cNvSpPr>
            <a:spLocks noGrp="1"/>
          </p:cNvSpPr>
          <p:nvPr>
            <p:ph type="body" sz="quarter" idx="13" hasCustomPrompt="1"/>
          </p:nvPr>
        </p:nvSpPr>
        <p:spPr>
          <a:xfrm>
            <a:off x="4932365" y="6381750"/>
            <a:ext cx="4211637" cy="4762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50">
                <a:latin typeface=" david"/>
                <a:cs typeface="David" panose="020E0502060401010101" pitchFamily="34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he-IL" dirty="0"/>
              <a:t>מקור:  </a:t>
            </a:r>
          </a:p>
        </p:txBody>
      </p:sp>
    </p:spTree>
    <p:extLst>
      <p:ext uri="{BB962C8B-B14F-4D97-AF65-F5344CB8AC3E}">
        <p14:creationId xmlns:p14="http://schemas.microsoft.com/office/powerpoint/2010/main" xmlns="" val="15808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06090"/>
          </a:xfrm>
        </p:spPr>
        <p:txBody>
          <a:bodyPr/>
          <a:lstStyle>
            <a:lvl1pPr rtl="0">
              <a:defRPr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52400" y="1828804"/>
            <a:ext cx="4320000" cy="4525963"/>
          </a:xfrm>
        </p:spPr>
        <p:txBody>
          <a:bodyPr/>
          <a:lstStyle>
            <a:lvl1pPr algn="l" rtl="0">
              <a:defRPr sz="2100"/>
            </a:lvl1pPr>
            <a:lvl2pPr algn="l" rtl="0">
              <a:defRPr sz="1800"/>
            </a:lvl2pPr>
            <a:lvl3pPr algn="l" rtl="0">
              <a:defRPr sz="1500"/>
            </a:lvl3pPr>
            <a:lvl4pPr algn="l" rtl="0">
              <a:defRPr sz="1350"/>
            </a:lvl4pPr>
            <a:lvl5pPr algn="l" rtl="0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828804"/>
            <a:ext cx="4320000" cy="4525963"/>
          </a:xfrm>
        </p:spPr>
        <p:txBody>
          <a:bodyPr/>
          <a:lstStyle>
            <a:lvl1pPr algn="l" rtl="0">
              <a:defRPr sz="2100"/>
            </a:lvl1pPr>
            <a:lvl2pPr algn="l" rtl="0">
              <a:defRPr sz="1800"/>
            </a:lvl2pPr>
            <a:lvl3pPr algn="l" rtl="0">
              <a:defRPr sz="1500"/>
            </a:lvl3pPr>
            <a:lvl4pPr algn="l" rtl="0">
              <a:defRPr sz="1350"/>
            </a:lvl4pPr>
            <a:lvl5pPr algn="l" rtl="0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8" name="מציין מיקום טקסט 3"/>
          <p:cNvSpPr>
            <a:spLocks noGrp="1"/>
          </p:cNvSpPr>
          <p:nvPr>
            <p:ph type="body" sz="quarter" idx="13" hasCustomPrompt="1"/>
          </p:nvPr>
        </p:nvSpPr>
        <p:spPr>
          <a:xfrm>
            <a:off x="2" y="6381750"/>
            <a:ext cx="4211637" cy="476250"/>
          </a:xfrm>
        </p:spPr>
        <p:txBody>
          <a:bodyPr anchor="b">
            <a:normAutofit/>
          </a:bodyPr>
          <a:lstStyle>
            <a:lvl1pPr marL="0" indent="0" algn="l" rtl="0">
              <a:buNone/>
              <a:defRPr sz="750">
                <a:latin typeface=" david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Source: </a:t>
            </a:r>
            <a:endParaRPr lang="he-IL" dirty="0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686800" y="6597352"/>
            <a:ext cx="457200" cy="260648"/>
          </a:xfrm>
          <a:prstGeom prst="rect">
            <a:avLst/>
          </a:prstGeom>
        </p:spPr>
        <p:txBody>
          <a:bodyPr/>
          <a:lstStyle>
            <a:lvl1pPr algn="r" rtl="0">
              <a:defRPr sz="900" b="0">
                <a:latin typeface=" david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7B60B7-44CA-410A-A9B6-29F8D133F86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9144000" cy="706090"/>
          </a:xfrm>
        </p:spPr>
        <p:txBody>
          <a:bodyPr wrap="square">
            <a:noAutofit/>
          </a:bodyPr>
          <a:lstStyle>
            <a:lvl1pPr rtl="0">
              <a:defRPr sz="180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3"/>
          </p:nvPr>
        </p:nvSpPr>
        <p:spPr>
          <a:xfrm>
            <a:off x="323" y="6381750"/>
            <a:ext cx="4211637" cy="476250"/>
          </a:xfrm>
        </p:spPr>
        <p:txBody>
          <a:bodyPr anchor="b">
            <a:normAutofit/>
          </a:bodyPr>
          <a:lstStyle>
            <a:lvl1pPr marL="0" indent="0" algn="l" rtl="0">
              <a:buNone/>
              <a:defRPr sz="90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4"/>
          </p:nvPr>
        </p:nvSpPr>
        <p:spPr>
          <a:xfrm>
            <a:off x="8686800" y="6597650"/>
            <a:ext cx="457200" cy="260350"/>
          </a:xfrm>
        </p:spPr>
        <p:txBody>
          <a:bodyPr/>
          <a:lstStyle>
            <a:lvl1pPr algn="r" rtl="0">
              <a:defRPr sz="900" b="0" smtClean="0">
                <a:latin typeface="David" pitchFamily="34" charset="-79"/>
                <a:ea typeface="Tahoma" pitchFamily="34" charset="0"/>
              </a:defRPr>
            </a:lvl1pPr>
          </a:lstStyle>
          <a:p>
            <a:pPr>
              <a:defRPr/>
            </a:pPr>
            <a:fld id="{AC670548-EB8F-4DB5-BDC4-F864BC94D7AB}" type="slidenum">
              <a:rPr lang="he-IL" altLang="he-IL"/>
              <a:pPr>
                <a:defRPr/>
              </a:pPr>
              <a:t>‹#›</a:t>
            </a:fld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xmlns="" val="119470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 bwMode="ltGray">
          <a:xfrm>
            <a:off x="1191" y="6591821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מלבן 7"/>
          <p:cNvSpPr/>
          <p:nvPr/>
        </p:nvSpPr>
        <p:spPr bwMode="white">
          <a:xfrm>
            <a:off x="1191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350" dirty="0"/>
          </a:p>
        </p:txBody>
      </p:sp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005840" y="323560"/>
            <a:ext cx="7132320" cy="78544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11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810120" y="6639952"/>
            <a:ext cx="417099" cy="2360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86268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24" r:id="rId13"/>
    <p:sldLayoutId id="2147483737" r:id="rId14"/>
  </p:sldLayoutIdLst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indent="0" algn="ctr" defTabSz="685800" rtl="1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he-IL" sz="2700" kern="1200">
          <a:solidFill>
            <a:schemeClr val="accent5">
              <a:lumMod val="50000"/>
            </a:schemeClr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</p:titleStyle>
    <p:bodyStyle>
      <a:lvl1pPr marL="205740" indent="-171450" algn="r" defTabSz="685800" rtl="1" eaLnBrk="1" latinLnBrk="0" hangingPunct="1">
        <a:lnSpc>
          <a:spcPct val="90000"/>
        </a:lnSpc>
        <a:spcBef>
          <a:spcPts val="1350"/>
        </a:spcBef>
        <a:buClr>
          <a:schemeClr val="tx2"/>
        </a:buClr>
        <a:buSzPct val="80000"/>
        <a:buFont typeface="Wingdings" pitchFamily="2" charset="2"/>
        <a:buChar char="§"/>
        <a:defRPr lang="he-IL" sz="900" kern="1200">
          <a:solidFill>
            <a:schemeClr val="bg1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  <a:lvl2pPr marL="445770" indent="-171450" algn="r" defTabSz="685800" rtl="1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80000"/>
        <a:buFont typeface="Wingdings" pitchFamily="2" charset="2"/>
        <a:buChar char="§"/>
        <a:defRPr lang="he-IL" sz="135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2pPr>
      <a:lvl3pPr marL="685800" indent="-171450" algn="r" defTabSz="685800" rtl="1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lang="he-IL" sz="120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3pPr>
      <a:lvl4pPr marL="925830" indent="-171450" algn="r" defTabSz="685800" rtl="1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lang="he-IL" sz="105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4pPr>
      <a:lvl5pPr marL="1165860" indent="-171450" algn="r" defTabSz="685800" rtl="1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lang="he-IL" sz="105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5pPr>
      <a:lvl6pPr marL="1405890" indent="-171450" algn="r" defTabSz="685800" rtl="1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he-IL" sz="105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6pPr>
      <a:lvl7pPr marL="1645920" indent="-171450" algn="r" defTabSz="685800" rtl="1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he-IL" sz="1050" kern="1200" baseline="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7pPr>
      <a:lvl8pPr marL="1885950" indent="-171450" algn="r" defTabSz="685800" rtl="1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he-IL" sz="1050" kern="1200" baseline="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8pPr>
      <a:lvl9pPr marL="2125980" indent="-171450" algn="r" defTabSz="685800" rtl="1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he-IL" sz="1050" kern="1200" baseline="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9pPr>
    </p:bodyStyle>
    <p:otherStyle>
      <a:defPPr>
        <a:defRPr lang="he-IL"/>
      </a:defPPr>
      <a:lvl1pPr marL="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30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6848228" cy="2046684"/>
          </a:xfrm>
        </p:spPr>
        <p:txBody>
          <a:bodyPr/>
          <a:lstStyle/>
          <a:p>
            <a:pPr marL="0">
              <a:spcBef>
                <a:spcPct val="0"/>
              </a:spcBef>
            </a:pPr>
            <a:r>
              <a:rPr lang="en-US" sz="6000" dirty="0"/>
              <a:t>State Budget</a:t>
            </a:r>
            <a:endParaRPr lang="he-IL" sz="6000" dirty="0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87624" y="5157192"/>
            <a:ext cx="6858002" cy="1143000"/>
          </a:xfrm>
        </p:spPr>
        <p:txBody>
          <a:bodyPr/>
          <a:lstStyle/>
          <a:p>
            <a:pPr rtl="0"/>
            <a:r>
              <a:rPr lang="en-US" sz="2800" b="1" dirty="0" smtClean="0"/>
              <a:t>INDC</a:t>
            </a:r>
            <a:br>
              <a:rPr lang="en-US" sz="2800" b="1" dirty="0" smtClean="0"/>
            </a:br>
            <a:r>
              <a:rPr lang="en-US" sz="2800" b="1" dirty="0" smtClean="0"/>
              <a:t>April </a:t>
            </a:r>
            <a:r>
              <a:rPr lang="en-US" sz="2800" b="1" dirty="0" smtClean="0"/>
              <a:t>2019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4368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en-US" dirty="0"/>
              <a:t>Significant demographic changes in the labor force</a:t>
            </a:r>
            <a:endParaRPr lang="he-IL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710935590"/>
              </p:ext>
            </p:extLst>
          </p:nvPr>
        </p:nvGraphicFramePr>
        <p:xfrm>
          <a:off x="431800" y="1556793"/>
          <a:ext cx="8712200" cy="468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10641" y="6366520"/>
            <a:ext cx="3953847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/>
              <a:t>מקור: </a:t>
            </a:r>
            <a:r>
              <a:rPr lang="he-IL" sz="900" dirty="0" err="1"/>
              <a:t>הלמ"ס</a:t>
            </a:r>
            <a:r>
              <a:rPr lang="he-IL" sz="900" dirty="0"/>
              <a:t> ועיבודי הכלכלן הראשי, גילאי 25-64, חלופה בינונית</a:t>
            </a:r>
          </a:p>
        </p:txBody>
      </p:sp>
    </p:spTree>
    <p:extLst>
      <p:ext uri="{BB962C8B-B14F-4D97-AF65-F5344CB8AC3E}">
        <p14:creationId xmlns:p14="http://schemas.microsoft.com/office/powerpoint/2010/main" xmlns="" val="403032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894" y="548680"/>
            <a:ext cx="8363932" cy="4662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he-IL" sz="27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000" dirty="0"/>
              <a:t>A significant gap in the inventory of economic infrastructures (2015% of GDP)</a:t>
            </a:r>
            <a:endParaRPr lang="he-IL" sz="2000" dirty="0"/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36529866"/>
              </p:ext>
            </p:extLst>
          </p:nvPr>
        </p:nvGraphicFramePr>
        <p:xfrm>
          <a:off x="107504" y="1340768"/>
          <a:ext cx="907300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7"/>
          <p:cNvSpPr txBox="1"/>
          <p:nvPr/>
        </p:nvSpPr>
        <p:spPr>
          <a:xfrm>
            <a:off x="2627784" y="6366520"/>
            <a:ext cx="6359642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prstClr val="black"/>
                </a:solidFill>
                <a:latin typeface="David" pitchFamily="34" charset="-79"/>
              </a:rPr>
              <a:t>Source: McKinsey, Infrastructure Report 2030</a:t>
            </a:r>
            <a:endParaRPr lang="he-IL" sz="900" dirty="0">
              <a:solidFill>
                <a:prstClr val="black"/>
              </a:solidFill>
              <a:latin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35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196" y="614581"/>
            <a:ext cx="8363932" cy="4662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defPPr>
              <a:defRPr lang="he-IL"/>
            </a:defPPr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The infrastructure gap is felt in many sectors</a:t>
            </a:r>
            <a:endParaRPr lang="he-IL" dirty="0"/>
          </a:p>
        </p:txBody>
      </p:sp>
      <p:grpSp>
        <p:nvGrpSpPr>
          <p:cNvPr id="9" name="קבוצה 8"/>
          <p:cNvGrpSpPr/>
          <p:nvPr/>
        </p:nvGrpSpPr>
        <p:grpSpPr>
          <a:xfrm>
            <a:off x="815602" y="1340768"/>
            <a:ext cx="7068766" cy="3280617"/>
            <a:chOff x="3107469" y="1676805"/>
            <a:chExt cx="7394329" cy="3075033"/>
          </a:xfrm>
        </p:grpSpPr>
        <p:grpSp>
          <p:nvGrpSpPr>
            <p:cNvPr id="10" name="קבוצה 9"/>
            <p:cNvGrpSpPr/>
            <p:nvPr/>
          </p:nvGrpSpPr>
          <p:grpSpPr>
            <a:xfrm>
              <a:off x="3107469" y="3070761"/>
              <a:ext cx="7394329" cy="1681077"/>
              <a:chOff x="2145135" y="2501863"/>
              <a:chExt cx="7394329" cy="168107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440133" y="2996248"/>
                <a:ext cx="2099331" cy="11866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b="1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Commercial speed is about 30</a:t>
                </a:r>
                <a:r>
                  <a:rPr lang="en-US" b="1" dirty="0" smtClean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%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(17 mph vs. 25 mph compared to target cities)</a:t>
                </a:r>
                <a:endParaRPr lang="he-IL" sz="14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7" name="תמונה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25189" y="2518527"/>
                <a:ext cx="484551" cy="439576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792634" y="2982864"/>
                <a:ext cx="2099331" cy="118669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b="1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The coefficient of a split of about 20</a:t>
                </a:r>
                <a:r>
                  <a:rPr lang="en-US" b="1" dirty="0" smtClean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%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(Compared to 40% in the target cities)</a:t>
                </a:r>
                <a:endParaRPr lang="he-IL" sz="14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145135" y="2959639"/>
                <a:ext cx="2099331" cy="118669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b="1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Fill coefficient of about </a:t>
                </a:r>
                <a:r>
                  <a:rPr lang="en-US" b="1" dirty="0" smtClean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1.2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4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(Compared with a European average of about 1.6)</a:t>
                </a:r>
                <a:endParaRPr lang="he-IL" sz="14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0" name="תמונה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645147" y="2507095"/>
                <a:ext cx="549636" cy="446274"/>
              </a:xfrm>
              <a:prstGeom prst="rect">
                <a:avLst/>
              </a:prstGeom>
            </p:spPr>
          </p:pic>
          <p:pic>
            <p:nvPicPr>
              <p:cNvPr id="21" name="תמונה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68988" y="2501863"/>
                <a:ext cx="606956" cy="417705"/>
              </a:xfrm>
              <a:prstGeom prst="rect">
                <a:avLst/>
              </a:prstGeom>
            </p:spPr>
          </p:pic>
        </p:grpSp>
        <p:grpSp>
          <p:nvGrpSpPr>
            <p:cNvPr id="11" name="קבוצה 10"/>
            <p:cNvGrpSpPr/>
            <p:nvPr/>
          </p:nvGrpSpPr>
          <p:grpSpPr>
            <a:xfrm>
              <a:off x="3838352" y="1676805"/>
              <a:ext cx="5859466" cy="1267819"/>
              <a:chOff x="4354834" y="1338308"/>
              <a:chExt cx="5859466" cy="126781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7553749" y="1412698"/>
                <a:ext cx="2098803" cy="1188000"/>
              </a:xfrm>
              <a:prstGeom prst="rect">
                <a:avLst/>
              </a:prstGeom>
              <a:solidFill>
                <a:schemeClr val="accent1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b="1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2.5% renewable energy out of total </a:t>
                </a:r>
                <a:r>
                  <a:rPr lang="en-US" b="1" dirty="0" smtClean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production</a:t>
                </a:r>
              </a:p>
              <a:p>
                <a:pPr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2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(Compared with 14% in the OECD countries in Europe)</a:t>
                </a:r>
                <a:endParaRPr lang="he-IL" sz="12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906241" y="1418127"/>
                <a:ext cx="2098800" cy="1188000"/>
              </a:xfrm>
              <a:prstGeom prst="rect">
                <a:avLst/>
              </a:prstGeom>
              <a:solidFill>
                <a:schemeClr val="accent1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b="1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234 min Non-supply of electricity per </a:t>
                </a:r>
                <a:r>
                  <a:rPr lang="en-US" b="1" dirty="0" smtClean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year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2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(Compared with an average of 42 minutes in European countries)</a:t>
                </a:r>
                <a:endParaRPr lang="he-IL" sz="12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4" name="תמונה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704354" y="1338308"/>
                <a:ext cx="509946" cy="431214"/>
              </a:xfrm>
              <a:prstGeom prst="rect">
                <a:avLst/>
              </a:prstGeom>
            </p:spPr>
          </p:pic>
          <p:pic>
            <p:nvPicPr>
              <p:cNvPr id="15" name="תמונה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54834" y="1411763"/>
                <a:ext cx="512217" cy="357759"/>
              </a:xfrm>
              <a:prstGeom prst="rect">
                <a:avLst/>
              </a:prstGeom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4572000" y="5033434"/>
            <a:ext cx="2006392" cy="1267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Average Speed</a:t>
            </a:r>
            <a:endParaRPr lang="en-US" sz="1600" b="1" dirty="0">
              <a:solidFill>
                <a:sysClr val="windowText" lastClr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  Slow C</a:t>
            </a:r>
            <a:r>
              <a:rPr lang="en-US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ellular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(9 Mbps vs. 18 </a:t>
            </a:r>
            <a:r>
              <a:rPr lang="en-US" sz="120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Mbps </a:t>
            </a:r>
            <a:r>
              <a:rPr lang="en-US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international)</a:t>
            </a:r>
            <a:endParaRPr lang="he-IL" sz="1200" dirty="0">
              <a:solidFill>
                <a:sysClr val="windowText" lastClr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1552" y="5024019"/>
            <a:ext cx="2006392" cy="1267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80% of landfill waste </a:t>
            </a:r>
            <a:r>
              <a:rPr lang="en-US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treatment</a:t>
            </a:r>
            <a:endParaRPr lang="he-IL" b="1" dirty="0" smtClean="0">
              <a:solidFill>
                <a:sysClr val="windowText" lastClr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(Compared to an average of 40% in European countries)</a:t>
            </a:r>
            <a:endParaRPr lang="he-IL" sz="1200" dirty="0">
              <a:solidFill>
                <a:sysClr val="windowText" lastClr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תמונה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795" y="5907931"/>
            <a:ext cx="477338" cy="383512"/>
          </a:xfrm>
          <a:prstGeom prst="rect">
            <a:avLst/>
          </a:prstGeom>
        </p:spPr>
      </p:pic>
      <p:pic>
        <p:nvPicPr>
          <p:cNvPr id="25" name="תמונה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5443" y="5858784"/>
            <a:ext cx="502811" cy="4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72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כותרת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319838" cy="542925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altLang="en-US" dirty="0" smtClean="0"/>
              <a:t>Action Directions</a:t>
            </a:r>
            <a:endParaRPr lang="he-IL" altLang="en-US" dirty="0"/>
          </a:p>
        </p:txBody>
      </p:sp>
      <p:grpSp>
        <p:nvGrpSpPr>
          <p:cNvPr id="23" name="קבוצה 22"/>
          <p:cNvGrpSpPr/>
          <p:nvPr/>
        </p:nvGrpSpPr>
        <p:grpSpPr>
          <a:xfrm>
            <a:off x="3188154" y="1966913"/>
            <a:ext cx="5619751" cy="893990"/>
            <a:chOff x="2031999" y="1295399"/>
            <a:chExt cx="8581571" cy="1605645"/>
          </a:xfrm>
          <a:solidFill>
            <a:schemeClr val="accent1">
              <a:lumMod val="50000"/>
            </a:schemeClr>
          </a:solidFill>
        </p:grpSpPr>
        <p:sp>
          <p:nvSpPr>
            <p:cNvPr id="5" name="צורה חופשית 4"/>
            <p:cNvSpPr/>
            <p:nvPr/>
          </p:nvSpPr>
          <p:spPr>
            <a:xfrm>
              <a:off x="2031999" y="1295399"/>
              <a:ext cx="5148943" cy="1605645"/>
            </a:xfrm>
            <a:custGeom>
              <a:avLst/>
              <a:gdLst>
                <a:gd name="connsiteX0" fmla="*/ 0 w 4861560"/>
                <a:gd name="connsiteY0" fmla="*/ 189177 h 1513416"/>
                <a:gd name="connsiteX1" fmla="*/ 4104852 w 4861560"/>
                <a:gd name="connsiteY1" fmla="*/ 189177 h 1513416"/>
                <a:gd name="connsiteX2" fmla="*/ 4104852 w 4861560"/>
                <a:gd name="connsiteY2" fmla="*/ 0 h 1513416"/>
                <a:gd name="connsiteX3" fmla="*/ 4861560 w 4861560"/>
                <a:gd name="connsiteY3" fmla="*/ 756708 h 1513416"/>
                <a:gd name="connsiteX4" fmla="*/ 4104852 w 4861560"/>
                <a:gd name="connsiteY4" fmla="*/ 1513416 h 1513416"/>
                <a:gd name="connsiteX5" fmla="*/ 4104852 w 4861560"/>
                <a:gd name="connsiteY5" fmla="*/ 1324239 h 1513416"/>
                <a:gd name="connsiteX6" fmla="*/ 0 w 4861560"/>
                <a:gd name="connsiteY6" fmla="*/ 1324239 h 1513416"/>
                <a:gd name="connsiteX7" fmla="*/ 0 w 4861560"/>
                <a:gd name="connsiteY7" fmla="*/ 189177 h 151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1560" h="1513416">
                  <a:moveTo>
                    <a:pt x="4861560" y="1324238"/>
                  </a:moveTo>
                  <a:lnTo>
                    <a:pt x="756708" y="1324238"/>
                  </a:lnTo>
                  <a:lnTo>
                    <a:pt x="756708" y="1513415"/>
                  </a:lnTo>
                  <a:lnTo>
                    <a:pt x="0" y="756708"/>
                  </a:lnTo>
                  <a:lnTo>
                    <a:pt x="756708" y="1"/>
                  </a:lnTo>
                  <a:lnTo>
                    <a:pt x="756708" y="189178"/>
                  </a:lnTo>
                  <a:lnTo>
                    <a:pt x="4861560" y="189178"/>
                  </a:lnTo>
                  <a:lnTo>
                    <a:pt x="4861560" y="1324238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6127" tIns="162362" rIns="20479" bIns="162362" numCol="1" spcCol="1270" anchor="t" anchorCtr="0">
              <a:noAutofit/>
            </a:bodyPr>
            <a:lstStyle/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e-IL" sz="3000"/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e-IL" sz="3000"/>
            </a:p>
          </p:txBody>
        </p:sp>
        <p:sp>
          <p:nvSpPr>
            <p:cNvPr id="6" name="צורה חופשית 5"/>
            <p:cNvSpPr/>
            <p:nvPr/>
          </p:nvSpPr>
          <p:spPr>
            <a:xfrm>
              <a:off x="7180942" y="1295400"/>
              <a:ext cx="3432628" cy="1605643"/>
            </a:xfrm>
            <a:custGeom>
              <a:avLst/>
              <a:gdLst>
                <a:gd name="connsiteX0" fmla="*/ 0 w 3241040"/>
                <a:gd name="connsiteY0" fmla="*/ 252241 h 1513416"/>
                <a:gd name="connsiteX1" fmla="*/ 252241 w 3241040"/>
                <a:gd name="connsiteY1" fmla="*/ 0 h 1513416"/>
                <a:gd name="connsiteX2" fmla="*/ 2988799 w 3241040"/>
                <a:gd name="connsiteY2" fmla="*/ 0 h 1513416"/>
                <a:gd name="connsiteX3" fmla="*/ 3241040 w 3241040"/>
                <a:gd name="connsiteY3" fmla="*/ 252241 h 1513416"/>
                <a:gd name="connsiteX4" fmla="*/ 3241040 w 3241040"/>
                <a:gd name="connsiteY4" fmla="*/ 1261175 h 1513416"/>
                <a:gd name="connsiteX5" fmla="*/ 2988799 w 3241040"/>
                <a:gd name="connsiteY5" fmla="*/ 1513416 h 1513416"/>
                <a:gd name="connsiteX6" fmla="*/ 252241 w 3241040"/>
                <a:gd name="connsiteY6" fmla="*/ 1513416 h 1513416"/>
                <a:gd name="connsiteX7" fmla="*/ 0 w 3241040"/>
                <a:gd name="connsiteY7" fmla="*/ 1261175 h 1513416"/>
                <a:gd name="connsiteX8" fmla="*/ 0 w 3241040"/>
                <a:gd name="connsiteY8" fmla="*/ 252241 h 151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1040" h="1513416">
                  <a:moveTo>
                    <a:pt x="0" y="252241"/>
                  </a:moveTo>
                  <a:cubicBezTo>
                    <a:pt x="0" y="112932"/>
                    <a:pt x="112932" y="0"/>
                    <a:pt x="252241" y="0"/>
                  </a:cubicBezTo>
                  <a:lnTo>
                    <a:pt x="2988799" y="0"/>
                  </a:lnTo>
                  <a:cubicBezTo>
                    <a:pt x="3128108" y="0"/>
                    <a:pt x="3241040" y="112932"/>
                    <a:pt x="3241040" y="252241"/>
                  </a:cubicBezTo>
                  <a:lnTo>
                    <a:pt x="3241040" y="1261175"/>
                  </a:lnTo>
                  <a:cubicBezTo>
                    <a:pt x="3241040" y="1400484"/>
                    <a:pt x="3128108" y="1513416"/>
                    <a:pt x="2988799" y="1513416"/>
                  </a:cubicBezTo>
                  <a:lnTo>
                    <a:pt x="252241" y="1513416"/>
                  </a:lnTo>
                  <a:cubicBezTo>
                    <a:pt x="112932" y="1513416"/>
                    <a:pt x="0" y="1400484"/>
                    <a:pt x="0" y="1261175"/>
                  </a:cubicBezTo>
                  <a:lnTo>
                    <a:pt x="0" y="25224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139" tIns="118274" rIns="181139" bIns="11827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dirty="0" smtClean="0"/>
                <a:t>Productivity</a:t>
              </a:r>
              <a:endParaRPr lang="he-IL" sz="3000" dirty="0"/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1719263" y="3328647"/>
            <a:ext cx="5619751" cy="893990"/>
            <a:chOff x="2031999" y="3061607"/>
            <a:chExt cx="8581571" cy="1605643"/>
          </a:xfrm>
          <a:solidFill>
            <a:schemeClr val="accent1">
              <a:lumMod val="75000"/>
            </a:schemeClr>
          </a:solidFill>
        </p:grpSpPr>
        <p:sp>
          <p:nvSpPr>
            <p:cNvPr id="10" name="חץ ימינה 9"/>
            <p:cNvSpPr/>
            <p:nvPr/>
          </p:nvSpPr>
          <p:spPr>
            <a:xfrm rot="10800000">
              <a:off x="2031999" y="3061607"/>
              <a:ext cx="5148943" cy="1605643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צורה חופשית 17"/>
            <p:cNvSpPr/>
            <p:nvPr/>
          </p:nvSpPr>
          <p:spPr>
            <a:xfrm>
              <a:off x="7180942" y="3061607"/>
              <a:ext cx="3432628" cy="1605643"/>
            </a:xfrm>
            <a:custGeom>
              <a:avLst/>
              <a:gdLst>
                <a:gd name="connsiteX0" fmla="*/ 0 w 3241040"/>
                <a:gd name="connsiteY0" fmla="*/ 252241 h 1513416"/>
                <a:gd name="connsiteX1" fmla="*/ 252241 w 3241040"/>
                <a:gd name="connsiteY1" fmla="*/ 0 h 1513416"/>
                <a:gd name="connsiteX2" fmla="*/ 2988799 w 3241040"/>
                <a:gd name="connsiteY2" fmla="*/ 0 h 1513416"/>
                <a:gd name="connsiteX3" fmla="*/ 3241040 w 3241040"/>
                <a:gd name="connsiteY3" fmla="*/ 252241 h 1513416"/>
                <a:gd name="connsiteX4" fmla="*/ 3241040 w 3241040"/>
                <a:gd name="connsiteY4" fmla="*/ 1261175 h 1513416"/>
                <a:gd name="connsiteX5" fmla="*/ 2988799 w 3241040"/>
                <a:gd name="connsiteY5" fmla="*/ 1513416 h 1513416"/>
                <a:gd name="connsiteX6" fmla="*/ 252241 w 3241040"/>
                <a:gd name="connsiteY6" fmla="*/ 1513416 h 1513416"/>
                <a:gd name="connsiteX7" fmla="*/ 0 w 3241040"/>
                <a:gd name="connsiteY7" fmla="*/ 1261175 h 1513416"/>
                <a:gd name="connsiteX8" fmla="*/ 0 w 3241040"/>
                <a:gd name="connsiteY8" fmla="*/ 252241 h 151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1040" h="1513416">
                  <a:moveTo>
                    <a:pt x="0" y="252241"/>
                  </a:moveTo>
                  <a:cubicBezTo>
                    <a:pt x="0" y="112932"/>
                    <a:pt x="112932" y="0"/>
                    <a:pt x="252241" y="0"/>
                  </a:cubicBezTo>
                  <a:lnTo>
                    <a:pt x="2988799" y="0"/>
                  </a:lnTo>
                  <a:cubicBezTo>
                    <a:pt x="3128108" y="0"/>
                    <a:pt x="3241040" y="112932"/>
                    <a:pt x="3241040" y="252241"/>
                  </a:cubicBezTo>
                  <a:lnTo>
                    <a:pt x="3241040" y="1261175"/>
                  </a:lnTo>
                  <a:cubicBezTo>
                    <a:pt x="3241040" y="1400484"/>
                    <a:pt x="3128108" y="1513416"/>
                    <a:pt x="2988799" y="1513416"/>
                  </a:cubicBezTo>
                  <a:lnTo>
                    <a:pt x="252241" y="1513416"/>
                  </a:lnTo>
                  <a:cubicBezTo>
                    <a:pt x="112932" y="1513416"/>
                    <a:pt x="0" y="1400484"/>
                    <a:pt x="0" y="1261175"/>
                  </a:cubicBezTo>
                  <a:lnTo>
                    <a:pt x="0" y="25224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139" tIns="118274" rIns="181139" bIns="11827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dirty="0" smtClean="0"/>
                <a:t>Population</a:t>
              </a:r>
              <a:endParaRPr lang="he-IL" sz="3000" dirty="0"/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250372" y="4690381"/>
            <a:ext cx="5619751" cy="893990"/>
            <a:chOff x="2031999" y="4827813"/>
            <a:chExt cx="8581571" cy="160564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צורה חופשית 18"/>
            <p:cNvSpPr/>
            <p:nvPr/>
          </p:nvSpPr>
          <p:spPr>
            <a:xfrm>
              <a:off x="2031999" y="4827813"/>
              <a:ext cx="5148944" cy="1605644"/>
            </a:xfrm>
            <a:custGeom>
              <a:avLst/>
              <a:gdLst>
                <a:gd name="connsiteX0" fmla="*/ 0 w 4861560"/>
                <a:gd name="connsiteY0" fmla="*/ 189177 h 1513416"/>
                <a:gd name="connsiteX1" fmla="*/ 4104852 w 4861560"/>
                <a:gd name="connsiteY1" fmla="*/ 189177 h 1513416"/>
                <a:gd name="connsiteX2" fmla="*/ 4104852 w 4861560"/>
                <a:gd name="connsiteY2" fmla="*/ 0 h 1513416"/>
                <a:gd name="connsiteX3" fmla="*/ 4861560 w 4861560"/>
                <a:gd name="connsiteY3" fmla="*/ 756708 h 1513416"/>
                <a:gd name="connsiteX4" fmla="*/ 4104852 w 4861560"/>
                <a:gd name="connsiteY4" fmla="*/ 1513416 h 1513416"/>
                <a:gd name="connsiteX5" fmla="*/ 4104852 w 4861560"/>
                <a:gd name="connsiteY5" fmla="*/ 1324239 h 1513416"/>
                <a:gd name="connsiteX6" fmla="*/ 0 w 4861560"/>
                <a:gd name="connsiteY6" fmla="*/ 1324239 h 1513416"/>
                <a:gd name="connsiteX7" fmla="*/ 0 w 4861560"/>
                <a:gd name="connsiteY7" fmla="*/ 189177 h 151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1560" h="1513416">
                  <a:moveTo>
                    <a:pt x="4861560" y="1324238"/>
                  </a:moveTo>
                  <a:lnTo>
                    <a:pt x="756708" y="1324238"/>
                  </a:lnTo>
                  <a:lnTo>
                    <a:pt x="756708" y="1513415"/>
                  </a:lnTo>
                  <a:lnTo>
                    <a:pt x="0" y="756708"/>
                  </a:lnTo>
                  <a:lnTo>
                    <a:pt x="756708" y="1"/>
                  </a:lnTo>
                  <a:lnTo>
                    <a:pt x="756708" y="189178"/>
                  </a:lnTo>
                  <a:lnTo>
                    <a:pt x="4861560" y="189178"/>
                  </a:lnTo>
                  <a:lnTo>
                    <a:pt x="4861560" y="1324238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6127" tIns="162362" rIns="20480" bIns="162362" numCol="1" spcCol="1270" anchor="t" anchorCtr="0">
              <a:noAutofit/>
            </a:bodyPr>
            <a:lstStyle/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e-IL" sz="3000"/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e-IL" sz="3000" dirty="0"/>
            </a:p>
          </p:txBody>
        </p:sp>
        <p:sp>
          <p:nvSpPr>
            <p:cNvPr id="20" name="צורה חופשית 19"/>
            <p:cNvSpPr/>
            <p:nvPr/>
          </p:nvSpPr>
          <p:spPr>
            <a:xfrm>
              <a:off x="7180942" y="4827814"/>
              <a:ext cx="3432628" cy="1605643"/>
            </a:xfrm>
            <a:custGeom>
              <a:avLst/>
              <a:gdLst>
                <a:gd name="connsiteX0" fmla="*/ 0 w 3241040"/>
                <a:gd name="connsiteY0" fmla="*/ 252241 h 1513416"/>
                <a:gd name="connsiteX1" fmla="*/ 252241 w 3241040"/>
                <a:gd name="connsiteY1" fmla="*/ 0 h 1513416"/>
                <a:gd name="connsiteX2" fmla="*/ 2988799 w 3241040"/>
                <a:gd name="connsiteY2" fmla="*/ 0 h 1513416"/>
                <a:gd name="connsiteX3" fmla="*/ 3241040 w 3241040"/>
                <a:gd name="connsiteY3" fmla="*/ 252241 h 1513416"/>
                <a:gd name="connsiteX4" fmla="*/ 3241040 w 3241040"/>
                <a:gd name="connsiteY4" fmla="*/ 1261175 h 1513416"/>
                <a:gd name="connsiteX5" fmla="*/ 2988799 w 3241040"/>
                <a:gd name="connsiteY5" fmla="*/ 1513416 h 1513416"/>
                <a:gd name="connsiteX6" fmla="*/ 252241 w 3241040"/>
                <a:gd name="connsiteY6" fmla="*/ 1513416 h 1513416"/>
                <a:gd name="connsiteX7" fmla="*/ 0 w 3241040"/>
                <a:gd name="connsiteY7" fmla="*/ 1261175 h 1513416"/>
                <a:gd name="connsiteX8" fmla="*/ 0 w 3241040"/>
                <a:gd name="connsiteY8" fmla="*/ 252241 h 151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1040" h="1513416">
                  <a:moveTo>
                    <a:pt x="0" y="252241"/>
                  </a:moveTo>
                  <a:cubicBezTo>
                    <a:pt x="0" y="112932"/>
                    <a:pt x="112932" y="0"/>
                    <a:pt x="252241" y="0"/>
                  </a:cubicBezTo>
                  <a:lnTo>
                    <a:pt x="2988799" y="0"/>
                  </a:lnTo>
                  <a:cubicBezTo>
                    <a:pt x="3128108" y="0"/>
                    <a:pt x="3241040" y="112932"/>
                    <a:pt x="3241040" y="252241"/>
                  </a:cubicBezTo>
                  <a:lnTo>
                    <a:pt x="3241040" y="1261175"/>
                  </a:lnTo>
                  <a:cubicBezTo>
                    <a:pt x="3241040" y="1400484"/>
                    <a:pt x="3128108" y="1513416"/>
                    <a:pt x="2988799" y="1513416"/>
                  </a:cubicBezTo>
                  <a:lnTo>
                    <a:pt x="252241" y="1513416"/>
                  </a:lnTo>
                  <a:cubicBezTo>
                    <a:pt x="112932" y="1513416"/>
                    <a:pt x="0" y="1400484"/>
                    <a:pt x="0" y="1261175"/>
                  </a:cubicBezTo>
                  <a:lnTo>
                    <a:pt x="0" y="25224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139" tIns="118274" rIns="181139" bIns="11827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Local-central government relations</a:t>
              </a:r>
              <a:endParaRPr lang="he-I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17374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שיטת העבודה</a:t>
            </a:r>
          </a:p>
        </p:txBody>
      </p:sp>
      <p:graphicFrame>
        <p:nvGraphicFramePr>
          <p:cNvPr id="8" name="דיאגרמה 7"/>
          <p:cNvGraphicFramePr/>
          <p:nvPr>
            <p:extLst>
              <p:ext uri="{D42A27DB-BD31-4B8C-83A1-F6EECF244321}">
                <p14:modId xmlns:p14="http://schemas.microsoft.com/office/powerpoint/2010/main" xmlns="" val="985526987"/>
              </p:ext>
            </p:extLst>
          </p:nvPr>
        </p:nvGraphicFramePr>
        <p:xfrm>
          <a:off x="179512" y="4365104"/>
          <a:ext cx="867696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51720" y="1340768"/>
            <a:ext cx="4896544" cy="52322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Macroeconomic situation</a:t>
            </a:r>
            <a:endParaRPr kumimoji="0" lang="he-IL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חץ למטה 13"/>
          <p:cNvSpPr/>
          <p:nvPr/>
        </p:nvSpPr>
        <p:spPr>
          <a:xfrm>
            <a:off x="4211960" y="1988840"/>
            <a:ext cx="360040" cy="792088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2852936"/>
            <a:ext cx="4896544" cy="954107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Coping with the challenges of the economy</a:t>
            </a:r>
            <a:endParaRPr kumimoji="0" lang="he-IL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חץ למטה 15"/>
          <p:cNvSpPr/>
          <p:nvPr/>
        </p:nvSpPr>
        <p:spPr>
          <a:xfrm>
            <a:off x="4211960" y="3861048"/>
            <a:ext cx="360040" cy="792088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95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Providing solutions in the field of transportation infrastructure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5958507" y="3263796"/>
            <a:ext cx="2880320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/>
              <a:t>Increasing the budget for investment in public transportation infrastructure</a:t>
            </a:r>
          </a:p>
          <a:p>
            <a:pPr algn="ctr"/>
            <a:r>
              <a:rPr lang="en-US" sz="1400" b="1" dirty="0"/>
              <a:t>And demand management</a:t>
            </a:r>
            <a:endParaRPr lang="he-IL" sz="1400" dirty="0"/>
          </a:p>
          <a:p>
            <a:pPr marL="285750" indent="-285750" algn="ctr">
              <a:buFontTx/>
              <a:buChar char="-"/>
            </a:pP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721259" y="3387911"/>
            <a:ext cx="28803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Removing barriers to advancing infrastructure</a:t>
            </a:r>
            <a:endParaRPr lang="he-IL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536" y="4199468"/>
            <a:ext cx="2977765" cy="1643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http://www.ynet.co.il/PicServer2/02012008/1394988/YE0690907_w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7916" y="4248735"/>
            <a:ext cx="2770679" cy="1646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דיאגרמה 14"/>
          <p:cNvGraphicFramePr/>
          <p:nvPr>
            <p:extLst>
              <p:ext uri="{D42A27DB-BD31-4B8C-83A1-F6EECF244321}">
                <p14:modId xmlns:p14="http://schemas.microsoft.com/office/powerpoint/2010/main" xmlns="" val="1134583220"/>
              </p:ext>
            </p:extLst>
          </p:nvPr>
        </p:nvGraphicFramePr>
        <p:xfrm>
          <a:off x="1115616" y="1226536"/>
          <a:ext cx="7272809" cy="200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68820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/>
              <a:t>Issues in Macroeconomic Policy in Israel</a:t>
            </a:r>
            <a:endParaRPr lang="he-IL" dirty="0"/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xmlns="" val="2610900355"/>
              </p:ext>
            </p:extLst>
          </p:nvPr>
        </p:nvGraphicFramePr>
        <p:xfrm>
          <a:off x="827584" y="1484784"/>
          <a:ext cx="748883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0874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State </a:t>
            </a:r>
            <a:r>
              <a:rPr lang="en-US" dirty="0" smtClean="0"/>
              <a:t>Budget</a:t>
            </a:r>
            <a:r>
              <a:rPr lang="en-US" dirty="0"/>
              <a:t>: </a:t>
            </a:r>
            <a:r>
              <a:rPr lang="en-US" dirty="0" smtClean="0"/>
              <a:t>The Rules </a:t>
            </a:r>
            <a:r>
              <a:rPr lang="en-US" dirty="0"/>
              <a:t>of the </a:t>
            </a:r>
            <a:r>
              <a:rPr lang="en-US" dirty="0" smtClean="0"/>
              <a:t>Game</a:t>
            </a:r>
            <a:endParaRPr lang="he-IL" dirty="0"/>
          </a:p>
        </p:txBody>
      </p:sp>
      <p:sp>
        <p:nvSpPr>
          <p:cNvPr id="6" name="Freeform 2"/>
          <p:cNvSpPr>
            <a:spLocks noEditPoints="1"/>
          </p:cNvSpPr>
          <p:nvPr/>
        </p:nvSpPr>
        <p:spPr bwMode="gray">
          <a:xfrm rot="20241944">
            <a:off x="1419386" y="2594998"/>
            <a:ext cx="6094412" cy="2424112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solidFill>
            <a:schemeClr val="bg1"/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gray">
          <a:xfrm>
            <a:off x="2379663" y="1803673"/>
            <a:ext cx="1915931" cy="16602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gray">
          <a:xfrm>
            <a:off x="1944688" y="4539976"/>
            <a:ext cx="1763216" cy="1440137"/>
          </a:xfrm>
          <a:prstGeom prst="ellipse">
            <a:avLst/>
          </a:prstGeom>
          <a:solidFill>
            <a:schemeClr val="accent1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gray">
          <a:xfrm>
            <a:off x="5795963" y="2667000"/>
            <a:ext cx="1800225" cy="15843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white">
          <a:xfrm>
            <a:off x="2106365" y="4813768"/>
            <a:ext cx="14398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en-US" sz="26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Policy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white">
          <a:xfrm>
            <a:off x="2555323" y="2213189"/>
            <a:ext cx="15646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Expenditure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white">
          <a:xfrm>
            <a:off x="5951458" y="2955801"/>
            <a:ext cx="13568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Deficit</a:t>
            </a:r>
            <a:endParaRPr lang="en-US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1" hangingPunct="1">
              <a:defRPr/>
            </a:pPr>
            <a:r>
              <a:rPr lang="en-US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Debt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78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654868" y="178710"/>
            <a:ext cx="8229600" cy="114300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 smtClean="0"/>
              <a:t>Public </a:t>
            </a:r>
            <a:r>
              <a:rPr lang="en-US" dirty="0"/>
              <a:t>E</a:t>
            </a:r>
            <a:r>
              <a:rPr lang="en-US" dirty="0" smtClean="0"/>
              <a:t>xpenditure </a:t>
            </a:r>
            <a:r>
              <a:rPr lang="en-US" dirty="0"/>
              <a:t>as </a:t>
            </a:r>
            <a:r>
              <a:rPr lang="en-US" dirty="0" smtClean="0"/>
              <a:t>Percent </a:t>
            </a:r>
            <a:r>
              <a:rPr lang="en-US" dirty="0"/>
              <a:t>of </a:t>
            </a:r>
            <a:r>
              <a:rPr lang="en-US" dirty="0" smtClean="0"/>
              <a:t>GDP</a:t>
            </a:r>
            <a:br>
              <a:rPr lang="en-US" dirty="0" smtClean="0"/>
            </a:br>
            <a:r>
              <a:rPr lang="en-US" dirty="0" smtClean="0"/>
              <a:t>(2000-2018)</a:t>
            </a:r>
            <a:endParaRPr lang="he-IL" sz="2000" dirty="0"/>
          </a:p>
        </p:txBody>
      </p:sp>
      <p:sp>
        <p:nvSpPr>
          <p:cNvPr id="7" name="מלבן 6"/>
          <p:cNvSpPr/>
          <p:nvPr/>
        </p:nvSpPr>
        <p:spPr>
          <a:xfrm>
            <a:off x="6739923" y="6381328"/>
            <a:ext cx="2242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900" dirty="0">
                <a:solidFill>
                  <a:prstClr val="black"/>
                </a:solidFill>
                <a:latin typeface="Times New Roman" pitchFamily="18" charset="0"/>
              </a:rPr>
              <a:t>מקור: </a:t>
            </a:r>
            <a:r>
              <a:rPr lang="he-IL" sz="900" dirty="0" smtClean="0">
                <a:solidFill>
                  <a:prstClr val="black"/>
                </a:solidFill>
                <a:latin typeface="Times New Roman" pitchFamily="18" charset="0"/>
              </a:rPr>
              <a:t>סה"כ הוצאה הממשלה הרחבה, בנק ישראל</a:t>
            </a:r>
          </a:p>
        </p:txBody>
      </p:sp>
      <p:graphicFrame>
        <p:nvGraphicFramePr>
          <p:cNvPr id="8" name="תרשים 7"/>
          <p:cNvGraphicFramePr/>
          <p:nvPr>
            <p:extLst>
              <p:ext uri="{D42A27DB-BD31-4B8C-83A1-F6EECF244321}">
                <p14:modId xmlns:p14="http://schemas.microsoft.com/office/powerpoint/2010/main" xmlns="" val="3947316451"/>
              </p:ext>
            </p:extLst>
          </p:nvPr>
        </p:nvGraphicFramePr>
        <p:xfrm>
          <a:off x="251520" y="1397000"/>
          <a:ext cx="8603670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2349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כותרת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7" name="כותרת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he-IL" sz="27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Public Expenditure as Percent of GDP</a:t>
            </a:r>
            <a:endParaRPr lang="he-IL" dirty="0"/>
          </a:p>
        </p:txBody>
      </p:sp>
      <p:graphicFrame>
        <p:nvGraphicFramePr>
          <p:cNvPr id="7" name="תרשים 6"/>
          <p:cNvGraphicFramePr/>
          <p:nvPr>
            <p:extLst>
              <p:ext uri="{D42A27DB-BD31-4B8C-83A1-F6EECF244321}">
                <p14:modId xmlns:p14="http://schemas.microsoft.com/office/powerpoint/2010/main" xmlns="" val="3453307677"/>
              </p:ext>
            </p:extLst>
          </p:nvPr>
        </p:nvGraphicFramePr>
        <p:xfrm>
          <a:off x="323528" y="1446382"/>
          <a:ext cx="8550000" cy="513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76256" y="6381328"/>
            <a:ext cx="216024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OECD</a:t>
            </a:r>
            <a:endParaRPr lang="he-IL" sz="9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4018729" y="5710463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Iceland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4238488" y="5746467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Portugal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4508702" y="5762701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Holland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4519580" y="5927949"/>
            <a:ext cx="1083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Czech Republic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4981384" y="5746467"/>
            <a:ext cx="6972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Slovakia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5220071" y="5721859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Poland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485770" y="5723321"/>
            <a:ext cx="6509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Greece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5670857" y="577767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Slovenia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5930906" y="5813739"/>
            <a:ext cx="641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Norway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6256361" y="5681697"/>
            <a:ext cx="4899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Italy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6366477" y="5846006"/>
            <a:ext cx="726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Germany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6641935" y="5791320"/>
            <a:ext cx="646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Finland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6862505" y="5791544"/>
            <a:ext cx="676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Belgium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7090642" y="5811695"/>
            <a:ext cx="690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Hungary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 rot="5400000">
            <a:off x="7337591" y="5763062"/>
            <a:ext cx="686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Austria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 rot="5400000">
            <a:off x="7566870" y="5657297"/>
            <a:ext cx="699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Israel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 rot="5400000">
            <a:off x="7862686" y="5784869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France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 rot="5400000">
            <a:off x="8021587" y="5803670"/>
            <a:ext cx="773988" cy="260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Denmark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 rot="5400000">
            <a:off x="8295521" y="5765370"/>
            <a:ext cx="687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Sweden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429076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/>
              <a:t>Issues in Macroeconomic Policy in Israel</a:t>
            </a:r>
            <a:endParaRPr lang="he-IL" dirty="0"/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xmlns="" val="4007770572"/>
              </p:ext>
            </p:extLst>
          </p:nvPr>
        </p:nvGraphicFramePr>
        <p:xfrm>
          <a:off x="827584" y="1484784"/>
          <a:ext cx="748883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9267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he-IL" sz="27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Public </a:t>
            </a:r>
            <a:r>
              <a:rPr lang="en-US" dirty="0" smtClean="0"/>
              <a:t>Expenditure </a:t>
            </a:r>
            <a:r>
              <a:rPr lang="en-US" dirty="0"/>
              <a:t>as </a:t>
            </a:r>
            <a:r>
              <a:rPr lang="en-US" dirty="0" smtClean="0"/>
              <a:t>Percent </a:t>
            </a:r>
            <a:r>
              <a:rPr lang="en-US" dirty="0"/>
              <a:t>of GDP</a:t>
            </a:r>
            <a:endParaRPr lang="he-IL" dirty="0"/>
          </a:p>
        </p:txBody>
      </p:sp>
      <p:graphicFrame>
        <p:nvGraphicFramePr>
          <p:cNvPr id="10" name="תרשים 9"/>
          <p:cNvGraphicFramePr/>
          <p:nvPr>
            <p:extLst>
              <p:ext uri="{D42A27DB-BD31-4B8C-83A1-F6EECF244321}">
                <p14:modId xmlns:p14="http://schemas.microsoft.com/office/powerpoint/2010/main" xmlns="" val="839351673"/>
              </p:ext>
            </p:extLst>
          </p:nvPr>
        </p:nvGraphicFramePr>
        <p:xfrm>
          <a:off x="179512" y="1397222"/>
          <a:ext cx="8550000" cy="5128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76256" y="6381328"/>
            <a:ext cx="216024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OECD</a:t>
            </a:r>
            <a:endParaRPr lang="he-IL" sz="9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82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תרשים 7"/>
          <p:cNvGraphicFramePr/>
          <p:nvPr>
            <p:extLst>
              <p:ext uri="{D42A27DB-BD31-4B8C-83A1-F6EECF244321}">
                <p14:modId xmlns:p14="http://schemas.microsoft.com/office/powerpoint/2010/main" xmlns="" val="1399342785"/>
              </p:ext>
            </p:extLst>
          </p:nvPr>
        </p:nvGraphicFramePr>
        <p:xfrm>
          <a:off x="179512" y="1412776"/>
          <a:ext cx="8550000" cy="513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539388"/>
            <a:ext cx="7920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Civilian Expenditure as Percent of GDP Compared to OECD Countries </a:t>
            </a:r>
            <a:r>
              <a:rPr lang="en-US" dirty="0" smtClean="0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-2017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6256" y="6381328"/>
            <a:ext cx="216024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OECD</a:t>
            </a:r>
            <a:endParaRPr lang="he-IL" sz="9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0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>
          <a:xfrm>
            <a:off x="62559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Gisha" panose="020B0502040204020203" pitchFamily="34" charset="-79"/>
              </a:rPr>
              <a:t>The </a:t>
            </a:r>
            <a:r>
              <a:rPr lang="en-US" dirty="0" smtClean="0">
                <a:solidFill>
                  <a:prstClr val="black"/>
                </a:solidFill>
                <a:latin typeface="Gisha" panose="020B0502040204020203" pitchFamily="34" charset="-79"/>
              </a:rPr>
              <a:t>Tax Burden </a:t>
            </a:r>
            <a:r>
              <a:rPr lang="en-US" dirty="0">
                <a:solidFill>
                  <a:prstClr val="black"/>
                </a:solidFill>
                <a:latin typeface="Gisha" panose="020B0502040204020203" pitchFamily="34" charset="-79"/>
              </a:rPr>
              <a:t>as a </a:t>
            </a:r>
            <a:r>
              <a:rPr lang="en-US" dirty="0" smtClean="0">
                <a:solidFill>
                  <a:prstClr val="black"/>
                </a:solidFill>
                <a:latin typeface="Gisha" panose="020B0502040204020203" pitchFamily="34" charset="-79"/>
              </a:rPr>
              <a:t>Percentage </a:t>
            </a:r>
            <a:r>
              <a:rPr lang="en-US" dirty="0">
                <a:solidFill>
                  <a:prstClr val="black"/>
                </a:solidFill>
                <a:latin typeface="Gisha" panose="020B0502040204020203" pitchFamily="34" charset="-79"/>
              </a:rPr>
              <a:t>of GDP</a:t>
            </a:r>
            <a:r>
              <a:rPr lang="en-US" dirty="0" smtClean="0">
                <a:solidFill>
                  <a:prstClr val="black"/>
                </a:solidFill>
                <a:latin typeface="Gisha" panose="020B0502040204020203" pitchFamily="34" charset="-79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Gisha" panose="020B0502040204020203" pitchFamily="34" charset="-79"/>
              </a:rPr>
            </a:br>
            <a:r>
              <a:rPr lang="he-IL" sz="2000" dirty="0">
                <a:latin typeface="Gisha" panose="020B0502040204020203" pitchFamily="34" charset="-79"/>
              </a:rPr>
              <a:t>(</a:t>
            </a:r>
            <a:r>
              <a:rPr lang="he-IL" sz="2000" dirty="0" smtClean="0">
                <a:latin typeface="Gisha" panose="020B0502040204020203" pitchFamily="34" charset="-79"/>
              </a:rPr>
              <a:t>2000-2017)</a:t>
            </a:r>
            <a:endParaRPr lang="he-IL" dirty="0">
              <a:solidFill>
                <a:prstClr val="black"/>
              </a:solidFill>
              <a:latin typeface="Gisha" panose="020B0502040204020203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323528" y="6104229"/>
            <a:ext cx="3437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200" dirty="0">
                <a:solidFill>
                  <a:prstClr val="black"/>
                </a:solidFill>
                <a:latin typeface="Times New Roman" pitchFamily="18" charset="0"/>
              </a:rPr>
              <a:t>Source: General Government income, Bank of Israel</a:t>
            </a:r>
          </a:p>
          <a:p>
            <a:pPr algn="l" rtl="0"/>
            <a:r>
              <a:rPr lang="en-US" sz="1200" dirty="0">
                <a:solidFill>
                  <a:prstClr val="black"/>
                </a:solidFill>
                <a:latin typeface="Times New Roman" pitchFamily="18" charset="0"/>
              </a:rPr>
              <a:t>*estimate</a:t>
            </a:r>
            <a:endParaRPr lang="he-IL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xmlns="" val="4069652251"/>
              </p:ext>
            </p:extLst>
          </p:nvPr>
        </p:nvGraphicFramePr>
        <p:xfrm>
          <a:off x="251520" y="1397000"/>
          <a:ext cx="8603670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6969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כותרת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7" name="כותרת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</a:rPr>
              <a:t>The Tax </a:t>
            </a:r>
            <a:r>
              <a:rPr lang="en-US" sz="2800" dirty="0" smtClean="0">
                <a:solidFill>
                  <a:prstClr val="black"/>
                </a:solidFill>
              </a:rPr>
              <a:t>Burden 2002</a:t>
            </a:r>
            <a:endParaRPr lang="he-IL" sz="2000" dirty="0">
              <a:solidFill>
                <a:prstClr val="black"/>
              </a:solidFill>
            </a:endParaRPr>
          </a:p>
        </p:txBody>
      </p:sp>
      <p:graphicFrame>
        <p:nvGraphicFramePr>
          <p:cNvPr id="7" name="תרשים 6"/>
          <p:cNvGraphicFramePr/>
          <p:nvPr>
            <p:extLst>
              <p:ext uri="{D42A27DB-BD31-4B8C-83A1-F6EECF244321}">
                <p14:modId xmlns:p14="http://schemas.microsoft.com/office/powerpoint/2010/main" xmlns="" val="4284275595"/>
              </p:ext>
            </p:extLst>
          </p:nvPr>
        </p:nvGraphicFramePr>
        <p:xfrm>
          <a:off x="323529" y="1412776"/>
          <a:ext cx="8550000" cy="513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76256" y="6381328"/>
            <a:ext cx="216024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OECD</a:t>
            </a:r>
            <a:endParaRPr lang="he-IL" sz="9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25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כותרת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7" name="כותרת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</a:rPr>
              <a:t>The </a:t>
            </a:r>
            <a:r>
              <a:rPr lang="en-US" sz="2800" dirty="0" smtClean="0">
                <a:solidFill>
                  <a:prstClr val="black"/>
                </a:solidFill>
              </a:rPr>
              <a:t>Tax Burden </a:t>
            </a:r>
            <a:r>
              <a:rPr lang="en-US" sz="2800" dirty="0">
                <a:solidFill>
                  <a:prstClr val="black"/>
                </a:solidFill>
              </a:rPr>
              <a:t>in </a:t>
            </a:r>
            <a:r>
              <a:rPr lang="en-US" sz="2800" dirty="0" smtClean="0">
                <a:solidFill>
                  <a:prstClr val="black"/>
                </a:solidFill>
              </a:rPr>
              <a:t>Percent </a:t>
            </a:r>
            <a:r>
              <a:rPr lang="en-US" sz="2800" dirty="0">
                <a:solidFill>
                  <a:prstClr val="black"/>
                </a:solidFill>
              </a:rPr>
              <a:t>of GDP - 2017</a:t>
            </a:r>
            <a:endParaRPr lang="he-IL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16024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OECD</a:t>
            </a:r>
            <a:endParaRPr lang="he-IL" sz="9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תרשים 6"/>
          <p:cNvGraphicFramePr/>
          <p:nvPr>
            <p:extLst>
              <p:ext uri="{D42A27DB-BD31-4B8C-83A1-F6EECF244321}">
                <p14:modId xmlns:p14="http://schemas.microsoft.com/office/powerpoint/2010/main" xmlns="" val="3386791452"/>
              </p:ext>
            </p:extLst>
          </p:nvPr>
        </p:nvGraphicFramePr>
        <p:xfrm>
          <a:off x="323529" y="1412776"/>
          <a:ext cx="8550000" cy="513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8462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תרשים 6"/>
          <p:cNvGraphicFramePr/>
          <p:nvPr>
            <p:extLst>
              <p:ext uri="{D42A27DB-BD31-4B8C-83A1-F6EECF244321}">
                <p14:modId xmlns:p14="http://schemas.microsoft.com/office/powerpoint/2010/main" xmlns="" val="3457843753"/>
              </p:ext>
            </p:extLst>
          </p:nvPr>
        </p:nvGraphicFramePr>
        <p:xfrm>
          <a:off x="448888" y="1187624"/>
          <a:ext cx="8073737" cy="555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כותרת 2"/>
          <p:cNvSpPr txBox="1">
            <a:spLocks/>
          </p:cNvSpPr>
          <p:nvPr/>
        </p:nvSpPr>
        <p:spPr>
          <a:xfrm>
            <a:off x="251520" y="44771"/>
            <a:ext cx="8793347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Gisha" panose="020B0502040204020203" pitchFamily="34" charset="-79"/>
              </a:rPr>
              <a:t>A starting </a:t>
            </a:r>
            <a:r>
              <a:rPr lang="en-US" sz="2400" dirty="0" smtClean="0">
                <a:latin typeface="Gisha" panose="020B0502040204020203" pitchFamily="34" charset="-79"/>
              </a:rPr>
              <a:t>Point </a:t>
            </a:r>
            <a:r>
              <a:rPr lang="en-US" sz="2400" dirty="0">
                <a:latin typeface="Gisha" panose="020B0502040204020203" pitchFamily="34" charset="-79"/>
              </a:rPr>
              <a:t>for </a:t>
            </a:r>
            <a:r>
              <a:rPr lang="en-US" sz="2400" dirty="0" smtClean="0">
                <a:latin typeface="Gisha" panose="020B0502040204020203" pitchFamily="34" charset="-79"/>
              </a:rPr>
              <a:t>Building </a:t>
            </a:r>
            <a:r>
              <a:rPr lang="en-US" sz="2400" dirty="0">
                <a:latin typeface="Gisha" panose="020B0502040204020203" pitchFamily="34" charset="-79"/>
              </a:rPr>
              <a:t>a </a:t>
            </a:r>
            <a:r>
              <a:rPr lang="en-US" sz="2400" dirty="0" smtClean="0">
                <a:latin typeface="Gisha" panose="020B0502040204020203" pitchFamily="34" charset="-79"/>
              </a:rPr>
              <a:t>Budget</a:t>
            </a:r>
            <a:r>
              <a:rPr lang="en-US" sz="2400" dirty="0">
                <a:latin typeface="Gisha" panose="020B0502040204020203" pitchFamily="34" charset="-79"/>
              </a:rPr>
              <a:t>: </a:t>
            </a:r>
            <a:r>
              <a:rPr lang="en-US" sz="2400" dirty="0" smtClean="0">
                <a:latin typeface="Gisha" panose="020B0502040204020203" pitchFamily="34" charset="-79"/>
              </a:rPr>
              <a:t>High Expenditure </a:t>
            </a:r>
            <a:endParaRPr lang="en-US" sz="2400" dirty="0" smtClean="0">
              <a:latin typeface="Gisha" panose="020B0502040204020203" pitchFamily="34" charset="-79"/>
            </a:endParaRPr>
          </a:p>
          <a:p>
            <a:r>
              <a:rPr lang="en-US" sz="2400" dirty="0" smtClean="0">
                <a:latin typeface="Gisha" panose="020B0502040204020203" pitchFamily="34" charset="-79"/>
              </a:rPr>
              <a:t>on </a:t>
            </a:r>
            <a:r>
              <a:rPr lang="en-US" sz="2400" dirty="0" smtClean="0">
                <a:latin typeface="Gisha" panose="020B0502040204020203" pitchFamily="34" charset="-79"/>
              </a:rPr>
              <a:t>Security </a:t>
            </a:r>
            <a:r>
              <a:rPr lang="en-US" sz="2400" dirty="0">
                <a:latin typeface="Gisha" panose="020B0502040204020203" pitchFamily="34" charset="-79"/>
              </a:rPr>
              <a:t>and </a:t>
            </a:r>
            <a:r>
              <a:rPr lang="en-US" sz="2400" dirty="0" smtClean="0">
                <a:latin typeface="Gisha" panose="020B0502040204020203" pitchFamily="34" charset="-79"/>
              </a:rPr>
              <a:t>Interest </a:t>
            </a:r>
            <a:r>
              <a:rPr lang="en-US" sz="2400" dirty="0">
                <a:latin typeface="Gisha" panose="020B0502040204020203" pitchFamily="34" charset="-79"/>
              </a:rPr>
              <a:t>and a </a:t>
            </a:r>
            <a:r>
              <a:rPr lang="en-US" sz="2400" dirty="0" smtClean="0">
                <a:latin typeface="Gisha" panose="020B0502040204020203" pitchFamily="34" charset="-79"/>
              </a:rPr>
              <a:t>Relatively Low Tax Burden</a:t>
            </a:r>
            <a:endParaRPr lang="he-IL" sz="2400" dirty="0">
              <a:latin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20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/>
              <a:t>Issues in Macroeconomic Policy in Israel</a:t>
            </a:r>
            <a:endParaRPr lang="he-IL" dirty="0"/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xmlns="" val="4077974482"/>
              </p:ext>
            </p:extLst>
          </p:nvPr>
        </p:nvGraphicFramePr>
        <p:xfrm>
          <a:off x="827584" y="1484784"/>
          <a:ext cx="748883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5219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State budget: the </a:t>
            </a:r>
            <a:r>
              <a:rPr lang="en-US" dirty="0" smtClean="0"/>
              <a:t>Rules </a:t>
            </a:r>
            <a:r>
              <a:rPr lang="en-US" dirty="0"/>
              <a:t>of the </a:t>
            </a:r>
            <a:r>
              <a:rPr lang="en-US" dirty="0" smtClean="0"/>
              <a:t>Game</a:t>
            </a:r>
            <a:endParaRPr lang="he-IL" dirty="0"/>
          </a:p>
        </p:txBody>
      </p:sp>
      <p:sp>
        <p:nvSpPr>
          <p:cNvPr id="6" name="Freeform 2"/>
          <p:cNvSpPr>
            <a:spLocks noEditPoints="1"/>
          </p:cNvSpPr>
          <p:nvPr/>
        </p:nvSpPr>
        <p:spPr bwMode="gray">
          <a:xfrm rot="20241944">
            <a:off x="1419386" y="2594998"/>
            <a:ext cx="6094412" cy="2424112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solidFill>
            <a:schemeClr val="bg1"/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gray">
          <a:xfrm>
            <a:off x="2379663" y="1803673"/>
            <a:ext cx="1915931" cy="16602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gray">
          <a:xfrm>
            <a:off x="1944688" y="4539976"/>
            <a:ext cx="1763216" cy="1440137"/>
          </a:xfrm>
          <a:prstGeom prst="ellipse">
            <a:avLst/>
          </a:prstGeom>
          <a:solidFill>
            <a:schemeClr val="accent1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gray">
          <a:xfrm>
            <a:off x="5795963" y="2667000"/>
            <a:ext cx="1800225" cy="15843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white">
          <a:xfrm>
            <a:off x="2106365" y="4813768"/>
            <a:ext cx="14398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en-US" sz="2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</a:t>
            </a:r>
            <a:r>
              <a:rPr lang="en-US" sz="26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white">
          <a:xfrm>
            <a:off x="2218297" y="2197472"/>
            <a:ext cx="221268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en-US" sz="2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</a:t>
            </a:r>
            <a:r>
              <a:rPr lang="en-US" sz="26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Expenditure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white">
          <a:xfrm>
            <a:off x="6123479" y="2766664"/>
            <a:ext cx="11550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l" rtl="0" eaLnBrk="1" hangingPunct="1"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Deficit</a:t>
            </a:r>
          </a:p>
          <a:p>
            <a:pPr lvl="0" algn="l" rtl="0" eaLnBrk="1" hangingPunct="1"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</a:p>
          <a:p>
            <a:pPr lvl="0" algn="l" rtl="0" eaLnBrk="1" hangingPunct="1"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40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85416"/>
            <a:ext cx="8229600" cy="595312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altLang="en-US" dirty="0"/>
              <a:t>Budget Rules</a:t>
            </a:r>
          </a:p>
        </p:txBody>
      </p:sp>
      <p:sp>
        <p:nvSpPr>
          <p:cNvPr id="4" name="TextBox 3">
            <a:hlinkClick r:id="" action="ppaction://noaction"/>
          </p:cNvPr>
          <p:cNvSpPr txBox="1"/>
          <p:nvPr/>
        </p:nvSpPr>
        <p:spPr>
          <a:xfrm>
            <a:off x="2699792" y="1516722"/>
            <a:ext cx="40324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Basic Law: The State Economy</a:t>
            </a:r>
            <a:endParaRPr lang="he-IL" sz="2000" dirty="0"/>
          </a:p>
        </p:txBody>
      </p:sp>
      <p:cxnSp>
        <p:nvCxnSpPr>
          <p:cNvPr id="6" name="מחבר חץ ישר 5"/>
          <p:cNvCxnSpPr/>
          <p:nvPr/>
        </p:nvCxnSpPr>
        <p:spPr>
          <a:xfrm flipH="1">
            <a:off x="2699792" y="2137064"/>
            <a:ext cx="1144800" cy="100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144680" y="3356992"/>
            <a:ext cx="40324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Fiscal Framework Law</a:t>
            </a:r>
            <a:endParaRPr lang="he-IL" sz="2000" dirty="0"/>
          </a:p>
        </p:txBody>
      </p:sp>
      <p:cxnSp>
        <p:nvCxnSpPr>
          <p:cNvPr id="11" name="מחבר חץ ישר 10"/>
          <p:cNvCxnSpPr/>
          <p:nvPr/>
        </p:nvCxnSpPr>
        <p:spPr>
          <a:xfrm>
            <a:off x="5588496" y="2137064"/>
            <a:ext cx="1143744" cy="999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4932040" y="3356992"/>
            <a:ext cx="40324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Budget Foundations Law</a:t>
            </a:r>
            <a:endParaRPr lang="he-IL" sz="2000" dirty="0"/>
          </a:p>
        </p:txBody>
      </p:sp>
      <p:cxnSp>
        <p:nvCxnSpPr>
          <p:cNvPr id="14" name="מחבר חץ ישר 13"/>
          <p:cNvCxnSpPr/>
          <p:nvPr/>
        </p:nvCxnSpPr>
        <p:spPr>
          <a:xfrm>
            <a:off x="2699792" y="4077072"/>
            <a:ext cx="1087448" cy="100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flipH="1">
            <a:off x="5566428" y="4077072"/>
            <a:ext cx="1087200" cy="100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9792" y="5229200"/>
            <a:ext cx="40324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The Annual Budget Law</a:t>
            </a:r>
            <a:endParaRPr lang="he-IL" sz="2000" dirty="0"/>
          </a:p>
        </p:txBody>
      </p:sp>
      <p:cxnSp>
        <p:nvCxnSpPr>
          <p:cNvPr id="19" name="מחבר חץ ישר 18"/>
          <p:cNvCxnSpPr/>
          <p:nvPr/>
        </p:nvCxnSpPr>
        <p:spPr>
          <a:xfrm>
            <a:off x="4644008" y="57332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99792" y="6093296"/>
            <a:ext cx="40324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Economic Plan (Arrangements Law)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xmlns="" val="40201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Budgeting </a:t>
            </a:r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052512"/>
            <a:ext cx="8964612" cy="5805487"/>
          </a:xfrm>
        </p:spPr>
        <p:txBody>
          <a:bodyPr/>
          <a:lstStyle/>
          <a:p>
            <a:pPr algn="l" rtl="0"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Autopilot   </a:t>
            </a:r>
            <a:r>
              <a:rPr lang="he-IL" sz="2400" dirty="0" smtClean="0">
                <a:solidFill>
                  <a:schemeClr val="tx1"/>
                </a:solidFill>
              </a:rPr>
              <a:t>	 </a:t>
            </a:r>
            <a:r>
              <a:rPr lang="en-US" sz="2400" dirty="0" smtClean="0">
                <a:solidFill>
                  <a:schemeClr val="tx1"/>
                </a:solidFill>
              </a:rPr>
              <a:t>   Consequential increase      </a:t>
            </a:r>
            <a:endParaRPr lang="he-IL" sz="2400" dirty="0" smtClean="0">
              <a:solidFill>
                <a:schemeClr val="tx1"/>
              </a:solidFill>
            </a:endParaRPr>
          </a:p>
          <a:p>
            <a:pPr algn="l" rtl="0"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An increase in the expenditure limit according to </a:t>
            </a:r>
            <a:r>
              <a:rPr lang="he-IL" sz="2400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Growth </a:t>
            </a:r>
            <a:r>
              <a:rPr lang="en-US" sz="2400" dirty="0" smtClean="0">
                <a:solidFill>
                  <a:schemeClr val="tx1"/>
                </a:solidFill>
              </a:rPr>
              <a:t>is allowed </a:t>
            </a:r>
            <a:endParaRPr lang="he-IL" sz="2400" dirty="0" smtClean="0">
              <a:solidFill>
                <a:schemeClr val="tx1"/>
              </a:solidFill>
            </a:endParaRPr>
          </a:p>
          <a:p>
            <a:pPr algn="l" rtl="0"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Adjusting the budget </a:t>
            </a:r>
          </a:p>
          <a:p>
            <a:pPr algn="l" rtl="0"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growth </a:t>
            </a:r>
            <a:r>
              <a:rPr lang="en-US" sz="2400" dirty="0" smtClean="0">
                <a:solidFill>
                  <a:schemeClr val="tx1"/>
                </a:solidFill>
              </a:rPr>
              <a:t>and revenue projections </a:t>
            </a:r>
            <a:r>
              <a:rPr lang="en-US" sz="2400" dirty="0" smtClean="0">
                <a:solidFill>
                  <a:schemeClr val="tx1"/>
                </a:solidFill>
              </a:rPr>
              <a:t>+ Allowed budget             Deficit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2324" name="AutoShape 4"/>
          <p:cNvSpPr>
            <a:spLocks noChangeArrowheads="1"/>
          </p:cNvSpPr>
          <p:nvPr/>
        </p:nvSpPr>
        <p:spPr bwMode="auto">
          <a:xfrm flipH="1">
            <a:off x="6372200" y="1556792"/>
            <a:ext cx="288032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12325" name="AutoShape 5"/>
          <p:cNvSpPr>
            <a:spLocks noChangeArrowheads="1"/>
          </p:cNvSpPr>
          <p:nvPr/>
        </p:nvSpPr>
        <p:spPr bwMode="auto">
          <a:xfrm flipH="1">
            <a:off x="6660232" y="2348880"/>
            <a:ext cx="406896" cy="21602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12326" name="AutoShape 6"/>
          <p:cNvSpPr>
            <a:spLocks noChangeArrowheads="1"/>
          </p:cNvSpPr>
          <p:nvPr/>
        </p:nvSpPr>
        <p:spPr bwMode="auto">
          <a:xfrm flipH="1">
            <a:off x="1547664" y="1124744"/>
            <a:ext cx="288032" cy="21602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12327" name="Line 7"/>
          <p:cNvSpPr>
            <a:spLocks noChangeShapeType="1"/>
          </p:cNvSpPr>
          <p:nvPr/>
        </p:nvSpPr>
        <p:spPr bwMode="auto">
          <a:xfrm>
            <a:off x="7092280" y="2996952"/>
            <a:ext cx="936625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12328" name="Line 8"/>
          <p:cNvSpPr>
            <a:spLocks noChangeShapeType="1"/>
          </p:cNvSpPr>
          <p:nvPr/>
        </p:nvSpPr>
        <p:spPr bwMode="auto">
          <a:xfrm flipH="1">
            <a:off x="6012160" y="2996952"/>
            <a:ext cx="1008062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6335291" y="3861048"/>
            <a:ext cx="2808709" cy="122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The 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Permitted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budget 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is the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deficit ceiling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12330" name="Rectangle 10"/>
          <p:cNvSpPr>
            <a:spLocks noChangeArrowheads="1"/>
          </p:cNvSpPr>
          <p:nvPr/>
        </p:nvSpPr>
        <p:spPr bwMode="auto">
          <a:xfrm>
            <a:off x="5004048" y="3717032"/>
            <a:ext cx="165588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The permitted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budget does not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meet the 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deficit ceiling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12331" name="Line 11"/>
          <p:cNvSpPr>
            <a:spLocks noChangeShapeType="1"/>
          </p:cNvSpPr>
          <p:nvPr/>
        </p:nvSpPr>
        <p:spPr bwMode="auto">
          <a:xfrm>
            <a:off x="5868144" y="479715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12332" name="Rectangle 12"/>
          <p:cNvSpPr>
            <a:spLocks noChangeArrowheads="1"/>
          </p:cNvSpPr>
          <p:nvPr/>
        </p:nvSpPr>
        <p:spPr bwMode="auto">
          <a:xfrm>
            <a:off x="4932040" y="5373216"/>
            <a:ext cx="1872183" cy="108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Make additional 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adjustments to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your revenue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or budget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12333" name="Rectangle 13"/>
          <p:cNvSpPr>
            <a:spLocks noChangeArrowheads="1"/>
          </p:cNvSpPr>
          <p:nvPr/>
        </p:nvSpPr>
        <p:spPr bwMode="auto">
          <a:xfrm>
            <a:off x="2183930" y="4675113"/>
            <a:ext cx="1512888" cy="18446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תקציב מקורי</a:t>
            </a:r>
          </a:p>
          <a:p>
            <a:pPr algn="ctr"/>
            <a:r>
              <a:rPr lang="he-IL" dirty="0">
                <a:solidFill>
                  <a:prstClr val="white"/>
                </a:solidFill>
              </a:rPr>
              <a:t>לשנת </a:t>
            </a:r>
            <a:r>
              <a:rPr lang="he-IL" dirty="0" smtClean="0">
                <a:solidFill>
                  <a:prstClr val="white"/>
                </a:solidFill>
              </a:rPr>
              <a:t>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2334" name="Rectangle 14"/>
          <p:cNvSpPr>
            <a:spLocks noChangeArrowheads="1"/>
          </p:cNvSpPr>
          <p:nvPr/>
        </p:nvSpPr>
        <p:spPr bwMode="auto">
          <a:xfrm>
            <a:off x="2183930" y="3767063"/>
            <a:ext cx="1512888" cy="908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Autopilot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2335" name="Rectangle 15"/>
          <p:cNvSpPr>
            <a:spLocks noChangeArrowheads="1"/>
          </p:cNvSpPr>
          <p:nvPr/>
        </p:nvSpPr>
        <p:spPr bwMode="auto">
          <a:xfrm>
            <a:off x="2183930" y="4270301"/>
            <a:ext cx="1512888" cy="4048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גידול מותר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2336" name="AutoShape 16"/>
          <p:cNvSpPr>
            <a:spLocks/>
          </p:cNvSpPr>
          <p:nvPr/>
        </p:nvSpPr>
        <p:spPr bwMode="auto">
          <a:xfrm rot="10653179">
            <a:off x="1680693" y="3740076"/>
            <a:ext cx="287337" cy="503237"/>
          </a:xfrm>
          <a:prstGeom prst="rightBrace">
            <a:avLst>
              <a:gd name="adj1" fmla="val 27309"/>
              <a:gd name="adj2" fmla="val 46366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2337" name="Rectangle 17"/>
          <p:cNvSpPr>
            <a:spLocks noChangeArrowheads="1"/>
          </p:cNvSpPr>
          <p:nvPr/>
        </p:nvSpPr>
        <p:spPr bwMode="auto">
          <a:xfrm>
            <a:off x="888530" y="3811513"/>
            <a:ext cx="7905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gap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72153" y="4602957"/>
            <a:ext cx="1512000" cy="19168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Forecast of tax revenues for 2020</a:t>
            </a: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195736" y="4221088"/>
            <a:ext cx="1512000" cy="22912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Original budget 2020</a:t>
            </a: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72153" y="4249219"/>
            <a:ext cx="1512000" cy="3537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Deficit</a:t>
            </a:r>
            <a:r>
              <a:rPr lang="he-IL" dirty="0" smtClean="0">
                <a:solidFill>
                  <a:prstClr val="white"/>
                </a:solidFill>
              </a:rPr>
              <a:t> </a:t>
            </a:r>
            <a:r>
              <a:rPr lang="he-IL" dirty="0" smtClean="0">
                <a:solidFill>
                  <a:prstClr val="white"/>
                </a:solidFill>
              </a:rPr>
              <a:t>2020</a:t>
            </a:r>
            <a:endParaRPr lang="he-I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00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2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 animBg="1"/>
      <p:bldP spid="312325" grpId="0" animBg="1"/>
      <p:bldP spid="312326" grpId="0" animBg="1"/>
      <p:bldP spid="312327" grpId="0" animBg="1"/>
      <p:bldP spid="312328" grpId="0" animBg="1"/>
      <p:bldP spid="312329" grpId="0"/>
      <p:bldP spid="312330" grpId="0"/>
      <p:bldP spid="312331" grpId="0" animBg="1"/>
      <p:bldP spid="312332" grpId="0"/>
      <p:bldP spid="312334" grpId="0" animBg="1"/>
      <p:bldP spid="312334" grpId="1" animBg="1"/>
      <p:bldP spid="312335" grpId="0" animBg="1"/>
      <p:bldP spid="312336" grpId="0" animBg="1"/>
      <p:bldP spid="312336" grpId="1" animBg="1"/>
      <p:bldP spid="312337" grpId="0"/>
      <p:bldP spid="312337" grpId="1"/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Budget Division - Nice to meet</a:t>
            </a:r>
            <a:endParaRPr lang="he-IL" dirty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765" y="2052048"/>
            <a:ext cx="3980750" cy="198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78377" y="4150372"/>
            <a:ext cx="28931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Age ranges from 25-40 years</a:t>
            </a:r>
            <a:endParaRPr lang="he-IL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9679" y="4150372"/>
            <a:ext cx="224292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About 70 economists </a:t>
            </a:r>
            <a:r>
              <a:rPr lang="en-US" b="1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have </a:t>
            </a:r>
            <a:r>
              <a:rPr lang="en-US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 degree in economics</a:t>
            </a:r>
            <a:endParaRPr lang="he-IL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060847"/>
            <a:ext cx="3960000" cy="196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40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קבוצה 96"/>
          <p:cNvGrpSpPr/>
          <p:nvPr/>
        </p:nvGrpSpPr>
        <p:grpSpPr>
          <a:xfrm>
            <a:off x="395536" y="0"/>
            <a:ext cx="5440088" cy="10088570"/>
            <a:chOff x="572077" y="764704"/>
            <a:chExt cx="5440088" cy="10088570"/>
          </a:xfrm>
        </p:grpSpPr>
        <p:grpSp>
          <p:nvGrpSpPr>
            <p:cNvPr id="83" name="קבוצה 82"/>
            <p:cNvGrpSpPr/>
            <p:nvPr/>
          </p:nvGrpSpPr>
          <p:grpSpPr>
            <a:xfrm>
              <a:off x="611560" y="802182"/>
              <a:ext cx="1800200" cy="646331"/>
              <a:chOff x="683568" y="802182"/>
              <a:chExt cx="1800200" cy="646331"/>
            </a:xfrm>
          </p:grpSpPr>
          <p:cxnSp>
            <p:nvCxnSpPr>
              <p:cNvPr id="56" name="מחבר ישר 55"/>
              <p:cNvCxnSpPr/>
              <p:nvPr/>
            </p:nvCxnSpPr>
            <p:spPr>
              <a:xfrm flipH="1">
                <a:off x="683568" y="1130762"/>
                <a:ext cx="1800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735130" y="802182"/>
                <a:ext cx="1512168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January-</a:t>
                </a:r>
                <a:r>
                  <a:rPr lang="en-US" b="1" smtClean="0"/>
                  <a:t>Febuary</a:t>
                </a:r>
                <a:endParaRPr lang="he-IL" b="1" dirty="0"/>
              </a:p>
            </p:txBody>
          </p:sp>
        </p:grpSp>
        <p:grpSp>
          <p:nvGrpSpPr>
            <p:cNvPr id="96" name="קבוצה 95"/>
            <p:cNvGrpSpPr/>
            <p:nvPr/>
          </p:nvGrpSpPr>
          <p:grpSpPr>
            <a:xfrm>
              <a:off x="572077" y="764704"/>
              <a:ext cx="5440088" cy="10088570"/>
              <a:chOff x="572077" y="764704"/>
              <a:chExt cx="5440088" cy="10088570"/>
            </a:xfrm>
          </p:grpSpPr>
          <p:grpSp>
            <p:nvGrpSpPr>
              <p:cNvPr id="82" name="קבוצה 81"/>
              <p:cNvGrpSpPr/>
              <p:nvPr/>
            </p:nvGrpSpPr>
            <p:grpSpPr>
              <a:xfrm>
                <a:off x="611560" y="1812820"/>
                <a:ext cx="1800200" cy="369332"/>
                <a:chOff x="683568" y="1844824"/>
                <a:chExt cx="1800200" cy="369332"/>
              </a:xfrm>
            </p:grpSpPr>
            <p:cxnSp>
              <p:nvCxnSpPr>
                <p:cNvPr id="58" name="מחבר ישר 57"/>
                <p:cNvCxnSpPr/>
                <p:nvPr/>
              </p:nvCxnSpPr>
              <p:spPr>
                <a:xfrm flipH="1">
                  <a:off x="683568" y="2210882"/>
                  <a:ext cx="18002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755576" y="1844824"/>
                  <a:ext cx="1512168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b="1" dirty="0" smtClean="0"/>
                    <a:t>March-April</a:t>
                  </a:r>
                  <a:endParaRPr lang="he-IL" b="1" dirty="0"/>
                </a:p>
              </p:txBody>
            </p:sp>
          </p:grpSp>
          <p:grpSp>
            <p:nvGrpSpPr>
              <p:cNvPr id="95" name="קבוצה 94"/>
              <p:cNvGrpSpPr/>
              <p:nvPr/>
            </p:nvGrpSpPr>
            <p:grpSpPr>
              <a:xfrm>
                <a:off x="572077" y="764704"/>
                <a:ext cx="5440088" cy="10088570"/>
                <a:chOff x="572077" y="764704"/>
                <a:chExt cx="5440088" cy="10088570"/>
              </a:xfrm>
            </p:grpSpPr>
            <p:grpSp>
              <p:nvGrpSpPr>
                <p:cNvPr id="81" name="קבוצה 80"/>
                <p:cNvGrpSpPr/>
                <p:nvPr/>
              </p:nvGrpSpPr>
              <p:grpSpPr>
                <a:xfrm>
                  <a:off x="611560" y="2860936"/>
                  <a:ext cx="1800200" cy="369332"/>
                  <a:chOff x="683568" y="2843916"/>
                  <a:chExt cx="1800200" cy="369332"/>
                </a:xfrm>
              </p:grpSpPr>
              <p:cxnSp>
                <p:nvCxnSpPr>
                  <p:cNvPr id="60" name="מחבר ישר 59"/>
                  <p:cNvCxnSpPr/>
                  <p:nvPr/>
                </p:nvCxnSpPr>
                <p:spPr>
                  <a:xfrm flipH="1">
                    <a:off x="683568" y="3209974"/>
                    <a:ext cx="180020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899597" y="2843916"/>
                    <a:ext cx="151216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b="1" dirty="0" smtClean="0"/>
                      <a:t>April-May</a:t>
                    </a:r>
                    <a:endParaRPr lang="he-IL" b="1" dirty="0"/>
                  </a:p>
                </p:txBody>
              </p:sp>
            </p:grpSp>
            <p:grpSp>
              <p:nvGrpSpPr>
                <p:cNvPr id="94" name="קבוצה 93"/>
                <p:cNvGrpSpPr/>
                <p:nvPr/>
              </p:nvGrpSpPr>
              <p:grpSpPr>
                <a:xfrm>
                  <a:off x="572077" y="764704"/>
                  <a:ext cx="5440088" cy="10088570"/>
                  <a:chOff x="572077" y="764704"/>
                  <a:chExt cx="5440088" cy="10088570"/>
                </a:xfrm>
              </p:grpSpPr>
              <p:grpSp>
                <p:nvGrpSpPr>
                  <p:cNvPr id="80" name="קבוצה 79"/>
                  <p:cNvGrpSpPr/>
                  <p:nvPr/>
                </p:nvGrpSpPr>
                <p:grpSpPr>
                  <a:xfrm>
                    <a:off x="611560" y="3909052"/>
                    <a:ext cx="1800200" cy="369332"/>
                    <a:chOff x="683568" y="3893096"/>
                    <a:chExt cx="1800200" cy="369332"/>
                  </a:xfrm>
                </p:grpSpPr>
                <p:cxnSp>
                  <p:nvCxnSpPr>
                    <p:cNvPr id="62" name="מחבר ישר 61"/>
                    <p:cNvCxnSpPr/>
                    <p:nvPr/>
                  </p:nvCxnSpPr>
                  <p:spPr>
                    <a:xfrm flipH="1">
                      <a:off x="683568" y="4259154"/>
                      <a:ext cx="18002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899597" y="3893096"/>
                      <a:ext cx="151216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b="1" dirty="0" smtClean="0"/>
                        <a:t>April-May</a:t>
                      </a:r>
                      <a:endParaRPr lang="he-IL" b="1" dirty="0"/>
                    </a:p>
                  </p:txBody>
                </p:sp>
              </p:grpSp>
              <p:grpSp>
                <p:nvGrpSpPr>
                  <p:cNvPr id="93" name="קבוצה 92"/>
                  <p:cNvGrpSpPr/>
                  <p:nvPr/>
                </p:nvGrpSpPr>
                <p:grpSpPr>
                  <a:xfrm>
                    <a:off x="572077" y="764704"/>
                    <a:ext cx="5440088" cy="10088570"/>
                    <a:chOff x="572077" y="764704"/>
                    <a:chExt cx="5440088" cy="10088570"/>
                  </a:xfrm>
                </p:grpSpPr>
                <p:grpSp>
                  <p:nvGrpSpPr>
                    <p:cNvPr id="79" name="קבוצה 78"/>
                    <p:cNvGrpSpPr/>
                    <p:nvPr/>
                  </p:nvGrpSpPr>
                  <p:grpSpPr>
                    <a:xfrm>
                      <a:off x="611560" y="4957168"/>
                      <a:ext cx="1800200" cy="369332"/>
                      <a:chOff x="683568" y="5104520"/>
                      <a:chExt cx="1800200" cy="369332"/>
                    </a:xfrm>
                  </p:grpSpPr>
                  <p:cxnSp>
                    <p:nvCxnSpPr>
                      <p:cNvPr id="64" name="מחבר ישר 63"/>
                      <p:cNvCxnSpPr/>
                      <p:nvPr/>
                    </p:nvCxnSpPr>
                    <p:spPr>
                      <a:xfrm flipH="1">
                        <a:off x="683568" y="5470578"/>
                        <a:ext cx="18002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827589" y="5104520"/>
                        <a:ext cx="151216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b="1" dirty="0" smtClean="0"/>
                          <a:t>May-June</a:t>
                        </a:r>
                        <a:endParaRPr lang="he-IL" b="1" dirty="0"/>
                      </a:p>
                    </p:txBody>
                  </p:sp>
                </p:grpSp>
                <p:grpSp>
                  <p:nvGrpSpPr>
                    <p:cNvPr id="92" name="קבוצה 91"/>
                    <p:cNvGrpSpPr/>
                    <p:nvPr/>
                  </p:nvGrpSpPr>
                  <p:grpSpPr>
                    <a:xfrm>
                      <a:off x="572077" y="764704"/>
                      <a:ext cx="5440088" cy="10088570"/>
                      <a:chOff x="572077" y="764704"/>
                      <a:chExt cx="5440088" cy="10088570"/>
                    </a:xfrm>
                  </p:grpSpPr>
                  <p:grpSp>
                    <p:nvGrpSpPr>
                      <p:cNvPr id="78" name="קבוצה 77"/>
                      <p:cNvGrpSpPr/>
                      <p:nvPr/>
                    </p:nvGrpSpPr>
                    <p:grpSpPr>
                      <a:xfrm>
                        <a:off x="611560" y="6021288"/>
                        <a:ext cx="1800200" cy="369332"/>
                        <a:chOff x="755576" y="6244024"/>
                        <a:chExt cx="1800200" cy="369332"/>
                      </a:xfrm>
                    </p:grpSpPr>
                    <p:cxnSp>
                      <p:nvCxnSpPr>
                        <p:cNvPr id="66" name="מחבר ישר 65"/>
                        <p:cNvCxnSpPr/>
                        <p:nvPr/>
                      </p:nvCxnSpPr>
                      <p:spPr>
                        <a:xfrm flipH="1">
                          <a:off x="755576" y="6594078"/>
                          <a:ext cx="1800200" cy="0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" name="TextBox 66"/>
                        <p:cNvSpPr txBox="1"/>
                        <p:nvPr/>
                      </p:nvSpPr>
                      <p:spPr>
                        <a:xfrm>
                          <a:off x="876677" y="6244024"/>
                          <a:ext cx="151216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pPr algn="ctr"/>
                          <a:r>
                            <a:rPr lang="en-US" b="1" dirty="0" smtClean="0"/>
                            <a:t>June-July</a:t>
                          </a:r>
                          <a:endParaRPr lang="he-IL" b="1" dirty="0"/>
                        </a:p>
                      </p:txBody>
                    </p:sp>
                  </p:grpSp>
                  <p:grpSp>
                    <p:nvGrpSpPr>
                      <p:cNvPr id="91" name="קבוצה 90"/>
                      <p:cNvGrpSpPr/>
                      <p:nvPr/>
                    </p:nvGrpSpPr>
                    <p:grpSpPr>
                      <a:xfrm>
                        <a:off x="572077" y="764704"/>
                        <a:ext cx="5440088" cy="10088570"/>
                        <a:chOff x="572077" y="764704"/>
                        <a:chExt cx="5440088" cy="10088570"/>
                      </a:xfrm>
                    </p:grpSpPr>
                    <p:grpSp>
                      <p:nvGrpSpPr>
                        <p:cNvPr id="77" name="קבוצה 76"/>
                        <p:cNvGrpSpPr/>
                        <p:nvPr/>
                      </p:nvGrpSpPr>
                      <p:grpSpPr>
                        <a:xfrm>
                          <a:off x="588645" y="7033025"/>
                          <a:ext cx="1866942" cy="386433"/>
                          <a:chOff x="660653" y="7300001"/>
                          <a:chExt cx="1866942" cy="386433"/>
                        </a:xfrm>
                      </p:grpSpPr>
                      <p:cxnSp>
                        <p:nvCxnSpPr>
                          <p:cNvPr id="68" name="מחבר ישר 67"/>
                          <p:cNvCxnSpPr/>
                          <p:nvPr/>
                        </p:nvCxnSpPr>
                        <p:spPr>
                          <a:xfrm flipH="1">
                            <a:off x="727395" y="7686434"/>
                            <a:ext cx="1800200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9" name="TextBox 68"/>
                          <p:cNvSpPr txBox="1"/>
                          <p:nvPr/>
                        </p:nvSpPr>
                        <p:spPr>
                          <a:xfrm>
                            <a:off x="660653" y="7300001"/>
                            <a:ext cx="180020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1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b="1" dirty="0" smtClean="0"/>
                              <a:t>July-August</a:t>
                            </a:r>
                            <a:endParaRPr lang="he-IL" b="1" dirty="0"/>
                          </a:p>
                        </p:txBody>
                      </p:sp>
                    </p:grpSp>
                    <p:grpSp>
                      <p:nvGrpSpPr>
                        <p:cNvPr id="90" name="קבוצה 89"/>
                        <p:cNvGrpSpPr/>
                        <p:nvPr/>
                      </p:nvGrpSpPr>
                      <p:grpSpPr>
                        <a:xfrm>
                          <a:off x="572077" y="764704"/>
                          <a:ext cx="5440088" cy="10088570"/>
                          <a:chOff x="572077" y="764704"/>
                          <a:chExt cx="5440088" cy="10088570"/>
                        </a:xfrm>
                      </p:grpSpPr>
                      <p:grpSp>
                        <p:nvGrpSpPr>
                          <p:cNvPr id="76" name="קבוצה 75"/>
                          <p:cNvGrpSpPr/>
                          <p:nvPr/>
                        </p:nvGrpSpPr>
                        <p:grpSpPr>
                          <a:xfrm>
                            <a:off x="644085" y="8046188"/>
                            <a:ext cx="1811502" cy="646331"/>
                            <a:chOff x="716093" y="8116908"/>
                            <a:chExt cx="1811502" cy="646331"/>
                          </a:xfrm>
                        </p:grpSpPr>
                        <p:cxnSp>
                          <p:nvCxnSpPr>
                            <p:cNvPr id="70" name="מחבר ישר 69"/>
                            <p:cNvCxnSpPr/>
                            <p:nvPr/>
                          </p:nvCxnSpPr>
                          <p:spPr>
                            <a:xfrm flipH="1">
                              <a:off x="727395" y="8500817"/>
                              <a:ext cx="18002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71" name="TextBox 70"/>
                            <p:cNvSpPr txBox="1"/>
                            <p:nvPr/>
                          </p:nvSpPr>
                          <p:spPr>
                            <a:xfrm>
                              <a:off x="716093" y="8116908"/>
                              <a:ext cx="1800200" cy="64633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1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en-US" b="1" dirty="0" smtClean="0"/>
                                <a:t>August-September</a:t>
                              </a:r>
                              <a:endParaRPr lang="he-IL" b="1" dirty="0"/>
                            </a:p>
                          </p:txBody>
                        </p:sp>
                      </p:grpSp>
                      <p:grpSp>
                        <p:nvGrpSpPr>
                          <p:cNvPr id="89" name="קבוצה 88"/>
                          <p:cNvGrpSpPr/>
                          <p:nvPr/>
                        </p:nvGrpSpPr>
                        <p:grpSpPr>
                          <a:xfrm>
                            <a:off x="572077" y="764704"/>
                            <a:ext cx="5440088" cy="10088570"/>
                            <a:chOff x="572077" y="764704"/>
                            <a:chExt cx="5440088" cy="10088570"/>
                          </a:xfrm>
                        </p:grpSpPr>
                        <p:grpSp>
                          <p:nvGrpSpPr>
                            <p:cNvPr id="84" name="קבוצה 83"/>
                            <p:cNvGrpSpPr/>
                            <p:nvPr/>
                          </p:nvGrpSpPr>
                          <p:grpSpPr>
                            <a:xfrm>
                              <a:off x="572077" y="9105588"/>
                              <a:ext cx="1944216" cy="646331"/>
                              <a:chOff x="644085" y="9218900"/>
                              <a:chExt cx="1944216" cy="646331"/>
                            </a:xfrm>
                          </p:grpSpPr>
                          <p:cxnSp>
                            <p:nvCxnSpPr>
                              <p:cNvPr id="72" name="מחבר ישר 71"/>
                              <p:cNvCxnSpPr/>
                              <p:nvPr/>
                            </p:nvCxnSpPr>
                            <p:spPr>
                              <a:xfrm flipH="1">
                                <a:off x="755576" y="9629002"/>
                                <a:ext cx="1800200" cy="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2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1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73" name="TextBox 72"/>
                              <p:cNvSpPr txBox="1"/>
                              <p:nvPr/>
                            </p:nvSpPr>
                            <p:spPr>
                              <a:xfrm>
                                <a:off x="644085" y="9218900"/>
                                <a:ext cx="1944216" cy="64633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1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en-US" b="1" dirty="0" smtClean="0"/>
                                  <a:t>September-October</a:t>
                                </a:r>
                                <a:endParaRPr lang="he-IL" b="1" dirty="0"/>
                              </a:p>
                            </p:txBody>
                          </p:sp>
                        </p:grpSp>
                        <p:grpSp>
                          <p:nvGrpSpPr>
                            <p:cNvPr id="88" name="קבוצה 87"/>
                            <p:cNvGrpSpPr/>
                            <p:nvPr/>
                          </p:nvGrpSpPr>
                          <p:grpSpPr>
                            <a:xfrm>
                              <a:off x="611560" y="764704"/>
                              <a:ext cx="5400605" cy="10088570"/>
                              <a:chOff x="611560" y="764704"/>
                              <a:chExt cx="5400605" cy="10088570"/>
                            </a:xfrm>
                          </p:grpSpPr>
                          <p:grpSp>
                            <p:nvGrpSpPr>
                              <p:cNvPr id="52" name="קבוצה 51"/>
                              <p:cNvGrpSpPr/>
                              <p:nvPr/>
                            </p:nvGrpSpPr>
                            <p:grpSpPr>
                              <a:xfrm>
                                <a:off x="2763119" y="764704"/>
                                <a:ext cx="3249046" cy="10088570"/>
                                <a:chOff x="2763119" y="764704"/>
                                <a:chExt cx="3249046" cy="10088570"/>
                              </a:xfrm>
                            </p:grpSpPr>
                            <p:sp>
                              <p:nvSpPr>
                                <p:cNvPr id="46" name="צורה חופשית 45"/>
                                <p:cNvSpPr/>
                                <p:nvPr/>
                              </p:nvSpPr>
                              <p:spPr>
                                <a:xfrm flipH="1">
                                  <a:off x="3472609" y="6694850"/>
                                  <a:ext cx="944782" cy="490179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0" t="0" r="0" b="0"/>
                                  <a:pathLst>
                                    <a:path>
                                      <a:moveTo>
                                        <a:pt x="851012" y="0"/>
                                      </a:moveTo>
                                      <a:lnTo>
                                        <a:pt x="851012" y="153744"/>
                                      </a:lnTo>
                                      <a:lnTo>
                                        <a:pt x="0" y="153744"/>
                                      </a:lnTo>
                                      <a:lnTo>
                                        <a:pt x="0" y="307489"/>
                                      </a:lnTo>
                                    </a:path>
                                  </a:pathLst>
                                </a:custGeom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1">
                                  <a:schemeClr val="l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dk1"/>
                                </a:fontRef>
                              </p:style>
                            </p:sp>
                            <p:grpSp>
                              <p:nvGrpSpPr>
                                <p:cNvPr id="51" name="קבוצה 50"/>
                                <p:cNvGrpSpPr/>
                                <p:nvPr/>
                              </p:nvGrpSpPr>
                              <p:grpSpPr>
                                <a:xfrm>
                                  <a:off x="2763119" y="764704"/>
                                  <a:ext cx="3249046" cy="10088570"/>
                                  <a:chOff x="2763119" y="764704"/>
                                  <a:chExt cx="3249046" cy="10088570"/>
                                </a:xfrm>
                              </p:grpSpPr>
                              <p:grpSp>
                                <p:nvGrpSpPr>
                                  <p:cNvPr id="14" name="קבוצה 13"/>
                                  <p:cNvGrpSpPr/>
                                  <p:nvPr/>
                                </p:nvGrpSpPr>
                                <p:grpSpPr>
                                  <a:xfrm>
                                    <a:off x="2763119" y="764704"/>
                                    <a:ext cx="3249046" cy="10088570"/>
                                    <a:chOff x="2763119" y="1761202"/>
                                    <a:chExt cx="3249046" cy="10088570"/>
                                  </a:xfrm>
                                </p:grpSpPr>
                                <p:sp>
                                  <p:nvSpPr>
                                    <p:cNvPr id="15" name="צורה חופשית 1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394298" y="10810167"/>
                                      <a:ext cx="91440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45720" y="0"/>
                                          </a:moveTo>
                                          <a:lnTo>
                                            <a:pt x="4572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16" name="צורה חופשית 1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440018" y="9770561"/>
                                      <a:ext cx="840030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840030" y="0"/>
                                          </a:moveTo>
                                          <a:lnTo>
                                            <a:pt x="840030" y="153744"/>
                                          </a:lnTo>
                                          <a:lnTo>
                                            <a:pt x="0" y="153744"/>
                                          </a:lnTo>
                                          <a:lnTo>
                                            <a:pt x="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17" name="צורה חופשית 1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415946" y="8730955"/>
                                      <a:ext cx="864102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0" y="0"/>
                                          </a:moveTo>
                                          <a:lnTo>
                                            <a:pt x="0" y="153744"/>
                                          </a:lnTo>
                                          <a:lnTo>
                                            <a:pt x="864102" y="153744"/>
                                          </a:lnTo>
                                          <a:lnTo>
                                            <a:pt x="864102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18" name="צורה חופשית 17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508326" y="8730955"/>
                                      <a:ext cx="907619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907619" y="0"/>
                                          </a:moveTo>
                                          <a:lnTo>
                                            <a:pt x="907619" y="153744"/>
                                          </a:lnTo>
                                          <a:lnTo>
                                            <a:pt x="0" y="153744"/>
                                          </a:lnTo>
                                          <a:lnTo>
                                            <a:pt x="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19" name="צורה חופשית 1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415946" y="7691349"/>
                                      <a:ext cx="851012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851012" y="0"/>
                                          </a:moveTo>
                                          <a:lnTo>
                                            <a:pt x="851012" y="153744"/>
                                          </a:lnTo>
                                          <a:lnTo>
                                            <a:pt x="0" y="153744"/>
                                          </a:lnTo>
                                          <a:lnTo>
                                            <a:pt x="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20" name="צורה חופשית 19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381097" y="6651743"/>
                                      <a:ext cx="885861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0" y="0"/>
                                          </a:moveTo>
                                          <a:lnTo>
                                            <a:pt x="0" y="153744"/>
                                          </a:lnTo>
                                          <a:lnTo>
                                            <a:pt x="885861" y="153744"/>
                                          </a:lnTo>
                                          <a:lnTo>
                                            <a:pt x="885861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21" name="צורה חופשית 20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495235" y="6651743"/>
                                      <a:ext cx="885861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885861" y="0"/>
                                          </a:moveTo>
                                          <a:lnTo>
                                            <a:pt x="885861" y="153744"/>
                                          </a:lnTo>
                                          <a:lnTo>
                                            <a:pt x="0" y="153744"/>
                                          </a:lnTo>
                                          <a:lnTo>
                                            <a:pt x="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22" name="צורה חופשית 21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335377" y="5612137"/>
                                      <a:ext cx="91440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45720" y="0"/>
                                          </a:moveTo>
                                          <a:lnTo>
                                            <a:pt x="4572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23" name="צורה חופשית 2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335377" y="4572531"/>
                                      <a:ext cx="91440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45720" y="0"/>
                                          </a:moveTo>
                                          <a:lnTo>
                                            <a:pt x="4572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24" name="צורה חופשית 2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335377" y="3532925"/>
                                      <a:ext cx="91440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45720" y="0"/>
                                          </a:moveTo>
                                          <a:lnTo>
                                            <a:pt x="4572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25" name="צורה חופשית 2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335377" y="2493319"/>
                                      <a:ext cx="91440" cy="30748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0" t="0" r="0" b="0"/>
                                      <a:pathLst>
                                        <a:path>
                                          <a:moveTo>
                                            <a:pt x="45720" y="0"/>
                                          </a:moveTo>
                                          <a:lnTo>
                                            <a:pt x="45720" y="307489"/>
                                          </a:lnTo>
                                        </a:path>
                                      </a:pathLst>
                                    </a:custGeom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1">
                                      <a:schemeClr val="l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</p:sp>
                                <p:sp>
                                  <p:nvSpPr>
                                    <p:cNvPr id="26" name="צורה חופשית 2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648980" y="1761202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en-US" sz="1600" b="1" dirty="0"/>
                                        <a:t>Formulation of a work plan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27" name="צורה חופשית 2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648980" y="2800808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en-US" sz="1600" dirty="0" smtClean="0"/>
                                        <a:t>Prepare handouts and calculating the autopilot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28" name="צורה חופשית 27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648980" y="3840414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en-US" sz="1200" dirty="0" smtClean="0"/>
                                        <a:t>Determining the growth projections and estimate the State revenues</a:t>
                                      </a:r>
                                      <a:endParaRPr lang="he-IL" sz="12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29" name="צורה חופשית 2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648980" y="4880020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en-US" sz="1600" dirty="0" smtClean="0"/>
                                        <a:t>The expenditure limit and the deficit ceiling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30" name="צורה חופשית 29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648980" y="5919626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en-US" sz="1600" b="1" dirty="0" smtClean="0"/>
                                        <a:t>Policy Decision: Prime Minister + Minister of Finance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31" name="צורה חופשית 30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763119" y="6959232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en-US" sz="1600" b="1" dirty="0" smtClean="0"/>
                                        <a:t>Final formulation of structural changes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32" name="צורה חופשית 31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34841" y="6959232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en-US" sz="1600" b="1" dirty="0" smtClean="0"/>
                                        <a:t>Applying required budget adjustments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33" name="צורה חופשית 3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683829" y="7998838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en-US" sz="1600" b="1" dirty="0" smtClean="0"/>
                                        <a:t>Government Decision </a:t>
                                      </a:r>
                                    </a:p>
                                    <a:p>
                                      <a:pPr lvl="0" algn="ctr" defTabSz="711200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en-US" sz="1600" b="1" dirty="0" smtClean="0"/>
                                        <a:t>Final Discussion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34" name="צורה חופשית 3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776209" y="9038444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en-US" sz="1600" b="1" dirty="0" smtClean="0"/>
                                        <a:t>Building the detailed budget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35" name="צורה חופשית 3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47932" y="9038444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en-US" sz="1600" b="1" dirty="0" smtClean="0"/>
                                        <a:t>Ministerial Committee on Legislation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36" name="צורה חופשית 3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707901" y="10078050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en-US" sz="1400" b="1" dirty="0" smtClean="0"/>
                                        <a:t>Submission of the Budget Law and Economic Policy to the </a:t>
                                      </a:r>
                                      <a:r>
                                        <a:rPr lang="en-US" sz="1600" b="1" dirty="0" smtClean="0"/>
                                        <a:t>Knesset</a:t>
                                      </a:r>
                                      <a:endParaRPr lang="he-IL" sz="1600" b="1" kern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37" name="צורה חופשית 3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707901" y="11117656"/>
                                      <a:ext cx="1464233" cy="732116"/>
                                    </a:xfrm>
                                    <a:custGeom>
                                      <a:avLst/>
                                      <a:gdLst>
                                        <a:gd name="connsiteX0" fmla="*/ 0 w 1464233"/>
                                        <a:gd name="connsiteY0" fmla="*/ 0 h 732116"/>
                                        <a:gd name="connsiteX1" fmla="*/ 1464233 w 1464233"/>
                                        <a:gd name="connsiteY1" fmla="*/ 0 h 732116"/>
                                        <a:gd name="connsiteX2" fmla="*/ 1464233 w 1464233"/>
                                        <a:gd name="connsiteY2" fmla="*/ 732116 h 732116"/>
                                        <a:gd name="connsiteX3" fmla="*/ 0 w 1464233"/>
                                        <a:gd name="connsiteY3" fmla="*/ 732116 h 732116"/>
                                        <a:gd name="connsiteX4" fmla="*/ 0 w 1464233"/>
                                        <a:gd name="connsiteY4" fmla="*/ 0 h 73211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464233" h="732116">
                                          <a:moveTo>
                                            <a:pt x="0" y="0"/>
                                          </a:moveTo>
                                          <a:lnTo>
                                            <a:pt x="1464233" y="0"/>
                                          </a:lnTo>
                                          <a:lnTo>
                                            <a:pt x="1464233" y="732116"/>
                                          </a:lnTo>
                                          <a:lnTo>
                                            <a:pt x="0" y="732116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2"/>
                                    </a:lnRef>
                                    <a:fillRef idx="2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spcFirstLastPara="0" vert="horz" wrap="square" lIns="10160" tIns="10160" rIns="10160" bIns="10160" numCol="1" spcCol="1270" anchor="ctr" anchorCtr="0">
                                      <a:noAutofit/>
                                    </a:bodyPr>
                                    <a:lstStyle/>
                                    <a:p>
                                      <a:pPr lvl="0" algn="ctr" defTabSz="711200">
                                        <a:lnSpc>
                                          <a:spcPct val="9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35000"/>
                                        </a:spcAft>
                                      </a:pPr>
                                      <a:r>
                                        <a:rPr lang="en-US" sz="1400" b="1" dirty="0" smtClean="0"/>
                                        <a:t>Discussion and approval of the Budget Law and the Economic Plan</a:t>
                                      </a:r>
                                      <a:endParaRPr lang="he-IL" sz="1400" b="1" kern="1200" dirty="0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7" name="צורה חופשית 46"/>
                                  <p:cNvSpPr/>
                                  <p:nvPr/>
                                </p:nvSpPr>
                                <p:spPr>
                                  <a:xfrm flipH="1">
                                    <a:off x="3059832" y="8769999"/>
                                    <a:ext cx="1380186" cy="158601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0" t="0" r="0" b="0"/>
                                    <a:pathLst>
                                      <a:path>
                                        <a:moveTo>
                                          <a:pt x="840030" y="0"/>
                                        </a:moveTo>
                                        <a:lnTo>
                                          <a:pt x="840030" y="153744"/>
                                        </a:lnTo>
                                        <a:lnTo>
                                          <a:pt x="0" y="153744"/>
                                        </a:lnTo>
                                        <a:lnTo>
                                          <a:pt x="0" y="307489"/>
                                        </a:lnTo>
                                      </a:path>
                                    </a:pathLst>
                                  </a:custGeom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1">
                                    <a:schemeClr val="l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dk1"/>
                                  </a:fontRef>
                                </p:style>
                              </p:sp>
                            </p:grpSp>
                          </p:grpSp>
                          <p:grpSp>
                            <p:nvGrpSpPr>
                              <p:cNvPr id="85" name="קבוצה 84"/>
                              <p:cNvGrpSpPr/>
                              <p:nvPr/>
                            </p:nvGrpSpPr>
                            <p:grpSpPr>
                              <a:xfrm>
                                <a:off x="611560" y="10197752"/>
                                <a:ext cx="1952600" cy="646331"/>
                                <a:chOff x="611560" y="10197752"/>
                                <a:chExt cx="1952600" cy="646331"/>
                              </a:xfrm>
                            </p:grpSpPr>
                            <p:cxnSp>
                              <p:nvCxnSpPr>
                                <p:cNvPr id="74" name="מחבר ישר 73"/>
                                <p:cNvCxnSpPr/>
                                <p:nvPr/>
                              </p:nvCxnSpPr>
                              <p:spPr>
                                <a:xfrm flipH="1">
                                  <a:off x="763960" y="10563810"/>
                                  <a:ext cx="1800200" cy="0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2">
                                  <a:schemeClr val="accent2"/>
                                </a:lnRef>
                                <a:fillRef idx="0">
                                  <a:schemeClr val="accent2"/>
                                </a:fillRef>
                                <a:effectRef idx="1">
                                  <a:schemeClr val="accent2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sp>
                              <p:nvSpPr>
                                <p:cNvPr id="75" name="TextBox 74"/>
                                <p:cNvSpPr txBox="1"/>
                                <p:nvPr/>
                              </p:nvSpPr>
                              <p:spPr>
                                <a:xfrm>
                                  <a:off x="611560" y="10197752"/>
                                  <a:ext cx="1944216" cy="646331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1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en-US" b="1" dirty="0" smtClean="0"/>
                                    <a:t>November-December</a:t>
                                  </a:r>
                                  <a:endParaRPr lang="he-IL" b="1" dirty="0"/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2" name="AutoShape 2" descr="Image result for ‫ספר עיקרי התקציב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3" name="AutoShape 4" descr="Image result for ‫ספר עיקרי התקציב‬‎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04679">
            <a:off x="6245310" y="3329881"/>
            <a:ext cx="2617434" cy="242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אליפסה 3"/>
          <p:cNvSpPr/>
          <p:nvPr/>
        </p:nvSpPr>
        <p:spPr>
          <a:xfrm>
            <a:off x="6197327" y="384746"/>
            <a:ext cx="2839169" cy="174811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Budget </a:t>
            </a:r>
            <a:r>
              <a:rPr lang="en-US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Construction Process</a:t>
            </a:r>
            <a:endParaRPr lang="he-IL" sz="2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72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8446E-6 L 0.00539 -0.671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33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509407" y="166689"/>
            <a:ext cx="6172200" cy="85725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Structure of the State </a:t>
            </a:r>
            <a:r>
              <a:rPr lang="en-US" dirty="0" smtClean="0"/>
              <a:t>Budget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en-US" sz="2000" dirty="0" smtClean="0"/>
              <a:t>The </a:t>
            </a:r>
            <a:r>
              <a:rPr lang="en-US" sz="2000" dirty="0" smtClean="0"/>
              <a:t>Original Budget </a:t>
            </a:r>
            <a:r>
              <a:rPr lang="en-US" sz="2000" dirty="0"/>
              <a:t>for </a:t>
            </a:r>
            <a:r>
              <a:rPr lang="en-US" sz="2000" dirty="0" smtClean="0"/>
              <a:t>2019</a:t>
            </a:r>
            <a:r>
              <a:rPr lang="en-US" sz="2000" dirty="0"/>
              <a:t>, NIS </a:t>
            </a:r>
            <a:r>
              <a:rPr lang="en-US" sz="2000" dirty="0" smtClean="0"/>
              <a:t>billion</a:t>
            </a:r>
            <a:endParaRPr lang="he-IL" sz="2000" dirty="0"/>
          </a:p>
        </p:txBody>
      </p:sp>
      <p:graphicFrame>
        <p:nvGraphicFramePr>
          <p:cNvPr id="4" name="תרשים 3"/>
          <p:cNvGraphicFramePr/>
          <p:nvPr>
            <p:extLst/>
          </p:nvPr>
        </p:nvGraphicFramePr>
        <p:xfrm>
          <a:off x="467544" y="1023938"/>
          <a:ext cx="8460074" cy="535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אליפסה 5"/>
          <p:cNvSpPr/>
          <p:nvPr/>
        </p:nvSpPr>
        <p:spPr>
          <a:xfrm>
            <a:off x="951550" y="1341129"/>
            <a:ext cx="864102" cy="83442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780" y="1450673"/>
            <a:ext cx="539643" cy="6153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8" name="אליפסה 7"/>
          <p:cNvSpPr/>
          <p:nvPr/>
        </p:nvSpPr>
        <p:spPr>
          <a:xfrm>
            <a:off x="1977881" y="1705100"/>
            <a:ext cx="756098" cy="721828"/>
          </a:xfrm>
          <a:prstGeom prst="ellipse">
            <a:avLst/>
          </a:prstGeom>
          <a:solidFill>
            <a:schemeClr val="accent1">
              <a:lumMod val="7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109697" y="1841640"/>
            <a:ext cx="492467" cy="448747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5129298" y="2767892"/>
            <a:ext cx="590756" cy="582684"/>
          </a:xfrm>
          <a:prstGeom prst="ellipse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1398" y="2929910"/>
            <a:ext cx="340460" cy="3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47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114300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Making the </a:t>
            </a:r>
            <a:r>
              <a:rPr lang="en-US" dirty="0" smtClean="0"/>
              <a:t>Budget Accessible </a:t>
            </a:r>
            <a:r>
              <a:rPr lang="en-US" dirty="0"/>
              <a:t>to the </a:t>
            </a:r>
            <a:r>
              <a:rPr lang="en-US" dirty="0" smtClean="0"/>
              <a:t>Public</a:t>
            </a:r>
            <a:endParaRPr lang="he-IL" dirty="0"/>
          </a:p>
        </p:txBody>
      </p:sp>
      <p:grpSp>
        <p:nvGrpSpPr>
          <p:cNvPr id="15" name="קבוצה 14"/>
          <p:cNvGrpSpPr/>
          <p:nvPr/>
        </p:nvGrpSpPr>
        <p:grpSpPr>
          <a:xfrm>
            <a:off x="5761751" y="1197857"/>
            <a:ext cx="3196366" cy="1563098"/>
            <a:chOff x="5760640" y="4725144"/>
            <a:chExt cx="3563888" cy="1737608"/>
          </a:xfrm>
        </p:grpSpPr>
        <p:sp>
          <p:nvSpPr>
            <p:cNvPr id="7" name="TextBox 6"/>
            <p:cNvSpPr txBox="1"/>
            <p:nvPr/>
          </p:nvSpPr>
          <p:spPr>
            <a:xfrm>
              <a:off x="5760640" y="4725144"/>
              <a:ext cx="3563888" cy="3763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Budget </a:t>
              </a:r>
              <a:r>
                <a:rPr lang="en-US" sz="1600" b="1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Changes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110" t="19498" r="14861" b="13777"/>
            <a:stretch/>
          </p:blipFill>
          <p:spPr bwMode="auto">
            <a:xfrm>
              <a:off x="6185111" y="5139186"/>
              <a:ext cx="2851385" cy="13235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1" name="קבוצה 10"/>
          <p:cNvGrpSpPr/>
          <p:nvPr/>
        </p:nvGrpSpPr>
        <p:grpSpPr>
          <a:xfrm>
            <a:off x="4572000" y="2921394"/>
            <a:ext cx="3904389" cy="1677306"/>
            <a:chOff x="3765866" y="1574913"/>
            <a:chExt cx="4176464" cy="1956820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581" t="30554" r="14860" b="6207"/>
            <a:stretch/>
          </p:blipFill>
          <p:spPr bwMode="auto">
            <a:xfrm>
              <a:off x="4503032" y="1970302"/>
              <a:ext cx="2847131" cy="15614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765866" y="1574913"/>
              <a:ext cx="4176464" cy="3949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"Fiscal Digital"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61206" y="1156634"/>
            <a:ext cx="2817102" cy="1604321"/>
            <a:chOff x="-281933" y="3924345"/>
            <a:chExt cx="3087960" cy="1544116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055" t="30141" r="14546" b="15844"/>
            <a:stretch/>
          </p:blipFill>
          <p:spPr bwMode="auto">
            <a:xfrm>
              <a:off x="-61499" y="4273996"/>
              <a:ext cx="2687360" cy="11944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-281933" y="3924345"/>
              <a:ext cx="3087960" cy="3258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>
                <a:defRPr/>
              </a:pPr>
              <a:r>
                <a:rPr lang="en-US" sz="1600" b="1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Multi-Annual Budget Data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16947" y="2909487"/>
            <a:ext cx="337220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V</a:t>
            </a: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ideos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96818">
            <a:off x="4846919" y="4987531"/>
            <a:ext cx="1813030" cy="167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קבוצה 2"/>
          <p:cNvGrpSpPr/>
          <p:nvPr/>
        </p:nvGrpSpPr>
        <p:grpSpPr>
          <a:xfrm>
            <a:off x="248336" y="5004023"/>
            <a:ext cx="3384376" cy="1654645"/>
            <a:chOff x="-46904" y="5203354"/>
            <a:chExt cx="3384376" cy="1654645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966" t="7575" r="16079" b="13136"/>
            <a:stretch/>
          </p:blipFill>
          <p:spPr bwMode="auto">
            <a:xfrm>
              <a:off x="0" y="5590819"/>
              <a:ext cx="3110438" cy="126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-46904" y="5203354"/>
              <a:ext cx="338437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Detailed </a:t>
              </a:r>
              <a:r>
                <a:rPr lang="en-US" sz="1600" b="1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Information </a:t>
              </a:r>
              <a:r>
                <a:rPr lang="en-US" sz="1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by </a:t>
              </a:r>
              <a:r>
                <a:rPr lang="en-US" sz="1600" b="1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Offices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007977" y="5099101"/>
            <a:ext cx="182964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</a:t>
            </a: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4" descr="Image result for ‫אוצר על הבר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6" descr="Image result for ‫אוצר על הבר‬‎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utoShape 8" descr="Image result for ‫אוצר על הבר‬‎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utoShape 10" descr="Image result for ‫אוצר על הבר‬‎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utoShape 12" descr="Image result for ‫אוצר על הבר‬‎"/>
          <p:cNvSpPr>
            <a:spLocks noChangeAspect="1" noChangeArrowheads="1"/>
          </p:cNvSpPr>
          <p:nvPr/>
        </p:nvSpPr>
        <p:spPr bwMode="auto">
          <a:xfrm>
            <a:off x="9532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chart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902969">
            <a:off x="6203028" y="5523309"/>
            <a:ext cx="1545177" cy="115888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472" y="3279867"/>
            <a:ext cx="2458185" cy="1318834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553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type="subTitle" idx="1"/>
          </p:nvPr>
        </p:nvSpPr>
        <p:spPr>
          <a:xfrm>
            <a:off x="446856" y="1196752"/>
            <a:ext cx="8229600" cy="4525963"/>
          </a:xfr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buFont typeface="Arial" pitchFamily="34" charset="0"/>
            </a:pPr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Thank You for Listening!</a:t>
            </a:r>
            <a:endParaRPr lang="he-IL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52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Budget Division - Areas of Responsibility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8535892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/>
              <a:t> Formulation </a:t>
            </a:r>
            <a:r>
              <a:rPr lang="en-US" sz="2400" dirty="0"/>
              <a:t>of </a:t>
            </a:r>
            <a:r>
              <a:rPr lang="en-US" sz="2400" b="1" dirty="0"/>
              <a:t>fiscal </a:t>
            </a:r>
            <a:r>
              <a:rPr lang="en-US" sz="2400" b="1" dirty="0" smtClean="0"/>
              <a:t>policy</a:t>
            </a:r>
          </a:p>
          <a:p>
            <a:pPr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he-IL" sz="2400" b="1" dirty="0" smtClean="0"/>
              <a:t> </a:t>
            </a:r>
            <a:r>
              <a:rPr lang="en-US" sz="2400" b="1" dirty="0"/>
              <a:t>Preparing the state budget, </a:t>
            </a:r>
            <a:r>
              <a:rPr lang="en-US" sz="2400" dirty="0"/>
              <a:t>submitting it for the approval of the government and the Knesset, and running it on a regular </a:t>
            </a:r>
            <a:r>
              <a:rPr lang="en-US" sz="2400" dirty="0" smtClean="0"/>
              <a:t>basis</a:t>
            </a:r>
          </a:p>
          <a:p>
            <a:pPr algn="l" rtl="0">
              <a:lnSpc>
                <a:spcPct val="200000"/>
              </a:lnSpc>
              <a:buFont typeface="Arial" pitchFamily="34" charset="0"/>
              <a:buChar char="•"/>
            </a:pPr>
            <a:r>
              <a:rPr lang="he-IL" sz="2400" b="1" dirty="0" smtClean="0"/>
              <a:t> </a:t>
            </a:r>
            <a:r>
              <a:rPr lang="en-US" sz="2400" b="1" dirty="0"/>
              <a:t>Structural reforms - </a:t>
            </a:r>
            <a:r>
              <a:rPr lang="en-US" sz="2400" dirty="0"/>
              <a:t>identifying failures in government involvement and formulating appropriate solutions in cooperation with other branches of the Ministry of Finance and the relevant ministries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xmlns="" val="12076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 smtClean="0"/>
              <a:t>Work Method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1340768"/>
            <a:ext cx="4896544" cy="52322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Macroeconomic situation</a:t>
            </a:r>
            <a:endParaRPr kumimoji="0" lang="he-IL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חץ למטה 13"/>
          <p:cNvSpPr/>
          <p:nvPr/>
        </p:nvSpPr>
        <p:spPr>
          <a:xfrm>
            <a:off x="4211960" y="1988840"/>
            <a:ext cx="360040" cy="792088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David" panose="020E0502060401010101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2852936"/>
            <a:ext cx="4896544" cy="954107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Dealing with the challenges of the economy in various fields</a:t>
            </a:r>
            <a:endParaRPr kumimoji="0" lang="he-IL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9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תרשים 10"/>
          <p:cNvGraphicFramePr/>
          <p:nvPr>
            <p:extLst>
              <p:ext uri="{D42A27DB-BD31-4B8C-83A1-F6EECF244321}">
                <p14:modId xmlns:p14="http://schemas.microsoft.com/office/powerpoint/2010/main" xmlns="" val="4249898"/>
              </p:ext>
            </p:extLst>
          </p:nvPr>
        </p:nvGraphicFramePr>
        <p:xfrm>
          <a:off x="251520" y="1948714"/>
          <a:ext cx="8711177" cy="4360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4561" y="155548"/>
            <a:ext cx="8229600" cy="857250"/>
          </a:xfrm>
        </p:spPr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en-US" altLang="he-IL" dirty="0"/>
              <a:t>During the course of 2018, the growth rate moderated, and the growth rate in the coming years is expected to be close to </a:t>
            </a:r>
            <a:r>
              <a:rPr lang="en-US" altLang="he-IL" dirty="0" smtClean="0"/>
              <a:t>a long-term </a:t>
            </a:r>
            <a:r>
              <a:rPr lang="en-US" altLang="he-IL" dirty="0"/>
              <a:t>potential</a:t>
            </a:r>
            <a:endParaRPr lang="he-IL" dirty="0"/>
          </a:p>
        </p:txBody>
      </p:sp>
      <p:sp>
        <p:nvSpPr>
          <p:cNvPr id="10" name="כותרת 4"/>
          <p:cNvSpPr txBox="1">
            <a:spLocks/>
          </p:cNvSpPr>
          <p:nvPr/>
        </p:nvSpPr>
        <p:spPr>
          <a:xfrm>
            <a:off x="2627784" y="2537901"/>
            <a:ext cx="5143500" cy="397176"/>
          </a:xfrm>
          <a:prstGeom prst="rect">
            <a:avLst/>
          </a:prstGeom>
        </p:spPr>
        <p:txBody>
          <a:bodyPr vert="horz" lIns="51435" tIns="25718" rIns="51435" bIns="25718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David" panose="020E0502060401010101" pitchFamily="34" charset="-79"/>
              </a:defRPr>
            </a:lvl1pPr>
          </a:lstStyle>
          <a:p>
            <a:pPr defTabSz="685800">
              <a:defRPr/>
            </a:pPr>
            <a:endParaRPr lang="he-IL" sz="1575" b="0" dirty="0">
              <a:solidFill>
                <a:srgbClr val="4BACC6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מציין מיקום של כותרת תחתונה 2"/>
          <p:cNvSpPr txBox="1">
            <a:spLocks/>
          </p:cNvSpPr>
          <p:nvPr/>
        </p:nvSpPr>
        <p:spPr>
          <a:xfrm>
            <a:off x="4788024" y="6390518"/>
            <a:ext cx="4259589" cy="134826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he-IL" sz="900" dirty="0">
                <a:latin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lang="he-I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למ"ס</a:t>
            </a:r>
            <a:r>
              <a:rPr lang="he-IL" sz="900" dirty="0">
                <a:latin typeface="Calibri" panose="020F0502020204030204" pitchFamily="34" charset="0"/>
                <a:cs typeface="Calibri" panose="020F0502020204030204" pitchFamily="34" charset="0"/>
              </a:rPr>
              <a:t>. *2018 – תחזית </a:t>
            </a:r>
            <a:r>
              <a:rPr lang="he-I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למ"ס</a:t>
            </a:r>
            <a:r>
              <a:rPr lang="he-IL" sz="900" dirty="0">
                <a:latin typeface="Calibri" panose="020F0502020204030204" pitchFamily="34" charset="0"/>
                <a:cs typeface="Calibri" panose="020F0502020204030204" pitchFamily="34" charset="0"/>
              </a:rPr>
              <a:t>, 2019 ואילך תחזית כלכלן ראשי מעודכנת לינואר 2019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1760" y="3140968"/>
            <a:ext cx="79433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>
              <a:defRPr/>
            </a:pPr>
            <a:r>
              <a:rPr lang="en-US" sz="1200" dirty="0">
                <a:solidFill>
                  <a:srgbClr val="4BACC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Second Intifada Period</a:t>
            </a:r>
            <a:endParaRPr lang="he-IL" sz="1200" dirty="0">
              <a:solidFill>
                <a:srgbClr val="4BACC6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מחבר חץ ישר 15"/>
          <p:cNvCxnSpPr/>
          <p:nvPr/>
        </p:nvCxnSpPr>
        <p:spPr>
          <a:xfrm>
            <a:off x="2771800" y="4013980"/>
            <a:ext cx="0" cy="328936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55976" y="2420888"/>
            <a:ext cx="7920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>
              <a:defRPr/>
            </a:pPr>
            <a:r>
              <a:rPr lang="en-US" sz="1200" dirty="0">
                <a:solidFill>
                  <a:srgbClr val="4BACC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global economic crisis</a:t>
            </a:r>
            <a:endParaRPr lang="he-IL" sz="1200" dirty="0">
              <a:solidFill>
                <a:srgbClr val="4BACC6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מחבר חץ ישר 17"/>
          <p:cNvCxnSpPr/>
          <p:nvPr/>
        </p:nvCxnSpPr>
        <p:spPr>
          <a:xfrm>
            <a:off x="4684513" y="3226481"/>
            <a:ext cx="0" cy="328936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14424" y="2727523"/>
            <a:ext cx="2317532" cy="59726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מלבן מעוגל 11"/>
          <p:cNvSpPr/>
          <p:nvPr/>
        </p:nvSpPr>
        <p:spPr>
          <a:xfrm>
            <a:off x="1208890" y="1340768"/>
            <a:ext cx="6691540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average annual growth rate of about 4% in the years 2016-2003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450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xmlns="" val="3207721558"/>
              </p:ext>
            </p:extLst>
          </p:nvPr>
        </p:nvGraphicFramePr>
        <p:xfrm>
          <a:off x="57289" y="1789782"/>
          <a:ext cx="8979207" cy="473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לבן 4"/>
          <p:cNvSpPr/>
          <p:nvPr/>
        </p:nvSpPr>
        <p:spPr>
          <a:xfrm>
            <a:off x="8334187" y="6381328"/>
            <a:ext cx="6303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he-IL" sz="900" dirty="0">
                <a:latin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IMF</a:t>
            </a:r>
            <a:endParaRPr lang="he-IL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כותרת 2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172200" cy="857250"/>
          </a:xfrm>
        </p:spPr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en-US" dirty="0"/>
              <a:t>GDP per capita by international comparison (2018, in current dollars, adjusted in terms of purchasing power)</a:t>
            </a:r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484784"/>
            <a:ext cx="7668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685800" rtl="0"/>
            <a:r>
              <a:rPr lang="en-US" sz="900" dirty="0" smtClean="0">
                <a:solidFill>
                  <a:prstClr val="black"/>
                </a:solidFill>
                <a:latin typeface="Rockwell"/>
                <a:cs typeface="David" panose="020E0502060401010101" pitchFamily="34" charset="-79"/>
              </a:rPr>
              <a:t>D</a:t>
            </a:r>
            <a:r>
              <a:rPr lang="en-US" sz="900" dirty="0" smtClean="0">
                <a:solidFill>
                  <a:prstClr val="black"/>
                </a:solidFill>
                <a:latin typeface="Rockwell"/>
                <a:cs typeface="David" panose="020E0502060401010101" pitchFamily="34" charset="-79"/>
              </a:rPr>
              <a:t>ollars Flow</a:t>
            </a:r>
            <a:endParaRPr lang="he-IL" sz="900" dirty="0">
              <a:solidFill>
                <a:prstClr val="black"/>
              </a:solidFill>
              <a:latin typeface="Rockwell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60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en-US" dirty="0"/>
              <a:t>The labor market in a full employment environment</a:t>
            </a:r>
            <a:endParaRPr lang="he-IL" dirty="0"/>
          </a:p>
        </p:txBody>
      </p:sp>
      <p:graphicFrame>
        <p:nvGraphicFramePr>
          <p:cNvPr id="8" name="מציין מיקום תוכן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082180550"/>
              </p:ext>
            </p:extLst>
          </p:nvPr>
        </p:nvGraphicFramePr>
        <p:xfrm>
          <a:off x="0" y="1222375"/>
          <a:ext cx="88773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מציין מיקום טקסט 7"/>
          <p:cNvSpPr txBox="1">
            <a:spLocks/>
          </p:cNvSpPr>
          <p:nvPr/>
        </p:nvSpPr>
        <p:spPr bwMode="auto">
          <a:xfrm>
            <a:off x="3719919" y="6180953"/>
            <a:ext cx="513010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defRPr>
            </a:lvl1pPr>
            <a:lvl2pPr marL="457200" indent="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David" panose="020E0502060401010101" pitchFamily="34" charset="-79"/>
              </a:defRPr>
            </a:lvl2pPr>
            <a:lvl3pPr marL="914400" indent="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David" panose="020E0502060401010101" pitchFamily="34" charset="-79"/>
              </a:defRPr>
            </a:lvl3pPr>
            <a:lvl4pPr marL="1371600" indent="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David" panose="020E0502060401010101" pitchFamily="34" charset="-79"/>
              </a:defRPr>
            </a:lvl4pPr>
            <a:lvl5pPr marL="1828800" indent="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David" panose="020E0502060401010101" pitchFamily="34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9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anuary</a:t>
            </a:r>
            <a:r>
              <a:rPr lang="en-US" sz="9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November</a:t>
            </a:r>
            <a:endParaRPr kumimoji="0" lang="he-IL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טקסט 7"/>
          <p:cNvSpPr txBox="1">
            <a:spLocks/>
          </p:cNvSpPr>
          <p:nvPr/>
        </p:nvSpPr>
        <p:spPr>
          <a:xfrm>
            <a:off x="6805634" y="6259857"/>
            <a:ext cx="2105819" cy="40424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David" panose="020E0502060401010101" pitchFamily="34" charset="-79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David" panose="020E0502060401010101" pitchFamily="34" charset="-79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David" panose="020E0502060401010101" pitchFamily="34" charset="-79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David" panose="020E0502060401010101" pitchFamily="34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david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12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תרשים 10"/>
          <p:cNvGraphicFramePr/>
          <p:nvPr>
            <p:extLst>
              <p:ext uri="{D42A27DB-BD31-4B8C-83A1-F6EECF244321}">
                <p14:modId xmlns:p14="http://schemas.microsoft.com/office/powerpoint/2010/main" xmlns="" val="3779115789"/>
              </p:ext>
            </p:extLst>
          </p:nvPr>
        </p:nvGraphicFramePr>
        <p:xfrm>
          <a:off x="302079" y="1916833"/>
          <a:ext cx="852968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848244" y="1506993"/>
            <a:ext cx="488672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participation rate, the main working age groups (25-64)</a:t>
            </a:r>
            <a:endParaRPr lang="he-IL" sz="1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68827" y="6438528"/>
            <a:ext cx="91208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altLang="he-IL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מקור: למ"ס </a:t>
            </a:r>
            <a:endParaRPr lang="en-US" altLang="he-IL" sz="9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381" y="185979"/>
            <a:ext cx="8363932" cy="84850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he-IL" sz="27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Massive entry of various populations into the labor </a:t>
            </a:r>
            <a:endParaRPr lang="en-US" dirty="0" smtClean="0"/>
          </a:p>
          <a:p>
            <a:r>
              <a:rPr lang="en-US" dirty="0" smtClean="0"/>
              <a:t>market </a:t>
            </a:r>
            <a:r>
              <a:rPr lang="en-US" dirty="0"/>
              <a:t>- there are still gaps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83420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2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5114</TotalTime>
  <Words>1033</Words>
  <Application>Microsoft Office PowerPoint</Application>
  <PresentationFormat>‫הצגה על המסך (4:3)</PresentationFormat>
  <Paragraphs>256</Paragraphs>
  <Slides>33</Slides>
  <Notes>28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4" baseType="lpstr">
      <vt:lpstr>Banded Design Blue 16x9</vt:lpstr>
      <vt:lpstr>INDC April 2019</vt:lpstr>
      <vt:lpstr>Issues in Macroeconomic Policy in Israel</vt:lpstr>
      <vt:lpstr>Budget Division - Nice to meet</vt:lpstr>
      <vt:lpstr>Budget Division - Areas of Responsibility</vt:lpstr>
      <vt:lpstr>Work Method</vt:lpstr>
      <vt:lpstr>During the course of 2018, the growth rate moderated, and the growth rate in the coming years is expected to be close to a long-term potential</vt:lpstr>
      <vt:lpstr>GDP per capita by international comparison (2018, in current dollars, adjusted in terms of purchasing power)</vt:lpstr>
      <vt:lpstr>The labor market in a full employment environment</vt:lpstr>
      <vt:lpstr>שקופית 9</vt:lpstr>
      <vt:lpstr>Significant demographic changes in the labor force</vt:lpstr>
      <vt:lpstr>שקופית 11</vt:lpstr>
      <vt:lpstr>שקופית 12</vt:lpstr>
      <vt:lpstr>Action Directions</vt:lpstr>
      <vt:lpstr>שיטת העבודה</vt:lpstr>
      <vt:lpstr>Providing solutions in the field of transportation infrastructure</vt:lpstr>
      <vt:lpstr>Issues in Macroeconomic Policy in Israel</vt:lpstr>
      <vt:lpstr>State Budget: The Rules of the Game</vt:lpstr>
      <vt:lpstr>Public Expenditure as Percent of GDP (2000-2018)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Issues in Macroeconomic Policy in Israel</vt:lpstr>
      <vt:lpstr>State budget: the Rules of the Game</vt:lpstr>
      <vt:lpstr>Budget Rules</vt:lpstr>
      <vt:lpstr>Budgeting Methodology</vt:lpstr>
      <vt:lpstr>שקופית 30</vt:lpstr>
      <vt:lpstr>Structure of the State Budget The Original Budget for 2019, NIS billion</vt:lpstr>
      <vt:lpstr>Making the Budget Accessible to the Public</vt:lpstr>
      <vt:lpstr>שקופית 33</vt:lpstr>
    </vt:vector>
  </TitlesOfParts>
  <Company>MOF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תקציב המדינה</dc:title>
  <dc:creator>איתי טמקין</dc:creator>
  <cp:lastModifiedBy>u45414</cp:lastModifiedBy>
  <cp:revision>466</cp:revision>
  <cp:lastPrinted>2015-03-15T20:27:39Z</cp:lastPrinted>
  <dcterms:created xsi:type="dcterms:W3CDTF">2013-11-11T09:07:43Z</dcterms:created>
  <dcterms:modified xsi:type="dcterms:W3CDTF">2019-04-17T12:45:55Z</dcterms:modified>
</cp:coreProperties>
</file>