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3" r:id="rId4"/>
    <p:sldId id="261" r:id="rId5"/>
    <p:sldId id="258" r:id="rId6"/>
    <p:sldId id="257" r:id="rId7"/>
    <p:sldId id="266" r:id="rId8"/>
    <p:sldId id="267" r:id="rId9"/>
    <p:sldId id="269" r:id="rId10"/>
    <p:sldId id="271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National Defense Strategy </a:t>
            </a:r>
            <a:endParaRPr lang="he-IL" sz="5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Compete, Deter, and Win</a:t>
            </a:r>
            <a:endParaRPr lang="he-IL" sz="4000" dirty="0"/>
          </a:p>
        </p:txBody>
      </p:sp>
      <p:pic>
        <p:nvPicPr>
          <p:cNvPr id="1026" name="Picture 2" descr="Image result for national defense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82" y="5715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56985" y="2755727"/>
            <a:ext cx="10322340" cy="1325562"/>
          </a:xfrm>
        </p:spPr>
        <p:txBody>
          <a:bodyPr>
            <a:noAutofit/>
          </a:bodyPr>
          <a:lstStyle/>
          <a:p>
            <a:pPr algn="just" rtl="0"/>
            <a:r>
              <a:rPr lang="en-US" sz="3200" dirty="0"/>
              <a:t>“Terrorists, trans-national criminal organizations, cyber hackers and other malicious non-state actors have transformed global affairs with increased capabilities of mass disruption</a:t>
            </a:r>
            <a:r>
              <a:rPr lang="en-US" sz="3600" dirty="0"/>
              <a:t>"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2072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defense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2" y="1328737"/>
            <a:ext cx="4037126" cy="40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5041413" y="1958635"/>
            <a:ext cx="6002212" cy="31068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indent="-363538" rtl="0">
              <a:buFont typeface="Arial" panose="020B0604020202020204" pitchFamily="34" charset="0"/>
              <a:buChar char="•"/>
            </a:pPr>
            <a:r>
              <a:rPr lang="en-US" sz="3200" dirty="0" smtClean="0"/>
              <a:t> Integrating multiple elements of national power</a:t>
            </a:r>
          </a:p>
          <a:p>
            <a:pPr marL="363538" indent="-363538" rtl="0">
              <a:buFont typeface="Arial" panose="020B0604020202020204" pitchFamily="34" charset="0"/>
              <a:buChar char="•"/>
            </a:pPr>
            <a:r>
              <a:rPr lang="en-US" sz="3200" dirty="0" smtClean="0"/>
              <a:t>Be strategically predictable and operationally unpredictable </a:t>
            </a:r>
          </a:p>
          <a:p>
            <a:pPr marL="363538" indent="-363538" rtl="0">
              <a:buFont typeface="Arial" panose="020B0604020202020204" pitchFamily="34" charset="0"/>
              <a:buChar char="•"/>
            </a:pPr>
            <a:r>
              <a:rPr lang="en-US" sz="3200" dirty="0" smtClean="0"/>
              <a:t>Foster a competitive mindset</a:t>
            </a:r>
            <a:endParaRPr lang="he-IL" sz="32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261872" y="365760"/>
            <a:ext cx="9692640" cy="106934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עקרונות המענה - התפיסה האסטרטגית</a:t>
            </a:r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Strategic approach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99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5041413" y="1958635"/>
            <a:ext cx="6002212" cy="31068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rtl="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 Rebuilding military readiness and more lethal Joint Force</a:t>
            </a:r>
          </a:p>
          <a:p>
            <a:pPr marL="514350" indent="-514350" rtl="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Strengthening alliances and attracting new partners </a:t>
            </a:r>
          </a:p>
          <a:p>
            <a:pPr marL="514350" indent="-514350" rtl="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Reforming </a:t>
            </a:r>
            <a:r>
              <a:rPr lang="en-US" sz="3200" dirty="0" err="1" smtClean="0"/>
              <a:t>DoD</a:t>
            </a:r>
            <a:endParaRPr lang="he-IL" sz="32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261872" y="365760"/>
            <a:ext cx="9692640" cy="106934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עקרונות המענה – 3 היעדים המרכזיים </a:t>
            </a:r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Three lines of effort </a:t>
            </a:r>
            <a:endParaRPr lang="he-IL" dirty="0"/>
          </a:p>
        </p:txBody>
      </p:sp>
      <p:pic>
        <p:nvPicPr>
          <p:cNvPr id="12290" name="Picture 2" descr="Image result for must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2" y="1386259"/>
            <a:ext cx="3902683" cy="39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69340"/>
          </a:xfrm>
        </p:spPr>
        <p:txBody>
          <a:bodyPr/>
          <a:lstStyle/>
          <a:p>
            <a:pPr algn="r"/>
            <a:r>
              <a:rPr lang="he-IL" dirty="0" smtClean="0"/>
              <a:t>מה היא אסטרטגית ההגנה הלאומית? </a:t>
            </a:r>
            <a:endParaRPr lang="he-IL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NDS?</a:t>
            </a:r>
            <a:endParaRPr lang="he-I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4" y="2390653"/>
            <a:ext cx="4869512" cy="29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king National Strategy to Operational Lev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6883" r="-555" b="3488"/>
          <a:stretch/>
        </p:blipFill>
        <p:spPr bwMode="auto">
          <a:xfrm>
            <a:off x="6085000" y="2367234"/>
            <a:ext cx="4869512" cy="29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908208" y="3236513"/>
            <a:ext cx="5572591" cy="1325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“a </a:t>
            </a:r>
            <a:r>
              <a:rPr lang="en-US" sz="3600" dirty="0"/>
              <a:t>security environment more </a:t>
            </a:r>
            <a:r>
              <a:rPr lang="en-US" sz="3600" u="sng" dirty="0"/>
              <a:t>complex</a:t>
            </a:r>
            <a:r>
              <a:rPr lang="en-US" sz="3600" dirty="0"/>
              <a:t> and </a:t>
            </a:r>
            <a:r>
              <a:rPr lang="en-US" sz="3600" u="sng" dirty="0"/>
              <a:t>volatile</a:t>
            </a:r>
            <a:r>
              <a:rPr lang="en-US" sz="3600" dirty="0"/>
              <a:t> than any we have experienced in recent </a:t>
            </a:r>
            <a:r>
              <a:rPr lang="en-US" sz="3600" dirty="0" smtClean="0"/>
              <a:t>memory</a:t>
            </a:r>
            <a:r>
              <a:rPr lang="en-US" sz="4000" dirty="0" smtClean="0"/>
              <a:t>"</a:t>
            </a:r>
            <a:endParaRPr lang="he-IL" dirty="0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41500"/>
            <a:ext cx="5362109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ההקשר (1) </a:t>
            </a:r>
            <a:endParaRPr lang="he-IL" dirty="0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framework (1)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68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matt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0" y="1549400"/>
            <a:ext cx="5362109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855960" y="3668313"/>
            <a:ext cx="505058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sz="4000" dirty="0" smtClean="0"/>
              <a:t>our </a:t>
            </a:r>
            <a:r>
              <a:rPr lang="en-US" sz="4000" dirty="0"/>
              <a:t>competitive edge has eroded in every domain of warfare -- air, land, sea, space and cyberspace -- and is continually eroding,"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ההקשר (1) </a:t>
            </a:r>
            <a:endParaRPr lang="he-IL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framework (1)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48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בלב האסטרטגיה – התחרות </a:t>
            </a:r>
            <a:r>
              <a:rPr lang="he-IL" dirty="0" err="1" smtClean="0"/>
              <a:t>המעצמתית</a:t>
            </a:r>
            <a:endParaRPr lang="he-IL" dirty="0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Strategic Competition </a:t>
            </a:r>
            <a:endParaRPr lang="he-IL" dirty="0"/>
          </a:p>
        </p:txBody>
      </p:sp>
      <p:pic>
        <p:nvPicPr>
          <p:cNvPr id="3080" name="Picture 8" descr="Image result for national defense strategy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4" y="2069490"/>
            <a:ext cx="496535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s vs 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57" y="2069489"/>
            <a:ext cx="496535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71500" y="2639613"/>
            <a:ext cx="1032234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sz="3600" dirty="0"/>
              <a:t>Inter-state strategic competition, not terrorism, is now the primary concern in U.S. national </a:t>
            </a:r>
            <a:r>
              <a:rPr lang="en-US" sz="3600" dirty="0" smtClean="0"/>
              <a:t>security</a:t>
            </a:r>
            <a:r>
              <a:rPr lang="en-US" sz="4000" dirty="0" smtClean="0"/>
              <a:t>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48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Image result for the iranian th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3" y="2084007"/>
            <a:ext cx="4965355" cy="32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 result for the north korean th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56" y="2069487"/>
            <a:ext cx="4965355" cy="32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69340"/>
          </a:xfrm>
        </p:spPr>
        <p:txBody>
          <a:bodyPr/>
          <a:lstStyle/>
          <a:p>
            <a:pPr algn="r"/>
            <a:r>
              <a:rPr lang="he-IL" dirty="0" smtClean="0"/>
              <a:t>האיומים האזוריים – צפון קוריאה ואיראן </a:t>
            </a:r>
            <a:endParaRPr lang="he-IL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Regional threats – DPRK &amp; Iran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04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71500" y="2639613"/>
            <a:ext cx="10322340" cy="1325562"/>
          </a:xfrm>
        </p:spPr>
        <p:txBody>
          <a:bodyPr>
            <a:noAutofit/>
          </a:bodyPr>
          <a:lstStyle/>
          <a:p>
            <a:pPr algn="just" rtl="0"/>
            <a:r>
              <a:rPr lang="en-US" sz="3200" dirty="0"/>
              <a:t>“</a:t>
            </a:r>
            <a:r>
              <a:rPr lang="en-US" sz="3200" dirty="0"/>
              <a:t>Rogue regimes such as North Korea and Iran are destabilizing regions through their pursuit of nuclear weapons or sponsorship of terrorism</a:t>
            </a:r>
            <a:r>
              <a:rPr lang="en-US" sz="3200" dirty="0"/>
              <a:t>"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1375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261872" y="57759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/>
              <a:t>טרור ושחקנים לא מדינתיים </a:t>
            </a:r>
            <a:endParaRPr lang="he-IL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08324" y="528894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Terror and non-state actors </a:t>
            </a:r>
            <a:endParaRPr lang="he-IL" dirty="0"/>
          </a:p>
        </p:txBody>
      </p:sp>
      <p:pic>
        <p:nvPicPr>
          <p:cNvPr id="8" name="Picture 2" descr="Image result for non state 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85" y="1535587"/>
            <a:ext cx="6176676" cy="41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TM03457515[[fn=תצוגה]]</Template>
  <TotalTime>128</TotalTime>
  <Words>227</Words>
  <Application>Microsoft Office PowerPoint</Application>
  <PresentationFormat>מסך רחב</PresentationFormat>
  <Paragraphs>29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Century Schoolbook</vt:lpstr>
      <vt:lpstr>Gisha</vt:lpstr>
      <vt:lpstr>Wingdings 2</vt:lpstr>
      <vt:lpstr>View</vt:lpstr>
      <vt:lpstr>National Defense Strategy </vt:lpstr>
      <vt:lpstr>מה היא אסטרטגית ההגנה הלאומית? </vt:lpstr>
      <vt:lpstr>“a security environment more complex and volatile than any we have experienced in recent memory"</vt:lpstr>
      <vt:lpstr>“our competitive edge has eroded in every domain of warfare -- air, land, sea, space and cyberspace -- and is continually eroding,"</vt:lpstr>
      <vt:lpstr>בלב האסטרטגיה – התחרות המעצמתית</vt:lpstr>
      <vt:lpstr>“Inter-state strategic competition, not terrorism, is now the primary concern in U.S. national security"</vt:lpstr>
      <vt:lpstr>האיומים האזוריים – צפון קוריאה ואיראן </vt:lpstr>
      <vt:lpstr>“Rogue regimes such as North Korea and Iran are destabilizing regions through their pursuit of nuclear weapons or sponsorship of terrorism"</vt:lpstr>
      <vt:lpstr>מצגת של PowerPoint</vt:lpstr>
      <vt:lpstr>“Terrorists, trans-national criminal organizations, cyber hackers and other malicious non-state actors have transformed global affairs with increased capabilities of mass disruption"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Defense Strategy</dc:title>
  <dc:creator>u26671</dc:creator>
  <cp:lastModifiedBy>u26671</cp:lastModifiedBy>
  <cp:revision>12</cp:revision>
  <dcterms:created xsi:type="dcterms:W3CDTF">2018-05-21T10:53:10Z</dcterms:created>
  <dcterms:modified xsi:type="dcterms:W3CDTF">2018-05-28T19:57:24Z</dcterms:modified>
</cp:coreProperties>
</file>