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89"/>
  </p:normalViewPr>
  <p:slideViewPr>
    <p:cSldViewPr snapToGrid="0" snapToObjects="1">
      <p:cViewPr varScale="1">
        <p:scale>
          <a:sx n="40" d="100"/>
          <a:sy n="40" d="100"/>
        </p:scale>
        <p:origin x="-91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pPr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cs typeface="+mn-cs"/>
              </a:rPr>
              <a:t>The Visual Image of the Academic Year at the INDC</a:t>
            </a:r>
            <a:endParaRPr lang="he-IL" sz="4000" b="1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90688"/>
            <a:ext cx="11334750" cy="4803775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image is in the form of a “subway transit map” (Metro) 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map reflects the network learning concept which is non-linear.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latitude lines – represent the seasons. Each season is represented with a different color.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Stations are marked on the lines. The important stations are the transitional stations between the seasons.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longitude lines are the fields of study – the components of national security.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methods of study are scattered throughout all seasons. 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3800" dirty="0" smtClean="0"/>
              <a:t>The map reflects personal learning: every passenger gets on and off freely. And yet, there is a path, a road, a journey.  </a:t>
            </a:r>
            <a:endParaRPr lang="he-IL" sz="3800" dirty="0"/>
          </a:p>
          <a:p>
            <a:pPr marL="0" indent="0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24062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004" y="178921"/>
            <a:ext cx="10515600" cy="107340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Visual Image of the Academic Year at the INDC – Metro Map</a:t>
            </a:r>
            <a:endParaRPr lang="he-IL" sz="32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xmlns="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xmlns="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xmlns="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US" sz="2400" b="1" dirty="0" smtClean="0">
                <a:solidFill>
                  <a:schemeClr val="bg1"/>
                </a:solidFill>
              </a:rPr>
              <a:t>INDC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xmlns="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50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Seasons</a:t>
            </a:r>
            <a:endParaRPr lang="he-IL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xmlns="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76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Important Stops</a:t>
            </a:r>
            <a:endParaRPr lang="he-IL" sz="2400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xmlns="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xmlns="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6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914400" eaLnBrk="1" latinLnBrk="0" hangingPunct="1"/>
            <a:r>
              <a:rPr lang="en-US" dirty="0" smtClean="0">
                <a:solidFill>
                  <a:srgbClr val="FFC000"/>
                </a:solidFill>
              </a:rPr>
              <a:t>USA Research Seminar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xmlns="" id="{4DBCA1CC-7469-48D5-9C6C-56A9C1217342}"/>
              </a:ext>
            </a:extLst>
          </p:cNvPr>
          <p:cNvSpPr txBox="1"/>
          <p:nvPr/>
        </p:nvSpPr>
        <p:spPr>
          <a:xfrm>
            <a:off x="6648450" y="1685955"/>
            <a:ext cx="1466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600" dirty="0" smtClean="0">
                <a:solidFill>
                  <a:srgbClr val="FF0000"/>
                </a:solidFill>
              </a:rPr>
              <a:t>Europe Research Seminar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xmlns="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50"/>
                </a:solidFill>
              </a:rPr>
              <a:t>Simulation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xmlns="" id="{2B94C87F-9849-4B78-AC4B-BC6DC978E185}"/>
              </a:ext>
            </a:extLst>
          </p:cNvPr>
          <p:cNvSpPr txBox="1"/>
          <p:nvPr/>
        </p:nvSpPr>
        <p:spPr>
          <a:xfrm>
            <a:off x="7384826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F0"/>
                </a:solidFill>
              </a:rPr>
              <a:t>East Seminar</a:t>
            </a:r>
            <a:endParaRPr lang="en-US" b="1" dirty="0">
              <a:solidFill>
                <a:srgbClr val="00B0F0"/>
              </a:solidFill>
            </a:endParaRPr>
          </a:p>
        </p:txBody>
      </p:sp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4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Other Stops</a:t>
            </a:r>
            <a:endParaRPr lang="he-IL" sz="2400" b="1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xmlns="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6" name="Oval 13">
            <a:extLst>
              <a:ext uri="{FF2B5EF4-FFF2-40B4-BE49-F238E27FC236}">
                <a16:creationId xmlns:a16="http://schemas.microsoft.com/office/drawing/2014/main" xmlns="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xmlns="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xmlns="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xmlns="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xmlns="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xmlns="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xmlns="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xmlns="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xmlns="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xmlns="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xmlns="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xmlns="" id="{C17A1996-8CC4-48BB-9C50-0F274AFDE5F8}"/>
              </a:ext>
            </a:extLst>
          </p:cNvPr>
          <p:cNvSpPr txBox="1"/>
          <p:nvPr/>
        </p:nvSpPr>
        <p:spPr>
          <a:xfrm rot="19016837">
            <a:off x="4158388" y="1500051"/>
            <a:ext cx="11898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From the Polis to Globalization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xmlns="" id="{76A643BF-B75C-4D60-8C0E-146AEC6CE2F3}"/>
              </a:ext>
            </a:extLst>
          </p:cNvPr>
          <p:cNvSpPr txBox="1"/>
          <p:nvPr/>
        </p:nvSpPr>
        <p:spPr>
          <a:xfrm rot="19016837">
            <a:off x="5897706" y="2912503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National Security </a:t>
            </a:r>
            <a:r>
              <a:rPr lang="en-US" sz="1400" dirty="0" smtClean="0"/>
              <a:t>T</a:t>
            </a:r>
            <a:r>
              <a:rPr lang="en-US" sz="1400" dirty="0" smtClean="0"/>
              <a:t>ours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xmlns="" id="{8113A952-859F-445C-AEC3-FB472DD2C6D2}"/>
              </a:ext>
            </a:extLst>
          </p:cNvPr>
          <p:cNvSpPr txBox="1"/>
          <p:nvPr/>
        </p:nvSpPr>
        <p:spPr>
          <a:xfrm rot="19016837">
            <a:off x="3867967" y="2869893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Concepts in National Security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xmlns="" id="{E043FB2B-66BB-4272-94F0-4AB9EDDB773D}"/>
              </a:ext>
            </a:extLst>
          </p:cNvPr>
          <p:cNvSpPr txBox="1"/>
          <p:nvPr/>
        </p:nvSpPr>
        <p:spPr>
          <a:xfrm rot="19016837">
            <a:off x="4921764" y="297664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Strategic Thinking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xmlns="" id="{C1088D5B-C3ED-4928-A744-02A3A8BFCAB8}"/>
              </a:ext>
            </a:extLst>
          </p:cNvPr>
          <p:cNvSpPr txBox="1"/>
          <p:nvPr/>
        </p:nvSpPr>
        <p:spPr>
          <a:xfrm rot="19016837">
            <a:off x="2496381" y="2912504"/>
            <a:ext cx="109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Forefathers of the Nation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xmlns="" id="{5F324B13-3F9C-4C89-9747-39C82DED29BE}"/>
              </a:ext>
            </a:extLst>
          </p:cNvPr>
          <p:cNvSpPr txBox="1"/>
          <p:nvPr/>
        </p:nvSpPr>
        <p:spPr>
          <a:xfrm rot="19016837">
            <a:off x="5504428" y="1930226"/>
            <a:ext cx="84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Strategic Thought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xmlns="" id="{5FD7BA9B-6FA0-473B-9D95-C0E4C0747563}"/>
              </a:ext>
            </a:extLst>
          </p:cNvPr>
          <p:cNvSpPr txBox="1"/>
          <p:nvPr/>
        </p:nvSpPr>
        <p:spPr>
          <a:xfrm rot="19016837">
            <a:off x="3043702" y="1645990"/>
            <a:ext cx="837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Global National Security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xmlns="" id="{1D32C6CA-3207-46E6-AEA2-B9E1EA59B23B}"/>
              </a:ext>
            </a:extLst>
          </p:cNvPr>
          <p:cNvSpPr txBox="1"/>
          <p:nvPr/>
        </p:nvSpPr>
        <p:spPr>
          <a:xfrm rot="19016837">
            <a:off x="2569920" y="402117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Main Seminar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xmlns="" id="{DE29AD41-6855-48C7-98F2-222373ECC195}"/>
              </a:ext>
            </a:extLst>
          </p:cNvPr>
          <p:cNvSpPr txBox="1"/>
          <p:nvPr/>
        </p:nvSpPr>
        <p:spPr>
          <a:xfrm rot="19016837">
            <a:off x="3556649" y="3947327"/>
            <a:ext cx="133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The Digital World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xmlns="" id="{4DFAF2A8-CF71-44DE-92C0-998A289F3023}"/>
              </a:ext>
            </a:extLst>
          </p:cNvPr>
          <p:cNvSpPr txBox="1"/>
          <p:nvPr/>
        </p:nvSpPr>
        <p:spPr>
          <a:xfrm rot="19016837">
            <a:off x="5025133" y="383569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Seminar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xmlns="" id="{C3F38B93-B0B7-40F0-A2D7-053C8F33EADB}"/>
              </a:ext>
            </a:extLst>
          </p:cNvPr>
          <p:cNvSpPr txBox="1"/>
          <p:nvPr/>
        </p:nvSpPr>
        <p:spPr>
          <a:xfrm rot="19016837">
            <a:off x="8124755" y="1571720"/>
            <a:ext cx="1243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Politics / Statesmanship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xmlns="" id="{FE137069-F8B3-4DDB-B10B-FB17AF40FC7F}"/>
              </a:ext>
            </a:extLst>
          </p:cNvPr>
          <p:cNvSpPr txBox="1"/>
          <p:nvPr/>
        </p:nvSpPr>
        <p:spPr>
          <a:xfrm rot="19016837">
            <a:off x="6883402" y="573555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Final Project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xmlns="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xmlns="" id="{C563664F-0D5B-4678-A56A-893A1DE78075}"/>
              </a:ext>
            </a:extLst>
          </p:cNvPr>
          <p:cNvSpPr txBox="1"/>
          <p:nvPr/>
        </p:nvSpPr>
        <p:spPr>
          <a:xfrm rot="19016837">
            <a:off x="9410750" y="208746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400" dirty="0" smtClean="0"/>
              <a:t>Personal Expertise </a:t>
            </a:r>
            <a:endParaRPr lang="en-US" sz="1400" dirty="0"/>
          </a:p>
        </p:txBody>
      </p:sp>
      <p:cxnSp>
        <p:nvCxnSpPr>
          <p:cNvPr id="43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8" name="TextBox 85">
            <a:extLst>
              <a:ext uri="{FF2B5EF4-FFF2-40B4-BE49-F238E27FC236}">
                <a16:creationId xmlns:a16="http://schemas.microsoft.com/office/drawing/2014/main" xmlns="" id="{4DBCA1CC-7469-48D5-9C6C-56A9C1217342}"/>
              </a:ext>
            </a:extLst>
          </p:cNvPr>
          <p:cNvSpPr txBox="1"/>
          <p:nvPr/>
        </p:nvSpPr>
        <p:spPr>
          <a:xfrm>
            <a:off x="6648450" y="1685955"/>
            <a:ext cx="1466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eaLnBrk="1" latinLnBrk="0" hangingPunct="1"/>
            <a:r>
              <a:rPr lang="en-US" sz="1600" dirty="0" smtClean="0">
                <a:solidFill>
                  <a:srgbClr val="FF0000"/>
                </a:solidFill>
              </a:rPr>
              <a:t>Europe Research Seminar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0" name="TextBox 85">
            <a:extLst>
              <a:ext uri="{FF2B5EF4-FFF2-40B4-BE49-F238E27FC236}">
                <a16:creationId xmlns:a16="http://schemas.microsoft.com/office/drawing/2014/main" xmlns="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50"/>
                </a:solidFill>
              </a:rPr>
              <a:t>Simulation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61" name="TextBox 85">
            <a:extLst>
              <a:ext uri="{FF2B5EF4-FFF2-40B4-BE49-F238E27FC236}">
                <a16:creationId xmlns:a16="http://schemas.microsoft.com/office/drawing/2014/main" xmlns="" id="{2B94C87F-9849-4B78-AC4B-BC6DC978E185}"/>
              </a:ext>
            </a:extLst>
          </p:cNvPr>
          <p:cNvSpPr txBox="1"/>
          <p:nvPr/>
        </p:nvSpPr>
        <p:spPr>
          <a:xfrm>
            <a:off x="7384826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b="1" dirty="0" smtClean="0">
                <a:solidFill>
                  <a:srgbClr val="00B0F0"/>
                </a:solidFill>
              </a:rPr>
              <a:t>East Seminar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2" name="TextBox 85">
            <a:extLst>
              <a:ext uri="{FF2B5EF4-FFF2-40B4-BE49-F238E27FC236}">
                <a16:creationId xmlns:a16="http://schemas.microsoft.com/office/drawing/2014/main" xmlns="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693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defTabSz="914400" eaLnBrk="1" latinLnBrk="0" hangingPunct="1"/>
            <a:r>
              <a:rPr lang="en-US" dirty="0" smtClean="0">
                <a:solidFill>
                  <a:srgbClr val="FFC000"/>
                </a:solidFill>
              </a:rPr>
              <a:t>USA Research Seminar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1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4 Fields of Study – Components of National Defense</a:t>
            </a: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xmlns="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xmlns="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xmlns="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xmlns="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xmlns="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xmlns="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xmlns="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3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7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06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Purple Line - Strategy</a:t>
            </a:r>
            <a:endParaRPr lang="he-IL" b="1" dirty="0">
              <a:solidFill>
                <a:srgbClr val="7030A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xmlns="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xmlns="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xmlns="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xmlns="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xmlns="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xmlns="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xmlns="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xmlns="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xmlns="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xmlns="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xmlns="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xmlns="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xmlns="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xmlns="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53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5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2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1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xmlns="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Orange Line – The Personal Learning Process</a:t>
            </a:r>
            <a:endParaRPr lang="he-IL" b="1" dirty="0">
              <a:solidFill>
                <a:schemeClr val="bg1">
                  <a:lumMod val="50000"/>
                </a:schemeClr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xmlns="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xmlns="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7">
            <a:extLst>
              <a:ext uri="{FF2B5EF4-FFF2-40B4-BE49-F238E27FC236}">
                <a16:creationId xmlns:a16="http://schemas.microsoft.com/office/drawing/2014/main" xmlns="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7">
            <a:extLst>
              <a:ext uri="{FF2B5EF4-FFF2-40B4-BE49-F238E27FC236}">
                <a16:creationId xmlns:a16="http://schemas.microsoft.com/office/drawing/2014/main" xmlns="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7">
            <a:extLst>
              <a:ext uri="{FF2B5EF4-FFF2-40B4-BE49-F238E27FC236}">
                <a16:creationId xmlns:a16="http://schemas.microsoft.com/office/drawing/2014/main" xmlns="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T4 Integrative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T2 Israeli Season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967FBCF-BAC1-814F-9C92-510F4B7EEF67}"/>
              </a:ext>
            </a:extLst>
          </p:cNvPr>
          <p:cNvSpPr txBox="1"/>
          <p:nvPr/>
        </p:nvSpPr>
        <p:spPr>
          <a:xfrm>
            <a:off x="345760" y="4013369"/>
            <a:ext cx="188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T3 Specialization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600" dirty="0" smtClean="0">
                <a:solidFill>
                  <a:schemeClr val="bg1"/>
                </a:solidFill>
              </a:rPr>
              <a:t>T1 Global Season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7">
            <a:extLst>
              <a:ext uri="{FF2B5EF4-FFF2-40B4-BE49-F238E27FC236}">
                <a16:creationId xmlns:a16="http://schemas.microsoft.com/office/drawing/2014/main" xmlns="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7">
            <a:extLst>
              <a:ext uri="{FF2B5EF4-FFF2-40B4-BE49-F238E27FC236}">
                <a16:creationId xmlns:a16="http://schemas.microsoft.com/office/drawing/2014/main" xmlns="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7">
            <a:extLst>
              <a:ext uri="{FF2B5EF4-FFF2-40B4-BE49-F238E27FC236}">
                <a16:creationId xmlns:a16="http://schemas.microsoft.com/office/drawing/2014/main" xmlns="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7">
            <a:extLst>
              <a:ext uri="{FF2B5EF4-FFF2-40B4-BE49-F238E27FC236}">
                <a16:creationId xmlns:a16="http://schemas.microsoft.com/office/drawing/2014/main" xmlns="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79">
            <a:extLst>
              <a:ext uri="{FF2B5EF4-FFF2-40B4-BE49-F238E27FC236}">
                <a16:creationId xmlns:a16="http://schemas.microsoft.com/office/drawing/2014/main" xmlns="" id="{CFE283FD-B2DD-4F12-A7E6-40C2D3FE1618}"/>
              </a:ext>
            </a:extLst>
          </p:cNvPr>
          <p:cNvSpPr txBox="1"/>
          <p:nvPr/>
        </p:nvSpPr>
        <p:spPr>
          <a:xfrm>
            <a:off x="4896903" y="6087432"/>
            <a:ext cx="1078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Economy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TextBox 79">
            <a:extLst>
              <a:ext uri="{FF2B5EF4-FFF2-40B4-BE49-F238E27FC236}">
                <a16:creationId xmlns:a16="http://schemas.microsoft.com/office/drawing/2014/main" xmlns="" id="{1D68B9A5-3E9B-496E-B6AD-1F031066D787}"/>
              </a:ext>
            </a:extLst>
          </p:cNvPr>
          <p:cNvSpPr txBox="1"/>
          <p:nvPr/>
        </p:nvSpPr>
        <p:spPr>
          <a:xfrm>
            <a:off x="6339517" y="6119874"/>
            <a:ext cx="105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Society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1" name="TextBox 79">
            <a:extLst>
              <a:ext uri="{FF2B5EF4-FFF2-40B4-BE49-F238E27FC236}">
                <a16:creationId xmlns:a16="http://schemas.microsoft.com/office/drawing/2014/main" xmlns="" id="{A0BBA8D6-5BF3-49ED-ACB7-AE0A8DFA6F28}"/>
              </a:ext>
            </a:extLst>
          </p:cNvPr>
          <p:cNvSpPr txBox="1"/>
          <p:nvPr/>
        </p:nvSpPr>
        <p:spPr>
          <a:xfrm>
            <a:off x="7744860" y="6097818"/>
            <a:ext cx="1088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Statesmanship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TextBox 79">
            <a:extLst>
              <a:ext uri="{FF2B5EF4-FFF2-40B4-BE49-F238E27FC236}">
                <a16:creationId xmlns:a16="http://schemas.microsoft.com/office/drawing/2014/main" xmlns="" id="{C7ADA6A9-2721-4B36-882E-2A8821C11DD9}"/>
              </a:ext>
            </a:extLst>
          </p:cNvPr>
          <p:cNvSpPr txBox="1"/>
          <p:nvPr/>
        </p:nvSpPr>
        <p:spPr>
          <a:xfrm>
            <a:off x="3146548" y="6119875"/>
            <a:ext cx="126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n-US" sz="1200" dirty="0" smtClean="0">
                <a:solidFill>
                  <a:schemeClr val="bg1"/>
                </a:solidFill>
              </a:rPr>
              <a:t>National Security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1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כותרת 1">
            <a:extLst>
              <a:ext uri="{FF2B5EF4-FFF2-40B4-BE49-F238E27FC236}">
                <a16:creationId xmlns:a16="http://schemas.microsoft.com/office/drawing/2014/main" xmlns="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Learning Methodology</a:t>
            </a:r>
            <a:endParaRPr lang="he-IL" b="1" dirty="0">
              <a:solidFill>
                <a:schemeClr val="tx1">
                  <a:lumMod val="50000"/>
                  <a:lumOff val="50000"/>
                </a:schemeClr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xmlns="" id="{04BE711B-4B2D-4465-A426-9EF715DA8E2D}"/>
              </a:ext>
            </a:extLst>
          </p:cNvPr>
          <p:cNvSpPr txBox="1"/>
          <p:nvPr/>
        </p:nvSpPr>
        <p:spPr>
          <a:xfrm>
            <a:off x="373585" y="2222651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xmlns="" id="{1A38E8B2-79ED-4F27-AAC7-C9549E4D73DF}"/>
              </a:ext>
            </a:extLst>
          </p:cNvPr>
          <p:cNvSpPr txBox="1"/>
          <p:nvPr/>
        </p:nvSpPr>
        <p:spPr>
          <a:xfrm>
            <a:off x="959549" y="599845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Integrative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xmlns="" id="{42BF740F-862C-4CAE-9887-4C033FE79D3B}"/>
              </a:ext>
            </a:extLst>
          </p:cNvPr>
          <p:cNvSpPr txBox="1"/>
          <p:nvPr/>
        </p:nvSpPr>
        <p:spPr>
          <a:xfrm>
            <a:off x="349928" y="3341401"/>
            <a:ext cx="224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Teaming up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xmlns="" id="{44E81C94-E7BA-46C7-9F95-00A51BFE3AB7}"/>
              </a:ext>
            </a:extLst>
          </p:cNvPr>
          <p:cNvSpPr txBox="1"/>
          <p:nvPr/>
        </p:nvSpPr>
        <p:spPr>
          <a:xfrm>
            <a:off x="398485" y="4632461"/>
            <a:ext cx="233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en-US" dirty="0" smtClean="0"/>
              <a:t>Independent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xmlns="" id="{3EDE3739-899C-42C5-A640-03A403B9FF07}"/>
              </a:ext>
            </a:extLst>
          </p:cNvPr>
          <p:cNvSpPr txBox="1"/>
          <p:nvPr/>
        </p:nvSpPr>
        <p:spPr>
          <a:xfrm flipH="1">
            <a:off x="-68064" y="1149165"/>
            <a:ext cx="2486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</a:t>
            </a:r>
            <a:r>
              <a:rPr lang="en-US" dirty="0" smtClean="0"/>
              <a:t>Plenum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xmlns="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62" y="1970862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ed image">
            <a:extLst>
              <a:ext uri="{FF2B5EF4-FFF2-40B4-BE49-F238E27FC236}">
                <a16:creationId xmlns:a16="http://schemas.microsoft.com/office/drawing/2014/main" xmlns="" id="{53B7A5E5-A050-4EE1-8073-D09F845C3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1122" y="3200890"/>
            <a:ext cx="863206" cy="86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xmlns="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486" y="4256063"/>
            <a:ext cx="1018390" cy="112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xmlns="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618" y="5618395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xmlns="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334" y="700749"/>
            <a:ext cx="1213158" cy="121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xmlns="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xmlns="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5" name="Picture 20" descr="Related image">
            <a:extLst>
              <a:ext uri="{FF2B5EF4-FFF2-40B4-BE49-F238E27FC236}">
                <a16:creationId xmlns:a16="http://schemas.microsoft.com/office/drawing/2014/main" xmlns="" id="{ABB37CC4-6F13-4ABB-BD10-972E3A59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2650" y="2854075"/>
            <a:ext cx="856658" cy="85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xmlns="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4252" y="2990289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0" descr="Related image">
            <a:extLst>
              <a:ext uri="{FF2B5EF4-FFF2-40B4-BE49-F238E27FC236}">
                <a16:creationId xmlns:a16="http://schemas.microsoft.com/office/drawing/2014/main" xmlns="" id="{D8142E43-9A71-43F5-AB80-6C07599BC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1505" y="4817127"/>
            <a:ext cx="765323" cy="765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xmlns="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16294" y="2013217"/>
            <a:ext cx="646548" cy="6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xmlns="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7948" y="3904334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0" descr="Related image">
            <a:extLst>
              <a:ext uri="{FF2B5EF4-FFF2-40B4-BE49-F238E27FC236}">
                <a16:creationId xmlns:a16="http://schemas.microsoft.com/office/drawing/2014/main" xmlns="" id="{9BED2CB9-668A-4D76-B2F0-C2379629E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1761" y="3869378"/>
            <a:ext cx="454684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xmlns="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7764" y="3801069"/>
            <a:ext cx="497793" cy="76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Related image">
            <a:extLst>
              <a:ext uri="{FF2B5EF4-FFF2-40B4-BE49-F238E27FC236}">
                <a16:creationId xmlns:a16="http://schemas.microsoft.com/office/drawing/2014/main" xmlns="" id="{E35F4795-EE97-44C9-A58F-D60D9893B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16" y="2426056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xmlns="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28" y="5185393"/>
            <a:ext cx="679536" cy="67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lated image">
            <a:extLst>
              <a:ext uri="{FF2B5EF4-FFF2-40B4-BE49-F238E27FC236}">
                <a16:creationId xmlns:a16="http://schemas.microsoft.com/office/drawing/2014/main" xmlns="" id="{22B60BF1-8CCD-468B-A2F8-E1ED91936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4602" y="2039658"/>
            <a:ext cx="620107" cy="62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2" descr="Related image">
            <a:extLst>
              <a:ext uri="{FF2B5EF4-FFF2-40B4-BE49-F238E27FC236}">
                <a16:creationId xmlns:a16="http://schemas.microsoft.com/office/drawing/2014/main" xmlns="" id="{69D1ECAC-0E4D-42FF-B09D-32C4F07B6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6946" y="3245535"/>
            <a:ext cx="930395" cy="93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elated image">
            <a:extLst>
              <a:ext uri="{FF2B5EF4-FFF2-40B4-BE49-F238E27FC236}">
                <a16:creationId xmlns:a16="http://schemas.microsoft.com/office/drawing/2014/main" xmlns="" id="{6DB35914-D6C8-4C6A-9314-D624EDF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2631" y="1044527"/>
            <a:ext cx="769295" cy="76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2" descr="Related image">
            <a:extLst>
              <a:ext uri="{FF2B5EF4-FFF2-40B4-BE49-F238E27FC236}">
                <a16:creationId xmlns:a16="http://schemas.microsoft.com/office/drawing/2014/main" xmlns="" id="{BE34D717-FEA0-42B6-ACE5-8F6650D35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0789" y="4073153"/>
            <a:ext cx="983249" cy="98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2" descr="Related image">
            <a:extLst>
              <a:ext uri="{FF2B5EF4-FFF2-40B4-BE49-F238E27FC236}">
                <a16:creationId xmlns:a16="http://schemas.microsoft.com/office/drawing/2014/main" xmlns="" id="{3696CCE4-68B2-4DEC-A329-674E52E55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6369" y="1625020"/>
            <a:ext cx="891769" cy="89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16" descr="Related image">
            <a:extLst>
              <a:ext uri="{FF2B5EF4-FFF2-40B4-BE49-F238E27FC236}">
                <a16:creationId xmlns:a16="http://schemas.microsoft.com/office/drawing/2014/main" xmlns="" id="{BDFE30E7-884B-402C-93D1-C980D6AA1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2783" y="1720560"/>
            <a:ext cx="666517" cy="619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6" descr="Related image">
            <a:extLst>
              <a:ext uri="{FF2B5EF4-FFF2-40B4-BE49-F238E27FC236}">
                <a16:creationId xmlns:a16="http://schemas.microsoft.com/office/drawing/2014/main" xmlns="" id="{9A3625CF-3472-4105-9346-871A27C4B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9039" y="1234039"/>
            <a:ext cx="656137" cy="60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xmlns="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3925" y="122744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942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313</Words>
  <Application>Microsoft Office PowerPoint</Application>
  <PresentationFormat>מותאם אישית</PresentationFormat>
  <Paragraphs>79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Office Theme</vt:lpstr>
      <vt:lpstr>The Visual Image of the Academic Year at the INDC</vt:lpstr>
      <vt:lpstr>The Visual Image of the Academic Year at the INDC – Metro Map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u45414</cp:lastModifiedBy>
  <cp:revision>65</cp:revision>
  <dcterms:created xsi:type="dcterms:W3CDTF">2019-08-01T08:50:36Z</dcterms:created>
  <dcterms:modified xsi:type="dcterms:W3CDTF">2019-08-06T07:01:48Z</dcterms:modified>
</cp:coreProperties>
</file>