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4"/>
    <p:sldMasterId id="2147483665" r:id="rId5"/>
  </p:sldMasterIdLst>
  <p:notesMasterIdLst>
    <p:notesMasterId r:id="rId64"/>
  </p:notesMasterIdLst>
  <p:handoutMasterIdLst>
    <p:handoutMasterId r:id="rId65"/>
  </p:handoutMasterIdLst>
  <p:sldIdLst>
    <p:sldId id="258" r:id="rId6"/>
    <p:sldId id="430" r:id="rId7"/>
    <p:sldId id="431" r:id="rId8"/>
    <p:sldId id="468" r:id="rId9"/>
    <p:sldId id="383" r:id="rId10"/>
    <p:sldId id="307" r:id="rId11"/>
    <p:sldId id="472" r:id="rId12"/>
    <p:sldId id="474" r:id="rId13"/>
    <p:sldId id="460" r:id="rId14"/>
    <p:sldId id="475" r:id="rId15"/>
    <p:sldId id="467" r:id="rId16"/>
    <p:sldId id="466" r:id="rId17"/>
    <p:sldId id="463" r:id="rId18"/>
    <p:sldId id="462" r:id="rId19"/>
    <p:sldId id="476" r:id="rId20"/>
    <p:sldId id="464" r:id="rId21"/>
    <p:sldId id="465" r:id="rId22"/>
    <p:sldId id="461" r:id="rId23"/>
    <p:sldId id="447" r:id="rId24"/>
    <p:sldId id="477" r:id="rId25"/>
    <p:sldId id="439" r:id="rId26"/>
    <p:sldId id="440" r:id="rId27"/>
    <p:sldId id="441" r:id="rId28"/>
    <p:sldId id="442" r:id="rId29"/>
    <p:sldId id="443" r:id="rId30"/>
    <p:sldId id="478" r:id="rId31"/>
    <p:sldId id="448" r:id="rId32"/>
    <p:sldId id="434" r:id="rId33"/>
    <p:sldId id="433" r:id="rId34"/>
    <p:sldId id="449" r:id="rId35"/>
    <p:sldId id="450" r:id="rId36"/>
    <p:sldId id="451" r:id="rId37"/>
    <p:sldId id="479" r:id="rId38"/>
    <p:sldId id="480" r:id="rId39"/>
    <p:sldId id="481" r:id="rId40"/>
    <p:sldId id="482" r:id="rId41"/>
    <p:sldId id="483" r:id="rId42"/>
    <p:sldId id="407" r:id="rId43"/>
    <p:sldId id="408" r:id="rId44"/>
    <p:sldId id="409" r:id="rId45"/>
    <p:sldId id="469" r:id="rId46"/>
    <p:sldId id="316" r:id="rId47"/>
    <p:sldId id="471" r:id="rId48"/>
    <p:sldId id="484" r:id="rId49"/>
    <p:sldId id="485" r:id="rId50"/>
    <p:sldId id="412" r:id="rId51"/>
    <p:sldId id="486" r:id="rId52"/>
    <p:sldId id="487" r:id="rId53"/>
    <p:sldId id="488" r:id="rId54"/>
    <p:sldId id="457" r:id="rId55"/>
    <p:sldId id="456" r:id="rId56"/>
    <p:sldId id="458" r:id="rId57"/>
    <p:sldId id="459" r:id="rId58"/>
    <p:sldId id="319" r:id="rId59"/>
    <p:sldId id="455" r:id="rId60"/>
    <p:sldId id="489" r:id="rId61"/>
    <p:sldId id="446" r:id="rId62"/>
    <p:sldId id="470" r:id="rId63"/>
  </p:sldIdLst>
  <p:sldSz cx="9144000" cy="6858000" type="screen4x3"/>
  <p:notesSz cx="6832600" cy="99187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5ECF5"/>
    <a:srgbClr val="4BACC6"/>
    <a:srgbClr val="C4BD97"/>
    <a:srgbClr val="4F81BD"/>
    <a:srgbClr val="D9D9D9"/>
    <a:srgbClr val="CCFFFF"/>
    <a:srgbClr val="CCE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140" autoAdjust="0"/>
    <p:restoredTop sz="94660" autoAdjust="0"/>
  </p:normalViewPr>
  <p:slideViewPr>
    <p:cSldViewPr>
      <p:cViewPr varScale="1">
        <p:scale>
          <a:sx n="52" d="100"/>
          <a:sy n="52" d="100"/>
        </p:scale>
        <p:origin x="-90" y="-11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6" d="100"/>
        <a:sy n="166" d="100"/>
      </p:scale>
      <p:origin x="0" y="358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6DB0D4-5A96-412F-8397-B4870A6A3EFB}" type="doc">
      <dgm:prSet loTypeId="urn:microsoft.com/office/officeart/2005/8/layout/cycle4#1" loCatId="relationship" qsTypeId="urn:microsoft.com/office/officeart/2005/8/quickstyle/simple1" qsCatId="simple" csTypeId="urn:microsoft.com/office/officeart/2005/8/colors/accent1_2" csCatId="accent1" phldr="1"/>
      <dgm:spPr/>
      <dgm:t>
        <a:bodyPr/>
        <a:lstStyle/>
        <a:p>
          <a:pPr rtl="1"/>
          <a:endParaRPr lang="he-IL"/>
        </a:p>
      </dgm:t>
    </dgm:pt>
    <dgm:pt modelId="{1D886B30-AA9C-455E-8E61-BD818893DF6C}">
      <dgm:prSet phldrT="[טקסט]" custT="1"/>
      <dgm:spPr>
        <a:solidFill>
          <a:schemeClr val="bg2">
            <a:lumMod val="50000"/>
          </a:schemeClr>
        </a:solidFill>
      </dgm:spPr>
      <dgm:t>
        <a:bodyPr/>
        <a:lstStyle/>
        <a:p>
          <a:pPr rtl="1"/>
          <a:r>
            <a:rPr lang="en-US" sz="1600" b="1" dirty="0" smtClean="0"/>
            <a:t>Psychological Dimension</a:t>
          </a:r>
          <a:endParaRPr lang="he-IL" sz="1600" b="1" dirty="0"/>
        </a:p>
      </dgm:t>
    </dgm:pt>
    <dgm:pt modelId="{B14FFA0C-790B-4F50-9216-19274FFD49FF}" type="parTrans" cxnId="{1219993E-7BE5-4457-A119-F8076F003014}">
      <dgm:prSet/>
      <dgm:spPr/>
      <dgm:t>
        <a:bodyPr/>
        <a:lstStyle/>
        <a:p>
          <a:pPr rtl="1"/>
          <a:endParaRPr lang="he-IL"/>
        </a:p>
      </dgm:t>
    </dgm:pt>
    <dgm:pt modelId="{AF464700-065A-45A0-B835-1758EA9BDDC2}" type="sibTrans" cxnId="{1219993E-7BE5-4457-A119-F8076F003014}">
      <dgm:prSet/>
      <dgm:spPr/>
      <dgm:t>
        <a:bodyPr/>
        <a:lstStyle/>
        <a:p>
          <a:pPr rtl="1"/>
          <a:endParaRPr lang="he-IL"/>
        </a:p>
      </dgm:t>
    </dgm:pt>
    <dgm:pt modelId="{EAEB8DFA-3F8F-4C15-925A-54029A1C117A}">
      <dgm:prSet phldrT="[טקסט]" custT="1"/>
      <dgm:spPr>
        <a:solidFill>
          <a:schemeClr val="accent5">
            <a:lumMod val="75000"/>
          </a:schemeClr>
        </a:solidFill>
      </dgm:spPr>
      <dgm:t>
        <a:bodyPr/>
        <a:lstStyle/>
        <a:p>
          <a:pPr rtl="1"/>
          <a:r>
            <a:rPr lang="en-US" sz="1800" b="1" dirty="0" smtClean="0"/>
            <a:t>Economic Dimension</a:t>
          </a:r>
          <a:endParaRPr lang="he-IL" sz="1800" b="1" dirty="0"/>
        </a:p>
      </dgm:t>
    </dgm:pt>
    <dgm:pt modelId="{27068EBA-04D3-444C-A40B-8F55D45F5855}" type="parTrans" cxnId="{DD5C99E6-6BC0-4CCD-866F-64F524FDBE73}">
      <dgm:prSet/>
      <dgm:spPr/>
      <dgm:t>
        <a:bodyPr/>
        <a:lstStyle/>
        <a:p>
          <a:pPr rtl="1"/>
          <a:endParaRPr lang="he-IL"/>
        </a:p>
      </dgm:t>
    </dgm:pt>
    <dgm:pt modelId="{FFDBFDF0-D5AA-4402-B261-8ED7192D489E}" type="sibTrans" cxnId="{DD5C99E6-6BC0-4CCD-866F-64F524FDBE73}">
      <dgm:prSet/>
      <dgm:spPr/>
      <dgm:t>
        <a:bodyPr/>
        <a:lstStyle/>
        <a:p>
          <a:pPr rtl="1"/>
          <a:endParaRPr lang="he-IL"/>
        </a:p>
      </dgm:t>
    </dgm:pt>
    <dgm:pt modelId="{0EC7D6BA-31A4-484B-9F5E-44998EB54D58}">
      <dgm:prSet phldrT="[טקסט]"/>
      <dgm:spPr>
        <a:solidFill>
          <a:schemeClr val="tx1">
            <a:lumMod val="65000"/>
            <a:lumOff val="35000"/>
          </a:schemeClr>
        </a:solidFill>
      </dgm:spPr>
      <dgm:t>
        <a:bodyPr/>
        <a:lstStyle/>
        <a:p>
          <a:pPr rtl="1"/>
          <a:r>
            <a:rPr lang="en-US" b="1" dirty="0" smtClean="0"/>
            <a:t>International Dimension</a:t>
          </a:r>
          <a:endParaRPr lang="he-IL" b="1" dirty="0"/>
        </a:p>
      </dgm:t>
    </dgm:pt>
    <dgm:pt modelId="{29C83C27-8D4A-4748-84DF-A165204A449C}" type="parTrans" cxnId="{908B5295-CC9E-4E13-A71A-37547E56A2F8}">
      <dgm:prSet/>
      <dgm:spPr/>
      <dgm:t>
        <a:bodyPr/>
        <a:lstStyle/>
        <a:p>
          <a:pPr rtl="1"/>
          <a:endParaRPr lang="he-IL"/>
        </a:p>
      </dgm:t>
    </dgm:pt>
    <dgm:pt modelId="{284E1EF5-1C20-4F8E-9A95-205D8A7B6CFE}" type="sibTrans" cxnId="{908B5295-CC9E-4E13-A71A-37547E56A2F8}">
      <dgm:prSet/>
      <dgm:spPr/>
      <dgm:t>
        <a:bodyPr/>
        <a:lstStyle/>
        <a:p>
          <a:pPr rtl="1"/>
          <a:endParaRPr lang="he-IL"/>
        </a:p>
      </dgm:t>
    </dgm:pt>
    <dgm:pt modelId="{28385110-14B7-474A-B036-7B59F4E031A6}">
      <dgm:prSet phldrT="[טקסט]"/>
      <dgm:spPr>
        <a:solidFill>
          <a:schemeClr val="accent1">
            <a:lumMod val="60000"/>
            <a:lumOff val="40000"/>
          </a:schemeClr>
        </a:solidFill>
      </dgm:spPr>
      <dgm:t>
        <a:bodyPr/>
        <a:lstStyle/>
        <a:p>
          <a:pPr rtl="1"/>
          <a:r>
            <a:rPr lang="en-US" b="1" dirty="0" smtClean="0"/>
            <a:t>Military Dimension</a:t>
          </a:r>
          <a:endParaRPr lang="he-IL" b="1" dirty="0"/>
        </a:p>
      </dgm:t>
    </dgm:pt>
    <dgm:pt modelId="{2EF7F24E-14CD-4978-AD98-C93DDB7A40A5}" type="parTrans" cxnId="{36F8CF6D-6EC6-433D-AE1D-9F3B9F857C13}">
      <dgm:prSet/>
      <dgm:spPr/>
      <dgm:t>
        <a:bodyPr/>
        <a:lstStyle/>
        <a:p>
          <a:pPr rtl="1"/>
          <a:endParaRPr lang="he-IL"/>
        </a:p>
      </dgm:t>
    </dgm:pt>
    <dgm:pt modelId="{09C9C894-AC4B-4FBF-AD69-98CDF76CF7EF}" type="sibTrans" cxnId="{36F8CF6D-6EC6-433D-AE1D-9F3B9F857C13}">
      <dgm:prSet/>
      <dgm:spPr/>
      <dgm:t>
        <a:bodyPr/>
        <a:lstStyle/>
        <a:p>
          <a:pPr rtl="1"/>
          <a:endParaRPr lang="he-IL"/>
        </a:p>
      </dgm:t>
    </dgm:pt>
    <dgm:pt modelId="{FC715EF3-2E53-4D98-8A27-34BA5AFA1DC3}">
      <dgm:prSet phldrT="[טקסט]" custT="1"/>
      <dgm:spPr>
        <a:solidFill>
          <a:schemeClr val="bg2">
            <a:lumMod val="50000"/>
          </a:schemeClr>
        </a:solidFill>
      </dgm:spPr>
      <dgm:t>
        <a:bodyPr/>
        <a:lstStyle/>
        <a:p>
          <a:pPr rtl="0"/>
          <a:r>
            <a:rPr lang="en-US" sz="1200" b="1" dirty="0" smtClean="0">
              <a:solidFill>
                <a:schemeClr val="bg1"/>
              </a:solidFill>
            </a:rPr>
            <a:t>Creating a mindset that can win against Israel, among the Egyptian  elites, the military and the Egyptian people</a:t>
          </a:r>
          <a:endParaRPr lang="he-IL" sz="1200" b="1" dirty="0">
            <a:solidFill>
              <a:schemeClr val="bg1"/>
            </a:solidFill>
          </a:endParaRPr>
        </a:p>
      </dgm:t>
    </dgm:pt>
    <dgm:pt modelId="{F9A52CA5-06AB-4323-8721-FADF772E6335}" type="parTrans" cxnId="{109FE8E5-B1F9-4D69-98BF-72B6B6536C3F}">
      <dgm:prSet/>
      <dgm:spPr/>
      <dgm:t>
        <a:bodyPr/>
        <a:lstStyle/>
        <a:p>
          <a:pPr rtl="1"/>
          <a:endParaRPr lang="he-IL"/>
        </a:p>
      </dgm:t>
    </dgm:pt>
    <dgm:pt modelId="{C2A79BB9-080C-4895-A9A5-FBF85EAF3824}" type="sibTrans" cxnId="{109FE8E5-B1F9-4D69-98BF-72B6B6536C3F}">
      <dgm:prSet/>
      <dgm:spPr/>
      <dgm:t>
        <a:bodyPr/>
        <a:lstStyle/>
        <a:p>
          <a:pPr rtl="1"/>
          <a:endParaRPr lang="he-IL"/>
        </a:p>
      </dgm:t>
    </dgm:pt>
    <dgm:pt modelId="{418F37B9-CF75-4DC6-A4A3-FA93865FB1AB}">
      <dgm:prSet phldrT="[טקסט]" custT="1"/>
      <dgm:spPr>
        <a:solidFill>
          <a:schemeClr val="accent5">
            <a:lumMod val="75000"/>
          </a:schemeClr>
        </a:solidFill>
      </dgm:spPr>
      <dgm:t>
        <a:bodyPr/>
        <a:lstStyle/>
        <a:p>
          <a:pPr rtl="0"/>
          <a:r>
            <a:rPr lang="en-US" sz="1200" b="1" dirty="0" smtClean="0">
              <a:solidFill>
                <a:schemeClr val="bg1"/>
              </a:solidFill>
            </a:rPr>
            <a:t>Using the “oil weapon” as an instrument for political pressure.</a:t>
          </a:r>
          <a:endParaRPr lang="he-IL" sz="1200" b="1" dirty="0">
            <a:solidFill>
              <a:schemeClr val="bg1"/>
            </a:solidFill>
          </a:endParaRPr>
        </a:p>
      </dgm:t>
    </dgm:pt>
    <dgm:pt modelId="{D1990A36-EE42-43C7-85F6-6118629C0C29}" type="parTrans" cxnId="{33C5DF0C-F055-4A9A-AF03-35E754F85454}">
      <dgm:prSet/>
      <dgm:spPr/>
      <dgm:t>
        <a:bodyPr/>
        <a:lstStyle/>
        <a:p>
          <a:pPr rtl="1"/>
          <a:endParaRPr lang="he-IL"/>
        </a:p>
      </dgm:t>
    </dgm:pt>
    <dgm:pt modelId="{F7CDEA62-7402-4CB1-A7F9-F015A196FBEC}" type="sibTrans" cxnId="{33C5DF0C-F055-4A9A-AF03-35E754F85454}">
      <dgm:prSet/>
      <dgm:spPr/>
      <dgm:t>
        <a:bodyPr/>
        <a:lstStyle/>
        <a:p>
          <a:pPr rtl="1"/>
          <a:endParaRPr lang="he-IL"/>
        </a:p>
      </dgm:t>
    </dgm:pt>
    <dgm:pt modelId="{4F35DF48-D21E-4666-8279-50A3B09353B5}">
      <dgm:prSet phldrT="[טקסט]"/>
      <dgm:spPr/>
      <dgm:t>
        <a:bodyPr/>
        <a:lstStyle/>
        <a:p>
          <a:pPr rtl="1"/>
          <a:endParaRPr lang="he-IL" dirty="0"/>
        </a:p>
      </dgm:t>
    </dgm:pt>
    <dgm:pt modelId="{DB428B7A-FFA3-4D02-83D9-6D48C442E2E5}" type="parTrans" cxnId="{AFD0B743-643D-4474-AEEE-3A542EC58BAC}">
      <dgm:prSet/>
      <dgm:spPr/>
      <dgm:t>
        <a:bodyPr/>
        <a:lstStyle/>
        <a:p>
          <a:pPr rtl="1"/>
          <a:endParaRPr lang="he-IL"/>
        </a:p>
      </dgm:t>
    </dgm:pt>
    <dgm:pt modelId="{9DF085CC-276F-48FD-B5D7-019E4943A451}" type="sibTrans" cxnId="{AFD0B743-643D-4474-AEEE-3A542EC58BAC}">
      <dgm:prSet/>
      <dgm:spPr/>
      <dgm:t>
        <a:bodyPr/>
        <a:lstStyle/>
        <a:p>
          <a:pPr rtl="1"/>
          <a:endParaRPr lang="he-IL"/>
        </a:p>
      </dgm:t>
    </dgm:pt>
    <dgm:pt modelId="{E5B24E91-54E5-430A-AB8C-1BE43B60D413}">
      <dgm:prSet phldrT="[טקסט]" custT="1"/>
      <dgm:spPr>
        <a:solidFill>
          <a:schemeClr val="accent1">
            <a:lumMod val="60000"/>
            <a:lumOff val="40000"/>
          </a:schemeClr>
        </a:solidFill>
      </dgm:spPr>
      <dgm:t>
        <a:bodyPr/>
        <a:lstStyle/>
        <a:p>
          <a:pPr rtl="0"/>
          <a:r>
            <a:rPr lang="en-US" sz="1200" b="1" dirty="0" smtClean="0">
              <a:solidFill>
                <a:schemeClr val="accent1">
                  <a:lumMod val="50000"/>
                </a:schemeClr>
              </a:solidFill>
            </a:rPr>
            <a:t>The Egyptian army's preparation for war is limited</a:t>
          </a:r>
          <a:endParaRPr lang="he-IL" sz="1200" b="1" dirty="0">
            <a:solidFill>
              <a:schemeClr val="accent1">
                <a:lumMod val="50000"/>
              </a:schemeClr>
            </a:solidFill>
          </a:endParaRPr>
        </a:p>
      </dgm:t>
    </dgm:pt>
    <dgm:pt modelId="{8EA6AE4B-681E-430B-BAFE-78EAFD7A3A48}" type="parTrans" cxnId="{2D0B1978-AE9D-4D27-8B94-C2AB7E71E0A2}">
      <dgm:prSet/>
      <dgm:spPr/>
      <dgm:t>
        <a:bodyPr/>
        <a:lstStyle/>
        <a:p>
          <a:pPr rtl="1"/>
          <a:endParaRPr lang="he-IL"/>
        </a:p>
      </dgm:t>
    </dgm:pt>
    <dgm:pt modelId="{69A04D96-B18F-48D7-8479-8A7F61934477}" type="sibTrans" cxnId="{2D0B1978-AE9D-4D27-8B94-C2AB7E71E0A2}">
      <dgm:prSet/>
      <dgm:spPr/>
      <dgm:t>
        <a:bodyPr/>
        <a:lstStyle/>
        <a:p>
          <a:pPr rtl="1"/>
          <a:endParaRPr lang="he-IL"/>
        </a:p>
      </dgm:t>
    </dgm:pt>
    <dgm:pt modelId="{EBCBEC7A-440B-4074-9CAA-2FED87B288C7}">
      <dgm:prSet phldrT="[טקסט]" custT="1"/>
      <dgm:spPr>
        <a:solidFill>
          <a:schemeClr val="accent5">
            <a:lumMod val="75000"/>
          </a:schemeClr>
        </a:solidFill>
      </dgm:spPr>
      <dgm:t>
        <a:bodyPr/>
        <a:lstStyle/>
        <a:p>
          <a:pPr rtl="1"/>
          <a:endParaRPr lang="he-IL" sz="1200" dirty="0"/>
        </a:p>
      </dgm:t>
    </dgm:pt>
    <dgm:pt modelId="{BA6BCD4E-AA0D-47FB-B2DC-B491F3940A33}" type="parTrans" cxnId="{4D9C1055-1EED-43BE-AFA5-3DFD23222505}">
      <dgm:prSet/>
      <dgm:spPr/>
      <dgm:t>
        <a:bodyPr/>
        <a:lstStyle/>
        <a:p>
          <a:pPr rtl="1"/>
          <a:endParaRPr lang="he-IL"/>
        </a:p>
      </dgm:t>
    </dgm:pt>
    <dgm:pt modelId="{276B3F45-02EC-4867-9492-DD0CDB49B968}" type="sibTrans" cxnId="{4D9C1055-1EED-43BE-AFA5-3DFD23222505}">
      <dgm:prSet/>
      <dgm:spPr/>
      <dgm:t>
        <a:bodyPr/>
        <a:lstStyle/>
        <a:p>
          <a:pPr rtl="1"/>
          <a:endParaRPr lang="he-IL"/>
        </a:p>
      </dgm:t>
    </dgm:pt>
    <dgm:pt modelId="{D0F76F69-2ED0-4F55-AFAF-D3D5E20F210A}">
      <dgm:prSet phldrT="[טקסט]" custT="1"/>
      <dgm:spPr>
        <a:solidFill>
          <a:schemeClr val="accent1">
            <a:lumMod val="60000"/>
            <a:lumOff val="40000"/>
          </a:schemeClr>
        </a:solidFill>
      </dgm:spPr>
      <dgm:t>
        <a:bodyPr/>
        <a:lstStyle/>
        <a:p>
          <a:pPr rtl="0"/>
          <a:r>
            <a:rPr lang="en-US" sz="1200" b="1" dirty="0" smtClean="0">
              <a:solidFill>
                <a:schemeClr val="accent1">
                  <a:lumMod val="50000"/>
                </a:schemeClr>
              </a:solidFill>
            </a:rPr>
            <a:t>Combined offensive with Syria - IDF forces split into two fronts</a:t>
          </a:r>
          <a:endParaRPr lang="he-IL" sz="1200" b="1" dirty="0">
            <a:solidFill>
              <a:schemeClr val="accent1">
                <a:lumMod val="50000"/>
              </a:schemeClr>
            </a:solidFill>
          </a:endParaRPr>
        </a:p>
      </dgm:t>
    </dgm:pt>
    <dgm:pt modelId="{A935FA57-C34B-494B-A5B2-EBB1579D1C7C}" type="parTrans" cxnId="{50454798-24E5-4045-AFBA-90755ABEC7CA}">
      <dgm:prSet/>
      <dgm:spPr/>
      <dgm:t>
        <a:bodyPr/>
        <a:lstStyle/>
        <a:p>
          <a:pPr rtl="1"/>
          <a:endParaRPr lang="he-IL"/>
        </a:p>
      </dgm:t>
    </dgm:pt>
    <dgm:pt modelId="{56999CBD-5922-4186-B8BE-59974FDC0695}" type="sibTrans" cxnId="{50454798-24E5-4045-AFBA-90755ABEC7CA}">
      <dgm:prSet/>
      <dgm:spPr/>
      <dgm:t>
        <a:bodyPr/>
        <a:lstStyle/>
        <a:p>
          <a:pPr rtl="1"/>
          <a:endParaRPr lang="he-IL"/>
        </a:p>
      </dgm:t>
    </dgm:pt>
    <dgm:pt modelId="{A42FD61B-FCA0-42F2-8623-3C67D36992DA}" type="pres">
      <dgm:prSet presAssocID="{736DB0D4-5A96-412F-8397-B4870A6A3EFB}" presName="cycleMatrixDiagram" presStyleCnt="0">
        <dgm:presLayoutVars>
          <dgm:chMax val="1"/>
          <dgm:dir/>
          <dgm:animLvl val="lvl"/>
          <dgm:resizeHandles val="exact"/>
        </dgm:presLayoutVars>
      </dgm:prSet>
      <dgm:spPr/>
      <dgm:t>
        <a:bodyPr/>
        <a:lstStyle/>
        <a:p>
          <a:pPr rtl="1"/>
          <a:endParaRPr lang="he-IL"/>
        </a:p>
      </dgm:t>
    </dgm:pt>
    <dgm:pt modelId="{285E82F0-9660-4A7E-8D22-4BD90FDFDDF4}" type="pres">
      <dgm:prSet presAssocID="{736DB0D4-5A96-412F-8397-B4870A6A3EFB}" presName="children" presStyleCnt="0"/>
      <dgm:spPr/>
    </dgm:pt>
    <dgm:pt modelId="{1CB42673-C0AB-4878-B97D-B7AE4910C13C}" type="pres">
      <dgm:prSet presAssocID="{736DB0D4-5A96-412F-8397-B4870A6A3EFB}" presName="child1group" presStyleCnt="0"/>
      <dgm:spPr/>
    </dgm:pt>
    <dgm:pt modelId="{706639CE-9F31-431A-AD2A-52EFBDCB4B04}" type="pres">
      <dgm:prSet presAssocID="{736DB0D4-5A96-412F-8397-B4870A6A3EFB}" presName="child1" presStyleLbl="bgAcc1" presStyleIdx="0" presStyleCnt="3" custLinFactNeighborX="-1552" custLinFactNeighborY="15515"/>
      <dgm:spPr/>
      <dgm:t>
        <a:bodyPr/>
        <a:lstStyle/>
        <a:p>
          <a:pPr rtl="1"/>
          <a:endParaRPr lang="he-IL"/>
        </a:p>
      </dgm:t>
    </dgm:pt>
    <dgm:pt modelId="{E4105769-F72E-44DC-B123-4FFE19D3052B}" type="pres">
      <dgm:prSet presAssocID="{736DB0D4-5A96-412F-8397-B4870A6A3EFB}" presName="child1Text" presStyleLbl="bgAcc1" presStyleIdx="0" presStyleCnt="3">
        <dgm:presLayoutVars>
          <dgm:bulletEnabled val="1"/>
        </dgm:presLayoutVars>
      </dgm:prSet>
      <dgm:spPr/>
      <dgm:t>
        <a:bodyPr/>
        <a:lstStyle/>
        <a:p>
          <a:pPr rtl="1"/>
          <a:endParaRPr lang="he-IL"/>
        </a:p>
      </dgm:t>
    </dgm:pt>
    <dgm:pt modelId="{DDD4929B-06FA-44FC-9BCF-E5735646111F}" type="pres">
      <dgm:prSet presAssocID="{736DB0D4-5A96-412F-8397-B4870A6A3EFB}" presName="child2group" presStyleCnt="0"/>
      <dgm:spPr/>
    </dgm:pt>
    <dgm:pt modelId="{9DA113D8-C303-465B-8D57-F6EDADF119CF}" type="pres">
      <dgm:prSet presAssocID="{736DB0D4-5A96-412F-8397-B4870A6A3EFB}" presName="child2" presStyleLbl="bgAcc1" presStyleIdx="1" presStyleCnt="3" custLinFactNeighborY="15515"/>
      <dgm:spPr/>
      <dgm:t>
        <a:bodyPr/>
        <a:lstStyle/>
        <a:p>
          <a:pPr rtl="1"/>
          <a:endParaRPr lang="he-IL"/>
        </a:p>
      </dgm:t>
    </dgm:pt>
    <dgm:pt modelId="{38B138C7-693C-4949-9250-03715C315856}" type="pres">
      <dgm:prSet presAssocID="{736DB0D4-5A96-412F-8397-B4870A6A3EFB}" presName="child2Text" presStyleLbl="bgAcc1" presStyleIdx="1" presStyleCnt="3">
        <dgm:presLayoutVars>
          <dgm:bulletEnabled val="1"/>
        </dgm:presLayoutVars>
      </dgm:prSet>
      <dgm:spPr/>
      <dgm:t>
        <a:bodyPr/>
        <a:lstStyle/>
        <a:p>
          <a:pPr rtl="1"/>
          <a:endParaRPr lang="he-IL"/>
        </a:p>
      </dgm:t>
    </dgm:pt>
    <dgm:pt modelId="{71CC1C71-F11A-4A3C-BDEA-A7D49A0A7C6D}" type="pres">
      <dgm:prSet presAssocID="{736DB0D4-5A96-412F-8397-B4870A6A3EFB}" presName="child4group" presStyleCnt="0"/>
      <dgm:spPr/>
    </dgm:pt>
    <dgm:pt modelId="{28A35F5C-B596-4F0C-AD71-BA25FBD2F0D9}" type="pres">
      <dgm:prSet presAssocID="{736DB0D4-5A96-412F-8397-B4870A6A3EFB}" presName="child4" presStyleLbl="bgAcc1" presStyleIdx="2" presStyleCnt="3" custScaleY="131499" custLinFactNeighborX="-3316" custLinFactNeighborY="15044"/>
      <dgm:spPr/>
      <dgm:t>
        <a:bodyPr/>
        <a:lstStyle/>
        <a:p>
          <a:pPr rtl="1"/>
          <a:endParaRPr lang="he-IL"/>
        </a:p>
      </dgm:t>
    </dgm:pt>
    <dgm:pt modelId="{FFE50AA4-1351-4E7D-921B-E2CEACEA9F45}" type="pres">
      <dgm:prSet presAssocID="{736DB0D4-5A96-412F-8397-B4870A6A3EFB}" presName="child4Text" presStyleLbl="bgAcc1" presStyleIdx="2" presStyleCnt="3">
        <dgm:presLayoutVars>
          <dgm:bulletEnabled val="1"/>
        </dgm:presLayoutVars>
      </dgm:prSet>
      <dgm:spPr/>
      <dgm:t>
        <a:bodyPr/>
        <a:lstStyle/>
        <a:p>
          <a:pPr rtl="1"/>
          <a:endParaRPr lang="he-IL"/>
        </a:p>
      </dgm:t>
    </dgm:pt>
    <dgm:pt modelId="{FA253976-97AD-4834-B993-71634525907C}" type="pres">
      <dgm:prSet presAssocID="{736DB0D4-5A96-412F-8397-B4870A6A3EFB}" presName="childPlaceholder" presStyleCnt="0"/>
      <dgm:spPr/>
    </dgm:pt>
    <dgm:pt modelId="{9C471EA0-E88F-4247-BB4D-C0FC436F0A21}" type="pres">
      <dgm:prSet presAssocID="{736DB0D4-5A96-412F-8397-B4870A6A3EFB}" presName="circle" presStyleCnt="0"/>
      <dgm:spPr/>
    </dgm:pt>
    <dgm:pt modelId="{3A789860-6D63-4948-A3E5-92159DD26B3C}" type="pres">
      <dgm:prSet presAssocID="{736DB0D4-5A96-412F-8397-B4870A6A3EFB}" presName="quadrant1" presStyleLbl="node1" presStyleIdx="0" presStyleCnt="4">
        <dgm:presLayoutVars>
          <dgm:chMax val="1"/>
          <dgm:bulletEnabled val="1"/>
        </dgm:presLayoutVars>
      </dgm:prSet>
      <dgm:spPr/>
      <dgm:t>
        <a:bodyPr/>
        <a:lstStyle/>
        <a:p>
          <a:pPr rtl="1"/>
          <a:endParaRPr lang="he-IL"/>
        </a:p>
      </dgm:t>
    </dgm:pt>
    <dgm:pt modelId="{D9325024-DAB2-46F5-B770-D9C0AB79710E}" type="pres">
      <dgm:prSet presAssocID="{736DB0D4-5A96-412F-8397-B4870A6A3EFB}" presName="quadrant2" presStyleLbl="node1" presStyleIdx="1" presStyleCnt="4">
        <dgm:presLayoutVars>
          <dgm:chMax val="1"/>
          <dgm:bulletEnabled val="1"/>
        </dgm:presLayoutVars>
      </dgm:prSet>
      <dgm:spPr/>
      <dgm:t>
        <a:bodyPr/>
        <a:lstStyle/>
        <a:p>
          <a:pPr rtl="1"/>
          <a:endParaRPr lang="he-IL"/>
        </a:p>
      </dgm:t>
    </dgm:pt>
    <dgm:pt modelId="{81538B31-0567-4551-9357-141B08072AEA}" type="pres">
      <dgm:prSet presAssocID="{736DB0D4-5A96-412F-8397-B4870A6A3EFB}" presName="quadrant3" presStyleLbl="node1" presStyleIdx="2" presStyleCnt="4" custLinFactNeighborX="-770" custLinFactNeighborY="-770">
        <dgm:presLayoutVars>
          <dgm:chMax val="1"/>
          <dgm:bulletEnabled val="1"/>
        </dgm:presLayoutVars>
      </dgm:prSet>
      <dgm:spPr/>
      <dgm:t>
        <a:bodyPr/>
        <a:lstStyle/>
        <a:p>
          <a:pPr rtl="1"/>
          <a:endParaRPr lang="he-IL"/>
        </a:p>
      </dgm:t>
    </dgm:pt>
    <dgm:pt modelId="{4ADBC9DA-C9A4-40A0-9907-B9BBC41C75BC}" type="pres">
      <dgm:prSet presAssocID="{736DB0D4-5A96-412F-8397-B4870A6A3EFB}" presName="quadrant4" presStyleLbl="node1" presStyleIdx="3" presStyleCnt="4">
        <dgm:presLayoutVars>
          <dgm:chMax val="1"/>
          <dgm:bulletEnabled val="1"/>
        </dgm:presLayoutVars>
      </dgm:prSet>
      <dgm:spPr/>
      <dgm:t>
        <a:bodyPr/>
        <a:lstStyle/>
        <a:p>
          <a:pPr rtl="1"/>
          <a:endParaRPr lang="he-IL"/>
        </a:p>
      </dgm:t>
    </dgm:pt>
    <dgm:pt modelId="{F5AD51C5-0CAC-4841-A4BC-4B503F090901}" type="pres">
      <dgm:prSet presAssocID="{736DB0D4-5A96-412F-8397-B4870A6A3EFB}" presName="quadrantPlaceholder" presStyleCnt="0"/>
      <dgm:spPr/>
    </dgm:pt>
    <dgm:pt modelId="{E63053AA-D83C-4F8F-B9CE-B15286254DF6}" type="pres">
      <dgm:prSet presAssocID="{736DB0D4-5A96-412F-8397-B4870A6A3EFB}" presName="center1" presStyleLbl="fgShp" presStyleIdx="0" presStyleCnt="2"/>
      <dgm:spPr>
        <a:solidFill>
          <a:schemeClr val="accent1">
            <a:lumMod val="75000"/>
          </a:schemeClr>
        </a:solidFill>
        <a:ln>
          <a:noFill/>
        </a:ln>
      </dgm:spPr>
      <dgm:t>
        <a:bodyPr/>
        <a:lstStyle/>
        <a:p>
          <a:pPr rtl="1"/>
          <a:endParaRPr lang="he-IL"/>
        </a:p>
      </dgm:t>
    </dgm:pt>
    <dgm:pt modelId="{390974E9-1185-40C2-B6A5-6D5E07211D51}" type="pres">
      <dgm:prSet presAssocID="{736DB0D4-5A96-412F-8397-B4870A6A3EFB}" presName="center2" presStyleLbl="fgShp" presStyleIdx="1" presStyleCnt="2"/>
      <dgm:spPr>
        <a:solidFill>
          <a:schemeClr val="accent1">
            <a:lumMod val="75000"/>
          </a:schemeClr>
        </a:solidFill>
        <a:ln>
          <a:noFill/>
        </a:ln>
      </dgm:spPr>
      <dgm:t>
        <a:bodyPr/>
        <a:lstStyle/>
        <a:p>
          <a:pPr rtl="1"/>
          <a:endParaRPr lang="he-IL"/>
        </a:p>
      </dgm:t>
    </dgm:pt>
  </dgm:ptLst>
  <dgm:cxnLst>
    <dgm:cxn modelId="{33C5DF0C-F055-4A9A-AF03-35E754F85454}" srcId="{EAEB8DFA-3F8F-4C15-925A-54029A1C117A}" destId="{418F37B9-CF75-4DC6-A4A3-FA93865FB1AB}" srcOrd="0" destOrd="0" parTransId="{D1990A36-EE42-43C7-85F6-6118629C0C29}" sibTransId="{F7CDEA62-7402-4CB1-A7F9-F015A196FBEC}"/>
    <dgm:cxn modelId="{36F8CF6D-6EC6-433D-AE1D-9F3B9F857C13}" srcId="{736DB0D4-5A96-412F-8397-B4870A6A3EFB}" destId="{28385110-14B7-474A-B036-7B59F4E031A6}" srcOrd="3" destOrd="0" parTransId="{2EF7F24E-14CD-4978-AD98-C93DDB7A40A5}" sibTransId="{09C9C894-AC4B-4FBF-AD69-98CDF76CF7EF}"/>
    <dgm:cxn modelId="{022DFF13-3A17-413B-A4E6-E6DBB4DC8213}" type="presOf" srcId="{D0F76F69-2ED0-4F55-AFAF-D3D5E20F210A}" destId="{FFE50AA4-1351-4E7D-921B-E2CEACEA9F45}" srcOrd="1" destOrd="1" presId="urn:microsoft.com/office/officeart/2005/8/layout/cycle4#1"/>
    <dgm:cxn modelId="{C96345B7-5074-4939-A027-25275D6B89DB}" type="presOf" srcId="{1D886B30-AA9C-455E-8E61-BD818893DF6C}" destId="{3A789860-6D63-4948-A3E5-92159DD26B3C}" srcOrd="0" destOrd="0" presId="urn:microsoft.com/office/officeart/2005/8/layout/cycle4#1"/>
    <dgm:cxn modelId="{94768933-CCC7-4B14-BCCB-1098F9A24FC1}" type="presOf" srcId="{418F37B9-CF75-4DC6-A4A3-FA93865FB1AB}" destId="{38B138C7-693C-4949-9250-03715C315856}" srcOrd="1" destOrd="0" presId="urn:microsoft.com/office/officeart/2005/8/layout/cycle4#1"/>
    <dgm:cxn modelId="{4EE798B0-DE03-43E2-8271-EC087CFDB48B}" type="presOf" srcId="{28385110-14B7-474A-B036-7B59F4E031A6}" destId="{4ADBC9DA-C9A4-40A0-9907-B9BBC41C75BC}" srcOrd="0" destOrd="0" presId="urn:microsoft.com/office/officeart/2005/8/layout/cycle4#1"/>
    <dgm:cxn modelId="{109FE8E5-B1F9-4D69-98BF-72B6B6536C3F}" srcId="{1D886B30-AA9C-455E-8E61-BD818893DF6C}" destId="{FC715EF3-2E53-4D98-8A27-34BA5AFA1DC3}" srcOrd="0" destOrd="0" parTransId="{F9A52CA5-06AB-4323-8721-FADF772E6335}" sibTransId="{C2A79BB9-080C-4895-A9A5-FBF85EAF3824}"/>
    <dgm:cxn modelId="{7E3C6341-F45B-48E4-9E94-CB65D514C176}" type="presOf" srcId="{FC715EF3-2E53-4D98-8A27-34BA5AFA1DC3}" destId="{E4105769-F72E-44DC-B123-4FFE19D3052B}" srcOrd="1" destOrd="0" presId="urn:microsoft.com/office/officeart/2005/8/layout/cycle4#1"/>
    <dgm:cxn modelId="{665DF362-02BE-4E14-A787-FBD99FAABD5D}" type="presOf" srcId="{FC715EF3-2E53-4D98-8A27-34BA5AFA1DC3}" destId="{706639CE-9F31-431A-AD2A-52EFBDCB4B04}" srcOrd="0" destOrd="0" presId="urn:microsoft.com/office/officeart/2005/8/layout/cycle4#1"/>
    <dgm:cxn modelId="{12EB6097-692C-438F-8094-11D33DC42CD7}" type="presOf" srcId="{EAEB8DFA-3F8F-4C15-925A-54029A1C117A}" destId="{D9325024-DAB2-46F5-B770-D9C0AB79710E}" srcOrd="0" destOrd="0" presId="urn:microsoft.com/office/officeart/2005/8/layout/cycle4#1"/>
    <dgm:cxn modelId="{FB0CDC14-BEB5-49E0-B8AD-99D14E1BE70D}" type="presOf" srcId="{0EC7D6BA-31A4-484B-9F5E-44998EB54D58}" destId="{81538B31-0567-4551-9357-141B08072AEA}" srcOrd="0" destOrd="0" presId="urn:microsoft.com/office/officeart/2005/8/layout/cycle4#1"/>
    <dgm:cxn modelId="{2D0B1978-AE9D-4D27-8B94-C2AB7E71E0A2}" srcId="{28385110-14B7-474A-B036-7B59F4E031A6}" destId="{E5B24E91-54E5-430A-AB8C-1BE43B60D413}" srcOrd="0" destOrd="0" parTransId="{8EA6AE4B-681E-430B-BAFE-78EAFD7A3A48}" sibTransId="{69A04D96-B18F-48D7-8479-8A7F61934477}"/>
    <dgm:cxn modelId="{8727A93A-3A35-44DF-8FAF-16F67E68CED3}" type="presOf" srcId="{EBCBEC7A-440B-4074-9CAA-2FED87B288C7}" destId="{38B138C7-693C-4949-9250-03715C315856}" srcOrd="1" destOrd="1" presId="urn:microsoft.com/office/officeart/2005/8/layout/cycle4#1"/>
    <dgm:cxn modelId="{4D9C1055-1EED-43BE-AFA5-3DFD23222505}" srcId="{EAEB8DFA-3F8F-4C15-925A-54029A1C117A}" destId="{EBCBEC7A-440B-4074-9CAA-2FED87B288C7}" srcOrd="1" destOrd="0" parTransId="{BA6BCD4E-AA0D-47FB-B2DC-B491F3940A33}" sibTransId="{276B3F45-02EC-4867-9492-DD0CDB49B968}"/>
    <dgm:cxn modelId="{50454798-24E5-4045-AFBA-90755ABEC7CA}" srcId="{28385110-14B7-474A-B036-7B59F4E031A6}" destId="{D0F76F69-2ED0-4F55-AFAF-D3D5E20F210A}" srcOrd="1" destOrd="0" parTransId="{A935FA57-C34B-494B-A5B2-EBB1579D1C7C}" sibTransId="{56999CBD-5922-4186-B8BE-59974FDC0695}"/>
    <dgm:cxn modelId="{DD5C99E6-6BC0-4CCD-866F-64F524FDBE73}" srcId="{736DB0D4-5A96-412F-8397-B4870A6A3EFB}" destId="{EAEB8DFA-3F8F-4C15-925A-54029A1C117A}" srcOrd="1" destOrd="0" parTransId="{27068EBA-04D3-444C-A40B-8F55D45F5855}" sibTransId="{FFDBFDF0-D5AA-4402-B261-8ED7192D489E}"/>
    <dgm:cxn modelId="{2D8A27A2-9F65-4DF3-88EA-C53173544030}" type="presOf" srcId="{E5B24E91-54E5-430A-AB8C-1BE43B60D413}" destId="{FFE50AA4-1351-4E7D-921B-E2CEACEA9F45}" srcOrd="1" destOrd="0" presId="urn:microsoft.com/office/officeart/2005/8/layout/cycle4#1"/>
    <dgm:cxn modelId="{986FB684-343C-4A97-996C-6BC7033C26CA}" type="presOf" srcId="{736DB0D4-5A96-412F-8397-B4870A6A3EFB}" destId="{A42FD61B-FCA0-42F2-8623-3C67D36992DA}" srcOrd="0" destOrd="0" presId="urn:microsoft.com/office/officeart/2005/8/layout/cycle4#1"/>
    <dgm:cxn modelId="{BDB6408B-2686-45D6-B77A-AB843B586F92}" type="presOf" srcId="{D0F76F69-2ED0-4F55-AFAF-D3D5E20F210A}" destId="{28A35F5C-B596-4F0C-AD71-BA25FBD2F0D9}" srcOrd="0" destOrd="1" presId="urn:microsoft.com/office/officeart/2005/8/layout/cycle4#1"/>
    <dgm:cxn modelId="{49448B8E-5CE1-414B-A5A5-B2C144F59138}" type="presOf" srcId="{EBCBEC7A-440B-4074-9CAA-2FED87B288C7}" destId="{9DA113D8-C303-465B-8D57-F6EDADF119CF}" srcOrd="0" destOrd="1" presId="urn:microsoft.com/office/officeart/2005/8/layout/cycle4#1"/>
    <dgm:cxn modelId="{110C299F-DDB9-4CEE-83DB-4DE25CBA63F7}" type="presOf" srcId="{418F37B9-CF75-4DC6-A4A3-FA93865FB1AB}" destId="{9DA113D8-C303-465B-8D57-F6EDADF119CF}" srcOrd="0" destOrd="0" presId="urn:microsoft.com/office/officeart/2005/8/layout/cycle4#1"/>
    <dgm:cxn modelId="{1219993E-7BE5-4457-A119-F8076F003014}" srcId="{736DB0D4-5A96-412F-8397-B4870A6A3EFB}" destId="{1D886B30-AA9C-455E-8E61-BD818893DF6C}" srcOrd="0" destOrd="0" parTransId="{B14FFA0C-790B-4F50-9216-19274FFD49FF}" sibTransId="{AF464700-065A-45A0-B835-1758EA9BDDC2}"/>
    <dgm:cxn modelId="{908B5295-CC9E-4E13-A71A-37547E56A2F8}" srcId="{736DB0D4-5A96-412F-8397-B4870A6A3EFB}" destId="{0EC7D6BA-31A4-484B-9F5E-44998EB54D58}" srcOrd="2" destOrd="0" parTransId="{29C83C27-8D4A-4748-84DF-A165204A449C}" sibTransId="{284E1EF5-1C20-4F8E-9A95-205D8A7B6CFE}"/>
    <dgm:cxn modelId="{AFD0B743-643D-4474-AEEE-3A542EC58BAC}" srcId="{736DB0D4-5A96-412F-8397-B4870A6A3EFB}" destId="{4F35DF48-D21E-4666-8279-50A3B09353B5}" srcOrd="4" destOrd="0" parTransId="{DB428B7A-FFA3-4D02-83D9-6D48C442E2E5}" sibTransId="{9DF085CC-276F-48FD-B5D7-019E4943A451}"/>
    <dgm:cxn modelId="{F2B2C588-39D6-452D-8D20-148DB46522E4}" type="presOf" srcId="{E5B24E91-54E5-430A-AB8C-1BE43B60D413}" destId="{28A35F5C-B596-4F0C-AD71-BA25FBD2F0D9}" srcOrd="0" destOrd="0" presId="urn:microsoft.com/office/officeart/2005/8/layout/cycle4#1"/>
    <dgm:cxn modelId="{E953CDFB-A1BA-4BE8-9C6A-6437ED378977}" type="presParOf" srcId="{A42FD61B-FCA0-42F2-8623-3C67D36992DA}" destId="{285E82F0-9660-4A7E-8D22-4BD90FDFDDF4}" srcOrd="0" destOrd="0" presId="urn:microsoft.com/office/officeart/2005/8/layout/cycle4#1"/>
    <dgm:cxn modelId="{6C62D275-1A4E-43FC-8EF3-FF38F93EC2EB}" type="presParOf" srcId="{285E82F0-9660-4A7E-8D22-4BD90FDFDDF4}" destId="{1CB42673-C0AB-4878-B97D-B7AE4910C13C}" srcOrd="0" destOrd="0" presId="urn:microsoft.com/office/officeart/2005/8/layout/cycle4#1"/>
    <dgm:cxn modelId="{58E4B380-5F2D-45E1-BB4C-844B7727009E}" type="presParOf" srcId="{1CB42673-C0AB-4878-B97D-B7AE4910C13C}" destId="{706639CE-9F31-431A-AD2A-52EFBDCB4B04}" srcOrd="0" destOrd="0" presId="urn:microsoft.com/office/officeart/2005/8/layout/cycle4#1"/>
    <dgm:cxn modelId="{8516551A-CF7A-47A5-B9C1-CDDC2323CEB7}" type="presParOf" srcId="{1CB42673-C0AB-4878-B97D-B7AE4910C13C}" destId="{E4105769-F72E-44DC-B123-4FFE19D3052B}" srcOrd="1" destOrd="0" presId="urn:microsoft.com/office/officeart/2005/8/layout/cycle4#1"/>
    <dgm:cxn modelId="{CBEFDA6A-506C-4D92-8BCE-E940C4BBD96D}" type="presParOf" srcId="{285E82F0-9660-4A7E-8D22-4BD90FDFDDF4}" destId="{DDD4929B-06FA-44FC-9BCF-E5735646111F}" srcOrd="1" destOrd="0" presId="urn:microsoft.com/office/officeart/2005/8/layout/cycle4#1"/>
    <dgm:cxn modelId="{CE0950B7-42F6-424F-8698-BD8037FE92CE}" type="presParOf" srcId="{DDD4929B-06FA-44FC-9BCF-E5735646111F}" destId="{9DA113D8-C303-465B-8D57-F6EDADF119CF}" srcOrd="0" destOrd="0" presId="urn:microsoft.com/office/officeart/2005/8/layout/cycle4#1"/>
    <dgm:cxn modelId="{265CCD60-3A56-440B-AE8E-ECDC7450D9AB}" type="presParOf" srcId="{DDD4929B-06FA-44FC-9BCF-E5735646111F}" destId="{38B138C7-693C-4949-9250-03715C315856}" srcOrd="1" destOrd="0" presId="urn:microsoft.com/office/officeart/2005/8/layout/cycle4#1"/>
    <dgm:cxn modelId="{C494C3FB-655D-4C28-9848-5087B31E1D55}" type="presParOf" srcId="{285E82F0-9660-4A7E-8D22-4BD90FDFDDF4}" destId="{71CC1C71-F11A-4A3C-BDEA-A7D49A0A7C6D}" srcOrd="2" destOrd="0" presId="urn:microsoft.com/office/officeart/2005/8/layout/cycle4#1"/>
    <dgm:cxn modelId="{B3F89EED-A81A-4479-8E81-D4DF6679EDD8}" type="presParOf" srcId="{71CC1C71-F11A-4A3C-BDEA-A7D49A0A7C6D}" destId="{28A35F5C-B596-4F0C-AD71-BA25FBD2F0D9}" srcOrd="0" destOrd="0" presId="urn:microsoft.com/office/officeart/2005/8/layout/cycle4#1"/>
    <dgm:cxn modelId="{5F4F58BB-695E-455F-8AFE-441575633C45}" type="presParOf" srcId="{71CC1C71-F11A-4A3C-BDEA-A7D49A0A7C6D}" destId="{FFE50AA4-1351-4E7D-921B-E2CEACEA9F45}" srcOrd="1" destOrd="0" presId="urn:microsoft.com/office/officeart/2005/8/layout/cycle4#1"/>
    <dgm:cxn modelId="{BD6A501B-6503-4FDF-965B-5976EF2B0AB2}" type="presParOf" srcId="{285E82F0-9660-4A7E-8D22-4BD90FDFDDF4}" destId="{FA253976-97AD-4834-B993-71634525907C}" srcOrd="3" destOrd="0" presId="urn:microsoft.com/office/officeart/2005/8/layout/cycle4#1"/>
    <dgm:cxn modelId="{E9761FF7-E6CE-4C23-82EF-897F36DCE1DB}" type="presParOf" srcId="{A42FD61B-FCA0-42F2-8623-3C67D36992DA}" destId="{9C471EA0-E88F-4247-BB4D-C0FC436F0A21}" srcOrd="1" destOrd="0" presId="urn:microsoft.com/office/officeart/2005/8/layout/cycle4#1"/>
    <dgm:cxn modelId="{101A065D-B586-4CF2-9EE4-F36758DD2A42}" type="presParOf" srcId="{9C471EA0-E88F-4247-BB4D-C0FC436F0A21}" destId="{3A789860-6D63-4948-A3E5-92159DD26B3C}" srcOrd="0" destOrd="0" presId="urn:microsoft.com/office/officeart/2005/8/layout/cycle4#1"/>
    <dgm:cxn modelId="{CCA55FBD-9C76-4AF2-B1E3-1D4585CE838D}" type="presParOf" srcId="{9C471EA0-E88F-4247-BB4D-C0FC436F0A21}" destId="{D9325024-DAB2-46F5-B770-D9C0AB79710E}" srcOrd="1" destOrd="0" presId="urn:microsoft.com/office/officeart/2005/8/layout/cycle4#1"/>
    <dgm:cxn modelId="{C7C3B78B-E580-4BF6-86A0-612AFE177ADB}" type="presParOf" srcId="{9C471EA0-E88F-4247-BB4D-C0FC436F0A21}" destId="{81538B31-0567-4551-9357-141B08072AEA}" srcOrd="2" destOrd="0" presId="urn:microsoft.com/office/officeart/2005/8/layout/cycle4#1"/>
    <dgm:cxn modelId="{83FA4AE2-1536-4874-BEB9-CAC86F4A84E7}" type="presParOf" srcId="{9C471EA0-E88F-4247-BB4D-C0FC436F0A21}" destId="{4ADBC9DA-C9A4-40A0-9907-B9BBC41C75BC}" srcOrd="3" destOrd="0" presId="urn:microsoft.com/office/officeart/2005/8/layout/cycle4#1"/>
    <dgm:cxn modelId="{A5930042-8188-433F-97DF-FF9AEB895E61}" type="presParOf" srcId="{9C471EA0-E88F-4247-BB4D-C0FC436F0A21}" destId="{F5AD51C5-0CAC-4841-A4BC-4B503F090901}" srcOrd="4" destOrd="0" presId="urn:microsoft.com/office/officeart/2005/8/layout/cycle4#1"/>
    <dgm:cxn modelId="{189F41E8-D3AB-4DDD-99DF-4CC0547517A9}" type="presParOf" srcId="{A42FD61B-FCA0-42F2-8623-3C67D36992DA}" destId="{E63053AA-D83C-4F8F-B9CE-B15286254DF6}" srcOrd="2" destOrd="0" presId="urn:microsoft.com/office/officeart/2005/8/layout/cycle4#1"/>
    <dgm:cxn modelId="{11219CB5-C435-4B2B-986B-12D729DAB7A5}" type="presParOf" srcId="{A42FD61B-FCA0-42F2-8623-3C67D36992DA}" destId="{390974E9-1185-40C2-B6A5-6D5E07211D51}" srcOrd="3" destOrd="0" presId="urn:microsoft.com/office/officeart/2005/8/layout/cycle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B91A95-2FDF-47B3-97B5-590FEB643740}" type="doc">
      <dgm:prSet loTypeId="urn:microsoft.com/office/officeart/2005/8/layout/vProcess5" loCatId="process" qsTypeId="urn:microsoft.com/office/officeart/2005/8/quickstyle/simple5" qsCatId="simple" csTypeId="urn:microsoft.com/office/officeart/2005/8/colors/colorful1#2" csCatId="colorful" phldr="1"/>
      <dgm:spPr/>
      <dgm:t>
        <a:bodyPr/>
        <a:lstStyle/>
        <a:p>
          <a:pPr rtl="1"/>
          <a:endParaRPr lang="he-IL"/>
        </a:p>
      </dgm:t>
    </dgm:pt>
    <dgm:pt modelId="{600494DE-2A30-437C-85DE-F91DDB75BD1C}">
      <dgm:prSet phldrT="[טקסט]" custT="1"/>
      <dgm:spPr>
        <a:ln>
          <a:solidFill>
            <a:schemeClr val="tx1"/>
          </a:solidFill>
        </a:ln>
      </dgm:spPr>
      <dgm:t>
        <a:bodyPr/>
        <a:lstStyle/>
        <a:p>
          <a:pPr algn="l" rtl="0"/>
          <a:r>
            <a:rPr lang="en-US" sz="1100" b="1" u="sng" dirty="0" smtClean="0">
              <a:solidFill>
                <a:schemeClr val="tx1"/>
              </a:solidFill>
              <a:effectLst/>
              <a:latin typeface="+mj-lt"/>
              <a:ea typeface="Tahoma" pitchFamily="34" charset="0"/>
              <a:cs typeface="Tahoma" pitchFamily="34" charset="0"/>
            </a:rPr>
            <a:t>Identifying change and the need for learning</a:t>
          </a:r>
          <a:endParaRPr lang="he-IL" sz="1100" b="1" u="sng" dirty="0">
            <a:solidFill>
              <a:schemeClr val="tx1"/>
            </a:solidFill>
            <a:effectLst/>
            <a:latin typeface="+mj-lt"/>
            <a:ea typeface="Tahoma" pitchFamily="34" charset="0"/>
            <a:cs typeface="Tahoma" pitchFamily="34" charset="0"/>
          </a:endParaRPr>
        </a:p>
      </dgm:t>
    </dgm:pt>
    <dgm:pt modelId="{BCD717B7-0FBE-4A3D-AF09-22ED5D2BE2B3}" type="parTrans" cxnId="{4849F254-6CF8-431C-A875-88796AFEFC68}">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3513CDE7-2CC3-4683-971A-A96761642561}" type="sibTrans" cxnId="{4849F254-6CF8-431C-A875-88796AFEFC68}">
      <dgm:prSet custT="1"/>
      <dgm:spPr>
        <a:ln w="15875">
          <a:solidFill>
            <a:schemeClr val="tx1"/>
          </a:solidFill>
        </a:ln>
      </dgm:spPr>
      <dgm:t>
        <a:bodyPr/>
        <a:lstStyle/>
        <a:p>
          <a:pPr rtl="1"/>
          <a:endParaRPr lang="he-IL" sz="900" b="1">
            <a:solidFill>
              <a:schemeClr val="tx1"/>
            </a:solidFill>
            <a:latin typeface="+mj-lt"/>
            <a:ea typeface="Tahoma" pitchFamily="34" charset="0"/>
            <a:cs typeface="Tahoma" pitchFamily="34" charset="0"/>
          </a:endParaRPr>
        </a:p>
      </dgm:t>
    </dgm:pt>
    <dgm:pt modelId="{3B4CB863-3E70-4FAC-8F49-E92453B45377}">
      <dgm:prSet phldrT="[טקסט]" custT="1"/>
      <dgm:spPr>
        <a:ln>
          <a:solidFill>
            <a:schemeClr val="tx1"/>
          </a:solidFill>
        </a:ln>
      </dgm:spPr>
      <dgm:t>
        <a:bodyPr/>
        <a:lstStyle/>
        <a:p>
          <a:pPr algn="l" rtl="0"/>
          <a:r>
            <a:rPr lang="en-US" sz="1100" b="1" u="sng" dirty="0" smtClean="0">
              <a:solidFill>
                <a:schemeClr val="tx1"/>
              </a:solidFill>
              <a:latin typeface="+mj-lt"/>
              <a:ea typeface="Tahoma" pitchFamily="34" charset="0"/>
              <a:cs typeface="Tahoma" pitchFamily="34" charset="0"/>
            </a:rPr>
            <a:t>Responsibility:</a:t>
          </a:r>
          <a:r>
            <a:rPr lang="en-US" sz="1100" b="1" u="none" dirty="0" smtClean="0">
              <a:solidFill>
                <a:schemeClr val="tx1"/>
              </a:solidFill>
              <a:latin typeface="+mj-lt"/>
              <a:ea typeface="Tahoma" pitchFamily="34" charset="0"/>
              <a:cs typeface="Tahoma" pitchFamily="34" charset="0"/>
            </a:rPr>
            <a:t> Chief of Staff and General Staff headquarters</a:t>
          </a:r>
          <a:endParaRPr lang="he-IL" sz="1100" b="1" u="none" dirty="0">
            <a:solidFill>
              <a:schemeClr val="tx1"/>
            </a:solidFill>
            <a:latin typeface="+mj-lt"/>
            <a:ea typeface="Tahoma" pitchFamily="34" charset="0"/>
            <a:cs typeface="Tahoma" pitchFamily="34" charset="0"/>
          </a:endParaRPr>
        </a:p>
      </dgm:t>
    </dgm:pt>
    <dgm:pt modelId="{25E9C51D-07A3-4C7A-9F87-D8F959B47280}" type="parTrans" cxnId="{BCE616EB-D123-4A52-8A69-8112488E7213}">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0DE0A7BF-A333-47F4-BF2D-E76102C99C8B}" type="sibTrans" cxnId="{BCE616EB-D123-4A52-8A69-8112488E7213}">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200CF6C6-F4D9-4E5E-9E2A-90D3DD5F60F2}">
      <dgm:prSet phldrT="[טקסט]" custT="1"/>
      <dgm:spPr>
        <a:ln>
          <a:solidFill>
            <a:schemeClr val="tx1"/>
          </a:solidFill>
        </a:ln>
      </dgm:spPr>
      <dgm:t>
        <a:bodyPr/>
        <a:lstStyle/>
        <a:p>
          <a:pPr algn="l" rtl="0"/>
          <a:r>
            <a:rPr lang="en-US" sz="1100" b="1" u="sng" dirty="0" smtClean="0">
              <a:solidFill>
                <a:schemeClr val="tx1"/>
              </a:solidFill>
              <a:latin typeface="+mj-lt"/>
              <a:ea typeface="Tahoma" pitchFamily="34" charset="0"/>
              <a:cs typeface="Tahoma" pitchFamily="34" charset="0"/>
            </a:rPr>
            <a:t>The process of developing knowledge, learning and an inquiry system</a:t>
          </a:r>
          <a:endParaRPr lang="he-IL" sz="1100" b="1" u="sng" dirty="0">
            <a:solidFill>
              <a:schemeClr val="tx1"/>
            </a:solidFill>
            <a:latin typeface="+mj-lt"/>
            <a:ea typeface="Tahoma" pitchFamily="34" charset="0"/>
            <a:cs typeface="Tahoma" pitchFamily="34" charset="0"/>
          </a:endParaRPr>
        </a:p>
      </dgm:t>
    </dgm:pt>
    <dgm:pt modelId="{E3670B88-DD68-4F56-8E04-CEBAB74CBDE2}" type="parTrans" cxnId="{421AF5E1-1161-4CA4-97EE-86B033883FF4}">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1DA96AF4-8CB5-4E68-AA2D-082CA9D28C08}" type="sibTrans" cxnId="{421AF5E1-1161-4CA4-97EE-86B033883FF4}">
      <dgm:prSet custT="1"/>
      <dgm:spPr>
        <a:ln w="15875">
          <a:solidFill>
            <a:schemeClr val="tx1"/>
          </a:solidFill>
        </a:ln>
      </dgm:spPr>
      <dgm:t>
        <a:bodyPr/>
        <a:lstStyle/>
        <a:p>
          <a:pPr rtl="1"/>
          <a:endParaRPr lang="he-IL" sz="900" b="1">
            <a:solidFill>
              <a:schemeClr val="tx1"/>
            </a:solidFill>
            <a:latin typeface="+mj-lt"/>
            <a:ea typeface="Tahoma" pitchFamily="34" charset="0"/>
            <a:cs typeface="Tahoma" pitchFamily="34" charset="0"/>
          </a:endParaRPr>
        </a:p>
      </dgm:t>
    </dgm:pt>
    <dgm:pt modelId="{E2A559F8-3B29-43A9-A29C-DF3F5C057301}">
      <dgm:prSet phldrT="[טקסט]" custT="1"/>
      <dgm:spPr>
        <a:ln>
          <a:solidFill>
            <a:schemeClr val="tx1"/>
          </a:solidFill>
        </a:ln>
      </dgm:spPr>
      <dgm:t>
        <a:bodyPr/>
        <a:lstStyle/>
        <a:p>
          <a:pPr algn="l" rtl="0"/>
          <a:r>
            <a:rPr lang="en-US" sz="1100" b="1" u="sng" dirty="0" smtClean="0">
              <a:solidFill>
                <a:schemeClr val="tx1"/>
              </a:solidFill>
              <a:latin typeface="+mj-lt"/>
              <a:ea typeface="Tahoma" pitchFamily="34" charset="0"/>
              <a:cs typeface="Tahoma" pitchFamily="34" charset="0"/>
            </a:rPr>
            <a:t>Responsibility:</a:t>
          </a:r>
          <a:r>
            <a:rPr lang="en-US" sz="1100" b="1" u="none" dirty="0" smtClean="0">
              <a:solidFill>
                <a:schemeClr val="tx1"/>
              </a:solidFill>
              <a:latin typeface="+mj-lt"/>
              <a:ea typeface="Tahoma" pitchFamily="34" charset="0"/>
              <a:cs typeface="Tahoma" pitchFamily="34" charset="0"/>
            </a:rPr>
            <a:t> Headquarters, in light of the guidelines for the chief of staff, and cooperation with the relevant main headquarters</a:t>
          </a:r>
          <a:r>
            <a:rPr lang="en-US" sz="1100" b="1" u="sng" dirty="0" smtClean="0">
              <a:solidFill>
                <a:schemeClr val="tx1"/>
              </a:solidFill>
              <a:latin typeface="+mj-lt"/>
              <a:ea typeface="Tahoma" pitchFamily="34" charset="0"/>
              <a:cs typeface="Tahoma" pitchFamily="34" charset="0"/>
            </a:rPr>
            <a:t>.</a:t>
          </a:r>
          <a:endParaRPr lang="he-IL" sz="1100" b="1" dirty="0">
            <a:solidFill>
              <a:schemeClr val="tx1"/>
            </a:solidFill>
            <a:latin typeface="+mj-lt"/>
            <a:ea typeface="Tahoma" pitchFamily="34" charset="0"/>
            <a:cs typeface="Tahoma" pitchFamily="34" charset="0"/>
          </a:endParaRPr>
        </a:p>
      </dgm:t>
    </dgm:pt>
    <dgm:pt modelId="{2A1C8B51-FD24-4F69-99F1-DB23764BA3D6}" type="parTrans" cxnId="{F5628BBF-8A32-4A39-A789-4DCBC9308118}">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07395D87-D10E-492C-AC1F-71DB080AAD35}" type="sibTrans" cxnId="{F5628BBF-8A32-4A39-A789-4DCBC9308118}">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8155A168-997C-446C-B11D-F2D48475419A}">
      <dgm:prSet phldrT="[טקסט]" custT="1"/>
      <dgm:spPr>
        <a:solidFill>
          <a:srgbClr val="FFC000"/>
        </a:solidFill>
        <a:ln>
          <a:solidFill>
            <a:schemeClr val="tx1"/>
          </a:solidFill>
        </a:ln>
      </dgm:spPr>
      <dgm:t>
        <a:bodyPr/>
        <a:lstStyle/>
        <a:p>
          <a:pPr algn="l" rtl="0"/>
          <a:r>
            <a:rPr lang="en-US" sz="1100" b="1" u="sng"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Approval of the concept that was developed at the main headquarters and transferred to the General Staff</a:t>
          </a:r>
        </a:p>
        <a:p>
          <a:pPr rtl="0"/>
          <a:r>
            <a:rPr lang="en-US" sz="1100" b="1" u="sng"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Responsibility:</a:t>
          </a:r>
          <a:r>
            <a:rPr lang="en-US" sz="1100" b="1" u="none"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 The General Command</a:t>
          </a:r>
          <a:endParaRPr lang="he-IL" sz="1100" b="1" u="none"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endParaRPr>
        </a:p>
        <a:p>
          <a:pPr algn="l" rtl="0"/>
          <a:r>
            <a:rPr lang="en-US" sz="1100" b="1" u="sng"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The product</a:t>
          </a:r>
          <a:r>
            <a:rPr lang="en-US" sz="1100" b="1" u="none"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 Planning based on concept</a:t>
          </a:r>
          <a:endParaRPr lang="he-IL" sz="1100" b="1" u="none"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endParaRPr>
        </a:p>
        <a:p>
          <a:pPr rtl="0"/>
          <a:r>
            <a:rPr lang="en-US" sz="1100" b="1" u="none"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Basis for dialog with political leadership</a:t>
          </a:r>
        </a:p>
      </dgm:t>
    </dgm:pt>
    <dgm:pt modelId="{40E536CA-4873-4F84-8217-8758FFE1BB78}" type="parTrans" cxnId="{CF20B3BA-0851-428E-8091-2944682DF9A1}">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D14D2F35-3BED-4C46-821A-4C81DF42E051}" type="sibTrans" cxnId="{CF20B3BA-0851-428E-8091-2944682DF9A1}">
      <dgm:prSet/>
      <dgm:spPr>
        <a:ln w="15875"/>
      </dgm:spPr>
      <dgm:t>
        <a:bodyPr/>
        <a:lstStyle/>
        <a:p>
          <a:pPr rtl="1"/>
          <a:endParaRPr lang="he-IL">
            <a:latin typeface="+mj-lt"/>
          </a:endParaRPr>
        </a:p>
      </dgm:t>
    </dgm:pt>
    <dgm:pt modelId="{86B0A94F-7BF7-41B5-AD6C-DC41DA8B5A25}">
      <dgm:prSet custT="1"/>
      <dgm:spPr>
        <a:ln>
          <a:solidFill>
            <a:schemeClr val="tx1"/>
          </a:solidFill>
        </a:ln>
      </dgm:spPr>
      <dgm:t>
        <a:bodyPr/>
        <a:lstStyle/>
        <a:p>
          <a:pPr rtl="0"/>
          <a:r>
            <a:rPr lang="en-US" sz="1100" b="1" u="sng"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Detailed planning, in light of the provisions of the Planning</a:t>
          </a:r>
        </a:p>
        <a:p>
          <a:pPr rtl="0"/>
          <a:r>
            <a:rPr lang="en-US" sz="1100" b="1" u="sng"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Responsibility</a:t>
          </a:r>
          <a:r>
            <a:rPr lang="en-US" sz="1100" b="1" u="none"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 All the main headquarters, in coordination with the Operations Division</a:t>
          </a:r>
          <a:endParaRPr lang="he-IL" sz="1100" b="1" u="none"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endParaRPr>
        </a:p>
        <a:p>
          <a:pPr rtl="1"/>
          <a:r>
            <a:rPr lang="en-US" sz="1100" b="1" u="sng"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The product:</a:t>
          </a:r>
          <a:r>
            <a:rPr lang="en-US" sz="1100" b="1" u="none"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 Plans of the headquarters for the campaign and force build-up</a:t>
          </a:r>
          <a:endParaRPr lang="he-IL" sz="1100" b="1" u="none" dirty="0">
            <a:solidFill>
              <a:schemeClr val="tx1"/>
            </a:solidFill>
            <a:latin typeface="+mj-lt"/>
            <a:ea typeface="Tahoma" pitchFamily="34" charset="0"/>
            <a:cs typeface="Tahoma" pitchFamily="34" charset="0"/>
          </a:endParaRPr>
        </a:p>
      </dgm:t>
    </dgm:pt>
    <dgm:pt modelId="{69FC31B7-C4B9-40FF-A8AF-13F43B6D4D9F}" type="parTrans" cxnId="{943BEA35-62F6-4EAC-9D26-A0096AA876AC}">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37D5836C-610E-4309-925B-D031ADC1DF90}" type="sibTrans" cxnId="{943BEA35-62F6-4EAC-9D26-A0096AA876AC}">
      <dgm:prSet custT="1"/>
      <dgm:spPr>
        <a:ln w="15875">
          <a:solidFill>
            <a:schemeClr val="tx1"/>
          </a:solidFill>
        </a:ln>
      </dgm:spPr>
      <dgm:t>
        <a:bodyPr/>
        <a:lstStyle/>
        <a:p>
          <a:pPr rtl="1"/>
          <a:endParaRPr lang="he-IL" sz="900" b="1">
            <a:solidFill>
              <a:schemeClr val="tx1"/>
            </a:solidFill>
            <a:latin typeface="+mj-lt"/>
            <a:ea typeface="Tahoma" pitchFamily="34" charset="0"/>
            <a:cs typeface="Tahoma" pitchFamily="34" charset="0"/>
          </a:endParaRPr>
        </a:p>
      </dgm:t>
    </dgm:pt>
    <dgm:pt modelId="{EB145903-4BD4-443D-9F9F-B52A7DF1A0DA}">
      <dgm:prSet custT="1"/>
      <dgm:spPr>
        <a:ln>
          <a:solidFill>
            <a:schemeClr val="tx1"/>
          </a:solidFill>
        </a:ln>
      </dgm:spPr>
      <dgm:t>
        <a:bodyPr/>
        <a:lstStyle/>
        <a:p>
          <a:pPr algn="l" defTabSz="488950" rtl="0"/>
          <a:r>
            <a:rPr lang="en-US" sz="1100" b="1" u="sng"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Complete design / procedure for battle</a:t>
          </a:r>
          <a:endParaRPr lang="he-IL" sz="1100" b="1" u="sng" dirty="0">
            <a:solidFill>
              <a:schemeClr val="tx1"/>
            </a:solidFill>
            <a:effectLst>
              <a:outerShdw blurRad="38100" dist="38100" dir="2700000" algn="tl">
                <a:srgbClr val="000000">
                  <a:alpha val="43137"/>
                </a:srgbClr>
              </a:outerShdw>
            </a:effectLst>
            <a:latin typeface="+mj-lt"/>
            <a:ea typeface="Tahoma" pitchFamily="34" charset="0"/>
            <a:cs typeface="Tahoma" pitchFamily="34" charset="0"/>
          </a:endParaRPr>
        </a:p>
      </dgm:t>
    </dgm:pt>
    <dgm:pt modelId="{650247B6-437E-46BF-8285-0098B69D678B}" type="parTrans" cxnId="{DAEE5159-7FC0-4962-9E51-899370173AE8}">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889D9FF9-5B0D-4EC5-8830-27874D20CED4}" type="sibTrans" cxnId="{DAEE5159-7FC0-4962-9E51-899370173AE8}">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7A8CDF12-9DFC-42A0-A45A-797EA6F95E9F}">
      <dgm:prSet custT="1"/>
      <dgm:spPr>
        <a:ln>
          <a:solidFill>
            <a:schemeClr val="tx1"/>
          </a:solidFill>
        </a:ln>
      </dgm:spPr>
      <dgm:t>
        <a:bodyPr/>
        <a:lstStyle/>
        <a:p>
          <a:pPr algn="l" defTabSz="488950" rtl="0"/>
          <a:r>
            <a:rPr lang="en-US" sz="1100" b="1" u="sng" dirty="0" smtClean="0">
              <a:solidFill>
                <a:schemeClr val="tx1"/>
              </a:solidFill>
              <a:latin typeface="+mj-lt"/>
              <a:ea typeface="Tahoma" pitchFamily="34" charset="0"/>
              <a:cs typeface="Tahoma" pitchFamily="34" charset="0"/>
            </a:rPr>
            <a:t>Responsibility</a:t>
          </a:r>
          <a:r>
            <a:rPr lang="en-US" sz="1100" b="1" u="none" dirty="0" smtClean="0">
              <a:solidFill>
                <a:schemeClr val="tx1"/>
              </a:solidFill>
              <a:latin typeface="+mj-lt"/>
              <a:ea typeface="Tahoma" pitchFamily="34" charset="0"/>
              <a:cs typeface="Tahoma" pitchFamily="34" charset="0"/>
            </a:rPr>
            <a:t>: The General Command</a:t>
          </a:r>
          <a:endParaRPr lang="he-IL" sz="1100" b="1" u="none" dirty="0">
            <a:solidFill>
              <a:schemeClr val="tx1"/>
            </a:solidFill>
            <a:latin typeface="+mj-lt"/>
            <a:ea typeface="Tahoma" pitchFamily="34" charset="0"/>
            <a:cs typeface="Tahoma" pitchFamily="34" charset="0"/>
          </a:endParaRPr>
        </a:p>
      </dgm:t>
    </dgm:pt>
    <dgm:pt modelId="{4257316D-5039-4E1C-B5CB-2A02BA9DECD9}" type="parTrans" cxnId="{48630055-0C07-45E4-9AB3-51F8ECCD5FC9}">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49A39678-30E9-4643-9666-D105F14AC912}" type="sibTrans" cxnId="{48630055-0C07-45E4-9AB3-51F8ECCD5FC9}">
      <dgm:prSet/>
      <dgm:spPr/>
      <dgm:t>
        <a:bodyPr/>
        <a:lstStyle/>
        <a:p>
          <a:pPr rtl="1"/>
          <a:endParaRPr lang="he-IL" sz="1600" b="1">
            <a:solidFill>
              <a:schemeClr val="tx1"/>
            </a:solidFill>
            <a:latin typeface="Tahoma" pitchFamily="34" charset="0"/>
            <a:ea typeface="Tahoma" pitchFamily="34" charset="0"/>
            <a:cs typeface="Tahoma" pitchFamily="34" charset="0"/>
          </a:endParaRPr>
        </a:p>
      </dgm:t>
    </dgm:pt>
    <dgm:pt modelId="{13C203DF-9806-4039-800D-943B8F75D081}">
      <dgm:prSet phldrT="[טקסט]" custT="1"/>
      <dgm:spPr>
        <a:ln>
          <a:solidFill>
            <a:schemeClr val="tx1"/>
          </a:solidFill>
        </a:ln>
      </dgm:spPr>
      <dgm:t>
        <a:bodyPr/>
        <a:lstStyle/>
        <a:p>
          <a:pPr algn="l" rtl="0"/>
          <a:r>
            <a:rPr lang="en-US" sz="1100" b="1" u="sng" dirty="0" smtClean="0">
              <a:solidFill>
                <a:schemeClr val="tx1"/>
              </a:solidFill>
              <a:latin typeface="+mj-lt"/>
              <a:ea typeface="Tahoma" pitchFamily="34" charset="0"/>
              <a:cs typeface="Tahoma" pitchFamily="34" charset="0"/>
            </a:rPr>
            <a:t>The product</a:t>
          </a:r>
          <a:r>
            <a:rPr lang="en-US" sz="1100" b="1" u="none" dirty="0" smtClean="0">
              <a:solidFill>
                <a:schemeClr val="tx1"/>
              </a:solidFill>
              <a:latin typeface="+mj-lt"/>
              <a:ea typeface="Tahoma" pitchFamily="34" charset="0"/>
              <a:cs typeface="Tahoma" pitchFamily="34" charset="0"/>
            </a:rPr>
            <a:t>: Guidelines of the General Staff - the definition of change and building (The construction) learning process (leading, multi-force as partners and room to examine) the time frame and the strategic need. Can include existing primary desirable strategy.</a:t>
          </a:r>
          <a:endParaRPr lang="he-IL" sz="1100" b="1" u="none" dirty="0">
            <a:solidFill>
              <a:schemeClr val="tx1"/>
            </a:solidFill>
            <a:latin typeface="+mj-lt"/>
            <a:ea typeface="Tahoma" pitchFamily="34" charset="0"/>
            <a:cs typeface="Tahoma" pitchFamily="34" charset="0"/>
          </a:endParaRPr>
        </a:p>
      </dgm:t>
    </dgm:pt>
    <dgm:pt modelId="{52A92BDD-62E5-43B5-A0B4-6FEDA743B78E}" type="parTrans" cxnId="{24119691-670E-4AD5-AAC3-E07964FDA362}">
      <dgm:prSet/>
      <dgm:spPr/>
      <dgm:t>
        <a:bodyPr/>
        <a:lstStyle/>
        <a:p>
          <a:pPr rtl="1"/>
          <a:endParaRPr lang="he-IL"/>
        </a:p>
      </dgm:t>
    </dgm:pt>
    <dgm:pt modelId="{E8BBAAE7-61EA-44B1-9730-521B76794B25}" type="sibTrans" cxnId="{24119691-670E-4AD5-AAC3-E07964FDA362}">
      <dgm:prSet/>
      <dgm:spPr/>
      <dgm:t>
        <a:bodyPr/>
        <a:lstStyle/>
        <a:p>
          <a:pPr rtl="1"/>
          <a:endParaRPr lang="he-IL"/>
        </a:p>
      </dgm:t>
    </dgm:pt>
    <dgm:pt modelId="{1EC6D753-47A3-494E-899D-ED03DBAA5A92}">
      <dgm:prSet custT="1"/>
      <dgm:spPr/>
      <dgm:t>
        <a:bodyPr/>
        <a:lstStyle/>
        <a:p>
          <a:pPr rtl="0"/>
          <a:r>
            <a:rPr lang="en-US" sz="1100" b="1" u="none" dirty="0" smtClean="0">
              <a:solidFill>
                <a:schemeClr val="tx1"/>
              </a:solidFill>
              <a:latin typeface="+mj-lt"/>
              <a:ea typeface="Tahoma" pitchFamily="34" charset="0"/>
              <a:cs typeface="Tahoma" pitchFamily="34" charset="0"/>
            </a:rPr>
            <a:t>Provides a base for </a:t>
          </a:r>
          <a:r>
            <a:rPr lang="en-US" sz="1100" b="1" u="none" dirty="0">
              <a:solidFill>
                <a:schemeClr val="tx1"/>
              </a:solidFill>
              <a:latin typeface="+mj-lt"/>
              <a:ea typeface="Tahoma" pitchFamily="34" charset="0"/>
              <a:cs typeface="Tahoma" pitchFamily="34" charset="0"/>
            </a:rPr>
            <a:t>preliminary dialogue with the political leadership</a:t>
          </a:r>
          <a:endParaRPr lang="he-IL" sz="1100" b="1" u="none" dirty="0">
            <a:solidFill>
              <a:schemeClr val="tx1"/>
            </a:solidFill>
            <a:latin typeface="+mj-lt"/>
            <a:ea typeface="Tahoma" pitchFamily="34" charset="0"/>
            <a:cs typeface="Tahoma" pitchFamily="34" charset="0"/>
          </a:endParaRPr>
        </a:p>
      </dgm:t>
    </dgm:pt>
    <dgm:pt modelId="{71AA0381-C4CD-4BC6-ACEB-CFCDD872190D}" type="parTrans" cxnId="{84E5D075-CF31-4A89-B3C1-A9E95A64F0F7}">
      <dgm:prSet/>
      <dgm:spPr/>
      <dgm:t>
        <a:bodyPr/>
        <a:lstStyle/>
        <a:p>
          <a:pPr rtl="1"/>
          <a:endParaRPr lang="he-IL"/>
        </a:p>
      </dgm:t>
    </dgm:pt>
    <dgm:pt modelId="{B8A78E44-CD60-4460-BB5D-895EBC8F38D5}" type="sibTrans" cxnId="{84E5D075-CF31-4A89-B3C1-A9E95A64F0F7}">
      <dgm:prSet/>
      <dgm:spPr/>
      <dgm:t>
        <a:bodyPr/>
        <a:lstStyle/>
        <a:p>
          <a:pPr rtl="1"/>
          <a:endParaRPr lang="he-IL"/>
        </a:p>
      </dgm:t>
    </dgm:pt>
    <dgm:pt modelId="{F70BA48C-C12F-4A03-9536-8DBF6FC77E1C}">
      <dgm:prSet phldrT="[טקסט]" custT="1"/>
      <dgm:spPr>
        <a:ln>
          <a:solidFill>
            <a:schemeClr val="tx1"/>
          </a:solidFill>
        </a:ln>
      </dgm:spPr>
      <dgm:t>
        <a:bodyPr/>
        <a:lstStyle/>
        <a:p>
          <a:pPr algn="l" rtl="0"/>
          <a:r>
            <a:rPr lang="en-US" sz="1100" b="1" dirty="0" smtClean="0">
              <a:solidFill>
                <a:schemeClr val="tx1"/>
              </a:solidFill>
              <a:latin typeface="+mj-lt"/>
              <a:ea typeface="Tahoma" pitchFamily="34" charset="0"/>
              <a:cs typeface="Tahoma" pitchFamily="34" charset="0"/>
            </a:rPr>
            <a:t>Permanent accompaniment by the Operations Division, and meetings with the Chief of Staff at set points.</a:t>
          </a:r>
          <a:endParaRPr lang="he-IL" sz="1100" b="1" dirty="0">
            <a:solidFill>
              <a:schemeClr val="tx1"/>
            </a:solidFill>
            <a:latin typeface="+mj-lt"/>
            <a:ea typeface="Tahoma" pitchFamily="34" charset="0"/>
            <a:cs typeface="Tahoma" pitchFamily="34" charset="0"/>
          </a:endParaRPr>
        </a:p>
      </dgm:t>
    </dgm:pt>
    <dgm:pt modelId="{E611B9DB-47A7-404E-88F3-AF5DC7C8975B}" type="parTrans" cxnId="{A0F13806-D8A7-4875-B5FF-30EE5B25BFD5}">
      <dgm:prSet/>
      <dgm:spPr/>
      <dgm:t>
        <a:bodyPr/>
        <a:lstStyle/>
        <a:p>
          <a:pPr rtl="1"/>
          <a:endParaRPr lang="he-IL"/>
        </a:p>
      </dgm:t>
    </dgm:pt>
    <dgm:pt modelId="{9E9339DB-D5C7-4837-A453-CEF313BF86A1}" type="sibTrans" cxnId="{A0F13806-D8A7-4875-B5FF-30EE5B25BFD5}">
      <dgm:prSet/>
      <dgm:spPr/>
      <dgm:t>
        <a:bodyPr/>
        <a:lstStyle/>
        <a:p>
          <a:pPr rtl="1"/>
          <a:endParaRPr lang="he-IL"/>
        </a:p>
      </dgm:t>
    </dgm:pt>
    <dgm:pt modelId="{14FB715F-00B7-40D1-88E6-F81DB8A5513D}">
      <dgm:prSet custT="1"/>
      <dgm:spPr/>
      <dgm:t>
        <a:bodyPr/>
        <a:lstStyle/>
        <a:p>
          <a:pPr rtl="0"/>
          <a:r>
            <a:rPr lang="en-US" sz="1100" b="1" u="sng" dirty="0">
              <a:solidFill>
                <a:schemeClr val="tx1"/>
              </a:solidFill>
              <a:latin typeface="+mj-lt"/>
              <a:ea typeface="Tahoma" pitchFamily="34" charset="0"/>
              <a:cs typeface="Tahoma" pitchFamily="34" charset="0"/>
            </a:rPr>
            <a:t>The product</a:t>
          </a:r>
          <a:r>
            <a:rPr lang="en-US" sz="1100" b="1" dirty="0">
              <a:solidFill>
                <a:schemeClr val="tx1"/>
              </a:solidFill>
              <a:latin typeface="+mj-lt"/>
              <a:ea typeface="Tahoma" pitchFamily="34" charset="0"/>
              <a:cs typeface="Tahoma" pitchFamily="34" charset="0"/>
            </a:rPr>
            <a:t>: </a:t>
          </a:r>
          <a:r>
            <a:rPr lang="en-US" sz="1100" b="1" dirty="0" smtClean="0">
              <a:solidFill>
                <a:schemeClr val="tx1"/>
              </a:solidFill>
              <a:latin typeface="+mj-lt"/>
              <a:ea typeface="Tahoma" pitchFamily="34" charset="0"/>
              <a:cs typeface="Tahoma" pitchFamily="34" charset="0"/>
            </a:rPr>
            <a:t>Multi-force concept for the campaign </a:t>
          </a:r>
          <a:r>
            <a:rPr lang="en-US" sz="1100" b="1" dirty="0">
              <a:solidFill>
                <a:schemeClr val="tx1"/>
              </a:solidFill>
              <a:latin typeface="+mj-lt"/>
              <a:ea typeface="Tahoma" pitchFamily="34" charset="0"/>
              <a:cs typeface="Tahoma" pitchFamily="34" charset="0"/>
            </a:rPr>
            <a:t>(to use force or buildup</a:t>
          </a:r>
          <a:r>
            <a:rPr lang="en-US" sz="1100" b="1" dirty="0" smtClean="0">
              <a:solidFill>
                <a:schemeClr val="tx1"/>
              </a:solidFill>
              <a:latin typeface="+mj-lt"/>
              <a:ea typeface="Tahoma" pitchFamily="34" charset="0"/>
              <a:cs typeface="Tahoma" pitchFamily="34" charset="0"/>
            </a:rPr>
            <a:t>)</a:t>
          </a:r>
          <a:endParaRPr lang="he-IL" sz="1100" b="1" dirty="0">
            <a:solidFill>
              <a:schemeClr val="tx1"/>
            </a:solidFill>
            <a:latin typeface="+mj-lt"/>
            <a:ea typeface="Tahoma" pitchFamily="34" charset="0"/>
            <a:cs typeface="Tahoma" pitchFamily="34" charset="0"/>
          </a:endParaRPr>
        </a:p>
      </dgm:t>
    </dgm:pt>
    <dgm:pt modelId="{B492618D-DC63-42CA-AF18-DEDA7EC60D9D}" type="parTrans" cxnId="{4FFF1982-386B-4924-88BA-D232D6BFBFD9}">
      <dgm:prSet/>
      <dgm:spPr/>
      <dgm:t>
        <a:bodyPr/>
        <a:lstStyle/>
        <a:p>
          <a:pPr rtl="1"/>
          <a:endParaRPr lang="he-IL"/>
        </a:p>
      </dgm:t>
    </dgm:pt>
    <dgm:pt modelId="{A5B3394C-5BC7-4301-9AB0-6ECCD9BDF16F}" type="sibTrans" cxnId="{4FFF1982-386B-4924-88BA-D232D6BFBFD9}">
      <dgm:prSet/>
      <dgm:spPr/>
      <dgm:t>
        <a:bodyPr/>
        <a:lstStyle/>
        <a:p>
          <a:pPr rtl="1"/>
          <a:endParaRPr lang="he-IL"/>
        </a:p>
      </dgm:t>
    </dgm:pt>
    <dgm:pt modelId="{B28DA67B-9E87-41F4-BED2-1A6DB9833F6A}">
      <dgm:prSet custT="1"/>
      <dgm:spPr>
        <a:ln>
          <a:solidFill>
            <a:schemeClr val="tx1"/>
          </a:solidFill>
        </a:ln>
      </dgm:spPr>
      <dgm:t>
        <a:bodyPr/>
        <a:lstStyle/>
        <a:p>
          <a:pPr algn="l" defTabSz="488950" rtl="0"/>
          <a:r>
            <a:rPr lang="en-US" sz="1100" b="1" u="sng" dirty="0" smtClean="0">
              <a:solidFill>
                <a:schemeClr val="tx1"/>
              </a:solidFill>
              <a:latin typeface="+mj-lt"/>
              <a:ea typeface="Tahoma" pitchFamily="34" charset="0"/>
              <a:cs typeface="Tahoma" pitchFamily="34" charset="0"/>
            </a:rPr>
            <a:t>The product</a:t>
          </a:r>
          <a:r>
            <a:rPr lang="en-US" sz="1100" b="1" u="none" dirty="0" smtClean="0">
              <a:solidFill>
                <a:schemeClr val="tx1"/>
              </a:solidFill>
              <a:latin typeface="+mj-lt"/>
              <a:ea typeface="Tahoma" pitchFamily="34" charset="0"/>
              <a:cs typeface="Tahoma" pitchFamily="34" charset="0"/>
            </a:rPr>
            <a:t>: a detailed plan by the General Command that is multi-force and detailed for the campaign, and several other alternatives that are unspecified</a:t>
          </a:r>
          <a:endParaRPr lang="he-IL" sz="1100" b="1" u="none" dirty="0">
            <a:solidFill>
              <a:schemeClr val="tx1"/>
            </a:solidFill>
            <a:latin typeface="+mj-lt"/>
            <a:ea typeface="Tahoma" pitchFamily="34" charset="0"/>
            <a:cs typeface="Tahoma" pitchFamily="34" charset="0"/>
          </a:endParaRPr>
        </a:p>
      </dgm:t>
    </dgm:pt>
    <dgm:pt modelId="{55FE9AE5-897A-49CF-BA5E-22CC00304584}" type="parTrans" cxnId="{32DC4230-B334-4057-99B0-3F0EDB933317}">
      <dgm:prSet/>
      <dgm:spPr/>
      <dgm:t>
        <a:bodyPr/>
        <a:lstStyle/>
        <a:p>
          <a:pPr rtl="1"/>
          <a:endParaRPr lang="he-IL"/>
        </a:p>
      </dgm:t>
    </dgm:pt>
    <dgm:pt modelId="{25F2DE31-0FE1-4411-897B-AD2E053D57DF}" type="sibTrans" cxnId="{32DC4230-B334-4057-99B0-3F0EDB933317}">
      <dgm:prSet/>
      <dgm:spPr/>
      <dgm:t>
        <a:bodyPr/>
        <a:lstStyle/>
        <a:p>
          <a:pPr rtl="1"/>
          <a:endParaRPr lang="he-IL"/>
        </a:p>
      </dgm:t>
    </dgm:pt>
    <dgm:pt modelId="{35071A21-717B-4AEC-A9F8-108EFEB0AF2A}" type="pres">
      <dgm:prSet presAssocID="{4CB91A95-2FDF-47B3-97B5-590FEB643740}" presName="outerComposite" presStyleCnt="0">
        <dgm:presLayoutVars>
          <dgm:chMax val="5"/>
          <dgm:dir val="rev"/>
          <dgm:resizeHandles val="exact"/>
        </dgm:presLayoutVars>
      </dgm:prSet>
      <dgm:spPr/>
      <dgm:t>
        <a:bodyPr/>
        <a:lstStyle/>
        <a:p>
          <a:pPr rtl="1"/>
          <a:endParaRPr lang="he-IL"/>
        </a:p>
      </dgm:t>
    </dgm:pt>
    <dgm:pt modelId="{780D7DDD-9C00-42A5-A778-7DCCE5529000}" type="pres">
      <dgm:prSet presAssocID="{4CB91A95-2FDF-47B3-97B5-590FEB643740}" presName="dummyMaxCanvas" presStyleCnt="0">
        <dgm:presLayoutVars/>
      </dgm:prSet>
      <dgm:spPr/>
      <dgm:t>
        <a:bodyPr/>
        <a:lstStyle/>
        <a:p>
          <a:pPr rtl="1"/>
          <a:endParaRPr lang="he-IL"/>
        </a:p>
      </dgm:t>
    </dgm:pt>
    <dgm:pt modelId="{4E7D0780-0DF7-484A-89BA-1AD0779FA6F0}" type="pres">
      <dgm:prSet presAssocID="{4CB91A95-2FDF-47B3-97B5-590FEB643740}" presName="FiveNodes_1" presStyleLbl="node1" presStyleIdx="0" presStyleCnt="5" custScaleY="111965" custLinFactNeighborX="0" custLinFactNeighborY="37848">
        <dgm:presLayoutVars>
          <dgm:bulletEnabled val="1"/>
        </dgm:presLayoutVars>
      </dgm:prSet>
      <dgm:spPr/>
      <dgm:t>
        <a:bodyPr/>
        <a:lstStyle/>
        <a:p>
          <a:pPr rtl="1"/>
          <a:endParaRPr lang="he-IL"/>
        </a:p>
      </dgm:t>
    </dgm:pt>
    <dgm:pt modelId="{884CD521-95C4-4998-9CD8-4914CE9046FC}" type="pres">
      <dgm:prSet presAssocID="{4CB91A95-2FDF-47B3-97B5-590FEB643740}" presName="FiveNodes_2" presStyleLbl="node1" presStyleIdx="1" presStyleCnt="5" custScaleY="133995" custLinFactNeighborX="-1425" custLinFactNeighborY="46516">
        <dgm:presLayoutVars>
          <dgm:bulletEnabled val="1"/>
        </dgm:presLayoutVars>
      </dgm:prSet>
      <dgm:spPr/>
      <dgm:t>
        <a:bodyPr/>
        <a:lstStyle/>
        <a:p>
          <a:pPr rtl="1"/>
          <a:endParaRPr lang="he-IL"/>
        </a:p>
      </dgm:t>
    </dgm:pt>
    <dgm:pt modelId="{A996F0A2-97BA-4444-A6F1-921E08389CFB}" type="pres">
      <dgm:prSet presAssocID="{4CB91A95-2FDF-47B3-97B5-590FEB643740}" presName="FiveNodes_3" presStyleLbl="node1" presStyleIdx="2" presStyleCnt="5" custScaleY="93788" custLinFactNeighborX="-1857" custLinFactNeighborY="44979">
        <dgm:presLayoutVars>
          <dgm:bulletEnabled val="1"/>
        </dgm:presLayoutVars>
      </dgm:prSet>
      <dgm:spPr/>
      <dgm:t>
        <a:bodyPr/>
        <a:lstStyle/>
        <a:p>
          <a:pPr rtl="1"/>
          <a:endParaRPr lang="he-IL"/>
        </a:p>
      </dgm:t>
    </dgm:pt>
    <dgm:pt modelId="{B7AC44C1-D73E-4E5C-A8E6-CA97F717A430}" type="pres">
      <dgm:prSet presAssocID="{4CB91A95-2FDF-47B3-97B5-590FEB643740}" presName="FiveNodes_4" presStyleLbl="node1" presStyleIdx="3" presStyleCnt="5" custScaleY="81555" custLinFactNeighborX="1096" custLinFactNeighborY="22572">
        <dgm:presLayoutVars>
          <dgm:bulletEnabled val="1"/>
        </dgm:presLayoutVars>
      </dgm:prSet>
      <dgm:spPr/>
      <dgm:t>
        <a:bodyPr/>
        <a:lstStyle/>
        <a:p>
          <a:pPr rtl="1"/>
          <a:endParaRPr lang="he-IL"/>
        </a:p>
      </dgm:t>
    </dgm:pt>
    <dgm:pt modelId="{058DBA4B-1B07-440E-907E-A48BDE377791}" type="pres">
      <dgm:prSet presAssocID="{4CB91A95-2FDF-47B3-97B5-590FEB643740}" presName="FiveNodes_5" presStyleLbl="node1" presStyleIdx="4" presStyleCnt="5" custScaleY="95194" custLinFactNeighborX="-1593" custLinFactNeighborY="6130">
        <dgm:presLayoutVars>
          <dgm:bulletEnabled val="1"/>
        </dgm:presLayoutVars>
      </dgm:prSet>
      <dgm:spPr/>
      <dgm:t>
        <a:bodyPr/>
        <a:lstStyle/>
        <a:p>
          <a:pPr rtl="1"/>
          <a:endParaRPr lang="he-IL"/>
        </a:p>
      </dgm:t>
    </dgm:pt>
    <dgm:pt modelId="{0492B384-4493-41BD-8DE8-96E8557991BE}" type="pres">
      <dgm:prSet presAssocID="{4CB91A95-2FDF-47B3-97B5-590FEB643740}" presName="FiveConn_1-2" presStyleLbl="fgAccFollowNode1" presStyleIdx="0" presStyleCnt="4" custLinFactNeighborX="65634" custLinFactNeighborY="-9744">
        <dgm:presLayoutVars>
          <dgm:bulletEnabled val="1"/>
        </dgm:presLayoutVars>
      </dgm:prSet>
      <dgm:spPr/>
      <dgm:t>
        <a:bodyPr/>
        <a:lstStyle/>
        <a:p>
          <a:pPr rtl="1"/>
          <a:endParaRPr lang="he-IL"/>
        </a:p>
      </dgm:t>
    </dgm:pt>
    <dgm:pt modelId="{109F2030-D78B-432C-921C-F240031390BF}" type="pres">
      <dgm:prSet presAssocID="{4CB91A95-2FDF-47B3-97B5-590FEB643740}" presName="FiveConn_2-3" presStyleLbl="fgAccFollowNode1" presStyleIdx="1" presStyleCnt="4" custLinFactNeighborX="18628" custLinFactNeighborY="-24080">
        <dgm:presLayoutVars>
          <dgm:bulletEnabled val="1"/>
        </dgm:presLayoutVars>
      </dgm:prSet>
      <dgm:spPr/>
      <dgm:t>
        <a:bodyPr/>
        <a:lstStyle/>
        <a:p>
          <a:pPr rtl="1"/>
          <a:endParaRPr lang="he-IL"/>
        </a:p>
      </dgm:t>
    </dgm:pt>
    <dgm:pt modelId="{B043FA42-42CB-4D43-A256-C57278428CB8}" type="pres">
      <dgm:prSet presAssocID="{4CB91A95-2FDF-47B3-97B5-590FEB643740}" presName="FiveConn_3-4" presStyleLbl="fgAccFollowNode1" presStyleIdx="2" presStyleCnt="4" custLinFactNeighborX="35973" custLinFactNeighborY="-3677">
        <dgm:presLayoutVars>
          <dgm:bulletEnabled val="1"/>
        </dgm:presLayoutVars>
      </dgm:prSet>
      <dgm:spPr/>
      <dgm:t>
        <a:bodyPr/>
        <a:lstStyle/>
        <a:p>
          <a:pPr rtl="1"/>
          <a:endParaRPr lang="he-IL"/>
        </a:p>
      </dgm:t>
    </dgm:pt>
    <dgm:pt modelId="{D0BFC699-5FB8-4FF8-8108-F358154170F8}" type="pres">
      <dgm:prSet presAssocID="{4CB91A95-2FDF-47B3-97B5-590FEB643740}" presName="FiveConn_4-5" presStyleLbl="fgAccFollowNode1" presStyleIdx="3" presStyleCnt="4" custLinFactNeighborX="42592" custLinFactNeighborY="-8998">
        <dgm:presLayoutVars>
          <dgm:bulletEnabled val="1"/>
        </dgm:presLayoutVars>
      </dgm:prSet>
      <dgm:spPr/>
      <dgm:t>
        <a:bodyPr/>
        <a:lstStyle/>
        <a:p>
          <a:pPr rtl="1"/>
          <a:endParaRPr lang="he-IL"/>
        </a:p>
      </dgm:t>
    </dgm:pt>
    <dgm:pt modelId="{1C64131B-5630-4F3E-8B23-856942E781CD}" type="pres">
      <dgm:prSet presAssocID="{4CB91A95-2FDF-47B3-97B5-590FEB643740}" presName="FiveNodes_1_text" presStyleLbl="node1" presStyleIdx="4" presStyleCnt="5">
        <dgm:presLayoutVars>
          <dgm:bulletEnabled val="1"/>
        </dgm:presLayoutVars>
      </dgm:prSet>
      <dgm:spPr/>
      <dgm:t>
        <a:bodyPr/>
        <a:lstStyle/>
        <a:p>
          <a:pPr rtl="1"/>
          <a:endParaRPr lang="he-IL"/>
        </a:p>
      </dgm:t>
    </dgm:pt>
    <dgm:pt modelId="{179C18B2-9765-4E04-AEF4-4CDF25CF09E3}" type="pres">
      <dgm:prSet presAssocID="{4CB91A95-2FDF-47B3-97B5-590FEB643740}" presName="FiveNodes_2_text" presStyleLbl="node1" presStyleIdx="4" presStyleCnt="5">
        <dgm:presLayoutVars>
          <dgm:bulletEnabled val="1"/>
        </dgm:presLayoutVars>
      </dgm:prSet>
      <dgm:spPr/>
      <dgm:t>
        <a:bodyPr/>
        <a:lstStyle/>
        <a:p>
          <a:pPr rtl="1"/>
          <a:endParaRPr lang="he-IL"/>
        </a:p>
      </dgm:t>
    </dgm:pt>
    <dgm:pt modelId="{5C30DD00-E098-4622-B5D2-4688F5862EAB}" type="pres">
      <dgm:prSet presAssocID="{4CB91A95-2FDF-47B3-97B5-590FEB643740}" presName="FiveNodes_3_text" presStyleLbl="node1" presStyleIdx="4" presStyleCnt="5">
        <dgm:presLayoutVars>
          <dgm:bulletEnabled val="1"/>
        </dgm:presLayoutVars>
      </dgm:prSet>
      <dgm:spPr/>
      <dgm:t>
        <a:bodyPr/>
        <a:lstStyle/>
        <a:p>
          <a:pPr rtl="1"/>
          <a:endParaRPr lang="he-IL"/>
        </a:p>
      </dgm:t>
    </dgm:pt>
    <dgm:pt modelId="{ACFF1854-7B14-41C5-9F52-FB36F215F645}" type="pres">
      <dgm:prSet presAssocID="{4CB91A95-2FDF-47B3-97B5-590FEB643740}" presName="FiveNodes_4_text" presStyleLbl="node1" presStyleIdx="4" presStyleCnt="5">
        <dgm:presLayoutVars>
          <dgm:bulletEnabled val="1"/>
        </dgm:presLayoutVars>
      </dgm:prSet>
      <dgm:spPr/>
      <dgm:t>
        <a:bodyPr/>
        <a:lstStyle/>
        <a:p>
          <a:pPr rtl="1"/>
          <a:endParaRPr lang="he-IL"/>
        </a:p>
      </dgm:t>
    </dgm:pt>
    <dgm:pt modelId="{951C41D7-7814-44F8-BD1B-6B37ED3AB7A1}" type="pres">
      <dgm:prSet presAssocID="{4CB91A95-2FDF-47B3-97B5-590FEB643740}" presName="FiveNodes_5_text" presStyleLbl="node1" presStyleIdx="4" presStyleCnt="5">
        <dgm:presLayoutVars>
          <dgm:bulletEnabled val="1"/>
        </dgm:presLayoutVars>
      </dgm:prSet>
      <dgm:spPr/>
      <dgm:t>
        <a:bodyPr/>
        <a:lstStyle/>
        <a:p>
          <a:pPr rtl="1"/>
          <a:endParaRPr lang="he-IL"/>
        </a:p>
      </dgm:t>
    </dgm:pt>
  </dgm:ptLst>
  <dgm:cxnLst>
    <dgm:cxn modelId="{7229FD26-A93A-423D-AE37-0EA062D65EB4}" type="presOf" srcId="{37D5836C-610E-4309-925B-D031ADC1DF90}" destId="{D0BFC699-5FB8-4FF8-8108-F358154170F8}" srcOrd="0" destOrd="0" presId="urn:microsoft.com/office/officeart/2005/8/layout/vProcess5"/>
    <dgm:cxn modelId="{943BEA35-62F6-4EAC-9D26-A0096AA876AC}" srcId="{4CB91A95-2FDF-47B3-97B5-590FEB643740}" destId="{86B0A94F-7BF7-41B5-AD6C-DC41DA8B5A25}" srcOrd="3" destOrd="0" parTransId="{69FC31B7-C4B9-40FF-A8AF-13F43B6D4D9F}" sibTransId="{37D5836C-610E-4309-925B-D031ADC1DF90}"/>
    <dgm:cxn modelId="{4849F254-6CF8-431C-A875-88796AFEFC68}" srcId="{4CB91A95-2FDF-47B3-97B5-590FEB643740}" destId="{600494DE-2A30-437C-85DE-F91DDB75BD1C}" srcOrd="0" destOrd="0" parTransId="{BCD717B7-0FBE-4A3D-AF09-22ED5D2BE2B3}" sibTransId="{3513CDE7-2CC3-4683-971A-A96761642561}"/>
    <dgm:cxn modelId="{F5628BBF-8A32-4A39-A789-4DCBC9308118}" srcId="{200CF6C6-F4D9-4E5E-9E2A-90D3DD5F60F2}" destId="{E2A559F8-3B29-43A9-A29C-DF3F5C057301}" srcOrd="0" destOrd="0" parTransId="{2A1C8B51-FD24-4F69-99F1-DB23764BA3D6}" sibTransId="{07395D87-D10E-492C-AC1F-71DB080AAD35}"/>
    <dgm:cxn modelId="{3512E5EC-EA92-47CC-BBF5-1B63C86BE42B}" type="presOf" srcId="{7A8CDF12-9DFC-42A0-A45A-797EA6F95E9F}" destId="{058DBA4B-1B07-440E-907E-A48BDE377791}" srcOrd="0" destOrd="1" presId="urn:microsoft.com/office/officeart/2005/8/layout/vProcess5"/>
    <dgm:cxn modelId="{24D39DEF-8CAE-43F1-BBF8-75FD398A2F5D}" type="presOf" srcId="{E2A559F8-3B29-43A9-A29C-DF3F5C057301}" destId="{884CD521-95C4-4998-9CD8-4914CE9046FC}" srcOrd="0" destOrd="1" presId="urn:microsoft.com/office/officeart/2005/8/layout/vProcess5"/>
    <dgm:cxn modelId="{9C6C1DD4-BBD6-4760-BABF-97B64B799623}" type="presOf" srcId="{F70BA48C-C12F-4A03-9536-8DBF6FC77E1C}" destId="{179C18B2-9765-4E04-AEF4-4CDF25CF09E3}" srcOrd="1" destOrd="2" presId="urn:microsoft.com/office/officeart/2005/8/layout/vProcess5"/>
    <dgm:cxn modelId="{1198B1D3-48C6-40BE-9C17-553EB10E73DF}" type="presOf" srcId="{D14D2F35-3BED-4C46-821A-4C81DF42E051}" destId="{B043FA42-42CB-4D43-A256-C57278428CB8}" srcOrd="0" destOrd="0" presId="urn:microsoft.com/office/officeart/2005/8/layout/vProcess5"/>
    <dgm:cxn modelId="{B7697CDF-CBF4-40E1-B590-A5F5E2BB1566}" type="presOf" srcId="{1EC6D753-47A3-494E-899D-ED03DBAA5A92}" destId="{4E7D0780-0DF7-484A-89BA-1AD0779FA6F0}" srcOrd="0" destOrd="3" presId="urn:microsoft.com/office/officeart/2005/8/layout/vProcess5"/>
    <dgm:cxn modelId="{E6A4CB07-2357-4CE4-AFD7-82D497DF9F8C}" type="presOf" srcId="{B28DA67B-9E87-41F4-BED2-1A6DB9833F6A}" destId="{951C41D7-7814-44F8-BD1B-6B37ED3AB7A1}" srcOrd="1" destOrd="2" presId="urn:microsoft.com/office/officeart/2005/8/layout/vProcess5"/>
    <dgm:cxn modelId="{E73906A2-52B4-4ECA-82FE-DFEA88753A0F}" type="presOf" srcId="{1DA96AF4-8CB5-4E68-AA2D-082CA9D28C08}" destId="{109F2030-D78B-432C-921C-F240031390BF}" srcOrd="0" destOrd="0" presId="urn:microsoft.com/office/officeart/2005/8/layout/vProcess5"/>
    <dgm:cxn modelId="{421AF5E1-1161-4CA4-97EE-86B033883FF4}" srcId="{4CB91A95-2FDF-47B3-97B5-590FEB643740}" destId="{200CF6C6-F4D9-4E5E-9E2A-90D3DD5F60F2}" srcOrd="1" destOrd="0" parTransId="{E3670B88-DD68-4F56-8E04-CEBAB74CBDE2}" sibTransId="{1DA96AF4-8CB5-4E68-AA2D-082CA9D28C08}"/>
    <dgm:cxn modelId="{BCE616EB-D123-4A52-8A69-8112488E7213}" srcId="{600494DE-2A30-437C-85DE-F91DDB75BD1C}" destId="{3B4CB863-3E70-4FAC-8F49-E92453B45377}" srcOrd="0" destOrd="0" parTransId="{25E9C51D-07A3-4C7A-9F87-D8F959B47280}" sibTransId="{0DE0A7BF-A333-47F4-BF2D-E76102C99C8B}"/>
    <dgm:cxn modelId="{84E5D075-CF31-4A89-B3C1-A9E95A64F0F7}" srcId="{600494DE-2A30-437C-85DE-F91DDB75BD1C}" destId="{1EC6D753-47A3-494E-899D-ED03DBAA5A92}" srcOrd="2" destOrd="0" parTransId="{71AA0381-C4CD-4BC6-ACEB-CFCDD872190D}" sibTransId="{B8A78E44-CD60-4460-BB5D-895EBC8F38D5}"/>
    <dgm:cxn modelId="{48630055-0C07-45E4-9AB3-51F8ECCD5FC9}" srcId="{EB145903-4BD4-443D-9F9F-B52A7DF1A0DA}" destId="{7A8CDF12-9DFC-42A0-A45A-797EA6F95E9F}" srcOrd="0" destOrd="0" parTransId="{4257316D-5039-4E1C-B5CB-2A02BA9DECD9}" sibTransId="{49A39678-30E9-4643-9666-D105F14AC912}"/>
    <dgm:cxn modelId="{4FFF1982-386B-4924-88BA-D232D6BFBFD9}" srcId="{200CF6C6-F4D9-4E5E-9E2A-90D3DD5F60F2}" destId="{14FB715F-00B7-40D1-88E6-F81DB8A5513D}" srcOrd="2" destOrd="0" parTransId="{B492618D-DC63-42CA-AF18-DEDA7EC60D9D}" sibTransId="{A5B3394C-5BC7-4301-9AB0-6ECCD9BDF16F}"/>
    <dgm:cxn modelId="{32DC4230-B334-4057-99B0-3F0EDB933317}" srcId="{EB145903-4BD4-443D-9F9F-B52A7DF1A0DA}" destId="{B28DA67B-9E87-41F4-BED2-1A6DB9833F6A}" srcOrd="1" destOrd="0" parTransId="{55FE9AE5-897A-49CF-BA5E-22CC00304584}" sibTransId="{25F2DE31-0FE1-4411-897B-AD2E053D57DF}"/>
    <dgm:cxn modelId="{E2A72FBC-2F8C-4EBB-8107-2CEB6A4571BA}" type="presOf" srcId="{200CF6C6-F4D9-4E5E-9E2A-90D3DD5F60F2}" destId="{179C18B2-9765-4E04-AEF4-4CDF25CF09E3}" srcOrd="1" destOrd="0" presId="urn:microsoft.com/office/officeart/2005/8/layout/vProcess5"/>
    <dgm:cxn modelId="{5F281951-ED38-4AC6-8395-98CB227B4ED0}" type="presOf" srcId="{8155A168-997C-446C-B11D-F2D48475419A}" destId="{A996F0A2-97BA-4444-A6F1-921E08389CFB}" srcOrd="0" destOrd="0" presId="urn:microsoft.com/office/officeart/2005/8/layout/vProcess5"/>
    <dgm:cxn modelId="{F9FA34BA-6FBA-42B3-A858-A13E9E74CEDF}" type="presOf" srcId="{13C203DF-9806-4039-800D-943B8F75D081}" destId="{1C64131B-5630-4F3E-8B23-856942E781CD}" srcOrd="1" destOrd="2" presId="urn:microsoft.com/office/officeart/2005/8/layout/vProcess5"/>
    <dgm:cxn modelId="{43032BA6-EB70-4630-A276-06F882269FEE}" type="presOf" srcId="{4CB91A95-2FDF-47B3-97B5-590FEB643740}" destId="{35071A21-717B-4AEC-A9F8-108EFEB0AF2A}" srcOrd="0" destOrd="0" presId="urn:microsoft.com/office/officeart/2005/8/layout/vProcess5"/>
    <dgm:cxn modelId="{F26086D9-E840-48AB-ABEA-E214389D3AFE}" type="presOf" srcId="{600494DE-2A30-437C-85DE-F91DDB75BD1C}" destId="{4E7D0780-0DF7-484A-89BA-1AD0779FA6F0}" srcOrd="0" destOrd="0" presId="urn:microsoft.com/office/officeart/2005/8/layout/vProcess5"/>
    <dgm:cxn modelId="{87C48520-39E2-449A-A176-E3A1550BEB49}" type="presOf" srcId="{8155A168-997C-446C-B11D-F2D48475419A}" destId="{5C30DD00-E098-4622-B5D2-4688F5862EAB}" srcOrd="1" destOrd="0" presId="urn:microsoft.com/office/officeart/2005/8/layout/vProcess5"/>
    <dgm:cxn modelId="{6876A44A-34CB-4D9E-B2B4-98F6D4916B63}" type="presOf" srcId="{14FB715F-00B7-40D1-88E6-F81DB8A5513D}" destId="{179C18B2-9765-4E04-AEF4-4CDF25CF09E3}" srcOrd="1" destOrd="3" presId="urn:microsoft.com/office/officeart/2005/8/layout/vProcess5"/>
    <dgm:cxn modelId="{72DBE170-33D9-4399-BAF6-48E372E04785}" type="presOf" srcId="{B28DA67B-9E87-41F4-BED2-1A6DB9833F6A}" destId="{058DBA4B-1B07-440E-907E-A48BDE377791}" srcOrd="0" destOrd="2" presId="urn:microsoft.com/office/officeart/2005/8/layout/vProcess5"/>
    <dgm:cxn modelId="{CF20B3BA-0851-428E-8091-2944682DF9A1}" srcId="{4CB91A95-2FDF-47B3-97B5-590FEB643740}" destId="{8155A168-997C-446C-B11D-F2D48475419A}" srcOrd="2" destOrd="0" parTransId="{40E536CA-4873-4F84-8217-8758FFE1BB78}" sibTransId="{D14D2F35-3BED-4C46-821A-4C81DF42E051}"/>
    <dgm:cxn modelId="{2741D597-EFCD-4AFA-8E81-9F0461970987}" type="presOf" srcId="{1EC6D753-47A3-494E-899D-ED03DBAA5A92}" destId="{1C64131B-5630-4F3E-8B23-856942E781CD}" srcOrd="1" destOrd="3" presId="urn:microsoft.com/office/officeart/2005/8/layout/vProcess5"/>
    <dgm:cxn modelId="{931EA243-6DEC-47A1-8EFC-16E338460547}" type="presOf" srcId="{EB145903-4BD4-443D-9F9F-B52A7DF1A0DA}" destId="{951C41D7-7814-44F8-BD1B-6B37ED3AB7A1}" srcOrd="1" destOrd="0" presId="urn:microsoft.com/office/officeart/2005/8/layout/vProcess5"/>
    <dgm:cxn modelId="{96FEE48B-3ED8-4272-A977-6AC51CDC9ACC}" type="presOf" srcId="{7A8CDF12-9DFC-42A0-A45A-797EA6F95E9F}" destId="{951C41D7-7814-44F8-BD1B-6B37ED3AB7A1}" srcOrd="1" destOrd="1" presId="urn:microsoft.com/office/officeart/2005/8/layout/vProcess5"/>
    <dgm:cxn modelId="{0D156A26-22AD-40D7-B41C-E9BF4AEB0DC6}" type="presOf" srcId="{3513CDE7-2CC3-4683-971A-A96761642561}" destId="{0492B384-4493-41BD-8DE8-96E8557991BE}" srcOrd="0" destOrd="0" presId="urn:microsoft.com/office/officeart/2005/8/layout/vProcess5"/>
    <dgm:cxn modelId="{7A17F3EC-36B5-46D5-BCF9-90927EB46754}" type="presOf" srcId="{86B0A94F-7BF7-41B5-AD6C-DC41DA8B5A25}" destId="{ACFF1854-7B14-41C5-9F52-FB36F215F645}" srcOrd="1" destOrd="0" presId="urn:microsoft.com/office/officeart/2005/8/layout/vProcess5"/>
    <dgm:cxn modelId="{E40575E6-3995-4260-97CA-FDCB179EA01C}" type="presOf" srcId="{13C203DF-9806-4039-800D-943B8F75D081}" destId="{4E7D0780-0DF7-484A-89BA-1AD0779FA6F0}" srcOrd="0" destOrd="2" presId="urn:microsoft.com/office/officeart/2005/8/layout/vProcess5"/>
    <dgm:cxn modelId="{CC9046A0-E674-4298-8B03-87CD4BFE364F}" type="presOf" srcId="{14FB715F-00B7-40D1-88E6-F81DB8A5513D}" destId="{884CD521-95C4-4998-9CD8-4914CE9046FC}" srcOrd="0" destOrd="3" presId="urn:microsoft.com/office/officeart/2005/8/layout/vProcess5"/>
    <dgm:cxn modelId="{DEF5E3B5-7EBE-438F-830E-73C12C33E2C7}" type="presOf" srcId="{86B0A94F-7BF7-41B5-AD6C-DC41DA8B5A25}" destId="{B7AC44C1-D73E-4E5C-A8E6-CA97F717A430}" srcOrd="0" destOrd="0" presId="urn:microsoft.com/office/officeart/2005/8/layout/vProcess5"/>
    <dgm:cxn modelId="{112EB941-6ED3-492E-8EAE-5C69A4B57D31}" type="presOf" srcId="{3B4CB863-3E70-4FAC-8F49-E92453B45377}" destId="{1C64131B-5630-4F3E-8B23-856942E781CD}" srcOrd="1" destOrd="1" presId="urn:microsoft.com/office/officeart/2005/8/layout/vProcess5"/>
    <dgm:cxn modelId="{4A9B1ABD-BE35-4B6C-8230-FE6C0A2A3452}" type="presOf" srcId="{F70BA48C-C12F-4A03-9536-8DBF6FC77E1C}" destId="{884CD521-95C4-4998-9CD8-4914CE9046FC}" srcOrd="0" destOrd="2" presId="urn:microsoft.com/office/officeart/2005/8/layout/vProcess5"/>
    <dgm:cxn modelId="{AD2F239D-C629-4017-92CC-EB749B80559D}" type="presOf" srcId="{E2A559F8-3B29-43A9-A29C-DF3F5C057301}" destId="{179C18B2-9765-4E04-AEF4-4CDF25CF09E3}" srcOrd="1" destOrd="1" presId="urn:microsoft.com/office/officeart/2005/8/layout/vProcess5"/>
    <dgm:cxn modelId="{4A5EE500-EAF2-46DE-ACE5-F4A7793A89BB}" type="presOf" srcId="{EB145903-4BD4-443D-9F9F-B52A7DF1A0DA}" destId="{058DBA4B-1B07-440E-907E-A48BDE377791}" srcOrd="0" destOrd="0" presId="urn:microsoft.com/office/officeart/2005/8/layout/vProcess5"/>
    <dgm:cxn modelId="{DAEE5159-7FC0-4962-9E51-899370173AE8}" srcId="{4CB91A95-2FDF-47B3-97B5-590FEB643740}" destId="{EB145903-4BD4-443D-9F9F-B52A7DF1A0DA}" srcOrd="4" destOrd="0" parTransId="{650247B6-437E-46BF-8285-0098B69D678B}" sibTransId="{889D9FF9-5B0D-4EC5-8830-27874D20CED4}"/>
    <dgm:cxn modelId="{A0F13806-D8A7-4875-B5FF-30EE5B25BFD5}" srcId="{200CF6C6-F4D9-4E5E-9E2A-90D3DD5F60F2}" destId="{F70BA48C-C12F-4A03-9536-8DBF6FC77E1C}" srcOrd="1" destOrd="0" parTransId="{E611B9DB-47A7-404E-88F3-AF5DC7C8975B}" sibTransId="{9E9339DB-D5C7-4837-A453-CEF313BF86A1}"/>
    <dgm:cxn modelId="{24119691-670E-4AD5-AAC3-E07964FDA362}" srcId="{600494DE-2A30-437C-85DE-F91DDB75BD1C}" destId="{13C203DF-9806-4039-800D-943B8F75D081}" srcOrd="1" destOrd="0" parTransId="{52A92BDD-62E5-43B5-A0B4-6FEDA743B78E}" sibTransId="{E8BBAAE7-61EA-44B1-9730-521B76794B25}"/>
    <dgm:cxn modelId="{F06E0D54-89D3-4C13-9003-2D41A6596981}" type="presOf" srcId="{600494DE-2A30-437C-85DE-F91DDB75BD1C}" destId="{1C64131B-5630-4F3E-8B23-856942E781CD}" srcOrd="1" destOrd="0" presId="urn:microsoft.com/office/officeart/2005/8/layout/vProcess5"/>
    <dgm:cxn modelId="{9F5820F7-9AEF-4D75-9333-829004884C6E}" type="presOf" srcId="{200CF6C6-F4D9-4E5E-9E2A-90D3DD5F60F2}" destId="{884CD521-95C4-4998-9CD8-4914CE9046FC}" srcOrd="0" destOrd="0" presId="urn:microsoft.com/office/officeart/2005/8/layout/vProcess5"/>
    <dgm:cxn modelId="{17C2F83C-D8E1-456D-93F2-A318DE8AE1C8}" type="presOf" srcId="{3B4CB863-3E70-4FAC-8F49-E92453B45377}" destId="{4E7D0780-0DF7-484A-89BA-1AD0779FA6F0}" srcOrd="0" destOrd="1" presId="urn:microsoft.com/office/officeart/2005/8/layout/vProcess5"/>
    <dgm:cxn modelId="{5A4119D2-B253-4E9F-B146-A8C2AD135220}" type="presParOf" srcId="{35071A21-717B-4AEC-A9F8-108EFEB0AF2A}" destId="{780D7DDD-9C00-42A5-A778-7DCCE5529000}" srcOrd="0" destOrd="0" presId="urn:microsoft.com/office/officeart/2005/8/layout/vProcess5"/>
    <dgm:cxn modelId="{BD1EF3EE-A0B7-40B3-9691-C1EB6C18ACA9}" type="presParOf" srcId="{35071A21-717B-4AEC-A9F8-108EFEB0AF2A}" destId="{4E7D0780-0DF7-484A-89BA-1AD0779FA6F0}" srcOrd="1" destOrd="0" presId="urn:microsoft.com/office/officeart/2005/8/layout/vProcess5"/>
    <dgm:cxn modelId="{D8BAB063-3A21-4E00-BC81-E0379A74F7F8}" type="presParOf" srcId="{35071A21-717B-4AEC-A9F8-108EFEB0AF2A}" destId="{884CD521-95C4-4998-9CD8-4914CE9046FC}" srcOrd="2" destOrd="0" presId="urn:microsoft.com/office/officeart/2005/8/layout/vProcess5"/>
    <dgm:cxn modelId="{52CB41EE-8546-4A29-8EF5-3A90B50C2055}" type="presParOf" srcId="{35071A21-717B-4AEC-A9F8-108EFEB0AF2A}" destId="{A996F0A2-97BA-4444-A6F1-921E08389CFB}" srcOrd="3" destOrd="0" presId="urn:microsoft.com/office/officeart/2005/8/layout/vProcess5"/>
    <dgm:cxn modelId="{3D1FB4C8-DC22-4735-A033-4A031A75A8DE}" type="presParOf" srcId="{35071A21-717B-4AEC-A9F8-108EFEB0AF2A}" destId="{B7AC44C1-D73E-4E5C-A8E6-CA97F717A430}" srcOrd="4" destOrd="0" presId="urn:microsoft.com/office/officeart/2005/8/layout/vProcess5"/>
    <dgm:cxn modelId="{67B5229F-6957-4D3B-82CA-D751A58A4152}" type="presParOf" srcId="{35071A21-717B-4AEC-A9F8-108EFEB0AF2A}" destId="{058DBA4B-1B07-440E-907E-A48BDE377791}" srcOrd="5" destOrd="0" presId="urn:microsoft.com/office/officeart/2005/8/layout/vProcess5"/>
    <dgm:cxn modelId="{05B3B667-E0BA-415F-BC3F-5BC1B683857D}" type="presParOf" srcId="{35071A21-717B-4AEC-A9F8-108EFEB0AF2A}" destId="{0492B384-4493-41BD-8DE8-96E8557991BE}" srcOrd="6" destOrd="0" presId="urn:microsoft.com/office/officeart/2005/8/layout/vProcess5"/>
    <dgm:cxn modelId="{9A56B84B-64AB-457B-99A8-CFA80C854BCC}" type="presParOf" srcId="{35071A21-717B-4AEC-A9F8-108EFEB0AF2A}" destId="{109F2030-D78B-432C-921C-F240031390BF}" srcOrd="7" destOrd="0" presId="urn:microsoft.com/office/officeart/2005/8/layout/vProcess5"/>
    <dgm:cxn modelId="{3200D34A-B45D-4520-840C-6F7DB3563721}" type="presParOf" srcId="{35071A21-717B-4AEC-A9F8-108EFEB0AF2A}" destId="{B043FA42-42CB-4D43-A256-C57278428CB8}" srcOrd="8" destOrd="0" presId="urn:microsoft.com/office/officeart/2005/8/layout/vProcess5"/>
    <dgm:cxn modelId="{C1BE54E2-DFE7-4F6E-96A2-1CD3D8751C67}" type="presParOf" srcId="{35071A21-717B-4AEC-A9F8-108EFEB0AF2A}" destId="{D0BFC699-5FB8-4FF8-8108-F358154170F8}" srcOrd="9" destOrd="0" presId="urn:microsoft.com/office/officeart/2005/8/layout/vProcess5"/>
    <dgm:cxn modelId="{F3CB6C20-0118-4A4C-B617-450B3C32FB26}" type="presParOf" srcId="{35071A21-717B-4AEC-A9F8-108EFEB0AF2A}" destId="{1C64131B-5630-4F3E-8B23-856942E781CD}" srcOrd="10" destOrd="0" presId="urn:microsoft.com/office/officeart/2005/8/layout/vProcess5"/>
    <dgm:cxn modelId="{B14D8697-B8CE-4DC9-A588-7714AA498E55}" type="presParOf" srcId="{35071A21-717B-4AEC-A9F8-108EFEB0AF2A}" destId="{179C18B2-9765-4E04-AEF4-4CDF25CF09E3}" srcOrd="11" destOrd="0" presId="urn:microsoft.com/office/officeart/2005/8/layout/vProcess5"/>
    <dgm:cxn modelId="{BC689A97-D93D-405C-8808-59982386B24D}" type="presParOf" srcId="{35071A21-717B-4AEC-A9F8-108EFEB0AF2A}" destId="{5C30DD00-E098-4622-B5D2-4688F5862EAB}" srcOrd="12" destOrd="0" presId="urn:microsoft.com/office/officeart/2005/8/layout/vProcess5"/>
    <dgm:cxn modelId="{4BE58DD4-6325-4B5E-9967-E03636782631}" type="presParOf" srcId="{35071A21-717B-4AEC-A9F8-108EFEB0AF2A}" destId="{ACFF1854-7B14-41C5-9F52-FB36F215F645}" srcOrd="13" destOrd="0" presId="urn:microsoft.com/office/officeart/2005/8/layout/vProcess5"/>
    <dgm:cxn modelId="{B061540A-C99B-44A0-A7EE-870747999559}" type="presParOf" srcId="{35071A21-717B-4AEC-A9F8-108EFEB0AF2A}" destId="{951C41D7-7814-44F8-BD1B-6B37ED3AB7A1}"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A35F5C-B596-4F0C-AD71-BA25FBD2F0D9}">
      <dsp:nvSpPr>
        <dsp:cNvPr id="0" name=""/>
        <dsp:cNvSpPr/>
      </dsp:nvSpPr>
      <dsp:spPr>
        <a:xfrm>
          <a:off x="0" y="3384369"/>
          <a:ext cx="2215308" cy="1887033"/>
        </a:xfrm>
        <a:prstGeom prst="roundRect">
          <a:avLst>
            <a:gd name="adj" fmla="val 10000"/>
          </a:avLst>
        </a:prstGeom>
        <a:solidFill>
          <a:schemeClr val="accent1">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rtl="0">
            <a:lnSpc>
              <a:spcPct val="90000"/>
            </a:lnSpc>
            <a:spcBef>
              <a:spcPct val="0"/>
            </a:spcBef>
            <a:spcAft>
              <a:spcPct val="15000"/>
            </a:spcAft>
            <a:buChar char="••"/>
          </a:pPr>
          <a:r>
            <a:rPr lang="en-US" sz="1200" b="1" kern="1200" dirty="0" smtClean="0">
              <a:solidFill>
                <a:schemeClr val="accent1">
                  <a:lumMod val="50000"/>
                </a:schemeClr>
              </a:solidFill>
            </a:rPr>
            <a:t>The Egyptian army's preparation for war is limited</a:t>
          </a:r>
          <a:endParaRPr lang="he-IL" sz="1200" b="1" kern="1200" dirty="0">
            <a:solidFill>
              <a:schemeClr val="accent1">
                <a:lumMod val="50000"/>
              </a:schemeClr>
            </a:solidFill>
          </a:endParaRPr>
        </a:p>
        <a:p>
          <a:pPr marL="114300" lvl="1" indent="-114300" algn="l" defTabSz="533400" rtl="0">
            <a:lnSpc>
              <a:spcPct val="90000"/>
            </a:lnSpc>
            <a:spcBef>
              <a:spcPct val="0"/>
            </a:spcBef>
            <a:spcAft>
              <a:spcPct val="15000"/>
            </a:spcAft>
            <a:buChar char="••"/>
          </a:pPr>
          <a:r>
            <a:rPr lang="en-US" sz="1200" b="1" kern="1200" dirty="0" smtClean="0">
              <a:solidFill>
                <a:schemeClr val="accent1">
                  <a:lumMod val="50000"/>
                </a:schemeClr>
              </a:solidFill>
            </a:rPr>
            <a:t>Combined offensive with Syria - IDF forces split into two fronts</a:t>
          </a:r>
          <a:endParaRPr lang="he-IL" sz="1200" b="1" kern="1200" dirty="0">
            <a:solidFill>
              <a:schemeClr val="accent1">
                <a:lumMod val="50000"/>
              </a:schemeClr>
            </a:solidFill>
          </a:endParaRPr>
        </a:p>
      </dsp:txBody>
      <dsp:txXfrm>
        <a:off x="0" y="3856127"/>
        <a:ext cx="1550715" cy="1415275"/>
      </dsp:txXfrm>
    </dsp:sp>
    <dsp:sp modelId="{9DA113D8-C303-465B-8D57-F6EDADF119CF}">
      <dsp:nvSpPr>
        <dsp:cNvPr id="0" name=""/>
        <dsp:cNvSpPr/>
      </dsp:nvSpPr>
      <dsp:spPr>
        <a:xfrm>
          <a:off x="3687903" y="567724"/>
          <a:ext cx="2215308" cy="1435017"/>
        </a:xfrm>
        <a:prstGeom prst="roundRect">
          <a:avLst>
            <a:gd name="adj" fmla="val 10000"/>
          </a:avLst>
        </a:prstGeom>
        <a:solidFill>
          <a:schemeClr val="accent5">
            <a:lumMod val="7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rtl="0">
            <a:lnSpc>
              <a:spcPct val="90000"/>
            </a:lnSpc>
            <a:spcBef>
              <a:spcPct val="0"/>
            </a:spcBef>
            <a:spcAft>
              <a:spcPct val="15000"/>
            </a:spcAft>
            <a:buChar char="••"/>
          </a:pPr>
          <a:r>
            <a:rPr lang="en-US" sz="1200" b="1" kern="1200" dirty="0" smtClean="0">
              <a:solidFill>
                <a:schemeClr val="bg1"/>
              </a:solidFill>
            </a:rPr>
            <a:t>Using the “oil weapon” as an instrument for political pressure.</a:t>
          </a:r>
          <a:endParaRPr lang="he-IL" sz="1200" b="1" kern="1200" dirty="0">
            <a:solidFill>
              <a:schemeClr val="bg1"/>
            </a:solidFill>
          </a:endParaRPr>
        </a:p>
        <a:p>
          <a:pPr marL="114300" lvl="1" indent="-114300" algn="r" defTabSz="533400" rtl="1">
            <a:lnSpc>
              <a:spcPct val="90000"/>
            </a:lnSpc>
            <a:spcBef>
              <a:spcPct val="0"/>
            </a:spcBef>
            <a:spcAft>
              <a:spcPct val="15000"/>
            </a:spcAft>
            <a:buChar char="••"/>
          </a:pPr>
          <a:endParaRPr lang="he-IL" sz="1200" kern="1200" dirty="0"/>
        </a:p>
      </dsp:txBody>
      <dsp:txXfrm>
        <a:off x="4352495" y="567724"/>
        <a:ext cx="1550715" cy="1076263"/>
      </dsp:txXfrm>
    </dsp:sp>
    <dsp:sp modelId="{706639CE-9F31-431A-AD2A-52EFBDCB4B04}">
      <dsp:nvSpPr>
        <dsp:cNvPr id="0" name=""/>
        <dsp:cNvSpPr/>
      </dsp:nvSpPr>
      <dsp:spPr>
        <a:xfrm>
          <a:off x="39071" y="567724"/>
          <a:ext cx="2215308" cy="1435017"/>
        </a:xfrm>
        <a:prstGeom prst="roundRect">
          <a:avLst>
            <a:gd name="adj" fmla="val 10000"/>
          </a:avLst>
        </a:prstGeom>
        <a:solidFill>
          <a:schemeClr val="bg2">
            <a:lumMod val="5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rtl="0">
            <a:lnSpc>
              <a:spcPct val="90000"/>
            </a:lnSpc>
            <a:spcBef>
              <a:spcPct val="0"/>
            </a:spcBef>
            <a:spcAft>
              <a:spcPct val="15000"/>
            </a:spcAft>
            <a:buChar char="••"/>
          </a:pPr>
          <a:r>
            <a:rPr lang="en-US" sz="1200" b="1" kern="1200" dirty="0" smtClean="0">
              <a:solidFill>
                <a:schemeClr val="bg1"/>
              </a:solidFill>
            </a:rPr>
            <a:t>Creating a mindset that can win against Israel, among the Egyptian  elites, the military and the Egyptian people</a:t>
          </a:r>
          <a:endParaRPr lang="he-IL" sz="1200" b="1" kern="1200" dirty="0">
            <a:solidFill>
              <a:schemeClr val="bg1"/>
            </a:solidFill>
          </a:endParaRPr>
        </a:p>
      </dsp:txBody>
      <dsp:txXfrm>
        <a:off x="39071" y="567724"/>
        <a:ext cx="1550715" cy="1076263"/>
      </dsp:txXfrm>
    </dsp:sp>
    <dsp:sp modelId="{3A789860-6D63-4948-A3E5-92159DD26B3C}">
      <dsp:nvSpPr>
        <dsp:cNvPr id="0" name=""/>
        <dsp:cNvSpPr/>
      </dsp:nvSpPr>
      <dsp:spPr>
        <a:xfrm>
          <a:off x="1001729" y="713697"/>
          <a:ext cx="1941758" cy="1941758"/>
        </a:xfrm>
        <a:prstGeom prst="pieWedg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en-US" sz="1600" b="1" kern="1200" dirty="0" smtClean="0"/>
            <a:t>Psychological Dimension</a:t>
          </a:r>
          <a:endParaRPr lang="he-IL" sz="1600" b="1" kern="1200" dirty="0"/>
        </a:p>
      </dsp:txBody>
      <dsp:txXfrm>
        <a:off x="1001729" y="713697"/>
        <a:ext cx="1941758" cy="1941758"/>
      </dsp:txXfrm>
    </dsp:sp>
    <dsp:sp modelId="{D9325024-DAB2-46F5-B770-D9C0AB79710E}">
      <dsp:nvSpPr>
        <dsp:cNvPr id="0" name=""/>
        <dsp:cNvSpPr/>
      </dsp:nvSpPr>
      <dsp:spPr>
        <a:xfrm rot="5400000">
          <a:off x="3033176" y="713697"/>
          <a:ext cx="1941758" cy="1941758"/>
        </a:xfrm>
        <a:prstGeom prst="pieWedg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1">
            <a:lnSpc>
              <a:spcPct val="90000"/>
            </a:lnSpc>
            <a:spcBef>
              <a:spcPct val="0"/>
            </a:spcBef>
            <a:spcAft>
              <a:spcPct val="35000"/>
            </a:spcAft>
          </a:pPr>
          <a:r>
            <a:rPr lang="en-US" sz="1800" b="1" kern="1200" dirty="0" smtClean="0"/>
            <a:t>Economic Dimension</a:t>
          </a:r>
          <a:endParaRPr lang="he-IL" sz="1800" b="1" kern="1200" dirty="0"/>
        </a:p>
      </dsp:txBody>
      <dsp:txXfrm rot="5400000">
        <a:off x="3033176" y="713697"/>
        <a:ext cx="1941758" cy="1941758"/>
      </dsp:txXfrm>
    </dsp:sp>
    <dsp:sp modelId="{81538B31-0567-4551-9357-141B08072AEA}">
      <dsp:nvSpPr>
        <dsp:cNvPr id="0" name=""/>
        <dsp:cNvSpPr/>
      </dsp:nvSpPr>
      <dsp:spPr>
        <a:xfrm rot="10800000">
          <a:off x="3018224" y="2730192"/>
          <a:ext cx="1941758" cy="1941758"/>
        </a:xfrm>
        <a:prstGeom prst="pieWedge">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en-US" sz="1600" b="1" kern="1200" dirty="0" smtClean="0"/>
            <a:t>International Dimension</a:t>
          </a:r>
          <a:endParaRPr lang="he-IL" sz="1600" b="1" kern="1200" dirty="0"/>
        </a:p>
      </dsp:txBody>
      <dsp:txXfrm rot="10800000">
        <a:off x="3018224" y="2730192"/>
        <a:ext cx="1941758" cy="1941758"/>
      </dsp:txXfrm>
    </dsp:sp>
    <dsp:sp modelId="{4ADBC9DA-C9A4-40A0-9907-B9BBC41C75BC}">
      <dsp:nvSpPr>
        <dsp:cNvPr id="0" name=""/>
        <dsp:cNvSpPr/>
      </dsp:nvSpPr>
      <dsp:spPr>
        <a:xfrm rot="16200000">
          <a:off x="1001729" y="2745144"/>
          <a:ext cx="1941758" cy="1941758"/>
        </a:xfrm>
        <a:prstGeom prst="pieWedg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1">
            <a:lnSpc>
              <a:spcPct val="90000"/>
            </a:lnSpc>
            <a:spcBef>
              <a:spcPct val="0"/>
            </a:spcBef>
            <a:spcAft>
              <a:spcPct val="35000"/>
            </a:spcAft>
          </a:pPr>
          <a:r>
            <a:rPr lang="en-US" sz="1600" b="1" kern="1200" dirty="0" smtClean="0"/>
            <a:t>Military Dimension</a:t>
          </a:r>
          <a:endParaRPr lang="he-IL" sz="1600" b="1" kern="1200" dirty="0"/>
        </a:p>
      </dsp:txBody>
      <dsp:txXfrm rot="16200000">
        <a:off x="1001729" y="2745144"/>
        <a:ext cx="1941758" cy="1941758"/>
      </dsp:txXfrm>
    </dsp:sp>
    <dsp:sp modelId="{E63053AA-D83C-4F8F-B9CE-B15286254DF6}">
      <dsp:nvSpPr>
        <dsp:cNvPr id="0" name=""/>
        <dsp:cNvSpPr/>
      </dsp:nvSpPr>
      <dsp:spPr>
        <a:xfrm>
          <a:off x="2653120" y="2296701"/>
          <a:ext cx="670422" cy="582975"/>
        </a:xfrm>
        <a:prstGeom prst="circularArrow">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390974E9-1185-40C2-B6A5-6D5E07211D51}">
      <dsp:nvSpPr>
        <dsp:cNvPr id="0" name=""/>
        <dsp:cNvSpPr/>
      </dsp:nvSpPr>
      <dsp:spPr>
        <a:xfrm rot="10800000">
          <a:off x="2653120" y="2520922"/>
          <a:ext cx="670422" cy="582975"/>
        </a:xfrm>
        <a:prstGeom prst="circularArrow">
          <a:avLst/>
        </a:prstGeom>
        <a:solidFill>
          <a:schemeClr val="accent1">
            <a:lumMod val="7500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7D0780-0DF7-484A-89BA-1AD0779FA6F0}">
      <dsp:nvSpPr>
        <dsp:cNvPr id="0" name=""/>
        <dsp:cNvSpPr/>
      </dsp:nvSpPr>
      <dsp:spPr>
        <a:xfrm>
          <a:off x="1905958" y="360040"/>
          <a:ext cx="6380817" cy="115650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b="1" u="sng" kern="1200" dirty="0" smtClean="0">
              <a:solidFill>
                <a:schemeClr val="tx1"/>
              </a:solidFill>
              <a:effectLst/>
              <a:latin typeface="+mj-lt"/>
              <a:ea typeface="Tahoma" pitchFamily="34" charset="0"/>
              <a:cs typeface="Tahoma" pitchFamily="34" charset="0"/>
            </a:rPr>
            <a:t>Identifying change and the need for learning</a:t>
          </a:r>
          <a:endParaRPr lang="he-IL" sz="1100" b="1" u="sng" kern="1200" dirty="0">
            <a:solidFill>
              <a:schemeClr val="tx1"/>
            </a:solidFill>
            <a:effectLst/>
            <a:latin typeface="+mj-lt"/>
            <a:ea typeface="Tahoma" pitchFamily="34" charset="0"/>
            <a:cs typeface="Tahoma" pitchFamily="34" charset="0"/>
          </a:endParaRPr>
        </a:p>
        <a:p>
          <a:pPr marL="57150" lvl="1" indent="-57150" algn="l" defTabSz="488950" rtl="0">
            <a:lnSpc>
              <a:spcPct val="90000"/>
            </a:lnSpc>
            <a:spcBef>
              <a:spcPct val="0"/>
            </a:spcBef>
            <a:spcAft>
              <a:spcPct val="15000"/>
            </a:spcAft>
            <a:buChar char="••"/>
          </a:pPr>
          <a:r>
            <a:rPr lang="en-US" sz="1100" b="1" u="sng" kern="1200" dirty="0" smtClean="0">
              <a:solidFill>
                <a:schemeClr val="tx1"/>
              </a:solidFill>
              <a:latin typeface="+mj-lt"/>
              <a:ea typeface="Tahoma" pitchFamily="34" charset="0"/>
              <a:cs typeface="Tahoma" pitchFamily="34" charset="0"/>
            </a:rPr>
            <a:t>Responsibility:</a:t>
          </a:r>
          <a:r>
            <a:rPr lang="en-US" sz="1100" b="1" u="none" kern="1200" dirty="0" smtClean="0">
              <a:solidFill>
                <a:schemeClr val="tx1"/>
              </a:solidFill>
              <a:latin typeface="+mj-lt"/>
              <a:ea typeface="Tahoma" pitchFamily="34" charset="0"/>
              <a:cs typeface="Tahoma" pitchFamily="34" charset="0"/>
            </a:rPr>
            <a:t> Chief of Staff and General Staff headquarters</a:t>
          </a:r>
          <a:endParaRPr lang="he-IL" sz="1100" b="1" u="none" kern="1200" dirty="0">
            <a:solidFill>
              <a:schemeClr val="tx1"/>
            </a:solidFill>
            <a:latin typeface="+mj-lt"/>
            <a:ea typeface="Tahoma" pitchFamily="34" charset="0"/>
            <a:cs typeface="Tahoma" pitchFamily="34" charset="0"/>
          </a:endParaRPr>
        </a:p>
        <a:p>
          <a:pPr marL="57150" lvl="1" indent="-57150" algn="l" defTabSz="488950" rtl="0">
            <a:lnSpc>
              <a:spcPct val="90000"/>
            </a:lnSpc>
            <a:spcBef>
              <a:spcPct val="0"/>
            </a:spcBef>
            <a:spcAft>
              <a:spcPct val="15000"/>
            </a:spcAft>
            <a:buChar char="••"/>
          </a:pPr>
          <a:r>
            <a:rPr lang="en-US" sz="1100" b="1" u="sng" kern="1200" dirty="0" smtClean="0">
              <a:solidFill>
                <a:schemeClr val="tx1"/>
              </a:solidFill>
              <a:latin typeface="+mj-lt"/>
              <a:ea typeface="Tahoma" pitchFamily="34" charset="0"/>
              <a:cs typeface="Tahoma" pitchFamily="34" charset="0"/>
            </a:rPr>
            <a:t>The product</a:t>
          </a:r>
          <a:r>
            <a:rPr lang="en-US" sz="1100" b="1" u="none" kern="1200" dirty="0" smtClean="0">
              <a:solidFill>
                <a:schemeClr val="tx1"/>
              </a:solidFill>
              <a:latin typeface="+mj-lt"/>
              <a:ea typeface="Tahoma" pitchFamily="34" charset="0"/>
              <a:cs typeface="Tahoma" pitchFamily="34" charset="0"/>
            </a:rPr>
            <a:t>: Guidelines of the General Staff - the definition of change and building (The construction) learning process (leading, multi-force as partners and room to examine) the time frame and the strategic need. Can include existing primary desirable strategy.</a:t>
          </a:r>
          <a:endParaRPr lang="he-IL" sz="1100" b="1" u="none" kern="1200" dirty="0">
            <a:solidFill>
              <a:schemeClr val="tx1"/>
            </a:solidFill>
            <a:latin typeface="+mj-lt"/>
            <a:ea typeface="Tahoma" pitchFamily="34" charset="0"/>
            <a:cs typeface="Tahoma" pitchFamily="34" charset="0"/>
          </a:endParaRPr>
        </a:p>
        <a:p>
          <a:pPr marL="57150" lvl="1" indent="-57150" algn="l" defTabSz="488950" rtl="0">
            <a:lnSpc>
              <a:spcPct val="90000"/>
            </a:lnSpc>
            <a:spcBef>
              <a:spcPct val="0"/>
            </a:spcBef>
            <a:spcAft>
              <a:spcPct val="15000"/>
            </a:spcAft>
            <a:buChar char="••"/>
          </a:pPr>
          <a:r>
            <a:rPr lang="en-US" sz="1100" b="1" u="none" kern="1200" dirty="0" smtClean="0">
              <a:solidFill>
                <a:schemeClr val="tx1"/>
              </a:solidFill>
              <a:latin typeface="+mj-lt"/>
              <a:ea typeface="Tahoma" pitchFamily="34" charset="0"/>
              <a:cs typeface="Tahoma" pitchFamily="34" charset="0"/>
            </a:rPr>
            <a:t>Provides a base for </a:t>
          </a:r>
          <a:r>
            <a:rPr lang="en-US" sz="1100" b="1" u="none" kern="1200" dirty="0">
              <a:solidFill>
                <a:schemeClr val="tx1"/>
              </a:solidFill>
              <a:latin typeface="+mj-lt"/>
              <a:ea typeface="Tahoma" pitchFamily="34" charset="0"/>
              <a:cs typeface="Tahoma" pitchFamily="34" charset="0"/>
            </a:rPr>
            <a:t>preliminary dialogue with the political leadership</a:t>
          </a:r>
          <a:endParaRPr lang="he-IL" sz="1100" b="1" u="none" kern="1200" dirty="0">
            <a:solidFill>
              <a:schemeClr val="tx1"/>
            </a:solidFill>
            <a:latin typeface="+mj-lt"/>
            <a:ea typeface="Tahoma" pitchFamily="34" charset="0"/>
            <a:cs typeface="Tahoma" pitchFamily="34" charset="0"/>
          </a:endParaRPr>
        </a:p>
      </dsp:txBody>
      <dsp:txXfrm>
        <a:off x="3067470" y="360040"/>
        <a:ext cx="5219305" cy="1156501"/>
      </dsp:txXfrm>
    </dsp:sp>
    <dsp:sp modelId="{884CD521-95C4-4998-9CD8-4914CE9046FC}">
      <dsp:nvSpPr>
        <dsp:cNvPr id="0" name=""/>
        <dsp:cNvSpPr/>
      </dsp:nvSpPr>
      <dsp:spPr>
        <a:xfrm>
          <a:off x="1338542" y="1512171"/>
          <a:ext cx="6380817" cy="138405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b="1" u="sng" kern="1200" dirty="0" smtClean="0">
              <a:solidFill>
                <a:schemeClr val="tx1"/>
              </a:solidFill>
              <a:latin typeface="+mj-lt"/>
              <a:ea typeface="Tahoma" pitchFamily="34" charset="0"/>
              <a:cs typeface="Tahoma" pitchFamily="34" charset="0"/>
            </a:rPr>
            <a:t>The process of developing knowledge, learning and an inquiry system</a:t>
          </a:r>
          <a:endParaRPr lang="he-IL" sz="1100" b="1" u="sng" kern="1200" dirty="0">
            <a:solidFill>
              <a:schemeClr val="tx1"/>
            </a:solidFill>
            <a:latin typeface="+mj-lt"/>
            <a:ea typeface="Tahoma" pitchFamily="34" charset="0"/>
            <a:cs typeface="Tahoma" pitchFamily="34" charset="0"/>
          </a:endParaRPr>
        </a:p>
        <a:p>
          <a:pPr marL="57150" lvl="1" indent="-57150" algn="l" defTabSz="488950" rtl="0">
            <a:lnSpc>
              <a:spcPct val="90000"/>
            </a:lnSpc>
            <a:spcBef>
              <a:spcPct val="0"/>
            </a:spcBef>
            <a:spcAft>
              <a:spcPct val="15000"/>
            </a:spcAft>
            <a:buChar char="••"/>
          </a:pPr>
          <a:r>
            <a:rPr lang="en-US" sz="1100" b="1" u="sng" kern="1200" dirty="0" smtClean="0">
              <a:solidFill>
                <a:schemeClr val="tx1"/>
              </a:solidFill>
              <a:latin typeface="+mj-lt"/>
              <a:ea typeface="Tahoma" pitchFamily="34" charset="0"/>
              <a:cs typeface="Tahoma" pitchFamily="34" charset="0"/>
            </a:rPr>
            <a:t>Responsibility:</a:t>
          </a:r>
          <a:r>
            <a:rPr lang="en-US" sz="1100" b="1" u="none" kern="1200" dirty="0" smtClean="0">
              <a:solidFill>
                <a:schemeClr val="tx1"/>
              </a:solidFill>
              <a:latin typeface="+mj-lt"/>
              <a:ea typeface="Tahoma" pitchFamily="34" charset="0"/>
              <a:cs typeface="Tahoma" pitchFamily="34" charset="0"/>
            </a:rPr>
            <a:t> Headquarters, in light of the guidelines for the chief of staff, and cooperation with the relevant main headquarters</a:t>
          </a:r>
          <a:r>
            <a:rPr lang="en-US" sz="1100" b="1" u="sng" kern="1200" dirty="0" smtClean="0">
              <a:solidFill>
                <a:schemeClr val="tx1"/>
              </a:solidFill>
              <a:latin typeface="+mj-lt"/>
              <a:ea typeface="Tahoma" pitchFamily="34" charset="0"/>
              <a:cs typeface="Tahoma" pitchFamily="34" charset="0"/>
            </a:rPr>
            <a:t>.</a:t>
          </a:r>
          <a:endParaRPr lang="he-IL" sz="1100" b="1" kern="1200" dirty="0">
            <a:solidFill>
              <a:schemeClr val="tx1"/>
            </a:solidFill>
            <a:latin typeface="+mj-lt"/>
            <a:ea typeface="Tahoma" pitchFamily="34" charset="0"/>
            <a:cs typeface="Tahoma" pitchFamily="34" charset="0"/>
          </a:endParaRPr>
        </a:p>
        <a:p>
          <a:pPr marL="57150" lvl="1" indent="-57150" algn="l" defTabSz="488950" rtl="0">
            <a:lnSpc>
              <a:spcPct val="90000"/>
            </a:lnSpc>
            <a:spcBef>
              <a:spcPct val="0"/>
            </a:spcBef>
            <a:spcAft>
              <a:spcPct val="15000"/>
            </a:spcAft>
            <a:buChar char="••"/>
          </a:pPr>
          <a:r>
            <a:rPr lang="en-US" sz="1100" b="1" kern="1200" dirty="0" smtClean="0">
              <a:solidFill>
                <a:schemeClr val="tx1"/>
              </a:solidFill>
              <a:latin typeface="+mj-lt"/>
              <a:ea typeface="Tahoma" pitchFamily="34" charset="0"/>
              <a:cs typeface="Tahoma" pitchFamily="34" charset="0"/>
            </a:rPr>
            <a:t>Permanent accompaniment by the Operations Division, and meetings with the Chief of Staff at set points.</a:t>
          </a:r>
          <a:endParaRPr lang="he-IL" sz="1100" b="1" kern="1200" dirty="0">
            <a:solidFill>
              <a:schemeClr val="tx1"/>
            </a:solidFill>
            <a:latin typeface="+mj-lt"/>
            <a:ea typeface="Tahoma" pitchFamily="34" charset="0"/>
            <a:cs typeface="Tahoma" pitchFamily="34" charset="0"/>
          </a:endParaRPr>
        </a:p>
        <a:p>
          <a:pPr marL="57150" lvl="1" indent="-57150" algn="l" defTabSz="488950" rtl="0">
            <a:lnSpc>
              <a:spcPct val="90000"/>
            </a:lnSpc>
            <a:spcBef>
              <a:spcPct val="0"/>
            </a:spcBef>
            <a:spcAft>
              <a:spcPct val="15000"/>
            </a:spcAft>
            <a:buChar char="••"/>
          </a:pPr>
          <a:r>
            <a:rPr lang="en-US" sz="1100" b="1" u="sng" kern="1200" dirty="0">
              <a:solidFill>
                <a:schemeClr val="tx1"/>
              </a:solidFill>
              <a:latin typeface="+mj-lt"/>
              <a:ea typeface="Tahoma" pitchFamily="34" charset="0"/>
              <a:cs typeface="Tahoma" pitchFamily="34" charset="0"/>
            </a:rPr>
            <a:t>The product</a:t>
          </a:r>
          <a:r>
            <a:rPr lang="en-US" sz="1100" b="1" kern="1200" dirty="0">
              <a:solidFill>
                <a:schemeClr val="tx1"/>
              </a:solidFill>
              <a:latin typeface="+mj-lt"/>
              <a:ea typeface="Tahoma" pitchFamily="34" charset="0"/>
              <a:cs typeface="Tahoma" pitchFamily="34" charset="0"/>
            </a:rPr>
            <a:t>: </a:t>
          </a:r>
          <a:r>
            <a:rPr lang="en-US" sz="1100" b="1" kern="1200" dirty="0" smtClean="0">
              <a:solidFill>
                <a:schemeClr val="tx1"/>
              </a:solidFill>
              <a:latin typeface="+mj-lt"/>
              <a:ea typeface="Tahoma" pitchFamily="34" charset="0"/>
              <a:cs typeface="Tahoma" pitchFamily="34" charset="0"/>
            </a:rPr>
            <a:t>Multi-force concept for the campaign </a:t>
          </a:r>
          <a:r>
            <a:rPr lang="en-US" sz="1100" b="1" kern="1200" dirty="0">
              <a:solidFill>
                <a:schemeClr val="tx1"/>
              </a:solidFill>
              <a:latin typeface="+mj-lt"/>
              <a:ea typeface="Tahoma" pitchFamily="34" charset="0"/>
              <a:cs typeface="Tahoma" pitchFamily="34" charset="0"/>
            </a:rPr>
            <a:t>(to use force or buildup</a:t>
          </a:r>
          <a:r>
            <a:rPr lang="en-US" sz="1100" b="1" kern="1200" dirty="0" smtClean="0">
              <a:solidFill>
                <a:schemeClr val="tx1"/>
              </a:solidFill>
              <a:latin typeface="+mj-lt"/>
              <a:ea typeface="Tahoma" pitchFamily="34" charset="0"/>
              <a:cs typeface="Tahoma" pitchFamily="34" charset="0"/>
            </a:rPr>
            <a:t>)</a:t>
          </a:r>
          <a:endParaRPr lang="he-IL" sz="1100" b="1" kern="1200" dirty="0">
            <a:solidFill>
              <a:schemeClr val="tx1"/>
            </a:solidFill>
            <a:latin typeface="+mj-lt"/>
            <a:ea typeface="Tahoma" pitchFamily="34" charset="0"/>
            <a:cs typeface="Tahoma" pitchFamily="34" charset="0"/>
          </a:endParaRPr>
        </a:p>
      </dsp:txBody>
      <dsp:txXfrm>
        <a:off x="2486425" y="1512171"/>
        <a:ext cx="5232933" cy="1384052"/>
      </dsp:txXfrm>
    </dsp:sp>
    <dsp:sp modelId="{A996F0A2-97BA-4444-A6F1-921E08389CFB}">
      <dsp:nvSpPr>
        <dsp:cNvPr id="0" name=""/>
        <dsp:cNvSpPr/>
      </dsp:nvSpPr>
      <dsp:spPr>
        <a:xfrm>
          <a:off x="834487" y="2880321"/>
          <a:ext cx="6380817" cy="968749"/>
        </a:xfrm>
        <a:prstGeom prst="roundRect">
          <a:avLst>
            <a:gd name="adj" fmla="val 10000"/>
          </a:avLst>
        </a:prstGeom>
        <a:solidFill>
          <a:srgbClr val="FFC000"/>
        </a:soli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b="1" u="sng" kern="1200"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Approval of the concept that was developed at the main headquarters and transferred to the General Staff</a:t>
          </a:r>
        </a:p>
        <a:p>
          <a:pPr lvl="0" defTabSz="488950" rtl="0">
            <a:lnSpc>
              <a:spcPct val="90000"/>
            </a:lnSpc>
            <a:spcBef>
              <a:spcPct val="0"/>
            </a:spcBef>
            <a:spcAft>
              <a:spcPct val="35000"/>
            </a:spcAft>
          </a:pPr>
          <a:r>
            <a:rPr lang="en-US" sz="1100" b="1" u="sng" kern="1200"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Responsibility:</a:t>
          </a:r>
          <a:r>
            <a:rPr lang="en-US" sz="1100" b="1" u="none" kern="1200"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 The General Command</a:t>
          </a:r>
          <a:endParaRPr lang="he-IL" sz="1100" b="1" u="none" kern="1200"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endParaRPr>
        </a:p>
        <a:p>
          <a:pPr lvl="0" algn="l" defTabSz="488950" rtl="0">
            <a:lnSpc>
              <a:spcPct val="90000"/>
            </a:lnSpc>
            <a:spcBef>
              <a:spcPct val="0"/>
            </a:spcBef>
            <a:spcAft>
              <a:spcPct val="35000"/>
            </a:spcAft>
          </a:pPr>
          <a:r>
            <a:rPr lang="en-US" sz="1100" b="1" u="sng" kern="1200"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The product</a:t>
          </a:r>
          <a:r>
            <a:rPr lang="en-US" sz="1100" b="1" u="none" kern="1200"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 Planning based on concept</a:t>
          </a:r>
          <a:endParaRPr lang="he-IL" sz="1100" b="1" u="none" kern="1200"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endParaRPr>
        </a:p>
        <a:p>
          <a:pPr lvl="0" defTabSz="488950" rtl="0">
            <a:lnSpc>
              <a:spcPct val="90000"/>
            </a:lnSpc>
            <a:spcBef>
              <a:spcPct val="0"/>
            </a:spcBef>
            <a:spcAft>
              <a:spcPct val="35000"/>
            </a:spcAft>
          </a:pPr>
          <a:r>
            <a:rPr lang="en-US" sz="1100" b="1" u="none" kern="1200"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Basis for dialog with political leadership</a:t>
          </a:r>
        </a:p>
      </dsp:txBody>
      <dsp:txXfrm>
        <a:off x="1982371" y="2880321"/>
        <a:ext cx="5232933" cy="968749"/>
      </dsp:txXfrm>
    </dsp:sp>
    <dsp:sp modelId="{B7AC44C1-D73E-4E5C-A8E6-CA97F717A430}">
      <dsp:nvSpPr>
        <dsp:cNvPr id="0" name=""/>
        <dsp:cNvSpPr/>
      </dsp:nvSpPr>
      <dsp:spPr>
        <a:xfrm>
          <a:off x="546423" y="3888428"/>
          <a:ext cx="6380817" cy="842392"/>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b="1" u="sng" kern="1200"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Detailed planning, in light of the provisions of the Planning</a:t>
          </a:r>
        </a:p>
        <a:p>
          <a:pPr lvl="0" algn="l" defTabSz="488950" rtl="0">
            <a:lnSpc>
              <a:spcPct val="90000"/>
            </a:lnSpc>
            <a:spcBef>
              <a:spcPct val="0"/>
            </a:spcBef>
            <a:spcAft>
              <a:spcPct val="35000"/>
            </a:spcAft>
          </a:pPr>
          <a:r>
            <a:rPr lang="en-US" sz="1100" b="1" u="sng" kern="1200"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Responsibility</a:t>
          </a:r>
          <a:r>
            <a:rPr lang="en-US" sz="1100" b="1" u="none" kern="1200"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 All the main headquarters, in coordination with the Operations Division</a:t>
          </a:r>
          <a:endParaRPr lang="he-IL" sz="1100" b="1" u="none" kern="1200"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endParaRPr>
        </a:p>
        <a:p>
          <a:pPr lvl="0" algn="l" defTabSz="488950" rtl="1">
            <a:lnSpc>
              <a:spcPct val="90000"/>
            </a:lnSpc>
            <a:spcBef>
              <a:spcPct val="0"/>
            </a:spcBef>
            <a:spcAft>
              <a:spcPct val="35000"/>
            </a:spcAft>
          </a:pPr>
          <a:r>
            <a:rPr lang="en-US" sz="1100" b="1" u="sng" kern="1200"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The product:</a:t>
          </a:r>
          <a:r>
            <a:rPr lang="en-US" sz="1100" b="1" u="none" kern="1200"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 Plans of the headquarters for the campaign and force build-up</a:t>
          </a:r>
          <a:endParaRPr lang="he-IL" sz="1100" b="1" u="none" kern="1200" dirty="0">
            <a:solidFill>
              <a:schemeClr val="tx1"/>
            </a:solidFill>
            <a:latin typeface="+mj-lt"/>
            <a:ea typeface="Tahoma" pitchFamily="34" charset="0"/>
            <a:cs typeface="Tahoma" pitchFamily="34" charset="0"/>
          </a:endParaRPr>
        </a:p>
      </dsp:txBody>
      <dsp:txXfrm>
        <a:off x="1694306" y="3888428"/>
        <a:ext cx="5232933" cy="842392"/>
      </dsp:txXfrm>
    </dsp:sp>
    <dsp:sp modelId="{058DBA4B-1B07-440E-907E-A48BDE377791}">
      <dsp:nvSpPr>
        <dsp:cNvPr id="0" name=""/>
        <dsp:cNvSpPr/>
      </dsp:nvSpPr>
      <dsp:spPr>
        <a:xfrm>
          <a:off x="0" y="4761214"/>
          <a:ext cx="6380817" cy="983271"/>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lvl="0" algn="l" defTabSz="488950" rtl="0">
            <a:lnSpc>
              <a:spcPct val="90000"/>
            </a:lnSpc>
            <a:spcBef>
              <a:spcPct val="0"/>
            </a:spcBef>
            <a:spcAft>
              <a:spcPct val="35000"/>
            </a:spcAft>
          </a:pPr>
          <a:r>
            <a:rPr lang="en-US" sz="1100" b="1" u="sng" kern="1200" dirty="0" smtClean="0">
              <a:solidFill>
                <a:schemeClr val="tx1"/>
              </a:solidFill>
              <a:effectLst>
                <a:outerShdw blurRad="38100" dist="38100" dir="2700000" algn="tl">
                  <a:srgbClr val="000000">
                    <a:alpha val="43137"/>
                  </a:srgbClr>
                </a:outerShdw>
              </a:effectLst>
              <a:latin typeface="+mj-lt"/>
              <a:ea typeface="Tahoma" pitchFamily="34" charset="0"/>
              <a:cs typeface="Tahoma" pitchFamily="34" charset="0"/>
            </a:rPr>
            <a:t>Complete design / procedure for battle</a:t>
          </a:r>
          <a:endParaRPr lang="he-IL" sz="1100" b="1" u="sng" kern="1200" dirty="0">
            <a:solidFill>
              <a:schemeClr val="tx1"/>
            </a:solidFill>
            <a:effectLst>
              <a:outerShdw blurRad="38100" dist="38100" dir="2700000" algn="tl">
                <a:srgbClr val="000000">
                  <a:alpha val="43137"/>
                </a:srgbClr>
              </a:outerShdw>
            </a:effectLst>
            <a:latin typeface="+mj-lt"/>
            <a:ea typeface="Tahoma" pitchFamily="34" charset="0"/>
            <a:cs typeface="Tahoma" pitchFamily="34" charset="0"/>
          </a:endParaRPr>
        </a:p>
        <a:p>
          <a:pPr marL="57150" lvl="1" indent="-57150" algn="l" defTabSz="488950" rtl="0">
            <a:lnSpc>
              <a:spcPct val="90000"/>
            </a:lnSpc>
            <a:spcBef>
              <a:spcPct val="0"/>
            </a:spcBef>
            <a:spcAft>
              <a:spcPct val="15000"/>
            </a:spcAft>
            <a:buChar char="••"/>
          </a:pPr>
          <a:r>
            <a:rPr lang="en-US" sz="1100" b="1" u="sng" kern="1200" dirty="0" smtClean="0">
              <a:solidFill>
                <a:schemeClr val="tx1"/>
              </a:solidFill>
              <a:latin typeface="+mj-lt"/>
              <a:ea typeface="Tahoma" pitchFamily="34" charset="0"/>
              <a:cs typeface="Tahoma" pitchFamily="34" charset="0"/>
            </a:rPr>
            <a:t>Responsibility</a:t>
          </a:r>
          <a:r>
            <a:rPr lang="en-US" sz="1100" b="1" u="none" kern="1200" dirty="0" smtClean="0">
              <a:solidFill>
                <a:schemeClr val="tx1"/>
              </a:solidFill>
              <a:latin typeface="+mj-lt"/>
              <a:ea typeface="Tahoma" pitchFamily="34" charset="0"/>
              <a:cs typeface="Tahoma" pitchFamily="34" charset="0"/>
            </a:rPr>
            <a:t>: The General Command</a:t>
          </a:r>
          <a:endParaRPr lang="he-IL" sz="1100" b="1" u="none" kern="1200" dirty="0">
            <a:solidFill>
              <a:schemeClr val="tx1"/>
            </a:solidFill>
            <a:latin typeface="+mj-lt"/>
            <a:ea typeface="Tahoma" pitchFamily="34" charset="0"/>
            <a:cs typeface="Tahoma" pitchFamily="34" charset="0"/>
          </a:endParaRPr>
        </a:p>
        <a:p>
          <a:pPr marL="57150" lvl="1" indent="-57150" algn="l" defTabSz="488950" rtl="0">
            <a:lnSpc>
              <a:spcPct val="90000"/>
            </a:lnSpc>
            <a:spcBef>
              <a:spcPct val="0"/>
            </a:spcBef>
            <a:spcAft>
              <a:spcPct val="15000"/>
            </a:spcAft>
            <a:buChar char="••"/>
          </a:pPr>
          <a:r>
            <a:rPr lang="en-US" sz="1100" b="1" u="sng" kern="1200" dirty="0" smtClean="0">
              <a:solidFill>
                <a:schemeClr val="tx1"/>
              </a:solidFill>
              <a:latin typeface="+mj-lt"/>
              <a:ea typeface="Tahoma" pitchFamily="34" charset="0"/>
              <a:cs typeface="Tahoma" pitchFamily="34" charset="0"/>
            </a:rPr>
            <a:t>The product</a:t>
          </a:r>
          <a:r>
            <a:rPr lang="en-US" sz="1100" b="1" u="none" kern="1200" dirty="0" smtClean="0">
              <a:solidFill>
                <a:schemeClr val="tx1"/>
              </a:solidFill>
              <a:latin typeface="+mj-lt"/>
              <a:ea typeface="Tahoma" pitchFamily="34" charset="0"/>
              <a:cs typeface="Tahoma" pitchFamily="34" charset="0"/>
            </a:rPr>
            <a:t>: a detailed plan by the General Command that is multi-force and detailed for the campaign, and several other alternatives that are unspecified</a:t>
          </a:r>
          <a:endParaRPr lang="he-IL" sz="1100" b="1" u="none" kern="1200" dirty="0">
            <a:solidFill>
              <a:schemeClr val="tx1"/>
            </a:solidFill>
            <a:latin typeface="+mj-lt"/>
            <a:ea typeface="Tahoma" pitchFamily="34" charset="0"/>
            <a:cs typeface="Tahoma" pitchFamily="34" charset="0"/>
          </a:endParaRPr>
        </a:p>
      </dsp:txBody>
      <dsp:txXfrm>
        <a:off x="1147883" y="4761214"/>
        <a:ext cx="5232933" cy="983271"/>
      </dsp:txXfrm>
    </dsp:sp>
    <dsp:sp modelId="{0492B384-4493-41BD-8DE8-96E8557991BE}">
      <dsp:nvSpPr>
        <dsp:cNvPr id="0" name=""/>
        <dsp:cNvSpPr/>
      </dsp:nvSpPr>
      <dsp:spPr>
        <a:xfrm>
          <a:off x="2346621" y="720077"/>
          <a:ext cx="671393" cy="671393"/>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tx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lvl="0" algn="ctr" defTabSz="400050" rtl="1">
            <a:lnSpc>
              <a:spcPct val="90000"/>
            </a:lnSpc>
            <a:spcBef>
              <a:spcPct val="0"/>
            </a:spcBef>
            <a:spcAft>
              <a:spcPct val="35000"/>
            </a:spcAft>
          </a:pPr>
          <a:endParaRPr lang="he-IL" sz="900" b="1" kern="1200">
            <a:solidFill>
              <a:schemeClr val="tx1"/>
            </a:solidFill>
            <a:latin typeface="+mj-lt"/>
            <a:ea typeface="Tahoma" pitchFamily="34" charset="0"/>
            <a:cs typeface="Tahoma" pitchFamily="34" charset="0"/>
          </a:endParaRPr>
        </a:p>
      </dsp:txBody>
      <dsp:txXfrm>
        <a:off x="2346621" y="720077"/>
        <a:ext cx="671393" cy="671393"/>
      </dsp:txXfrm>
    </dsp:sp>
    <dsp:sp modelId="{109F2030-D78B-432C-921C-F240031390BF}">
      <dsp:nvSpPr>
        <dsp:cNvPr id="0" name=""/>
        <dsp:cNvSpPr/>
      </dsp:nvSpPr>
      <dsp:spPr>
        <a:xfrm>
          <a:off x="1554536" y="1800200"/>
          <a:ext cx="671393" cy="671393"/>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tx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lvl="0" algn="ctr" defTabSz="400050" rtl="1">
            <a:lnSpc>
              <a:spcPct val="90000"/>
            </a:lnSpc>
            <a:spcBef>
              <a:spcPct val="0"/>
            </a:spcBef>
            <a:spcAft>
              <a:spcPct val="35000"/>
            </a:spcAft>
          </a:pPr>
          <a:endParaRPr lang="he-IL" sz="900" b="1" kern="1200">
            <a:solidFill>
              <a:schemeClr val="tx1"/>
            </a:solidFill>
            <a:latin typeface="+mj-lt"/>
            <a:ea typeface="Tahoma" pitchFamily="34" charset="0"/>
            <a:cs typeface="Tahoma" pitchFamily="34" charset="0"/>
          </a:endParaRPr>
        </a:p>
      </dsp:txBody>
      <dsp:txXfrm>
        <a:off x="1554536" y="1800200"/>
        <a:ext cx="671393" cy="671393"/>
      </dsp:txXfrm>
    </dsp:sp>
    <dsp:sp modelId="{B043FA42-42CB-4D43-A256-C57278428CB8}">
      <dsp:nvSpPr>
        <dsp:cNvPr id="0" name=""/>
        <dsp:cNvSpPr/>
      </dsp:nvSpPr>
      <dsp:spPr>
        <a:xfrm>
          <a:off x="1194499" y="3096343"/>
          <a:ext cx="671393" cy="671393"/>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rgbClr r="0" g="0" b="0">
              <a:shade val="95000"/>
              <a:satMod val="105000"/>
            </a:scrgb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0640" tIns="40640" rIns="40640" bIns="40640" numCol="1" spcCol="1270" anchor="ctr" anchorCtr="0">
          <a:noAutofit/>
        </a:bodyPr>
        <a:lstStyle/>
        <a:p>
          <a:pPr lvl="0" algn="ctr" defTabSz="1422400" rtl="1">
            <a:lnSpc>
              <a:spcPct val="90000"/>
            </a:lnSpc>
            <a:spcBef>
              <a:spcPct val="0"/>
            </a:spcBef>
            <a:spcAft>
              <a:spcPct val="35000"/>
            </a:spcAft>
          </a:pPr>
          <a:endParaRPr lang="he-IL" sz="3200" kern="1200">
            <a:latin typeface="+mj-lt"/>
          </a:endParaRPr>
        </a:p>
      </dsp:txBody>
      <dsp:txXfrm>
        <a:off x="1194499" y="3096343"/>
        <a:ext cx="671393" cy="671393"/>
      </dsp:txXfrm>
    </dsp:sp>
    <dsp:sp modelId="{D0BFC699-5FB8-4FF8-8108-F358154170F8}">
      <dsp:nvSpPr>
        <dsp:cNvPr id="0" name=""/>
        <dsp:cNvSpPr/>
      </dsp:nvSpPr>
      <dsp:spPr>
        <a:xfrm>
          <a:off x="762449" y="4248469"/>
          <a:ext cx="671393" cy="671393"/>
        </a:xfrm>
        <a:prstGeom prst="downArrow">
          <a:avLst>
            <a:gd name="adj1" fmla="val 55000"/>
            <a:gd name="adj2" fmla="val 45000"/>
          </a:avLst>
        </a:prstGeom>
        <a:solidFill>
          <a:schemeClr val="accent5">
            <a:tint val="40000"/>
            <a:alpha val="90000"/>
            <a:hueOff val="0"/>
            <a:satOff val="0"/>
            <a:lumOff val="0"/>
            <a:alphaOff val="0"/>
          </a:schemeClr>
        </a:solidFill>
        <a:ln w="15875" cap="flat" cmpd="sng" algn="ctr">
          <a:solidFill>
            <a:schemeClr val="tx1"/>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ctr" anchorCtr="0">
          <a:noAutofit/>
        </a:bodyPr>
        <a:lstStyle/>
        <a:p>
          <a:pPr lvl="0" algn="ctr" defTabSz="400050" rtl="1">
            <a:lnSpc>
              <a:spcPct val="90000"/>
            </a:lnSpc>
            <a:spcBef>
              <a:spcPct val="0"/>
            </a:spcBef>
            <a:spcAft>
              <a:spcPct val="35000"/>
            </a:spcAft>
          </a:pPr>
          <a:endParaRPr lang="he-IL" sz="900" b="1" kern="1200">
            <a:solidFill>
              <a:schemeClr val="tx1"/>
            </a:solidFill>
            <a:latin typeface="+mj-lt"/>
            <a:ea typeface="Tahoma" pitchFamily="34" charset="0"/>
            <a:cs typeface="Tahoma" pitchFamily="34" charset="0"/>
          </a:endParaRPr>
        </a:p>
      </dsp:txBody>
      <dsp:txXfrm>
        <a:off x="762449" y="4248469"/>
        <a:ext cx="671393" cy="671393"/>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71807" y="0"/>
            <a:ext cx="2960793" cy="495935"/>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2" y="0"/>
            <a:ext cx="2960793" cy="495935"/>
          </a:xfrm>
          <a:prstGeom prst="rect">
            <a:avLst/>
          </a:prstGeom>
        </p:spPr>
        <p:txBody>
          <a:bodyPr vert="horz" lIns="91440" tIns="45720" rIns="91440" bIns="45720" rtlCol="1"/>
          <a:lstStyle>
            <a:lvl1pPr algn="l">
              <a:defRPr sz="1200"/>
            </a:lvl1pPr>
          </a:lstStyle>
          <a:p>
            <a:fld id="{52A1B876-7848-4945-8A2F-D99A269A259D}" type="datetimeFigureOut">
              <a:rPr lang="he-IL" smtClean="0"/>
              <a:pPr/>
              <a:t>ד'/טבת/תשע"ט</a:t>
            </a:fld>
            <a:endParaRPr lang="he-IL"/>
          </a:p>
        </p:txBody>
      </p:sp>
      <p:sp>
        <p:nvSpPr>
          <p:cNvPr id="4" name="מציין מיקום של כותרת תחתונה 3"/>
          <p:cNvSpPr>
            <a:spLocks noGrp="1"/>
          </p:cNvSpPr>
          <p:nvPr>
            <p:ph type="ftr" sz="quarter" idx="2"/>
          </p:nvPr>
        </p:nvSpPr>
        <p:spPr>
          <a:xfrm>
            <a:off x="3871807" y="9421044"/>
            <a:ext cx="2960793" cy="495935"/>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2" y="9421044"/>
            <a:ext cx="2960793" cy="495935"/>
          </a:xfrm>
          <a:prstGeom prst="rect">
            <a:avLst/>
          </a:prstGeom>
        </p:spPr>
        <p:txBody>
          <a:bodyPr vert="horz" lIns="91440" tIns="45720" rIns="91440" bIns="45720" rtlCol="1" anchor="b"/>
          <a:lstStyle>
            <a:lvl1pPr algn="l">
              <a:defRPr sz="1200"/>
            </a:lvl1pPr>
          </a:lstStyle>
          <a:p>
            <a:fld id="{D05A7E77-1F79-497E-8BEA-BF9F75A6F1C8}" type="slidenum">
              <a:rPr lang="he-IL" smtClean="0"/>
              <a:pPr/>
              <a:t>‹#›</a:t>
            </a:fld>
            <a:endParaRPr lang="he-IL"/>
          </a:p>
        </p:txBody>
      </p:sp>
    </p:spTree>
    <p:extLst>
      <p:ext uri="{BB962C8B-B14F-4D97-AF65-F5344CB8AC3E}">
        <p14:creationId xmlns="" xmlns:p14="http://schemas.microsoft.com/office/powerpoint/2010/main" val="948247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71913" y="0"/>
            <a:ext cx="2960687" cy="4953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60687" cy="495300"/>
          </a:xfrm>
          <a:prstGeom prst="rect">
            <a:avLst/>
          </a:prstGeom>
        </p:spPr>
        <p:txBody>
          <a:bodyPr vert="horz" lIns="91440" tIns="45720" rIns="91440" bIns="45720" rtlCol="1"/>
          <a:lstStyle>
            <a:lvl1pPr algn="l">
              <a:defRPr sz="1200"/>
            </a:lvl1pPr>
          </a:lstStyle>
          <a:p>
            <a:fld id="{5D217B24-E1FD-4987-A5EA-BE9809F69887}" type="datetimeFigureOut">
              <a:rPr lang="he-IL" smtClean="0"/>
              <a:pPr/>
              <a:t>ד'/טבת/תשע"ט</a:t>
            </a:fld>
            <a:endParaRPr lang="he-IL"/>
          </a:p>
        </p:txBody>
      </p:sp>
      <p:sp>
        <p:nvSpPr>
          <p:cNvPr id="4" name="מציין מיקום של תמונת שקופית 3"/>
          <p:cNvSpPr>
            <a:spLocks noGrp="1" noRot="1" noChangeAspect="1"/>
          </p:cNvSpPr>
          <p:nvPr>
            <p:ph type="sldImg" idx="2"/>
          </p:nvPr>
        </p:nvSpPr>
        <p:spPr>
          <a:xfrm>
            <a:off x="936625" y="744538"/>
            <a:ext cx="4959350" cy="3719512"/>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2625" y="4711700"/>
            <a:ext cx="5467350" cy="44624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71913" y="9421813"/>
            <a:ext cx="2960687" cy="4953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1813"/>
            <a:ext cx="2960687" cy="495300"/>
          </a:xfrm>
          <a:prstGeom prst="rect">
            <a:avLst/>
          </a:prstGeom>
        </p:spPr>
        <p:txBody>
          <a:bodyPr vert="horz" lIns="91440" tIns="45720" rIns="91440" bIns="45720" rtlCol="1" anchor="b"/>
          <a:lstStyle>
            <a:lvl1pPr algn="l">
              <a:defRPr sz="1200"/>
            </a:lvl1pPr>
          </a:lstStyle>
          <a:p>
            <a:fld id="{D415A177-1BBB-4158-8159-60E9D09C44C5}" type="slidenum">
              <a:rPr lang="he-IL" smtClean="0"/>
              <a:pPr/>
              <a:t>‹#›</a:t>
            </a:fld>
            <a:endParaRPr lang="he-IL"/>
          </a:p>
        </p:txBody>
      </p:sp>
    </p:spTree>
    <p:extLst>
      <p:ext uri="{BB962C8B-B14F-4D97-AF65-F5344CB8AC3E}">
        <p14:creationId xmlns="" xmlns:p14="http://schemas.microsoft.com/office/powerpoint/2010/main" val="369127006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955C56F-879A-4A50-928C-D6DFEBDF2138}" type="slidenum">
              <a:rPr lang="he-IL" smtClean="0"/>
              <a:pPr/>
              <a:t>3</a:t>
            </a:fld>
            <a:endParaRPr lang="he-IL"/>
          </a:p>
        </p:txBody>
      </p:sp>
    </p:spTree>
    <p:extLst>
      <p:ext uri="{BB962C8B-B14F-4D97-AF65-F5344CB8AC3E}">
        <p14:creationId xmlns="" xmlns:p14="http://schemas.microsoft.com/office/powerpoint/2010/main" val="2357588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נאצר מתנגד לכל תהליך מדיני, לכל יוזמה דיפלומטית. הוא מבין שמצבו</a:t>
            </a:r>
            <a:r>
              <a:rPr lang="he-IL" baseline="0" dirty="0" smtClean="0"/>
              <a:t> איננו מאפשר לו להגיע להסדר אזורי עם ישראל ועל כן פונה לשילוב בין מלחמת ההתשה ללחצים בינלאומיים על ישראל תוך כדי רצון למשוך את הסובייטים פנימה</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24</a:t>
            </a:fld>
            <a:endParaRPr lang="he-IL">
              <a:solidFill>
                <a:prstClr val="black"/>
              </a:solidFill>
            </a:endParaRPr>
          </a:p>
        </p:txBody>
      </p:sp>
    </p:spTree>
    <p:extLst>
      <p:ext uri="{BB962C8B-B14F-4D97-AF65-F5344CB8AC3E}">
        <p14:creationId xmlns="" xmlns:p14="http://schemas.microsoft.com/office/powerpoint/2010/main" val="910696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בניין כוח, מעצמות,</a:t>
            </a:r>
            <a:r>
              <a:rPr lang="he-IL" baseline="0" dirty="0" smtClean="0"/>
              <a:t> קואליציה בינלאומית, מלחמת התשה</a:t>
            </a:r>
          </a:p>
          <a:p>
            <a:r>
              <a:rPr lang="he-IL" baseline="0" dirty="0" smtClean="0"/>
              <a:t>שמיר, גיבוש, עמ' 89</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25</a:t>
            </a:fld>
            <a:endParaRPr lang="he-IL">
              <a:solidFill>
                <a:prstClr val="black"/>
              </a:solidFill>
            </a:endParaRPr>
          </a:p>
        </p:txBody>
      </p:sp>
    </p:spTree>
    <p:extLst>
      <p:ext uri="{BB962C8B-B14F-4D97-AF65-F5344CB8AC3E}">
        <p14:creationId xmlns="" xmlns:p14="http://schemas.microsoft.com/office/powerpoint/2010/main" val="4282017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סאדאת מבין כי דרכו של נאצר – מלחמת התשה כשלה. היא איננה מביאה את התוצאות הרצויות</a:t>
            </a:r>
            <a:r>
              <a:rPr lang="he-IL" baseline="0" dirty="0" smtClean="0"/>
              <a:t> של החזרת סיני.</a:t>
            </a:r>
          </a:p>
          <a:p>
            <a:r>
              <a:rPr lang="he-IL" baseline="0" dirty="0" smtClean="0"/>
              <a:t>מגבש שלוש החלטות חדשות- 1)אימוץ יעדיו של נאצר: החזרת כל השטחים וזכויות הפלסטינים 2)המשך פיתוח האופציה הצבאית אבל לא התשה 3)מתקפת שלום- יוזמות דיפלומטיות</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27</a:t>
            </a:fld>
            <a:endParaRPr lang="he-IL">
              <a:solidFill>
                <a:prstClr val="black"/>
              </a:solidFill>
            </a:endParaRPr>
          </a:p>
        </p:txBody>
      </p:sp>
    </p:spTree>
    <p:extLst>
      <p:ext uri="{BB962C8B-B14F-4D97-AF65-F5344CB8AC3E}">
        <p14:creationId xmlns="" xmlns:p14="http://schemas.microsoft.com/office/powerpoint/2010/main" val="1662480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29</a:t>
            </a:fld>
            <a:endParaRPr lang="he-IL">
              <a:solidFill>
                <a:prstClr val="black"/>
              </a:solidFill>
            </a:endParaRPr>
          </a:p>
        </p:txBody>
      </p:sp>
    </p:spTree>
    <p:extLst>
      <p:ext uri="{BB962C8B-B14F-4D97-AF65-F5344CB8AC3E}">
        <p14:creationId xmlns="" xmlns:p14="http://schemas.microsoft.com/office/powerpoint/2010/main" val="304340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30</a:t>
            </a:fld>
            <a:endParaRPr lang="he-IL"/>
          </a:p>
        </p:txBody>
      </p:sp>
    </p:spTree>
    <p:extLst>
      <p:ext uri="{BB962C8B-B14F-4D97-AF65-F5344CB8AC3E}">
        <p14:creationId xmlns="" xmlns:p14="http://schemas.microsoft.com/office/powerpoint/2010/main" val="2964992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31</a:t>
            </a:fld>
            <a:endParaRPr lang="he-IL">
              <a:solidFill>
                <a:prstClr val="black"/>
              </a:solidFill>
            </a:endParaRPr>
          </a:p>
        </p:txBody>
      </p:sp>
    </p:spTree>
    <p:extLst>
      <p:ext uri="{BB962C8B-B14F-4D97-AF65-F5344CB8AC3E}">
        <p14:creationId xmlns="" xmlns:p14="http://schemas.microsoft.com/office/powerpoint/2010/main" val="1935237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nSpc>
                <a:spcPct val="150000"/>
              </a:lnSpc>
              <a:buFont typeface="+mj-lt"/>
              <a:buAutoNum type="arabicPeriod"/>
            </a:pPr>
            <a:r>
              <a:rPr lang="he-IL" sz="1200" dirty="0" smtClean="0"/>
              <a:t>כלכלה- כוח הנפט- שימוש במכשיר כלכלי זה כאמצעי לחץ מדיני</a:t>
            </a:r>
          </a:p>
          <a:p>
            <a:pPr>
              <a:lnSpc>
                <a:spcPct val="150000"/>
              </a:lnSpc>
              <a:buFont typeface="+mj-lt"/>
              <a:buAutoNum type="arabicPeriod"/>
            </a:pPr>
            <a:r>
              <a:rPr lang="he-IL" sz="1200" dirty="0" smtClean="0"/>
              <a:t>מאמץ</a:t>
            </a:r>
            <a:r>
              <a:rPr lang="he-IL" sz="1200" baseline="0" dirty="0" smtClean="0"/>
              <a:t> צבאי- הכנת הצבא ו</a:t>
            </a:r>
            <a:r>
              <a:rPr lang="he-IL" sz="1200" dirty="0" smtClean="0"/>
              <a:t>ברית מדינית צבאית- ברית עם סוריה </a:t>
            </a:r>
          </a:p>
          <a:p>
            <a:pPr>
              <a:lnSpc>
                <a:spcPct val="150000"/>
              </a:lnSpc>
              <a:buFont typeface="+mj-lt"/>
              <a:buAutoNum type="arabicPeriod"/>
            </a:pPr>
            <a:r>
              <a:rPr lang="he-IL" sz="1200" dirty="0" smtClean="0"/>
              <a:t>מאמץ בינלאומי-</a:t>
            </a:r>
            <a:r>
              <a:rPr lang="he-IL" sz="1200" baseline="0" dirty="0" smtClean="0"/>
              <a:t> </a:t>
            </a:r>
            <a:r>
              <a:rPr lang="he-IL" sz="1200" dirty="0" smtClean="0"/>
              <a:t>המערכת הבינלאומית- ברה"מ וארה"ב אינן רוצות להתערב באזור. יש למשוך אותם בכוח פנימה . ברה"מ היא מכשול אבל יש להמשיך להישען עליה מבחינה אספקת נשק (גירוש הסובייטים והמשך קבלת נשק)</a:t>
            </a:r>
          </a:p>
          <a:p>
            <a:pPr>
              <a:lnSpc>
                <a:spcPct val="150000"/>
              </a:lnSpc>
              <a:buFont typeface="+mj-lt"/>
              <a:buAutoNum type="arabicPeriod"/>
            </a:pPr>
            <a:r>
              <a:rPr lang="he-IL" sz="1200" baseline="0" dirty="0" smtClean="0"/>
              <a:t> מאמץ פסיכולוגי- יצירת התודעה כי ניתן לנצח את ישראל</a:t>
            </a:r>
            <a:endParaRPr lang="he-IL" sz="1200" dirty="0" smtClean="0"/>
          </a:p>
          <a:p>
            <a:endParaRPr lang="he-IL" dirty="0" smtClean="0"/>
          </a:p>
          <a:p>
            <a:r>
              <a:rPr lang="he-IL" sz="1200" dirty="0" smtClean="0"/>
              <a:t>שמיר, מצרים בהנהגת סאדאת, עמ' 99-96</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32</a:t>
            </a:fld>
            <a:endParaRPr lang="he-IL">
              <a:solidFill>
                <a:prstClr val="black"/>
              </a:solidFill>
            </a:endParaRPr>
          </a:p>
        </p:txBody>
      </p:sp>
    </p:spTree>
    <p:extLst>
      <p:ext uri="{BB962C8B-B14F-4D97-AF65-F5344CB8AC3E}">
        <p14:creationId xmlns="" xmlns:p14="http://schemas.microsoft.com/office/powerpoint/2010/main" val="3709318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33</a:t>
            </a:fld>
            <a:endParaRPr lang="he-IL"/>
          </a:p>
        </p:txBody>
      </p:sp>
    </p:spTree>
    <p:extLst>
      <p:ext uri="{BB962C8B-B14F-4D97-AF65-F5344CB8AC3E}">
        <p14:creationId xmlns="" xmlns:p14="http://schemas.microsoft.com/office/powerpoint/2010/main" val="3712188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34</a:t>
            </a:fld>
            <a:endParaRPr lang="he-IL"/>
          </a:p>
        </p:txBody>
      </p:sp>
    </p:spTree>
    <p:extLst>
      <p:ext uri="{BB962C8B-B14F-4D97-AF65-F5344CB8AC3E}">
        <p14:creationId xmlns="" xmlns:p14="http://schemas.microsoft.com/office/powerpoint/2010/main" val="3973579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ההבנה המרכזית והחדשה</a:t>
            </a:r>
            <a:r>
              <a:rPr lang="he-IL" baseline="0" dirty="0" smtClean="0"/>
              <a:t> של סאדאת היא את היכולת המוגבלת של מצירם אל מול הבעיה של המצב העכשווי. הוא עוקף את התפיסה הישראלית.</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37</a:t>
            </a:fld>
            <a:endParaRPr lang="he-IL">
              <a:solidFill>
                <a:prstClr val="black"/>
              </a:solidFill>
            </a:endParaRPr>
          </a:p>
        </p:txBody>
      </p:sp>
    </p:spTree>
    <p:extLst>
      <p:ext uri="{BB962C8B-B14F-4D97-AF65-F5344CB8AC3E}">
        <p14:creationId xmlns="" xmlns:p14="http://schemas.microsoft.com/office/powerpoint/2010/main" val="2717919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5</a:t>
            </a:fld>
            <a:endParaRPr lang="he-IL">
              <a:solidFill>
                <a:prstClr val="black"/>
              </a:solidFill>
            </a:endParaRPr>
          </a:p>
        </p:txBody>
      </p:sp>
    </p:spTree>
    <p:extLst>
      <p:ext uri="{BB962C8B-B14F-4D97-AF65-F5344CB8AC3E}">
        <p14:creationId xmlns="" xmlns:p14="http://schemas.microsoft.com/office/powerpoint/2010/main" val="840924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41</a:t>
            </a:fld>
            <a:endParaRPr lang="he-IL"/>
          </a:p>
        </p:txBody>
      </p:sp>
    </p:spTree>
    <p:extLst>
      <p:ext uri="{BB962C8B-B14F-4D97-AF65-F5344CB8AC3E}">
        <p14:creationId xmlns="" xmlns:p14="http://schemas.microsoft.com/office/powerpoint/2010/main" val="957474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42</a:t>
            </a:fld>
            <a:endParaRPr lang="he-IL"/>
          </a:p>
        </p:txBody>
      </p:sp>
    </p:spTree>
    <p:extLst>
      <p:ext uri="{BB962C8B-B14F-4D97-AF65-F5344CB8AC3E}">
        <p14:creationId xmlns="" xmlns:p14="http://schemas.microsoft.com/office/powerpoint/2010/main" val="1586620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מלחמה</a:t>
            </a:r>
            <a:r>
              <a:rPr lang="he-IL" baseline="0" dirty="0" smtClean="0"/>
              <a:t> מוגבלת, בעלת יעדים מצומצמים</a:t>
            </a:r>
          </a:p>
          <a:p>
            <a:r>
              <a:rPr lang="he-IL" baseline="0" dirty="0" smtClean="0"/>
              <a:t>צליחה במספר רב של מקומות ללא ריכוז מאמץ</a:t>
            </a:r>
          </a:p>
          <a:p>
            <a:r>
              <a:rPr lang="he-IL" baseline="0" dirty="0" smtClean="0"/>
              <a:t>הניצחון במלחמה - לא להיות מובס בצורה ברורה</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44</a:t>
            </a:fld>
            <a:endParaRPr lang="he-IL">
              <a:solidFill>
                <a:prstClr val="black"/>
              </a:solidFill>
            </a:endParaRPr>
          </a:p>
        </p:txBody>
      </p:sp>
    </p:spTree>
    <p:extLst>
      <p:ext uri="{BB962C8B-B14F-4D97-AF65-F5344CB8AC3E}">
        <p14:creationId xmlns="" xmlns:p14="http://schemas.microsoft.com/office/powerpoint/2010/main" val="1206753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46</a:t>
            </a:fld>
            <a:endParaRPr lang="he-IL">
              <a:solidFill>
                <a:prstClr val="black"/>
              </a:solidFill>
            </a:endParaRPr>
          </a:p>
        </p:txBody>
      </p:sp>
    </p:spTree>
    <p:extLst>
      <p:ext uri="{BB962C8B-B14F-4D97-AF65-F5344CB8AC3E}">
        <p14:creationId xmlns="" xmlns:p14="http://schemas.microsoft.com/office/powerpoint/2010/main" val="589718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err="1" smtClean="0"/>
              <a:t>גמאסי</a:t>
            </a:r>
            <a:r>
              <a:rPr lang="he-IL" dirty="0" smtClean="0"/>
              <a:t> מציג את עצמו כמתכנן</a:t>
            </a:r>
            <a:r>
              <a:rPr lang="he-IL" baseline="0" dirty="0" smtClean="0"/>
              <a:t> הראשי של תוכנית בדר</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49</a:t>
            </a:fld>
            <a:endParaRPr lang="he-IL">
              <a:solidFill>
                <a:prstClr val="black"/>
              </a:solidFill>
            </a:endParaRPr>
          </a:p>
        </p:txBody>
      </p:sp>
    </p:spTree>
    <p:extLst>
      <p:ext uri="{BB962C8B-B14F-4D97-AF65-F5344CB8AC3E}">
        <p14:creationId xmlns="" xmlns:p14="http://schemas.microsoft.com/office/powerpoint/2010/main" val="684339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dirty="0" smtClean="0"/>
              <a:t>סאדאת מבין כי שר ההגנה ,מוחמד סאדק, איננו מוכן לצאת למלחמה כנגד ישראל, כל עוד הוא איננו מקבל את הרכש הנדרש לכך מברה"מ. הוא איננו מבין את שינוי התפיסה אצל סאדאת "למלחמה מוגבלת" באמצעים הקיימים, ועל כן הצבא איננו מוכן למלחמה. סאדאת מחליט על כן להדיח אותו מתפקידו ולמנות את </a:t>
            </a:r>
            <a:r>
              <a:rPr lang="he-IL" sz="1200" dirty="0" err="1" smtClean="0"/>
              <a:t>אחמד</a:t>
            </a:r>
            <a:r>
              <a:rPr lang="he-IL" sz="1200" dirty="0" smtClean="0"/>
              <a:t> </a:t>
            </a:r>
            <a:r>
              <a:rPr lang="he-IL" sz="1200" dirty="0" err="1" smtClean="0"/>
              <a:t>אסמעיל</a:t>
            </a:r>
            <a:r>
              <a:rPr lang="he-IL" sz="1200" dirty="0" smtClean="0"/>
              <a:t> עלי, לשר ההגנה</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50</a:t>
            </a:fld>
            <a:endParaRPr lang="he-IL">
              <a:solidFill>
                <a:prstClr val="black"/>
              </a:solidFill>
            </a:endParaRPr>
          </a:p>
        </p:txBody>
      </p:sp>
    </p:spTree>
    <p:extLst>
      <p:ext uri="{BB962C8B-B14F-4D97-AF65-F5344CB8AC3E}">
        <p14:creationId xmlns="" xmlns:p14="http://schemas.microsoft.com/office/powerpoint/2010/main" val="2717879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52</a:t>
            </a:fld>
            <a:endParaRPr lang="he-IL">
              <a:solidFill>
                <a:prstClr val="black"/>
              </a:solidFill>
            </a:endParaRPr>
          </a:p>
        </p:txBody>
      </p:sp>
    </p:spTree>
    <p:extLst>
      <p:ext uri="{BB962C8B-B14F-4D97-AF65-F5344CB8AC3E}">
        <p14:creationId xmlns="" xmlns:p14="http://schemas.microsoft.com/office/powerpoint/2010/main" val="2822039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53</a:t>
            </a:fld>
            <a:endParaRPr lang="he-IL"/>
          </a:p>
        </p:txBody>
      </p:sp>
    </p:spTree>
    <p:extLst>
      <p:ext uri="{BB962C8B-B14F-4D97-AF65-F5344CB8AC3E}">
        <p14:creationId xmlns="" xmlns:p14="http://schemas.microsoft.com/office/powerpoint/2010/main" val="76453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54</a:t>
            </a:fld>
            <a:endParaRPr lang="he-IL"/>
          </a:p>
        </p:txBody>
      </p:sp>
    </p:spTree>
    <p:extLst>
      <p:ext uri="{BB962C8B-B14F-4D97-AF65-F5344CB8AC3E}">
        <p14:creationId xmlns="" xmlns:p14="http://schemas.microsoft.com/office/powerpoint/2010/main" val="158662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6</a:t>
            </a:fld>
            <a:endParaRPr lang="he-IL"/>
          </a:p>
        </p:txBody>
      </p:sp>
    </p:spTree>
    <p:extLst>
      <p:ext uri="{BB962C8B-B14F-4D97-AF65-F5344CB8AC3E}">
        <p14:creationId xmlns="" xmlns:p14="http://schemas.microsoft.com/office/powerpoint/2010/main" val="1586620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פער הרלוונטיות – אי הלימה עמוקה בין האופן שבו מתארים</a:t>
            </a:r>
            <a:r>
              <a:rPr lang="he-IL" baseline="0" dirty="0" smtClean="0"/>
              <a:t> ותופסים את המציאות לבין המציאות עצמה.</a:t>
            </a:r>
          </a:p>
          <a:p>
            <a:r>
              <a:rPr lang="he-IL" baseline="0" dirty="0" smtClean="0"/>
              <a:t>הפער בין המוצהר והקיים נותן תחילה את אותותיו ובשלבים מתקדמים עשוי לחולל הפתעה בסיסית.</a:t>
            </a:r>
          </a:p>
          <a:p>
            <a:r>
              <a:rPr lang="he-IL" baseline="0" dirty="0" smtClean="0"/>
              <a:t>כשהפער הולך ונהיה בלתי נסבל – הוא נחווה כמשבר תפישתי (בין המציאות לייצוג המושגי-תיאורטי-תפישתי שלה).</a:t>
            </a:r>
          </a:p>
          <a:p>
            <a:r>
              <a:rPr lang="he-IL" baseline="0" dirty="0" smtClean="0"/>
              <a:t>פער הרלוונטיות מייצג את העיוורון בהבנת השינויים "המתבשלים" במציאות ומבשר על קריסתה של הפרדיגמה.</a:t>
            </a:r>
          </a:p>
          <a:p>
            <a:r>
              <a:rPr lang="he-IL" baseline="0" dirty="0" smtClean="0"/>
              <a:t>ההתמודדות עם פער הרלוונטיות דורשת, לכן, תמיד פתרון החורג ממגבלות הבעיה הראשונית ונדרש להבין את הסיטואציה באור שונה (המשגה מחדש של גבולות המערכת).</a:t>
            </a:r>
          </a:p>
          <a:p>
            <a:r>
              <a:rPr lang="he-IL" baseline="0" dirty="0" smtClean="0"/>
              <a:t>שלבים בהתפתחות פער הרלוונטיות: רלוונטיות –הבשלה (המערכת ממשיכה לבחון את השינוי תחת אותה מערכת תפישתית, הפתעה בסיסית, אירועי קיצון עלולים </a:t>
            </a:r>
            <a:r>
              <a:rPr lang="he-IL" baseline="0" dirty="0" err="1" smtClean="0"/>
              <a:t>להקריס</a:t>
            </a:r>
            <a:r>
              <a:rPr lang="he-IL" baseline="0" dirty="0" smtClean="0"/>
              <a:t> את המערכת) – מרחב הכחשה (ההפתעה מייצרת הכחשה של המציאות והצורך להשתנות בעזרת מנגנוני הימנעות והאשמות, פתרונות נקודתיים </a:t>
            </a:r>
            <a:r>
              <a:rPr lang="he-IL" baseline="0" dirty="0" err="1" smtClean="0"/>
              <a:t>וטכנים</a:t>
            </a:r>
            <a:r>
              <a:rPr lang="he-IL" baseline="0" dirty="0" smtClean="0"/>
              <a:t> שהם עוד מאותו הדבר) – למידה בסיסית (הכרה שמתחילה תנועה של שינוי).</a:t>
            </a:r>
          </a:p>
          <a:p>
            <a:endParaRPr lang="he-IL" dirty="0"/>
          </a:p>
        </p:txBody>
      </p:sp>
      <p:sp>
        <p:nvSpPr>
          <p:cNvPr id="4" name="מציין מיקום של מספר שקופית 3"/>
          <p:cNvSpPr>
            <a:spLocks noGrp="1"/>
          </p:cNvSpPr>
          <p:nvPr>
            <p:ph type="sldNum" sz="quarter" idx="10"/>
          </p:nvPr>
        </p:nvSpPr>
        <p:spPr/>
        <p:txBody>
          <a:bodyPr/>
          <a:lstStyle/>
          <a:p>
            <a:fld id="{249565DB-C20D-4EB7-B2FC-DF15E9C0AE5C}" type="slidenum">
              <a:rPr lang="he-IL" smtClean="0"/>
              <a:pPr/>
              <a:t>7</a:t>
            </a:fld>
            <a:endParaRPr lang="he-IL"/>
          </a:p>
        </p:txBody>
      </p:sp>
    </p:spTree>
    <p:extLst>
      <p:ext uri="{BB962C8B-B14F-4D97-AF65-F5344CB8AC3E}">
        <p14:creationId xmlns="" xmlns:p14="http://schemas.microsoft.com/office/powerpoint/2010/main" val="3429383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nSpc>
                <a:spcPct val="150000"/>
              </a:lnSpc>
            </a:pPr>
            <a:r>
              <a:rPr lang="he-IL" dirty="0" smtClean="0"/>
              <a:t>סאדאת מנסה לייצר בניגוד לנאצר פעילות מדינית</a:t>
            </a:r>
            <a:r>
              <a:rPr lang="he-IL" baseline="0" dirty="0" smtClean="0"/>
              <a:t> . לממש את הפוטנציאל של האופציה הדיפלומטית. מבחינתו, או שיקבל מה שרוצה בדרכים מדיניות או שיביך את ישראל בזירה הדיפלומטית.</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11</a:t>
            </a:fld>
            <a:endParaRPr lang="he-IL">
              <a:solidFill>
                <a:prstClr val="black"/>
              </a:solidFill>
            </a:endParaRPr>
          </a:p>
        </p:txBody>
      </p:sp>
    </p:spTree>
    <p:extLst>
      <p:ext uri="{BB962C8B-B14F-4D97-AF65-F5344CB8AC3E}">
        <p14:creationId xmlns="" xmlns:p14="http://schemas.microsoft.com/office/powerpoint/2010/main" val="1581992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מהעדויות אפשר להתחקות אחר ניתוחו של סאדאת את המערכת היריבה- ישראל, את המערכת המצרית, צבא</a:t>
            </a:r>
            <a:r>
              <a:rPr lang="he-IL" baseline="0" dirty="0" smtClean="0"/>
              <a:t> וחברה ואת המערכת הבינלאומית</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12</a:t>
            </a:fld>
            <a:endParaRPr lang="he-IL">
              <a:solidFill>
                <a:prstClr val="black"/>
              </a:solidFill>
            </a:endParaRPr>
          </a:p>
        </p:txBody>
      </p:sp>
    </p:spTree>
    <p:extLst>
      <p:ext uri="{BB962C8B-B14F-4D97-AF65-F5344CB8AC3E}">
        <p14:creationId xmlns="" xmlns:p14="http://schemas.microsoft.com/office/powerpoint/2010/main" val="3122817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סאדאת רואה בצבא הישראלי את השלד המחזיק</a:t>
            </a:r>
            <a:r>
              <a:rPr lang="he-IL" baseline="0" dirty="0" smtClean="0"/>
              <a:t> את מדינת ישראל. הוא גורס כי פגיעה חזקה בו, בתורת הביטחון הישראלית, היא אינטרס מצרי ראשון במעלה.</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16</a:t>
            </a:fld>
            <a:endParaRPr lang="he-IL">
              <a:solidFill>
                <a:prstClr val="black"/>
              </a:solidFill>
            </a:endParaRPr>
          </a:p>
        </p:txBody>
      </p:sp>
    </p:spTree>
    <p:extLst>
      <p:ext uri="{BB962C8B-B14F-4D97-AF65-F5344CB8AC3E}">
        <p14:creationId xmlns="" xmlns:p14="http://schemas.microsoft.com/office/powerpoint/2010/main" val="3749299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22</a:t>
            </a:fld>
            <a:endParaRPr lang="he-IL">
              <a:solidFill>
                <a:prstClr val="black"/>
              </a:solidFill>
            </a:endParaRPr>
          </a:p>
        </p:txBody>
      </p:sp>
    </p:spTree>
    <p:extLst>
      <p:ext uri="{BB962C8B-B14F-4D97-AF65-F5344CB8AC3E}">
        <p14:creationId xmlns="" xmlns:p14="http://schemas.microsoft.com/office/powerpoint/2010/main" val="143292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טראומת מלחמת ששת הימים הייתה למאפיין המרכזי של התנהלות נאצר. תבוסה צבאית, מדינית,</a:t>
            </a:r>
            <a:r>
              <a:rPr lang="he-IL" baseline="0" dirty="0" smtClean="0"/>
              <a:t> פוליטית וכלכלית.</a:t>
            </a:r>
            <a:endParaRPr lang="he-IL" dirty="0"/>
          </a:p>
        </p:txBody>
      </p:sp>
      <p:sp>
        <p:nvSpPr>
          <p:cNvPr id="4" name="מציין מיקום של מספר שקופית 3"/>
          <p:cNvSpPr>
            <a:spLocks noGrp="1"/>
          </p:cNvSpPr>
          <p:nvPr>
            <p:ph type="sldNum" sz="quarter" idx="10"/>
          </p:nvPr>
        </p:nvSpPr>
        <p:spPr/>
        <p:txBody>
          <a:bodyPr/>
          <a:lstStyle/>
          <a:p>
            <a:fld id="{30988EB1-FFA8-44E5-91AC-3C84F96985EB}" type="slidenum">
              <a:rPr lang="he-IL" smtClean="0">
                <a:solidFill>
                  <a:prstClr val="black"/>
                </a:solidFill>
              </a:rPr>
              <a:pPr/>
              <a:t>23</a:t>
            </a:fld>
            <a:endParaRPr lang="he-IL">
              <a:solidFill>
                <a:prstClr val="black"/>
              </a:solidFill>
            </a:endParaRPr>
          </a:p>
        </p:txBody>
      </p:sp>
    </p:spTree>
    <p:extLst>
      <p:ext uri="{BB962C8B-B14F-4D97-AF65-F5344CB8AC3E}">
        <p14:creationId xmlns="" xmlns:p14="http://schemas.microsoft.com/office/powerpoint/2010/main" val="2230238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a:prstGeom prst="rect">
            <a:avLst/>
          </a:prstGeo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ד'/טבת/תשע"ט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1600200"/>
            <a:ext cx="8229600" cy="4525963"/>
          </a:xfrm>
          <a:prstGeom prst="rect">
            <a:avLst/>
          </a:prstGeo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ד'/טבת/תשע"ט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a:prstGeom prst="rect">
            <a:avLst/>
          </a:prstGeo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a:prstGeom prst="rect">
            <a:avLst/>
          </a:prstGeo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ד'/טבת/תשע"ט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פריסה מותאמת אישית">
    <p:spTree>
      <p:nvGrpSpPr>
        <p:cNvPr id="1" name=""/>
        <p:cNvGrpSpPr/>
        <p:nvPr/>
      </p:nvGrpSpPr>
      <p:grpSpPr>
        <a:xfrm>
          <a:off x="0" y="0"/>
          <a:ext cx="0" cy="0"/>
          <a:chOff x="0" y="0"/>
          <a:chExt cx="0" cy="0"/>
        </a:xfrm>
      </p:grpSpPr>
      <p:sp>
        <p:nvSpPr>
          <p:cNvPr id="6" name="מציין מיקום של תאריך 5"/>
          <p:cNvSpPr>
            <a:spLocks noGrp="1"/>
          </p:cNvSpPr>
          <p:nvPr>
            <p:ph type="dt" sz="half" idx="10"/>
          </p:nvPr>
        </p:nvSpPr>
        <p:spPr>
          <a:xfrm>
            <a:off x="6581804" y="6309320"/>
            <a:ext cx="2133600" cy="365125"/>
          </a:xfrm>
          <a:prstGeom prst="rect">
            <a:avLst/>
          </a:prstGeom>
        </p:spPr>
        <p:txBody>
          <a:bodyPr/>
          <a:lstStyle/>
          <a:p>
            <a:r>
              <a:rPr lang="he-IL" smtClean="0"/>
              <a:t>השתלמות המטה המבצעי</a:t>
            </a:r>
            <a:endParaRPr lang="he-IL" dirty="0"/>
          </a:p>
        </p:txBody>
      </p:sp>
      <p:sp>
        <p:nvSpPr>
          <p:cNvPr id="7" name="מציין מיקום של מספר שקופית 6"/>
          <p:cNvSpPr>
            <a:spLocks noGrp="1"/>
          </p:cNvSpPr>
          <p:nvPr>
            <p:ph type="sldNum" sz="quarter" idx="11"/>
          </p:nvPr>
        </p:nvSpPr>
        <p:spPr>
          <a:xfrm>
            <a:off x="457200" y="6309320"/>
            <a:ext cx="1543032" cy="365125"/>
          </a:xfrm>
          <a:prstGeom prst="rect">
            <a:avLst/>
          </a:prstGeom>
        </p:spPr>
        <p:txBody>
          <a:bodyPr/>
          <a:lstStyle/>
          <a:p>
            <a:fld id="{61B79E4F-BCEC-4F25-A71D-DAF966334D57}" type="slidenum">
              <a:rPr lang="he-IL" smtClean="0"/>
              <a:pPr/>
              <a:t>‹#›</a:t>
            </a:fld>
            <a:endParaRPr lang="he-IL" dirty="0"/>
          </a:p>
        </p:txBody>
      </p:sp>
      <p:sp>
        <p:nvSpPr>
          <p:cNvPr id="8" name="מציין מיקום של כותרת תחתונה 7"/>
          <p:cNvSpPr>
            <a:spLocks noGrp="1"/>
          </p:cNvSpPr>
          <p:nvPr>
            <p:ph type="ftr" sz="quarter" idx="12"/>
          </p:nvPr>
        </p:nvSpPr>
        <p:spPr>
          <a:xfrm>
            <a:off x="3695704" y="6309320"/>
            <a:ext cx="2162180" cy="365125"/>
          </a:xfrm>
          <a:prstGeom prst="rect">
            <a:avLst/>
          </a:prstGeom>
        </p:spPr>
        <p:txBody>
          <a:bodyPr/>
          <a:lstStyle/>
          <a:p>
            <a:r>
              <a:rPr lang="he-IL" smtClean="0"/>
              <a:t>שמור</a:t>
            </a:r>
            <a:endParaRPr lang="he-IL" dirty="0"/>
          </a:p>
        </p:txBody>
      </p:sp>
      <p:sp>
        <p:nvSpPr>
          <p:cNvPr id="9" name="כותרת 8"/>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Tree>
    <p:extLst>
      <p:ext uri="{BB962C8B-B14F-4D97-AF65-F5344CB8AC3E}">
        <p14:creationId xmlns="" xmlns:p14="http://schemas.microsoft.com/office/powerpoint/2010/main" val="22801184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פריסת מאסטר">
    <p:spTree>
      <p:nvGrpSpPr>
        <p:cNvPr id="1" name=""/>
        <p:cNvGrpSpPr/>
        <p:nvPr/>
      </p:nvGrpSpPr>
      <p:grpSpPr>
        <a:xfrm>
          <a:off x="0" y="0"/>
          <a:ext cx="0" cy="0"/>
          <a:chOff x="0" y="0"/>
          <a:chExt cx="0" cy="0"/>
        </a:xfrm>
      </p:grpSpPr>
      <p:pic>
        <p:nvPicPr>
          <p:cNvPr id="4" name="Picture 2" descr="maltam1"/>
          <p:cNvPicPr>
            <a:picLocks noChangeAspect="1" noChangeArrowheads="1"/>
          </p:cNvPicPr>
          <p:nvPr/>
        </p:nvPicPr>
        <p:blipFill>
          <a:blip r:embed="rId2" cstate="print"/>
          <a:srcRect/>
          <a:stretch>
            <a:fillRect/>
          </a:stretch>
        </p:blipFill>
        <p:spPr bwMode="auto">
          <a:xfrm>
            <a:off x="8216900" y="0"/>
            <a:ext cx="927100" cy="939800"/>
          </a:xfrm>
          <a:prstGeom prst="rect">
            <a:avLst/>
          </a:prstGeom>
          <a:noFill/>
          <a:ln w="9525">
            <a:noFill/>
            <a:miter lim="800000"/>
            <a:headEnd/>
            <a:tailEnd/>
          </a:ln>
        </p:spPr>
      </p:pic>
      <p:sp>
        <p:nvSpPr>
          <p:cNvPr id="5" name="כותרת 1"/>
          <p:cNvSpPr>
            <a:spLocks noGrp="1"/>
          </p:cNvSpPr>
          <p:nvPr>
            <p:ph type="title"/>
          </p:nvPr>
        </p:nvSpPr>
        <p:spPr>
          <a:xfrm>
            <a:off x="457200" y="274638"/>
            <a:ext cx="8229600" cy="1143000"/>
          </a:xfrm>
          <a:prstGeom prst="rect">
            <a:avLst/>
          </a:prstGeom>
        </p:spPr>
        <p:txBody>
          <a:bodyPr>
            <a:normAutofit/>
          </a:bodyPr>
          <a:lstStyle>
            <a:lvl1pPr>
              <a:defRPr sz="3200" b="1">
                <a:latin typeface="Guttman Hatzvi" pitchFamily="2" charset="-79"/>
                <a:cs typeface="Guttman Hatzvi" pitchFamily="2" charset="-79"/>
              </a:defRPr>
            </a:lvl1pPr>
          </a:lstStyle>
          <a:p>
            <a:r>
              <a:rPr lang="he-IL" dirty="0" smtClean="0"/>
              <a:t>לחץ כדי לערוך סגנון כותרת של תבנית בסיס</a:t>
            </a:r>
            <a:endParaRPr lang="he-IL" dirty="0"/>
          </a:p>
        </p:txBody>
      </p:sp>
      <p:sp>
        <p:nvSpPr>
          <p:cNvPr id="6" name="מציין מיקום תוכן 2"/>
          <p:cNvSpPr>
            <a:spLocks noGrp="1"/>
          </p:cNvSpPr>
          <p:nvPr>
            <p:ph idx="1"/>
          </p:nvPr>
        </p:nvSpPr>
        <p:spPr>
          <a:xfrm>
            <a:off x="457200" y="1600200"/>
            <a:ext cx="8229600" cy="4525963"/>
          </a:xfrm>
          <a:prstGeom prst="rect">
            <a:avLst/>
          </a:prstGeom>
        </p:spPr>
        <p:txBody>
          <a:bodyPr/>
          <a:lstStyle>
            <a:lvl1pPr>
              <a:buSzPct val="119000"/>
              <a:buFont typeface="Guttman Hatzvi" pitchFamily="2" charset="-79"/>
              <a:buChar char="■"/>
              <a:defRPr sz="2400" b="1">
                <a:latin typeface="Guttman Hatzvi" pitchFamily="2" charset="-79"/>
                <a:cs typeface="Guttman Hatzvi" pitchFamily="2" charset="-79"/>
              </a:defRPr>
            </a:lvl1pPr>
            <a:lvl2pPr>
              <a:buSzPct val="75000"/>
              <a:buFont typeface="Wingdings 3" pitchFamily="18" charset="2"/>
              <a:buChar char=""/>
              <a:defRPr sz="2400" b="1">
                <a:latin typeface="Guttman Hatzvi" pitchFamily="2" charset="-79"/>
                <a:cs typeface="Guttman Hatzvi" pitchFamily="2" charset="-79"/>
              </a:defRPr>
            </a:lvl2pPr>
            <a:lvl3pPr>
              <a:defRPr sz="2400" b="1">
                <a:latin typeface="Guttman Hatzvi" pitchFamily="2" charset="-79"/>
                <a:cs typeface="Guttman Hatzvi" pitchFamily="2" charset="-79"/>
              </a:defRPr>
            </a:lvl3pPr>
            <a:lvl4pPr>
              <a:defRPr sz="2400" b="1">
                <a:latin typeface="Guttman Hatzvi" pitchFamily="2" charset="-79"/>
                <a:cs typeface="Guttman Hatzvi" pitchFamily="2" charset="-79"/>
              </a:defRPr>
            </a:lvl4pPr>
            <a:lvl5pPr>
              <a:defRPr sz="2400" b="1">
                <a:latin typeface="Guttman Hatzvi" pitchFamily="2" charset="-79"/>
                <a:cs typeface="Guttman Hatzvi" pitchFamily="2" charset="-79"/>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dirty="0"/>
          </a:p>
        </p:txBody>
      </p:sp>
    </p:spTree>
    <p:extLst>
      <p:ext uri="{BB962C8B-B14F-4D97-AF65-F5344CB8AC3E}">
        <p14:creationId xmlns="" xmlns:p14="http://schemas.microsoft.com/office/powerpoint/2010/main" val="2374111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ADED4CDF-C276-4714-9EFC-284F575A8AF1}" type="datetimeFigureOut">
              <a:rPr lang="he-IL" smtClean="0"/>
              <a:pPr/>
              <a:t>ד'/טבת/תשע"ט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DC05B1D-F930-447D-8D4F-9B2B3D0F07F0}" type="slidenum">
              <a:rPr lang="he-IL" smtClean="0"/>
              <a:pPr/>
              <a:t>‹#›</a:t>
            </a:fld>
            <a:endParaRPr lang="he-I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DED4CDF-C276-4714-9EFC-284F575A8AF1}" type="datetimeFigureOut">
              <a:rPr lang="he-IL" smtClean="0"/>
              <a:pPr/>
              <a:t>ד'/טבת/תשע"ט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DC05B1D-F930-447D-8D4F-9B2B3D0F07F0}" type="slidenum">
              <a:rPr lang="he-IL" smtClean="0"/>
              <a:pPr/>
              <a:t>‹#›</a:t>
            </a:fld>
            <a:endParaRPr lang="he-I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ADED4CDF-C276-4714-9EFC-284F575A8AF1}" type="datetimeFigureOut">
              <a:rPr lang="he-IL" smtClean="0"/>
              <a:pPr/>
              <a:t>ד'/טבת/תשע"ט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DC05B1D-F930-447D-8D4F-9B2B3D0F07F0}" type="slidenum">
              <a:rPr lang="he-IL" smtClean="0"/>
              <a:pPr/>
              <a:t>‹#›</a:t>
            </a:fld>
            <a:endParaRPr lang="he-I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ADED4CDF-C276-4714-9EFC-284F575A8AF1}" type="datetimeFigureOut">
              <a:rPr lang="he-IL" smtClean="0"/>
              <a:pPr/>
              <a:t>ד'/טבת/תשע"ט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DC05B1D-F930-447D-8D4F-9B2B3D0F07F0}" type="slidenum">
              <a:rPr lang="he-IL" smtClean="0"/>
              <a:pPr/>
              <a:t>‹#›</a:t>
            </a:fld>
            <a:endParaRPr lang="he-IL"/>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ADED4CDF-C276-4714-9EFC-284F575A8AF1}" type="datetimeFigureOut">
              <a:rPr lang="he-IL" smtClean="0"/>
              <a:pPr/>
              <a:t>ד'/טבת/תשע"ט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CDC05B1D-F930-447D-8D4F-9B2B3D0F07F0}" type="slidenum">
              <a:rPr lang="he-IL" smtClean="0"/>
              <a:pPr/>
              <a:t>‹#›</a:t>
            </a:fld>
            <a:endParaRPr lang="he-IL"/>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ADED4CDF-C276-4714-9EFC-284F575A8AF1}" type="datetimeFigureOut">
              <a:rPr lang="he-IL" smtClean="0"/>
              <a:pPr/>
              <a:t>ד'/טבת/תשע"ט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CDC05B1D-F930-447D-8D4F-9B2B3D0F07F0}"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57200" y="1600200"/>
            <a:ext cx="8229600" cy="452596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ד'/טבת/תשע"ט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ADED4CDF-C276-4714-9EFC-284F575A8AF1}" type="datetimeFigureOut">
              <a:rPr lang="he-IL" smtClean="0"/>
              <a:pPr/>
              <a:t>ד'/טבת/תשע"ט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CDC05B1D-F930-447D-8D4F-9B2B3D0F07F0}" type="slidenum">
              <a:rPr lang="he-IL" smtClean="0"/>
              <a:pPr/>
              <a:t>‹#›</a:t>
            </a:fld>
            <a:endParaRPr lang="he-IL"/>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DED4CDF-C276-4714-9EFC-284F575A8AF1}" type="datetimeFigureOut">
              <a:rPr lang="he-IL" smtClean="0"/>
              <a:pPr/>
              <a:t>ד'/טבת/תשע"ט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DC05B1D-F930-447D-8D4F-9B2B3D0F07F0}" type="slidenum">
              <a:rPr lang="he-IL" smtClean="0"/>
              <a:pPr/>
              <a:t>‹#›</a:t>
            </a:fld>
            <a:endParaRPr lang="he-IL"/>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ADED4CDF-C276-4714-9EFC-284F575A8AF1}" type="datetimeFigureOut">
              <a:rPr lang="he-IL" smtClean="0"/>
              <a:pPr/>
              <a:t>ד'/טבת/תשע"ט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CDC05B1D-F930-447D-8D4F-9B2B3D0F07F0}" type="slidenum">
              <a:rPr lang="he-IL" smtClean="0"/>
              <a:pPr/>
              <a:t>‹#›</a:t>
            </a:fld>
            <a:endParaRPr lang="he-IL"/>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DED4CDF-C276-4714-9EFC-284F575A8AF1}" type="datetimeFigureOut">
              <a:rPr lang="he-IL" smtClean="0"/>
              <a:pPr/>
              <a:t>ד'/טבת/תשע"ט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DC05B1D-F930-447D-8D4F-9B2B3D0F07F0}" type="slidenum">
              <a:rPr lang="he-IL" smtClean="0"/>
              <a:pPr/>
              <a:t>‹#›</a:t>
            </a:fld>
            <a:endParaRPr lang="he-IL"/>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ADED4CDF-C276-4714-9EFC-284F575A8AF1}" type="datetimeFigureOut">
              <a:rPr lang="he-IL" smtClean="0"/>
              <a:pPr/>
              <a:t>ד'/טבת/תשע"ט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CDC05B1D-F930-447D-8D4F-9B2B3D0F07F0}"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ד'/טבת/תשע"ט</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ד'/טבת/תשע"ט</a:t>
            </a:fld>
            <a:endParaRPr lang="he-IL"/>
          </a:p>
        </p:txBody>
      </p:sp>
      <p:sp>
        <p:nvSpPr>
          <p:cNvPr id="6" name="מציין מיקום של כותרת תחתונה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מציין מיקום של מספר שקופית 6"/>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ד'/טבת/תשע"ט</a:t>
            </a:fld>
            <a:endParaRPr lang="he-IL"/>
          </a:p>
        </p:txBody>
      </p:sp>
      <p:sp>
        <p:nvSpPr>
          <p:cNvPr id="8" name="מציין מיקום של כותרת תחתונה 7"/>
          <p:cNvSpPr>
            <a:spLocks noGrp="1"/>
          </p:cNvSpPr>
          <p:nvPr>
            <p:ph type="ftr" sz="quarter" idx="11"/>
          </p:nvPr>
        </p:nvSpPr>
        <p:spPr>
          <a:xfrm>
            <a:off x="3124200" y="6356350"/>
            <a:ext cx="2895600" cy="365125"/>
          </a:xfrm>
          <a:prstGeom prst="rect">
            <a:avLst/>
          </a:prstGeom>
        </p:spPr>
        <p:txBody>
          <a:bodyPr/>
          <a:lstStyle/>
          <a:p>
            <a:endParaRPr lang="he-IL"/>
          </a:p>
        </p:txBody>
      </p:sp>
      <p:sp>
        <p:nvSpPr>
          <p:cNvPr id="9" name="מציין מיקום של מספר שקופית 8"/>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ד'/טבת/תשע"ט</a:t>
            </a:fld>
            <a:endParaRPr lang="he-IL"/>
          </a:p>
        </p:txBody>
      </p:sp>
      <p:sp>
        <p:nvSpPr>
          <p:cNvPr id="4" name="מציין מיקום של כותרת תחתונה 3"/>
          <p:cNvSpPr>
            <a:spLocks noGrp="1"/>
          </p:cNvSpPr>
          <p:nvPr>
            <p:ph type="ftr" sz="quarter" idx="11"/>
          </p:nvPr>
        </p:nvSpPr>
        <p:spPr>
          <a:xfrm>
            <a:off x="3124200" y="6356350"/>
            <a:ext cx="2895600" cy="365125"/>
          </a:xfrm>
          <a:prstGeom prst="rect">
            <a:avLst/>
          </a:prstGeom>
        </p:spPr>
        <p:txBody>
          <a:bodyPr/>
          <a:lstStyle/>
          <a:p>
            <a:endParaRPr lang="he-IL"/>
          </a:p>
        </p:txBody>
      </p:sp>
      <p:sp>
        <p:nvSpPr>
          <p:cNvPr id="5" name="מציין מיקום של מספר שקופית 4"/>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ד'/טבת/תשע"ט</a:t>
            </a:fld>
            <a:endParaRPr lang="he-IL"/>
          </a:p>
        </p:txBody>
      </p:sp>
      <p:sp>
        <p:nvSpPr>
          <p:cNvPr id="3" name="מציין מיקום של כותרת תחתונה 2"/>
          <p:cNvSpPr>
            <a:spLocks noGrp="1"/>
          </p:cNvSpPr>
          <p:nvPr>
            <p:ph type="ftr" sz="quarter" idx="11"/>
          </p:nvPr>
        </p:nvSpPr>
        <p:spPr>
          <a:xfrm>
            <a:off x="3124200" y="6356350"/>
            <a:ext cx="2895600" cy="365125"/>
          </a:xfrm>
          <a:prstGeom prst="rect">
            <a:avLst/>
          </a:prstGeom>
        </p:spPr>
        <p:txBody>
          <a:bodyPr/>
          <a:lstStyle/>
          <a:p>
            <a:endParaRPr lang="he-IL"/>
          </a:p>
        </p:txBody>
      </p:sp>
      <p:sp>
        <p:nvSpPr>
          <p:cNvPr id="4" name="מציין מיקום של מספר שקופית 3"/>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a:prstGeom prst="rect">
            <a:avLst/>
          </a:prstGeo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ד'/טבת/תשע"ט</a:t>
            </a:fld>
            <a:endParaRPr lang="he-IL"/>
          </a:p>
        </p:txBody>
      </p:sp>
      <p:sp>
        <p:nvSpPr>
          <p:cNvPr id="6" name="מציין מיקום של כותרת תחתונה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מציין מיקום של מספר שקופית 6"/>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a:prstGeom prst="rect">
            <a:avLst/>
          </a:prstGeo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a:xfrm>
            <a:off x="6553200" y="6356350"/>
            <a:ext cx="2133600" cy="365125"/>
          </a:xfrm>
          <a:prstGeom prst="rect">
            <a:avLst/>
          </a:prstGeom>
        </p:spPr>
        <p:txBody>
          <a:bodyPr/>
          <a:lstStyle/>
          <a:p>
            <a:fld id="{000893E0-14D2-403D-88D0-1FB3EDB92DC0}" type="datetimeFigureOut">
              <a:rPr lang="he-IL" smtClean="0"/>
              <a:pPr/>
              <a:t>ד'/טבת/תשע"ט</a:t>
            </a:fld>
            <a:endParaRPr lang="he-IL"/>
          </a:p>
        </p:txBody>
      </p:sp>
      <p:sp>
        <p:nvSpPr>
          <p:cNvPr id="6" name="מציין מיקום של כותרת תחתונה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מציין מיקום של מספר שקופית 6"/>
          <p:cNvSpPr>
            <a:spLocks noGrp="1"/>
          </p:cNvSpPr>
          <p:nvPr>
            <p:ph type="sldNum" sz="quarter" idx="12"/>
          </p:nvPr>
        </p:nvSpPr>
        <p:spPr>
          <a:xfrm>
            <a:off x="457200" y="6356350"/>
            <a:ext cx="2133600" cy="365125"/>
          </a:xfrm>
          <a:prstGeom prst="rect">
            <a:avLst/>
          </a:prstGeom>
        </p:spPr>
        <p:txBody>
          <a:bodyPr/>
          <a:lstStyle/>
          <a:p>
            <a:fld id="{632A029E-4380-418D-8B24-EE0602D1F946}"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7" descr="reka"/>
          <p:cNvPicPr>
            <a:picLocks noChangeAspect="1" noChangeArrowheads="1"/>
          </p:cNvPicPr>
          <p:nvPr userDrawn="1"/>
        </p:nvPicPr>
        <p:blipFill>
          <a:blip r:embed="rId15" cstate="screen"/>
          <a:srcRect/>
          <a:stretch>
            <a:fillRect/>
          </a:stretch>
        </p:blipFill>
        <p:spPr bwMode="auto">
          <a:xfrm>
            <a:off x="0" y="0"/>
            <a:ext cx="9144000" cy="6858000"/>
          </a:xfrm>
          <a:prstGeom prst="rect">
            <a:avLst/>
          </a:prstGeom>
          <a:noFill/>
          <a:ln w="9525">
            <a:noFill/>
            <a:miter lim="800000"/>
            <a:headEnd/>
            <a:tailEnd/>
          </a:ln>
        </p:spPr>
      </p:pic>
      <p:sp>
        <p:nvSpPr>
          <p:cNvPr id="8" name="Text Box 3"/>
          <p:cNvSpPr txBox="1">
            <a:spLocks noChangeArrowheads="1"/>
          </p:cNvSpPr>
          <p:nvPr userDrawn="1"/>
        </p:nvSpPr>
        <p:spPr bwMode="auto">
          <a:xfrm>
            <a:off x="0" y="6429396"/>
            <a:ext cx="596900" cy="276225"/>
          </a:xfrm>
          <a:prstGeom prst="rect">
            <a:avLst/>
          </a:prstGeom>
          <a:noFill/>
          <a:ln w="9525">
            <a:noFill/>
            <a:miter lim="800000"/>
            <a:headEnd/>
            <a:tailEnd/>
          </a:ln>
          <a:effectLst/>
        </p:spPr>
        <p:txBody>
          <a:bodyPr>
            <a:spAutoFit/>
          </a:bodyPr>
          <a:lstStyle/>
          <a:p>
            <a:pPr algn="ctr" eaLnBrk="0" hangingPunct="0">
              <a:spcBef>
                <a:spcPct val="50000"/>
              </a:spcBef>
              <a:defRPr/>
            </a:pPr>
            <a:fld id="{771B445C-99B8-45DD-A7B0-1D4EB6A5467A}" type="slidenum">
              <a:rPr lang="he-IL" sz="1200">
                <a:solidFill>
                  <a:schemeClr val="bg1"/>
                </a:solidFill>
                <a:latin typeface="Tahoma" pitchFamily="34" charset="0"/>
                <a:ea typeface="Tahoma" pitchFamily="34" charset="0"/>
                <a:cs typeface="Tahoma" pitchFamily="34" charset="0"/>
              </a:rPr>
              <a:pPr algn="ctr" eaLnBrk="0" hangingPunct="0">
                <a:spcBef>
                  <a:spcPct val="50000"/>
                </a:spcBef>
                <a:defRPr/>
              </a:pPr>
              <a:t>‹#›</a:t>
            </a:fld>
            <a:endParaRPr lang="en-US" sz="1200" dirty="0">
              <a:solidFill>
                <a:schemeClr val="bg1"/>
              </a:solidFill>
              <a:latin typeface="Tahoma" pitchFamily="34" charset="0"/>
              <a:ea typeface="Tahoma" pitchFamily="34" charset="0"/>
              <a:cs typeface="Tahoma" pitchFamily="34" charset="0"/>
            </a:endParaRPr>
          </a:p>
        </p:txBody>
      </p:sp>
      <p:sp>
        <p:nvSpPr>
          <p:cNvPr id="9" name="מלבן 8"/>
          <p:cNvSpPr/>
          <p:nvPr userDrawn="1"/>
        </p:nvSpPr>
        <p:spPr>
          <a:xfrm>
            <a:off x="500063" y="6357938"/>
            <a:ext cx="8629650" cy="261937"/>
          </a:xfrm>
          <a:prstGeom prst="rect">
            <a:avLst/>
          </a:prstGeom>
        </p:spPr>
        <p:txBody>
          <a:bodyPr>
            <a:spAutoFit/>
          </a:bodyPr>
          <a:lstStyle/>
          <a:p>
            <a:pPr fontAlgn="auto">
              <a:spcBef>
                <a:spcPts val="0"/>
              </a:spcBef>
              <a:spcAft>
                <a:spcPts val="0"/>
              </a:spcAft>
              <a:defRPr/>
            </a:pPr>
            <a:r>
              <a:rPr lang="en-US" sz="1100" dirty="0" smtClean="0">
                <a:solidFill>
                  <a:srgbClr val="FFFFFF"/>
                </a:solidFill>
                <a:latin typeface="Tahoma" pitchFamily="34" charset="0"/>
                <a:ea typeface="Tahoma" pitchFamily="34" charset="0"/>
                <a:cs typeface="Tahoma" pitchFamily="34" charset="0"/>
              </a:rPr>
              <a:t>Design</a:t>
            </a:r>
            <a:r>
              <a:rPr lang="en-US" sz="1100" baseline="0" dirty="0" smtClean="0">
                <a:solidFill>
                  <a:srgbClr val="FFFFFF"/>
                </a:solidFill>
                <a:latin typeface="Tahoma" pitchFamily="34" charset="0"/>
                <a:ea typeface="Tahoma" pitchFamily="34" charset="0"/>
                <a:cs typeface="Tahoma" pitchFamily="34" charset="0"/>
              </a:rPr>
              <a:t> - INDC</a:t>
            </a:r>
            <a:endParaRPr lang="he-IL" sz="1100" dirty="0">
              <a:solidFill>
                <a:srgbClr val="FFFFFF"/>
              </a:solidFill>
              <a:latin typeface="Tahoma" pitchFamily="34" charset="0"/>
              <a:ea typeface="Tahoma" pitchFamily="34" charset="0"/>
              <a:cs typeface="Tahoma" pitchFamily="34" charset="0"/>
            </a:endParaRPr>
          </a:p>
        </p:txBody>
      </p:sp>
      <p:sp>
        <p:nvSpPr>
          <p:cNvPr id="10" name="מציין מיקום תוכן 6"/>
          <p:cNvSpPr txBox="1">
            <a:spLocks/>
          </p:cNvSpPr>
          <p:nvPr userDrawn="1"/>
        </p:nvSpPr>
        <p:spPr bwMode="auto">
          <a:xfrm>
            <a:off x="762000" y="6543675"/>
            <a:ext cx="990600" cy="296863"/>
          </a:xfrm>
          <a:prstGeom prst="rect">
            <a:avLst/>
          </a:prstGeom>
          <a:noFill/>
          <a:ln w="9525">
            <a:noFill/>
            <a:miter lim="800000"/>
            <a:headEnd/>
            <a:tailEnd/>
          </a:ln>
        </p:spPr>
        <p:txBody>
          <a:bodyPr/>
          <a:lstStyle/>
          <a:p>
            <a:pPr marL="342900" indent="-342900" algn="l" eaLnBrk="0" hangingPunct="0">
              <a:spcBef>
                <a:spcPct val="20000"/>
              </a:spcBef>
              <a:buSzPct val="100000"/>
              <a:buFont typeface="Arial" pitchFamily="34" charset="0"/>
              <a:buNone/>
            </a:pPr>
            <a:r>
              <a:rPr lang="he-IL" sz="1200" dirty="0" smtClean="0">
                <a:solidFill>
                  <a:srgbClr val="000000"/>
                </a:solidFill>
                <a:latin typeface="Tahoma" pitchFamily="34" charset="0"/>
                <a:cs typeface="Tahoma" pitchFamily="34" charset="0"/>
              </a:rPr>
              <a:t>|</a:t>
            </a:r>
            <a:endParaRPr lang="he-IL" sz="1200" dirty="0">
              <a:solidFill>
                <a:srgbClr val="000000"/>
              </a:solidFill>
              <a:latin typeface="Tahoma" pitchFamily="34" charset="0"/>
              <a:cs typeface="Tahoma" pitchFamily="34" charset="0"/>
            </a:endParaRPr>
          </a:p>
        </p:txBody>
      </p:sp>
      <p:pic>
        <p:nvPicPr>
          <p:cNvPr id="11" name="Picture 2" descr="maltam1"/>
          <p:cNvPicPr>
            <a:picLocks noChangeAspect="1" noChangeArrowheads="1"/>
          </p:cNvPicPr>
          <p:nvPr userDrawn="1"/>
        </p:nvPicPr>
        <p:blipFill>
          <a:blip r:embed="rId16" cstate="screen"/>
          <a:srcRect/>
          <a:stretch>
            <a:fillRect/>
          </a:stretch>
        </p:blipFill>
        <p:spPr bwMode="auto">
          <a:xfrm>
            <a:off x="214282" y="0"/>
            <a:ext cx="1071538" cy="108621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DED4CDF-C276-4714-9EFC-284F575A8AF1}" type="datetimeFigureOut">
              <a:rPr lang="he-IL" smtClean="0"/>
              <a:pPr/>
              <a:t>ד'/טבת/תשע"ט</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DC05B1D-F930-447D-8D4F-9B2B3D0F07F0}"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24.xml"/><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26.xml"/><Relationship Id="rId4" Type="http://schemas.openxmlformats.org/officeDocument/2006/relationships/image" Target="../media/image16.png"/><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 Target="slide12.xml"/><Relationship Id="rId7"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slide" Target="slide16.xml"/><Relationship Id="rId10" Type="http://schemas.openxmlformats.org/officeDocument/2006/relationships/image" Target="../media/image27.jpeg"/><Relationship Id="rId4" Type="http://schemas.openxmlformats.org/officeDocument/2006/relationships/image" Target="../media/image24.png"/><Relationship Id="rId9" Type="http://schemas.openxmlformats.org/officeDocument/2006/relationships/slide" Target="slide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42.xml"/></Relationships>
</file>

<file path=ppt/slides/_rels/slide38.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45.xml"/><Relationship Id="rId7" Type="http://schemas.openxmlformats.org/officeDocument/2006/relationships/slide" Target="slide54.xml"/><Relationship Id="rId12" Type="http://schemas.openxmlformats.org/officeDocument/2006/relationships/slide" Target="slide53.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slide" Target="slide50.xml"/><Relationship Id="rId11" Type="http://schemas.openxmlformats.org/officeDocument/2006/relationships/slide" Target="slide51.xml"/><Relationship Id="rId5" Type="http://schemas.openxmlformats.org/officeDocument/2006/relationships/slide" Target="slide46.xml"/><Relationship Id="rId10" Type="http://schemas.openxmlformats.org/officeDocument/2006/relationships/slide" Target="slide48.xml"/><Relationship Id="rId4" Type="http://schemas.openxmlformats.org/officeDocument/2006/relationships/slide" Target="slide47.xml"/><Relationship Id="rId9" Type="http://schemas.openxmlformats.org/officeDocument/2006/relationships/slide" Target="slide5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6150" y="260649"/>
            <a:ext cx="9337068"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117975" algn="l"/>
              </a:tabLst>
            </a:pPr>
            <a:r>
              <a:rPr kumimoji="0" lang="en-US" sz="4400" b="1" i="0" u="none" strike="noStrike" cap="none" normalizeH="0" baseline="0" dirty="0" smtClean="0">
                <a:ln>
                  <a:noFill/>
                </a:ln>
                <a:solidFill>
                  <a:srgbClr val="000000"/>
                </a:solidFill>
                <a:effectLst/>
                <a:latin typeface="Arial" pitchFamily="34" charset="0"/>
                <a:ea typeface="Times New Roman" pitchFamily="18" charset="0"/>
                <a:cs typeface="David" pitchFamily="2" charset="-79"/>
              </a:rPr>
              <a:t>Design </a:t>
            </a:r>
            <a:r>
              <a:rPr kumimoji="0" lang="he-IL" sz="4400" b="1" i="0" u="none" strike="noStrike" cap="none" normalizeH="0" baseline="0" dirty="0" smtClean="0">
                <a:ln>
                  <a:noFill/>
                </a:ln>
                <a:solidFill>
                  <a:srgbClr val="000000"/>
                </a:solidFill>
                <a:effectLst/>
                <a:latin typeface="Arial" pitchFamily="34" charset="0"/>
                <a:ea typeface="Times New Roman" pitchFamily="18" charset="0"/>
                <a:cs typeface="David" pitchFamily="2" charset="-79"/>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4117975" algn="l"/>
              </a:tabLst>
            </a:pPr>
            <a:endParaRPr kumimoji="0" lang="he-IL" sz="3200" b="1" i="0" u="none" strike="noStrike" cap="none" normalizeH="0" baseline="0" dirty="0" smtClean="0">
              <a:ln>
                <a:noFill/>
              </a:ln>
              <a:solidFill>
                <a:srgbClr val="000000"/>
              </a:solidFill>
              <a:effectLst/>
              <a:latin typeface="Arial" pitchFamily="34" charset="0"/>
              <a:ea typeface="Times New Roman" pitchFamily="18" charset="0"/>
              <a:cs typeface="David" pitchFamily="2" charset="-79"/>
            </a:endParaRPr>
          </a:p>
          <a:p>
            <a:pPr algn="ctr"/>
            <a:r>
              <a:rPr lang="en-US" sz="2400" b="1" dirty="0"/>
              <a:t>Learning and Knowledge Development Processes for the </a:t>
            </a:r>
            <a:endParaRPr lang="en-US" sz="2400" dirty="0"/>
          </a:p>
          <a:p>
            <a:pPr algn="ctr"/>
            <a:r>
              <a:rPr lang="en-US" sz="2400" b="1" dirty="0"/>
              <a:t>Development of Concepts at the General Staff Headquarters and the Major </a:t>
            </a:r>
            <a:r>
              <a:rPr lang="en-US" sz="2400" b="1" dirty="0" smtClean="0"/>
              <a:t>HQs</a:t>
            </a:r>
            <a:endParaRPr lang="en-US" sz="2400" dirty="0"/>
          </a:p>
          <a:p>
            <a:pPr algn="ctr"/>
            <a:r>
              <a:rPr lang="en-US" sz="2400" dirty="0"/>
              <a:t> </a:t>
            </a:r>
          </a:p>
        </p:txBody>
      </p:sp>
      <p:pic>
        <p:nvPicPr>
          <p:cNvPr id="1026" name="Picture 2"/>
          <p:cNvPicPr>
            <a:picLocks noChangeAspect="1" noChangeArrowheads="1"/>
          </p:cNvPicPr>
          <p:nvPr/>
        </p:nvPicPr>
        <p:blipFill>
          <a:blip r:embed="rId2" cstate="print"/>
          <a:srcRect l="3515" t="7639" r="48828" b="3472"/>
          <a:stretch>
            <a:fillRect/>
          </a:stretch>
        </p:blipFill>
        <p:spPr bwMode="auto">
          <a:xfrm>
            <a:off x="3214678" y="3214686"/>
            <a:ext cx="2786082" cy="29231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a:grpSpLocks/>
          </p:cNvGrpSpPr>
          <p:nvPr/>
        </p:nvGrpSpPr>
        <p:grpSpPr bwMode="auto">
          <a:xfrm>
            <a:off x="1464447" y="3500438"/>
            <a:ext cx="6268685" cy="2571768"/>
            <a:chOff x="1247" y="0"/>
            <a:chExt cx="2745" cy="4836"/>
          </a:xfrm>
        </p:grpSpPr>
        <p:pic>
          <p:nvPicPr>
            <p:cNvPr id="5" name="Picture 12" descr="sinai">
              <a:hlinkClick r:id="rId2" action="ppaction://hlinksldjump"/>
            </p:cNvPr>
            <p:cNvPicPr>
              <a:picLocks noChangeAspect="1" noChangeArrowheads="1"/>
            </p:cNvPicPr>
            <p:nvPr/>
          </p:nvPicPr>
          <p:blipFill>
            <a:blip r:embed="rId3" cstate="print"/>
            <a:srcRect/>
            <a:stretch>
              <a:fillRect/>
            </a:stretch>
          </p:blipFill>
          <p:spPr bwMode="auto">
            <a:xfrm>
              <a:off x="1247" y="0"/>
              <a:ext cx="2745" cy="4836"/>
            </a:xfrm>
            <a:prstGeom prst="rect">
              <a:avLst/>
            </a:prstGeom>
            <a:noFill/>
          </p:spPr>
        </p:pic>
        <p:sp>
          <p:nvSpPr>
            <p:cNvPr id="6" name="Rectangle 13"/>
            <p:cNvSpPr>
              <a:spLocks noChangeArrowheads="1"/>
            </p:cNvSpPr>
            <p:nvPr/>
          </p:nvSpPr>
          <p:spPr bwMode="auto">
            <a:xfrm>
              <a:off x="1409" y="3974"/>
              <a:ext cx="1199" cy="363"/>
            </a:xfrm>
            <a:prstGeom prst="rect">
              <a:avLst/>
            </a:prstGeom>
            <a:solidFill>
              <a:schemeClr val="bg1"/>
            </a:solidFill>
            <a:ln w="9525">
              <a:noFill/>
              <a:miter lim="800000"/>
              <a:headEnd/>
              <a:tailEnd/>
            </a:ln>
            <a:effectLst/>
          </p:spPr>
          <p:txBody>
            <a:bodyPr wrap="none" anchor="ctr"/>
            <a:lstStyle/>
            <a:p>
              <a:endParaRPr lang="he-IL">
                <a:solidFill>
                  <a:prstClr val="black"/>
                </a:solidFill>
              </a:endParaRPr>
            </a:p>
          </p:txBody>
        </p:sp>
        <p:grpSp>
          <p:nvGrpSpPr>
            <p:cNvPr id="7" name="Group 14"/>
            <p:cNvGrpSpPr>
              <a:grpSpLocks/>
            </p:cNvGrpSpPr>
            <p:nvPr/>
          </p:nvGrpSpPr>
          <p:grpSpPr bwMode="auto">
            <a:xfrm>
              <a:off x="1463" y="4065"/>
              <a:ext cx="1076" cy="566"/>
              <a:chOff x="884" y="1525"/>
              <a:chExt cx="914" cy="566"/>
            </a:xfrm>
          </p:grpSpPr>
          <p:grpSp>
            <p:nvGrpSpPr>
              <p:cNvPr id="8" name="Group 15"/>
              <p:cNvGrpSpPr>
                <a:grpSpLocks/>
              </p:cNvGrpSpPr>
              <p:nvPr/>
            </p:nvGrpSpPr>
            <p:grpSpPr bwMode="auto">
              <a:xfrm>
                <a:off x="884" y="1525"/>
                <a:ext cx="914" cy="91"/>
                <a:chOff x="884" y="1525"/>
                <a:chExt cx="914" cy="91"/>
              </a:xfrm>
            </p:grpSpPr>
            <p:grpSp>
              <p:nvGrpSpPr>
                <p:cNvPr id="10" name="Group 16"/>
                <p:cNvGrpSpPr>
                  <a:grpSpLocks/>
                </p:cNvGrpSpPr>
                <p:nvPr/>
              </p:nvGrpSpPr>
              <p:grpSpPr bwMode="auto">
                <a:xfrm>
                  <a:off x="1338" y="1525"/>
                  <a:ext cx="460" cy="91"/>
                  <a:chOff x="1338" y="1525"/>
                  <a:chExt cx="460" cy="91"/>
                </a:xfrm>
              </p:grpSpPr>
              <p:sp>
                <p:nvSpPr>
                  <p:cNvPr id="17" name="Line 17"/>
                  <p:cNvSpPr>
                    <a:spLocks noChangeShapeType="1"/>
                  </p:cNvSpPr>
                  <p:nvPr/>
                </p:nvSpPr>
                <p:spPr bwMode="auto">
                  <a:xfrm>
                    <a:off x="1338" y="1570"/>
                    <a:ext cx="454" cy="0"/>
                  </a:xfrm>
                  <a:prstGeom prst="line">
                    <a:avLst/>
                  </a:prstGeom>
                  <a:noFill/>
                  <a:ln w="28575">
                    <a:solidFill>
                      <a:schemeClr val="tx1"/>
                    </a:solidFill>
                    <a:round/>
                    <a:headEnd/>
                    <a:tailEnd/>
                  </a:ln>
                  <a:effectLst/>
                </p:spPr>
                <p:txBody>
                  <a:bodyPr/>
                  <a:lstStyle/>
                  <a:p>
                    <a:endParaRPr lang="he-IL">
                      <a:solidFill>
                        <a:prstClr val="black"/>
                      </a:solidFill>
                    </a:endParaRPr>
                  </a:p>
                </p:txBody>
              </p:sp>
              <p:sp>
                <p:nvSpPr>
                  <p:cNvPr id="18" name="Line 18"/>
                  <p:cNvSpPr>
                    <a:spLocks noChangeShapeType="1"/>
                  </p:cNvSpPr>
                  <p:nvPr/>
                </p:nvSpPr>
                <p:spPr bwMode="auto">
                  <a:xfrm>
                    <a:off x="1338"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sp>
                <p:nvSpPr>
                  <p:cNvPr id="19" name="Line 19"/>
                  <p:cNvSpPr>
                    <a:spLocks noChangeShapeType="1"/>
                  </p:cNvSpPr>
                  <p:nvPr/>
                </p:nvSpPr>
                <p:spPr bwMode="auto">
                  <a:xfrm>
                    <a:off x="1491"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sp>
                <p:nvSpPr>
                  <p:cNvPr id="20" name="Line 20"/>
                  <p:cNvSpPr>
                    <a:spLocks noChangeShapeType="1"/>
                  </p:cNvSpPr>
                  <p:nvPr/>
                </p:nvSpPr>
                <p:spPr bwMode="auto">
                  <a:xfrm>
                    <a:off x="1644"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sp>
                <p:nvSpPr>
                  <p:cNvPr id="21" name="Line 21"/>
                  <p:cNvSpPr>
                    <a:spLocks noChangeShapeType="1"/>
                  </p:cNvSpPr>
                  <p:nvPr/>
                </p:nvSpPr>
                <p:spPr bwMode="auto">
                  <a:xfrm>
                    <a:off x="1798"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grpSp>
            <p:grpSp>
              <p:nvGrpSpPr>
                <p:cNvPr id="11" name="Group 22"/>
                <p:cNvGrpSpPr>
                  <a:grpSpLocks/>
                </p:cNvGrpSpPr>
                <p:nvPr/>
              </p:nvGrpSpPr>
              <p:grpSpPr bwMode="auto">
                <a:xfrm>
                  <a:off x="884" y="1525"/>
                  <a:ext cx="460" cy="91"/>
                  <a:chOff x="1338" y="1525"/>
                  <a:chExt cx="460" cy="91"/>
                </a:xfrm>
              </p:grpSpPr>
              <p:sp>
                <p:nvSpPr>
                  <p:cNvPr id="12" name="Line 23"/>
                  <p:cNvSpPr>
                    <a:spLocks noChangeShapeType="1"/>
                  </p:cNvSpPr>
                  <p:nvPr/>
                </p:nvSpPr>
                <p:spPr bwMode="auto">
                  <a:xfrm>
                    <a:off x="1338" y="1570"/>
                    <a:ext cx="454" cy="0"/>
                  </a:xfrm>
                  <a:prstGeom prst="line">
                    <a:avLst/>
                  </a:prstGeom>
                  <a:noFill/>
                  <a:ln w="28575">
                    <a:solidFill>
                      <a:schemeClr val="tx1"/>
                    </a:solidFill>
                    <a:round/>
                    <a:headEnd/>
                    <a:tailEnd/>
                  </a:ln>
                  <a:effectLst/>
                </p:spPr>
                <p:txBody>
                  <a:bodyPr/>
                  <a:lstStyle/>
                  <a:p>
                    <a:endParaRPr lang="he-IL">
                      <a:solidFill>
                        <a:prstClr val="black"/>
                      </a:solidFill>
                    </a:endParaRPr>
                  </a:p>
                </p:txBody>
              </p:sp>
              <p:sp>
                <p:nvSpPr>
                  <p:cNvPr id="13" name="Line 24"/>
                  <p:cNvSpPr>
                    <a:spLocks noChangeShapeType="1"/>
                  </p:cNvSpPr>
                  <p:nvPr/>
                </p:nvSpPr>
                <p:spPr bwMode="auto">
                  <a:xfrm>
                    <a:off x="1338"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sp>
                <p:nvSpPr>
                  <p:cNvPr id="14" name="Line 25"/>
                  <p:cNvSpPr>
                    <a:spLocks noChangeShapeType="1"/>
                  </p:cNvSpPr>
                  <p:nvPr/>
                </p:nvSpPr>
                <p:spPr bwMode="auto">
                  <a:xfrm>
                    <a:off x="1491"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sp>
                <p:nvSpPr>
                  <p:cNvPr id="15" name="Line 26"/>
                  <p:cNvSpPr>
                    <a:spLocks noChangeShapeType="1"/>
                  </p:cNvSpPr>
                  <p:nvPr/>
                </p:nvSpPr>
                <p:spPr bwMode="auto">
                  <a:xfrm>
                    <a:off x="1644"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sp>
                <p:nvSpPr>
                  <p:cNvPr id="16" name="Line 27"/>
                  <p:cNvSpPr>
                    <a:spLocks noChangeShapeType="1"/>
                  </p:cNvSpPr>
                  <p:nvPr/>
                </p:nvSpPr>
                <p:spPr bwMode="auto">
                  <a:xfrm>
                    <a:off x="1798" y="1525"/>
                    <a:ext cx="0" cy="91"/>
                  </a:xfrm>
                  <a:prstGeom prst="line">
                    <a:avLst/>
                  </a:prstGeom>
                  <a:noFill/>
                  <a:ln w="9525">
                    <a:solidFill>
                      <a:schemeClr val="tx1"/>
                    </a:solidFill>
                    <a:round/>
                    <a:headEnd/>
                    <a:tailEnd/>
                  </a:ln>
                  <a:effectLst/>
                </p:spPr>
                <p:txBody>
                  <a:bodyPr/>
                  <a:lstStyle/>
                  <a:p>
                    <a:endParaRPr lang="he-IL">
                      <a:solidFill>
                        <a:prstClr val="black"/>
                      </a:solidFill>
                    </a:endParaRPr>
                  </a:p>
                </p:txBody>
              </p:sp>
            </p:grpSp>
          </p:grpSp>
          <p:sp>
            <p:nvSpPr>
              <p:cNvPr id="9" name="Text Box 28"/>
              <p:cNvSpPr txBox="1">
                <a:spLocks noChangeArrowheads="1"/>
              </p:cNvSpPr>
              <p:nvPr/>
            </p:nvSpPr>
            <p:spPr bwMode="auto">
              <a:xfrm>
                <a:off x="929" y="1570"/>
                <a:ext cx="590" cy="521"/>
              </a:xfrm>
              <a:prstGeom prst="rect">
                <a:avLst/>
              </a:prstGeom>
              <a:noFill/>
              <a:ln w="9525">
                <a:noFill/>
                <a:miter lim="800000"/>
                <a:headEnd/>
                <a:tailEnd/>
              </a:ln>
              <a:effectLst/>
            </p:spPr>
            <p:txBody>
              <a:bodyPr>
                <a:spAutoFit/>
              </a:bodyPr>
              <a:lstStyle/>
              <a:p>
                <a:pPr>
                  <a:spcBef>
                    <a:spcPct val="50000"/>
                  </a:spcBef>
                </a:pPr>
                <a:r>
                  <a:rPr lang="he-IL" sz="1200">
                    <a:solidFill>
                      <a:prstClr val="black"/>
                    </a:solidFill>
                  </a:rPr>
                  <a:t>80 ק"מ</a:t>
                </a:r>
                <a:endParaRPr lang="en-US" sz="1200">
                  <a:solidFill>
                    <a:prstClr val="black"/>
                  </a:solidFill>
                  <a:cs typeface="Arial" pitchFamily="34" charset="0"/>
                </a:endParaRPr>
              </a:p>
            </p:txBody>
          </p:sp>
        </p:grpSp>
      </p:grpSp>
      <p:sp>
        <p:nvSpPr>
          <p:cNvPr id="2" name="כותרת 1"/>
          <p:cNvSpPr>
            <a:spLocks noGrp="1"/>
          </p:cNvSpPr>
          <p:nvPr>
            <p:ph type="title"/>
          </p:nvPr>
        </p:nvSpPr>
        <p:spPr>
          <a:xfrm>
            <a:off x="1485900" y="274638"/>
            <a:ext cx="6172200" cy="725470"/>
          </a:xfrm>
        </p:spPr>
        <p:txBody>
          <a:bodyPr>
            <a:normAutofit/>
          </a:bodyPr>
          <a:lstStyle/>
          <a:p>
            <a:pPr algn="ctr" rtl="0"/>
            <a:r>
              <a:rPr lang="en-US" sz="2000" b="1" dirty="0" smtClean="0">
                <a:latin typeface="+mj-lt"/>
                <a:ea typeface="Tahoma" pitchFamily="34" charset="0"/>
                <a:cs typeface="Tahoma" pitchFamily="34" charset="0"/>
              </a:rPr>
              <a:t>Sadat's Vision</a:t>
            </a:r>
            <a:endParaRPr lang="he-IL" sz="2000" b="1" dirty="0">
              <a:latin typeface="+mj-lt"/>
              <a:ea typeface="Tahoma" pitchFamily="34" charset="0"/>
              <a:cs typeface="Tahoma" pitchFamily="34" charset="0"/>
            </a:endParaRPr>
          </a:p>
        </p:txBody>
      </p:sp>
      <p:sp>
        <p:nvSpPr>
          <p:cNvPr id="3" name="מציין מיקום תוכן 2"/>
          <p:cNvSpPr>
            <a:spLocks noGrp="1"/>
          </p:cNvSpPr>
          <p:nvPr>
            <p:ph idx="1"/>
          </p:nvPr>
        </p:nvSpPr>
        <p:spPr>
          <a:xfrm>
            <a:off x="1485900" y="928671"/>
            <a:ext cx="6172200" cy="5197493"/>
          </a:xfrm>
        </p:spPr>
        <p:txBody>
          <a:bodyPr/>
          <a:lstStyle/>
          <a:p>
            <a:pPr algn="ctr">
              <a:buNone/>
            </a:pPr>
            <a:endParaRPr lang="he-IL" sz="2000" b="1" dirty="0">
              <a:latin typeface="+mj-lt"/>
            </a:endParaRPr>
          </a:p>
          <a:p>
            <a:pPr algn="ctr">
              <a:buNone/>
            </a:pPr>
            <a:r>
              <a:rPr lang="en-US" sz="2000" b="1" dirty="0" smtClean="0">
                <a:latin typeface="+mj-lt"/>
              </a:rPr>
              <a:t>Rehabilitation of Egypt's international, regional and internal status</a:t>
            </a:r>
          </a:p>
          <a:p>
            <a:pPr algn="ctr">
              <a:buNone/>
            </a:pPr>
            <a:endParaRPr lang="en-US" sz="2000" b="1" dirty="0" smtClean="0">
              <a:latin typeface="+mj-lt"/>
            </a:endParaRPr>
          </a:p>
          <a:p>
            <a:pPr algn="ctr">
              <a:buNone/>
            </a:pPr>
            <a:r>
              <a:rPr lang="en-US" sz="2000" b="1" dirty="0" smtClean="0">
                <a:latin typeface="+mj-lt"/>
              </a:rPr>
              <a:t>"Full withdrawal from the territories occupied in June 1967"</a:t>
            </a:r>
          </a:p>
          <a:p>
            <a:pPr algn="ctr">
              <a:buNone/>
            </a:pPr>
            <a:r>
              <a:rPr lang="en-US" sz="2000" b="1" dirty="0" smtClean="0">
                <a:latin typeface="+mj-lt"/>
              </a:rPr>
              <a:t>Return of Sinai</a:t>
            </a:r>
            <a:endParaRPr lang="he-IL" sz="2000" dirty="0">
              <a:latin typeface="+mj-lt"/>
            </a:endParaRPr>
          </a:p>
          <a:p>
            <a:pPr algn="ctr">
              <a:buNone/>
            </a:pPr>
            <a:endParaRPr lang="he-IL" sz="2000" dirty="0">
              <a:latin typeface="+mj-lt"/>
            </a:endParaRPr>
          </a:p>
        </p:txBody>
      </p:sp>
    </p:spTree>
    <p:extLst>
      <p:ext uri="{BB962C8B-B14F-4D97-AF65-F5344CB8AC3E}">
        <p14:creationId xmlns="" xmlns:p14="http://schemas.microsoft.com/office/powerpoint/2010/main" val="77002705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619672" y="476672"/>
            <a:ext cx="6172200" cy="4983179"/>
          </a:xfrm>
        </p:spPr>
        <p:txBody>
          <a:bodyPr/>
          <a:lstStyle/>
          <a:p>
            <a:pPr algn="l" rtl="0">
              <a:lnSpc>
                <a:spcPct val="150000"/>
              </a:lnSpc>
            </a:pPr>
            <a:r>
              <a:rPr lang="en-US" sz="1600" b="1" dirty="0" smtClean="0"/>
              <a:t>On February 4</a:t>
            </a:r>
            <a:r>
              <a:rPr lang="en-US" sz="1600" b="1" baseline="30000" dirty="0" smtClean="0"/>
              <a:t>th</a:t>
            </a:r>
            <a:r>
              <a:rPr lang="en-US" sz="1600" b="1" dirty="0" smtClean="0"/>
              <a:t>, 1971, I announced an initiative to the parliament. The main idea was… “that if Israel returns its forces in the Sinai to the crossings, I would be willing to open the Suez canal once again… declare a cease fire and renew diplomatic ties with the United States.. It seemed that the world realized that perhaps for the first time ever we were objective and realistic, no more emotional and non-rational…”</a:t>
            </a:r>
            <a:endParaRPr lang="he-IL" sz="1600" b="1" dirty="0" smtClean="0"/>
          </a:p>
          <a:p>
            <a:pPr algn="r" rtl="1">
              <a:lnSpc>
                <a:spcPct val="150000"/>
              </a:lnSpc>
              <a:buNone/>
            </a:pPr>
            <a:r>
              <a:rPr lang="en-US" sz="1600" dirty="0" smtClean="0"/>
              <a:t>Sadat's life story, page 167</a:t>
            </a:r>
            <a:endParaRPr lang="he-IL" sz="2000" b="1" dirty="0" smtClean="0"/>
          </a:p>
          <a:p>
            <a:pPr algn="r">
              <a:lnSpc>
                <a:spcPct val="150000"/>
              </a:lnSpc>
            </a:pPr>
            <a:endParaRPr lang="he-IL" sz="1600" b="1" dirty="0"/>
          </a:p>
          <a:p>
            <a:pPr algn="l" rtl="0">
              <a:lnSpc>
                <a:spcPct val="150000"/>
              </a:lnSpc>
            </a:pPr>
            <a:r>
              <a:rPr lang="en-US" sz="1600" b="1" dirty="0" smtClean="0"/>
              <a:t>Willingness to sacrifice a million soldiers to liberate the lands (June 1971)</a:t>
            </a:r>
          </a:p>
          <a:p>
            <a:pPr algn="l" rtl="0">
              <a:lnSpc>
                <a:spcPct val="150000"/>
              </a:lnSpc>
            </a:pPr>
            <a:endParaRPr lang="he-IL" sz="2000" dirty="0">
              <a:solidFill>
                <a:srgbClr val="FF0000"/>
              </a:solidFill>
            </a:endParaRPr>
          </a:p>
          <a:p>
            <a:pPr algn="ctr">
              <a:lnSpc>
                <a:spcPct val="150000"/>
              </a:lnSpc>
              <a:buNone/>
            </a:pPr>
            <a:r>
              <a:rPr lang="en-US" dirty="0" smtClean="0">
                <a:solidFill>
                  <a:srgbClr val="FF0000"/>
                </a:solidFill>
              </a:rPr>
              <a:t>This approach of Sadat failed- and so he turns to a military option as part of a political strategy</a:t>
            </a:r>
            <a:endParaRPr lang="he-IL" dirty="0">
              <a:solidFill>
                <a:srgbClr val="FF0000"/>
              </a:solidFill>
            </a:endParaRPr>
          </a:p>
        </p:txBody>
      </p:sp>
    </p:spTree>
    <p:extLst>
      <p:ext uri="{BB962C8B-B14F-4D97-AF65-F5344CB8AC3E}">
        <p14:creationId xmlns="" xmlns:p14="http://schemas.microsoft.com/office/powerpoint/2010/main" val="57061944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03648" y="246962"/>
            <a:ext cx="7056784" cy="796908"/>
          </a:xfrm>
        </p:spPr>
        <p:txBody>
          <a:bodyPr>
            <a:noAutofit/>
          </a:bodyPr>
          <a:lstStyle/>
          <a:p>
            <a:pPr algn="ctr" rtl="0"/>
            <a:r>
              <a:rPr lang="en-US" sz="2800" b="1" dirty="0" smtClean="0">
                <a:latin typeface="+mj-lt"/>
              </a:rPr>
              <a:t>To what Extent did Sadat Understand The Emerging System?</a:t>
            </a:r>
            <a:endParaRPr lang="he-IL" sz="2400" b="1" dirty="0">
              <a:latin typeface="+mj-lt"/>
            </a:endParaRPr>
          </a:p>
        </p:txBody>
      </p:sp>
      <p:grpSp>
        <p:nvGrpSpPr>
          <p:cNvPr id="3" name="קבוצה 15"/>
          <p:cNvGrpSpPr/>
          <p:nvPr/>
        </p:nvGrpSpPr>
        <p:grpSpPr>
          <a:xfrm>
            <a:off x="5924860" y="2071678"/>
            <a:ext cx="1959508" cy="2428892"/>
            <a:chOff x="5715008" y="1285860"/>
            <a:chExt cx="3227433" cy="2714644"/>
          </a:xfrm>
        </p:grpSpPr>
        <p:pic>
          <p:nvPicPr>
            <p:cNvPr id="8" name="Picture 14">
              <a:hlinkClick r:id="rId3" action="ppaction://hlinksldjump"/>
            </p:cNvPr>
            <p:cNvPicPr>
              <a:picLocks noChangeAspect="1" noChangeArrowheads="1"/>
            </p:cNvPicPr>
            <p:nvPr/>
          </p:nvPicPr>
          <p:blipFill>
            <a:blip r:embed="rId4" cstate="print"/>
            <a:srcRect/>
            <a:stretch>
              <a:fillRect/>
            </a:stretch>
          </p:blipFill>
          <p:spPr bwMode="auto">
            <a:xfrm>
              <a:off x="5715008" y="1285860"/>
              <a:ext cx="3000364" cy="2714644"/>
            </a:xfrm>
            <a:prstGeom prst="rect">
              <a:avLst/>
            </a:prstGeom>
            <a:noFill/>
            <a:ln algn="ctr">
              <a:solidFill>
                <a:schemeClr val="tx1"/>
              </a:solidFill>
              <a:miter lim="800000"/>
              <a:headEnd/>
              <a:tailEnd/>
            </a:ln>
            <a:effectLst>
              <a:outerShdw dist="107763" dir="2700000" algn="ctr" rotWithShape="0">
                <a:schemeClr val="bg2">
                  <a:alpha val="50000"/>
                </a:schemeClr>
              </a:outerShdw>
            </a:effectLst>
          </p:spPr>
        </p:pic>
        <p:sp>
          <p:nvSpPr>
            <p:cNvPr id="11" name="TextBox 10"/>
            <p:cNvSpPr txBox="1"/>
            <p:nvPr/>
          </p:nvSpPr>
          <p:spPr>
            <a:xfrm>
              <a:off x="5858797" y="1285860"/>
              <a:ext cx="3083644" cy="722370"/>
            </a:xfrm>
            <a:prstGeom prst="rect">
              <a:avLst/>
            </a:prstGeom>
            <a:solidFill>
              <a:srgbClr val="FFFFFF">
                <a:alpha val="0"/>
              </a:srgbClr>
            </a:solidFill>
          </p:spPr>
          <p:txBody>
            <a:bodyPr wrap="square" rtlCol="1">
              <a:spAutoFit/>
            </a:bodyPr>
            <a:lstStyle/>
            <a:p>
              <a:pPr algn="ctr" rtl="0"/>
              <a:r>
                <a:rPr lang="en-US" b="1" dirty="0" smtClean="0">
                  <a:solidFill>
                    <a:prstClr val="black"/>
                  </a:solidFill>
                </a:rPr>
                <a:t>Israel </a:t>
              </a:r>
            </a:p>
            <a:p>
              <a:pPr algn="ctr" rtl="0"/>
              <a:r>
                <a:rPr lang="en-US" b="1" dirty="0" smtClean="0">
                  <a:solidFill>
                    <a:prstClr val="black"/>
                  </a:solidFill>
                </a:rPr>
                <a:t>(an opponent)</a:t>
              </a:r>
              <a:endParaRPr lang="he-IL" b="1" dirty="0">
                <a:solidFill>
                  <a:prstClr val="black"/>
                </a:solidFill>
              </a:endParaRPr>
            </a:p>
          </p:txBody>
        </p:sp>
      </p:grpSp>
      <p:grpSp>
        <p:nvGrpSpPr>
          <p:cNvPr id="4" name="קבוצה 16"/>
          <p:cNvGrpSpPr/>
          <p:nvPr/>
        </p:nvGrpSpPr>
        <p:grpSpPr>
          <a:xfrm>
            <a:off x="3741539" y="2071678"/>
            <a:ext cx="1928826" cy="2428892"/>
            <a:chOff x="642910" y="1500174"/>
            <a:chExt cx="3071834" cy="2571768"/>
          </a:xfrm>
        </p:grpSpPr>
        <p:pic>
          <p:nvPicPr>
            <p:cNvPr id="6" name="Picture 16">
              <a:hlinkClick r:id="rId5" action="ppaction://hlinksldjump"/>
            </p:cNvPr>
            <p:cNvPicPr>
              <a:picLocks noChangeAspect="1" noChangeArrowheads="1"/>
            </p:cNvPicPr>
            <p:nvPr/>
          </p:nvPicPr>
          <p:blipFill>
            <a:blip r:embed="rId6" cstate="print">
              <a:lum bright="-18000"/>
            </a:blip>
            <a:srcRect/>
            <a:stretch>
              <a:fillRect/>
            </a:stretch>
          </p:blipFill>
          <p:spPr bwMode="auto">
            <a:xfrm>
              <a:off x="642910" y="1500174"/>
              <a:ext cx="3071834" cy="2571768"/>
            </a:xfrm>
            <a:prstGeom prst="rect">
              <a:avLst/>
            </a:prstGeom>
            <a:noFill/>
            <a:ln w="9525" algn="ctr">
              <a:solidFill>
                <a:schemeClr val="tx1"/>
              </a:solidFill>
              <a:miter lim="800000"/>
              <a:headEnd/>
              <a:tailEnd/>
            </a:ln>
            <a:effectLst>
              <a:outerShdw dist="107763" dir="2700000" algn="ctr" rotWithShape="0">
                <a:schemeClr val="bg2">
                  <a:alpha val="50000"/>
                </a:schemeClr>
              </a:outerShdw>
            </a:effectLst>
          </p:spPr>
        </p:pic>
        <p:sp>
          <p:nvSpPr>
            <p:cNvPr id="13" name="TextBox 12"/>
            <p:cNvSpPr txBox="1"/>
            <p:nvPr/>
          </p:nvSpPr>
          <p:spPr>
            <a:xfrm>
              <a:off x="2306811" y="1500174"/>
              <a:ext cx="1407933" cy="684350"/>
            </a:xfrm>
            <a:prstGeom prst="rect">
              <a:avLst/>
            </a:prstGeom>
            <a:noFill/>
          </p:spPr>
          <p:txBody>
            <a:bodyPr wrap="square" rtlCol="1">
              <a:spAutoFit/>
            </a:bodyPr>
            <a:lstStyle/>
            <a:p>
              <a:pPr algn="ctr" rtl="0"/>
              <a:r>
                <a:rPr lang="en-US" b="1" dirty="0" smtClean="0">
                  <a:solidFill>
                    <a:prstClr val="black"/>
                  </a:solidFill>
                </a:rPr>
                <a:t>Egypt</a:t>
              </a:r>
              <a:endParaRPr lang="he-IL" b="1" dirty="0">
                <a:solidFill>
                  <a:prstClr val="black"/>
                </a:solidFill>
              </a:endParaRPr>
            </a:p>
            <a:p>
              <a:pPr algn="ctr" rtl="0"/>
              <a:endParaRPr lang="he-IL" b="1" dirty="0">
                <a:solidFill>
                  <a:prstClr val="black"/>
                </a:solidFill>
              </a:endParaRPr>
            </a:p>
          </p:txBody>
        </p:sp>
      </p:grpSp>
      <p:grpSp>
        <p:nvGrpSpPr>
          <p:cNvPr id="5" name="קבוצה 17"/>
          <p:cNvGrpSpPr/>
          <p:nvPr/>
        </p:nvGrpSpPr>
        <p:grpSpPr>
          <a:xfrm>
            <a:off x="899592" y="2071678"/>
            <a:ext cx="2425163" cy="2428892"/>
            <a:chOff x="2566913" y="4857760"/>
            <a:chExt cx="4076774" cy="1285884"/>
          </a:xfrm>
        </p:grpSpPr>
        <p:grpSp>
          <p:nvGrpSpPr>
            <p:cNvPr id="7" name="קבוצה 11"/>
            <p:cNvGrpSpPr/>
            <p:nvPr/>
          </p:nvGrpSpPr>
          <p:grpSpPr>
            <a:xfrm>
              <a:off x="2747667" y="4857760"/>
              <a:ext cx="3896020" cy="1285884"/>
              <a:chOff x="3104857" y="4572008"/>
              <a:chExt cx="3896020" cy="1285884"/>
            </a:xfrm>
          </p:grpSpPr>
          <p:pic>
            <p:nvPicPr>
              <p:cNvPr id="10" name="תמונה 9" descr="http://www.e-mago.co.il/images/ussr.jpg"/>
              <p:cNvPicPr/>
              <p:nvPr/>
            </p:nvPicPr>
            <p:blipFill>
              <a:blip r:embed="rId7" cstate="print"/>
              <a:srcRect/>
              <a:stretch>
                <a:fillRect/>
              </a:stretch>
            </p:blipFill>
            <p:spPr bwMode="auto">
              <a:xfrm>
                <a:off x="3104857" y="4572008"/>
                <a:ext cx="2681589" cy="1285884"/>
              </a:xfrm>
              <a:prstGeom prst="rect">
                <a:avLst/>
              </a:prstGeom>
              <a:noFill/>
              <a:ln w="9525">
                <a:noFill/>
                <a:miter lim="800000"/>
                <a:headEnd/>
                <a:tailEnd/>
              </a:ln>
            </p:spPr>
          </p:pic>
          <p:pic>
            <p:nvPicPr>
              <p:cNvPr id="9" name="תמונה 8" descr="http://www.punchim.com/uploads/1/4/0/8/14081602/544980_orig.jpg">
                <a:hlinkClick r:id="rId8" action="ppaction://hlinksldjump"/>
              </p:cNvPr>
              <p:cNvPicPr/>
              <p:nvPr/>
            </p:nvPicPr>
            <p:blipFill>
              <a:blip r:embed="rId9" cstate="print">
                <a:lum bright="8000" contrast="6000"/>
              </a:blip>
              <a:srcRect/>
              <a:stretch>
                <a:fillRect/>
              </a:stretch>
            </p:blipFill>
            <p:spPr bwMode="auto">
              <a:xfrm>
                <a:off x="4643438" y="4572008"/>
                <a:ext cx="2357439" cy="1285884"/>
              </a:xfrm>
              <a:prstGeom prst="rect">
                <a:avLst/>
              </a:prstGeom>
              <a:noFill/>
              <a:ln w="9525">
                <a:noFill/>
                <a:miter lim="800000"/>
                <a:headEnd/>
                <a:tailEnd/>
              </a:ln>
            </p:spPr>
          </p:pic>
        </p:grpSp>
        <p:sp>
          <p:nvSpPr>
            <p:cNvPr id="14" name="TextBox 13"/>
            <p:cNvSpPr txBox="1"/>
            <p:nvPr/>
          </p:nvSpPr>
          <p:spPr>
            <a:xfrm>
              <a:off x="2566913" y="5461977"/>
              <a:ext cx="2178858" cy="439940"/>
            </a:xfrm>
            <a:prstGeom prst="rect">
              <a:avLst/>
            </a:prstGeom>
            <a:noFill/>
          </p:spPr>
          <p:txBody>
            <a:bodyPr wrap="square" rtlCol="1">
              <a:spAutoFit/>
            </a:bodyPr>
            <a:lstStyle/>
            <a:p>
              <a:pPr algn="ctr" rtl="0"/>
              <a:r>
                <a:rPr lang="en-US" sz="1600" b="1" dirty="0" smtClean="0">
                  <a:solidFill>
                    <a:prstClr val="black"/>
                  </a:solidFill>
                </a:rPr>
                <a:t>The international system</a:t>
              </a:r>
              <a:endParaRPr lang="he-IL" sz="1600" b="1" dirty="0">
                <a:solidFill>
                  <a:prstClr val="black"/>
                </a:solidFill>
              </a:endParaRPr>
            </a:p>
          </p:txBody>
        </p:sp>
      </p:grpSp>
      <p:sp>
        <p:nvSpPr>
          <p:cNvPr id="15" name="מלבן מעוגל 14"/>
          <p:cNvSpPr/>
          <p:nvPr/>
        </p:nvSpPr>
        <p:spPr>
          <a:xfrm>
            <a:off x="5857884" y="5000636"/>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latin typeface="Tahoma" pitchFamily="34" charset="0"/>
                <a:ea typeface="Tahoma" pitchFamily="34" charset="0"/>
                <a:cs typeface="Tahoma" pitchFamily="34" charset="0"/>
              </a:rPr>
              <a:t>Past System- Legacy</a:t>
            </a:r>
            <a:endParaRPr lang="he-IL" b="1" dirty="0">
              <a:solidFill>
                <a:schemeClr val="tx1"/>
              </a:solidFill>
              <a:latin typeface="Tahoma" pitchFamily="34" charset="0"/>
              <a:ea typeface="Tahoma" pitchFamily="34" charset="0"/>
              <a:cs typeface="Tahoma" pitchFamily="34" charset="0"/>
            </a:endParaRPr>
          </a:p>
        </p:txBody>
      </p:sp>
      <p:sp>
        <p:nvSpPr>
          <p:cNvPr id="16" name="מלבן מעוגל 15"/>
          <p:cNvSpPr/>
          <p:nvPr/>
        </p:nvSpPr>
        <p:spPr>
          <a:xfrm>
            <a:off x="2479887" y="5000636"/>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latin typeface="Tahoma" pitchFamily="34" charset="0"/>
                <a:ea typeface="Tahoma" pitchFamily="34" charset="0"/>
                <a:cs typeface="Tahoma" pitchFamily="34" charset="0"/>
              </a:rPr>
              <a:t>Present System- Emerging</a:t>
            </a:r>
            <a:endParaRPr lang="he-IL" b="1" dirty="0">
              <a:solidFill>
                <a:schemeClr val="tx1"/>
              </a:solidFill>
              <a:latin typeface="Tahoma" pitchFamily="34" charset="0"/>
              <a:ea typeface="Tahoma" pitchFamily="34" charset="0"/>
              <a:cs typeface="Tahoma" pitchFamily="34" charset="0"/>
            </a:endParaRPr>
          </a:p>
        </p:txBody>
      </p:sp>
      <p:cxnSp>
        <p:nvCxnSpPr>
          <p:cNvPr id="17" name="מחבר חץ ישר 16"/>
          <p:cNvCxnSpPr/>
          <p:nvPr/>
        </p:nvCxnSpPr>
        <p:spPr>
          <a:xfrm>
            <a:off x="4051523" y="5715016"/>
            <a:ext cx="1643074" cy="1588"/>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55976" y="5013176"/>
            <a:ext cx="1008112" cy="1169551"/>
          </a:xfrm>
          <a:prstGeom prst="rect">
            <a:avLst/>
          </a:prstGeom>
          <a:solidFill>
            <a:schemeClr val="bg1">
              <a:lumMod val="85000"/>
            </a:schemeClr>
          </a:solidFill>
        </p:spPr>
        <p:txBody>
          <a:bodyPr wrap="square" lIns="0" rIns="0" rtlCol="1">
            <a:spAutoFit/>
          </a:bodyPr>
          <a:lstStyle/>
          <a:p>
            <a:pPr algn="ctr" rtl="0"/>
            <a:r>
              <a:rPr lang="en-US" sz="1400" b="1" dirty="0" smtClean="0">
                <a:solidFill>
                  <a:srgbClr val="C00000"/>
                </a:solidFill>
                <a:latin typeface="Tahoma" pitchFamily="34" charset="0"/>
                <a:ea typeface="Tahoma" pitchFamily="34" charset="0"/>
                <a:cs typeface="Tahoma" pitchFamily="34" charset="0"/>
              </a:rPr>
              <a:t>Identifying the relevant gap (offset)</a:t>
            </a:r>
            <a:endParaRPr lang="he-IL" sz="1400" b="1" dirty="0">
              <a:solidFill>
                <a:srgbClr val="C00000"/>
              </a:solidFill>
              <a:latin typeface="Tahoma" pitchFamily="34" charset="0"/>
              <a:ea typeface="Tahoma" pitchFamily="34" charset="0"/>
              <a:cs typeface="Tahoma" pitchFamily="34" charset="0"/>
            </a:endParaRPr>
          </a:p>
        </p:txBody>
      </p:sp>
      <p:sp>
        <p:nvSpPr>
          <p:cNvPr id="19" name="סוגר מסולסל שמאלי 18"/>
          <p:cNvSpPr/>
          <p:nvPr/>
        </p:nvSpPr>
        <p:spPr>
          <a:xfrm>
            <a:off x="1836945" y="4643446"/>
            <a:ext cx="571504" cy="1500198"/>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rtl="0"/>
            <a:endParaRPr lang="he-IL"/>
          </a:p>
        </p:txBody>
      </p:sp>
      <p:sp>
        <p:nvSpPr>
          <p:cNvPr id="20" name="TextBox 19"/>
          <p:cNvSpPr txBox="1"/>
          <p:nvPr/>
        </p:nvSpPr>
        <p:spPr>
          <a:xfrm>
            <a:off x="395536" y="4653136"/>
            <a:ext cx="1427209" cy="1169551"/>
          </a:xfrm>
          <a:prstGeom prst="rect">
            <a:avLst/>
          </a:prstGeom>
          <a:noFill/>
        </p:spPr>
        <p:txBody>
          <a:bodyPr wrap="square" rtlCol="1">
            <a:spAutoFit/>
          </a:bodyPr>
          <a:lstStyle/>
          <a:p>
            <a:pPr algn="ctr" rtl="0">
              <a:buFont typeface="Arial" pitchFamily="34" charset="0"/>
              <a:buChar char="•"/>
            </a:pPr>
            <a:r>
              <a:rPr lang="en-US" sz="1400" b="1" dirty="0" smtClean="0">
                <a:solidFill>
                  <a:srgbClr val="00B050"/>
                </a:solidFill>
              </a:rPr>
              <a:t>Regional and International </a:t>
            </a:r>
            <a:endParaRPr lang="he-IL" sz="1400" b="1" dirty="0" smtClean="0">
              <a:solidFill>
                <a:srgbClr val="00B050"/>
              </a:solidFill>
            </a:endParaRPr>
          </a:p>
          <a:p>
            <a:pPr algn="ctr" rtl="0">
              <a:buFont typeface="Arial" pitchFamily="34" charset="0"/>
              <a:buChar char="•"/>
            </a:pPr>
            <a:r>
              <a:rPr lang="en-US" sz="1400" b="1" dirty="0" smtClean="0">
                <a:solidFill>
                  <a:srgbClr val="FF0000"/>
                </a:solidFill>
              </a:rPr>
              <a:t>The Opponent</a:t>
            </a:r>
            <a:endParaRPr lang="he-IL" sz="1400" b="1" dirty="0" smtClean="0">
              <a:solidFill>
                <a:srgbClr val="FF0000"/>
              </a:solidFill>
            </a:endParaRPr>
          </a:p>
          <a:p>
            <a:pPr algn="ctr" rtl="0">
              <a:buFont typeface="Arial" pitchFamily="34" charset="0"/>
              <a:buChar char="•"/>
            </a:pPr>
            <a:r>
              <a:rPr lang="en-US" sz="1400" b="1" dirty="0" smtClean="0">
                <a:solidFill>
                  <a:srgbClr val="0070C0"/>
                </a:solidFill>
              </a:rPr>
              <a:t>IDF concepts , organization…</a:t>
            </a:r>
            <a:endParaRPr lang="he-IL" sz="1400" b="1" dirty="0">
              <a:solidFill>
                <a:srgbClr val="0070C0"/>
              </a:solidFill>
            </a:endParaRPr>
          </a:p>
        </p:txBody>
      </p:sp>
    </p:spTree>
    <p:extLst>
      <p:ext uri="{BB962C8B-B14F-4D97-AF65-F5344CB8AC3E}">
        <p14:creationId xmlns="" xmlns:p14="http://schemas.microsoft.com/office/powerpoint/2010/main" val="280988796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340768"/>
            <a:ext cx="8633856" cy="5052858"/>
          </a:xfrm>
          <a:prstGeom prst="rect">
            <a:avLst/>
          </a:prstGeom>
          <a:noFill/>
        </p:spPr>
        <p:txBody>
          <a:bodyPr wrap="square" rtlCol="1">
            <a:spAutoFit/>
          </a:bodyPr>
          <a:lstStyle/>
          <a:p>
            <a:pPr marL="285750" indent="-285750" algn="l" rtl="0">
              <a:lnSpc>
                <a:spcPct val="120000"/>
              </a:lnSpc>
              <a:buFont typeface="Wingdings" pitchFamily="2" charset="2"/>
              <a:buChar char="q"/>
            </a:pPr>
            <a:r>
              <a:rPr lang="en-US" sz="1500" dirty="0" smtClean="0"/>
              <a:t>As an initial step, we need to analyze the interests, to understand the principal components in the system and the interplay between them, as well as analyzing the tensions and affinities between players in the international and regional system expected to influence developments.</a:t>
            </a:r>
          </a:p>
          <a:p>
            <a:pPr marL="285750" indent="-285750" algn="l" rtl="0">
              <a:lnSpc>
                <a:spcPct val="120000"/>
              </a:lnSpc>
              <a:buFont typeface="Wingdings" pitchFamily="2" charset="2"/>
              <a:buChar char="q"/>
            </a:pPr>
            <a:r>
              <a:rPr lang="en-US" sz="1500" dirty="0" smtClean="0"/>
              <a:t>The angle of observation affects the limits of the system; For example, the General Staff may observe and analyze players in a broader sense than the command, because part of the responsibility is to look at, among other things, the broad dimensions and longer term, such as foreign relations and alliances, linkages between arenas of operations, the headquarters' resources and others. The operation is carried from a perspective of military strategy and its needs.</a:t>
            </a:r>
          </a:p>
          <a:p>
            <a:pPr marL="285750" indent="-285750" algn="l" rtl="0">
              <a:lnSpc>
                <a:spcPct val="120000"/>
              </a:lnSpc>
              <a:buFont typeface="Wingdings" pitchFamily="2" charset="2"/>
              <a:buChar char="q"/>
            </a:pPr>
            <a:r>
              <a:rPr lang="en-US" sz="1500" b="1" dirty="0" smtClean="0"/>
              <a:t>Stepping stones at this level</a:t>
            </a:r>
            <a:r>
              <a:rPr lang="en-US" sz="1500" dirty="0" smtClean="0"/>
              <a:t>:</a:t>
            </a:r>
          </a:p>
          <a:p>
            <a:pPr marL="742950" lvl="1" indent="-285750" algn="l" rtl="0">
              <a:lnSpc>
                <a:spcPct val="120000"/>
              </a:lnSpc>
              <a:buFont typeface="Wingdings" pitchFamily="2" charset="2"/>
              <a:buChar char="q"/>
            </a:pPr>
            <a:r>
              <a:rPr lang="en-US" sz="1500" dirty="0" smtClean="0"/>
              <a:t>Defining the key factors in the international and regional environment , relevant to the strategic problem's unique context( such as countries and organizations). Clarification of the relations and tensions between them, what is their connection to the issue, to us and to the opponent?</a:t>
            </a:r>
          </a:p>
          <a:p>
            <a:pPr marL="742950" lvl="1" indent="-285750" algn="l" rtl="0">
              <a:lnSpc>
                <a:spcPct val="120000"/>
              </a:lnSpc>
              <a:buFont typeface="Wingdings" pitchFamily="2" charset="2"/>
              <a:buChar char="q"/>
            </a:pPr>
            <a:r>
              <a:rPr lang="en-US" sz="1500" b="1" dirty="0" smtClean="0"/>
              <a:t>Character of trends in the international and regional environment</a:t>
            </a:r>
            <a:r>
              <a:rPr lang="en-US" sz="1500" dirty="0" smtClean="0"/>
              <a:t>, relevance to the strategic problem in relation to the unique and clarifying their relation to the problem , it is on us and the opposing system to check. </a:t>
            </a:r>
          </a:p>
          <a:p>
            <a:pPr marL="742950" lvl="1" indent="-285750" algn="l" rtl="0">
              <a:lnSpc>
                <a:spcPct val="120000"/>
              </a:lnSpc>
              <a:buFont typeface="Wingdings" pitchFamily="2" charset="2"/>
              <a:buChar char="q"/>
            </a:pPr>
            <a:r>
              <a:rPr lang="en-US" sz="1500" b="1" dirty="0" smtClean="0"/>
              <a:t>Recognizing actors and trends </a:t>
            </a:r>
            <a:r>
              <a:rPr lang="en-US" sz="1500" dirty="0" smtClean="0"/>
              <a:t>with the power of influencing, through the analysis of possible ways.</a:t>
            </a:r>
            <a:endParaRPr lang="he-IL" sz="1500" dirty="0" smtClean="0"/>
          </a:p>
          <a:p>
            <a:pPr marL="285750" indent="-285750">
              <a:lnSpc>
                <a:spcPct val="120000"/>
              </a:lnSpc>
              <a:buFont typeface="Wingdings" pitchFamily="2" charset="2"/>
              <a:buChar char="q"/>
            </a:pPr>
            <a:endParaRPr lang="he-IL" sz="1500" b="1" dirty="0"/>
          </a:p>
          <a:p>
            <a:pPr>
              <a:lnSpc>
                <a:spcPct val="120000"/>
              </a:lnSpc>
            </a:pPr>
            <a:endParaRPr lang="he-IL" sz="1500" dirty="0"/>
          </a:p>
        </p:txBody>
      </p:sp>
      <p:sp>
        <p:nvSpPr>
          <p:cNvPr id="3" name="כותרת 1"/>
          <p:cNvSpPr txBox="1">
            <a:spLocks/>
          </p:cNvSpPr>
          <p:nvPr/>
        </p:nvSpPr>
        <p:spPr>
          <a:xfrm>
            <a:off x="914400" y="260648"/>
            <a:ext cx="8229600" cy="642918"/>
          </a:xfrm>
          <a:prstGeom prst="rect">
            <a:avLst/>
          </a:prstGeom>
        </p:spPr>
        <p:txBody>
          <a:bodyPr>
            <a:noAutofit/>
          </a:bodyPr>
          <a:lstStyle/>
          <a:p>
            <a:pPr marL="0" lvl="6" algn="ctr" rtl="0">
              <a:spcBef>
                <a:spcPct val="0"/>
              </a:spcBef>
            </a:pPr>
            <a:r>
              <a:rPr lang="en-US" sz="2800" b="1" dirty="0" smtClean="0">
                <a:latin typeface="+mj-lt"/>
                <a:cs typeface="Tahoma" pitchFamily="34" charset="0"/>
              </a:rPr>
              <a:t>Description and Analysis of the</a:t>
            </a:r>
          </a:p>
          <a:p>
            <a:pPr marL="0" lvl="6" algn="ctr" rtl="0">
              <a:spcBef>
                <a:spcPct val="0"/>
              </a:spcBef>
            </a:pPr>
            <a:r>
              <a:rPr lang="en-US" sz="2800" b="1" u="sng" dirty="0" smtClean="0">
                <a:latin typeface="+mj-lt"/>
                <a:cs typeface="Tahoma" pitchFamily="34" charset="0"/>
              </a:rPr>
              <a:t>International and Regional System</a:t>
            </a:r>
            <a:endParaRPr kumimoji="0" lang="he-IL" sz="2800" b="0" i="0" u="sng" strike="noStrike" kern="0" cap="none" spc="0" normalizeH="0" baseline="0" noProof="0" dirty="0" smtClean="0">
              <a:ln>
                <a:noFill/>
              </a:ln>
              <a:solidFill>
                <a:sysClr val="windowText" lastClr="000000"/>
              </a:solidFill>
              <a:effectLst/>
              <a:uLnTx/>
              <a:uFillTx/>
              <a:latin typeface="+mj-lt"/>
              <a:cs typeface="Tahoma" pitchFamily="34" charset="0"/>
            </a:endParaRPr>
          </a:p>
        </p:txBody>
      </p:sp>
      <p:pic>
        <p:nvPicPr>
          <p:cNvPr id="4" name="Picture 2"/>
          <p:cNvPicPr>
            <a:picLocks noChangeAspect="1" noChangeArrowheads="1"/>
          </p:cNvPicPr>
          <p:nvPr/>
        </p:nvPicPr>
        <p:blipFill>
          <a:blip r:embed="rId2" cstate="print"/>
          <a:srcRect l="3515" t="7639" r="48828" b="3472"/>
          <a:stretch>
            <a:fillRect/>
          </a:stretch>
        </p:blipFill>
        <p:spPr bwMode="auto">
          <a:xfrm>
            <a:off x="89756" y="15280"/>
            <a:ext cx="1043608" cy="1094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75388244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143240" y="571480"/>
            <a:ext cx="4525104" cy="428628"/>
          </a:xfrm>
        </p:spPr>
        <p:txBody>
          <a:bodyPr/>
          <a:lstStyle/>
          <a:p>
            <a:pPr algn="ctr" rtl="0"/>
            <a:r>
              <a:rPr lang="en-US" sz="2400" b="1" dirty="0" smtClean="0"/>
              <a:t>The International System</a:t>
            </a:r>
            <a:endParaRPr lang="he-IL" sz="2400" b="1" dirty="0"/>
          </a:p>
        </p:txBody>
      </p:sp>
      <p:sp>
        <p:nvSpPr>
          <p:cNvPr id="3" name="מציין מיקום תוכן 2"/>
          <p:cNvSpPr>
            <a:spLocks noGrp="1"/>
          </p:cNvSpPr>
          <p:nvPr>
            <p:ph idx="1"/>
          </p:nvPr>
        </p:nvSpPr>
        <p:spPr>
          <a:xfrm>
            <a:off x="2674617" y="2276872"/>
            <a:ext cx="6192688" cy="3672408"/>
          </a:xfrm>
        </p:spPr>
        <p:txBody>
          <a:bodyPr/>
          <a:lstStyle/>
          <a:p>
            <a:pPr rtl="0">
              <a:lnSpc>
                <a:spcPct val="150000"/>
              </a:lnSpc>
            </a:pPr>
            <a:r>
              <a:rPr lang="en-US" b="1" dirty="0" smtClean="0">
                <a:latin typeface="+mj-lt"/>
              </a:rPr>
              <a:t>The detente, the thaw (the Cold War) makes the two superpowers avoid supporting processes that violate the status quo. </a:t>
            </a:r>
          </a:p>
          <a:p>
            <a:pPr rtl="0">
              <a:lnSpc>
                <a:spcPct val="150000"/>
              </a:lnSpc>
            </a:pPr>
            <a:r>
              <a:rPr lang="en-US" b="1" dirty="0" smtClean="0">
                <a:latin typeface="+mj-lt"/>
              </a:rPr>
              <a:t>Thus - Sadat concludes that there would not be support for the move</a:t>
            </a:r>
          </a:p>
          <a:p>
            <a:pPr algn="l" rtl="0">
              <a:lnSpc>
                <a:spcPct val="150000"/>
              </a:lnSpc>
            </a:pPr>
            <a:r>
              <a:rPr lang="en-US" b="1" dirty="0" smtClean="0">
                <a:latin typeface="+mj-lt"/>
              </a:rPr>
              <a:t>The UN mediator Jarring's initiative failed due to US support for Israel's desire to "freeze" the situation, until more concessions on the part of Egypt were made.</a:t>
            </a:r>
          </a:p>
          <a:p>
            <a:pPr algn="l" rtl="0">
              <a:lnSpc>
                <a:spcPct val="150000"/>
              </a:lnSpc>
            </a:pPr>
            <a:r>
              <a:rPr lang="en-US" sz="1600" dirty="0" smtClean="0">
                <a:latin typeface="+mj-lt"/>
              </a:rPr>
              <a:t>			Shamir, Egypt under Sadat, p 95</a:t>
            </a:r>
            <a:endParaRPr lang="he-IL" sz="1600" dirty="0" smtClean="0">
              <a:latin typeface="+mj-lt"/>
            </a:endParaRPr>
          </a:p>
          <a:p>
            <a:pPr algn="l" rtl="0">
              <a:lnSpc>
                <a:spcPct val="150000"/>
              </a:lnSpc>
            </a:pPr>
            <a:r>
              <a:rPr lang="he-IL" sz="1800" b="1" dirty="0" smtClean="0">
                <a:latin typeface="+mj-lt"/>
              </a:rPr>
              <a:t>.</a:t>
            </a:r>
            <a:endParaRPr lang="he-IL" sz="1800" b="1" dirty="0">
              <a:latin typeface="+mj-lt"/>
            </a:endParaRPr>
          </a:p>
          <a:p>
            <a:pPr algn="l" rtl="0">
              <a:lnSpc>
                <a:spcPct val="150000"/>
              </a:lnSpc>
              <a:buNone/>
            </a:pPr>
            <a:endParaRPr lang="he-IL" sz="1600" b="1" dirty="0">
              <a:latin typeface="+mj-lt"/>
            </a:endParaRPr>
          </a:p>
          <a:p>
            <a:pPr algn="just" rtl="0">
              <a:lnSpc>
                <a:spcPct val="150000"/>
              </a:lnSpc>
              <a:buNone/>
            </a:pPr>
            <a:endParaRPr lang="he-IL" b="1" dirty="0">
              <a:latin typeface="+mj-lt"/>
            </a:endParaRPr>
          </a:p>
        </p:txBody>
      </p:sp>
      <p:grpSp>
        <p:nvGrpSpPr>
          <p:cNvPr id="5" name="קבוצה 17"/>
          <p:cNvGrpSpPr/>
          <p:nvPr/>
        </p:nvGrpSpPr>
        <p:grpSpPr>
          <a:xfrm>
            <a:off x="179512" y="1412776"/>
            <a:ext cx="2286015" cy="2071702"/>
            <a:chOff x="2615781" y="4857760"/>
            <a:chExt cx="4027906" cy="1285884"/>
          </a:xfrm>
        </p:grpSpPr>
        <p:grpSp>
          <p:nvGrpSpPr>
            <p:cNvPr id="6" name="קבוצה 11"/>
            <p:cNvGrpSpPr/>
            <p:nvPr/>
          </p:nvGrpSpPr>
          <p:grpSpPr>
            <a:xfrm>
              <a:off x="2747667" y="4857760"/>
              <a:ext cx="3896020" cy="1285884"/>
              <a:chOff x="3104857" y="4572008"/>
              <a:chExt cx="3896020" cy="1285884"/>
            </a:xfrm>
          </p:grpSpPr>
          <p:pic>
            <p:nvPicPr>
              <p:cNvPr id="8" name="תמונה 7" descr="http://www.e-mago.co.il/images/ussr.jpg"/>
              <p:cNvPicPr/>
              <p:nvPr/>
            </p:nvPicPr>
            <p:blipFill>
              <a:blip r:embed="rId2" cstate="print"/>
              <a:srcRect/>
              <a:stretch>
                <a:fillRect/>
              </a:stretch>
            </p:blipFill>
            <p:spPr bwMode="auto">
              <a:xfrm>
                <a:off x="3104857" y="4572008"/>
                <a:ext cx="2681589" cy="1285884"/>
              </a:xfrm>
              <a:prstGeom prst="rect">
                <a:avLst/>
              </a:prstGeom>
              <a:noFill/>
              <a:ln w="9525">
                <a:noFill/>
                <a:miter lim="800000"/>
                <a:headEnd/>
                <a:tailEnd/>
              </a:ln>
            </p:spPr>
          </p:pic>
          <p:pic>
            <p:nvPicPr>
              <p:cNvPr id="9" name="תמונה 8" descr="http://www.punchim.com/uploads/1/4/0/8/14081602/544980_orig.jpg">
                <a:hlinkClick r:id="rId3" action="ppaction://hlinksldjump"/>
              </p:cNvPr>
              <p:cNvPicPr/>
              <p:nvPr/>
            </p:nvPicPr>
            <p:blipFill>
              <a:blip r:embed="rId4" cstate="print">
                <a:lum bright="8000" contrast="6000"/>
              </a:blip>
              <a:srcRect/>
              <a:stretch>
                <a:fillRect/>
              </a:stretch>
            </p:blipFill>
            <p:spPr bwMode="auto">
              <a:xfrm>
                <a:off x="4643438" y="4572008"/>
                <a:ext cx="2357439" cy="1285884"/>
              </a:xfrm>
              <a:prstGeom prst="rect">
                <a:avLst/>
              </a:prstGeom>
              <a:noFill/>
              <a:ln w="9525">
                <a:noFill/>
                <a:miter lim="800000"/>
                <a:headEnd/>
                <a:tailEnd/>
              </a:ln>
            </p:spPr>
          </p:pic>
        </p:grpSp>
        <p:sp>
          <p:nvSpPr>
            <p:cNvPr id="7" name="TextBox 6"/>
            <p:cNvSpPr txBox="1"/>
            <p:nvPr/>
          </p:nvSpPr>
          <p:spPr>
            <a:xfrm>
              <a:off x="2615781" y="5500702"/>
              <a:ext cx="2612180" cy="362964"/>
            </a:xfrm>
            <a:prstGeom prst="rect">
              <a:avLst/>
            </a:prstGeom>
            <a:noFill/>
          </p:spPr>
          <p:txBody>
            <a:bodyPr wrap="square" rtlCol="1">
              <a:spAutoFit/>
            </a:bodyPr>
            <a:lstStyle/>
            <a:p>
              <a:pPr algn="ctr"/>
              <a:r>
                <a:rPr lang="en-US" sz="1600" b="1" dirty="0" smtClean="0">
                  <a:solidFill>
                    <a:schemeClr val="bg1"/>
                  </a:solidFill>
                </a:rPr>
                <a:t>International System</a:t>
              </a:r>
              <a:endParaRPr lang="he-IL" sz="1600" b="1" dirty="0">
                <a:solidFill>
                  <a:schemeClr val="bg1"/>
                </a:solidFill>
              </a:endParaRPr>
            </a:p>
          </p:txBody>
        </p:sp>
      </p:grpSp>
    </p:spTree>
    <p:extLst>
      <p:ext uri="{BB962C8B-B14F-4D97-AF65-F5344CB8AC3E}">
        <p14:creationId xmlns="" xmlns:p14="http://schemas.microsoft.com/office/powerpoint/2010/main" val="290309931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marL="0" lvl="6" algn="ctr">
              <a:spcBef>
                <a:spcPct val="0"/>
              </a:spcBef>
            </a:pPr>
            <a:r>
              <a:rPr lang="en-US" sz="2800" b="1" dirty="0" smtClean="0">
                <a:latin typeface="+mj-lt"/>
                <a:cs typeface="Tahoma" pitchFamily="34" charset="0"/>
              </a:rPr>
              <a:t>Description and Analysis of the </a:t>
            </a:r>
            <a:br>
              <a:rPr lang="en-US" sz="2800" b="1" dirty="0" smtClean="0">
                <a:latin typeface="+mj-lt"/>
                <a:cs typeface="Tahoma" pitchFamily="34" charset="0"/>
              </a:rPr>
            </a:br>
            <a:r>
              <a:rPr lang="en-US" sz="2800" b="1" u="sng" dirty="0" smtClean="0">
                <a:latin typeface="+mj-lt"/>
                <a:cs typeface="Tahoma" pitchFamily="34" charset="0"/>
              </a:rPr>
              <a:t>Opposing System</a:t>
            </a:r>
          </a:p>
        </p:txBody>
      </p:sp>
      <p:sp>
        <p:nvSpPr>
          <p:cNvPr id="3" name="מציין מיקום תוכן 2"/>
          <p:cNvSpPr>
            <a:spLocks noGrp="1"/>
          </p:cNvSpPr>
          <p:nvPr>
            <p:ph idx="1"/>
          </p:nvPr>
        </p:nvSpPr>
        <p:spPr>
          <a:xfrm>
            <a:off x="251520" y="1600200"/>
            <a:ext cx="8435280" cy="4525963"/>
          </a:xfrm>
        </p:spPr>
        <p:txBody>
          <a:bodyPr/>
          <a:lstStyle/>
          <a:p>
            <a:pPr marL="285750" lvl="7" indent="-285750" rtl="0">
              <a:buFont typeface="Wingdings" panose="05000000000000000000" pitchFamily="2" charset="2"/>
              <a:buChar char="q"/>
            </a:pPr>
            <a:r>
              <a:rPr lang="en-US" b="1" dirty="0" smtClean="0">
                <a:latin typeface="+mj-lt"/>
              </a:rPr>
              <a:t>Conceptualization and analysis of the </a:t>
            </a:r>
            <a:r>
              <a:rPr lang="en-US" b="1" u="sng" dirty="0" smtClean="0">
                <a:latin typeface="+mj-lt"/>
              </a:rPr>
              <a:t>opposing system </a:t>
            </a:r>
            <a:r>
              <a:rPr lang="en-US" b="1" dirty="0" smtClean="0">
                <a:latin typeface="+mj-lt"/>
              </a:rPr>
              <a:t>(in the context of the strategic system under investigation</a:t>
            </a:r>
            <a:r>
              <a:rPr lang="en-US" dirty="0" smtClean="0">
                <a:latin typeface="+mj-lt"/>
              </a:rPr>
              <a:t>) - the emphasis here is on identifying the sources of strength and weakness of the players defined as the enemy, or in other words the physical, geographic, conceptual, human, political, logistics, etc. to exhaust in order to create the desired change in the system and in the interests of Israel (general - fixed and the specific - depending on the context). </a:t>
            </a:r>
            <a:r>
              <a:rPr lang="he-IL" dirty="0" smtClean="0">
                <a:latin typeface="+mj-lt"/>
              </a:rPr>
              <a:t>	</a:t>
            </a:r>
          </a:p>
          <a:p>
            <a:pPr marL="285750" lvl="7" indent="-285750" rtl="0">
              <a:buFont typeface="Wingdings" panose="05000000000000000000" pitchFamily="2" charset="2"/>
              <a:buChar char="q"/>
            </a:pPr>
            <a:r>
              <a:rPr lang="en-US" b="1" dirty="0" smtClean="0">
                <a:latin typeface="+mj-lt"/>
              </a:rPr>
              <a:t>Milestones at this stage:</a:t>
            </a:r>
          </a:p>
          <a:p>
            <a:pPr marL="742950" lvl="1" indent="-285750" algn="l" rtl="0">
              <a:lnSpc>
                <a:spcPct val="120000"/>
              </a:lnSpc>
              <a:buFont typeface="Wingdings" pitchFamily="2" charset="2"/>
              <a:buChar char="q"/>
            </a:pPr>
            <a:r>
              <a:rPr lang="en-US" sz="1600" b="1" kern="1200" dirty="0" smtClean="0">
                <a:solidFill>
                  <a:schemeClr val="tx1"/>
                </a:solidFill>
                <a:latin typeface="+mj-lt"/>
                <a:ea typeface="+mn-ea"/>
                <a:cs typeface="+mn-cs"/>
              </a:rPr>
              <a:t>The formulation of logic (in the sense of systematic logic) on which the system in front of us is based upon, through analysis of the factors and subsystems in the adversary system, and the relationships, connections and tensions between them.</a:t>
            </a:r>
          </a:p>
          <a:p>
            <a:pPr marL="742950" lvl="1" indent="-285750" algn="l" rtl="0">
              <a:lnSpc>
                <a:spcPct val="120000"/>
              </a:lnSpc>
              <a:buFont typeface="Wingdings" pitchFamily="2" charset="2"/>
              <a:buChar char="q"/>
            </a:pPr>
            <a:r>
              <a:rPr lang="en-US" sz="1600" b="1" kern="1200" dirty="0" smtClean="0">
                <a:solidFill>
                  <a:schemeClr val="tx1"/>
                </a:solidFill>
                <a:latin typeface="+mj-lt"/>
                <a:ea typeface="+mn-ea"/>
                <a:cs typeface="+mn-cs"/>
              </a:rPr>
              <a:t>Defining the purpose / objectives / goals of the entire opposing system, of each subsystem and of each of the factors.</a:t>
            </a:r>
          </a:p>
          <a:p>
            <a:pPr marL="742950" lvl="1" indent="-285750" algn="l" rtl="0">
              <a:lnSpc>
                <a:spcPct val="120000"/>
              </a:lnSpc>
              <a:buFont typeface="Wingdings" pitchFamily="2" charset="2"/>
              <a:buChar char="q"/>
            </a:pPr>
            <a:r>
              <a:rPr lang="en-US" sz="1600" b="1" kern="1200" dirty="0" smtClean="0">
                <a:solidFill>
                  <a:schemeClr val="tx1"/>
                </a:solidFill>
                <a:latin typeface="+mj-lt"/>
                <a:ea typeface="+mn-ea"/>
                <a:cs typeface="+mn-cs"/>
              </a:rPr>
              <a:t>Analysis of the system's centers of gravity, strengths and weak points of the entire opposing system, of each subsystem and of each of the factors</a:t>
            </a:r>
            <a:r>
              <a:rPr lang="he-IL" sz="1600" b="1" kern="1200" dirty="0" smtClean="0">
                <a:solidFill>
                  <a:schemeClr val="tx1"/>
                </a:solidFill>
                <a:latin typeface="+mj-lt"/>
                <a:ea typeface="+mn-ea"/>
                <a:cs typeface="+mn-cs"/>
              </a:rPr>
              <a:t>.</a:t>
            </a:r>
            <a:endParaRPr lang="en-US" sz="1600" b="1" kern="1200" dirty="0">
              <a:solidFill>
                <a:schemeClr val="tx1"/>
              </a:solidFill>
              <a:latin typeface="+mj-lt"/>
              <a:ea typeface="+mn-ea"/>
              <a:cs typeface="+mn-cs"/>
            </a:endParaRPr>
          </a:p>
          <a:p>
            <a:endParaRPr lang="he-IL" dirty="0">
              <a:latin typeface="+mj-lt"/>
            </a:endParaRPr>
          </a:p>
        </p:txBody>
      </p:sp>
      <p:pic>
        <p:nvPicPr>
          <p:cNvPr id="4" name="Picture 2"/>
          <p:cNvPicPr>
            <a:picLocks noChangeAspect="1" noChangeArrowheads="1"/>
          </p:cNvPicPr>
          <p:nvPr/>
        </p:nvPicPr>
        <p:blipFill>
          <a:blip r:embed="rId2" cstate="print"/>
          <a:srcRect l="3515" t="7639" r="48828" b="3472"/>
          <a:stretch>
            <a:fillRect/>
          </a:stretch>
        </p:blipFill>
        <p:spPr bwMode="auto">
          <a:xfrm>
            <a:off x="7884368" y="356382"/>
            <a:ext cx="933597" cy="9795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243458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מעוגל 4"/>
          <p:cNvSpPr/>
          <p:nvPr/>
        </p:nvSpPr>
        <p:spPr>
          <a:xfrm>
            <a:off x="971600" y="620688"/>
            <a:ext cx="6482999" cy="5715040"/>
          </a:xfrm>
          <a:prstGeom prst="roundRect">
            <a:avLst/>
          </a:prstGeom>
          <a:solidFill>
            <a:schemeClr val="accent3">
              <a:lumMod val="60000"/>
              <a:lumOff val="4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black"/>
              </a:solidFill>
            </a:endParaRPr>
          </a:p>
        </p:txBody>
      </p:sp>
      <p:sp>
        <p:nvSpPr>
          <p:cNvPr id="2" name="כותרת 1"/>
          <p:cNvSpPr>
            <a:spLocks noGrp="1"/>
          </p:cNvSpPr>
          <p:nvPr>
            <p:ph type="title"/>
          </p:nvPr>
        </p:nvSpPr>
        <p:spPr>
          <a:xfrm>
            <a:off x="2172242" y="65869"/>
            <a:ext cx="5690911" cy="868346"/>
          </a:xfrm>
        </p:spPr>
        <p:txBody>
          <a:bodyPr/>
          <a:lstStyle/>
          <a:p>
            <a:r>
              <a:rPr lang="en-US" sz="2000" b="1" dirty="0" smtClean="0">
                <a:latin typeface="+mj-lt"/>
              </a:rPr>
              <a:t>The Opponent System – Israel (Sadat’s Perspective)</a:t>
            </a:r>
            <a:endParaRPr lang="he-IL" sz="2000" b="1" dirty="0">
              <a:latin typeface="+mj-lt"/>
            </a:endParaRPr>
          </a:p>
        </p:txBody>
      </p:sp>
      <p:sp>
        <p:nvSpPr>
          <p:cNvPr id="3" name="מציין מיקום תוכן 2"/>
          <p:cNvSpPr>
            <a:spLocks noGrp="1"/>
          </p:cNvSpPr>
          <p:nvPr>
            <p:ph idx="1"/>
          </p:nvPr>
        </p:nvSpPr>
        <p:spPr>
          <a:xfrm>
            <a:off x="1115616" y="1196752"/>
            <a:ext cx="6172200" cy="4983179"/>
          </a:xfrm>
        </p:spPr>
        <p:txBody>
          <a:bodyPr/>
          <a:lstStyle/>
          <a:p>
            <a:pPr indent="0" algn="just" rtl="0">
              <a:lnSpc>
                <a:spcPct val="150000"/>
              </a:lnSpc>
              <a:buNone/>
            </a:pPr>
            <a:r>
              <a:rPr lang="he-IL" dirty="0" smtClean="0">
                <a:latin typeface="+mj-lt"/>
              </a:rPr>
              <a:t>"</a:t>
            </a:r>
            <a:r>
              <a:rPr lang="en-US" dirty="0" smtClean="0">
                <a:latin typeface="+mj-lt"/>
              </a:rPr>
              <a:t>We See The Israeli Enemy Chose A Policy Based On Intimidation, On The Abuse Of The Pretense Of Superiority That The Arabs Don’t Even Have Hope To Stop. It Is The Basis Of </a:t>
            </a:r>
            <a:r>
              <a:rPr lang="en-US" b="1" dirty="0" smtClean="0">
                <a:solidFill>
                  <a:srgbClr val="FF0000"/>
                </a:solidFill>
                <a:latin typeface="+mj-lt"/>
              </a:rPr>
              <a:t>Israel’s Security Doctrine</a:t>
            </a:r>
            <a:r>
              <a:rPr lang="en-US" dirty="0" smtClean="0">
                <a:solidFill>
                  <a:srgbClr val="FF0000"/>
                </a:solidFill>
                <a:latin typeface="+mj-lt"/>
              </a:rPr>
              <a:t>, Which Relies On Psychological, Political, And Military Deterrence</a:t>
            </a:r>
            <a:r>
              <a:rPr lang="en-US" dirty="0" smtClean="0">
                <a:solidFill>
                  <a:schemeClr val="tx1"/>
                </a:solidFill>
                <a:latin typeface="+mj-lt"/>
              </a:rPr>
              <a:t>.</a:t>
            </a:r>
          </a:p>
          <a:p>
            <a:pPr indent="0" algn="just" rtl="0">
              <a:lnSpc>
                <a:spcPct val="150000"/>
              </a:lnSpc>
              <a:buNone/>
            </a:pPr>
            <a:r>
              <a:rPr lang="en-US" dirty="0" smtClean="0">
                <a:solidFill>
                  <a:schemeClr val="tx1"/>
                </a:solidFill>
                <a:latin typeface="+mj-lt"/>
              </a:rPr>
              <a:t>The Main Point In Israel’s Security Doctrine Is To Convince The Egyptians And The Rest Of The Arab Countries That There Is No Point In Challenging Israel, And As Such We Have No Other Option But To Accept The Conditions Israel Proposes, Even If They Step On Our Sovereignty.”</a:t>
            </a:r>
            <a:endParaRPr lang="he-IL" dirty="0" smtClean="0">
              <a:solidFill>
                <a:srgbClr val="FF0000"/>
              </a:solidFill>
              <a:latin typeface="+mj-lt"/>
            </a:endParaRPr>
          </a:p>
          <a:p>
            <a:pPr algn="l" rtl="0">
              <a:lnSpc>
                <a:spcPct val="150000"/>
              </a:lnSpc>
              <a:buNone/>
            </a:pPr>
            <a:r>
              <a:rPr lang="en-US" dirty="0" smtClean="0">
                <a:latin typeface="+mj-lt"/>
              </a:rPr>
              <a:t>		Sadat, Strategic Guidance, October 1, 1973</a:t>
            </a:r>
            <a:endParaRPr lang="he-IL" dirty="0">
              <a:latin typeface="+mj-lt"/>
            </a:endParaRPr>
          </a:p>
        </p:txBody>
      </p:sp>
      <p:pic>
        <p:nvPicPr>
          <p:cNvPr id="7" name="Picture 14">
            <a:hlinkClick r:id="rId3" action="ppaction://hlinksldjump"/>
          </p:cNvPr>
          <p:cNvPicPr>
            <a:picLocks noChangeAspect="1" noChangeArrowheads="1"/>
          </p:cNvPicPr>
          <p:nvPr/>
        </p:nvPicPr>
        <p:blipFill>
          <a:blip r:embed="rId4" cstate="print"/>
          <a:srcRect/>
          <a:stretch>
            <a:fillRect/>
          </a:stretch>
        </p:blipFill>
        <p:spPr bwMode="auto">
          <a:xfrm>
            <a:off x="7572364" y="1268760"/>
            <a:ext cx="1571636" cy="2143164"/>
          </a:xfrm>
          <a:prstGeom prst="rect">
            <a:avLst/>
          </a:prstGeom>
          <a:noFill/>
          <a:ln algn="ctr">
            <a:solidFill>
              <a:schemeClr val="tx1"/>
            </a:solidFill>
            <a:miter lim="800000"/>
            <a:headEnd/>
            <a:tailEnd/>
          </a:ln>
          <a:effectLst>
            <a:outerShdw dist="107763" dir="2700000" algn="ctr" rotWithShape="0">
              <a:schemeClr val="bg2">
                <a:alpha val="50000"/>
              </a:schemeClr>
            </a:outerShdw>
          </a:effectLst>
        </p:spPr>
      </p:pic>
      <p:sp>
        <p:nvSpPr>
          <p:cNvPr id="10" name="TextBox 9"/>
          <p:cNvSpPr txBox="1"/>
          <p:nvPr/>
        </p:nvSpPr>
        <p:spPr>
          <a:xfrm>
            <a:off x="7452320" y="2492896"/>
            <a:ext cx="1691680" cy="923330"/>
          </a:xfrm>
          <a:prstGeom prst="rect">
            <a:avLst/>
          </a:prstGeom>
          <a:solidFill>
            <a:srgbClr val="FFFFFF">
              <a:alpha val="0"/>
            </a:srgbClr>
          </a:solidFill>
        </p:spPr>
        <p:txBody>
          <a:bodyPr wrap="square" rtlCol="1">
            <a:spAutoFit/>
          </a:bodyPr>
          <a:lstStyle/>
          <a:p>
            <a:pPr algn="ctr"/>
            <a:r>
              <a:rPr lang="en-US" b="1" dirty="0" smtClean="0">
                <a:solidFill>
                  <a:schemeClr val="bg1"/>
                </a:solidFill>
              </a:rPr>
              <a:t>Israel </a:t>
            </a:r>
          </a:p>
          <a:p>
            <a:pPr algn="ctr"/>
            <a:r>
              <a:rPr lang="en-US" b="1" dirty="0" smtClean="0">
                <a:solidFill>
                  <a:schemeClr val="bg1"/>
                </a:solidFill>
              </a:rPr>
              <a:t>(An Opponent System)</a:t>
            </a:r>
            <a:endParaRPr lang="he-IL" b="1" dirty="0">
              <a:solidFill>
                <a:schemeClr val="bg1"/>
              </a:solidFill>
            </a:endParaRPr>
          </a:p>
        </p:txBody>
      </p:sp>
    </p:spTree>
    <p:extLst>
      <p:ext uri="{BB962C8B-B14F-4D97-AF65-F5344CB8AC3E}">
        <p14:creationId xmlns="" xmlns:p14="http://schemas.microsoft.com/office/powerpoint/2010/main" val="49787457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91190" y="98710"/>
            <a:ext cx="5670184" cy="868346"/>
          </a:xfrm>
        </p:spPr>
        <p:txBody>
          <a:bodyPr>
            <a:normAutofit/>
          </a:bodyPr>
          <a:lstStyle/>
          <a:p>
            <a:pPr algn="ctr" rtl="0"/>
            <a:r>
              <a:rPr lang="en-US" sz="2000" b="1" dirty="0" smtClean="0"/>
              <a:t>The Opponent- Israel</a:t>
            </a:r>
            <a:br>
              <a:rPr lang="en-US" sz="2000" b="1" dirty="0" smtClean="0"/>
            </a:br>
            <a:r>
              <a:rPr lang="en-US" sz="2000" b="1" dirty="0" smtClean="0"/>
              <a:t>Continuation</a:t>
            </a:r>
            <a:endParaRPr lang="he-IL" sz="2000" b="1" dirty="0"/>
          </a:p>
        </p:txBody>
      </p:sp>
      <p:pic>
        <p:nvPicPr>
          <p:cNvPr id="6" name="Picture 2"/>
          <p:cNvPicPr>
            <a:picLocks noChangeAspect="1" noChangeArrowheads="1"/>
          </p:cNvPicPr>
          <p:nvPr/>
        </p:nvPicPr>
        <p:blipFill>
          <a:blip r:embed="rId2" cstate="print"/>
          <a:srcRect/>
          <a:stretch>
            <a:fillRect/>
          </a:stretch>
        </p:blipFill>
        <p:spPr bwMode="auto">
          <a:xfrm>
            <a:off x="1285852" y="928670"/>
            <a:ext cx="6429420" cy="4500594"/>
          </a:xfrm>
          <a:prstGeom prst="rect">
            <a:avLst/>
          </a:prstGeom>
          <a:noFill/>
          <a:ln w="9525">
            <a:noFill/>
            <a:miter lim="800000"/>
            <a:headEnd/>
            <a:tailEnd/>
          </a:ln>
        </p:spPr>
      </p:pic>
      <p:sp>
        <p:nvSpPr>
          <p:cNvPr id="9" name="TextBox 8"/>
          <p:cNvSpPr txBox="1"/>
          <p:nvPr/>
        </p:nvSpPr>
        <p:spPr>
          <a:xfrm>
            <a:off x="5292080" y="5445224"/>
            <a:ext cx="3286148" cy="707886"/>
          </a:xfrm>
          <a:prstGeom prst="rect">
            <a:avLst/>
          </a:prstGeom>
          <a:noFill/>
        </p:spPr>
        <p:txBody>
          <a:bodyPr wrap="square" rtlCol="1">
            <a:spAutoFit/>
          </a:bodyPr>
          <a:lstStyle/>
          <a:p>
            <a:pPr algn="ctr" rtl="0"/>
            <a:r>
              <a:rPr lang="en-US" sz="2000" b="1" dirty="0" err="1" smtClean="0"/>
              <a:t>Gamasi</a:t>
            </a:r>
            <a:r>
              <a:rPr lang="en-US" sz="2000" b="1" dirty="0" smtClean="0"/>
              <a:t>, memories of the October War, p 114</a:t>
            </a:r>
            <a:endParaRPr lang="he-IL" sz="2000" b="1" dirty="0"/>
          </a:p>
        </p:txBody>
      </p:sp>
      <p:pic>
        <p:nvPicPr>
          <p:cNvPr id="10" name="Picture 14">
            <a:hlinkClick r:id="rId3" action="ppaction://hlinksldjump"/>
          </p:cNvPr>
          <p:cNvPicPr>
            <a:picLocks noChangeAspect="1" noChangeArrowheads="1"/>
          </p:cNvPicPr>
          <p:nvPr/>
        </p:nvPicPr>
        <p:blipFill>
          <a:blip r:embed="rId4" cstate="print"/>
          <a:srcRect/>
          <a:stretch>
            <a:fillRect/>
          </a:stretch>
        </p:blipFill>
        <p:spPr bwMode="auto">
          <a:xfrm>
            <a:off x="428596" y="1500174"/>
            <a:ext cx="1571636" cy="2143164"/>
          </a:xfrm>
          <a:prstGeom prst="rect">
            <a:avLst/>
          </a:prstGeom>
          <a:noFill/>
          <a:ln algn="ctr">
            <a:solidFill>
              <a:schemeClr val="tx1"/>
            </a:solidFill>
            <a:miter lim="800000"/>
            <a:headEnd/>
            <a:tailEnd/>
          </a:ln>
          <a:effectLst>
            <a:outerShdw dist="107763" dir="2700000" algn="ctr" rotWithShape="0">
              <a:schemeClr val="bg2">
                <a:alpha val="50000"/>
              </a:schemeClr>
            </a:outerShdw>
          </a:effectLst>
        </p:spPr>
      </p:pic>
      <p:sp>
        <p:nvSpPr>
          <p:cNvPr id="13" name="TextBox 12"/>
          <p:cNvSpPr txBox="1"/>
          <p:nvPr/>
        </p:nvSpPr>
        <p:spPr>
          <a:xfrm>
            <a:off x="324404" y="2711373"/>
            <a:ext cx="1872208" cy="1015663"/>
          </a:xfrm>
          <a:prstGeom prst="rect">
            <a:avLst/>
          </a:prstGeom>
          <a:solidFill>
            <a:srgbClr val="FFFFFF">
              <a:alpha val="0"/>
            </a:srgbClr>
          </a:solidFill>
        </p:spPr>
        <p:txBody>
          <a:bodyPr wrap="square" rtlCol="1">
            <a:spAutoFit/>
          </a:bodyPr>
          <a:lstStyle/>
          <a:p>
            <a:pPr algn="ctr" rtl="0"/>
            <a:r>
              <a:rPr lang="en-US" sz="2000" b="1" dirty="0" smtClean="0">
                <a:solidFill>
                  <a:schemeClr val="bg1"/>
                </a:solidFill>
              </a:rPr>
              <a:t>Israel </a:t>
            </a:r>
          </a:p>
          <a:p>
            <a:pPr algn="ctr" rtl="0"/>
            <a:r>
              <a:rPr lang="en-US" sz="2000" b="1" dirty="0" smtClean="0">
                <a:solidFill>
                  <a:schemeClr val="bg1"/>
                </a:solidFill>
              </a:rPr>
              <a:t>(an opponent system)</a:t>
            </a:r>
            <a:endParaRPr lang="he-IL" sz="2000" b="1" dirty="0">
              <a:solidFill>
                <a:schemeClr val="bg1"/>
              </a:solidFill>
            </a:endParaRPr>
          </a:p>
        </p:txBody>
      </p:sp>
      <p:sp>
        <p:nvSpPr>
          <p:cNvPr id="14" name="TextBox 13"/>
          <p:cNvSpPr txBox="1"/>
          <p:nvPr/>
        </p:nvSpPr>
        <p:spPr>
          <a:xfrm>
            <a:off x="2123728" y="980728"/>
            <a:ext cx="5976664" cy="1015663"/>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sz="2000" b="1" dirty="0" smtClean="0"/>
              <a:t>A thorough review of Israel’s Policy since its founding, explains that the main principles are:</a:t>
            </a:r>
          </a:p>
          <a:p>
            <a:pPr algn="ctr" rtl="0"/>
            <a:endParaRPr lang="he-IL" sz="2000" b="1" dirty="0"/>
          </a:p>
        </p:txBody>
      </p:sp>
      <p:sp>
        <p:nvSpPr>
          <p:cNvPr id="15" name="TextBox 14"/>
          <p:cNvSpPr txBox="1"/>
          <p:nvPr/>
        </p:nvSpPr>
        <p:spPr>
          <a:xfrm>
            <a:off x="2123728" y="1988840"/>
            <a:ext cx="5976664" cy="707886"/>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sz="2000" b="1" dirty="0" smtClean="0"/>
              <a:t>1. Geographic expansion at the expense of Arab territories.</a:t>
            </a:r>
            <a:endParaRPr lang="he-IL" sz="2000" b="1" dirty="0"/>
          </a:p>
        </p:txBody>
      </p:sp>
      <p:sp>
        <p:nvSpPr>
          <p:cNvPr id="16" name="TextBox 15"/>
          <p:cNvSpPr txBox="1"/>
          <p:nvPr/>
        </p:nvSpPr>
        <p:spPr>
          <a:xfrm>
            <a:off x="2123728" y="2708920"/>
            <a:ext cx="5976664" cy="707886"/>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sz="2000" b="1" dirty="0" smtClean="0"/>
              <a:t>2. Maintaining armed force superiority over the Arab States. This principle is both a goal and a means.</a:t>
            </a:r>
          </a:p>
        </p:txBody>
      </p:sp>
      <p:sp>
        <p:nvSpPr>
          <p:cNvPr id="17" name="TextBox 16"/>
          <p:cNvSpPr txBox="1"/>
          <p:nvPr/>
        </p:nvSpPr>
        <p:spPr>
          <a:xfrm>
            <a:off x="2123728" y="3429000"/>
            <a:ext cx="5976664" cy="1015663"/>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sz="2000" b="1" dirty="0" smtClean="0"/>
              <a:t>3. Connection with a major international power, which will serve as an ally  supporting  Israel and helping it achieve its goals of restoration.</a:t>
            </a:r>
            <a:endParaRPr lang="he-IL" sz="2000" b="1" dirty="0"/>
          </a:p>
        </p:txBody>
      </p:sp>
      <p:sp>
        <p:nvSpPr>
          <p:cNvPr id="18" name="TextBox 17"/>
          <p:cNvSpPr txBox="1"/>
          <p:nvPr/>
        </p:nvSpPr>
        <p:spPr>
          <a:xfrm>
            <a:off x="2123728" y="4437112"/>
            <a:ext cx="5976664" cy="707886"/>
          </a:xfrm>
          <a:prstGeom prst="rect">
            <a:avLst/>
          </a:prstGeom>
        </p:spPr>
        <p:style>
          <a:lnRef idx="2">
            <a:schemeClr val="dk1"/>
          </a:lnRef>
          <a:fillRef idx="1">
            <a:schemeClr val="lt1"/>
          </a:fillRef>
          <a:effectRef idx="0">
            <a:schemeClr val="dk1"/>
          </a:effectRef>
          <a:fontRef idx="minor">
            <a:schemeClr val="dk1"/>
          </a:fontRef>
        </p:style>
        <p:txBody>
          <a:bodyPr wrap="square" rtlCol="1">
            <a:spAutoFit/>
          </a:bodyPr>
          <a:lstStyle/>
          <a:p>
            <a:pPr algn="l" rtl="0"/>
            <a:r>
              <a:rPr lang="en-US" sz="2000" b="1" dirty="0" smtClean="0"/>
              <a:t>4. Weakening Arab sources and causing them to split.</a:t>
            </a:r>
          </a:p>
          <a:p>
            <a:pPr algn="l" rtl="0"/>
            <a:endParaRPr lang="he-IL" sz="2000" b="1" dirty="0"/>
          </a:p>
        </p:txBody>
      </p:sp>
    </p:spTree>
    <p:extLst>
      <p:ext uri="{BB962C8B-B14F-4D97-AF65-F5344CB8AC3E}">
        <p14:creationId xmlns="" xmlns:p14="http://schemas.microsoft.com/office/powerpoint/2010/main" val="180067028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1052736"/>
            <a:ext cx="7929618" cy="6297108"/>
          </a:xfrm>
          <a:prstGeom prst="rect">
            <a:avLst/>
          </a:prstGeom>
          <a:noFill/>
        </p:spPr>
        <p:txBody>
          <a:bodyPr wrap="square" rtlCol="1">
            <a:spAutoFit/>
          </a:bodyPr>
          <a:lstStyle/>
          <a:p>
            <a:pPr marL="285750" indent="-285750" algn="l" rtl="0">
              <a:lnSpc>
                <a:spcPct val="120000"/>
              </a:lnSpc>
              <a:buFont typeface="Wingdings" pitchFamily="2" charset="2"/>
              <a:buChar char="q"/>
            </a:pPr>
            <a:r>
              <a:rPr lang="en-US" sz="1600" dirty="0" smtClean="0"/>
              <a:t>Object of analysis- ourselves- concepts, plans, beliefs, and assumptions, organization and capabilities in connection with the subject in question.</a:t>
            </a:r>
          </a:p>
          <a:p>
            <a:pPr marL="285750" indent="-285750" algn="l" rtl="0">
              <a:lnSpc>
                <a:spcPct val="120000"/>
              </a:lnSpc>
              <a:buFont typeface="Wingdings" pitchFamily="2" charset="2"/>
              <a:buChar char="q"/>
            </a:pPr>
            <a:r>
              <a:rPr lang="en-US" sz="1600" dirty="0" smtClean="0"/>
              <a:t>Central methodology is the study of the sources of our logic, which means - examining our organizational and conceptual </a:t>
            </a:r>
            <a:r>
              <a:rPr lang="en-US" sz="1600" b="1" dirty="0" smtClean="0"/>
              <a:t>legacy </a:t>
            </a:r>
            <a:r>
              <a:rPr lang="en-US" sz="1600" dirty="0" smtClean="0"/>
              <a:t>and how it evolved. Back in time to where our current logic was designed (</a:t>
            </a:r>
            <a:r>
              <a:rPr lang="en-US" sz="1600" b="1" u="sng" dirty="0" smtClean="0">
                <a:solidFill>
                  <a:srgbClr val="FF0000"/>
                </a:solidFill>
              </a:rPr>
              <a:t>genealogical investigation</a:t>
            </a:r>
            <a:r>
              <a:rPr lang="en-US" sz="1600" dirty="0" smtClean="0"/>
              <a:t>) will allow us to consciously define the gap that arises between the place in which our current perception was formed and the formation of the present circumstances.</a:t>
            </a:r>
          </a:p>
          <a:p>
            <a:pPr marL="285750" indent="-285750" algn="l" rtl="0">
              <a:lnSpc>
                <a:spcPct val="120000"/>
              </a:lnSpc>
              <a:buFont typeface="Wingdings" pitchFamily="2" charset="2"/>
              <a:buChar char="q"/>
            </a:pPr>
            <a:r>
              <a:rPr lang="en-US" sz="1600" b="1" dirty="0" smtClean="0"/>
              <a:t>Critical examination of the relevant gap (offset) should promote the following understandings:</a:t>
            </a:r>
          </a:p>
          <a:p>
            <a:pPr marL="742950" lvl="1" indent="-285750" algn="l" rtl="0">
              <a:lnSpc>
                <a:spcPct val="120000"/>
              </a:lnSpc>
              <a:buFont typeface="Wingdings" pitchFamily="2" charset="2"/>
              <a:buChar char="q"/>
            </a:pPr>
            <a:r>
              <a:rPr lang="en-US" sz="1600" b="1" dirty="0" smtClean="0"/>
              <a:t>Is the present concept relevant to the current problem? </a:t>
            </a:r>
            <a:r>
              <a:rPr lang="en-US" sz="1600" dirty="0" smtClean="0"/>
              <a:t>And if not - what is the source of the gap? What are our assumptions? Are they still relevant?</a:t>
            </a:r>
          </a:p>
          <a:p>
            <a:pPr marL="742950" lvl="1" indent="-285750" algn="l" rtl="0">
              <a:lnSpc>
                <a:spcPct val="120000"/>
              </a:lnSpc>
              <a:buFont typeface="Wingdings" pitchFamily="2" charset="2"/>
              <a:buChar char="q"/>
            </a:pPr>
            <a:r>
              <a:rPr lang="en-US" sz="1600" b="1" dirty="0" smtClean="0"/>
              <a:t>Are these existing plans relevant to the current problem? </a:t>
            </a:r>
            <a:r>
              <a:rPr lang="en-US" sz="1600" dirty="0" smtClean="0"/>
              <a:t>If not- where is the gap originated?</a:t>
            </a:r>
          </a:p>
          <a:p>
            <a:pPr marL="742950" lvl="1" indent="-285750" algn="l" rtl="0">
              <a:lnSpc>
                <a:spcPct val="120000"/>
              </a:lnSpc>
              <a:buFont typeface="Wingdings" pitchFamily="2" charset="2"/>
              <a:buChar char="q"/>
            </a:pPr>
            <a:r>
              <a:rPr lang="en-US" sz="1600" b="1" dirty="0" smtClean="0"/>
              <a:t>Does the existing organization provide a solution to the current problem? </a:t>
            </a:r>
            <a:r>
              <a:rPr lang="en-US" sz="1600" dirty="0" smtClean="0"/>
              <a:t>What are the major constraints that limit the existing organization to function well in the face of the current problem? (Such understanding often does not result in organizational change, but rather changes in the process, the organization of command and control in the face of the challenge and so forth).</a:t>
            </a:r>
            <a:r>
              <a:rPr lang="he-IL" sz="1600" dirty="0" smtClean="0"/>
              <a:t/>
            </a:r>
            <a:br>
              <a:rPr lang="he-IL" sz="1600" dirty="0" smtClean="0"/>
            </a:br>
            <a:endParaRPr lang="he-IL" sz="1600" dirty="0" smtClean="0"/>
          </a:p>
          <a:p>
            <a:pPr marL="285750" indent="-285750">
              <a:lnSpc>
                <a:spcPct val="120000"/>
              </a:lnSpc>
              <a:buFont typeface="Wingdings" pitchFamily="2" charset="2"/>
              <a:buChar char="q"/>
            </a:pPr>
            <a:endParaRPr lang="en-US" sz="1600" dirty="0" smtClean="0"/>
          </a:p>
          <a:p>
            <a:pPr marL="285750" indent="-285750">
              <a:lnSpc>
                <a:spcPct val="120000"/>
              </a:lnSpc>
              <a:buFont typeface="Wingdings" pitchFamily="2" charset="2"/>
              <a:buChar char="q"/>
            </a:pPr>
            <a:endParaRPr lang="he-IL" sz="1600" dirty="0" smtClean="0"/>
          </a:p>
        </p:txBody>
      </p:sp>
      <p:sp>
        <p:nvSpPr>
          <p:cNvPr id="3" name="כותרת 1"/>
          <p:cNvSpPr txBox="1">
            <a:spLocks/>
          </p:cNvSpPr>
          <p:nvPr/>
        </p:nvSpPr>
        <p:spPr>
          <a:xfrm>
            <a:off x="379718" y="30896"/>
            <a:ext cx="8537317" cy="864096"/>
          </a:xfrm>
          <a:prstGeom prst="rect">
            <a:avLst/>
          </a:prstGeom>
        </p:spPr>
        <p:txBody>
          <a:bodyPr>
            <a:noAutofit/>
          </a:bodyPr>
          <a:lstStyle/>
          <a:p>
            <a:pPr marL="0" lvl="6" algn="ctr" rtl="0">
              <a:spcBef>
                <a:spcPct val="0"/>
              </a:spcBef>
            </a:pPr>
            <a:r>
              <a:rPr lang="en-US" sz="2800" b="1" u="sng" dirty="0" smtClean="0">
                <a:latin typeface="+mj-lt"/>
                <a:cs typeface="Tahoma" pitchFamily="34" charset="0"/>
              </a:rPr>
              <a:t>IDF Analysis - Concepts That Guide</a:t>
            </a:r>
          </a:p>
          <a:p>
            <a:pPr marL="0" lvl="6" algn="ctr" rtl="0">
              <a:spcBef>
                <a:spcPct val="0"/>
              </a:spcBef>
            </a:pPr>
            <a:r>
              <a:rPr lang="en-US" sz="2800" b="1" u="sng" dirty="0" smtClean="0">
                <a:latin typeface="+mj-lt"/>
                <a:cs typeface="Tahoma" pitchFamily="34" charset="0"/>
              </a:rPr>
              <a:t>Our Thinking And Action</a:t>
            </a:r>
            <a:endParaRPr kumimoji="0" lang="he-IL" sz="2800" b="0" i="0" strike="noStrike" kern="0" cap="none" spc="0" normalizeH="0" baseline="0" noProof="0" dirty="0" smtClean="0">
              <a:ln>
                <a:noFill/>
              </a:ln>
              <a:solidFill>
                <a:sysClr val="windowText" lastClr="000000"/>
              </a:solidFill>
              <a:effectLst/>
              <a:uLnTx/>
              <a:uFillTx/>
              <a:latin typeface="+mj-lt"/>
              <a:cs typeface="Tahoma" pitchFamily="34" charset="0"/>
            </a:endParaRPr>
          </a:p>
        </p:txBody>
      </p:sp>
    </p:spTree>
    <p:extLst>
      <p:ext uri="{BB962C8B-B14F-4D97-AF65-F5344CB8AC3E}">
        <p14:creationId xmlns="" xmlns:p14="http://schemas.microsoft.com/office/powerpoint/2010/main" val="292525699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תמונה 1" descr="http://lib.cet.ac.il/storage/items/1200_1299/0000001294/0000001294_M.gif">
            <a:hlinkClick r:id="" action="ppaction://noaction"/>
          </p:cNvPr>
          <p:cNvPicPr>
            <a:picLocks noChangeAspect="1" noChangeArrowheads="1"/>
          </p:cNvPicPr>
          <p:nvPr/>
        </p:nvPicPr>
        <p:blipFill>
          <a:blip r:embed="rId2" cstate="print"/>
          <a:srcRect/>
          <a:stretch>
            <a:fillRect/>
          </a:stretch>
        </p:blipFill>
        <p:spPr bwMode="auto">
          <a:xfrm>
            <a:off x="2267744" y="285728"/>
            <a:ext cx="2143140" cy="857256"/>
          </a:xfrm>
          <a:prstGeom prst="rect">
            <a:avLst/>
          </a:prstGeom>
          <a:noFill/>
          <a:ln w="9525">
            <a:noFill/>
            <a:miter lim="800000"/>
            <a:headEnd/>
            <a:tailEnd/>
          </a:ln>
        </p:spPr>
      </p:pic>
      <p:sp>
        <p:nvSpPr>
          <p:cNvPr id="2" name="כותרת 1"/>
          <p:cNvSpPr>
            <a:spLocks noGrp="1"/>
          </p:cNvSpPr>
          <p:nvPr>
            <p:ph type="title"/>
          </p:nvPr>
        </p:nvSpPr>
        <p:spPr>
          <a:xfrm>
            <a:off x="4705772" y="399140"/>
            <a:ext cx="3250604" cy="778098"/>
          </a:xfrm>
        </p:spPr>
        <p:txBody>
          <a:bodyPr/>
          <a:lstStyle/>
          <a:p>
            <a:pPr algn="l" rtl="0"/>
            <a:r>
              <a:rPr lang="en-US" sz="2400" b="1" dirty="0" smtClean="0">
                <a:latin typeface="+mj-lt"/>
              </a:rPr>
              <a:t>The Egyptian System</a:t>
            </a:r>
            <a:endParaRPr lang="he-IL" sz="2400" b="1" dirty="0">
              <a:latin typeface="+mj-lt"/>
            </a:endParaRPr>
          </a:p>
        </p:txBody>
      </p:sp>
      <p:sp>
        <p:nvSpPr>
          <p:cNvPr id="3" name="מלבן 2"/>
          <p:cNvSpPr/>
          <p:nvPr/>
        </p:nvSpPr>
        <p:spPr>
          <a:xfrm>
            <a:off x="791580" y="1374010"/>
            <a:ext cx="7956884" cy="1200329"/>
          </a:xfrm>
          <a:prstGeom prst="rect">
            <a:avLst/>
          </a:prstGeom>
        </p:spPr>
        <p:txBody>
          <a:bodyPr wrap="square">
            <a:spAutoFit/>
          </a:bodyPr>
          <a:lstStyle/>
          <a:p>
            <a:pPr algn="l" rtl="0">
              <a:lnSpc>
                <a:spcPct val="150000"/>
              </a:lnSpc>
            </a:pPr>
            <a:r>
              <a:rPr lang="en-US" b="1" dirty="0" smtClean="0">
                <a:solidFill>
                  <a:prstClr val="black"/>
                </a:solidFill>
                <a:latin typeface="+mj-lt"/>
              </a:rPr>
              <a:t>"The Egyptian military is handicapped </a:t>
            </a:r>
            <a:r>
              <a:rPr lang="en-US" b="1" dirty="0" err="1" smtClean="0">
                <a:solidFill>
                  <a:prstClr val="black"/>
                </a:solidFill>
                <a:latin typeface="+mj-lt"/>
              </a:rPr>
              <a:t>vis</a:t>
            </a:r>
            <a:r>
              <a:rPr lang="en-US" b="1" dirty="0" smtClean="0">
                <a:solidFill>
                  <a:prstClr val="black"/>
                </a:solidFill>
                <a:latin typeface="+mj-lt"/>
              </a:rPr>
              <a:t>-a-</a:t>
            </a:r>
            <a:r>
              <a:rPr lang="en-US" b="1" dirty="0" err="1" smtClean="0">
                <a:solidFill>
                  <a:prstClr val="black"/>
                </a:solidFill>
                <a:latin typeface="+mj-lt"/>
              </a:rPr>
              <a:t>vis</a:t>
            </a:r>
            <a:r>
              <a:rPr lang="en-US" b="1" dirty="0" smtClean="0">
                <a:solidFill>
                  <a:prstClr val="black"/>
                </a:solidFill>
                <a:latin typeface="+mj-lt"/>
              </a:rPr>
              <a:t> Israel when it comes to equipment and its combat capabilities, Israeli military superiority is ever-lasting “</a:t>
            </a:r>
            <a:endParaRPr lang="he-IL" sz="2400" dirty="0">
              <a:solidFill>
                <a:prstClr val="black"/>
              </a:solidFill>
              <a:latin typeface="+mj-lt"/>
            </a:endParaRPr>
          </a:p>
          <a:p>
            <a:pPr algn="l" rtl="0"/>
            <a:r>
              <a:rPr lang="en-US" sz="1600" dirty="0" smtClean="0">
                <a:solidFill>
                  <a:prstClr val="black"/>
                </a:solidFill>
                <a:latin typeface="+mj-lt"/>
              </a:rPr>
              <a:t>					</a:t>
            </a:r>
            <a:r>
              <a:rPr lang="en-US" sz="1600" dirty="0" smtClean="0"/>
              <a:t> </a:t>
            </a:r>
            <a:r>
              <a:rPr lang="en-US" sz="1600" dirty="0" err="1" smtClean="0"/>
              <a:t>Algmassi</a:t>
            </a:r>
            <a:r>
              <a:rPr lang="en-US" sz="1600" dirty="0" smtClean="0">
                <a:solidFill>
                  <a:prstClr val="black"/>
                </a:solidFill>
                <a:latin typeface="+mj-lt"/>
              </a:rPr>
              <a:t>, October War, pp 120-110</a:t>
            </a:r>
            <a:endParaRPr lang="he-IL" sz="1600" dirty="0">
              <a:solidFill>
                <a:prstClr val="black"/>
              </a:solidFill>
              <a:latin typeface="+mj-lt"/>
            </a:endParaRPr>
          </a:p>
        </p:txBody>
      </p:sp>
      <p:sp>
        <p:nvSpPr>
          <p:cNvPr id="4" name="מלבן 3"/>
          <p:cNvSpPr/>
          <p:nvPr/>
        </p:nvSpPr>
        <p:spPr>
          <a:xfrm>
            <a:off x="791580" y="2348880"/>
            <a:ext cx="7596844" cy="1446550"/>
          </a:xfrm>
          <a:prstGeom prst="rect">
            <a:avLst/>
          </a:prstGeom>
        </p:spPr>
        <p:txBody>
          <a:bodyPr wrap="square">
            <a:spAutoFit/>
          </a:bodyPr>
          <a:lstStyle/>
          <a:p>
            <a:pPr algn="l" rtl="0"/>
            <a:endParaRPr lang="he-IL" sz="2000" dirty="0">
              <a:solidFill>
                <a:prstClr val="black"/>
              </a:solidFill>
              <a:latin typeface="+mj-lt"/>
            </a:endParaRPr>
          </a:p>
          <a:p>
            <a:pPr algn="l" rtl="0"/>
            <a:r>
              <a:rPr lang="en-US" b="1" dirty="0" smtClean="0">
                <a:solidFill>
                  <a:prstClr val="black"/>
                </a:solidFill>
                <a:latin typeface="+mj-lt"/>
              </a:rPr>
              <a:t>"I find you don't  even have a defense system ... how can we hope to launch an attack?“</a:t>
            </a:r>
          </a:p>
          <a:p>
            <a:pPr algn="l" rtl="0"/>
            <a:endParaRPr lang="en-US" sz="1600" dirty="0" smtClean="0">
              <a:solidFill>
                <a:prstClr val="black"/>
              </a:solidFill>
              <a:latin typeface="+mj-lt"/>
            </a:endParaRPr>
          </a:p>
          <a:p>
            <a:pPr algn="l" rtl="0"/>
            <a:r>
              <a:rPr lang="en-US" sz="1600" dirty="0" smtClean="0">
                <a:solidFill>
                  <a:prstClr val="black"/>
                </a:solidFill>
                <a:latin typeface="+mj-lt"/>
              </a:rPr>
              <a:t>					Sadat's life story, page 179</a:t>
            </a:r>
            <a:endParaRPr lang="he-IL" dirty="0">
              <a:solidFill>
                <a:prstClr val="black"/>
              </a:solidFill>
              <a:latin typeface="+mj-lt"/>
            </a:endParaRPr>
          </a:p>
        </p:txBody>
      </p:sp>
      <p:sp>
        <p:nvSpPr>
          <p:cNvPr id="5" name="מלבן 4"/>
          <p:cNvSpPr/>
          <p:nvPr/>
        </p:nvSpPr>
        <p:spPr>
          <a:xfrm>
            <a:off x="755576" y="3717032"/>
            <a:ext cx="7884876" cy="2169825"/>
          </a:xfrm>
          <a:prstGeom prst="rect">
            <a:avLst/>
          </a:prstGeom>
        </p:spPr>
        <p:txBody>
          <a:bodyPr wrap="square">
            <a:spAutoFit/>
          </a:bodyPr>
          <a:lstStyle/>
          <a:p>
            <a:pPr algn="l" rtl="0">
              <a:lnSpc>
                <a:spcPct val="150000"/>
              </a:lnSpc>
            </a:pPr>
            <a:r>
              <a:rPr lang="en-US" b="1" dirty="0" smtClean="0">
                <a:solidFill>
                  <a:prstClr val="black"/>
                </a:solidFill>
                <a:latin typeface="+mj-lt"/>
              </a:rPr>
              <a:t>“Barrier of fear ... a substantial group in the Egyptian elite... the intellectual and the political ... ... did not believe in the military option "The almost unbearable moral and political environment that was created in Egypt Due to the stagnation of no war and no peace and the threat to explode from the inside"</a:t>
            </a:r>
            <a:endParaRPr lang="he-IL" b="1" dirty="0" smtClean="0">
              <a:solidFill>
                <a:prstClr val="black"/>
              </a:solidFill>
              <a:latin typeface="+mj-lt"/>
            </a:endParaRPr>
          </a:p>
          <a:p>
            <a:pPr algn="l" rtl="0">
              <a:lnSpc>
                <a:spcPct val="150000"/>
              </a:lnSpc>
            </a:pPr>
            <a:r>
              <a:rPr lang="en-US" sz="1600" dirty="0" smtClean="0">
                <a:solidFill>
                  <a:prstClr val="black"/>
                </a:solidFill>
                <a:latin typeface="+mj-lt"/>
              </a:rPr>
              <a:t>					Shamir, Egypt under Sadat, p 95</a:t>
            </a:r>
            <a:endParaRPr lang="he-IL" sz="1600" b="1" dirty="0">
              <a:solidFill>
                <a:prstClr val="black"/>
              </a:solidFill>
              <a:latin typeface="+mj-lt"/>
            </a:endParaRPr>
          </a:p>
        </p:txBody>
      </p:sp>
    </p:spTree>
    <p:extLst>
      <p:ext uri="{BB962C8B-B14F-4D97-AF65-F5344CB8AC3E}">
        <p14:creationId xmlns="" xmlns:p14="http://schemas.microsoft.com/office/powerpoint/2010/main" val="263984954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כותרת 1"/>
          <p:cNvSpPr>
            <a:spLocks noGrp="1"/>
          </p:cNvSpPr>
          <p:nvPr>
            <p:ph type="title"/>
          </p:nvPr>
        </p:nvSpPr>
        <p:spPr bwMode="auto">
          <a:xfrm>
            <a:off x="3419302" y="380985"/>
            <a:ext cx="2304826" cy="531812"/>
          </a:xfrm>
          <a:ln>
            <a:miter lim="800000"/>
            <a:headEnd/>
            <a:tailEnd/>
          </a:ln>
        </p:spPr>
        <p:txBody>
          <a:bodyPr vert="horz" wrap="square" lIns="91440" tIns="45720" rIns="91440" bIns="45720" numCol="1" anchor="t" anchorCtr="0" compatLnSpc="1">
            <a:prstTxWarp prst="textNoShape">
              <a:avLst/>
            </a:prstTxWarp>
            <a:normAutofit fontScale="90000"/>
          </a:bodyPr>
          <a:lstStyle/>
          <a:p>
            <a:pPr rtl="0">
              <a:defRPr/>
            </a:pPr>
            <a:r>
              <a:rPr lang="en-US" dirty="0">
                <a:latin typeface="+mj-lt"/>
              </a:rPr>
              <a:t>Dado Center</a:t>
            </a:r>
            <a:endParaRPr dirty="0">
              <a:latin typeface="+mj-lt"/>
            </a:endParaRPr>
          </a:p>
        </p:txBody>
      </p:sp>
      <p:sp>
        <p:nvSpPr>
          <p:cNvPr id="71683" name="מציין מיקום תוכן 2"/>
          <p:cNvSpPr>
            <a:spLocks noGrp="1"/>
          </p:cNvSpPr>
          <p:nvPr>
            <p:ph idx="1"/>
          </p:nvPr>
        </p:nvSpPr>
        <p:spPr bwMode="auto">
          <a:xfrm>
            <a:off x="122181" y="2780928"/>
            <a:ext cx="8899067" cy="3460754"/>
          </a:xfrm>
          <a:noFill/>
          <a:ln>
            <a:miter lim="800000"/>
            <a:headEnd/>
            <a:tailEnd/>
          </a:ln>
        </p:spPr>
        <p:txBody>
          <a:bodyPr vert="horz" wrap="square" lIns="91440" tIns="45720" rIns="91440" bIns="45720" numCol="1" anchor="t" anchorCtr="0" compatLnSpc="1">
            <a:prstTxWarp prst="textNoShape">
              <a:avLst/>
            </a:prstTxWarp>
          </a:bodyPr>
          <a:lstStyle/>
          <a:p>
            <a:pPr algn="just" rtl="0">
              <a:buFont typeface="Guttman Hatzvi" pitchFamily="2" charset="-79"/>
              <a:buNone/>
            </a:pPr>
            <a:r>
              <a:rPr lang="en-US" sz="1600" dirty="0" smtClean="0">
                <a:latin typeface="+mj-lt"/>
              </a:rPr>
              <a:t>Objectives</a:t>
            </a:r>
            <a:r>
              <a:rPr lang="he-IL" sz="1600" dirty="0" smtClean="0">
                <a:latin typeface="+mj-lt"/>
              </a:rPr>
              <a:t>:</a:t>
            </a:r>
          </a:p>
          <a:p>
            <a:pPr algn="just" rtl="0"/>
            <a:r>
              <a:rPr lang="en-US" sz="1600" u="sng" dirty="0">
                <a:latin typeface="+mj-lt"/>
              </a:rPr>
              <a:t>To serve as a content and process expert for the processes of </a:t>
            </a:r>
            <a:r>
              <a:rPr lang="en-US" sz="1600" u="sng" dirty="0" smtClean="0">
                <a:latin typeface="+mj-lt"/>
              </a:rPr>
              <a:t>systematic </a:t>
            </a:r>
            <a:r>
              <a:rPr lang="en-US" sz="1600" u="sng" dirty="0">
                <a:latin typeface="+mj-lt"/>
              </a:rPr>
              <a:t>thinking for the general </a:t>
            </a:r>
            <a:r>
              <a:rPr lang="en-US" sz="1600" u="sng" dirty="0" smtClean="0">
                <a:latin typeface="+mj-lt"/>
              </a:rPr>
              <a:t>headquarters. </a:t>
            </a:r>
            <a:endParaRPr lang="he-IL" sz="1600" u="sng" dirty="0" smtClean="0">
              <a:latin typeface="+mj-lt"/>
            </a:endParaRPr>
          </a:p>
          <a:p>
            <a:pPr algn="just" rtl="0"/>
            <a:r>
              <a:rPr lang="en-US" sz="1600" dirty="0" smtClean="0">
                <a:latin typeface="+mj-lt"/>
              </a:rPr>
              <a:t>To </a:t>
            </a:r>
            <a:r>
              <a:rPr lang="en-US" sz="1600" dirty="0">
                <a:latin typeface="+mj-lt"/>
              </a:rPr>
              <a:t>explore the characteristics of warfare and the environment as a basis for formulating concepts and identifying and characterizing new challenges and supporting key </a:t>
            </a:r>
            <a:r>
              <a:rPr lang="en-US" sz="1600" dirty="0" smtClean="0">
                <a:latin typeface="+mj-lt"/>
              </a:rPr>
              <a:t>processes.</a:t>
            </a:r>
            <a:endParaRPr lang="he-IL" sz="1600" dirty="0" smtClean="0">
              <a:latin typeface="+mj-lt"/>
            </a:endParaRPr>
          </a:p>
          <a:p>
            <a:pPr algn="just" rtl="0"/>
            <a:r>
              <a:rPr lang="en-US" sz="1600" dirty="0" smtClean="0">
                <a:latin typeface="+mj-lt"/>
              </a:rPr>
              <a:t> </a:t>
            </a:r>
            <a:r>
              <a:rPr lang="en-US" sz="1600" u="sng" dirty="0" smtClean="0">
                <a:latin typeface="+mj-lt"/>
              </a:rPr>
              <a:t>To </a:t>
            </a:r>
            <a:r>
              <a:rPr lang="en-US" sz="1600" u="sng" dirty="0">
                <a:latin typeface="+mj-lt"/>
              </a:rPr>
              <a:t>support the processes of developing </a:t>
            </a:r>
            <a:r>
              <a:rPr lang="en-US" sz="1600" u="sng" dirty="0" smtClean="0">
                <a:latin typeface="+mj-lt"/>
              </a:rPr>
              <a:t>systematic </a:t>
            </a:r>
            <a:r>
              <a:rPr lang="en-US" sz="1600" u="sng" dirty="0">
                <a:latin typeface="+mj-lt"/>
              </a:rPr>
              <a:t>knowledge at the level of the General Staff and the main headquarters in relation to the overall concept of the various operational areas.</a:t>
            </a:r>
          </a:p>
          <a:p>
            <a:pPr algn="just" rtl="0"/>
            <a:r>
              <a:rPr lang="en-US" sz="1600" u="sng" dirty="0" smtClean="0">
                <a:latin typeface="+mj-lt"/>
              </a:rPr>
              <a:t>To explore </a:t>
            </a:r>
            <a:r>
              <a:rPr lang="en-US" sz="1600" u="sng" dirty="0">
                <a:latin typeface="+mj-lt"/>
              </a:rPr>
              <a:t>and characterize tools and processes for developing knowledge and </a:t>
            </a:r>
            <a:r>
              <a:rPr lang="en-US" sz="1600" u="sng" dirty="0" smtClean="0">
                <a:latin typeface="+mj-lt"/>
              </a:rPr>
              <a:t>systematic </a:t>
            </a:r>
            <a:r>
              <a:rPr lang="en-US" sz="1600" u="sng" dirty="0">
                <a:latin typeface="+mj-lt"/>
              </a:rPr>
              <a:t>learning.</a:t>
            </a:r>
          </a:p>
          <a:p>
            <a:pPr algn="just" rtl="0"/>
            <a:r>
              <a:rPr lang="en-US" sz="1600" u="sng" dirty="0">
                <a:latin typeface="+mj-lt"/>
              </a:rPr>
              <a:t>To train and implement system-wide thinking processes in specialized seminars and in other training </a:t>
            </a:r>
            <a:r>
              <a:rPr lang="en-US" sz="1600" u="sng" dirty="0" smtClean="0">
                <a:latin typeface="+mj-lt"/>
              </a:rPr>
              <a:t>frameworks. </a:t>
            </a:r>
            <a:endParaRPr lang="he-IL" sz="1600" u="sng" dirty="0" smtClean="0">
              <a:latin typeface="+mj-lt"/>
            </a:endParaRPr>
          </a:p>
          <a:p>
            <a:pPr algn="just" rtl="0"/>
            <a:r>
              <a:rPr lang="en-US" sz="1600" dirty="0" smtClean="0">
                <a:latin typeface="+mj-lt"/>
              </a:rPr>
              <a:t>To </a:t>
            </a:r>
            <a:r>
              <a:rPr lang="en-US" sz="1600" dirty="0">
                <a:latin typeface="+mj-lt"/>
              </a:rPr>
              <a:t>develop working relations on these issues with parallels in the General Staff, in foreign armies (mainly the United States) and with the relevant bodies at the headquarters.</a:t>
            </a:r>
          </a:p>
          <a:p>
            <a:pPr algn="just" rtl="0"/>
            <a:r>
              <a:rPr lang="en-US" sz="1600" dirty="0">
                <a:latin typeface="+mj-lt"/>
              </a:rPr>
              <a:t>In an emergency - to integrate into the planning processes in the General Headquarters.</a:t>
            </a:r>
            <a:endParaRPr lang="he-IL" sz="1600" dirty="0" smtClean="0">
              <a:latin typeface="+mj-lt"/>
            </a:endParaRPr>
          </a:p>
        </p:txBody>
      </p:sp>
      <p:sp>
        <p:nvSpPr>
          <p:cNvPr id="4" name="מלבן מעוגל 3"/>
          <p:cNvSpPr/>
          <p:nvPr/>
        </p:nvSpPr>
        <p:spPr>
          <a:xfrm>
            <a:off x="785786" y="1285860"/>
            <a:ext cx="7500990" cy="1357322"/>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rtl="0"/>
            <a:r>
              <a:rPr lang="en-US" sz="2400" b="1" dirty="0"/>
              <a:t>Mission: To serve as an expert </a:t>
            </a:r>
            <a:r>
              <a:rPr lang="en-US" sz="2400" b="1" dirty="0" smtClean="0"/>
              <a:t>on </a:t>
            </a:r>
            <a:r>
              <a:rPr lang="en-US" sz="2400" b="1" dirty="0"/>
              <a:t>IDF content for the processes of </a:t>
            </a:r>
            <a:r>
              <a:rPr lang="en-US" sz="2400" b="1" dirty="0" smtClean="0"/>
              <a:t>systematic </a:t>
            </a:r>
            <a:r>
              <a:rPr lang="en-US" sz="2400" b="1" dirty="0"/>
              <a:t>thinking, to develop the field, to assimilate it in the IDF, and to assist IDF bodies in implementing it.</a:t>
            </a:r>
            <a:endParaRPr lang="he-IL" sz="2400" b="1" dirty="0"/>
          </a:p>
        </p:txBody>
      </p:sp>
    </p:spTree>
    <p:extLst>
      <p:ext uri="{BB962C8B-B14F-4D97-AF65-F5344CB8AC3E}">
        <p14:creationId xmlns="" xmlns:p14="http://schemas.microsoft.com/office/powerpoint/2010/main" val="2036847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טרפז 6"/>
          <p:cNvSpPr/>
          <p:nvPr/>
        </p:nvSpPr>
        <p:spPr>
          <a:xfrm rot="10800000">
            <a:off x="2571736" y="1428736"/>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5306791" y="1643050"/>
            <a:ext cx="1479787" cy="900740"/>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עבר - מורשת</a:t>
            </a:r>
            <a:endParaRPr lang="he-IL" b="1" dirty="0">
              <a:solidFill>
                <a:schemeClr val="tx1"/>
              </a:solidFill>
              <a:latin typeface="David" pitchFamily="34" charset="-79"/>
              <a:cs typeface="David" pitchFamily="34" charset="-79"/>
            </a:endParaRPr>
          </a:p>
        </p:txBody>
      </p:sp>
      <p:sp>
        <p:nvSpPr>
          <p:cNvPr id="9" name="מלבן מעוגל 8"/>
          <p:cNvSpPr/>
          <p:nvPr/>
        </p:nvSpPr>
        <p:spPr>
          <a:xfrm>
            <a:off x="2857488"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נוכחית -  מתהווה</a:t>
            </a:r>
            <a:endParaRPr lang="he-IL" b="1" dirty="0">
              <a:solidFill>
                <a:schemeClr val="tx1"/>
              </a:solidFill>
              <a:latin typeface="David" pitchFamily="34" charset="-79"/>
              <a:cs typeface="David" pitchFamily="34" charset="-79"/>
            </a:endParaRPr>
          </a:p>
        </p:txBody>
      </p:sp>
      <p:sp>
        <p:nvSpPr>
          <p:cNvPr id="10" name="מלבן מעוגל 9"/>
          <p:cNvSpPr/>
          <p:nvPr/>
        </p:nvSpPr>
        <p:spPr>
          <a:xfrm>
            <a:off x="4071934" y="242886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מערכת עתידית - </a:t>
            </a:r>
          </a:p>
          <a:p>
            <a:pPr algn="ctr"/>
            <a:r>
              <a:rPr lang="he-IL" b="1" dirty="0" smtClean="0">
                <a:solidFill>
                  <a:schemeClr val="tx1"/>
                </a:solidFill>
                <a:latin typeface="David" pitchFamily="34" charset="-79"/>
                <a:cs typeface="David" pitchFamily="34" charset="-79"/>
              </a:rPr>
              <a:t>רצויה</a:t>
            </a:r>
            <a:endParaRPr lang="he-IL" b="1" dirty="0">
              <a:solidFill>
                <a:schemeClr val="tx1"/>
              </a:solidFill>
              <a:latin typeface="David" pitchFamily="34" charset="-79"/>
              <a:cs typeface="David" pitchFamily="34" charset="-79"/>
            </a:endParaRPr>
          </a:p>
        </p:txBody>
      </p:sp>
      <p:cxnSp>
        <p:nvCxnSpPr>
          <p:cNvPr id="12" name="מחבר חץ ישר 11"/>
          <p:cNvCxnSpPr/>
          <p:nvPr/>
        </p:nvCxnSpPr>
        <p:spPr>
          <a:xfrm>
            <a:off x="4357686" y="1857364"/>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1428736"/>
            <a:ext cx="571504" cy="646331"/>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פער רלוונטיות (היסט)</a:t>
            </a:r>
            <a:endParaRPr lang="he-IL" sz="1200" b="1" dirty="0">
              <a:solidFill>
                <a:srgbClr val="C00000"/>
              </a:solidFill>
              <a:latin typeface="David" pitchFamily="34" charset="-79"/>
              <a:cs typeface="David" pitchFamily="34" charset="-79"/>
            </a:endParaRPr>
          </a:p>
        </p:txBody>
      </p:sp>
      <p:sp>
        <p:nvSpPr>
          <p:cNvPr id="21" name="TextBox 20"/>
          <p:cNvSpPr txBox="1"/>
          <p:nvPr/>
        </p:nvSpPr>
        <p:spPr>
          <a:xfrm>
            <a:off x="4524515" y="2059226"/>
            <a:ext cx="571505" cy="461665"/>
          </a:xfrm>
          <a:prstGeom prst="rect">
            <a:avLst/>
          </a:prstGeom>
          <a:solidFill>
            <a:schemeClr val="bg1">
              <a:lumMod val="85000"/>
            </a:schemeClr>
          </a:solidFill>
        </p:spPr>
        <p:txBody>
          <a:bodyPr wrap="square" lIns="0" rIns="0" rtlCol="1">
            <a:spAutoFit/>
          </a:bodyPr>
          <a:lstStyle/>
          <a:p>
            <a:pPr algn="ctr"/>
            <a:r>
              <a:rPr lang="he-IL" sz="1200" b="1" dirty="0" smtClean="0">
                <a:solidFill>
                  <a:srgbClr val="C00000"/>
                </a:solidFill>
                <a:latin typeface="David" pitchFamily="34" charset="-79"/>
                <a:cs typeface="David" pitchFamily="34" charset="-79"/>
              </a:rPr>
              <a:t>זיהוי פוטנציאל</a:t>
            </a:r>
            <a:endParaRPr lang="he-IL" sz="1200" b="1" dirty="0">
              <a:solidFill>
                <a:srgbClr val="C00000"/>
              </a:solidFill>
              <a:latin typeface="David" pitchFamily="34" charset="-79"/>
              <a:cs typeface="David" pitchFamily="34" charset="-79"/>
            </a:endParaRPr>
          </a:p>
        </p:txBody>
      </p:sp>
      <p:cxnSp>
        <p:nvCxnSpPr>
          <p:cNvPr id="15" name="מחבר חץ ישר 14"/>
          <p:cNvCxnSpPr/>
          <p:nvPr/>
        </p:nvCxnSpPr>
        <p:spPr>
          <a:xfrm>
            <a:off x="4357686"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rot="10800000" flipV="1">
            <a:off x="4929190"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מלבן מעוגל 21"/>
          <p:cNvSpPr/>
          <p:nvPr/>
        </p:nvSpPr>
        <p:spPr>
          <a:xfrm>
            <a:off x="3286116" y="3429000"/>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solidFill>
                  <a:schemeClr val="tx1"/>
                </a:solidFill>
                <a:latin typeface="David" pitchFamily="34" charset="-79"/>
                <a:cs typeface="David" pitchFamily="34" charset="-79"/>
              </a:rPr>
              <a:t>עיקרי האסטרטגיה הראשונית</a:t>
            </a:r>
            <a:endParaRPr lang="he-IL" b="1" dirty="0">
              <a:solidFill>
                <a:schemeClr val="tx1"/>
              </a:solidFill>
              <a:latin typeface="David" pitchFamily="34" charset="-79"/>
              <a:cs typeface="David" pitchFamily="34" charset="-79"/>
            </a:endParaRPr>
          </a:p>
        </p:txBody>
      </p:sp>
      <p:sp>
        <p:nvSpPr>
          <p:cNvPr id="23" name="משולש שווה שוקיים 22"/>
          <p:cNvSpPr/>
          <p:nvPr/>
        </p:nvSpPr>
        <p:spPr>
          <a:xfrm>
            <a:off x="2750331" y="3786190"/>
            <a:ext cx="4143404" cy="785818"/>
          </a:xfrm>
          <a:prstGeom prst="triangl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4" name="TextBox 23"/>
          <p:cNvSpPr txBox="1"/>
          <p:nvPr/>
        </p:nvSpPr>
        <p:spPr>
          <a:xfrm>
            <a:off x="3786182" y="4143380"/>
            <a:ext cx="2121093" cy="369332"/>
          </a:xfrm>
          <a:prstGeom prst="rect">
            <a:avLst/>
          </a:prstGeom>
          <a:noFill/>
        </p:spPr>
        <p:txBody>
          <a:bodyPr wrap="none" rtlCol="1">
            <a:spAutoFit/>
          </a:bodyPr>
          <a:lstStyle/>
          <a:p>
            <a:r>
              <a:rPr lang="he-IL" b="1" dirty="0" smtClean="0">
                <a:latin typeface="David" pitchFamily="34" charset="-79"/>
                <a:cs typeface="David" pitchFamily="34" charset="-79"/>
              </a:rPr>
              <a:t>ביקורת עצמית -הנגדה</a:t>
            </a:r>
            <a:endParaRPr lang="he-IL" b="1" dirty="0">
              <a:latin typeface="David" pitchFamily="34" charset="-79"/>
              <a:cs typeface="David" pitchFamily="34" charset="-79"/>
            </a:endParaRPr>
          </a:p>
        </p:txBody>
      </p:sp>
      <p:sp>
        <p:nvSpPr>
          <p:cNvPr id="25" name="משולש שווה שוקיים 24"/>
          <p:cNvSpPr/>
          <p:nvPr/>
        </p:nvSpPr>
        <p:spPr>
          <a:xfrm rot="10800000">
            <a:off x="2742036" y="4587984"/>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TextBox 33"/>
          <p:cNvSpPr txBox="1"/>
          <p:nvPr/>
        </p:nvSpPr>
        <p:spPr>
          <a:xfrm>
            <a:off x="3714744" y="4572008"/>
            <a:ext cx="2143172" cy="86177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אסטרטגיה מכוננת</a:t>
            </a:r>
          </a:p>
          <a:p>
            <a:pPr algn="ctr"/>
            <a:r>
              <a:rPr lang="he-IL" sz="1400" b="1" dirty="0" smtClean="0">
                <a:latin typeface="David" pitchFamily="34" charset="-79"/>
                <a:cs typeface="David" pitchFamily="34" charset="-79"/>
              </a:rPr>
              <a:t>היגיון אסטרטגי</a:t>
            </a:r>
          </a:p>
          <a:p>
            <a:pPr algn="ctr"/>
            <a:endParaRPr lang="he-IL" b="1" dirty="0" smtClean="0">
              <a:latin typeface="David" pitchFamily="34" charset="-79"/>
              <a:cs typeface="David" pitchFamily="34" charset="-79"/>
            </a:endParaRPr>
          </a:p>
        </p:txBody>
      </p:sp>
      <p:cxnSp>
        <p:nvCxnSpPr>
          <p:cNvPr id="28" name="מחבר ישר 27"/>
          <p:cNvCxnSpPr>
            <a:stCxn id="25" idx="2"/>
          </p:cNvCxnSpPr>
          <p:nvPr/>
        </p:nvCxnSpPr>
        <p:spPr>
          <a:xfrm rot="16200000" flipH="1">
            <a:off x="6520239" y="4925759"/>
            <a:ext cx="715537" cy="399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rot="16200000" flipH="1">
            <a:off x="2388085" y="4940984"/>
            <a:ext cx="715536"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2755772" y="5303520"/>
            <a:ext cx="2020824" cy="768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rot="10800000" flipV="1">
            <a:off x="4785740" y="5303520"/>
            <a:ext cx="2121408" cy="758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extBox 82"/>
          <p:cNvSpPr txBox="1"/>
          <p:nvPr/>
        </p:nvSpPr>
        <p:spPr>
          <a:xfrm>
            <a:off x="3500430" y="5143512"/>
            <a:ext cx="2714644" cy="830997"/>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b="1" dirty="0" smtClean="0">
                <a:latin typeface="David" pitchFamily="34" charset="-79"/>
                <a:cs typeface="David" pitchFamily="34" charset="-79"/>
              </a:rPr>
              <a:t>רעיון ותצורה של מערכה למימוש האסטרטגיה</a:t>
            </a:r>
          </a:p>
          <a:p>
            <a:pPr algn="ctr"/>
            <a:r>
              <a:rPr lang="he-IL" sz="1200" b="1" dirty="0" smtClean="0">
                <a:latin typeface="David" pitchFamily="34" charset="-79"/>
                <a:cs typeface="David" pitchFamily="34" charset="-79"/>
              </a:rPr>
              <a:t>מערכת מבצעים</a:t>
            </a:r>
          </a:p>
        </p:txBody>
      </p:sp>
      <p:sp>
        <p:nvSpPr>
          <p:cNvPr id="55" name="סוגר מרובע שמאלי 54"/>
          <p:cNvSpPr/>
          <p:nvPr/>
        </p:nvSpPr>
        <p:spPr>
          <a:xfrm rot="5400000">
            <a:off x="2238475" y="761864"/>
            <a:ext cx="5095675" cy="5143536"/>
          </a:xfrm>
          <a:prstGeom prst="leftBracket">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1"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he-IL"/>
          </a:p>
        </p:txBody>
      </p:sp>
      <p:sp>
        <p:nvSpPr>
          <p:cNvPr id="6" name="TextBox 5"/>
          <p:cNvSpPr txBox="1"/>
          <p:nvPr/>
        </p:nvSpPr>
        <p:spPr>
          <a:xfrm>
            <a:off x="3643306" y="571480"/>
            <a:ext cx="2262158" cy="369332"/>
          </a:xfrm>
          <a:prstGeom prst="rect">
            <a:avLst/>
          </a:prstGeom>
          <a:solidFill>
            <a:schemeClr val="bg1">
              <a:lumMod val="85000"/>
            </a:schemeClr>
          </a:solidFill>
        </p:spPr>
        <p:txBody>
          <a:bodyPr wrap="none" rtlCol="1">
            <a:spAutoFit/>
          </a:bodyPr>
          <a:lstStyle/>
          <a:p>
            <a:r>
              <a:rPr lang="he-IL" b="1" dirty="0" smtClean="0">
                <a:latin typeface="David" pitchFamily="34" charset="-79"/>
                <a:cs typeface="David" pitchFamily="34" charset="-79"/>
              </a:rPr>
              <a:t>הבניית למידה מתמשכת</a:t>
            </a:r>
            <a:endParaRPr lang="he-IL" b="1" dirty="0">
              <a:latin typeface="David" pitchFamily="34" charset="-79"/>
              <a:cs typeface="David" pitchFamily="34" charset="-79"/>
            </a:endParaRPr>
          </a:p>
        </p:txBody>
      </p:sp>
      <p:sp>
        <p:nvSpPr>
          <p:cNvPr id="61" name="סוגר מסולסל שמאלי 60"/>
          <p:cNvSpPr/>
          <p:nvPr/>
        </p:nvSpPr>
        <p:spPr>
          <a:xfrm rot="10800000">
            <a:off x="7215206" y="1214422"/>
            <a:ext cx="571504" cy="285752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2" name="סוגר מסולסל שמאלי 61"/>
          <p:cNvSpPr/>
          <p:nvPr/>
        </p:nvSpPr>
        <p:spPr>
          <a:xfrm rot="10800000">
            <a:off x="7215206" y="5072074"/>
            <a:ext cx="500066" cy="952978"/>
          </a:xfrm>
          <a:prstGeom prst="leftBrace">
            <a:avLst>
              <a:gd name="adj1" fmla="val 4129"/>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3" name="סוגר מסולסל שמאלי 62"/>
          <p:cNvSpPr/>
          <p:nvPr/>
        </p:nvSpPr>
        <p:spPr>
          <a:xfrm rot="10800000">
            <a:off x="7286644" y="500042"/>
            <a:ext cx="500066" cy="64294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67" name="סוגר מסולסל שמאלי 66"/>
          <p:cNvSpPr/>
          <p:nvPr/>
        </p:nvSpPr>
        <p:spPr>
          <a:xfrm rot="10800000">
            <a:off x="7215206" y="4071942"/>
            <a:ext cx="571504" cy="100013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cxnSp>
        <p:nvCxnSpPr>
          <p:cNvPr id="73" name="מחבר ישר 72"/>
          <p:cNvCxnSpPr/>
          <p:nvPr/>
        </p:nvCxnSpPr>
        <p:spPr>
          <a:xfrm rot="16200000" flipH="1">
            <a:off x="5292083"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rot="16200000" flipH="1">
            <a:off x="4006199"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מחבר ישר 74"/>
          <p:cNvCxnSpPr/>
          <p:nvPr/>
        </p:nvCxnSpPr>
        <p:spPr>
          <a:xfrm>
            <a:off x="4143372" y="6538106"/>
            <a:ext cx="678645" cy="31991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מלבן מעוגל 51"/>
          <p:cNvSpPr/>
          <p:nvPr/>
        </p:nvSpPr>
        <p:spPr>
          <a:xfrm>
            <a:off x="4143372" y="6072206"/>
            <a:ext cx="1357322" cy="14287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tx1"/>
                </a:solidFill>
                <a:latin typeface="David" pitchFamily="34" charset="-79"/>
                <a:cs typeface="David" pitchFamily="34" charset="-79"/>
              </a:rPr>
              <a:t>מסמך תפיסה</a:t>
            </a:r>
            <a:endParaRPr lang="he-IL" sz="1400" b="1" dirty="0">
              <a:solidFill>
                <a:schemeClr val="tx1"/>
              </a:solidFill>
              <a:latin typeface="David" pitchFamily="34" charset="-79"/>
              <a:cs typeface="David" pitchFamily="34" charset="-79"/>
            </a:endParaRPr>
          </a:p>
        </p:txBody>
      </p:sp>
      <p:cxnSp>
        <p:nvCxnSpPr>
          <p:cNvPr id="54" name="מחבר חץ ישר 53"/>
          <p:cNvCxnSpPr>
            <a:stCxn id="52" idx="1"/>
          </p:cNvCxnSpPr>
          <p:nvPr/>
        </p:nvCxnSpPr>
        <p:spPr>
          <a:xfrm rot="10800000">
            <a:off x="3357554" y="6072206"/>
            <a:ext cx="785818" cy="714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45" name="Picture 44"/>
          <p:cNvPicPr/>
          <p:nvPr/>
        </p:nvPicPr>
        <p:blipFill>
          <a:blip r:embed="rId2" cstate="print"/>
          <a:stretch>
            <a:fillRect/>
          </a:stretch>
        </p:blipFill>
        <p:spPr>
          <a:xfrm>
            <a:off x="468862" y="34274"/>
            <a:ext cx="8206275" cy="6295680"/>
          </a:xfrm>
          <a:prstGeom prst="rect">
            <a:avLst/>
          </a:prstGeom>
        </p:spPr>
      </p:pic>
      <p:sp>
        <p:nvSpPr>
          <p:cNvPr id="3" name="TextBox 2"/>
          <p:cNvSpPr txBox="1"/>
          <p:nvPr/>
        </p:nvSpPr>
        <p:spPr>
          <a:xfrm>
            <a:off x="5148064" y="1412776"/>
            <a:ext cx="792087" cy="646331"/>
          </a:xfrm>
          <a:prstGeom prst="rect">
            <a:avLst/>
          </a:prstGeom>
          <a:solidFill>
            <a:srgbClr val="FFFF00"/>
          </a:solidFill>
        </p:spPr>
        <p:txBody>
          <a:bodyPr wrap="square" rtlCol="1">
            <a:spAutoFit/>
          </a:bodyPr>
          <a:lstStyle/>
          <a:p>
            <a:pPr algn="l" rtl="0"/>
            <a:r>
              <a:rPr lang="en-US" sz="1200" b="1" dirty="0" smtClean="0"/>
              <a:t>Past System - Legacy</a:t>
            </a:r>
            <a:endParaRPr lang="he-IL" sz="1200" b="1" dirty="0"/>
          </a:p>
        </p:txBody>
      </p:sp>
    </p:spTree>
    <p:extLst>
      <p:ext uri="{BB962C8B-B14F-4D97-AF65-F5344CB8AC3E}">
        <p14:creationId xmlns="" xmlns:p14="http://schemas.microsoft.com/office/powerpoint/2010/main" val="350032230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מעוגל 5">
            <a:hlinkClick r:id="rId2" action="ppaction://hlinksldjump"/>
          </p:cNvPr>
          <p:cNvSpPr/>
          <p:nvPr/>
        </p:nvSpPr>
        <p:spPr>
          <a:xfrm>
            <a:off x="3323512" y="267384"/>
            <a:ext cx="2518190" cy="857256"/>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 name="כותרת 1"/>
          <p:cNvSpPr>
            <a:spLocks noGrp="1"/>
          </p:cNvSpPr>
          <p:nvPr>
            <p:ph type="title"/>
          </p:nvPr>
        </p:nvSpPr>
        <p:spPr>
          <a:xfrm>
            <a:off x="3306534" y="270840"/>
            <a:ext cx="2511160" cy="654032"/>
          </a:xfrm>
        </p:spPr>
        <p:txBody>
          <a:bodyPr/>
          <a:lstStyle/>
          <a:p>
            <a:pPr algn="ctr" rtl="0"/>
            <a:r>
              <a:rPr lang="en-US" sz="2400" b="1" dirty="0" smtClean="0">
                <a:latin typeface="+mj-lt"/>
              </a:rPr>
              <a:t>Past / Legacy System</a:t>
            </a:r>
            <a:endParaRPr lang="he-IL" sz="2400" b="1" dirty="0">
              <a:latin typeface="+mj-lt"/>
            </a:endParaRPr>
          </a:p>
        </p:txBody>
      </p:sp>
      <p:sp>
        <p:nvSpPr>
          <p:cNvPr id="3" name="מציין מיקום תוכן 2"/>
          <p:cNvSpPr>
            <a:spLocks noGrp="1"/>
          </p:cNvSpPr>
          <p:nvPr>
            <p:ph idx="1"/>
          </p:nvPr>
        </p:nvSpPr>
        <p:spPr>
          <a:xfrm>
            <a:off x="251520" y="1772816"/>
            <a:ext cx="6172200" cy="3222688"/>
          </a:xfrm>
        </p:spPr>
        <p:txBody>
          <a:bodyPr/>
          <a:lstStyle/>
          <a:p>
            <a:pPr algn="l" rtl="0">
              <a:lnSpc>
                <a:spcPct val="150000"/>
              </a:lnSpc>
              <a:buNone/>
            </a:pPr>
            <a:r>
              <a:rPr lang="en-US" sz="1800" b="1" dirty="0" smtClean="0"/>
              <a:t>Egypt's conceptual heritage, how it was formed and under what circumstances.</a:t>
            </a:r>
          </a:p>
          <a:p>
            <a:pPr algn="l" rtl="0">
              <a:lnSpc>
                <a:spcPct val="150000"/>
              </a:lnSpc>
              <a:buNone/>
            </a:pPr>
            <a:r>
              <a:rPr lang="en-US" sz="1800" dirty="0" smtClean="0"/>
              <a:t>Sadat came to power in Egypt on October 28, 1970, after its former president, Nasser, died of a heart attack. What was the situation of Egypt when he took office? What were the basic assumptions in the Egyptian conception that Nasser represented?</a:t>
            </a:r>
            <a:endParaRPr lang="he-IL" sz="1800" dirty="0"/>
          </a:p>
        </p:txBody>
      </p:sp>
      <p:pic>
        <p:nvPicPr>
          <p:cNvPr id="4" name="Picture 2"/>
          <p:cNvPicPr>
            <a:picLocks noChangeAspect="1" noChangeArrowheads="1"/>
          </p:cNvPicPr>
          <p:nvPr/>
        </p:nvPicPr>
        <p:blipFill>
          <a:blip r:embed="rId3" cstate="print"/>
          <a:srcRect/>
          <a:stretch>
            <a:fillRect/>
          </a:stretch>
        </p:blipFill>
        <p:spPr bwMode="auto">
          <a:xfrm>
            <a:off x="6425794" y="2333674"/>
            <a:ext cx="2663925" cy="2252587"/>
          </a:xfrm>
          <a:prstGeom prst="rect">
            <a:avLst/>
          </a:prstGeom>
          <a:noFill/>
          <a:ln algn="ctr">
            <a:solidFill>
              <a:schemeClr val="tx1"/>
            </a:solidFill>
            <a:miter lim="800000"/>
            <a:headEnd/>
            <a:tailEnd/>
          </a:ln>
        </p:spPr>
      </p:pic>
    </p:spTree>
    <p:extLst>
      <p:ext uri="{BB962C8B-B14F-4D97-AF65-F5344CB8AC3E}">
        <p14:creationId xmlns="" xmlns:p14="http://schemas.microsoft.com/office/powerpoint/2010/main" val="91858449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628448" y="217980"/>
            <a:ext cx="4101417" cy="511156"/>
          </a:xfrm>
        </p:spPr>
        <p:txBody>
          <a:bodyPr>
            <a:noAutofit/>
          </a:bodyPr>
          <a:lstStyle/>
          <a:p>
            <a:pPr algn="ctr" rtl="0"/>
            <a:r>
              <a:rPr lang="en-US" sz="2800" b="1" dirty="0" smtClean="0">
                <a:latin typeface="+mj-lt"/>
              </a:rPr>
              <a:t>Past / Legacy System</a:t>
            </a:r>
            <a:endParaRPr lang="he-IL" sz="2800" b="1" dirty="0">
              <a:latin typeface="+mj-lt"/>
            </a:endParaRPr>
          </a:p>
        </p:txBody>
      </p:sp>
      <p:pic>
        <p:nvPicPr>
          <p:cNvPr id="15" name="Picture 2">
            <a:hlinkClick r:id="rId3" action="ppaction://hlinksldjump"/>
          </p:cNvPr>
          <p:cNvPicPr>
            <a:picLocks noChangeAspect="1" noChangeArrowheads="1"/>
          </p:cNvPicPr>
          <p:nvPr/>
        </p:nvPicPr>
        <p:blipFill>
          <a:blip r:embed="rId4" cstate="print"/>
          <a:srcRect/>
          <a:stretch>
            <a:fillRect/>
          </a:stretch>
        </p:blipFill>
        <p:spPr bwMode="auto">
          <a:xfrm>
            <a:off x="3929058" y="4071942"/>
            <a:ext cx="1445415" cy="2071702"/>
          </a:xfrm>
          <a:prstGeom prst="rect">
            <a:avLst/>
          </a:prstGeom>
          <a:noFill/>
          <a:ln algn="ctr">
            <a:solidFill>
              <a:schemeClr val="tx1"/>
            </a:solidFill>
            <a:miter lim="800000"/>
            <a:headEnd/>
            <a:tailEnd/>
          </a:ln>
        </p:spPr>
      </p:pic>
      <p:grpSp>
        <p:nvGrpSpPr>
          <p:cNvPr id="3" name="קבוצה 17"/>
          <p:cNvGrpSpPr/>
          <p:nvPr/>
        </p:nvGrpSpPr>
        <p:grpSpPr>
          <a:xfrm>
            <a:off x="5911464" y="1271570"/>
            <a:ext cx="1951183" cy="2071702"/>
            <a:chOff x="3286116" y="1357298"/>
            <a:chExt cx="2601577" cy="1500198"/>
          </a:xfrm>
        </p:grpSpPr>
        <p:pic>
          <p:nvPicPr>
            <p:cNvPr id="11" name="תמונה 10" descr="http://www.iaf.org.il/Sip_Storage/FILES/6/226.jpg">
              <a:hlinkClick r:id="rId5" action="ppaction://hlinksldjump"/>
            </p:cNvPr>
            <p:cNvPicPr/>
            <p:nvPr/>
          </p:nvPicPr>
          <p:blipFill>
            <a:blip r:embed="rId6" cstate="print"/>
            <a:srcRect/>
            <a:stretch>
              <a:fillRect/>
            </a:stretch>
          </p:blipFill>
          <p:spPr bwMode="auto">
            <a:xfrm>
              <a:off x="3286116" y="1500174"/>
              <a:ext cx="2571768" cy="1357322"/>
            </a:xfrm>
            <a:prstGeom prst="rect">
              <a:avLst/>
            </a:prstGeom>
            <a:noFill/>
            <a:ln w="9525">
              <a:noFill/>
              <a:miter lim="800000"/>
              <a:headEnd/>
              <a:tailEnd/>
            </a:ln>
          </p:spPr>
        </p:pic>
        <p:sp>
          <p:nvSpPr>
            <p:cNvPr id="10" name="TextBox 9"/>
            <p:cNvSpPr txBox="1"/>
            <p:nvPr/>
          </p:nvSpPr>
          <p:spPr>
            <a:xfrm>
              <a:off x="3286116" y="1357298"/>
              <a:ext cx="2601577" cy="378883"/>
            </a:xfrm>
            <a:prstGeom prst="rect">
              <a:avLst/>
            </a:prstGeom>
            <a:solidFill>
              <a:schemeClr val="bg1"/>
            </a:solidFill>
          </p:spPr>
          <p:txBody>
            <a:bodyPr wrap="square" rtlCol="1">
              <a:spAutoFit/>
            </a:bodyPr>
            <a:lstStyle/>
            <a:p>
              <a:pPr algn="ctr" rtl="0"/>
              <a:r>
                <a:rPr lang="en-US" sz="1400" b="1" dirty="0">
                  <a:solidFill>
                    <a:prstClr val="black"/>
                  </a:solidFill>
                </a:rPr>
                <a:t>The humiliating effect of the Six Day War</a:t>
              </a:r>
              <a:endParaRPr lang="he-IL" sz="1400" b="1" dirty="0">
                <a:solidFill>
                  <a:prstClr val="black"/>
                </a:solidFill>
              </a:endParaRPr>
            </a:p>
          </p:txBody>
        </p:sp>
      </p:grpSp>
      <p:grpSp>
        <p:nvGrpSpPr>
          <p:cNvPr id="4" name="קבוצה 18"/>
          <p:cNvGrpSpPr/>
          <p:nvPr/>
        </p:nvGrpSpPr>
        <p:grpSpPr>
          <a:xfrm>
            <a:off x="3714744" y="1264431"/>
            <a:ext cx="1928826" cy="2085980"/>
            <a:chOff x="2000232" y="857232"/>
            <a:chExt cx="2571768" cy="2085980"/>
          </a:xfrm>
        </p:grpSpPr>
        <p:pic>
          <p:nvPicPr>
            <p:cNvPr id="9" name="תמונה 8" descr="תוצאת תמונה עבור מלחמת ששת הימ">
              <a:hlinkClick r:id="rId7" action="ppaction://hlinksldjump"/>
            </p:cNvPr>
            <p:cNvPicPr/>
            <p:nvPr/>
          </p:nvPicPr>
          <p:blipFill>
            <a:blip r:embed="rId8" cstate="print"/>
            <a:srcRect/>
            <a:stretch>
              <a:fillRect/>
            </a:stretch>
          </p:blipFill>
          <p:spPr bwMode="auto">
            <a:xfrm>
              <a:off x="2000232" y="1571612"/>
              <a:ext cx="2571768" cy="1371600"/>
            </a:xfrm>
            <a:prstGeom prst="rect">
              <a:avLst/>
            </a:prstGeom>
            <a:noFill/>
            <a:ln w="9525">
              <a:noFill/>
              <a:miter lim="800000"/>
              <a:headEnd/>
              <a:tailEnd/>
            </a:ln>
          </p:spPr>
        </p:pic>
        <p:sp>
          <p:nvSpPr>
            <p:cNvPr id="13" name="TextBox 12"/>
            <p:cNvSpPr txBox="1"/>
            <p:nvPr/>
          </p:nvSpPr>
          <p:spPr>
            <a:xfrm>
              <a:off x="2000232" y="857232"/>
              <a:ext cx="2571768" cy="1169551"/>
            </a:xfrm>
            <a:prstGeom prst="rect">
              <a:avLst/>
            </a:prstGeom>
            <a:solidFill>
              <a:schemeClr val="bg1"/>
            </a:solidFill>
          </p:spPr>
          <p:txBody>
            <a:bodyPr wrap="square" rtlCol="1">
              <a:spAutoFit/>
            </a:bodyPr>
            <a:lstStyle/>
            <a:p>
              <a:pPr algn="ctr" rtl="0"/>
              <a:r>
                <a:rPr lang="en-US" sz="1400" b="1" dirty="0">
                  <a:solidFill>
                    <a:prstClr val="black"/>
                  </a:solidFill>
                </a:rPr>
                <a:t>Preventing the establishment of war results by Israel</a:t>
              </a:r>
            </a:p>
            <a:p>
              <a:pPr algn="ctr" rtl="0"/>
              <a:r>
                <a:rPr lang="en-US" sz="1400" b="1" dirty="0">
                  <a:solidFill>
                    <a:prstClr val="black"/>
                  </a:solidFill>
                </a:rPr>
                <a:t>Failure to enter into negotiations</a:t>
              </a:r>
              <a:endParaRPr lang="he-IL" sz="1400" b="1" dirty="0">
                <a:solidFill>
                  <a:prstClr val="black"/>
                </a:solidFill>
              </a:endParaRPr>
            </a:p>
          </p:txBody>
        </p:sp>
      </p:grpSp>
      <p:grpSp>
        <p:nvGrpSpPr>
          <p:cNvPr id="5" name="קבוצה 13"/>
          <p:cNvGrpSpPr/>
          <p:nvPr/>
        </p:nvGrpSpPr>
        <p:grpSpPr>
          <a:xfrm>
            <a:off x="1464447" y="1271570"/>
            <a:ext cx="2035983" cy="2071702"/>
            <a:chOff x="3286116" y="4143380"/>
            <a:chExt cx="2714644" cy="2071702"/>
          </a:xfrm>
        </p:grpSpPr>
        <p:pic>
          <p:nvPicPr>
            <p:cNvPr id="16" name="תמונה 15" descr="http://img.mako.co.il/2013/08/28/hatasa_magad_tela_avi_shimhoni_archaive_idf_c.jpg">
              <a:hlinkClick r:id="rId9" action="ppaction://hlinksldjump"/>
            </p:cNvPr>
            <p:cNvPicPr/>
            <p:nvPr/>
          </p:nvPicPr>
          <p:blipFill>
            <a:blip r:embed="rId10" cstate="print"/>
            <a:srcRect/>
            <a:stretch>
              <a:fillRect/>
            </a:stretch>
          </p:blipFill>
          <p:spPr bwMode="auto">
            <a:xfrm>
              <a:off x="3286116" y="4500570"/>
              <a:ext cx="2714630" cy="1714512"/>
            </a:xfrm>
            <a:prstGeom prst="rect">
              <a:avLst/>
            </a:prstGeom>
            <a:noFill/>
            <a:ln w="9525">
              <a:noFill/>
              <a:miter lim="800000"/>
              <a:headEnd/>
              <a:tailEnd/>
            </a:ln>
          </p:spPr>
        </p:pic>
        <p:sp>
          <p:nvSpPr>
            <p:cNvPr id="17" name="TextBox 16"/>
            <p:cNvSpPr txBox="1"/>
            <p:nvPr/>
          </p:nvSpPr>
          <p:spPr>
            <a:xfrm>
              <a:off x="3286116" y="4143380"/>
              <a:ext cx="2714644" cy="954107"/>
            </a:xfrm>
            <a:prstGeom prst="rect">
              <a:avLst/>
            </a:prstGeom>
            <a:solidFill>
              <a:srgbClr val="FFFFFF"/>
            </a:solidFill>
          </p:spPr>
          <p:txBody>
            <a:bodyPr wrap="square" rtlCol="1">
              <a:spAutoFit/>
            </a:bodyPr>
            <a:lstStyle/>
            <a:p>
              <a:pPr algn="ctr" rtl="0"/>
              <a:r>
                <a:rPr lang="en-US" sz="1400" b="1" dirty="0">
                  <a:solidFill>
                    <a:prstClr val="black"/>
                  </a:solidFill>
                </a:rPr>
                <a:t>A combination of military and political solutions</a:t>
              </a:r>
            </a:p>
            <a:p>
              <a:pPr algn="ctr" rtl="0"/>
              <a:r>
                <a:rPr lang="en-US" sz="1400" b="1" dirty="0">
                  <a:solidFill>
                    <a:prstClr val="black"/>
                  </a:solidFill>
                </a:rPr>
                <a:t>War of Attrition</a:t>
              </a:r>
              <a:endParaRPr lang="he-IL" sz="1400" b="1" dirty="0">
                <a:solidFill>
                  <a:prstClr val="black"/>
                </a:solidFill>
              </a:endParaRPr>
            </a:p>
          </p:txBody>
        </p:sp>
      </p:grpSp>
      <p:cxnSp>
        <p:nvCxnSpPr>
          <p:cNvPr id="21" name="מחבר חץ ישר 20"/>
          <p:cNvCxnSpPr/>
          <p:nvPr/>
        </p:nvCxnSpPr>
        <p:spPr>
          <a:xfrm rot="5400000">
            <a:off x="4519017" y="3642719"/>
            <a:ext cx="428628" cy="11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rot="10800000" flipV="1">
            <a:off x="5429256" y="3500438"/>
            <a:ext cx="1017992" cy="64294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מחבר חץ ישר 22"/>
          <p:cNvCxnSpPr/>
          <p:nvPr/>
        </p:nvCxnSpPr>
        <p:spPr>
          <a:xfrm>
            <a:off x="2857488" y="3500438"/>
            <a:ext cx="1071570" cy="7143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5342648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מעוגל 4"/>
          <p:cNvSpPr/>
          <p:nvPr/>
        </p:nvSpPr>
        <p:spPr>
          <a:xfrm>
            <a:off x="1303711" y="1071546"/>
            <a:ext cx="6590156" cy="492922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black"/>
              </a:solidFill>
            </a:endParaRPr>
          </a:p>
        </p:txBody>
      </p:sp>
      <p:sp>
        <p:nvSpPr>
          <p:cNvPr id="3" name="מציין מיקום תוכן 2"/>
          <p:cNvSpPr>
            <a:spLocks noGrp="1"/>
          </p:cNvSpPr>
          <p:nvPr>
            <p:ph idx="1"/>
          </p:nvPr>
        </p:nvSpPr>
        <p:spPr>
          <a:xfrm>
            <a:off x="1357290" y="1214423"/>
            <a:ext cx="6493647" cy="4446825"/>
          </a:xfrm>
        </p:spPr>
        <p:txBody>
          <a:bodyPr>
            <a:normAutofit/>
          </a:bodyPr>
          <a:lstStyle/>
          <a:p>
            <a:pPr indent="0" algn="just" rtl="0">
              <a:lnSpc>
                <a:spcPct val="150000"/>
              </a:lnSpc>
              <a:buNone/>
            </a:pPr>
            <a:r>
              <a:rPr lang="en-US" sz="1800" b="1" dirty="0" smtClean="0">
                <a:latin typeface="+mj-lt"/>
              </a:rPr>
              <a:t>"The defeat in the Six-Day War was a severe trauma to the entire Arab world, but nowhere was the severity of the trauma in Egyptian society, and as a result of this defeat, Egypt lost the Sinai peninsula with its economic resources and strategic positions, lost control of the Suez Canal, It was Egypt that initiated the conflict in 1967 and dragged the rest of the "confrontation states" into the war, at the top of which was the blame for the total defeat, and the defeat of Egypt's self-image and belief in their ability to advance in the modern world,</a:t>
            </a:r>
          </a:p>
          <a:p>
            <a:pPr indent="0" algn="just" rtl="0">
              <a:lnSpc>
                <a:spcPct val="150000"/>
              </a:lnSpc>
              <a:buNone/>
            </a:pPr>
            <a:r>
              <a:rPr lang="en-US" sz="1400" b="1" dirty="0" smtClean="0">
                <a:latin typeface="+mj-lt"/>
              </a:rPr>
              <a:t>		"Egypt under the leadership of Sadat," Shimon Shamir, p. 88</a:t>
            </a:r>
            <a:endParaRPr lang="he-IL" sz="1200" dirty="0">
              <a:latin typeface="+mj-lt"/>
            </a:endParaRPr>
          </a:p>
        </p:txBody>
      </p:sp>
    </p:spTree>
    <p:extLst>
      <p:ext uri="{BB962C8B-B14F-4D97-AF65-F5344CB8AC3E}">
        <p14:creationId xmlns="" xmlns:p14="http://schemas.microsoft.com/office/powerpoint/2010/main" val="269048573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p:cNvSpPr/>
          <p:nvPr/>
        </p:nvSpPr>
        <p:spPr>
          <a:xfrm>
            <a:off x="899592" y="764704"/>
            <a:ext cx="7200800" cy="547260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black"/>
              </a:solidFill>
            </a:endParaRPr>
          </a:p>
        </p:txBody>
      </p:sp>
      <p:sp>
        <p:nvSpPr>
          <p:cNvPr id="3" name="מציין מיקום תוכן 2"/>
          <p:cNvSpPr>
            <a:spLocks noGrp="1"/>
          </p:cNvSpPr>
          <p:nvPr>
            <p:ph idx="1"/>
          </p:nvPr>
        </p:nvSpPr>
        <p:spPr>
          <a:xfrm>
            <a:off x="1174332" y="764704"/>
            <a:ext cx="6782043" cy="4536504"/>
          </a:xfrm>
        </p:spPr>
        <p:txBody>
          <a:bodyPr/>
          <a:lstStyle/>
          <a:p>
            <a:pPr indent="0" algn="l" rtl="0">
              <a:lnSpc>
                <a:spcPct val="150000"/>
              </a:lnSpc>
              <a:buNone/>
            </a:pPr>
            <a:r>
              <a:rPr lang="en-US" sz="2000" b="1" dirty="0" smtClean="0">
                <a:latin typeface="+mj-lt"/>
              </a:rPr>
              <a:t>"</a:t>
            </a:r>
            <a:r>
              <a:rPr lang="en-US" b="1" dirty="0" smtClean="0">
                <a:latin typeface="+mj-lt"/>
              </a:rPr>
              <a:t>His primary aim was, accordingly, to prevent the crystallization of the Israeli military victory into a historic victory for Zionism, which would establish a new relationship between the Arab world and Israel. Nasser, who led the Arab  armies to defeat, did not want to  be the one to lead the Arab states to a regional arrangement which would contradict the Arab aspirations” </a:t>
            </a:r>
            <a:endParaRPr lang="he-IL" b="1" dirty="0">
              <a:latin typeface="+mj-lt"/>
            </a:endParaRPr>
          </a:p>
          <a:p>
            <a:pPr indent="0" algn="l" rtl="0">
              <a:lnSpc>
                <a:spcPct val="150000"/>
              </a:lnSpc>
              <a:buNone/>
            </a:pPr>
            <a:r>
              <a:rPr lang="en-US" dirty="0" smtClean="0">
                <a:latin typeface="+mj-lt"/>
              </a:rPr>
              <a:t>	        Egypt under the leadership of Sadat, "Shimon Shamir, p</a:t>
            </a:r>
          </a:p>
          <a:p>
            <a:pPr indent="0" algn="l" rtl="0">
              <a:lnSpc>
                <a:spcPct val="150000"/>
              </a:lnSpc>
              <a:buNone/>
            </a:pPr>
            <a:endParaRPr lang="he-IL" dirty="0">
              <a:latin typeface="+mj-lt"/>
            </a:endParaRPr>
          </a:p>
          <a:p>
            <a:pPr indent="0" algn="l" rtl="0">
              <a:lnSpc>
                <a:spcPct val="150000"/>
              </a:lnSpc>
              <a:buNone/>
            </a:pPr>
            <a:r>
              <a:rPr lang="en-US" b="1" dirty="0" smtClean="0">
                <a:latin typeface="+mj-lt"/>
              </a:rPr>
              <a:t>"Giving up on occupied Arab lands - is impossible and not in my hands - signing a peace treaty with Israel is impossible and I will not agree to it, recognition of Israel is impossible and not within my capacity.“</a:t>
            </a:r>
          </a:p>
          <a:p>
            <a:pPr indent="0" algn="l" rtl="0">
              <a:lnSpc>
                <a:spcPct val="150000"/>
              </a:lnSpc>
              <a:buNone/>
            </a:pPr>
            <a:r>
              <a:rPr lang="en-US" dirty="0" smtClean="0">
                <a:latin typeface="+mj-lt"/>
              </a:rPr>
              <a:t>				            Nasser, July 12, 1968</a:t>
            </a:r>
            <a:endParaRPr lang="en-US" dirty="0">
              <a:latin typeface="+mj-lt"/>
            </a:endParaRPr>
          </a:p>
          <a:p>
            <a:pPr algn="l" rtl="0">
              <a:lnSpc>
                <a:spcPct val="150000"/>
              </a:lnSpc>
              <a:buNone/>
            </a:pPr>
            <a:endParaRPr lang="he-IL" sz="2000" dirty="0">
              <a:latin typeface="+mj-lt"/>
            </a:endParaRPr>
          </a:p>
        </p:txBody>
      </p:sp>
    </p:spTree>
    <p:extLst>
      <p:ext uri="{BB962C8B-B14F-4D97-AF65-F5344CB8AC3E}">
        <p14:creationId xmlns="" xmlns:p14="http://schemas.microsoft.com/office/powerpoint/2010/main" val="170190007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p:cNvSpPr/>
          <p:nvPr/>
        </p:nvSpPr>
        <p:spPr>
          <a:xfrm>
            <a:off x="1250133" y="428604"/>
            <a:ext cx="6590156" cy="557216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black"/>
              </a:solidFill>
            </a:endParaRPr>
          </a:p>
        </p:txBody>
      </p:sp>
      <p:sp>
        <p:nvSpPr>
          <p:cNvPr id="2" name="כותרת 1"/>
          <p:cNvSpPr>
            <a:spLocks noGrp="1"/>
          </p:cNvSpPr>
          <p:nvPr>
            <p:ph type="title"/>
          </p:nvPr>
        </p:nvSpPr>
        <p:spPr>
          <a:xfrm>
            <a:off x="3203848" y="428604"/>
            <a:ext cx="2941498" cy="336100"/>
          </a:xfrm>
        </p:spPr>
        <p:txBody>
          <a:bodyPr>
            <a:noAutofit/>
          </a:bodyPr>
          <a:lstStyle/>
          <a:p>
            <a:pPr rtl="0"/>
            <a:r>
              <a:rPr lang="en-US" sz="2400" b="1" dirty="0" smtClean="0">
                <a:latin typeface="+mj-lt"/>
              </a:rPr>
              <a:t>Nasser's Premises</a:t>
            </a:r>
            <a:endParaRPr lang="he-IL" sz="2400" b="1" dirty="0">
              <a:latin typeface="+mj-lt"/>
            </a:endParaRPr>
          </a:p>
        </p:txBody>
      </p:sp>
      <p:sp>
        <p:nvSpPr>
          <p:cNvPr id="3" name="מציין מיקום תוכן 2"/>
          <p:cNvSpPr>
            <a:spLocks noGrp="1"/>
          </p:cNvSpPr>
          <p:nvPr>
            <p:ph idx="1"/>
          </p:nvPr>
        </p:nvSpPr>
        <p:spPr>
          <a:xfrm>
            <a:off x="1271016" y="612744"/>
            <a:ext cx="6569273" cy="5268931"/>
          </a:xfrm>
        </p:spPr>
        <p:txBody>
          <a:bodyPr>
            <a:noAutofit/>
          </a:bodyPr>
          <a:lstStyle/>
          <a:p>
            <a:pPr rtl="0">
              <a:lnSpc>
                <a:spcPct val="150000"/>
              </a:lnSpc>
              <a:buNone/>
            </a:pPr>
            <a:r>
              <a:rPr lang="he-IL" sz="1600" b="1" dirty="0">
                <a:latin typeface="+mj-lt"/>
              </a:rPr>
              <a:t>    </a:t>
            </a:r>
            <a:endParaRPr lang="he-IL" sz="1600" b="1" dirty="0" smtClean="0">
              <a:latin typeface="+mj-lt"/>
            </a:endParaRPr>
          </a:p>
          <a:p>
            <a:pPr algn="just" rtl="0">
              <a:lnSpc>
                <a:spcPct val="150000"/>
              </a:lnSpc>
              <a:buNone/>
            </a:pPr>
            <a:r>
              <a:rPr lang="en-US" sz="1400" b="1" dirty="0" smtClean="0">
                <a:latin typeface="+mj-lt"/>
              </a:rPr>
              <a:t>Nasser's strategy - a combination of the "military solution" and the "political solution" in order to obtain increasing pressure on Israel until it is forced to evacuate the territories.</a:t>
            </a:r>
          </a:p>
          <a:p>
            <a:pPr algn="just" rtl="0">
              <a:lnSpc>
                <a:spcPct val="150000"/>
              </a:lnSpc>
              <a:buNone/>
            </a:pPr>
            <a:r>
              <a:rPr lang="en-US" sz="1400" b="1" dirty="0" smtClean="0">
                <a:latin typeface="+mj-lt"/>
              </a:rPr>
              <a:t>This "press" strategy was based on five elements:</a:t>
            </a:r>
          </a:p>
          <a:p>
            <a:pPr marL="342900" indent="-342900" algn="just" rtl="0">
              <a:lnSpc>
                <a:spcPct val="150000"/>
              </a:lnSpc>
              <a:buFont typeface="+mj-lt"/>
              <a:buAutoNum type="arabicPeriod"/>
            </a:pPr>
            <a:r>
              <a:rPr lang="en-US" sz="1400" b="1" dirty="0" smtClean="0">
                <a:latin typeface="+mj-lt"/>
              </a:rPr>
              <a:t>Arabic power structure</a:t>
            </a:r>
          </a:p>
          <a:p>
            <a:pPr marL="342900" indent="-342900" algn="just" rtl="0">
              <a:lnSpc>
                <a:spcPct val="150000"/>
              </a:lnSpc>
              <a:buFont typeface="+mj-lt"/>
              <a:buAutoNum type="arabicPeriod"/>
            </a:pPr>
            <a:r>
              <a:rPr lang="en-US" sz="1400" b="1" dirty="0" smtClean="0">
                <a:latin typeface="+mj-lt"/>
              </a:rPr>
              <a:t>The Soviet Union's attraction to increased involvement in the Arab-Israeli conflict, until active Soviet participation in the fighting itself, if conditions so require.</a:t>
            </a:r>
          </a:p>
          <a:p>
            <a:pPr marL="342900" indent="-342900" algn="just" rtl="0">
              <a:lnSpc>
                <a:spcPct val="150000"/>
              </a:lnSpc>
              <a:buFont typeface="+mj-lt"/>
              <a:buAutoNum type="arabicPeriod"/>
            </a:pPr>
            <a:r>
              <a:rPr lang="en-US" sz="1400" b="1" dirty="0" smtClean="0">
                <a:latin typeface="+mj-lt"/>
              </a:rPr>
              <a:t>Neutralizing American support for Israel.</a:t>
            </a:r>
          </a:p>
          <a:p>
            <a:pPr marL="342900" indent="-342900" algn="just" rtl="0">
              <a:lnSpc>
                <a:spcPct val="150000"/>
              </a:lnSpc>
              <a:buFont typeface="+mj-lt"/>
              <a:buAutoNum type="arabicPeriod"/>
            </a:pPr>
            <a:r>
              <a:rPr lang="en-US" sz="1400" b="1" dirty="0" smtClean="0">
                <a:latin typeface="+mj-lt"/>
              </a:rPr>
              <a:t>A vigorous operation of the blocs of Arab-friendly countries in the Afro-Asian world, and to a certain extent also in Europe, in order to pressure Israel. UN institutions were supposed to bring this pressure to bear by giving teeth to their decisions.</a:t>
            </a:r>
          </a:p>
          <a:p>
            <a:pPr marL="457200" indent="-457200" algn="just" rtl="0">
              <a:lnSpc>
                <a:spcPct val="150000"/>
              </a:lnSpc>
              <a:buFont typeface="+mj-lt"/>
              <a:buAutoNum type="arabicPeriod"/>
            </a:pPr>
            <a:r>
              <a:rPr lang="en-US" sz="2000" b="1" dirty="0" smtClean="0">
                <a:solidFill>
                  <a:srgbClr val="FF0000"/>
                </a:solidFill>
                <a:latin typeface="+mj-lt"/>
              </a:rPr>
              <a:t>Conducting a war of attrition on all fronts against Israel.</a:t>
            </a:r>
            <a:endParaRPr lang="he-IL" sz="1200" b="1" dirty="0">
              <a:latin typeface="+mj-lt"/>
            </a:endParaRPr>
          </a:p>
          <a:p>
            <a:pPr rtl="0">
              <a:lnSpc>
                <a:spcPct val="150000"/>
              </a:lnSpc>
              <a:buNone/>
            </a:pPr>
            <a:endParaRPr lang="he-IL" sz="1200" b="1" dirty="0">
              <a:latin typeface="+mj-lt"/>
            </a:endParaRPr>
          </a:p>
        </p:txBody>
      </p:sp>
    </p:spTree>
    <p:extLst>
      <p:ext uri="{BB962C8B-B14F-4D97-AF65-F5344CB8AC3E}">
        <p14:creationId xmlns="" xmlns:p14="http://schemas.microsoft.com/office/powerpoint/2010/main" val="76561593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p:cNvSpPr/>
          <p:nvPr/>
        </p:nvSpPr>
        <p:spPr>
          <a:xfrm>
            <a:off x="1357290" y="332656"/>
            <a:ext cx="6482999" cy="5832648"/>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black"/>
              </a:solidFill>
            </a:endParaRPr>
          </a:p>
        </p:txBody>
      </p:sp>
      <p:sp>
        <p:nvSpPr>
          <p:cNvPr id="3" name="מציין מיקום תוכן 2"/>
          <p:cNvSpPr>
            <a:spLocks noGrp="1"/>
          </p:cNvSpPr>
          <p:nvPr>
            <p:ph idx="1"/>
          </p:nvPr>
        </p:nvSpPr>
        <p:spPr>
          <a:xfrm>
            <a:off x="1475656" y="332656"/>
            <a:ext cx="6326460" cy="5760639"/>
          </a:xfrm>
        </p:spPr>
        <p:txBody>
          <a:bodyPr/>
          <a:lstStyle/>
          <a:p>
            <a:pPr algn="ctr" rtl="0">
              <a:lnSpc>
                <a:spcPct val="150000"/>
              </a:lnSpc>
              <a:buNone/>
            </a:pPr>
            <a:r>
              <a:rPr lang="en-US" sz="1600" b="1" dirty="0" smtClean="0">
                <a:latin typeface="+mj-lt"/>
              </a:rPr>
              <a:t>"</a:t>
            </a:r>
            <a:r>
              <a:rPr lang="en-US" b="1" dirty="0" smtClean="0">
                <a:latin typeface="+mj-lt"/>
              </a:rPr>
              <a:t>Near Nasser's Death, This Strategy was a Failure:</a:t>
            </a:r>
          </a:p>
          <a:p>
            <a:pPr rtl="0">
              <a:lnSpc>
                <a:spcPct val="150000"/>
              </a:lnSpc>
              <a:buFont typeface="+mj-lt"/>
              <a:buAutoNum type="arabicPeriod"/>
            </a:pPr>
            <a:r>
              <a:rPr lang="he-IL" sz="1600" b="1" dirty="0" smtClean="0">
                <a:latin typeface="+mj-lt"/>
              </a:rPr>
              <a:t> </a:t>
            </a:r>
            <a:r>
              <a:rPr lang="en-US" sz="1600" b="1" dirty="0" smtClean="0">
                <a:latin typeface="+mj-lt"/>
              </a:rPr>
              <a:t>The Egyptian army was restored, but joint Arab command wasn’t organized.</a:t>
            </a:r>
          </a:p>
          <a:p>
            <a:pPr rtl="0">
              <a:lnSpc>
                <a:spcPct val="150000"/>
              </a:lnSpc>
              <a:buFont typeface="+mj-lt"/>
              <a:buAutoNum type="arabicPeriod"/>
            </a:pPr>
            <a:r>
              <a:rPr lang="en-US" sz="1600" b="1" dirty="0" smtClean="0">
                <a:latin typeface="+mj-lt"/>
              </a:rPr>
              <a:t> Although the Soviet Union became involved in the fighting arena, it was actually a moderating factor.</a:t>
            </a:r>
          </a:p>
          <a:p>
            <a:pPr rtl="0">
              <a:lnSpc>
                <a:spcPct val="150000"/>
              </a:lnSpc>
              <a:buFont typeface="+mj-lt"/>
              <a:buAutoNum type="arabicPeriod"/>
            </a:pPr>
            <a:r>
              <a:rPr lang="en-US" sz="1600" b="1" dirty="0" smtClean="0">
                <a:latin typeface="+mj-lt"/>
              </a:rPr>
              <a:t> Although the United States, in the Rogers Plan, approached an Egyptian position, it did not lower its support for its demand for a peace agreement with Israel;</a:t>
            </a:r>
          </a:p>
          <a:p>
            <a:pPr rtl="0">
              <a:lnSpc>
                <a:spcPct val="150000"/>
              </a:lnSpc>
              <a:buFont typeface="+mj-lt"/>
              <a:buAutoNum type="arabicPeriod"/>
            </a:pPr>
            <a:r>
              <a:rPr lang="en-US" sz="1600" b="1" dirty="0" smtClean="0">
                <a:latin typeface="+mj-lt"/>
              </a:rPr>
              <a:t> International sources did not spare the expressions of support for the Arabs, but without significant influence</a:t>
            </a:r>
          </a:p>
          <a:p>
            <a:pPr rtl="0">
              <a:lnSpc>
                <a:spcPct val="150000"/>
              </a:lnSpc>
              <a:buFont typeface="+mj-lt"/>
              <a:buAutoNum type="arabicPeriod"/>
            </a:pPr>
            <a:r>
              <a:rPr lang="en-US" sz="1600" b="1" dirty="0" smtClean="0">
                <a:latin typeface="+mj-lt"/>
              </a:rPr>
              <a:t> The War of Attrition did hurt Israel, but it weighed on the Egyptians even more.</a:t>
            </a:r>
          </a:p>
          <a:p>
            <a:pPr rtl="0">
              <a:lnSpc>
                <a:spcPct val="150000"/>
              </a:lnSpc>
            </a:pPr>
            <a:r>
              <a:rPr lang="en-US" sz="1100" b="1" dirty="0" smtClean="0">
                <a:latin typeface="+mj-lt"/>
              </a:rPr>
              <a:t>       	          </a:t>
            </a:r>
            <a:r>
              <a:rPr lang="en-US" sz="1400" dirty="0" smtClean="0">
                <a:latin typeface="+mj-lt"/>
              </a:rPr>
              <a:t>"Egypt under the leadership of Sadat," Shimon Shamir, p. 91</a:t>
            </a:r>
            <a:endParaRPr lang="he-IL" sz="1400" b="1" dirty="0" smtClean="0">
              <a:latin typeface="+mj-lt"/>
            </a:endParaRPr>
          </a:p>
          <a:p>
            <a:pPr algn="ctr" rtl="0">
              <a:lnSpc>
                <a:spcPct val="150000"/>
              </a:lnSpc>
              <a:buNone/>
            </a:pPr>
            <a:r>
              <a:rPr lang="en-US" b="1" dirty="0" smtClean="0">
                <a:solidFill>
                  <a:srgbClr val="FF0000"/>
                </a:solidFill>
                <a:latin typeface="+mj-lt"/>
              </a:rPr>
              <a:t>In July 1970, Nasser was forced to agree to a cease-fire, thus questioning the effectiveness of his basic strategy. "</a:t>
            </a:r>
            <a:endParaRPr lang="he-IL" sz="1600" b="1" dirty="0">
              <a:latin typeface="+mj-lt"/>
            </a:endParaRPr>
          </a:p>
        </p:txBody>
      </p:sp>
    </p:spTree>
    <p:extLst>
      <p:ext uri="{BB962C8B-B14F-4D97-AF65-F5344CB8AC3E}">
        <p14:creationId xmlns="" xmlns:p14="http://schemas.microsoft.com/office/powerpoint/2010/main" val="225746794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071934" y="357166"/>
            <a:ext cx="928694" cy="725470"/>
          </a:xfrm>
        </p:spPr>
        <p:txBody>
          <a:bodyPr/>
          <a:lstStyle/>
          <a:p>
            <a:pPr algn="ctr" rtl="0"/>
            <a:r>
              <a:rPr lang="he-IL" dirty="0" smtClean="0">
                <a:latin typeface="+mj-lt"/>
              </a:rPr>
              <a:t>ההיסט</a:t>
            </a:r>
            <a:endParaRPr lang="he-IL" dirty="0">
              <a:latin typeface="+mj-lt"/>
            </a:endParaRPr>
          </a:p>
        </p:txBody>
      </p:sp>
      <p:sp>
        <p:nvSpPr>
          <p:cNvPr id="3" name="מציין מיקום תוכן 2"/>
          <p:cNvSpPr>
            <a:spLocks noGrp="1"/>
          </p:cNvSpPr>
          <p:nvPr>
            <p:ph idx="1"/>
          </p:nvPr>
        </p:nvSpPr>
        <p:spPr>
          <a:xfrm>
            <a:off x="1485900" y="1000110"/>
            <a:ext cx="6172200" cy="5126055"/>
          </a:xfrm>
        </p:spPr>
        <p:txBody>
          <a:bodyPr/>
          <a:lstStyle/>
          <a:p>
            <a:pPr algn="ctr" rtl="0">
              <a:buNone/>
            </a:pPr>
            <a:r>
              <a:rPr lang="en-US" dirty="0" smtClean="0">
                <a:latin typeface="+mj-lt"/>
              </a:rPr>
              <a:t>How Sadat understood the relevancy gap between the approach of Nasser and the emerging situation</a:t>
            </a:r>
            <a:endParaRPr lang="he-IL" dirty="0" smtClean="0">
              <a:latin typeface="+mj-lt"/>
            </a:endParaRPr>
          </a:p>
          <a:p>
            <a:pPr algn="ctr" rtl="0">
              <a:buNone/>
            </a:pPr>
            <a:endParaRPr lang="he-IL" b="1" dirty="0" smtClean="0">
              <a:latin typeface="+mj-lt"/>
            </a:endParaRPr>
          </a:p>
          <a:p>
            <a:pPr algn="ctr" rtl="0">
              <a:buNone/>
            </a:pPr>
            <a:endParaRPr lang="he-IL" b="1" dirty="0" smtClean="0">
              <a:latin typeface="+mj-lt"/>
            </a:endParaRPr>
          </a:p>
          <a:p>
            <a:pPr algn="ctr" rtl="0">
              <a:buNone/>
            </a:pPr>
            <a:endParaRPr lang="he-IL" b="1" dirty="0" smtClean="0">
              <a:latin typeface="+mj-lt"/>
            </a:endParaRPr>
          </a:p>
          <a:p>
            <a:pPr algn="ctr" rtl="0">
              <a:buNone/>
            </a:pPr>
            <a:endParaRPr lang="he-IL" b="1" dirty="0" smtClean="0">
              <a:latin typeface="+mj-lt"/>
            </a:endParaRPr>
          </a:p>
          <a:p>
            <a:pPr algn="ctr" rtl="0">
              <a:buNone/>
            </a:pPr>
            <a:r>
              <a:rPr lang="he-IL" b="1" dirty="0" smtClean="0">
                <a:latin typeface="+mj-lt"/>
              </a:rPr>
              <a:t> </a:t>
            </a:r>
          </a:p>
          <a:p>
            <a:pPr algn="ctr" rtl="0">
              <a:buNone/>
            </a:pPr>
            <a:endParaRPr lang="he-IL" b="1" dirty="0" smtClean="0">
              <a:latin typeface="+mj-lt"/>
            </a:endParaRPr>
          </a:p>
          <a:p>
            <a:pPr algn="ctr" rtl="0">
              <a:buNone/>
            </a:pPr>
            <a:endParaRPr lang="he-IL" sz="2000" b="1" dirty="0">
              <a:latin typeface="+mj-lt"/>
            </a:endParaRPr>
          </a:p>
        </p:txBody>
      </p:sp>
      <p:sp>
        <p:nvSpPr>
          <p:cNvPr id="5" name="מלבן מעוגל 4">
            <a:hlinkClick r:id="rId3" action="ppaction://hlinksldjump"/>
          </p:cNvPr>
          <p:cNvSpPr/>
          <p:nvPr/>
        </p:nvSpPr>
        <p:spPr>
          <a:xfrm>
            <a:off x="3929058" y="357166"/>
            <a:ext cx="1071570" cy="571504"/>
          </a:xfrm>
          <a:prstGeom prst="roundRect">
            <a:avLst/>
          </a:prstGeom>
          <a:solidFill>
            <a:srgbClr val="FFFF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prstClr val="white"/>
              </a:solidFill>
              <a:latin typeface="+mj-lt"/>
            </a:endParaRPr>
          </a:p>
        </p:txBody>
      </p:sp>
      <p:sp>
        <p:nvSpPr>
          <p:cNvPr id="6" name="מלבן 5"/>
          <p:cNvSpPr/>
          <p:nvPr/>
        </p:nvSpPr>
        <p:spPr>
          <a:xfrm>
            <a:off x="5911462" y="3429000"/>
            <a:ext cx="1875248" cy="2500330"/>
          </a:xfrm>
          <a:prstGeom prst="rect">
            <a:avLst/>
          </a:prstGeom>
          <a:solidFill>
            <a:srgbClr val="31859C">
              <a:alpha val="76078"/>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prstClr val="black"/>
                </a:solidFill>
                <a:latin typeface="+mj-lt"/>
              </a:rPr>
              <a:t>Preparation for total war</a:t>
            </a:r>
            <a:endParaRPr lang="he-IL" b="1" dirty="0" smtClean="0">
              <a:solidFill>
                <a:prstClr val="black"/>
              </a:solidFill>
              <a:latin typeface="+mj-lt"/>
            </a:endParaRPr>
          </a:p>
          <a:p>
            <a:pPr algn="ctr" rtl="0"/>
            <a:endParaRPr lang="he-IL" b="1" dirty="0" smtClean="0">
              <a:solidFill>
                <a:prstClr val="black"/>
              </a:solidFill>
              <a:latin typeface="+mj-lt"/>
            </a:endParaRPr>
          </a:p>
          <a:p>
            <a:pPr algn="ctr" rtl="0"/>
            <a:r>
              <a:rPr lang="en-US" b="1" dirty="0" smtClean="0">
                <a:solidFill>
                  <a:prstClr val="black"/>
                </a:solidFill>
                <a:latin typeface="+mj-lt"/>
              </a:rPr>
              <a:t>War of attrition</a:t>
            </a:r>
          </a:p>
          <a:p>
            <a:pPr algn="ctr" rtl="0"/>
            <a:endParaRPr lang="en-US" b="1" dirty="0" smtClean="0">
              <a:solidFill>
                <a:prstClr val="black"/>
              </a:solidFill>
              <a:latin typeface="+mj-lt"/>
            </a:endParaRPr>
          </a:p>
          <a:p>
            <a:pPr algn="ctr" rtl="0"/>
            <a:r>
              <a:rPr lang="en-US" b="1" dirty="0" smtClean="0">
                <a:solidFill>
                  <a:prstClr val="black"/>
                </a:solidFill>
                <a:latin typeface="+mj-lt"/>
              </a:rPr>
              <a:t>Political Process</a:t>
            </a:r>
            <a:endParaRPr lang="he-IL" b="1" dirty="0">
              <a:solidFill>
                <a:prstClr val="black"/>
              </a:solidFill>
              <a:latin typeface="+mj-lt"/>
            </a:endParaRPr>
          </a:p>
          <a:p>
            <a:pPr algn="ctr" rtl="0"/>
            <a:endParaRPr lang="he-IL" b="1" dirty="0">
              <a:solidFill>
                <a:prstClr val="black"/>
              </a:solidFill>
              <a:latin typeface="+mj-lt"/>
            </a:endParaRPr>
          </a:p>
        </p:txBody>
      </p:sp>
      <p:sp>
        <p:nvSpPr>
          <p:cNvPr id="7" name="אליפסה 6"/>
          <p:cNvSpPr/>
          <p:nvPr/>
        </p:nvSpPr>
        <p:spPr>
          <a:xfrm>
            <a:off x="5804306" y="2428868"/>
            <a:ext cx="2035983" cy="571504"/>
          </a:xfrm>
          <a:prstGeom prst="ellipse">
            <a:avLst/>
          </a:prstGeom>
          <a:solidFill>
            <a:srgbClr val="595959">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b="1" dirty="0" smtClean="0">
                <a:solidFill>
                  <a:prstClr val="white"/>
                </a:solidFill>
                <a:latin typeface="+mj-lt"/>
              </a:rPr>
              <a:t>From Nasser’s concept</a:t>
            </a:r>
            <a:endParaRPr lang="he-IL" sz="1600" b="1" dirty="0">
              <a:solidFill>
                <a:prstClr val="white"/>
              </a:solidFill>
              <a:latin typeface="+mj-lt"/>
            </a:endParaRPr>
          </a:p>
        </p:txBody>
      </p:sp>
      <p:sp>
        <p:nvSpPr>
          <p:cNvPr id="10" name="חץ מעוקל למעלה 9"/>
          <p:cNvSpPr/>
          <p:nvPr/>
        </p:nvSpPr>
        <p:spPr>
          <a:xfrm rot="11751706" flipV="1">
            <a:off x="3769165" y="4798546"/>
            <a:ext cx="1686123" cy="683171"/>
          </a:xfrm>
          <a:prstGeom prst="curvedUp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prstClr val="black"/>
              </a:solidFill>
              <a:latin typeface="+mj-lt"/>
            </a:endParaRPr>
          </a:p>
        </p:txBody>
      </p:sp>
      <p:sp>
        <p:nvSpPr>
          <p:cNvPr id="11" name="מלבן 10"/>
          <p:cNvSpPr/>
          <p:nvPr/>
        </p:nvSpPr>
        <p:spPr>
          <a:xfrm>
            <a:off x="1625183" y="3429000"/>
            <a:ext cx="1928802" cy="2500330"/>
          </a:xfrm>
          <a:prstGeom prst="rect">
            <a:avLst/>
          </a:prstGeom>
          <a:solidFill>
            <a:srgbClr val="31859C">
              <a:alpha val="76078"/>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b="1" dirty="0">
              <a:solidFill>
                <a:prstClr val="black"/>
              </a:solidFill>
              <a:latin typeface="+mj-lt"/>
            </a:endParaRPr>
          </a:p>
          <a:p>
            <a:pPr algn="ctr" rtl="0"/>
            <a:endParaRPr lang="he-IL" b="1" dirty="0">
              <a:solidFill>
                <a:prstClr val="black"/>
              </a:solidFill>
              <a:latin typeface="+mj-lt"/>
            </a:endParaRPr>
          </a:p>
          <a:p>
            <a:pPr algn="ctr" rtl="0"/>
            <a:endParaRPr lang="he-IL" b="1" dirty="0">
              <a:solidFill>
                <a:prstClr val="black"/>
              </a:solidFill>
              <a:latin typeface="+mj-lt"/>
            </a:endParaRPr>
          </a:p>
          <a:p>
            <a:pPr algn="ctr" rtl="0"/>
            <a:endParaRPr lang="he-IL" b="1" dirty="0">
              <a:solidFill>
                <a:prstClr val="black"/>
              </a:solidFill>
              <a:latin typeface="+mj-lt"/>
            </a:endParaRPr>
          </a:p>
          <a:p>
            <a:pPr algn="ctr" rtl="0"/>
            <a:endParaRPr lang="he-IL" b="1" dirty="0">
              <a:solidFill>
                <a:prstClr val="black"/>
              </a:solidFill>
              <a:latin typeface="+mj-lt"/>
            </a:endParaRPr>
          </a:p>
          <a:p>
            <a:pPr algn="ctr" rtl="0"/>
            <a:endParaRPr lang="he-IL" b="1" dirty="0">
              <a:solidFill>
                <a:prstClr val="black"/>
              </a:solidFill>
              <a:latin typeface="+mj-lt"/>
            </a:endParaRPr>
          </a:p>
          <a:p>
            <a:pPr algn="ctr" rtl="0"/>
            <a:r>
              <a:rPr lang="en-US" b="1" dirty="0" smtClean="0">
                <a:solidFill>
                  <a:prstClr val="black"/>
                </a:solidFill>
                <a:latin typeface="+mj-lt"/>
              </a:rPr>
              <a:t>Limited war</a:t>
            </a:r>
            <a:endParaRPr lang="he-IL" b="1" dirty="0">
              <a:solidFill>
                <a:prstClr val="black"/>
              </a:solidFill>
              <a:latin typeface="+mj-lt"/>
            </a:endParaRPr>
          </a:p>
          <a:p>
            <a:pPr algn="ctr" rtl="0"/>
            <a:endParaRPr lang="he-IL" b="1" dirty="0">
              <a:solidFill>
                <a:prstClr val="black"/>
              </a:solidFill>
              <a:latin typeface="+mj-lt"/>
            </a:endParaRPr>
          </a:p>
          <a:p>
            <a:pPr algn="ctr" rtl="0"/>
            <a:r>
              <a:rPr lang="en-US" b="1" dirty="0" smtClean="0">
                <a:solidFill>
                  <a:prstClr val="black"/>
                </a:solidFill>
                <a:latin typeface="+mj-lt"/>
              </a:rPr>
              <a:t>US involvement</a:t>
            </a:r>
            <a:endParaRPr lang="he-IL" b="1" dirty="0">
              <a:solidFill>
                <a:prstClr val="black"/>
              </a:solidFill>
              <a:latin typeface="+mj-lt"/>
            </a:endParaRPr>
          </a:p>
          <a:p>
            <a:pPr algn="ctr" rtl="0"/>
            <a:endParaRPr lang="he-IL" b="1" dirty="0">
              <a:solidFill>
                <a:prstClr val="black"/>
              </a:solidFill>
              <a:latin typeface="+mj-lt"/>
            </a:endParaRPr>
          </a:p>
          <a:p>
            <a:pPr algn="ctr" rtl="0"/>
            <a:endParaRPr lang="he-IL" b="1" dirty="0">
              <a:solidFill>
                <a:prstClr val="black"/>
              </a:solidFill>
              <a:latin typeface="+mj-lt"/>
            </a:endParaRPr>
          </a:p>
          <a:p>
            <a:pPr algn="ctr" rtl="0"/>
            <a:endParaRPr lang="he-IL" b="1" dirty="0">
              <a:solidFill>
                <a:prstClr val="black"/>
              </a:solidFill>
              <a:latin typeface="+mj-lt"/>
            </a:endParaRPr>
          </a:p>
          <a:p>
            <a:pPr algn="ctr" rtl="0"/>
            <a:endParaRPr lang="he-IL" b="1" dirty="0">
              <a:solidFill>
                <a:prstClr val="black"/>
              </a:solidFill>
              <a:latin typeface="+mj-lt"/>
            </a:endParaRPr>
          </a:p>
        </p:txBody>
      </p:sp>
      <p:sp>
        <p:nvSpPr>
          <p:cNvPr id="12" name="אליפסה 11"/>
          <p:cNvSpPr/>
          <p:nvPr/>
        </p:nvSpPr>
        <p:spPr>
          <a:xfrm>
            <a:off x="1518025" y="2428868"/>
            <a:ext cx="2196719" cy="571504"/>
          </a:xfrm>
          <a:prstGeom prst="ellipse">
            <a:avLst/>
          </a:prstGeom>
          <a:solidFill>
            <a:srgbClr val="595959">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b="1" dirty="0" smtClean="0">
                <a:solidFill>
                  <a:prstClr val="white"/>
                </a:solidFill>
                <a:latin typeface="+mj-lt"/>
              </a:rPr>
              <a:t>To the evolving concept of Sadat</a:t>
            </a:r>
            <a:endParaRPr lang="he-IL" sz="1400" b="1" dirty="0">
              <a:solidFill>
                <a:prstClr val="white"/>
              </a:solidFill>
              <a:latin typeface="+mj-lt"/>
            </a:endParaRPr>
          </a:p>
        </p:txBody>
      </p:sp>
      <p:sp>
        <p:nvSpPr>
          <p:cNvPr id="13" name="TextBox 12"/>
          <p:cNvSpPr txBox="1"/>
          <p:nvPr/>
        </p:nvSpPr>
        <p:spPr>
          <a:xfrm>
            <a:off x="1643042" y="3571876"/>
            <a:ext cx="1928826" cy="646331"/>
          </a:xfrm>
          <a:prstGeom prst="rect">
            <a:avLst/>
          </a:prstGeom>
          <a:solidFill>
            <a:schemeClr val="bg2">
              <a:lumMod val="75000"/>
            </a:schemeClr>
          </a:solidFill>
        </p:spPr>
        <p:txBody>
          <a:bodyPr wrap="square" rtlCol="1">
            <a:spAutoFit/>
          </a:bodyPr>
          <a:lstStyle/>
          <a:p>
            <a:pPr algn="ctr" rtl="0"/>
            <a:r>
              <a:rPr lang="en-US" b="1" dirty="0" smtClean="0">
                <a:solidFill>
                  <a:prstClr val="black"/>
                </a:solidFill>
                <a:latin typeface="+mj-lt"/>
              </a:rPr>
              <a:t>"Tools" to bypass restrictions</a:t>
            </a:r>
            <a:endParaRPr lang="he-IL" b="1" dirty="0">
              <a:solidFill>
                <a:prstClr val="black"/>
              </a:solidFill>
              <a:latin typeface="+mj-lt"/>
            </a:endParaRPr>
          </a:p>
        </p:txBody>
      </p:sp>
      <p:sp>
        <p:nvSpPr>
          <p:cNvPr id="14" name="TextBox 13"/>
          <p:cNvSpPr txBox="1"/>
          <p:nvPr/>
        </p:nvSpPr>
        <p:spPr>
          <a:xfrm>
            <a:off x="3779912" y="2996952"/>
            <a:ext cx="2143140" cy="1754326"/>
          </a:xfrm>
          <a:prstGeom prst="rect">
            <a:avLst/>
          </a:prstGeom>
          <a:noFill/>
        </p:spPr>
        <p:txBody>
          <a:bodyPr wrap="square" rtlCol="1">
            <a:spAutoFit/>
          </a:bodyPr>
          <a:lstStyle/>
          <a:p>
            <a:pPr algn="ctr" rtl="0">
              <a:lnSpc>
                <a:spcPct val="150000"/>
              </a:lnSpc>
              <a:buFont typeface="Wingdings" pitchFamily="2" charset="2"/>
              <a:buChar char="§"/>
            </a:pPr>
            <a:r>
              <a:rPr lang="he-IL" sz="1600" b="1" dirty="0">
                <a:solidFill>
                  <a:prstClr val="black"/>
                </a:solidFill>
                <a:latin typeface="+mj-lt"/>
              </a:rPr>
              <a:t> </a:t>
            </a:r>
            <a:r>
              <a:rPr lang="en-US" sz="1400" b="1" dirty="0" smtClean="0">
                <a:solidFill>
                  <a:prstClr val="black"/>
                </a:solidFill>
                <a:latin typeface="+mj-lt"/>
              </a:rPr>
              <a:t>Why did we fail in 1967?</a:t>
            </a:r>
            <a:endParaRPr lang="he-IL" sz="1600" b="1" dirty="0">
              <a:solidFill>
                <a:prstClr val="black"/>
              </a:solidFill>
              <a:latin typeface="+mj-lt"/>
            </a:endParaRPr>
          </a:p>
          <a:p>
            <a:pPr algn="ctr" rtl="0">
              <a:lnSpc>
                <a:spcPct val="150000"/>
              </a:lnSpc>
              <a:buFont typeface="Wingdings" pitchFamily="2" charset="2"/>
              <a:buChar char="§"/>
            </a:pPr>
            <a:r>
              <a:rPr lang="en-US" sz="1400" b="1" dirty="0" smtClean="0">
                <a:solidFill>
                  <a:prstClr val="black"/>
                </a:solidFill>
                <a:latin typeface="+mj-lt"/>
              </a:rPr>
              <a:t>Why did we fail at the war of attrition?</a:t>
            </a:r>
            <a:endParaRPr lang="he-IL" sz="1400" b="1" dirty="0">
              <a:solidFill>
                <a:prstClr val="black"/>
              </a:solidFill>
              <a:latin typeface="+mj-lt"/>
            </a:endParaRPr>
          </a:p>
          <a:p>
            <a:pPr algn="ctr" rtl="0">
              <a:lnSpc>
                <a:spcPct val="150000"/>
              </a:lnSpc>
              <a:buFont typeface="Wingdings" pitchFamily="2" charset="2"/>
              <a:buChar char="§"/>
            </a:pPr>
            <a:r>
              <a:rPr lang="he-IL" sz="1400" b="1" dirty="0" smtClean="0">
                <a:solidFill>
                  <a:prstClr val="black"/>
                </a:solidFill>
                <a:latin typeface="+mj-lt"/>
              </a:rPr>
              <a:t> </a:t>
            </a:r>
            <a:r>
              <a:rPr lang="en-US" sz="1400" b="1" dirty="0" smtClean="0">
                <a:solidFill>
                  <a:prstClr val="black"/>
                </a:solidFill>
                <a:latin typeface="+mj-lt"/>
              </a:rPr>
              <a:t>Why did we fail the political initiative?</a:t>
            </a:r>
            <a:endParaRPr lang="he-IL" sz="1400" b="1" dirty="0">
              <a:solidFill>
                <a:prstClr val="black"/>
              </a:solidFill>
              <a:latin typeface="+mj-lt"/>
            </a:endParaRPr>
          </a:p>
        </p:txBody>
      </p:sp>
      <p:cxnSp>
        <p:nvCxnSpPr>
          <p:cNvPr id="16" name="מחבר חץ ישר 15"/>
          <p:cNvCxnSpPr/>
          <p:nvPr/>
        </p:nvCxnSpPr>
        <p:spPr>
          <a:xfrm rot="10800000">
            <a:off x="3929058" y="2643182"/>
            <a:ext cx="1768091" cy="1588"/>
          </a:xfrm>
          <a:prstGeom prst="straightConnector1">
            <a:avLst/>
          </a:prstGeom>
          <a:ln w="28575">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58595" y="315194"/>
            <a:ext cx="3555371" cy="677108"/>
          </a:xfrm>
          <a:prstGeom prst="rect">
            <a:avLst/>
          </a:prstGeom>
          <a:solidFill>
            <a:srgbClr val="FFFF99"/>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ctr" rtl="0"/>
            <a:r>
              <a:rPr lang="en-US" sz="2000" b="1" dirty="0" smtClean="0">
                <a:solidFill>
                  <a:schemeClr val="bg2">
                    <a:lumMod val="25000"/>
                  </a:schemeClr>
                </a:solidFill>
                <a:latin typeface="+mj-lt"/>
              </a:rPr>
              <a:t>The Relevancy Gap (The Offset)</a:t>
            </a:r>
          </a:p>
          <a:p>
            <a:pPr algn="ctr" rtl="0"/>
            <a:endParaRPr lang="he-IL" b="1" dirty="0">
              <a:latin typeface="+mj-lt"/>
            </a:endParaRPr>
          </a:p>
        </p:txBody>
      </p:sp>
    </p:spTree>
    <p:extLst>
      <p:ext uri="{BB962C8B-B14F-4D97-AF65-F5344CB8AC3E}">
        <p14:creationId xmlns="" xmlns:p14="http://schemas.microsoft.com/office/powerpoint/2010/main" val="407858563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63688" y="211525"/>
            <a:ext cx="6270466" cy="562074"/>
          </a:xfrm>
        </p:spPr>
        <p:txBody>
          <a:bodyPr/>
          <a:lstStyle/>
          <a:p>
            <a:pPr algn="ctr" rtl="0"/>
            <a:r>
              <a:rPr lang="en-US" sz="2000" b="1" dirty="0" smtClean="0">
                <a:latin typeface="Tahoma" pitchFamily="34" charset="0"/>
                <a:ea typeface="Tahoma" pitchFamily="34" charset="0"/>
                <a:cs typeface="Tahoma" pitchFamily="34" charset="0"/>
              </a:rPr>
              <a:t>System Analysis - What Does It Look Like?</a:t>
            </a:r>
            <a:endParaRPr lang="he-IL" sz="2000" b="1" dirty="0">
              <a:latin typeface="Tahoma" pitchFamily="34" charset="0"/>
              <a:ea typeface="Tahoma" pitchFamily="34" charset="0"/>
              <a:cs typeface="Tahoma" pitchFamily="34" charset="0"/>
            </a:endParaRPr>
          </a:p>
        </p:txBody>
      </p:sp>
      <p:pic>
        <p:nvPicPr>
          <p:cNvPr id="4" name="מציין מיקום תוכן 3"/>
          <p:cNvPicPr>
            <a:picLocks noGrp="1" noChangeAspect="1"/>
          </p:cNvPicPr>
          <p:nvPr>
            <p:ph idx="1"/>
          </p:nvPr>
        </p:nvPicPr>
        <p:blipFill>
          <a:blip r:embed="rId2" cstate="print"/>
          <a:stretch>
            <a:fillRect/>
          </a:stretch>
        </p:blipFill>
        <p:spPr>
          <a:xfrm>
            <a:off x="3563888" y="3682238"/>
            <a:ext cx="3528392" cy="26210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תמונה 4"/>
          <p:cNvPicPr>
            <a:picLocks noChangeAspect="1"/>
          </p:cNvPicPr>
          <p:nvPr/>
        </p:nvPicPr>
        <p:blipFill>
          <a:blip r:embed="rId3" cstate="print"/>
          <a:stretch>
            <a:fillRect/>
          </a:stretch>
        </p:blipFill>
        <p:spPr>
          <a:xfrm>
            <a:off x="5076056" y="858043"/>
            <a:ext cx="3645481" cy="27397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תמונה 5"/>
          <p:cNvPicPr>
            <a:picLocks noChangeAspect="1"/>
          </p:cNvPicPr>
          <p:nvPr/>
        </p:nvPicPr>
        <p:blipFill>
          <a:blip r:embed="rId4" cstate="print"/>
          <a:stretch>
            <a:fillRect/>
          </a:stretch>
        </p:blipFill>
        <p:spPr>
          <a:xfrm>
            <a:off x="351456" y="1009030"/>
            <a:ext cx="4063706" cy="3068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267185" y="983222"/>
            <a:ext cx="2232248" cy="369332"/>
          </a:xfrm>
          <a:prstGeom prst="rect">
            <a:avLst/>
          </a:prstGeom>
          <a:solidFill>
            <a:schemeClr val="bg1"/>
          </a:solidFill>
        </p:spPr>
        <p:txBody>
          <a:bodyPr wrap="square" rtlCol="0">
            <a:spAutoFit/>
          </a:bodyPr>
          <a:lstStyle/>
          <a:p>
            <a:pPr algn="ctr" rtl="0"/>
            <a:r>
              <a:rPr lang="en-US" dirty="0" smtClean="0"/>
              <a:t>System Map </a:t>
            </a:r>
            <a:endParaRPr lang="en-US" dirty="0"/>
          </a:p>
        </p:txBody>
      </p:sp>
      <p:sp>
        <p:nvSpPr>
          <p:cNvPr id="7" name="TextBox 6"/>
          <p:cNvSpPr txBox="1"/>
          <p:nvPr/>
        </p:nvSpPr>
        <p:spPr>
          <a:xfrm>
            <a:off x="4572000" y="3682238"/>
            <a:ext cx="1872208" cy="261610"/>
          </a:xfrm>
          <a:prstGeom prst="rect">
            <a:avLst/>
          </a:prstGeom>
          <a:solidFill>
            <a:schemeClr val="bg1"/>
          </a:solidFill>
        </p:spPr>
        <p:txBody>
          <a:bodyPr wrap="square" rtlCol="0">
            <a:spAutoFit/>
          </a:bodyPr>
          <a:lstStyle/>
          <a:p>
            <a:pPr algn="l" rtl="0"/>
            <a:r>
              <a:rPr lang="en-US" sz="1100" dirty="0" smtClean="0"/>
              <a:t>Opportunity Area </a:t>
            </a:r>
            <a:r>
              <a:rPr lang="en-US" sz="1100" dirty="0"/>
              <a:t>/ Potential</a:t>
            </a:r>
          </a:p>
        </p:txBody>
      </p:sp>
      <p:sp>
        <p:nvSpPr>
          <p:cNvPr id="8" name="TextBox 7"/>
          <p:cNvSpPr txBox="1"/>
          <p:nvPr/>
        </p:nvSpPr>
        <p:spPr>
          <a:xfrm>
            <a:off x="2483768" y="2348880"/>
            <a:ext cx="576064" cy="216024"/>
          </a:xfrm>
          <a:prstGeom prst="rect">
            <a:avLst/>
          </a:prstGeom>
          <a:solidFill>
            <a:srgbClr val="4F81BD"/>
          </a:solidFill>
        </p:spPr>
        <p:txBody>
          <a:bodyPr wrap="square" rtlCol="0">
            <a:spAutoFit/>
          </a:bodyPr>
          <a:lstStyle/>
          <a:p>
            <a:pPr algn="l" rtl="0"/>
            <a:r>
              <a:rPr lang="en-US" sz="800" dirty="0" smtClean="0">
                <a:solidFill>
                  <a:schemeClr val="bg1"/>
                </a:solidFill>
              </a:rPr>
              <a:t>Israel</a:t>
            </a:r>
            <a:endParaRPr lang="en-US" sz="800" dirty="0">
              <a:solidFill>
                <a:schemeClr val="bg1"/>
              </a:solidFill>
            </a:endParaRPr>
          </a:p>
        </p:txBody>
      </p:sp>
      <p:sp>
        <p:nvSpPr>
          <p:cNvPr id="9" name="TextBox 8"/>
          <p:cNvSpPr txBox="1"/>
          <p:nvPr/>
        </p:nvSpPr>
        <p:spPr>
          <a:xfrm>
            <a:off x="1327202" y="3354673"/>
            <a:ext cx="576064" cy="216024"/>
          </a:xfrm>
          <a:prstGeom prst="rect">
            <a:avLst/>
          </a:prstGeom>
          <a:solidFill>
            <a:srgbClr val="E5ECF5"/>
          </a:solidFill>
        </p:spPr>
        <p:txBody>
          <a:bodyPr wrap="square" rtlCol="0">
            <a:spAutoFit/>
          </a:bodyPr>
          <a:lstStyle/>
          <a:p>
            <a:pPr algn="l" rtl="0"/>
            <a:r>
              <a:rPr lang="en-US" sz="800" dirty="0" smtClean="0"/>
              <a:t>America</a:t>
            </a:r>
            <a:endParaRPr lang="en-US" sz="800" dirty="0"/>
          </a:p>
        </p:txBody>
      </p:sp>
      <p:sp>
        <p:nvSpPr>
          <p:cNvPr id="10" name="TextBox 9"/>
          <p:cNvSpPr txBox="1"/>
          <p:nvPr/>
        </p:nvSpPr>
        <p:spPr>
          <a:xfrm>
            <a:off x="1903266" y="2632275"/>
            <a:ext cx="576064" cy="216024"/>
          </a:xfrm>
          <a:prstGeom prst="rect">
            <a:avLst/>
          </a:prstGeom>
          <a:solidFill>
            <a:srgbClr val="4BACC6"/>
          </a:solidFill>
        </p:spPr>
        <p:txBody>
          <a:bodyPr wrap="square" rtlCol="0">
            <a:spAutoFit/>
          </a:bodyPr>
          <a:lstStyle/>
          <a:p>
            <a:pPr algn="l" rtl="0"/>
            <a:r>
              <a:rPr lang="en-US" sz="800" dirty="0" smtClean="0">
                <a:solidFill>
                  <a:schemeClr val="bg1"/>
                </a:solidFill>
              </a:rPr>
              <a:t>Egypt</a:t>
            </a:r>
            <a:endParaRPr lang="en-US" sz="800" dirty="0">
              <a:solidFill>
                <a:schemeClr val="bg1"/>
              </a:solidFill>
            </a:endParaRPr>
          </a:p>
        </p:txBody>
      </p:sp>
      <p:sp>
        <p:nvSpPr>
          <p:cNvPr id="11" name="TextBox 10"/>
          <p:cNvSpPr txBox="1"/>
          <p:nvPr/>
        </p:nvSpPr>
        <p:spPr>
          <a:xfrm>
            <a:off x="3839098" y="1889098"/>
            <a:ext cx="576064" cy="216024"/>
          </a:xfrm>
          <a:prstGeom prst="rect">
            <a:avLst/>
          </a:prstGeom>
          <a:solidFill>
            <a:srgbClr val="C4BD97"/>
          </a:solidFill>
        </p:spPr>
        <p:txBody>
          <a:bodyPr wrap="square" rtlCol="0">
            <a:spAutoFit/>
          </a:bodyPr>
          <a:lstStyle/>
          <a:p>
            <a:pPr algn="l" rtl="0"/>
            <a:r>
              <a:rPr lang="en-US" sz="800" dirty="0" smtClean="0">
                <a:solidFill>
                  <a:schemeClr val="bg1"/>
                </a:solidFill>
              </a:rPr>
              <a:t>Iran </a:t>
            </a:r>
            <a:endParaRPr lang="en-US" sz="800" dirty="0">
              <a:solidFill>
                <a:schemeClr val="bg1"/>
              </a:solidFill>
            </a:endParaRPr>
          </a:p>
        </p:txBody>
      </p:sp>
      <p:sp>
        <p:nvSpPr>
          <p:cNvPr id="12" name="TextBox 11"/>
          <p:cNvSpPr txBox="1"/>
          <p:nvPr/>
        </p:nvSpPr>
        <p:spPr>
          <a:xfrm>
            <a:off x="899592" y="3108692"/>
            <a:ext cx="576064" cy="216024"/>
          </a:xfrm>
          <a:prstGeom prst="rect">
            <a:avLst/>
          </a:prstGeom>
          <a:solidFill>
            <a:srgbClr val="E5ECF5"/>
          </a:solidFill>
        </p:spPr>
        <p:txBody>
          <a:bodyPr wrap="square" rtlCol="0">
            <a:spAutoFit/>
          </a:bodyPr>
          <a:lstStyle/>
          <a:p>
            <a:pPr algn="l" rtl="0"/>
            <a:r>
              <a:rPr lang="en-US" sz="800" dirty="0" smtClean="0"/>
              <a:t>Russia</a:t>
            </a:r>
            <a:endParaRPr lang="en-US" sz="800" dirty="0"/>
          </a:p>
        </p:txBody>
      </p:sp>
    </p:spTree>
    <p:extLst>
      <p:ext uri="{BB962C8B-B14F-4D97-AF65-F5344CB8AC3E}">
        <p14:creationId xmlns="" xmlns:p14="http://schemas.microsoft.com/office/powerpoint/2010/main" val="28203664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8113" y="98032"/>
            <a:ext cx="7370695" cy="432048"/>
          </a:xfrm>
          <a:solidFill>
            <a:schemeClr val="bg1"/>
          </a:solidFill>
        </p:spPr>
        <p:txBody>
          <a:bodyPr/>
          <a:lstStyle/>
          <a:p>
            <a:pPr algn="ctr" rtl="0"/>
            <a:r>
              <a:rPr lang="en-US" b="1" dirty="0" smtClean="0">
                <a:latin typeface="+mj-lt"/>
                <a:ea typeface="Tahoma" pitchFamily="34" charset="0"/>
                <a:cs typeface="Tahoma" pitchFamily="34" charset="0"/>
              </a:rPr>
              <a:t>The Use Of Genealogy As Part Of Processes In Recent Years For The Purpose Of Identifying An Offset</a:t>
            </a:r>
            <a:endParaRPr lang="he-IL" b="1" dirty="0">
              <a:latin typeface="+mj-lt"/>
              <a:ea typeface="Tahoma" pitchFamily="34" charset="0"/>
              <a:cs typeface="Tahoma" pitchFamily="34" charset="0"/>
            </a:endParaRPr>
          </a:p>
        </p:txBody>
      </p:sp>
      <p:pic>
        <p:nvPicPr>
          <p:cNvPr id="6" name="תמונה 5"/>
          <p:cNvPicPr>
            <a:picLocks noChangeAspect="1"/>
          </p:cNvPicPr>
          <p:nvPr/>
        </p:nvPicPr>
        <p:blipFill>
          <a:blip r:embed="rId3" cstate="print"/>
          <a:stretch>
            <a:fillRect/>
          </a:stretch>
        </p:blipFill>
        <p:spPr>
          <a:xfrm>
            <a:off x="1164641" y="1130255"/>
            <a:ext cx="3419467" cy="2540263"/>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תמונה 2"/>
          <p:cNvPicPr>
            <a:picLocks noChangeAspect="1"/>
          </p:cNvPicPr>
          <p:nvPr/>
        </p:nvPicPr>
        <p:blipFill>
          <a:blip r:embed="rId4" cstate="print"/>
          <a:stretch>
            <a:fillRect/>
          </a:stretch>
        </p:blipFill>
        <p:spPr>
          <a:xfrm>
            <a:off x="5062395" y="1196752"/>
            <a:ext cx="4084445" cy="3077743"/>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תמונה 6"/>
          <p:cNvPicPr>
            <a:picLocks noChangeAspect="1"/>
          </p:cNvPicPr>
          <p:nvPr/>
        </p:nvPicPr>
        <p:blipFill>
          <a:blip r:embed="rId5" cstate="print"/>
          <a:stretch>
            <a:fillRect/>
          </a:stretch>
        </p:blipFill>
        <p:spPr>
          <a:xfrm>
            <a:off x="2496225" y="3410400"/>
            <a:ext cx="3688059" cy="2757827"/>
          </a:xfrm>
          <a:prstGeom prst="rect">
            <a:avLst/>
          </a:prstGeom>
          <a:solidFill>
            <a:schemeClr val="bg1"/>
          </a:solidFill>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5292080" y="1196752"/>
            <a:ext cx="3672408" cy="461665"/>
          </a:xfrm>
          <a:prstGeom prst="rect">
            <a:avLst/>
          </a:prstGeom>
          <a:solidFill>
            <a:schemeClr val="bg1"/>
          </a:solidFill>
        </p:spPr>
        <p:txBody>
          <a:bodyPr wrap="square" rtlCol="0">
            <a:spAutoFit/>
          </a:bodyPr>
          <a:lstStyle/>
          <a:p>
            <a:pPr algn="ctr" rtl="0"/>
            <a:r>
              <a:rPr lang="en-US" sz="1200" b="1" dirty="0"/>
              <a:t>Genealogy </a:t>
            </a:r>
            <a:r>
              <a:rPr lang="en-US" sz="1200" dirty="0"/>
              <a:t>- The development of Israel's perceptions of </a:t>
            </a:r>
            <a:r>
              <a:rPr lang="en-US" sz="1200" dirty="0" smtClean="0"/>
              <a:t>Sinai</a:t>
            </a:r>
          </a:p>
        </p:txBody>
      </p:sp>
      <p:sp>
        <p:nvSpPr>
          <p:cNvPr id="5" name="TextBox 4"/>
          <p:cNvSpPr txBox="1"/>
          <p:nvPr/>
        </p:nvSpPr>
        <p:spPr>
          <a:xfrm>
            <a:off x="1194661" y="1196752"/>
            <a:ext cx="3324476" cy="253916"/>
          </a:xfrm>
          <a:prstGeom prst="rect">
            <a:avLst/>
          </a:prstGeom>
          <a:solidFill>
            <a:schemeClr val="bg1"/>
          </a:solidFill>
        </p:spPr>
        <p:txBody>
          <a:bodyPr wrap="square" rtlCol="0">
            <a:spAutoFit/>
          </a:bodyPr>
          <a:lstStyle/>
          <a:p>
            <a:pPr algn="l" rtl="0"/>
            <a:r>
              <a:rPr lang="en-US" sz="1050" dirty="0"/>
              <a:t>The Genealogy of the </a:t>
            </a:r>
            <a:r>
              <a:rPr lang="en-US" sz="1050" dirty="0" smtClean="0"/>
              <a:t>Research and Development </a:t>
            </a:r>
            <a:r>
              <a:rPr lang="en-US" sz="1050" dirty="0"/>
              <a:t>System</a:t>
            </a:r>
          </a:p>
        </p:txBody>
      </p:sp>
    </p:spTree>
    <p:extLst>
      <p:ext uri="{BB962C8B-B14F-4D97-AF65-F5344CB8AC3E}">
        <p14:creationId xmlns="" xmlns:p14="http://schemas.microsoft.com/office/powerpoint/2010/main" val="220807925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תמונה 18"/>
          <p:cNvPicPr>
            <a:picLocks noChangeAspect="1"/>
          </p:cNvPicPr>
          <p:nvPr/>
        </p:nvPicPr>
        <p:blipFill rotWithShape="1">
          <a:blip r:embed="rId3" cstate="print"/>
          <a:srcRect l="5314" t="14946" r="51570" b="7377"/>
          <a:stretch/>
        </p:blipFill>
        <p:spPr>
          <a:xfrm>
            <a:off x="1383349" y="455162"/>
            <a:ext cx="1759989" cy="2536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תמונה 17"/>
          <p:cNvPicPr>
            <a:picLocks noChangeAspect="1"/>
          </p:cNvPicPr>
          <p:nvPr/>
        </p:nvPicPr>
        <p:blipFill rotWithShape="1">
          <a:blip r:embed="rId4" cstate="print"/>
          <a:srcRect l="8019" t="17604" r="48699" b="7773"/>
          <a:stretch/>
        </p:blipFill>
        <p:spPr>
          <a:xfrm>
            <a:off x="477147" y="2506339"/>
            <a:ext cx="1894973" cy="26137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2"/>
          <p:cNvPicPr>
            <a:picLocks noChangeAspect="1" noChangeArrowheads="1"/>
          </p:cNvPicPr>
          <p:nvPr/>
        </p:nvPicPr>
        <p:blipFill>
          <a:blip r:embed="rId5" cstate="screen">
            <a:extLst>
              <a:ext uri="{28A0092B-C50C-407E-A947-70E740481C1C}">
                <a14:useLocalDpi xmlns="" xmlns:a14="http://schemas.microsoft.com/office/drawing/2010/main"/>
              </a:ext>
            </a:extLst>
          </a:blip>
          <a:srcRect/>
          <a:stretch>
            <a:fillRect/>
          </a:stretch>
        </p:blipFill>
        <p:spPr bwMode="auto">
          <a:xfrm>
            <a:off x="5674545" y="1103238"/>
            <a:ext cx="3146076" cy="21334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2"/>
          <p:cNvPicPr>
            <a:picLocks noChangeAspect="1" noChangeArrowheads="1"/>
          </p:cNvPicPr>
          <p:nvPr/>
        </p:nvPicPr>
        <p:blipFill rotWithShape="1">
          <a:blip r:embed="rId6" cstate="screen">
            <a:extLst>
              <a:ext uri="{28A0092B-C50C-407E-A947-70E740481C1C}">
                <a14:useLocalDpi xmlns="" xmlns:a14="http://schemas.microsoft.com/office/drawing/2010/main"/>
              </a:ext>
            </a:extLst>
          </a:blip>
          <a:srcRect/>
          <a:stretch/>
        </p:blipFill>
        <p:spPr bwMode="auto">
          <a:xfrm>
            <a:off x="2514574" y="4316787"/>
            <a:ext cx="1613051" cy="2445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תמונה 13"/>
          <p:cNvPicPr>
            <a:picLocks noChangeAspect="1"/>
          </p:cNvPicPr>
          <p:nvPr/>
        </p:nvPicPr>
        <p:blipFill>
          <a:blip r:embed="rId7" cstate="screen">
            <a:extLst>
              <a:ext uri="{28A0092B-C50C-407E-A947-70E740481C1C}">
                <a14:useLocalDpi xmlns="" xmlns:a14="http://schemas.microsoft.com/office/drawing/2010/main"/>
              </a:ext>
            </a:extLst>
          </a:blip>
          <a:stretch>
            <a:fillRect/>
          </a:stretch>
        </p:blipFill>
        <p:spPr>
          <a:xfrm>
            <a:off x="5482970" y="3775662"/>
            <a:ext cx="3308910" cy="22059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3" name="קבוצה 2"/>
          <p:cNvGrpSpPr/>
          <p:nvPr/>
        </p:nvGrpSpPr>
        <p:grpSpPr>
          <a:xfrm>
            <a:off x="2269608" y="1242441"/>
            <a:ext cx="4896544" cy="4004762"/>
            <a:chOff x="4044226" y="-13547"/>
            <a:chExt cx="4896544" cy="4004762"/>
          </a:xfrm>
        </p:grpSpPr>
        <p:sp>
          <p:nvSpPr>
            <p:cNvPr id="4" name="מחומש משוכלל 3"/>
            <p:cNvSpPr/>
            <p:nvPr/>
          </p:nvSpPr>
          <p:spPr>
            <a:xfrm>
              <a:off x="4044226" y="-13547"/>
              <a:ext cx="4896544" cy="3961628"/>
            </a:xfrm>
            <a:prstGeom prst="pentagon">
              <a:avLst/>
            </a:prstGeom>
            <a:solidFill>
              <a:srgbClr val="009900"/>
            </a:solidFill>
            <a:effectLst>
              <a:outerShdw blurRad="50800" dist="38100" dir="2700000" algn="tl"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5554530" y="3037108"/>
              <a:ext cx="1931074" cy="954107"/>
            </a:xfrm>
            <a:prstGeom prst="rect">
              <a:avLst/>
            </a:prstGeom>
            <a:noFill/>
          </p:spPr>
          <p:txBody>
            <a:bodyPr wrap="square" rtlCol="1">
              <a:spAutoFit/>
            </a:bodyPr>
            <a:lstStyle/>
            <a:p>
              <a:pPr algn="ctr" rtl="0"/>
              <a:r>
                <a:rPr lang="en-US" sz="1400" b="1" dirty="0">
                  <a:solidFill>
                    <a:schemeClr val="bg1"/>
                  </a:solidFill>
                </a:rPr>
                <a:t>Theoretical infrastructure</a:t>
              </a:r>
            </a:p>
            <a:p>
              <a:pPr algn="ctr" rtl="0"/>
              <a:r>
                <a:rPr lang="en-US" sz="1400" b="1" dirty="0" smtClean="0">
                  <a:solidFill>
                    <a:schemeClr val="bg1"/>
                  </a:solidFill>
                </a:rPr>
                <a:t>systematic </a:t>
              </a:r>
              <a:r>
                <a:rPr lang="en-US" sz="1400" b="1" dirty="0">
                  <a:solidFill>
                    <a:schemeClr val="bg1"/>
                  </a:solidFill>
                </a:rPr>
                <a:t>learning theory</a:t>
              </a:r>
              <a:endParaRPr lang="he-IL" sz="1400" b="1" dirty="0">
                <a:solidFill>
                  <a:schemeClr val="bg1"/>
                </a:solidFill>
              </a:endParaRPr>
            </a:p>
          </p:txBody>
        </p:sp>
        <p:sp>
          <p:nvSpPr>
            <p:cNvPr id="7" name="TextBox 6"/>
            <p:cNvSpPr txBox="1"/>
            <p:nvPr/>
          </p:nvSpPr>
          <p:spPr>
            <a:xfrm rot="1970946">
              <a:off x="6467983" y="694081"/>
              <a:ext cx="1936423" cy="738664"/>
            </a:xfrm>
            <a:prstGeom prst="rect">
              <a:avLst/>
            </a:prstGeom>
            <a:noFill/>
          </p:spPr>
          <p:txBody>
            <a:bodyPr wrap="square" rtlCol="1">
              <a:spAutoFit/>
            </a:bodyPr>
            <a:lstStyle/>
            <a:p>
              <a:pPr algn="ctr"/>
              <a:r>
                <a:rPr lang="en-US" sz="1400" b="1" dirty="0" smtClean="0">
                  <a:solidFill>
                    <a:schemeClr val="bg1"/>
                  </a:solidFill>
                </a:rPr>
                <a:t>“Greenhouse</a:t>
              </a:r>
              <a:r>
                <a:rPr lang="en-US" sz="1400" b="1" dirty="0">
                  <a:solidFill>
                    <a:schemeClr val="bg1"/>
                  </a:solidFill>
                </a:rPr>
                <a:t>"</a:t>
              </a:r>
            </a:p>
            <a:p>
              <a:pPr algn="ctr" rtl="0"/>
              <a:r>
                <a:rPr lang="en-US" sz="1400" b="1" dirty="0">
                  <a:solidFill>
                    <a:schemeClr val="bg1"/>
                  </a:solidFill>
                </a:rPr>
                <a:t>Learning processes at headquarters</a:t>
              </a:r>
              <a:endParaRPr lang="he-IL" sz="1400" b="1" dirty="0">
                <a:solidFill>
                  <a:schemeClr val="bg1"/>
                </a:solidFill>
              </a:endParaRPr>
            </a:p>
          </p:txBody>
        </p:sp>
        <p:sp>
          <p:nvSpPr>
            <p:cNvPr id="8" name="TextBox 7"/>
            <p:cNvSpPr txBox="1"/>
            <p:nvPr/>
          </p:nvSpPr>
          <p:spPr>
            <a:xfrm rot="19640505">
              <a:off x="4334123" y="748815"/>
              <a:ext cx="2173153" cy="738664"/>
            </a:xfrm>
            <a:prstGeom prst="rect">
              <a:avLst/>
            </a:prstGeom>
            <a:noFill/>
          </p:spPr>
          <p:txBody>
            <a:bodyPr wrap="square" rtlCol="1">
              <a:spAutoFit/>
            </a:bodyPr>
            <a:lstStyle/>
            <a:p>
              <a:pPr algn="ctr"/>
              <a:r>
                <a:rPr lang="en-US" sz="1400" b="1" dirty="0">
                  <a:solidFill>
                    <a:schemeClr val="bg1"/>
                  </a:solidFill>
                </a:rPr>
                <a:t>Research institute</a:t>
              </a:r>
            </a:p>
            <a:p>
              <a:pPr algn="ctr" rtl="0"/>
              <a:r>
                <a:rPr lang="en-US" sz="1400" b="1" dirty="0">
                  <a:solidFill>
                    <a:schemeClr val="bg1"/>
                  </a:solidFill>
                </a:rPr>
                <a:t>Research supports learning processes</a:t>
              </a:r>
              <a:endParaRPr lang="he-IL" sz="1400" b="1" dirty="0">
                <a:solidFill>
                  <a:schemeClr val="bg1"/>
                </a:solidFill>
              </a:endParaRPr>
            </a:p>
          </p:txBody>
        </p:sp>
        <p:sp>
          <p:nvSpPr>
            <p:cNvPr id="9" name="TextBox 8"/>
            <p:cNvSpPr txBox="1"/>
            <p:nvPr/>
          </p:nvSpPr>
          <p:spPr>
            <a:xfrm rot="17444970">
              <a:off x="7035256" y="2452140"/>
              <a:ext cx="2067233" cy="523220"/>
            </a:xfrm>
            <a:prstGeom prst="rect">
              <a:avLst/>
            </a:prstGeom>
            <a:noFill/>
          </p:spPr>
          <p:txBody>
            <a:bodyPr wrap="none" rtlCol="1">
              <a:spAutoFit/>
            </a:bodyPr>
            <a:lstStyle/>
            <a:p>
              <a:pPr algn="ctr"/>
              <a:r>
                <a:rPr lang="en-US" sz="1400" b="1" dirty="0">
                  <a:solidFill>
                    <a:schemeClr val="bg1"/>
                  </a:solidFill>
                </a:rPr>
                <a:t>School</a:t>
              </a:r>
            </a:p>
            <a:p>
              <a:pPr algn="ctr" rtl="0"/>
              <a:r>
                <a:rPr lang="en-US" sz="1400" b="1" dirty="0">
                  <a:solidFill>
                    <a:schemeClr val="bg1"/>
                  </a:solidFill>
                </a:rPr>
                <a:t>Training of senior officers</a:t>
              </a:r>
              <a:endParaRPr lang="he-IL" sz="1400" b="1" dirty="0">
                <a:solidFill>
                  <a:schemeClr val="bg1"/>
                </a:solidFill>
              </a:endParaRPr>
            </a:p>
          </p:txBody>
        </p:sp>
        <p:sp>
          <p:nvSpPr>
            <p:cNvPr id="10" name="TextBox 9"/>
            <p:cNvSpPr txBox="1"/>
            <p:nvPr/>
          </p:nvSpPr>
          <p:spPr>
            <a:xfrm rot="4028847">
              <a:off x="4293889" y="2141683"/>
              <a:ext cx="1645977" cy="1169551"/>
            </a:xfrm>
            <a:prstGeom prst="rect">
              <a:avLst/>
            </a:prstGeom>
            <a:noFill/>
          </p:spPr>
          <p:txBody>
            <a:bodyPr wrap="square" rtlCol="1">
              <a:spAutoFit/>
            </a:bodyPr>
            <a:lstStyle/>
            <a:p>
              <a:pPr algn="ctr" rtl="0"/>
              <a:r>
                <a:rPr lang="en-US" sz="1400" b="1" dirty="0" smtClean="0">
                  <a:solidFill>
                    <a:schemeClr val="bg1"/>
                  </a:solidFill>
                </a:rPr>
                <a:t>“Dado Center Journal"</a:t>
              </a:r>
              <a:endParaRPr lang="en-US" sz="1400" b="1" dirty="0">
                <a:solidFill>
                  <a:schemeClr val="bg1"/>
                </a:solidFill>
              </a:endParaRPr>
            </a:p>
            <a:p>
              <a:pPr algn="ctr" rtl="0"/>
              <a:r>
                <a:rPr lang="en-US" sz="1400" b="1" dirty="0">
                  <a:solidFill>
                    <a:schemeClr val="bg1"/>
                  </a:solidFill>
                </a:rPr>
                <a:t>  Knowledge development platform</a:t>
              </a:r>
              <a:endParaRPr lang="he-IL" sz="1400" b="1" dirty="0">
                <a:solidFill>
                  <a:schemeClr val="bg1"/>
                </a:solidFill>
              </a:endParaRPr>
            </a:p>
          </p:txBody>
        </p:sp>
        <p:pic>
          <p:nvPicPr>
            <p:cNvPr id="11" name="תמונה 10"/>
            <p:cNvPicPr>
              <a:picLocks noChangeAspect="1"/>
            </p:cNvPicPr>
            <p:nvPr/>
          </p:nvPicPr>
          <p:blipFill>
            <a:blip r:embed="rId8" cstate="print"/>
            <a:stretch>
              <a:fillRect/>
            </a:stretch>
          </p:blipFill>
          <p:spPr>
            <a:xfrm>
              <a:off x="5760165" y="1370513"/>
              <a:ext cx="1562407" cy="1562407"/>
            </a:xfrm>
            <a:prstGeom prst="rect">
              <a:avLst/>
            </a:prstGeom>
          </p:spPr>
        </p:pic>
      </p:grpSp>
      <p:sp>
        <p:nvSpPr>
          <p:cNvPr id="20" name="מלבן מעוגל 19"/>
          <p:cNvSpPr/>
          <p:nvPr/>
        </p:nvSpPr>
        <p:spPr>
          <a:xfrm>
            <a:off x="1378836" y="45057"/>
            <a:ext cx="7765163" cy="1043813"/>
          </a:xfrm>
          <a:prstGeom prst="roundRect">
            <a:avLst/>
          </a:prstGeom>
        </p:spPr>
        <p:style>
          <a:lnRef idx="2">
            <a:schemeClr val="dk1"/>
          </a:lnRef>
          <a:fillRef idx="1">
            <a:schemeClr val="lt1"/>
          </a:fillRef>
          <a:effectRef idx="0">
            <a:schemeClr val="dk1"/>
          </a:effectRef>
          <a:fontRef idx="minor">
            <a:schemeClr val="dk1"/>
          </a:fontRef>
        </p:style>
        <p:txBody>
          <a:bodyPr rtlCol="1" anchor="ctr"/>
          <a:lstStyle/>
          <a:p>
            <a:pPr algn="ctr" rtl="0"/>
            <a:r>
              <a:rPr lang="en-US" sz="2000" b="1" dirty="0"/>
              <a:t>Mission: To serve as an expert in IDF content for the processes of </a:t>
            </a:r>
            <a:r>
              <a:rPr lang="en-US" sz="2000" b="1" dirty="0" smtClean="0"/>
              <a:t>systematic </a:t>
            </a:r>
            <a:r>
              <a:rPr lang="en-US" sz="2000" b="1" dirty="0"/>
              <a:t>thinking, to develop the field, to assimilate it in the IDF, and to assist IDF bodies in implementing it.</a:t>
            </a:r>
            <a:endParaRPr lang="he-IL" sz="2000" b="1" dirty="0"/>
          </a:p>
        </p:txBody>
      </p:sp>
    </p:spTree>
    <p:extLst>
      <p:ext uri="{BB962C8B-B14F-4D97-AF65-F5344CB8AC3E}">
        <p14:creationId xmlns="" xmlns:p14="http://schemas.microsoft.com/office/powerpoint/2010/main" val="3307746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31640" y="0"/>
            <a:ext cx="6500826" cy="571480"/>
          </a:xfrm>
        </p:spPr>
        <p:txBody>
          <a:bodyPr/>
          <a:lstStyle/>
          <a:p>
            <a:pPr algn="ctr" rtl="0"/>
            <a:r>
              <a:rPr lang="en-US" sz="2400" b="1" dirty="0" smtClean="0">
                <a:latin typeface="+mj-lt"/>
                <a:ea typeface="Tahoma" pitchFamily="34" charset="0"/>
                <a:cs typeface="Tahoma" pitchFamily="34" charset="0"/>
              </a:rPr>
              <a:t>The Potential</a:t>
            </a:r>
            <a:endParaRPr lang="he-IL" sz="2400" b="1" dirty="0">
              <a:latin typeface="+mj-lt"/>
              <a:ea typeface="Tahoma" pitchFamily="34" charset="0"/>
              <a:cs typeface="Tahoma" pitchFamily="34" charset="0"/>
            </a:endParaRPr>
          </a:p>
        </p:txBody>
      </p:sp>
      <p:sp>
        <p:nvSpPr>
          <p:cNvPr id="79" name="מלבן 78"/>
          <p:cNvSpPr/>
          <p:nvPr/>
        </p:nvSpPr>
        <p:spPr>
          <a:xfrm>
            <a:off x="0" y="3068960"/>
            <a:ext cx="9144000" cy="3293209"/>
          </a:xfrm>
          <a:prstGeom prst="rect">
            <a:avLst/>
          </a:prstGeom>
        </p:spPr>
        <p:txBody>
          <a:bodyPr wrap="square">
            <a:spAutoFit/>
          </a:bodyPr>
          <a:lstStyle/>
          <a:p>
            <a:pPr algn="l" rtl="0"/>
            <a:r>
              <a:rPr lang="en-US" sz="1600" b="1" dirty="0" smtClean="0">
                <a:solidFill>
                  <a:schemeClr val="tx2">
                    <a:lumMod val="75000"/>
                  </a:schemeClr>
                </a:solidFill>
                <a:latin typeface="+mj-lt"/>
              </a:rPr>
              <a:t>The potential is a mixture of all the positive and negative possibilities within the emerging system , and it would be advisable to work on influencing them to our advantage in order to create a desired future system. </a:t>
            </a:r>
          </a:p>
          <a:p>
            <a:pPr algn="l" rtl="0"/>
            <a:r>
              <a:rPr lang="en-US" sz="1600" b="1" dirty="0" smtClean="0">
                <a:solidFill>
                  <a:schemeClr val="tx2">
                    <a:lumMod val="75000"/>
                  </a:schemeClr>
                </a:solidFill>
                <a:latin typeface="+mj-lt"/>
              </a:rPr>
              <a:t>The potential can be a range of facets - the enemy vulnerabilities, developing technological capabilities, potential international alliances, etc.</a:t>
            </a:r>
          </a:p>
          <a:p>
            <a:pPr algn="l" rtl="0"/>
            <a:r>
              <a:rPr lang="en-US" sz="1600" b="1" dirty="0" smtClean="0">
                <a:solidFill>
                  <a:schemeClr val="tx2">
                    <a:lumMod val="75000"/>
                  </a:schemeClr>
                </a:solidFill>
                <a:latin typeface="+mj-lt"/>
              </a:rPr>
              <a:t>The potential needed to identify _ can be positive - one whose development / extraction will advance us to the desired future state, and also negative - one that could work against progress in the desired direction.</a:t>
            </a:r>
          </a:p>
          <a:p>
            <a:pPr algn="l" rtl="0"/>
            <a:r>
              <a:rPr lang="en-US" sz="1600" b="1" dirty="0" smtClean="0">
                <a:solidFill>
                  <a:schemeClr val="tx2">
                    <a:lumMod val="75000"/>
                  </a:schemeClr>
                </a:solidFill>
                <a:latin typeface="+mj-lt"/>
              </a:rPr>
              <a:t>The potential is measured by a perceptual "leap" that we strive for between the current system and the future system we desire (our preferred reality). </a:t>
            </a:r>
          </a:p>
          <a:p>
            <a:pPr algn="l" rtl="0"/>
            <a:r>
              <a:rPr lang="en-US" sz="1600" b="1" dirty="0" smtClean="0">
                <a:solidFill>
                  <a:schemeClr val="tx2">
                    <a:lumMod val="75000"/>
                  </a:schemeClr>
                </a:solidFill>
                <a:latin typeface="+mj-lt"/>
              </a:rPr>
              <a:t>Therefore, the potential leads us to examine what changes are needed in order to transition in to our identified potential system (command structure, organizational structure, setting priorities, modes of operation and functionality).</a:t>
            </a:r>
            <a:endParaRPr lang="en-US" sz="1600" b="1" dirty="0">
              <a:solidFill>
                <a:schemeClr val="tx2">
                  <a:lumMod val="75000"/>
                </a:schemeClr>
              </a:solidFill>
              <a:latin typeface="+mj-lt"/>
            </a:endParaRPr>
          </a:p>
        </p:txBody>
      </p:sp>
      <p:sp>
        <p:nvSpPr>
          <p:cNvPr id="23" name="מלבן מעוגל 22"/>
          <p:cNvSpPr/>
          <p:nvPr/>
        </p:nvSpPr>
        <p:spPr>
          <a:xfrm>
            <a:off x="5436096" y="836712"/>
            <a:ext cx="1836977" cy="11430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000" b="1" dirty="0" smtClean="0">
                <a:solidFill>
                  <a:schemeClr val="tx1"/>
                </a:solidFill>
                <a:latin typeface="+mj-lt"/>
                <a:cs typeface="David" pitchFamily="34" charset="-79"/>
              </a:rPr>
              <a:t>The past system- </a:t>
            </a:r>
          </a:p>
          <a:p>
            <a:pPr algn="ctr" rtl="0"/>
            <a:r>
              <a:rPr lang="en-US" sz="2000" b="1" dirty="0" smtClean="0">
                <a:solidFill>
                  <a:schemeClr val="tx1"/>
                </a:solidFill>
                <a:latin typeface="+mj-lt"/>
                <a:cs typeface="David" pitchFamily="34" charset="-79"/>
              </a:rPr>
              <a:t>legacy</a:t>
            </a:r>
            <a:endParaRPr lang="he-IL" sz="2000" b="1" dirty="0">
              <a:solidFill>
                <a:schemeClr val="tx1"/>
              </a:solidFill>
              <a:latin typeface="+mj-lt"/>
              <a:cs typeface="David" pitchFamily="34" charset="-79"/>
            </a:endParaRPr>
          </a:p>
        </p:txBody>
      </p:sp>
      <p:sp>
        <p:nvSpPr>
          <p:cNvPr id="24" name="מלבן מעוגל 23"/>
          <p:cNvSpPr/>
          <p:nvPr/>
        </p:nvSpPr>
        <p:spPr>
          <a:xfrm>
            <a:off x="2051720" y="836712"/>
            <a:ext cx="1785950" cy="114300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000" b="1" dirty="0" smtClean="0">
                <a:solidFill>
                  <a:schemeClr val="tx1"/>
                </a:solidFill>
                <a:latin typeface="+mj-lt"/>
                <a:cs typeface="David" pitchFamily="34" charset="-79"/>
              </a:rPr>
              <a:t>The current system - emerging</a:t>
            </a:r>
            <a:endParaRPr lang="he-IL" sz="2000" b="1" dirty="0">
              <a:solidFill>
                <a:schemeClr val="tx1"/>
              </a:solidFill>
              <a:latin typeface="+mj-lt"/>
              <a:cs typeface="David" pitchFamily="34" charset="-79"/>
            </a:endParaRPr>
          </a:p>
        </p:txBody>
      </p:sp>
      <p:sp>
        <p:nvSpPr>
          <p:cNvPr id="25" name="מלבן מעוגל 24"/>
          <p:cNvSpPr/>
          <p:nvPr/>
        </p:nvSpPr>
        <p:spPr>
          <a:xfrm>
            <a:off x="3779912" y="2132856"/>
            <a:ext cx="1857388" cy="10001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000" b="1" dirty="0" smtClean="0">
                <a:solidFill>
                  <a:schemeClr val="tx1"/>
                </a:solidFill>
                <a:latin typeface="+mj-lt"/>
                <a:cs typeface="David" pitchFamily="34" charset="-79"/>
              </a:rPr>
              <a:t>The future system- desired</a:t>
            </a:r>
            <a:endParaRPr lang="he-IL" sz="2000" b="1" dirty="0">
              <a:solidFill>
                <a:schemeClr val="tx1"/>
              </a:solidFill>
              <a:latin typeface="+mj-lt"/>
              <a:cs typeface="David" pitchFamily="34" charset="-79"/>
            </a:endParaRPr>
          </a:p>
        </p:txBody>
      </p:sp>
      <p:cxnSp>
        <p:nvCxnSpPr>
          <p:cNvPr id="26" name="מחבר חץ ישר 25"/>
          <p:cNvCxnSpPr/>
          <p:nvPr/>
        </p:nvCxnSpPr>
        <p:spPr>
          <a:xfrm>
            <a:off x="3851920" y="1412776"/>
            <a:ext cx="1571636"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995936" y="620688"/>
            <a:ext cx="1224136" cy="646331"/>
          </a:xfrm>
          <a:prstGeom prst="rect">
            <a:avLst/>
          </a:prstGeom>
          <a:solidFill>
            <a:schemeClr val="bg1">
              <a:lumMod val="85000"/>
            </a:schemeClr>
          </a:solidFill>
        </p:spPr>
        <p:txBody>
          <a:bodyPr wrap="square" lIns="0" rIns="0" rtlCol="1">
            <a:spAutoFit/>
          </a:bodyPr>
          <a:lstStyle/>
          <a:p>
            <a:pPr algn="ctr" rtl="0"/>
            <a:r>
              <a:rPr lang="en-US" sz="1200" b="1" dirty="0" smtClean="0">
                <a:solidFill>
                  <a:srgbClr val="C00000"/>
                </a:solidFill>
                <a:latin typeface="+mj-lt"/>
                <a:cs typeface="David" pitchFamily="34" charset="-79"/>
              </a:rPr>
              <a:t>Recognizing the relevance gap – The offset-</a:t>
            </a:r>
            <a:endParaRPr lang="he-IL" sz="1200" b="1" dirty="0">
              <a:solidFill>
                <a:srgbClr val="C00000"/>
              </a:solidFill>
              <a:latin typeface="+mj-lt"/>
              <a:cs typeface="David" pitchFamily="34" charset="-79"/>
            </a:endParaRPr>
          </a:p>
        </p:txBody>
      </p:sp>
      <p:sp>
        <p:nvSpPr>
          <p:cNvPr id="28" name="TextBox 27"/>
          <p:cNvSpPr txBox="1"/>
          <p:nvPr/>
        </p:nvSpPr>
        <p:spPr>
          <a:xfrm>
            <a:off x="4067944" y="1628800"/>
            <a:ext cx="1214445" cy="461665"/>
          </a:xfrm>
          <a:prstGeom prst="rect">
            <a:avLst/>
          </a:prstGeom>
          <a:solidFill>
            <a:schemeClr val="bg1">
              <a:lumMod val="85000"/>
            </a:schemeClr>
          </a:solidFill>
        </p:spPr>
        <p:txBody>
          <a:bodyPr wrap="square" lIns="0" rIns="0" rtlCol="1">
            <a:spAutoFit/>
          </a:bodyPr>
          <a:lstStyle/>
          <a:p>
            <a:pPr algn="ctr" rtl="0"/>
            <a:r>
              <a:rPr lang="en-US" sz="1200" b="1" dirty="0" smtClean="0">
                <a:solidFill>
                  <a:srgbClr val="C00000"/>
                </a:solidFill>
                <a:latin typeface="+mj-lt"/>
                <a:cs typeface="David" pitchFamily="34" charset="-79"/>
              </a:rPr>
              <a:t>Recognizing Potential</a:t>
            </a:r>
            <a:endParaRPr lang="he-IL" sz="1200" b="1" dirty="0">
              <a:solidFill>
                <a:srgbClr val="C00000"/>
              </a:solidFill>
              <a:latin typeface="+mj-lt"/>
              <a:cs typeface="David" pitchFamily="34" charset="-79"/>
            </a:endParaRPr>
          </a:p>
        </p:txBody>
      </p:sp>
      <p:cxnSp>
        <p:nvCxnSpPr>
          <p:cNvPr id="29" name="מחבר חץ ישר 28"/>
          <p:cNvCxnSpPr/>
          <p:nvPr/>
        </p:nvCxnSpPr>
        <p:spPr>
          <a:xfrm>
            <a:off x="3347864" y="1916832"/>
            <a:ext cx="571504" cy="42862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מחבר חץ ישר 34"/>
          <p:cNvCxnSpPr/>
          <p:nvPr/>
        </p:nvCxnSpPr>
        <p:spPr>
          <a:xfrm rot="5400000">
            <a:off x="5436096" y="1916832"/>
            <a:ext cx="428628" cy="428628"/>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8804764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071934" y="428604"/>
            <a:ext cx="1214446" cy="439718"/>
          </a:xfrm>
        </p:spPr>
        <p:txBody>
          <a:bodyPr/>
          <a:lstStyle/>
          <a:p>
            <a:r>
              <a:rPr lang="he-IL" cap="all" dirty="0" smtClean="0"/>
              <a:t>הפוטנציאל</a:t>
            </a:r>
            <a:endParaRPr lang="he-IL" dirty="0"/>
          </a:p>
        </p:txBody>
      </p:sp>
      <p:sp>
        <p:nvSpPr>
          <p:cNvPr id="3" name="מציין מיקום תוכן 2"/>
          <p:cNvSpPr>
            <a:spLocks noGrp="1"/>
          </p:cNvSpPr>
          <p:nvPr>
            <p:ph idx="1"/>
          </p:nvPr>
        </p:nvSpPr>
        <p:spPr>
          <a:xfrm>
            <a:off x="1619672" y="1772816"/>
            <a:ext cx="6172200" cy="2357452"/>
          </a:xfrm>
        </p:spPr>
        <p:txBody>
          <a:bodyPr/>
          <a:lstStyle/>
          <a:p>
            <a:pPr indent="0" algn="ctr" rtl="0">
              <a:lnSpc>
                <a:spcPct val="150000"/>
              </a:lnSpc>
              <a:buNone/>
            </a:pPr>
            <a:r>
              <a:rPr lang="en-US" sz="2000" b="1" dirty="0" smtClean="0">
                <a:latin typeface="+mj-lt"/>
              </a:rPr>
              <a:t>The overall efforts and ways that Sadat recognizes which will enable the reestablishment of the international, regional and internal status of Egypt- </a:t>
            </a:r>
          </a:p>
          <a:p>
            <a:pPr indent="0" algn="ctr" rtl="0">
              <a:lnSpc>
                <a:spcPct val="150000"/>
              </a:lnSpc>
              <a:buNone/>
            </a:pPr>
            <a:r>
              <a:rPr lang="en-US" sz="2000" b="1" dirty="0" smtClean="0">
                <a:latin typeface="+mj-lt"/>
              </a:rPr>
              <a:t>The return of Sinai </a:t>
            </a:r>
          </a:p>
          <a:p>
            <a:pPr indent="0" algn="ctr" rtl="0">
              <a:lnSpc>
                <a:spcPct val="150000"/>
              </a:lnSpc>
              <a:buNone/>
            </a:pPr>
            <a:endParaRPr lang="he-IL" sz="2000" b="1" dirty="0" smtClean="0">
              <a:latin typeface="+mj-lt"/>
            </a:endParaRPr>
          </a:p>
        </p:txBody>
      </p:sp>
      <p:sp>
        <p:nvSpPr>
          <p:cNvPr id="5" name="מלבן מעוגל 4">
            <a:hlinkClick r:id="rId3" action="ppaction://hlinksldjump"/>
          </p:cNvPr>
          <p:cNvSpPr/>
          <p:nvPr/>
        </p:nvSpPr>
        <p:spPr>
          <a:xfrm>
            <a:off x="3821901" y="428604"/>
            <a:ext cx="1553777" cy="500066"/>
          </a:xfrm>
          <a:prstGeom prst="roundRect">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6" name="TextBox 5"/>
          <p:cNvSpPr txBox="1"/>
          <p:nvPr/>
        </p:nvSpPr>
        <p:spPr>
          <a:xfrm>
            <a:off x="3203848" y="419492"/>
            <a:ext cx="2520280" cy="830997"/>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ctr" rtl="0"/>
            <a:r>
              <a:rPr lang="en-US" sz="2400" b="1" dirty="0" smtClean="0">
                <a:solidFill>
                  <a:schemeClr val="accent1">
                    <a:lumMod val="75000"/>
                  </a:schemeClr>
                </a:solidFill>
              </a:rPr>
              <a:t>The Potential</a:t>
            </a:r>
          </a:p>
          <a:p>
            <a:endParaRPr lang="he-IL" sz="2400" b="1" dirty="0"/>
          </a:p>
        </p:txBody>
      </p:sp>
    </p:spTree>
    <p:extLst>
      <p:ext uri="{BB962C8B-B14F-4D97-AF65-F5344CB8AC3E}">
        <p14:creationId xmlns="" xmlns:p14="http://schemas.microsoft.com/office/powerpoint/2010/main" val="330049308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מעוגל 4"/>
          <p:cNvSpPr/>
          <p:nvPr/>
        </p:nvSpPr>
        <p:spPr>
          <a:xfrm>
            <a:off x="5622221" y="4126208"/>
            <a:ext cx="2796102" cy="2088232"/>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solidFill>
                <a:prstClr val="white"/>
              </a:solidFill>
              <a:latin typeface="+mj-lt"/>
            </a:endParaRPr>
          </a:p>
        </p:txBody>
      </p:sp>
      <p:sp>
        <p:nvSpPr>
          <p:cNvPr id="2" name="כותרת 1"/>
          <p:cNvSpPr>
            <a:spLocks noGrp="1"/>
          </p:cNvSpPr>
          <p:nvPr>
            <p:ph type="title"/>
          </p:nvPr>
        </p:nvSpPr>
        <p:spPr>
          <a:xfrm>
            <a:off x="1485900" y="274638"/>
            <a:ext cx="6172200" cy="511156"/>
          </a:xfrm>
        </p:spPr>
        <p:txBody>
          <a:bodyPr/>
          <a:lstStyle/>
          <a:p>
            <a:pPr algn="ctr" rtl="0"/>
            <a:r>
              <a:rPr lang="en-US" sz="2400" b="1" dirty="0" smtClean="0">
                <a:latin typeface="+mj-lt"/>
              </a:rPr>
              <a:t>Continuation - Potential:</a:t>
            </a:r>
            <a:endParaRPr lang="he-IL" sz="2400" b="1" dirty="0">
              <a:latin typeface="+mj-lt"/>
            </a:endParaRPr>
          </a:p>
        </p:txBody>
      </p:sp>
      <p:graphicFrame>
        <p:nvGraphicFramePr>
          <p:cNvPr id="9" name="דיאגרמה 8"/>
          <p:cNvGraphicFramePr/>
          <p:nvPr>
            <p:extLst>
              <p:ext uri="{D42A27DB-BD31-4B8C-83A1-F6EECF244321}">
                <p14:modId xmlns="" xmlns:p14="http://schemas.microsoft.com/office/powerpoint/2010/main" val="3336894041"/>
              </p:ext>
            </p:extLst>
          </p:nvPr>
        </p:nvGraphicFramePr>
        <p:xfrm>
          <a:off x="1043608" y="836712"/>
          <a:ext cx="5976664"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393703" y="5013176"/>
            <a:ext cx="1660934" cy="584775"/>
          </a:xfrm>
          <a:prstGeom prst="rect">
            <a:avLst/>
          </a:prstGeom>
          <a:solidFill>
            <a:schemeClr val="bg1">
              <a:lumMod val="95000"/>
              <a:alpha val="43137"/>
            </a:schemeClr>
          </a:solidFill>
        </p:spPr>
        <p:txBody>
          <a:bodyPr wrap="square" rtlCol="1">
            <a:spAutoFit/>
          </a:bodyPr>
          <a:lstStyle/>
          <a:p>
            <a:pPr algn="ctr" rtl="0"/>
            <a:r>
              <a:rPr lang="en-US" sz="1600" b="1" dirty="0" smtClean="0">
                <a:solidFill>
                  <a:prstClr val="black"/>
                </a:solidFill>
                <a:latin typeface="+mj-lt"/>
              </a:rPr>
              <a:t>Military pact with Syria</a:t>
            </a:r>
            <a:endParaRPr lang="he-IL" sz="1600" b="1" dirty="0">
              <a:solidFill>
                <a:prstClr val="black"/>
              </a:solidFill>
              <a:latin typeface="+mj-lt"/>
            </a:endParaRPr>
          </a:p>
        </p:txBody>
      </p:sp>
      <p:sp>
        <p:nvSpPr>
          <p:cNvPr id="7" name="TextBox 6"/>
          <p:cNvSpPr txBox="1"/>
          <p:nvPr/>
        </p:nvSpPr>
        <p:spPr>
          <a:xfrm>
            <a:off x="5742488" y="4339327"/>
            <a:ext cx="2675835" cy="1661993"/>
          </a:xfrm>
          <a:prstGeom prst="rect">
            <a:avLst/>
          </a:prstGeom>
          <a:noFill/>
        </p:spPr>
        <p:txBody>
          <a:bodyPr wrap="square" rtlCol="1">
            <a:spAutoFit/>
          </a:bodyPr>
          <a:lstStyle/>
          <a:p>
            <a:pPr algn="l" rtl="0"/>
            <a:endParaRPr lang="he-IL" sz="600" b="1" dirty="0">
              <a:solidFill>
                <a:prstClr val="white"/>
              </a:solidFill>
              <a:latin typeface="+mj-lt"/>
            </a:endParaRPr>
          </a:p>
          <a:p>
            <a:pPr algn="l" rtl="0">
              <a:buFont typeface="Arial" pitchFamily="34" charset="0"/>
              <a:buChar char="•"/>
            </a:pPr>
            <a:r>
              <a:rPr lang="en-US" sz="1200" b="1" dirty="0" smtClean="0">
                <a:solidFill>
                  <a:prstClr val="white"/>
                </a:solidFill>
                <a:latin typeface="+mj-lt"/>
              </a:rPr>
              <a:t>Pulling the regional powers and conflict</a:t>
            </a:r>
          </a:p>
          <a:p>
            <a:pPr algn="l" rtl="0">
              <a:buFont typeface="Arial" pitchFamily="34" charset="0"/>
              <a:buChar char="•"/>
            </a:pPr>
            <a:r>
              <a:rPr lang="en-US" sz="1200" b="1" dirty="0" smtClean="0">
                <a:solidFill>
                  <a:prstClr val="white"/>
                </a:solidFill>
                <a:latin typeface="+mj-lt"/>
              </a:rPr>
              <a:t>Gradual detachment from dependence on the SU</a:t>
            </a:r>
            <a:endParaRPr lang="he-IL" sz="1200" b="1" dirty="0">
              <a:solidFill>
                <a:prstClr val="white"/>
              </a:solidFill>
              <a:latin typeface="+mj-lt"/>
            </a:endParaRPr>
          </a:p>
          <a:p>
            <a:pPr algn="l" rtl="0"/>
            <a:r>
              <a:rPr lang="he-IL" sz="1200" b="1" dirty="0">
                <a:solidFill>
                  <a:prstClr val="white"/>
                </a:solidFill>
                <a:latin typeface="+mj-lt"/>
              </a:rPr>
              <a:t>  </a:t>
            </a:r>
            <a:r>
              <a:rPr lang="en-US" sz="1200" b="1" dirty="0" smtClean="0">
                <a:solidFill>
                  <a:prstClr val="white"/>
                </a:solidFill>
                <a:latin typeface="+mj-lt"/>
              </a:rPr>
              <a:t>Due to the supply of arms</a:t>
            </a:r>
          </a:p>
          <a:p>
            <a:pPr algn="l" rtl="0"/>
            <a:r>
              <a:rPr lang="en-US" sz="1200" b="1" dirty="0" smtClean="0">
                <a:solidFill>
                  <a:prstClr val="white"/>
                </a:solidFill>
                <a:latin typeface="+mj-lt"/>
              </a:rPr>
              <a:t>Transition from Western orientation</a:t>
            </a:r>
          </a:p>
          <a:p>
            <a:pPr algn="l" rtl="0"/>
            <a:r>
              <a:rPr lang="en-US" sz="1200" b="1" dirty="0" smtClean="0">
                <a:solidFill>
                  <a:prstClr val="white"/>
                </a:solidFill>
                <a:latin typeface="+mj-lt"/>
              </a:rPr>
              <a:t>Isolate Israel at the United Nations and the international environment</a:t>
            </a:r>
            <a:endParaRPr lang="he-IL" sz="1400" dirty="0">
              <a:solidFill>
                <a:prstClr val="black"/>
              </a:solidFill>
              <a:latin typeface="+mj-lt"/>
            </a:endParaRPr>
          </a:p>
        </p:txBody>
      </p:sp>
    </p:spTree>
    <p:extLst>
      <p:ext uri="{BB962C8B-B14F-4D97-AF65-F5344CB8AC3E}">
        <p14:creationId xmlns="" xmlns:p14="http://schemas.microsoft.com/office/powerpoint/2010/main" val="195568644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71604" y="428604"/>
            <a:ext cx="6500826" cy="571480"/>
          </a:xfrm>
        </p:spPr>
        <p:txBody>
          <a:bodyPr/>
          <a:lstStyle/>
          <a:p>
            <a:pPr algn="ctr" rtl="0"/>
            <a:r>
              <a:rPr lang="en-US" sz="2800" b="1" dirty="0" smtClean="0">
                <a:latin typeface="+mj-lt"/>
                <a:ea typeface="Tahoma" pitchFamily="34" charset="0"/>
                <a:cs typeface="Tahoma" pitchFamily="34" charset="0"/>
              </a:rPr>
              <a:t>The Initial Strategy</a:t>
            </a:r>
            <a:endParaRPr lang="he-IL" sz="2800" b="1" dirty="0">
              <a:latin typeface="+mj-lt"/>
              <a:ea typeface="Tahoma" pitchFamily="34" charset="0"/>
              <a:cs typeface="Tahoma" pitchFamily="34" charset="0"/>
            </a:endParaRPr>
          </a:p>
        </p:txBody>
      </p:sp>
      <p:sp>
        <p:nvSpPr>
          <p:cNvPr id="44" name="מלבן 43"/>
          <p:cNvSpPr/>
          <p:nvPr/>
        </p:nvSpPr>
        <p:spPr>
          <a:xfrm>
            <a:off x="0" y="4786322"/>
            <a:ext cx="9144000" cy="833946"/>
          </a:xfrm>
          <a:prstGeom prst="rect">
            <a:avLst/>
          </a:prstGeom>
        </p:spPr>
        <p:txBody>
          <a:bodyPr wrap="square">
            <a:spAutoFit/>
          </a:bodyPr>
          <a:lstStyle/>
          <a:p>
            <a:pPr indent="342000" algn="l" rtl="0">
              <a:lnSpc>
                <a:spcPct val="150000"/>
              </a:lnSpc>
            </a:pPr>
            <a:r>
              <a:rPr lang="en-US" sz="1700" b="1" dirty="0" smtClean="0">
                <a:solidFill>
                  <a:schemeClr val="accent1">
                    <a:lumMod val="50000"/>
                  </a:schemeClr>
                </a:solidFill>
                <a:latin typeface="+mj-lt"/>
                <a:ea typeface="Tahoma" pitchFamily="34" charset="0"/>
                <a:cs typeface="Tahoma" pitchFamily="34" charset="0"/>
              </a:rPr>
              <a:t>The strategy is the organizing logic / conceptual framework</a:t>
            </a:r>
          </a:p>
          <a:p>
            <a:pPr indent="342000" algn="l" rtl="0">
              <a:lnSpc>
                <a:spcPct val="150000"/>
              </a:lnSpc>
            </a:pPr>
            <a:r>
              <a:rPr lang="en-US" sz="1700" b="1" dirty="0" smtClean="0">
                <a:solidFill>
                  <a:schemeClr val="accent1">
                    <a:lumMod val="50000"/>
                  </a:schemeClr>
                </a:solidFill>
                <a:latin typeface="+mj-lt"/>
                <a:ea typeface="Tahoma" pitchFamily="34" charset="0"/>
                <a:cs typeface="Tahoma" pitchFamily="34" charset="0"/>
              </a:rPr>
              <a:t>Which reflects the principles of the transition from the current offset to the preferred reality.</a:t>
            </a:r>
            <a:endParaRPr lang="he-IL" sz="1700" b="1" dirty="0" smtClean="0">
              <a:solidFill>
                <a:schemeClr val="accent1">
                  <a:lumMod val="50000"/>
                </a:schemeClr>
              </a:solidFill>
              <a:latin typeface="+mj-lt"/>
              <a:ea typeface="Tahoma" pitchFamily="34" charset="0"/>
              <a:cs typeface="Tahoma" pitchFamily="34" charset="0"/>
            </a:endParaRPr>
          </a:p>
        </p:txBody>
      </p:sp>
      <p:sp>
        <p:nvSpPr>
          <p:cNvPr id="14" name="טרפז 13"/>
          <p:cNvSpPr/>
          <p:nvPr/>
        </p:nvSpPr>
        <p:spPr>
          <a:xfrm rot="10800000">
            <a:off x="2793275" y="1423625"/>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mj-lt"/>
            </a:endParaRPr>
          </a:p>
        </p:txBody>
      </p:sp>
      <p:cxnSp>
        <p:nvCxnSpPr>
          <p:cNvPr id="18" name="מחבר חץ ישר 17"/>
          <p:cNvCxnSpPr/>
          <p:nvPr/>
        </p:nvCxnSpPr>
        <p:spPr>
          <a:xfrm>
            <a:off x="4357686" y="1857364"/>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מחבר חץ ישר 20"/>
          <p:cNvCxnSpPr/>
          <p:nvPr/>
        </p:nvCxnSpPr>
        <p:spPr>
          <a:xfrm>
            <a:off x="4357686"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rot="10800000" flipV="1">
            <a:off x="4929190"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סוגר מסולסל שמאלי 24"/>
          <p:cNvSpPr/>
          <p:nvPr/>
        </p:nvSpPr>
        <p:spPr>
          <a:xfrm>
            <a:off x="1643042" y="1571612"/>
            <a:ext cx="571504" cy="2000264"/>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rtl="0"/>
            <a:endParaRPr lang="he-IL">
              <a:latin typeface="+mj-lt"/>
            </a:endParaRPr>
          </a:p>
        </p:txBody>
      </p:sp>
      <p:sp>
        <p:nvSpPr>
          <p:cNvPr id="27" name="TextBox 26"/>
          <p:cNvSpPr txBox="1"/>
          <p:nvPr/>
        </p:nvSpPr>
        <p:spPr>
          <a:xfrm>
            <a:off x="571472" y="1643050"/>
            <a:ext cx="1035819" cy="1569660"/>
          </a:xfrm>
          <a:prstGeom prst="rect">
            <a:avLst/>
          </a:prstGeom>
          <a:noFill/>
        </p:spPr>
        <p:txBody>
          <a:bodyPr wrap="square" rtlCol="1">
            <a:spAutoFit/>
          </a:bodyPr>
          <a:lstStyle/>
          <a:p>
            <a:pPr algn="l" rtl="0">
              <a:buFont typeface="Arial" pitchFamily="34" charset="0"/>
              <a:buChar char="•"/>
            </a:pPr>
            <a:r>
              <a:rPr lang="en-US" sz="1200" b="1" dirty="0" smtClean="0">
                <a:solidFill>
                  <a:srgbClr val="00B050"/>
                </a:solidFill>
                <a:latin typeface="+mj-lt"/>
              </a:rPr>
              <a:t>Regional – International System</a:t>
            </a:r>
            <a:endParaRPr lang="he-IL" sz="1200" b="1" dirty="0" smtClean="0">
              <a:solidFill>
                <a:srgbClr val="00B050"/>
              </a:solidFill>
              <a:latin typeface="+mj-lt"/>
            </a:endParaRPr>
          </a:p>
          <a:p>
            <a:pPr algn="l" rtl="0">
              <a:buFont typeface="Arial" pitchFamily="34" charset="0"/>
              <a:buChar char="•"/>
            </a:pPr>
            <a:r>
              <a:rPr lang="en-US" sz="1200" b="1" dirty="0" smtClean="0">
                <a:solidFill>
                  <a:srgbClr val="FF0000"/>
                </a:solidFill>
                <a:latin typeface="+mj-lt"/>
              </a:rPr>
              <a:t>Rival syste</a:t>
            </a:r>
            <a:r>
              <a:rPr lang="en-US" sz="1200" b="1" dirty="0">
                <a:solidFill>
                  <a:srgbClr val="FF0000"/>
                </a:solidFill>
                <a:latin typeface="+mj-lt"/>
              </a:rPr>
              <a:t>m</a:t>
            </a:r>
            <a:endParaRPr lang="he-IL" sz="1200" b="1" dirty="0" smtClean="0">
              <a:solidFill>
                <a:srgbClr val="FF0000"/>
              </a:solidFill>
              <a:latin typeface="+mj-lt"/>
            </a:endParaRPr>
          </a:p>
          <a:p>
            <a:pPr algn="l" rtl="0">
              <a:buFont typeface="Arial" pitchFamily="34" charset="0"/>
              <a:buChar char="•"/>
            </a:pPr>
            <a:r>
              <a:rPr lang="en-US" sz="1200" b="1" dirty="0" smtClean="0">
                <a:solidFill>
                  <a:srgbClr val="0070C0"/>
                </a:solidFill>
                <a:latin typeface="+mj-lt"/>
              </a:rPr>
              <a:t>IDF – Concepts, Organization…</a:t>
            </a:r>
            <a:endParaRPr lang="he-IL" sz="1200" b="1" dirty="0">
              <a:solidFill>
                <a:srgbClr val="0070C0"/>
              </a:solidFill>
              <a:latin typeface="+mj-lt"/>
            </a:endParaRPr>
          </a:p>
        </p:txBody>
      </p:sp>
      <p:sp>
        <p:nvSpPr>
          <p:cNvPr id="30" name="מלבן מעוגל 15"/>
          <p:cNvSpPr/>
          <p:nvPr/>
        </p:nvSpPr>
        <p:spPr>
          <a:xfrm>
            <a:off x="2818437" y="150017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latin typeface="+mj-lt"/>
                <a:cs typeface="David" pitchFamily="34" charset="-79"/>
              </a:rPr>
              <a:t>Current system – Emerging</a:t>
            </a:r>
            <a:endParaRPr lang="he-IL" b="1" dirty="0">
              <a:solidFill>
                <a:schemeClr val="tx1"/>
              </a:solidFill>
              <a:latin typeface="+mj-lt"/>
              <a:cs typeface="David" pitchFamily="34" charset="-79"/>
            </a:endParaRPr>
          </a:p>
        </p:txBody>
      </p:sp>
      <p:sp>
        <p:nvSpPr>
          <p:cNvPr id="31" name="מלבן מעוגל 22"/>
          <p:cNvSpPr/>
          <p:nvPr/>
        </p:nvSpPr>
        <p:spPr>
          <a:xfrm>
            <a:off x="3491880" y="3501008"/>
            <a:ext cx="3071834" cy="4617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latin typeface="+mj-lt"/>
                <a:cs typeface="David" pitchFamily="34" charset="-79"/>
              </a:rPr>
              <a:t>Preliminary strategy principles.</a:t>
            </a:r>
            <a:endParaRPr lang="he-IL" b="1" dirty="0">
              <a:solidFill>
                <a:schemeClr val="tx1"/>
              </a:solidFill>
              <a:latin typeface="+mj-lt"/>
              <a:cs typeface="David" pitchFamily="34" charset="-79"/>
            </a:endParaRPr>
          </a:p>
        </p:txBody>
      </p:sp>
      <p:sp>
        <p:nvSpPr>
          <p:cNvPr id="32" name="מלבן מעוגל 14"/>
          <p:cNvSpPr/>
          <p:nvPr/>
        </p:nvSpPr>
        <p:spPr>
          <a:xfrm>
            <a:off x="5473234" y="1551607"/>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latin typeface="+mj-lt"/>
                <a:cs typeface="David" pitchFamily="34" charset="-79"/>
              </a:rPr>
              <a:t>Past system - Legacy</a:t>
            </a:r>
            <a:endParaRPr lang="he-IL" b="1" dirty="0">
              <a:solidFill>
                <a:schemeClr val="tx1"/>
              </a:solidFill>
              <a:latin typeface="+mj-lt"/>
              <a:cs typeface="David" pitchFamily="34" charset="-79"/>
            </a:endParaRPr>
          </a:p>
        </p:txBody>
      </p:sp>
      <p:sp>
        <p:nvSpPr>
          <p:cNvPr id="35" name="מלבן מעוגל 16"/>
          <p:cNvSpPr/>
          <p:nvPr/>
        </p:nvSpPr>
        <p:spPr>
          <a:xfrm>
            <a:off x="4117858" y="2573311"/>
            <a:ext cx="1479787" cy="7836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latin typeface="+mj-lt"/>
                <a:cs typeface="David" pitchFamily="34" charset="-79"/>
              </a:rPr>
              <a:t>Future system - Desired</a:t>
            </a:r>
            <a:endParaRPr lang="he-IL" b="1" dirty="0">
              <a:solidFill>
                <a:schemeClr val="tx1"/>
              </a:solidFill>
              <a:latin typeface="+mj-lt"/>
              <a:cs typeface="David" pitchFamily="34" charset="-79"/>
            </a:endParaRPr>
          </a:p>
        </p:txBody>
      </p:sp>
      <p:sp>
        <p:nvSpPr>
          <p:cNvPr id="36" name="TextBox 35"/>
          <p:cNvSpPr txBox="1"/>
          <p:nvPr/>
        </p:nvSpPr>
        <p:spPr>
          <a:xfrm>
            <a:off x="4536281" y="1374682"/>
            <a:ext cx="571504" cy="646331"/>
          </a:xfrm>
          <a:prstGeom prst="rect">
            <a:avLst/>
          </a:prstGeom>
          <a:solidFill>
            <a:schemeClr val="bg1">
              <a:lumMod val="85000"/>
            </a:schemeClr>
          </a:solidFill>
        </p:spPr>
        <p:txBody>
          <a:bodyPr wrap="square" lIns="0" rIns="0" rtlCol="1">
            <a:spAutoFit/>
          </a:bodyPr>
          <a:lstStyle/>
          <a:p>
            <a:pPr algn="ctr" rtl="0"/>
            <a:r>
              <a:rPr lang="en-US" sz="900" b="1" dirty="0">
                <a:solidFill>
                  <a:srgbClr val="C00000"/>
                </a:solidFill>
                <a:latin typeface="+mj-lt"/>
                <a:cs typeface="David" pitchFamily="34" charset="-79"/>
              </a:rPr>
              <a:t>Identifying the relevance gap </a:t>
            </a:r>
            <a:endParaRPr lang="he-IL" sz="900" b="1" dirty="0">
              <a:solidFill>
                <a:srgbClr val="C00000"/>
              </a:solidFill>
              <a:latin typeface="+mj-lt"/>
              <a:cs typeface="David" pitchFamily="34" charset="-79"/>
            </a:endParaRPr>
          </a:p>
        </p:txBody>
      </p:sp>
      <p:sp>
        <p:nvSpPr>
          <p:cNvPr id="38" name="TextBox 37"/>
          <p:cNvSpPr txBox="1"/>
          <p:nvPr/>
        </p:nvSpPr>
        <p:spPr>
          <a:xfrm>
            <a:off x="4531020" y="2169354"/>
            <a:ext cx="571505" cy="369332"/>
          </a:xfrm>
          <a:prstGeom prst="rect">
            <a:avLst/>
          </a:prstGeom>
          <a:solidFill>
            <a:schemeClr val="bg1">
              <a:lumMod val="85000"/>
            </a:schemeClr>
          </a:solidFill>
        </p:spPr>
        <p:txBody>
          <a:bodyPr wrap="square" lIns="0" rIns="0" rtlCol="1">
            <a:spAutoFit/>
          </a:bodyPr>
          <a:lstStyle/>
          <a:p>
            <a:pPr algn="ctr" rtl="0"/>
            <a:r>
              <a:rPr lang="en-US" sz="900" b="1" dirty="0">
                <a:solidFill>
                  <a:srgbClr val="C00000"/>
                </a:solidFill>
                <a:latin typeface="+mj-lt"/>
                <a:cs typeface="David" pitchFamily="34" charset="-79"/>
              </a:rPr>
              <a:t>Identifying potential</a:t>
            </a:r>
            <a:endParaRPr lang="he-IL" sz="900" b="1" dirty="0">
              <a:solidFill>
                <a:srgbClr val="C00000"/>
              </a:solidFill>
              <a:latin typeface="+mj-lt"/>
              <a:cs typeface="David" pitchFamily="34" charset="-79"/>
            </a:endParaRPr>
          </a:p>
        </p:txBody>
      </p:sp>
      <p:pic>
        <p:nvPicPr>
          <p:cNvPr id="16" name="Picture 2"/>
          <p:cNvPicPr>
            <a:picLocks noChangeAspect="1" noChangeArrowheads="1"/>
          </p:cNvPicPr>
          <p:nvPr/>
        </p:nvPicPr>
        <p:blipFill>
          <a:blip r:embed="rId3" cstate="print"/>
          <a:srcRect l="3515" t="7639" r="48828" b="3472"/>
          <a:stretch>
            <a:fillRect/>
          </a:stretch>
        </p:blipFill>
        <p:spPr bwMode="auto">
          <a:xfrm>
            <a:off x="7643834" y="214290"/>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71208839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טרפז 13"/>
          <p:cNvSpPr/>
          <p:nvPr/>
        </p:nvSpPr>
        <p:spPr>
          <a:xfrm rot="10800000">
            <a:off x="2555776" y="1340768"/>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600">
              <a:latin typeface="+mj-lt"/>
            </a:endParaRPr>
          </a:p>
        </p:txBody>
      </p:sp>
      <p:sp>
        <p:nvSpPr>
          <p:cNvPr id="15" name="מלבן מעוגל 14"/>
          <p:cNvSpPr/>
          <p:nvPr/>
        </p:nvSpPr>
        <p:spPr>
          <a:xfrm>
            <a:off x="5306791"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b="1" dirty="0" smtClean="0">
                <a:solidFill>
                  <a:schemeClr val="tx1"/>
                </a:solidFill>
                <a:latin typeface="+mj-lt"/>
                <a:cs typeface="David" pitchFamily="34" charset="-79"/>
              </a:rPr>
              <a:t>Past system - Legacy</a:t>
            </a:r>
            <a:endParaRPr lang="he-IL" sz="1600" b="1" dirty="0">
              <a:solidFill>
                <a:schemeClr val="tx1"/>
              </a:solidFill>
              <a:latin typeface="+mj-lt"/>
              <a:cs typeface="David" pitchFamily="34" charset="-79"/>
            </a:endParaRPr>
          </a:p>
        </p:txBody>
      </p:sp>
      <p:sp>
        <p:nvSpPr>
          <p:cNvPr id="16" name="מלבן מעוגל 15"/>
          <p:cNvSpPr/>
          <p:nvPr/>
        </p:nvSpPr>
        <p:spPr>
          <a:xfrm>
            <a:off x="2857488"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b="1" dirty="0" smtClean="0">
                <a:solidFill>
                  <a:schemeClr val="tx1"/>
                </a:solidFill>
                <a:latin typeface="+mj-lt"/>
                <a:cs typeface="David" pitchFamily="34" charset="-79"/>
              </a:rPr>
              <a:t>Current system – Emerging</a:t>
            </a:r>
            <a:endParaRPr lang="he-IL" sz="1600" b="1" dirty="0">
              <a:solidFill>
                <a:schemeClr val="tx1"/>
              </a:solidFill>
              <a:latin typeface="+mj-lt"/>
              <a:cs typeface="David" pitchFamily="34" charset="-79"/>
            </a:endParaRPr>
          </a:p>
        </p:txBody>
      </p:sp>
      <p:sp>
        <p:nvSpPr>
          <p:cNvPr id="17" name="מלבן מעוגל 16"/>
          <p:cNvSpPr/>
          <p:nvPr/>
        </p:nvSpPr>
        <p:spPr>
          <a:xfrm>
            <a:off x="4071934" y="242886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b="1" dirty="0" smtClean="0">
                <a:solidFill>
                  <a:schemeClr val="tx1"/>
                </a:solidFill>
                <a:latin typeface="+mj-lt"/>
                <a:cs typeface="David" pitchFamily="34" charset="-79"/>
              </a:rPr>
              <a:t>Future system - Desired</a:t>
            </a:r>
            <a:endParaRPr lang="he-IL" sz="1600" b="1" dirty="0">
              <a:solidFill>
                <a:schemeClr val="tx1"/>
              </a:solidFill>
              <a:latin typeface="+mj-lt"/>
              <a:cs typeface="David" pitchFamily="34" charset="-79"/>
            </a:endParaRPr>
          </a:p>
        </p:txBody>
      </p:sp>
      <p:cxnSp>
        <p:nvCxnSpPr>
          <p:cNvPr id="18" name="מחבר חץ ישר 17"/>
          <p:cNvCxnSpPr/>
          <p:nvPr/>
        </p:nvCxnSpPr>
        <p:spPr>
          <a:xfrm>
            <a:off x="4357686" y="1857364"/>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72000" y="1428736"/>
            <a:ext cx="571504" cy="461665"/>
          </a:xfrm>
          <a:prstGeom prst="rect">
            <a:avLst/>
          </a:prstGeom>
          <a:solidFill>
            <a:schemeClr val="bg1">
              <a:lumMod val="85000"/>
            </a:schemeClr>
          </a:solidFill>
        </p:spPr>
        <p:txBody>
          <a:bodyPr wrap="square" lIns="0" rIns="0" rtlCol="1">
            <a:spAutoFit/>
          </a:bodyPr>
          <a:lstStyle/>
          <a:p>
            <a:pPr algn="ctr" rtl="0"/>
            <a:r>
              <a:rPr lang="en-US" sz="800" b="1" dirty="0">
                <a:solidFill>
                  <a:srgbClr val="C00000"/>
                </a:solidFill>
                <a:latin typeface="+mj-lt"/>
                <a:cs typeface="David" pitchFamily="34" charset="-79"/>
              </a:rPr>
              <a:t>Identifying the relevance gap </a:t>
            </a:r>
            <a:endParaRPr lang="he-IL" sz="800" b="1" dirty="0">
              <a:solidFill>
                <a:srgbClr val="C00000"/>
              </a:solidFill>
              <a:latin typeface="+mj-lt"/>
              <a:cs typeface="David" pitchFamily="34" charset="-79"/>
            </a:endParaRPr>
          </a:p>
        </p:txBody>
      </p:sp>
      <p:sp>
        <p:nvSpPr>
          <p:cNvPr id="20" name="TextBox 19"/>
          <p:cNvSpPr txBox="1"/>
          <p:nvPr/>
        </p:nvSpPr>
        <p:spPr>
          <a:xfrm>
            <a:off x="4549550" y="2031583"/>
            <a:ext cx="571505" cy="338554"/>
          </a:xfrm>
          <a:prstGeom prst="rect">
            <a:avLst/>
          </a:prstGeom>
          <a:solidFill>
            <a:schemeClr val="bg1">
              <a:lumMod val="85000"/>
            </a:schemeClr>
          </a:solidFill>
        </p:spPr>
        <p:txBody>
          <a:bodyPr wrap="square" lIns="0" rIns="0" rtlCol="1">
            <a:spAutoFit/>
          </a:bodyPr>
          <a:lstStyle/>
          <a:p>
            <a:pPr algn="ctr" rtl="0"/>
            <a:r>
              <a:rPr lang="en-US" sz="800" b="1" dirty="0">
                <a:solidFill>
                  <a:srgbClr val="C00000"/>
                </a:solidFill>
                <a:latin typeface="+mj-lt"/>
                <a:cs typeface="David" pitchFamily="34" charset="-79"/>
              </a:rPr>
              <a:t>Identifying potential</a:t>
            </a:r>
            <a:endParaRPr lang="he-IL" sz="800" b="1" dirty="0">
              <a:solidFill>
                <a:srgbClr val="C00000"/>
              </a:solidFill>
              <a:latin typeface="+mj-lt"/>
              <a:cs typeface="David" pitchFamily="34" charset="-79"/>
            </a:endParaRPr>
          </a:p>
        </p:txBody>
      </p:sp>
      <p:cxnSp>
        <p:nvCxnSpPr>
          <p:cNvPr id="21" name="מחבר חץ ישר 20"/>
          <p:cNvCxnSpPr/>
          <p:nvPr/>
        </p:nvCxnSpPr>
        <p:spPr>
          <a:xfrm>
            <a:off x="4357686"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a:xfrm rot="10800000" flipV="1">
            <a:off x="4929190"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מלבן מעוגל 22"/>
          <p:cNvSpPr/>
          <p:nvPr/>
        </p:nvSpPr>
        <p:spPr>
          <a:xfrm>
            <a:off x="3286116" y="3429000"/>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b="1" dirty="0" smtClean="0">
                <a:solidFill>
                  <a:schemeClr val="tx1"/>
                </a:solidFill>
                <a:latin typeface="+mj-lt"/>
                <a:cs typeface="David" pitchFamily="34" charset="-79"/>
              </a:rPr>
              <a:t>Preliminary strategy principles.</a:t>
            </a:r>
            <a:endParaRPr lang="he-IL" sz="1600" b="1" dirty="0">
              <a:solidFill>
                <a:schemeClr val="tx1"/>
              </a:solidFill>
              <a:latin typeface="+mj-lt"/>
              <a:cs typeface="David" pitchFamily="34" charset="-79"/>
            </a:endParaRPr>
          </a:p>
        </p:txBody>
      </p:sp>
      <p:sp>
        <p:nvSpPr>
          <p:cNvPr id="24" name="TextBox 23"/>
          <p:cNvSpPr txBox="1"/>
          <p:nvPr/>
        </p:nvSpPr>
        <p:spPr>
          <a:xfrm>
            <a:off x="571472" y="1643050"/>
            <a:ext cx="1035819" cy="1569660"/>
          </a:xfrm>
          <a:prstGeom prst="rect">
            <a:avLst/>
          </a:prstGeom>
          <a:noFill/>
        </p:spPr>
        <p:txBody>
          <a:bodyPr wrap="square" rtlCol="1">
            <a:spAutoFit/>
          </a:bodyPr>
          <a:lstStyle/>
          <a:p>
            <a:pPr algn="l" rtl="0">
              <a:buFont typeface="Arial" pitchFamily="34" charset="0"/>
              <a:buChar char="•"/>
            </a:pPr>
            <a:r>
              <a:rPr lang="en-US" sz="1200" b="1" dirty="0" smtClean="0">
                <a:solidFill>
                  <a:srgbClr val="00B050"/>
                </a:solidFill>
                <a:latin typeface="+mj-lt"/>
              </a:rPr>
              <a:t>Regional – International System</a:t>
            </a:r>
            <a:endParaRPr lang="he-IL" sz="1200" b="1" dirty="0" smtClean="0">
              <a:solidFill>
                <a:srgbClr val="00B050"/>
              </a:solidFill>
              <a:latin typeface="+mj-lt"/>
            </a:endParaRPr>
          </a:p>
          <a:p>
            <a:pPr algn="l" rtl="0">
              <a:buFont typeface="Arial" pitchFamily="34" charset="0"/>
              <a:buChar char="•"/>
            </a:pPr>
            <a:r>
              <a:rPr lang="en-US" sz="1200" b="1" dirty="0" smtClean="0">
                <a:solidFill>
                  <a:srgbClr val="FF0000"/>
                </a:solidFill>
                <a:latin typeface="+mj-lt"/>
              </a:rPr>
              <a:t>Rival syste</a:t>
            </a:r>
            <a:r>
              <a:rPr lang="en-US" sz="1200" b="1" dirty="0">
                <a:solidFill>
                  <a:srgbClr val="FF0000"/>
                </a:solidFill>
                <a:latin typeface="+mj-lt"/>
              </a:rPr>
              <a:t>m</a:t>
            </a:r>
            <a:endParaRPr lang="he-IL" sz="1200" b="1" dirty="0" smtClean="0">
              <a:solidFill>
                <a:srgbClr val="FF0000"/>
              </a:solidFill>
              <a:latin typeface="+mj-lt"/>
            </a:endParaRPr>
          </a:p>
          <a:p>
            <a:pPr algn="l" rtl="0">
              <a:buFont typeface="Arial" pitchFamily="34" charset="0"/>
              <a:buChar char="•"/>
            </a:pPr>
            <a:r>
              <a:rPr lang="en-US" sz="1200" b="1" dirty="0" smtClean="0">
                <a:solidFill>
                  <a:srgbClr val="0070C0"/>
                </a:solidFill>
                <a:latin typeface="+mj-lt"/>
              </a:rPr>
              <a:t>IDF – Concepts, Organization…</a:t>
            </a:r>
            <a:endParaRPr lang="he-IL" sz="1200" b="1" dirty="0">
              <a:solidFill>
                <a:srgbClr val="0070C0"/>
              </a:solidFill>
              <a:latin typeface="+mj-lt"/>
            </a:endParaRPr>
          </a:p>
        </p:txBody>
      </p:sp>
      <p:sp>
        <p:nvSpPr>
          <p:cNvPr id="25" name="סוגר מסולסל שמאלי 24"/>
          <p:cNvSpPr/>
          <p:nvPr/>
        </p:nvSpPr>
        <p:spPr>
          <a:xfrm>
            <a:off x="1643042" y="1571612"/>
            <a:ext cx="571504" cy="2000264"/>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rtl="0"/>
            <a:endParaRPr lang="he-IL" sz="1600">
              <a:latin typeface="+mj-lt"/>
            </a:endParaRPr>
          </a:p>
        </p:txBody>
      </p:sp>
      <p:sp>
        <p:nvSpPr>
          <p:cNvPr id="26" name="מציין מיקום תוכן 2"/>
          <p:cNvSpPr txBox="1">
            <a:spLocks/>
          </p:cNvSpPr>
          <p:nvPr/>
        </p:nvSpPr>
        <p:spPr>
          <a:xfrm>
            <a:off x="323528" y="4121696"/>
            <a:ext cx="8229600" cy="2736304"/>
          </a:xfrm>
          <a:prstGeom prst="rect">
            <a:avLst/>
          </a:prstGeom>
        </p:spPr>
        <p:txBody>
          <a:bodyPr>
            <a:noAutofit/>
          </a:bodyPr>
          <a:lstStyle/>
          <a:p>
            <a:pPr marL="342900" indent="-342900" algn="l" rtl="0">
              <a:spcBef>
                <a:spcPct val="20000"/>
              </a:spcBef>
              <a:buFont typeface="Wingdings" pitchFamily="2" charset="2"/>
              <a:buChar char="q"/>
            </a:pPr>
            <a:r>
              <a:rPr lang="en-US" sz="1400" b="1" dirty="0" smtClean="0">
                <a:latin typeface="+mj-lt"/>
              </a:rPr>
              <a:t>Analysis of initial setting of the </a:t>
            </a:r>
            <a:r>
              <a:rPr lang="en-US" sz="1400" b="1" u="sng" dirty="0" smtClean="0">
                <a:latin typeface="+mj-lt"/>
              </a:rPr>
              <a:t>interests of Israel </a:t>
            </a:r>
            <a:r>
              <a:rPr lang="en-US" sz="1400" b="1" dirty="0" smtClean="0">
                <a:latin typeface="+mj-lt"/>
              </a:rPr>
              <a:t>and context in which it deals with the learning process</a:t>
            </a:r>
          </a:p>
          <a:p>
            <a:pPr marL="342900" indent="-342900" algn="l" rtl="0">
              <a:spcBef>
                <a:spcPct val="20000"/>
              </a:spcBef>
              <a:buFont typeface="Wingdings" pitchFamily="2" charset="2"/>
              <a:buChar char="q"/>
            </a:pPr>
            <a:r>
              <a:rPr lang="en-US" sz="1400" b="1" dirty="0" smtClean="0">
                <a:latin typeface="+mj-lt"/>
              </a:rPr>
              <a:t>Description and analysis of the international and regional system.</a:t>
            </a:r>
          </a:p>
          <a:p>
            <a:pPr marL="342900" indent="-342900" algn="l" rtl="0">
              <a:spcBef>
                <a:spcPct val="20000"/>
              </a:spcBef>
              <a:buFont typeface="Wingdings" pitchFamily="2" charset="2"/>
              <a:buChar char="q"/>
            </a:pPr>
            <a:r>
              <a:rPr lang="en-US" sz="1400" b="1" dirty="0" smtClean="0">
                <a:latin typeface="+mj-lt"/>
              </a:rPr>
              <a:t>Conceptualization and analysis of the </a:t>
            </a:r>
            <a:r>
              <a:rPr lang="en-US" sz="1400" b="1" u="sng" dirty="0" smtClean="0">
                <a:latin typeface="+mj-lt"/>
              </a:rPr>
              <a:t>opposing system </a:t>
            </a:r>
            <a:r>
              <a:rPr lang="en-US" sz="1400" b="1" dirty="0" smtClean="0">
                <a:latin typeface="+mj-lt"/>
              </a:rPr>
              <a:t>(in the context relevant to the strategic system under study)</a:t>
            </a:r>
          </a:p>
          <a:p>
            <a:pPr marL="342900" indent="-342900" algn="l" rtl="0">
              <a:spcBef>
                <a:spcPct val="20000"/>
              </a:spcBef>
              <a:buFont typeface="Wingdings" pitchFamily="2" charset="2"/>
              <a:buChar char="q"/>
            </a:pPr>
            <a:r>
              <a:rPr lang="en-US" sz="1400" b="1" dirty="0" smtClean="0">
                <a:latin typeface="+mj-lt"/>
              </a:rPr>
              <a:t>IDF analysis - concepts that guide our thinking and action</a:t>
            </a:r>
          </a:p>
          <a:p>
            <a:pPr marL="342900" indent="-342900" algn="l" rtl="0">
              <a:spcBef>
                <a:spcPct val="20000"/>
              </a:spcBef>
              <a:buFont typeface="Wingdings" pitchFamily="2" charset="2"/>
              <a:buChar char="q"/>
            </a:pPr>
            <a:r>
              <a:rPr lang="en-US" sz="1400" dirty="0" smtClean="0">
                <a:latin typeface="+mj-lt"/>
              </a:rPr>
              <a:t>The analysis required to incorporate the historical observations to the analysis of the gap of relevance (The offset), foresight that will allow the detection of (potential) opportunities and risks in the system</a:t>
            </a:r>
            <a:r>
              <a:rPr lang="en-US" sz="1200" dirty="0" smtClean="0">
                <a:latin typeface="+mj-lt"/>
              </a:rPr>
              <a:t>.</a:t>
            </a:r>
            <a:endParaRPr kumimoji="0" lang="he-IL" sz="1400" b="0" i="0" u="none" strike="noStrike" kern="1200" cap="none" spc="0" normalizeH="0" baseline="0" noProof="0" dirty="0" smtClean="0">
              <a:ln>
                <a:noFill/>
              </a:ln>
              <a:solidFill>
                <a:schemeClr val="tx1"/>
              </a:solidFill>
              <a:effectLst/>
              <a:uLnTx/>
              <a:uFillTx/>
              <a:latin typeface="+mj-lt"/>
            </a:endParaRPr>
          </a:p>
        </p:txBody>
      </p:sp>
      <p:pic>
        <p:nvPicPr>
          <p:cNvPr id="27" name="Picture 2"/>
          <p:cNvPicPr>
            <a:picLocks noChangeAspect="1" noChangeArrowheads="1"/>
          </p:cNvPicPr>
          <p:nvPr/>
        </p:nvPicPr>
        <p:blipFill>
          <a:blip r:embed="rId3" cstate="print"/>
          <a:srcRect l="3515" t="7639" r="48828" b="3472"/>
          <a:stretch>
            <a:fillRect/>
          </a:stretch>
        </p:blipFill>
        <p:spPr bwMode="auto">
          <a:xfrm>
            <a:off x="7643834" y="214290"/>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 name="כותרת 1"/>
          <p:cNvSpPr txBox="1">
            <a:spLocks/>
          </p:cNvSpPr>
          <p:nvPr/>
        </p:nvSpPr>
        <p:spPr>
          <a:xfrm>
            <a:off x="1571604" y="428604"/>
            <a:ext cx="6500826" cy="57148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smtClean="0">
                <a:ln>
                  <a:noFill/>
                </a:ln>
                <a:solidFill>
                  <a:sysClr val="windowText" lastClr="000000"/>
                </a:solidFill>
                <a:effectLst/>
                <a:uLnTx/>
                <a:uFillTx/>
                <a:latin typeface="+mj-lt"/>
                <a:ea typeface="Tahoma" pitchFamily="34" charset="0"/>
                <a:cs typeface="Tahoma" pitchFamily="34" charset="0"/>
              </a:rPr>
              <a:t>The Initial Strategy</a:t>
            </a:r>
            <a:endParaRPr kumimoji="0" lang="he-IL" sz="2800" b="1" i="0" u="none" strike="noStrike" kern="0" cap="none" spc="0" normalizeH="0" baseline="0" noProof="0" dirty="0">
              <a:ln>
                <a:noFill/>
              </a:ln>
              <a:solidFill>
                <a:sysClr val="windowText" lastClr="000000"/>
              </a:solidFill>
              <a:effectLst/>
              <a:uLnTx/>
              <a:uFillTx/>
              <a:latin typeface="+mj-lt"/>
              <a:ea typeface="Tahoma" pitchFamily="34" charset="0"/>
              <a:cs typeface="Tahoma" pitchFamily="34" charset="0"/>
            </a:endParaRPr>
          </a:p>
        </p:txBody>
      </p:sp>
    </p:spTree>
    <p:extLst>
      <p:ext uri="{BB962C8B-B14F-4D97-AF65-F5344CB8AC3E}">
        <p14:creationId xmlns="" xmlns:p14="http://schemas.microsoft.com/office/powerpoint/2010/main" val="361287621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tretch>
            <a:fillRect/>
          </a:stretch>
        </p:blipFill>
        <p:spPr>
          <a:xfrm>
            <a:off x="971600" y="260648"/>
            <a:ext cx="7272808" cy="5976664"/>
          </a:xfrm>
          <a:prstGeom prst="rect">
            <a:avLst/>
          </a:prstGeom>
        </p:spPr>
      </p:pic>
      <p:sp>
        <p:nvSpPr>
          <p:cNvPr id="5" name="TextBox 4"/>
          <p:cNvSpPr txBox="1"/>
          <p:nvPr/>
        </p:nvSpPr>
        <p:spPr>
          <a:xfrm>
            <a:off x="2843808" y="2708920"/>
            <a:ext cx="3204356" cy="369332"/>
          </a:xfrm>
          <a:prstGeom prst="rect">
            <a:avLst/>
          </a:prstGeom>
          <a:solidFill>
            <a:srgbClr val="FFFF00"/>
          </a:solidFill>
        </p:spPr>
        <p:txBody>
          <a:bodyPr wrap="square" rtlCol="0">
            <a:spAutoFit/>
          </a:bodyPr>
          <a:lstStyle/>
          <a:p>
            <a:pPr algn="ctr" rtl="0"/>
            <a:r>
              <a:rPr lang="en-US" b="1" dirty="0" smtClean="0"/>
              <a:t>Preliminary strategy principles</a:t>
            </a:r>
            <a:endParaRPr lang="en-US" b="1" dirty="0"/>
          </a:p>
        </p:txBody>
      </p:sp>
    </p:spTree>
    <p:extLst>
      <p:ext uri="{BB962C8B-B14F-4D97-AF65-F5344CB8AC3E}">
        <p14:creationId xmlns="" xmlns:p14="http://schemas.microsoft.com/office/powerpoint/2010/main" val="932170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03848" y="332656"/>
            <a:ext cx="3286148" cy="725470"/>
          </a:xfrm>
        </p:spPr>
        <p:txBody>
          <a:bodyPr/>
          <a:lstStyle/>
          <a:p>
            <a:pPr algn="ctr" rtl="0"/>
            <a:r>
              <a:rPr lang="en-US" b="1" dirty="0" smtClean="0">
                <a:latin typeface="+mj-lt"/>
              </a:rPr>
              <a:t>Strategic Concept/Idea</a:t>
            </a:r>
            <a:endParaRPr lang="he-IL" b="1" dirty="0">
              <a:latin typeface="+mj-lt"/>
            </a:endParaRPr>
          </a:p>
        </p:txBody>
      </p:sp>
      <p:sp>
        <p:nvSpPr>
          <p:cNvPr id="3" name="מציין מיקום תוכן 2"/>
          <p:cNvSpPr>
            <a:spLocks noGrp="1"/>
          </p:cNvSpPr>
          <p:nvPr>
            <p:ph idx="1"/>
          </p:nvPr>
        </p:nvSpPr>
        <p:spPr>
          <a:xfrm>
            <a:off x="1475656" y="836712"/>
            <a:ext cx="6696744" cy="5286412"/>
          </a:xfrm>
        </p:spPr>
        <p:txBody>
          <a:bodyPr/>
          <a:lstStyle/>
          <a:p>
            <a:pPr algn="just" rtl="0">
              <a:lnSpc>
                <a:spcPct val="150000"/>
              </a:lnSpc>
              <a:buNone/>
            </a:pPr>
            <a:r>
              <a:rPr lang="en-US" sz="1600" b="1" dirty="0" smtClean="0">
                <a:latin typeface="+mj-lt"/>
              </a:rPr>
              <a:t>"The strategic objective that I am putting into this is the armed forces of Egypt ...</a:t>
            </a:r>
          </a:p>
          <a:p>
            <a:pPr algn="just" rtl="0">
              <a:lnSpc>
                <a:spcPct val="150000"/>
              </a:lnSpc>
              <a:buNone/>
            </a:pPr>
            <a:r>
              <a:rPr lang="en-US" sz="1600" b="1" dirty="0" smtClean="0">
                <a:latin typeface="+mj-lt"/>
              </a:rPr>
              <a:t>To undermine </a:t>
            </a:r>
            <a:r>
              <a:rPr lang="en-US" sz="1600" b="1" dirty="0" smtClean="0">
                <a:solidFill>
                  <a:srgbClr val="FF0000"/>
                </a:solidFill>
                <a:latin typeface="+mj-lt"/>
              </a:rPr>
              <a:t>Israeli security doctrine </a:t>
            </a:r>
            <a:r>
              <a:rPr lang="en-US" sz="1600" b="1" dirty="0" smtClean="0">
                <a:latin typeface="+mj-lt"/>
              </a:rPr>
              <a:t>by carrying out a military operation in accordance with the possibilities of the armed forces in order to inflict on the enemy the heaviest losses and to convince him that the continued occupation of our land demands a price that is too high for him, and therefore </a:t>
            </a:r>
            <a:r>
              <a:rPr lang="en-US" sz="1600" b="1" dirty="0" smtClean="0">
                <a:solidFill>
                  <a:srgbClr val="FF0000"/>
                </a:solidFill>
                <a:latin typeface="+mj-lt"/>
              </a:rPr>
              <a:t>his security doctrine - </a:t>
            </a:r>
            <a:r>
              <a:rPr lang="en-US" sz="1600" b="1" dirty="0">
                <a:latin typeface="+mj-lt"/>
              </a:rPr>
              <a:t>p</a:t>
            </a:r>
            <a:r>
              <a:rPr lang="en-US" sz="1600" b="1" dirty="0" smtClean="0">
                <a:latin typeface="+mj-lt"/>
              </a:rPr>
              <a:t>sychological, political and military - is not a shield of steel that can not be penetrated and which can protect it today or in the future ...</a:t>
            </a:r>
          </a:p>
          <a:p>
            <a:pPr algn="just" rtl="0">
              <a:lnSpc>
                <a:spcPct val="150000"/>
              </a:lnSpc>
              <a:buNone/>
            </a:pPr>
            <a:endParaRPr lang="en-US" sz="1600" b="1" dirty="0" smtClean="0">
              <a:latin typeface="+mj-lt"/>
            </a:endParaRPr>
          </a:p>
          <a:p>
            <a:pPr algn="just" rtl="0">
              <a:lnSpc>
                <a:spcPct val="150000"/>
              </a:lnSpc>
              <a:buNone/>
            </a:pPr>
            <a:r>
              <a:rPr lang="en-US" sz="1600" b="1" dirty="0" smtClean="0">
                <a:latin typeface="+mj-lt"/>
              </a:rPr>
              <a:t>Will yield short-term results, undermining security doctrine </a:t>
            </a:r>
            <a:r>
              <a:rPr lang="en-US" sz="1600" b="1" dirty="0" smtClean="0">
                <a:solidFill>
                  <a:srgbClr val="FF0000"/>
                </a:solidFill>
                <a:latin typeface="+mj-lt"/>
              </a:rPr>
              <a:t>... a solution of honor </a:t>
            </a:r>
            <a:r>
              <a:rPr lang="en-US" sz="1600" b="1" dirty="0" smtClean="0">
                <a:latin typeface="+mj-lt"/>
              </a:rPr>
              <a:t>... long term, fundamental </a:t>
            </a:r>
            <a:r>
              <a:rPr lang="en-US" sz="1600" b="1" dirty="0" smtClean="0">
                <a:solidFill>
                  <a:srgbClr val="FF0000"/>
                </a:solidFill>
                <a:latin typeface="+mj-lt"/>
              </a:rPr>
              <a:t>change in the enemy's thinking </a:t>
            </a:r>
            <a:r>
              <a:rPr lang="en-US" sz="1600" b="1" dirty="0" smtClean="0">
                <a:latin typeface="+mj-lt"/>
              </a:rPr>
              <a:t>“</a:t>
            </a:r>
          </a:p>
          <a:p>
            <a:pPr lvl="3" algn="just" rtl="0">
              <a:lnSpc>
                <a:spcPct val="150000"/>
              </a:lnSpc>
            </a:pPr>
            <a:r>
              <a:rPr lang="en-US" sz="1600" dirty="0" smtClean="0">
                <a:latin typeface="+mj-lt"/>
              </a:rPr>
              <a:t>			</a:t>
            </a:r>
            <a:r>
              <a:rPr lang="en-US" sz="1400" dirty="0" smtClean="0">
                <a:latin typeface="+mj-lt"/>
              </a:rPr>
              <a:t>Strategic Guidance of Sadat, October 1, 1973</a:t>
            </a:r>
          </a:p>
          <a:p>
            <a:pPr lvl="3" algn="just" rtl="0">
              <a:lnSpc>
                <a:spcPct val="150000"/>
              </a:lnSpc>
            </a:pPr>
            <a:r>
              <a:rPr lang="en-US" sz="1400" dirty="0" smtClean="0">
                <a:latin typeface="+mj-lt"/>
              </a:rPr>
              <a:t>			Sadat, Story of My Life  My Life, pp. 250-252</a:t>
            </a:r>
            <a:endParaRPr lang="en-US" dirty="0">
              <a:latin typeface="+mj-lt"/>
            </a:endParaRPr>
          </a:p>
          <a:p>
            <a:pPr algn="just" rtl="0">
              <a:buNone/>
            </a:pPr>
            <a:endParaRPr lang="he-IL" dirty="0">
              <a:latin typeface="+mj-lt"/>
            </a:endParaRPr>
          </a:p>
          <a:p>
            <a:pPr algn="just" rtl="0">
              <a:buNone/>
            </a:pPr>
            <a:endParaRPr lang="he-IL" dirty="0">
              <a:latin typeface="+mj-lt"/>
            </a:endParaRPr>
          </a:p>
          <a:p>
            <a:pPr algn="just" rtl="0">
              <a:buNone/>
            </a:pPr>
            <a:endParaRPr lang="he-IL" dirty="0">
              <a:latin typeface="+mj-lt"/>
            </a:endParaRPr>
          </a:p>
          <a:p>
            <a:pPr algn="just" rtl="0">
              <a:buNone/>
            </a:pPr>
            <a:endParaRPr lang="he-IL" dirty="0">
              <a:latin typeface="+mj-lt"/>
            </a:endParaRPr>
          </a:p>
          <a:p>
            <a:pPr algn="just" rtl="0">
              <a:buNone/>
            </a:pPr>
            <a:endParaRPr lang="he-IL" dirty="0">
              <a:latin typeface="+mj-lt"/>
            </a:endParaRPr>
          </a:p>
          <a:p>
            <a:pPr algn="just" rtl="0">
              <a:buNone/>
            </a:pPr>
            <a:endParaRPr lang="he-IL" dirty="0">
              <a:latin typeface="+mj-lt"/>
            </a:endParaRPr>
          </a:p>
          <a:p>
            <a:pPr algn="just" rtl="0">
              <a:buNone/>
            </a:pPr>
            <a:endParaRPr lang="he-IL" dirty="0">
              <a:latin typeface="+mj-lt"/>
            </a:endParaRPr>
          </a:p>
          <a:p>
            <a:pPr algn="just" rtl="0">
              <a:buNone/>
            </a:pPr>
            <a:endParaRPr lang="he-IL" dirty="0">
              <a:latin typeface="+mj-lt"/>
            </a:endParaRPr>
          </a:p>
          <a:p>
            <a:pPr algn="just" rtl="0">
              <a:buNone/>
            </a:pPr>
            <a:endParaRPr lang="he-IL" u="sng" dirty="0">
              <a:latin typeface="+mj-lt"/>
            </a:endParaRPr>
          </a:p>
          <a:p>
            <a:pPr algn="just" rtl="0">
              <a:lnSpc>
                <a:spcPct val="150000"/>
              </a:lnSpc>
              <a:buNone/>
            </a:pPr>
            <a:endParaRPr lang="en-US" sz="2000" b="1" dirty="0">
              <a:latin typeface="+mj-lt"/>
            </a:endParaRPr>
          </a:p>
          <a:p>
            <a:pPr algn="just" rtl="0"/>
            <a:endParaRPr lang="he-IL" sz="2000" dirty="0">
              <a:latin typeface="+mj-lt"/>
            </a:endParaRPr>
          </a:p>
        </p:txBody>
      </p:sp>
      <p:sp>
        <p:nvSpPr>
          <p:cNvPr id="4" name="מלבן מעוגל 3">
            <a:hlinkClick r:id="rId2" action="ppaction://hlinksldjump"/>
          </p:cNvPr>
          <p:cNvSpPr/>
          <p:nvPr/>
        </p:nvSpPr>
        <p:spPr>
          <a:xfrm>
            <a:off x="3203848" y="260648"/>
            <a:ext cx="3266065" cy="642942"/>
          </a:xfrm>
          <a:prstGeom prst="round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solidFill>
                <a:prstClr val="white"/>
              </a:solidFill>
              <a:latin typeface="+mj-lt"/>
            </a:endParaRPr>
          </a:p>
        </p:txBody>
      </p:sp>
    </p:spTree>
    <p:extLst>
      <p:ext uri="{BB962C8B-B14F-4D97-AF65-F5344CB8AC3E}">
        <p14:creationId xmlns="" xmlns:p14="http://schemas.microsoft.com/office/powerpoint/2010/main" val="428939792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79712" y="260648"/>
            <a:ext cx="6172200" cy="725470"/>
          </a:xfrm>
        </p:spPr>
        <p:txBody>
          <a:bodyPr>
            <a:normAutofit/>
          </a:bodyPr>
          <a:lstStyle/>
          <a:p>
            <a:pPr algn="ctr" rtl="0"/>
            <a:r>
              <a:rPr lang="en-US" sz="2400" dirty="0" smtClean="0">
                <a:latin typeface="+mj-lt"/>
              </a:rPr>
              <a:t>Strategic Concept</a:t>
            </a:r>
            <a:endParaRPr lang="he-IL" sz="2400" dirty="0">
              <a:latin typeface="+mj-lt"/>
            </a:endParaRPr>
          </a:p>
        </p:txBody>
      </p:sp>
      <p:sp>
        <p:nvSpPr>
          <p:cNvPr id="3" name="מציין מיקום תוכן 2"/>
          <p:cNvSpPr>
            <a:spLocks noGrp="1"/>
          </p:cNvSpPr>
          <p:nvPr>
            <p:ph idx="1"/>
          </p:nvPr>
        </p:nvSpPr>
        <p:spPr>
          <a:xfrm>
            <a:off x="788636" y="2559453"/>
            <a:ext cx="8229600" cy="4525963"/>
          </a:xfrm>
        </p:spPr>
        <p:txBody>
          <a:bodyPr/>
          <a:lstStyle/>
          <a:p>
            <a:pPr rtl="0">
              <a:buNone/>
            </a:pPr>
            <a:endParaRPr lang="he-IL" sz="1800" dirty="0">
              <a:latin typeface="+mj-lt"/>
            </a:endParaRPr>
          </a:p>
          <a:p>
            <a:pPr rtl="0">
              <a:buNone/>
            </a:pPr>
            <a:endParaRPr lang="he-IL" sz="1800" dirty="0">
              <a:latin typeface="+mj-lt"/>
            </a:endParaRPr>
          </a:p>
          <a:p>
            <a:pPr rtl="0">
              <a:buNone/>
            </a:pPr>
            <a:endParaRPr lang="he-IL" sz="1800" dirty="0">
              <a:latin typeface="+mj-lt"/>
            </a:endParaRPr>
          </a:p>
          <a:p>
            <a:pPr rtl="0">
              <a:buNone/>
            </a:pPr>
            <a:endParaRPr lang="he-IL" sz="1800" dirty="0">
              <a:latin typeface="+mj-lt"/>
            </a:endParaRPr>
          </a:p>
          <a:p>
            <a:pPr rtl="0">
              <a:buNone/>
            </a:pPr>
            <a:endParaRPr lang="he-IL" sz="1800" dirty="0">
              <a:latin typeface="+mj-lt"/>
            </a:endParaRPr>
          </a:p>
          <a:p>
            <a:pPr rtl="0">
              <a:buNone/>
            </a:pPr>
            <a:endParaRPr lang="he-IL" sz="1800" dirty="0">
              <a:latin typeface="+mj-lt"/>
            </a:endParaRPr>
          </a:p>
          <a:p>
            <a:pPr rtl="0">
              <a:buNone/>
            </a:pPr>
            <a:endParaRPr lang="he-IL" sz="1800" dirty="0">
              <a:latin typeface="+mj-lt"/>
            </a:endParaRPr>
          </a:p>
          <a:p>
            <a:pPr rtl="0">
              <a:buNone/>
            </a:pPr>
            <a:endParaRPr lang="he-IL" sz="1800" dirty="0">
              <a:latin typeface="+mj-lt"/>
            </a:endParaRPr>
          </a:p>
          <a:p>
            <a:pPr rtl="0">
              <a:buNone/>
            </a:pPr>
            <a:endParaRPr lang="he-IL" sz="1800" dirty="0">
              <a:latin typeface="+mj-lt"/>
            </a:endParaRPr>
          </a:p>
          <a:p>
            <a:pPr rtl="0">
              <a:buNone/>
            </a:pPr>
            <a:endParaRPr lang="he-IL" sz="1800" dirty="0">
              <a:latin typeface="+mj-lt"/>
            </a:endParaRPr>
          </a:p>
          <a:p>
            <a:pPr rtl="0">
              <a:buNone/>
            </a:pPr>
            <a:endParaRPr lang="he-IL" sz="1800" dirty="0">
              <a:latin typeface="+mj-lt"/>
            </a:endParaRPr>
          </a:p>
          <a:p>
            <a:pPr algn="l" rtl="0">
              <a:buNone/>
            </a:pPr>
            <a:r>
              <a:rPr lang="en-US" sz="1800" dirty="0" smtClean="0">
                <a:latin typeface="+mj-lt"/>
              </a:rPr>
              <a:t>		</a:t>
            </a:r>
            <a:r>
              <a:rPr lang="en-US" sz="1800" dirty="0" err="1" smtClean="0">
                <a:latin typeface="+mj-lt"/>
              </a:rPr>
              <a:t>Algmassi</a:t>
            </a:r>
            <a:r>
              <a:rPr lang="en-US" sz="1800" dirty="0" smtClean="0">
                <a:latin typeface="+mj-lt"/>
              </a:rPr>
              <a:t>, The International Symposium of the October 1973 War</a:t>
            </a:r>
            <a:endParaRPr lang="he-IL" sz="1800" dirty="0">
              <a:latin typeface="+mj-lt"/>
            </a:endParaRPr>
          </a:p>
        </p:txBody>
      </p:sp>
      <p:pic>
        <p:nvPicPr>
          <p:cNvPr id="5" name="Picture 5"/>
          <p:cNvPicPr>
            <a:picLocks noChangeAspect="1" noChangeArrowheads="1"/>
          </p:cNvPicPr>
          <p:nvPr/>
        </p:nvPicPr>
        <p:blipFill>
          <a:blip r:embed="rId3" cstate="print"/>
          <a:srcRect/>
          <a:stretch>
            <a:fillRect/>
          </a:stretch>
        </p:blipFill>
        <p:spPr bwMode="auto">
          <a:xfrm>
            <a:off x="1770909" y="987817"/>
            <a:ext cx="6429420" cy="3857652"/>
          </a:xfrm>
          <a:prstGeom prst="rect">
            <a:avLst/>
          </a:prstGeom>
          <a:noFill/>
          <a:ln w="9525">
            <a:noFill/>
            <a:miter lim="800000"/>
            <a:headEnd/>
            <a:tailEnd/>
          </a:ln>
        </p:spPr>
      </p:pic>
      <p:sp>
        <p:nvSpPr>
          <p:cNvPr id="6" name="מלבן מעוגל 5">
            <a:hlinkClick r:id="rId4" action="ppaction://hlinksldjump"/>
          </p:cNvPr>
          <p:cNvSpPr/>
          <p:nvPr/>
        </p:nvSpPr>
        <p:spPr>
          <a:xfrm>
            <a:off x="2771800" y="260648"/>
            <a:ext cx="4300546" cy="642942"/>
          </a:xfrm>
          <a:prstGeom prst="round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solidFill>
                <a:prstClr val="white"/>
              </a:solidFill>
              <a:latin typeface="+mj-lt"/>
            </a:endParaRPr>
          </a:p>
        </p:txBody>
      </p:sp>
      <p:sp>
        <p:nvSpPr>
          <p:cNvPr id="4" name="TextBox 3"/>
          <p:cNvSpPr txBox="1"/>
          <p:nvPr/>
        </p:nvSpPr>
        <p:spPr>
          <a:xfrm>
            <a:off x="1770909" y="1146928"/>
            <a:ext cx="6429420" cy="4401205"/>
          </a:xfrm>
          <a:prstGeom prst="rect">
            <a:avLst/>
          </a:prstGeom>
          <a:solidFill>
            <a:schemeClr val="bg1"/>
          </a:solidFill>
        </p:spPr>
        <p:txBody>
          <a:bodyPr wrap="square" rtlCol="0">
            <a:spAutoFit/>
          </a:bodyPr>
          <a:lstStyle/>
          <a:p>
            <a:pPr algn="l" rtl="0"/>
            <a:r>
              <a:rPr lang="en-US" sz="2800" dirty="0"/>
              <a:t>In order to carry </a:t>
            </a:r>
            <a:r>
              <a:rPr lang="en-US" sz="2800" dirty="0" smtClean="0"/>
              <a:t>this out, </a:t>
            </a:r>
            <a:r>
              <a:rPr lang="en-US" sz="2800" dirty="0"/>
              <a:t>the strategic objective was to undermine the Israeli security concept and to make sure that the continuation of the occupation of our lands </a:t>
            </a:r>
            <a:r>
              <a:rPr lang="en-US" sz="2800" dirty="0" smtClean="0"/>
              <a:t>will </a:t>
            </a:r>
            <a:r>
              <a:rPr lang="en-US" sz="2800" dirty="0"/>
              <a:t>cost </a:t>
            </a:r>
            <a:r>
              <a:rPr lang="en-US" sz="2800" dirty="0" smtClean="0"/>
              <a:t>them </a:t>
            </a:r>
            <a:r>
              <a:rPr lang="en-US" sz="2800" dirty="0"/>
              <a:t>a heavy price, which </a:t>
            </a:r>
            <a:r>
              <a:rPr lang="en-US" sz="2800" dirty="0" smtClean="0"/>
              <a:t>they </a:t>
            </a:r>
            <a:r>
              <a:rPr lang="en-US" sz="2800" dirty="0"/>
              <a:t>can not withstand, because of this, </a:t>
            </a:r>
            <a:r>
              <a:rPr lang="en-US" sz="2800" dirty="0" smtClean="0"/>
              <a:t>their security </a:t>
            </a:r>
            <a:r>
              <a:rPr lang="en-US" sz="2800" dirty="0"/>
              <a:t>perception, which is based on </a:t>
            </a:r>
            <a:r>
              <a:rPr lang="en-US" sz="2800" dirty="0" smtClean="0"/>
              <a:t>emotional, military and political intimidation, is no longer a steel armor protecting  them now or in the future. </a:t>
            </a:r>
            <a:endParaRPr lang="en-US" sz="2800" dirty="0"/>
          </a:p>
        </p:txBody>
      </p:sp>
    </p:spTree>
    <p:extLst>
      <p:ext uri="{BB962C8B-B14F-4D97-AF65-F5344CB8AC3E}">
        <p14:creationId xmlns="" xmlns:p14="http://schemas.microsoft.com/office/powerpoint/2010/main" val="375137126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654032"/>
          </a:xfrm>
        </p:spPr>
        <p:txBody>
          <a:bodyPr>
            <a:normAutofit/>
          </a:bodyPr>
          <a:lstStyle/>
          <a:p>
            <a:pPr algn="ctr" rtl="0"/>
            <a:r>
              <a:rPr lang="en-US" sz="2800" b="1" dirty="0" smtClean="0"/>
              <a:t>Strategic Concept / Continuation</a:t>
            </a:r>
            <a:endParaRPr lang="he-IL" sz="2800" b="1" dirty="0"/>
          </a:p>
        </p:txBody>
      </p:sp>
      <p:sp>
        <p:nvSpPr>
          <p:cNvPr id="3" name="מציין מיקום תוכן 2"/>
          <p:cNvSpPr>
            <a:spLocks noGrp="1"/>
          </p:cNvSpPr>
          <p:nvPr>
            <p:ph idx="1"/>
          </p:nvPr>
        </p:nvSpPr>
        <p:spPr>
          <a:xfrm>
            <a:off x="1331640" y="1700808"/>
            <a:ext cx="6768752" cy="3150680"/>
          </a:xfrm>
        </p:spPr>
        <p:txBody>
          <a:bodyPr/>
          <a:lstStyle/>
          <a:p>
            <a:pPr algn="just" rtl="0">
              <a:lnSpc>
                <a:spcPct val="150000"/>
              </a:lnSpc>
              <a:buNone/>
            </a:pPr>
            <a:r>
              <a:rPr lang="en-US" dirty="0" smtClean="0">
                <a:latin typeface="+mj-lt"/>
              </a:rPr>
              <a:t>"... Exploiting and expanding the scope of a diplomatic and military option - a two-stage concentrated effort: </a:t>
            </a:r>
            <a:r>
              <a:rPr lang="en-US" dirty="0" smtClean="0">
                <a:solidFill>
                  <a:srgbClr val="FF0000"/>
                </a:solidFill>
                <a:latin typeface="+mj-lt"/>
              </a:rPr>
              <a:t>a large-scale military offensive with limited targets that will break the deadlock and affect the balance of power</a:t>
            </a:r>
            <a:r>
              <a:rPr lang="en-US" dirty="0" smtClean="0">
                <a:latin typeface="+mj-lt"/>
              </a:rPr>
              <a:t>. Second, a comprehensive diplomatic offensive that will follow the military move will express the power of Arab pressure. .. "</a:t>
            </a:r>
          </a:p>
          <a:p>
            <a:pPr algn="just" rtl="0">
              <a:lnSpc>
                <a:spcPct val="150000"/>
              </a:lnSpc>
              <a:buNone/>
            </a:pPr>
            <a:r>
              <a:rPr lang="en-US" dirty="0" smtClean="0">
                <a:latin typeface="+mj-lt"/>
              </a:rPr>
              <a:t>		Shamir, Egypt under the leadership of Sadat, p. 96</a:t>
            </a:r>
            <a:endParaRPr lang="he-IL" sz="1800" dirty="0">
              <a:latin typeface="+mj-lt"/>
            </a:endParaRPr>
          </a:p>
        </p:txBody>
      </p:sp>
      <p:sp>
        <p:nvSpPr>
          <p:cNvPr id="4" name="מלבן מעוגל 3">
            <a:hlinkClick r:id="rId2" action="ppaction://hlinksldjump"/>
          </p:cNvPr>
          <p:cNvSpPr/>
          <p:nvPr/>
        </p:nvSpPr>
        <p:spPr>
          <a:xfrm>
            <a:off x="1635951" y="248388"/>
            <a:ext cx="5872098" cy="778098"/>
          </a:xfrm>
          <a:prstGeom prst="round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Tree>
    <p:extLst>
      <p:ext uri="{BB962C8B-B14F-4D97-AF65-F5344CB8AC3E}">
        <p14:creationId xmlns="" xmlns:p14="http://schemas.microsoft.com/office/powerpoint/2010/main" val="79491783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403648" y="836712"/>
            <a:ext cx="6768752" cy="5184576"/>
          </a:xfrm>
        </p:spPr>
        <p:txBody>
          <a:bodyPr/>
          <a:lstStyle/>
          <a:p>
            <a:pPr algn="l" rtl="0">
              <a:lnSpc>
                <a:spcPct val="150000"/>
              </a:lnSpc>
              <a:buNone/>
            </a:pPr>
            <a:r>
              <a:rPr lang="en-US" sz="2000" dirty="0" smtClean="0">
                <a:latin typeface="+mj-lt"/>
              </a:rPr>
              <a:t>Instead of gradually enlisting the military capability of the Arabs, Soviet involvement, and international support for the achievement of a victory over Israel at an undefined point in the future, </a:t>
            </a:r>
            <a:r>
              <a:rPr lang="en-US" sz="2000" dirty="0" smtClean="0">
                <a:solidFill>
                  <a:srgbClr val="0070C0"/>
                </a:solidFill>
                <a:latin typeface="+mj-lt"/>
              </a:rPr>
              <a:t>Sadat chose to start an independent operation, using the resources at his disposal. </a:t>
            </a:r>
            <a:r>
              <a:rPr lang="en-US" sz="2000" dirty="0" smtClean="0">
                <a:solidFill>
                  <a:srgbClr val="FF0000"/>
                </a:solidFill>
                <a:latin typeface="+mj-lt"/>
              </a:rPr>
              <a:t>He relied on the fact that Arab, Soviet, and international support would be harnessed to his chariot as a result of action (if successful) and not as a precondition for opening an operation </a:t>
            </a:r>
            <a:r>
              <a:rPr lang="en-US" sz="2000" dirty="0" smtClean="0">
                <a:latin typeface="+mj-lt"/>
              </a:rPr>
              <a:t>... “</a:t>
            </a:r>
          </a:p>
          <a:p>
            <a:pPr algn="l" rtl="0">
              <a:lnSpc>
                <a:spcPct val="150000"/>
              </a:lnSpc>
              <a:buNone/>
            </a:pPr>
            <a:endParaRPr lang="en-US" sz="2000" dirty="0" smtClean="0">
              <a:latin typeface="+mj-lt"/>
            </a:endParaRPr>
          </a:p>
          <a:p>
            <a:pPr algn="l" rtl="0">
              <a:lnSpc>
                <a:spcPct val="150000"/>
              </a:lnSpc>
              <a:buNone/>
            </a:pPr>
            <a:r>
              <a:rPr lang="en-US" sz="2000" dirty="0" smtClean="0">
                <a:latin typeface="+mj-lt"/>
              </a:rPr>
              <a:t>	Shamir, Egypt under the leadership of Sadat, pp. 97-96</a:t>
            </a:r>
            <a:endParaRPr lang="he-IL" dirty="0">
              <a:latin typeface="+mj-lt"/>
            </a:endParaRPr>
          </a:p>
        </p:txBody>
      </p:sp>
    </p:spTree>
    <p:extLst>
      <p:ext uri="{BB962C8B-B14F-4D97-AF65-F5344CB8AC3E}">
        <p14:creationId xmlns="" xmlns:p14="http://schemas.microsoft.com/office/powerpoint/2010/main" val="42638771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tretch>
            <a:fillRect/>
          </a:stretch>
        </p:blipFill>
        <p:spPr>
          <a:xfrm>
            <a:off x="971600" y="260648"/>
            <a:ext cx="7488832" cy="5866319"/>
          </a:xfrm>
          <a:prstGeom prst="rect">
            <a:avLst/>
          </a:prstGeom>
        </p:spPr>
      </p:pic>
      <p:sp>
        <p:nvSpPr>
          <p:cNvPr id="6" name="TextBox 5"/>
          <p:cNvSpPr txBox="1"/>
          <p:nvPr/>
        </p:nvSpPr>
        <p:spPr>
          <a:xfrm>
            <a:off x="3347864" y="1196752"/>
            <a:ext cx="2448272" cy="276999"/>
          </a:xfrm>
          <a:prstGeom prst="rect">
            <a:avLst/>
          </a:prstGeom>
          <a:solidFill>
            <a:schemeClr val="bg1">
              <a:lumMod val="85000"/>
            </a:schemeClr>
          </a:solidFill>
        </p:spPr>
        <p:txBody>
          <a:bodyPr wrap="square" rtlCol="0">
            <a:spAutoFit/>
          </a:bodyPr>
          <a:lstStyle/>
          <a:p>
            <a:pPr algn="ctr" rtl="0"/>
            <a:r>
              <a:rPr lang="en-US" sz="1200" dirty="0">
                <a:latin typeface="David" pitchFamily="34" charset="-79"/>
                <a:cs typeface="David" pitchFamily="34" charset="-79"/>
              </a:rPr>
              <a:t>Identifying the relevant </a:t>
            </a:r>
            <a:r>
              <a:rPr lang="en-US" sz="1200" dirty="0" smtClean="0">
                <a:latin typeface="David" pitchFamily="34" charset="-79"/>
                <a:cs typeface="David" pitchFamily="34" charset="-79"/>
              </a:rPr>
              <a:t>gaps (offset)</a:t>
            </a:r>
            <a:endParaRPr lang="en-US" sz="1200" dirty="0"/>
          </a:p>
        </p:txBody>
      </p:sp>
    </p:spTree>
    <p:extLst>
      <p:ext uri="{BB962C8B-B14F-4D97-AF65-F5344CB8AC3E}">
        <p14:creationId xmlns="" xmlns:p14="http://schemas.microsoft.com/office/powerpoint/2010/main" val="11315553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600201"/>
            <a:ext cx="8363272" cy="2692896"/>
          </a:xfrm>
        </p:spPr>
        <p:txBody>
          <a:bodyPr/>
          <a:lstStyle/>
          <a:p>
            <a:pPr algn="l" rtl="0">
              <a:lnSpc>
                <a:spcPct val="150000"/>
              </a:lnSpc>
              <a:buNone/>
            </a:pPr>
            <a:r>
              <a:rPr lang="en-US" sz="2400" b="1" dirty="0" smtClean="0">
                <a:latin typeface="+mj-lt"/>
              </a:rPr>
              <a:t>A key factor in Sadat's strategy: the concept of limited </a:t>
            </a:r>
            <a:r>
              <a:rPr lang="en-US" sz="2400" b="1" dirty="0" smtClean="0">
                <a:solidFill>
                  <a:srgbClr val="FF0000"/>
                </a:solidFill>
                <a:latin typeface="+mj-lt"/>
              </a:rPr>
              <a:t>war</a:t>
            </a:r>
            <a:r>
              <a:rPr lang="en-US" sz="2400" b="1" dirty="0" smtClean="0">
                <a:latin typeface="+mj-lt"/>
              </a:rPr>
              <a:t> as a </a:t>
            </a:r>
            <a:r>
              <a:rPr lang="en-US" sz="2400" b="1" dirty="0" smtClean="0">
                <a:solidFill>
                  <a:srgbClr val="FF0000"/>
                </a:solidFill>
                <a:latin typeface="+mj-lt"/>
              </a:rPr>
              <a:t>catalyst</a:t>
            </a:r>
            <a:r>
              <a:rPr lang="en-US" sz="2400" b="1" dirty="0" smtClean="0">
                <a:latin typeface="+mj-lt"/>
              </a:rPr>
              <a:t> for breaking the political deadlock and creating the conditions for a political settlement that would include the return of the Sinai to Egypt</a:t>
            </a:r>
            <a:endParaRPr lang="he-IL" sz="2400" b="1" dirty="0">
              <a:latin typeface="+mj-lt"/>
            </a:endParaRPr>
          </a:p>
        </p:txBody>
      </p:sp>
    </p:spTree>
    <p:extLst>
      <p:ext uri="{BB962C8B-B14F-4D97-AF65-F5344CB8AC3E}">
        <p14:creationId xmlns="" xmlns:p14="http://schemas.microsoft.com/office/powerpoint/2010/main" val="81693767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381578" y="1269988"/>
            <a:ext cx="2357422" cy="571480"/>
          </a:xfrm>
        </p:spPr>
        <p:txBody>
          <a:bodyPr/>
          <a:lstStyle/>
          <a:p>
            <a:pPr algn="ctr"/>
            <a:r>
              <a:rPr lang="en-US" sz="2000" b="1" dirty="0" smtClean="0">
                <a:latin typeface="Tahoma" pitchFamily="34" charset="0"/>
                <a:ea typeface="Tahoma" pitchFamily="34" charset="0"/>
                <a:cs typeface="Tahoma" pitchFamily="34" charset="0"/>
              </a:rPr>
              <a:t>The Contrast</a:t>
            </a:r>
            <a:br>
              <a:rPr lang="en-US" sz="2000" b="1" dirty="0" smtClean="0">
                <a:latin typeface="Tahoma" pitchFamily="34" charset="0"/>
                <a:ea typeface="Tahoma" pitchFamily="34" charset="0"/>
                <a:cs typeface="Tahoma" pitchFamily="34" charset="0"/>
              </a:rPr>
            </a:br>
            <a:r>
              <a:rPr lang="en-US" sz="2000" b="1" dirty="0">
                <a:latin typeface="Tahoma" pitchFamily="34" charset="0"/>
                <a:ea typeface="Tahoma" pitchFamily="34" charset="0"/>
                <a:cs typeface="Tahoma" pitchFamily="34" charset="0"/>
              </a:rPr>
              <a:t/>
            </a:r>
            <a:br>
              <a:rPr lang="en-US" sz="2000" b="1" dirty="0">
                <a:latin typeface="Tahoma" pitchFamily="34" charset="0"/>
                <a:ea typeface="Tahoma" pitchFamily="34" charset="0"/>
                <a:cs typeface="Tahoma" pitchFamily="34" charset="0"/>
              </a:rPr>
            </a:br>
            <a:endParaRPr lang="he-IL" sz="2000" b="1" dirty="0">
              <a:latin typeface="Tahoma" pitchFamily="34" charset="0"/>
              <a:ea typeface="Tahoma" pitchFamily="34" charset="0"/>
              <a:cs typeface="Tahoma" pitchFamily="34" charset="0"/>
            </a:endParaRPr>
          </a:p>
        </p:txBody>
      </p:sp>
      <p:sp>
        <p:nvSpPr>
          <p:cNvPr id="18" name="מלבן 17"/>
          <p:cNvSpPr/>
          <p:nvPr/>
        </p:nvSpPr>
        <p:spPr>
          <a:xfrm>
            <a:off x="0" y="3849055"/>
            <a:ext cx="9594303" cy="2964914"/>
          </a:xfrm>
          <a:prstGeom prst="rect">
            <a:avLst/>
          </a:prstGeom>
        </p:spPr>
        <p:txBody>
          <a:bodyPr wrap="square">
            <a:spAutoFit/>
          </a:bodyPr>
          <a:lstStyle/>
          <a:p>
            <a:pPr algn="l" rtl="0">
              <a:lnSpc>
                <a:spcPts val="2800"/>
              </a:lnSpc>
            </a:pPr>
            <a:r>
              <a:rPr lang="en-US" sz="1400" b="1" dirty="0">
                <a:solidFill>
                  <a:schemeClr val="accent1">
                    <a:lumMod val="50000"/>
                  </a:schemeClr>
                </a:solidFill>
              </a:rPr>
              <a:t>"Contradiction and Creation" / John Boyd</a:t>
            </a:r>
          </a:p>
          <a:p>
            <a:pPr algn="l" rtl="0">
              <a:lnSpc>
                <a:spcPts val="2800"/>
              </a:lnSpc>
            </a:pPr>
            <a:r>
              <a:rPr lang="en-US" sz="1400" b="1" dirty="0">
                <a:solidFill>
                  <a:schemeClr val="accent1">
                    <a:lumMod val="50000"/>
                  </a:schemeClr>
                </a:solidFill>
              </a:rPr>
              <a:t>"... We must undermine and collapse the rigid conceptual patterns that have given us control over our minds</a:t>
            </a:r>
          </a:p>
          <a:p>
            <a:pPr algn="l" rtl="0">
              <a:lnSpc>
                <a:spcPts val="2800"/>
              </a:lnSpc>
            </a:pPr>
            <a:r>
              <a:rPr lang="en-US" sz="1400" b="1" dirty="0">
                <a:solidFill>
                  <a:schemeClr val="accent1">
                    <a:lumMod val="50000"/>
                  </a:schemeClr>
                </a:solidFill>
              </a:rPr>
              <a:t>(This should not be too difficult, because the increasing confusion and disorder help us to challenge existing patterns.)</a:t>
            </a:r>
          </a:p>
          <a:p>
            <a:pPr algn="l" rtl="0">
              <a:lnSpc>
                <a:spcPts val="2800"/>
              </a:lnSpc>
            </a:pPr>
            <a:r>
              <a:rPr lang="en-US" sz="1400" b="1" dirty="0">
                <a:solidFill>
                  <a:schemeClr val="accent1">
                    <a:lumMod val="50000"/>
                  </a:schemeClr>
                </a:solidFill>
              </a:rPr>
              <a:t>In the next stage, we must find common qualities, traits or actions that can link facts, ideas and impressions ...</a:t>
            </a:r>
          </a:p>
          <a:p>
            <a:pPr algn="l" rtl="0">
              <a:lnSpc>
                <a:spcPts val="2800"/>
              </a:lnSpc>
            </a:pPr>
            <a:r>
              <a:rPr lang="en-US" sz="1400" b="1" dirty="0">
                <a:solidFill>
                  <a:schemeClr val="accent1">
                    <a:lumMod val="50000"/>
                  </a:schemeClr>
                </a:solidFill>
              </a:rPr>
              <a:t>All this in order to create concepts and concepts that represented the real world ...</a:t>
            </a:r>
          </a:p>
          <a:p>
            <a:pPr algn="l" rtl="0">
              <a:lnSpc>
                <a:spcPts val="2800"/>
              </a:lnSpc>
            </a:pPr>
            <a:r>
              <a:rPr lang="en-US" sz="1400" b="1" dirty="0">
                <a:solidFill>
                  <a:srgbClr val="FF0000"/>
                </a:solidFill>
              </a:rPr>
              <a:t>We must repeat this process of appeal and construction until a concept is developed that is beginning to be consistent </a:t>
            </a:r>
            <a:endParaRPr lang="en-US" sz="1400" b="1" dirty="0" smtClean="0">
              <a:solidFill>
                <a:srgbClr val="FF0000"/>
              </a:solidFill>
            </a:endParaRPr>
          </a:p>
          <a:p>
            <a:pPr algn="l" rtl="0">
              <a:lnSpc>
                <a:spcPts val="2800"/>
              </a:lnSpc>
            </a:pPr>
            <a:r>
              <a:rPr lang="en-US" sz="1400" b="1" dirty="0" smtClean="0">
                <a:solidFill>
                  <a:srgbClr val="FF0000"/>
                </a:solidFill>
              </a:rPr>
              <a:t>with </a:t>
            </a:r>
            <a:r>
              <a:rPr lang="en-US" sz="1400" b="1" dirty="0">
                <a:solidFill>
                  <a:srgbClr val="FF0000"/>
                </a:solidFill>
              </a:rPr>
              <a:t>reality. "</a:t>
            </a:r>
            <a:endParaRPr lang="he-IL" sz="1200" b="1" dirty="0">
              <a:solidFill>
                <a:srgbClr val="FF0000"/>
              </a:solidFill>
            </a:endParaRPr>
          </a:p>
          <a:p>
            <a:pPr>
              <a:lnSpc>
                <a:spcPts val="2800"/>
              </a:lnSpc>
            </a:pPr>
            <a:endParaRPr lang="he-IL" sz="1400" b="1" dirty="0">
              <a:solidFill>
                <a:schemeClr val="accent1">
                  <a:lumMod val="50000"/>
                </a:schemeClr>
              </a:solidFill>
            </a:endParaRPr>
          </a:p>
        </p:txBody>
      </p:sp>
      <p:sp>
        <p:nvSpPr>
          <p:cNvPr id="23" name="מלבן 22"/>
          <p:cNvSpPr/>
          <p:nvPr/>
        </p:nvSpPr>
        <p:spPr>
          <a:xfrm>
            <a:off x="5543600" y="2132856"/>
            <a:ext cx="3600400" cy="1259319"/>
          </a:xfrm>
          <a:prstGeom prst="rect">
            <a:avLst/>
          </a:prstGeom>
        </p:spPr>
        <p:txBody>
          <a:bodyPr wrap="square">
            <a:spAutoFit/>
          </a:bodyPr>
          <a:lstStyle/>
          <a:p>
            <a:pPr marL="285750" indent="-285750" algn="l" rtl="0">
              <a:lnSpc>
                <a:spcPts val="1300"/>
              </a:lnSpc>
            </a:pPr>
            <a:r>
              <a:rPr lang="en-US" sz="1400" b="1" dirty="0" smtClean="0">
                <a:solidFill>
                  <a:schemeClr val="accent1">
                    <a:lumMod val="50000"/>
                  </a:schemeClr>
                </a:solidFill>
                <a:latin typeface="Tahoma" pitchFamily="34" charset="0"/>
                <a:ea typeface="Tahoma" pitchFamily="34" charset="0"/>
                <a:cs typeface="Tahoma" pitchFamily="34" charset="0"/>
              </a:rPr>
              <a:t>Contrasting means </a:t>
            </a:r>
            <a:r>
              <a:rPr lang="en-US" sz="1400" b="1" dirty="0" smtClean="0">
                <a:solidFill>
                  <a:srgbClr val="FF0000"/>
                </a:solidFill>
                <a:latin typeface="Tahoma" pitchFamily="34" charset="0"/>
                <a:ea typeface="Tahoma" pitchFamily="34" charset="0"/>
                <a:cs typeface="Tahoma" pitchFamily="34" charset="0"/>
              </a:rPr>
              <a:t>self-criticism</a:t>
            </a:r>
            <a:r>
              <a:rPr lang="en-US" sz="1400" b="1" dirty="0">
                <a:solidFill>
                  <a:srgbClr val="FF0000"/>
                </a:solidFill>
                <a:latin typeface="Tahoma" pitchFamily="34" charset="0"/>
                <a:ea typeface="Tahoma" pitchFamily="34" charset="0"/>
                <a:cs typeface="Tahoma" pitchFamily="34" charset="0"/>
              </a:rPr>
              <a:t>.</a:t>
            </a:r>
          </a:p>
          <a:p>
            <a:pPr marL="285750" indent="-285750" algn="l" rtl="0">
              <a:lnSpc>
                <a:spcPts val="1300"/>
              </a:lnSpc>
              <a:buFont typeface="Arial" panose="020B0604020202020204" pitchFamily="34" charset="0"/>
              <a:buChar char="•"/>
            </a:pPr>
            <a:endParaRPr lang="en-US" sz="1400" b="1" dirty="0">
              <a:solidFill>
                <a:schemeClr val="accent1">
                  <a:lumMod val="50000"/>
                </a:schemeClr>
              </a:solidFill>
              <a:latin typeface="Tahoma" pitchFamily="34" charset="0"/>
              <a:ea typeface="Tahoma" pitchFamily="34" charset="0"/>
              <a:cs typeface="Tahoma" pitchFamily="34" charset="0"/>
            </a:endParaRPr>
          </a:p>
          <a:p>
            <a:pPr marL="285750" indent="-285750" algn="l" rtl="0">
              <a:lnSpc>
                <a:spcPts val="1300"/>
              </a:lnSpc>
            </a:pPr>
            <a:r>
              <a:rPr lang="en-US" sz="1400" b="1" dirty="0">
                <a:solidFill>
                  <a:schemeClr val="accent1">
                    <a:lumMod val="50000"/>
                  </a:schemeClr>
                </a:solidFill>
                <a:latin typeface="Tahoma" pitchFamily="34" charset="0"/>
                <a:ea typeface="Tahoma" pitchFamily="34" charset="0"/>
                <a:cs typeface="Tahoma" pitchFamily="34" charset="0"/>
              </a:rPr>
              <a:t>Was designed to examine what </a:t>
            </a:r>
            <a:r>
              <a:rPr lang="en-US" sz="1400" b="1" dirty="0" smtClean="0">
                <a:solidFill>
                  <a:schemeClr val="accent1">
                    <a:lumMod val="50000"/>
                  </a:schemeClr>
                </a:solidFill>
                <a:latin typeface="Tahoma" pitchFamily="34" charset="0"/>
                <a:ea typeface="Tahoma" pitchFamily="34" charset="0"/>
                <a:cs typeface="Tahoma" pitchFamily="34" charset="0"/>
              </a:rPr>
              <a:t>might</a:t>
            </a:r>
          </a:p>
          <a:p>
            <a:pPr marL="285750" indent="-285750" algn="l" rtl="0">
              <a:lnSpc>
                <a:spcPts val="1300"/>
              </a:lnSpc>
            </a:pPr>
            <a:r>
              <a:rPr lang="en-US" sz="1400" b="1" dirty="0" smtClean="0">
                <a:solidFill>
                  <a:schemeClr val="accent1">
                    <a:lumMod val="50000"/>
                  </a:schemeClr>
                </a:solidFill>
                <a:latin typeface="Tahoma" pitchFamily="34" charset="0"/>
                <a:ea typeface="Tahoma" pitchFamily="34" charset="0"/>
                <a:cs typeface="Tahoma" pitchFamily="34" charset="0"/>
              </a:rPr>
              <a:t> impede </a:t>
            </a:r>
            <a:r>
              <a:rPr lang="en-US" sz="1400" b="1" dirty="0">
                <a:solidFill>
                  <a:schemeClr val="accent1">
                    <a:lumMod val="50000"/>
                  </a:schemeClr>
                </a:solidFill>
                <a:latin typeface="Tahoma" pitchFamily="34" charset="0"/>
                <a:ea typeface="Tahoma" pitchFamily="34" charset="0"/>
                <a:cs typeface="Tahoma" pitchFamily="34" charset="0"/>
              </a:rPr>
              <a:t>the strategy</a:t>
            </a:r>
          </a:p>
          <a:p>
            <a:pPr marL="285750" indent="-285750" algn="l" rtl="0">
              <a:lnSpc>
                <a:spcPts val="1300"/>
              </a:lnSpc>
              <a:buFont typeface="Arial" panose="020B0604020202020204" pitchFamily="34" charset="0"/>
              <a:buChar char="•"/>
            </a:pPr>
            <a:endParaRPr lang="en-US" sz="1400" b="1" dirty="0">
              <a:solidFill>
                <a:schemeClr val="accent1">
                  <a:lumMod val="50000"/>
                </a:schemeClr>
              </a:solidFill>
              <a:latin typeface="Tahoma" pitchFamily="34" charset="0"/>
              <a:ea typeface="Tahoma" pitchFamily="34" charset="0"/>
              <a:cs typeface="Tahoma" pitchFamily="34" charset="0"/>
            </a:endParaRPr>
          </a:p>
          <a:p>
            <a:pPr marL="285750" indent="-285750" algn="l" rtl="0">
              <a:lnSpc>
                <a:spcPts val="1300"/>
              </a:lnSpc>
            </a:pPr>
            <a:r>
              <a:rPr lang="en-US" sz="1400" b="1" dirty="0">
                <a:solidFill>
                  <a:schemeClr val="accent1">
                    <a:lumMod val="50000"/>
                  </a:schemeClr>
                </a:solidFill>
                <a:latin typeface="Tahoma" pitchFamily="34" charset="0"/>
                <a:ea typeface="Tahoma" pitchFamily="34" charset="0"/>
                <a:cs typeface="Tahoma" pitchFamily="34" charset="0"/>
              </a:rPr>
              <a:t>And enable its validity.</a:t>
            </a:r>
            <a:endParaRPr lang="he-IL" sz="1200" dirty="0">
              <a:solidFill>
                <a:schemeClr val="tx2">
                  <a:lumMod val="75000"/>
                </a:schemeClr>
              </a:solidFill>
              <a:latin typeface="Tahoma" pitchFamily="34" charset="0"/>
              <a:ea typeface="Tahoma" pitchFamily="34" charset="0"/>
              <a:cs typeface="Tahoma" pitchFamily="34" charset="0"/>
            </a:endParaRPr>
          </a:p>
          <a:p>
            <a:pPr>
              <a:lnSpc>
                <a:spcPts val="1300"/>
              </a:lnSpc>
            </a:pPr>
            <a:endParaRPr lang="he-IL" sz="1400" dirty="0">
              <a:solidFill>
                <a:schemeClr val="tx2">
                  <a:lumMod val="75000"/>
                </a:schemeClr>
              </a:solidFill>
              <a:latin typeface="Tahoma" pitchFamily="34" charset="0"/>
              <a:ea typeface="Tahoma" pitchFamily="34" charset="0"/>
              <a:cs typeface="Tahoma" pitchFamily="34" charset="0"/>
            </a:endParaRPr>
          </a:p>
        </p:txBody>
      </p:sp>
      <p:sp>
        <p:nvSpPr>
          <p:cNvPr id="19" name="טרפז 18"/>
          <p:cNvSpPr/>
          <p:nvPr/>
        </p:nvSpPr>
        <p:spPr>
          <a:xfrm rot="10800000">
            <a:off x="857224" y="428604"/>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מעוגל 19"/>
          <p:cNvSpPr/>
          <p:nvPr/>
        </p:nvSpPr>
        <p:spPr>
          <a:xfrm>
            <a:off x="3592279" y="64291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latin typeface="David" pitchFamily="34" charset="-79"/>
                <a:cs typeface="David" pitchFamily="34" charset="-79"/>
              </a:rPr>
              <a:t>Past system-legacy</a:t>
            </a:r>
            <a:endParaRPr lang="he-IL" b="1" dirty="0">
              <a:solidFill>
                <a:schemeClr val="tx1"/>
              </a:solidFill>
              <a:latin typeface="David" pitchFamily="34" charset="-79"/>
              <a:cs typeface="David" pitchFamily="34" charset="-79"/>
            </a:endParaRPr>
          </a:p>
        </p:txBody>
      </p:sp>
      <p:sp>
        <p:nvSpPr>
          <p:cNvPr id="21" name="מלבן מעוגל 20"/>
          <p:cNvSpPr/>
          <p:nvPr/>
        </p:nvSpPr>
        <p:spPr>
          <a:xfrm>
            <a:off x="1142976" y="64291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latin typeface="David" pitchFamily="34" charset="-79"/>
                <a:cs typeface="David" pitchFamily="34" charset="-79"/>
              </a:rPr>
              <a:t>Current system -emerging</a:t>
            </a:r>
            <a:endParaRPr lang="he-IL" b="1" dirty="0">
              <a:solidFill>
                <a:schemeClr val="tx1"/>
              </a:solidFill>
              <a:latin typeface="David" pitchFamily="34" charset="-79"/>
              <a:cs typeface="David" pitchFamily="34" charset="-79"/>
            </a:endParaRPr>
          </a:p>
        </p:txBody>
      </p:sp>
      <p:sp>
        <p:nvSpPr>
          <p:cNvPr id="22" name="מלבן מעוגל 21"/>
          <p:cNvSpPr/>
          <p:nvPr/>
        </p:nvSpPr>
        <p:spPr>
          <a:xfrm>
            <a:off x="2339752" y="1484784"/>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smtClean="0">
                <a:solidFill>
                  <a:schemeClr val="tx1"/>
                </a:solidFill>
                <a:latin typeface="David" pitchFamily="34" charset="-79"/>
                <a:cs typeface="David" pitchFamily="34" charset="-79"/>
              </a:rPr>
              <a:t>Future system- desired</a:t>
            </a:r>
            <a:endParaRPr lang="he-IL" sz="1600" b="1" dirty="0">
              <a:solidFill>
                <a:schemeClr val="tx1"/>
              </a:solidFill>
              <a:latin typeface="David" pitchFamily="34" charset="-79"/>
              <a:cs typeface="David" pitchFamily="34" charset="-79"/>
            </a:endParaRPr>
          </a:p>
        </p:txBody>
      </p:sp>
      <p:cxnSp>
        <p:nvCxnSpPr>
          <p:cNvPr id="24" name="מחבר חץ ישר 23"/>
          <p:cNvCxnSpPr/>
          <p:nvPr/>
        </p:nvCxnSpPr>
        <p:spPr>
          <a:xfrm>
            <a:off x="2643174" y="857232"/>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13835" y="-23461"/>
            <a:ext cx="1187372" cy="830997"/>
          </a:xfrm>
          <a:prstGeom prst="rect">
            <a:avLst/>
          </a:prstGeom>
          <a:solidFill>
            <a:schemeClr val="bg1">
              <a:lumMod val="85000"/>
            </a:schemeClr>
          </a:solidFill>
        </p:spPr>
        <p:txBody>
          <a:bodyPr wrap="square" lIns="0" rIns="0" rtlCol="1">
            <a:spAutoFit/>
          </a:bodyPr>
          <a:lstStyle/>
          <a:p>
            <a:pPr algn="ctr"/>
            <a:r>
              <a:rPr lang="en-US" sz="1200" b="1" dirty="0">
                <a:solidFill>
                  <a:srgbClr val="C00000"/>
                </a:solidFill>
                <a:latin typeface="David" pitchFamily="34" charset="-79"/>
                <a:cs typeface="David" pitchFamily="34" charset="-79"/>
              </a:rPr>
              <a:t>Identifying the relevant gaps  </a:t>
            </a:r>
            <a:r>
              <a:rPr lang="en-US" sz="1200" b="1" dirty="0" smtClean="0">
                <a:solidFill>
                  <a:srgbClr val="C00000"/>
                </a:solidFill>
                <a:latin typeface="David" pitchFamily="34" charset="-79"/>
                <a:cs typeface="David" pitchFamily="34" charset="-79"/>
              </a:rPr>
              <a:t>(offset)</a:t>
            </a:r>
            <a:endParaRPr lang="he-IL" sz="1200" b="1" dirty="0">
              <a:solidFill>
                <a:srgbClr val="C00000"/>
              </a:solidFill>
              <a:latin typeface="David" pitchFamily="34" charset="-79"/>
              <a:cs typeface="David" pitchFamily="34" charset="-79"/>
            </a:endParaRPr>
          </a:p>
          <a:p>
            <a:pPr algn="ctr"/>
            <a:endParaRPr lang="he-IL" sz="1200" b="1" dirty="0">
              <a:solidFill>
                <a:srgbClr val="C00000"/>
              </a:solidFill>
              <a:latin typeface="David" pitchFamily="34" charset="-79"/>
              <a:cs typeface="David" pitchFamily="34" charset="-79"/>
            </a:endParaRPr>
          </a:p>
        </p:txBody>
      </p:sp>
      <p:sp>
        <p:nvSpPr>
          <p:cNvPr id="26" name="TextBox 25"/>
          <p:cNvSpPr txBox="1"/>
          <p:nvPr/>
        </p:nvSpPr>
        <p:spPr>
          <a:xfrm>
            <a:off x="2733610" y="935395"/>
            <a:ext cx="782276" cy="648409"/>
          </a:xfrm>
          <a:prstGeom prst="rect">
            <a:avLst/>
          </a:prstGeom>
          <a:solidFill>
            <a:schemeClr val="bg1">
              <a:lumMod val="85000"/>
            </a:schemeClr>
          </a:solidFill>
        </p:spPr>
        <p:txBody>
          <a:bodyPr wrap="square" lIns="0" rIns="0" rtlCol="1">
            <a:spAutoFit/>
          </a:bodyPr>
          <a:lstStyle/>
          <a:p>
            <a:pPr algn="ctr"/>
            <a:r>
              <a:rPr lang="en-US" sz="1200" b="1" dirty="0">
                <a:solidFill>
                  <a:srgbClr val="C00000"/>
                </a:solidFill>
                <a:latin typeface="David" pitchFamily="34" charset="-79"/>
                <a:cs typeface="David" pitchFamily="34" charset="-79"/>
              </a:rPr>
              <a:t>Identifying potential</a:t>
            </a:r>
            <a:endParaRPr lang="he-IL" sz="1200" b="1" dirty="0">
              <a:solidFill>
                <a:srgbClr val="C00000"/>
              </a:solidFill>
              <a:latin typeface="David" pitchFamily="34" charset="-79"/>
              <a:cs typeface="David" pitchFamily="34" charset="-79"/>
            </a:endParaRPr>
          </a:p>
          <a:p>
            <a:pPr algn="ctr"/>
            <a:endParaRPr lang="he-IL" sz="1200" b="1" dirty="0">
              <a:solidFill>
                <a:srgbClr val="C00000"/>
              </a:solidFill>
              <a:latin typeface="David" pitchFamily="34" charset="-79"/>
              <a:cs typeface="David" pitchFamily="34" charset="-79"/>
            </a:endParaRPr>
          </a:p>
        </p:txBody>
      </p:sp>
      <p:cxnSp>
        <p:nvCxnSpPr>
          <p:cNvPr id="27" name="מחבר חץ ישר 26"/>
          <p:cNvCxnSpPr/>
          <p:nvPr/>
        </p:nvCxnSpPr>
        <p:spPr>
          <a:xfrm>
            <a:off x="2643174" y="1071546"/>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מחבר חץ ישר 27"/>
          <p:cNvCxnSpPr/>
          <p:nvPr/>
        </p:nvCxnSpPr>
        <p:spPr>
          <a:xfrm rot="10800000" flipV="1">
            <a:off x="3214678" y="1071546"/>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משולש שווה שוקיים 29"/>
          <p:cNvSpPr/>
          <p:nvPr/>
        </p:nvSpPr>
        <p:spPr>
          <a:xfrm>
            <a:off x="1214413" y="2624050"/>
            <a:ext cx="3857652" cy="785818"/>
          </a:xfrm>
          <a:prstGeom prst="triangl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1" name="TextBox 30"/>
          <p:cNvSpPr txBox="1"/>
          <p:nvPr/>
        </p:nvSpPr>
        <p:spPr>
          <a:xfrm>
            <a:off x="2057597" y="3033546"/>
            <a:ext cx="2459327" cy="338554"/>
          </a:xfrm>
          <a:prstGeom prst="rect">
            <a:avLst/>
          </a:prstGeom>
          <a:noFill/>
        </p:spPr>
        <p:txBody>
          <a:bodyPr wrap="none" rtlCol="1">
            <a:spAutoFit/>
          </a:bodyPr>
          <a:lstStyle/>
          <a:p>
            <a:r>
              <a:rPr lang="en-US" sz="1600" b="1" dirty="0" smtClean="0">
                <a:latin typeface="David" pitchFamily="34" charset="-79"/>
                <a:cs typeface="David" pitchFamily="34" charset="-79"/>
              </a:rPr>
              <a:t>Self criticism -contrasting</a:t>
            </a:r>
            <a:endParaRPr lang="he-IL" sz="1600" b="1" dirty="0">
              <a:latin typeface="David" pitchFamily="34" charset="-79"/>
              <a:cs typeface="David" pitchFamily="34" charset="-79"/>
            </a:endParaRPr>
          </a:p>
        </p:txBody>
      </p:sp>
      <p:sp>
        <p:nvSpPr>
          <p:cNvPr id="32" name="משולש שווה שוקיים 31"/>
          <p:cNvSpPr/>
          <p:nvPr/>
        </p:nvSpPr>
        <p:spPr>
          <a:xfrm rot="10800000">
            <a:off x="1014982" y="3390793"/>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3" name="TextBox 33"/>
          <p:cNvSpPr txBox="1"/>
          <p:nvPr/>
        </p:nvSpPr>
        <p:spPr>
          <a:xfrm>
            <a:off x="1979712" y="3429000"/>
            <a:ext cx="2143172" cy="553998"/>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sz="1600" b="1" dirty="0" smtClean="0">
                <a:latin typeface="David" pitchFamily="34" charset="-79"/>
                <a:cs typeface="David" pitchFamily="34" charset="-79"/>
              </a:rPr>
              <a:t>Formative strategy</a:t>
            </a:r>
          </a:p>
          <a:p>
            <a:pPr algn="ctr"/>
            <a:r>
              <a:rPr lang="en-US" sz="1400" b="1" dirty="0" smtClean="0">
                <a:latin typeface="David" pitchFamily="34" charset="-79"/>
                <a:cs typeface="David" pitchFamily="34" charset="-79"/>
              </a:rPr>
              <a:t>Strategic logic</a:t>
            </a:r>
            <a:endParaRPr lang="he-IL" sz="1400" b="1" dirty="0" smtClean="0">
              <a:latin typeface="David" pitchFamily="34" charset="-79"/>
              <a:cs typeface="David" pitchFamily="34" charset="-79"/>
            </a:endParaRPr>
          </a:p>
        </p:txBody>
      </p:sp>
      <p:pic>
        <p:nvPicPr>
          <p:cNvPr id="34" name="Picture 2"/>
          <p:cNvPicPr>
            <a:picLocks noChangeAspect="1" noChangeArrowheads="1"/>
          </p:cNvPicPr>
          <p:nvPr/>
        </p:nvPicPr>
        <p:blipFill>
          <a:blip r:embed="rId3" cstate="print"/>
          <a:srcRect l="3515" t="7639" r="48828" b="3472"/>
          <a:stretch>
            <a:fillRect/>
          </a:stretch>
        </p:blipFill>
        <p:spPr bwMode="auto">
          <a:xfrm>
            <a:off x="7704686" y="95360"/>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 name="מלבן מעוגל 28"/>
          <p:cNvSpPr/>
          <p:nvPr/>
        </p:nvSpPr>
        <p:spPr>
          <a:xfrm>
            <a:off x="1222079" y="2392341"/>
            <a:ext cx="3571900"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latin typeface="David" pitchFamily="34" charset="-79"/>
                <a:cs typeface="David" pitchFamily="34" charset="-79"/>
              </a:rPr>
              <a:t>Preliminary strategy principles</a:t>
            </a:r>
            <a:endParaRPr lang="he-IL" b="1" dirty="0">
              <a:solidFill>
                <a:schemeClr val="tx1"/>
              </a:solidFill>
              <a:latin typeface="David" pitchFamily="34" charset="-79"/>
              <a:cs typeface="David" pitchFamily="34" charset="-79"/>
            </a:endParaRPr>
          </a:p>
        </p:txBody>
      </p:sp>
    </p:spTree>
    <p:extLst>
      <p:ext uri="{BB962C8B-B14F-4D97-AF65-F5344CB8AC3E}">
        <p14:creationId xmlns="" xmlns:p14="http://schemas.microsoft.com/office/powerpoint/2010/main" val="25074044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76838" y="103070"/>
            <a:ext cx="5184576" cy="571480"/>
          </a:xfrm>
        </p:spPr>
        <p:txBody>
          <a:bodyPr/>
          <a:lstStyle/>
          <a:p>
            <a:pPr algn="ctr"/>
            <a:r>
              <a:rPr lang="en-US" sz="2400" b="1" dirty="0" smtClean="0">
                <a:latin typeface="+mj-lt"/>
                <a:ea typeface="Tahoma" pitchFamily="34" charset="0"/>
                <a:cs typeface="Tahoma" pitchFamily="34" charset="0"/>
              </a:rPr>
              <a:t>Idea and Formation of a Campaign </a:t>
            </a:r>
            <a:endParaRPr lang="he-IL" sz="2400" b="1" dirty="0">
              <a:latin typeface="+mj-lt"/>
              <a:ea typeface="Tahoma" pitchFamily="34" charset="0"/>
              <a:cs typeface="Tahoma" pitchFamily="34" charset="0"/>
            </a:endParaRPr>
          </a:p>
        </p:txBody>
      </p:sp>
      <p:sp>
        <p:nvSpPr>
          <p:cNvPr id="27" name="מלבן 26"/>
          <p:cNvSpPr/>
          <p:nvPr/>
        </p:nvSpPr>
        <p:spPr>
          <a:xfrm>
            <a:off x="131418" y="1634852"/>
            <a:ext cx="8675416" cy="4662815"/>
          </a:xfrm>
          <a:prstGeom prst="rect">
            <a:avLst/>
          </a:prstGeom>
        </p:spPr>
        <p:txBody>
          <a:bodyPr wrap="square">
            <a:spAutoFit/>
          </a:bodyPr>
          <a:lstStyle/>
          <a:p>
            <a:pPr algn="l" rtl="0">
              <a:lnSpc>
                <a:spcPct val="150000"/>
              </a:lnSpc>
            </a:pPr>
            <a:r>
              <a:rPr lang="en-US" b="1" dirty="0" smtClean="0">
                <a:solidFill>
                  <a:schemeClr val="accent1">
                    <a:lumMod val="50000"/>
                  </a:schemeClr>
                </a:solidFill>
                <a:latin typeface="+mj-lt"/>
                <a:ea typeface="Tahoma" pitchFamily="34" charset="0"/>
                <a:cs typeface="Tahoma" pitchFamily="34" charset="0"/>
              </a:rPr>
              <a:t>A campaign means</a:t>
            </a:r>
            <a:endParaRPr lang="en-US" b="1" dirty="0">
              <a:solidFill>
                <a:schemeClr val="accent1">
                  <a:lumMod val="50000"/>
                </a:schemeClr>
              </a:solidFill>
              <a:latin typeface="+mj-lt"/>
              <a:ea typeface="Tahoma" pitchFamily="34" charset="0"/>
              <a:cs typeface="Tahoma" pitchFamily="34" charset="0"/>
            </a:endParaRPr>
          </a:p>
          <a:p>
            <a:pPr algn="l" rtl="0">
              <a:lnSpc>
                <a:spcPct val="150000"/>
              </a:lnSpc>
            </a:pPr>
            <a:r>
              <a:rPr lang="en-US" b="1" dirty="0">
                <a:solidFill>
                  <a:schemeClr val="accent1">
                    <a:lumMod val="50000"/>
                  </a:schemeClr>
                </a:solidFill>
                <a:latin typeface="+mj-lt"/>
                <a:ea typeface="Tahoma" pitchFamily="34" charset="0"/>
                <a:cs typeface="Tahoma" pitchFamily="34" charset="0"/>
              </a:rPr>
              <a:t>Unique operational application</a:t>
            </a:r>
          </a:p>
          <a:p>
            <a:pPr algn="l" rtl="0">
              <a:lnSpc>
                <a:spcPct val="150000"/>
              </a:lnSpc>
            </a:pPr>
            <a:r>
              <a:rPr lang="en-US" b="1" dirty="0">
                <a:solidFill>
                  <a:schemeClr val="accent1">
                    <a:lumMod val="50000"/>
                  </a:schemeClr>
                </a:solidFill>
                <a:latin typeface="+mj-lt"/>
                <a:ea typeface="Tahoma" pitchFamily="34" charset="0"/>
                <a:cs typeface="Tahoma" pitchFamily="34" charset="0"/>
              </a:rPr>
              <a:t>Of strategic logic</a:t>
            </a:r>
            <a:r>
              <a:rPr lang="en-US" b="1" dirty="0" smtClean="0">
                <a:solidFill>
                  <a:schemeClr val="accent1">
                    <a:lumMod val="50000"/>
                  </a:schemeClr>
                </a:solidFill>
                <a:latin typeface="+mj-lt"/>
                <a:ea typeface="Tahoma" pitchFamily="34" charset="0"/>
                <a:cs typeface="Tahoma" pitchFamily="34" charset="0"/>
              </a:rPr>
              <a:t>.</a:t>
            </a:r>
          </a:p>
          <a:p>
            <a:pPr algn="l" rtl="0">
              <a:lnSpc>
                <a:spcPct val="150000"/>
              </a:lnSpc>
            </a:pPr>
            <a:endParaRPr lang="he-IL" b="1" dirty="0" smtClean="0">
              <a:solidFill>
                <a:schemeClr val="accent1">
                  <a:lumMod val="50000"/>
                </a:schemeClr>
              </a:solidFill>
              <a:latin typeface="+mj-lt"/>
              <a:ea typeface="Tahoma" pitchFamily="34" charset="0"/>
              <a:cs typeface="Tahoma" pitchFamily="34" charset="0"/>
            </a:endParaRPr>
          </a:p>
          <a:p>
            <a:pPr algn="l" rtl="0">
              <a:lnSpc>
                <a:spcPct val="150000"/>
              </a:lnSpc>
            </a:pPr>
            <a:r>
              <a:rPr lang="en-US" b="1" dirty="0">
                <a:solidFill>
                  <a:schemeClr val="accent1">
                    <a:lumMod val="50000"/>
                  </a:schemeClr>
                </a:solidFill>
                <a:latin typeface="+mj-lt"/>
                <a:ea typeface="Tahoma" pitchFamily="34" charset="0"/>
                <a:cs typeface="Tahoma" pitchFamily="34" charset="0"/>
              </a:rPr>
              <a:t>A combination of concept and physical configuration for realization</a:t>
            </a:r>
          </a:p>
          <a:p>
            <a:pPr algn="l" rtl="0">
              <a:lnSpc>
                <a:spcPct val="150000"/>
              </a:lnSpc>
            </a:pPr>
            <a:r>
              <a:rPr lang="en-US" b="1" dirty="0" smtClean="0">
                <a:solidFill>
                  <a:schemeClr val="accent1">
                    <a:lumMod val="50000"/>
                  </a:schemeClr>
                </a:solidFill>
                <a:latin typeface="+mj-lt"/>
                <a:ea typeface="Tahoma" pitchFamily="34" charset="0"/>
                <a:cs typeface="Tahoma" pitchFamily="34" charset="0"/>
              </a:rPr>
              <a:t>Of the </a:t>
            </a:r>
            <a:r>
              <a:rPr lang="en-US" b="1" dirty="0">
                <a:solidFill>
                  <a:schemeClr val="accent1">
                    <a:lumMod val="50000"/>
                  </a:schemeClr>
                </a:solidFill>
                <a:latin typeface="+mj-lt"/>
                <a:ea typeface="Tahoma" pitchFamily="34" charset="0"/>
                <a:cs typeface="Tahoma" pitchFamily="34" charset="0"/>
              </a:rPr>
              <a:t>strategic logic</a:t>
            </a:r>
            <a:r>
              <a:rPr lang="en-US" b="1" dirty="0" smtClean="0">
                <a:solidFill>
                  <a:schemeClr val="accent1">
                    <a:lumMod val="50000"/>
                  </a:schemeClr>
                </a:solidFill>
                <a:latin typeface="+mj-lt"/>
                <a:ea typeface="Tahoma" pitchFamily="34" charset="0"/>
                <a:cs typeface="Tahoma" pitchFamily="34" charset="0"/>
              </a:rPr>
              <a:t>.</a:t>
            </a:r>
          </a:p>
          <a:p>
            <a:pPr algn="l" rtl="0">
              <a:lnSpc>
                <a:spcPct val="150000"/>
              </a:lnSpc>
            </a:pPr>
            <a:endParaRPr lang="he-IL" b="1" dirty="0" smtClean="0">
              <a:solidFill>
                <a:schemeClr val="accent1">
                  <a:lumMod val="50000"/>
                </a:schemeClr>
              </a:solidFill>
              <a:latin typeface="+mj-lt"/>
              <a:ea typeface="Tahoma" pitchFamily="34" charset="0"/>
              <a:cs typeface="Tahoma" pitchFamily="34" charset="0"/>
            </a:endParaRPr>
          </a:p>
          <a:p>
            <a:pPr algn="l" rtl="0">
              <a:lnSpc>
                <a:spcPct val="150000"/>
              </a:lnSpc>
            </a:pPr>
            <a:r>
              <a:rPr lang="en-US" b="1" dirty="0">
                <a:solidFill>
                  <a:schemeClr val="accent1">
                    <a:lumMod val="50000"/>
                  </a:schemeClr>
                </a:solidFill>
                <a:latin typeface="+mj-lt"/>
                <a:ea typeface="Tahoma" pitchFamily="34" charset="0"/>
                <a:cs typeface="Tahoma" pitchFamily="34" charset="0"/>
              </a:rPr>
              <a:t>Concept and configuration of the campaign:</a:t>
            </a:r>
          </a:p>
          <a:p>
            <a:pPr algn="l" rtl="0">
              <a:lnSpc>
                <a:spcPct val="150000"/>
              </a:lnSpc>
              <a:buFont typeface="Arial" pitchFamily="34" charset="0"/>
              <a:buChar char="•"/>
            </a:pPr>
            <a:r>
              <a:rPr lang="en-US" b="1" dirty="0">
                <a:solidFill>
                  <a:schemeClr val="accent1">
                    <a:lumMod val="50000"/>
                  </a:schemeClr>
                </a:solidFill>
                <a:latin typeface="+mj-lt"/>
                <a:ea typeface="Tahoma" pitchFamily="34" charset="0"/>
                <a:cs typeface="Tahoma" pitchFamily="34" charset="0"/>
              </a:rPr>
              <a:t>  </a:t>
            </a:r>
            <a:r>
              <a:rPr lang="en-US" b="1" dirty="0" smtClean="0">
                <a:solidFill>
                  <a:schemeClr val="accent1">
                    <a:lumMod val="50000"/>
                  </a:schemeClr>
                </a:solidFill>
                <a:latin typeface="+mj-lt"/>
                <a:ea typeface="Tahoma" pitchFamily="34" charset="0"/>
                <a:cs typeface="Tahoma" pitchFamily="34" charset="0"/>
              </a:rPr>
              <a:t>Allows </a:t>
            </a:r>
            <a:r>
              <a:rPr lang="en-US" b="1" dirty="0">
                <a:solidFill>
                  <a:schemeClr val="accent1">
                    <a:lumMod val="50000"/>
                  </a:schemeClr>
                </a:solidFill>
                <a:latin typeface="+mj-lt"/>
                <a:ea typeface="Tahoma" pitchFamily="34" charset="0"/>
                <a:cs typeface="Tahoma" pitchFamily="34" charset="0"/>
              </a:rPr>
              <a:t>to get organized for intervention / action</a:t>
            </a:r>
          </a:p>
          <a:p>
            <a:pPr algn="l" rtl="0">
              <a:lnSpc>
                <a:spcPct val="150000"/>
              </a:lnSpc>
              <a:buFont typeface="Arial" pitchFamily="34" charset="0"/>
              <a:buChar char="•"/>
            </a:pPr>
            <a:r>
              <a:rPr lang="en-US" b="1" dirty="0">
                <a:solidFill>
                  <a:schemeClr val="accent1">
                    <a:lumMod val="50000"/>
                  </a:schemeClr>
                </a:solidFill>
                <a:latin typeface="+mj-lt"/>
                <a:ea typeface="Tahoma" pitchFamily="34" charset="0"/>
                <a:cs typeface="Tahoma" pitchFamily="34" charset="0"/>
              </a:rPr>
              <a:t>   Lays the conditions for coherent planning of operations</a:t>
            </a:r>
          </a:p>
          <a:p>
            <a:pPr algn="l" rtl="0">
              <a:lnSpc>
                <a:spcPct val="150000"/>
              </a:lnSpc>
              <a:buFont typeface="Arial" pitchFamily="34" charset="0"/>
              <a:buChar char="•"/>
            </a:pPr>
            <a:r>
              <a:rPr lang="en-US" b="1" dirty="0">
                <a:solidFill>
                  <a:schemeClr val="accent1">
                    <a:lumMod val="50000"/>
                  </a:schemeClr>
                </a:solidFill>
                <a:latin typeface="+mj-lt"/>
                <a:ea typeface="Tahoma" pitchFamily="34" charset="0"/>
                <a:cs typeface="Tahoma" pitchFamily="34" charset="0"/>
              </a:rPr>
              <a:t>   Lets practical conditions change</a:t>
            </a:r>
            <a:endParaRPr lang="he-IL" sz="1600" b="1" dirty="0" smtClean="0">
              <a:solidFill>
                <a:schemeClr val="accent1">
                  <a:lumMod val="50000"/>
                </a:schemeClr>
              </a:solidFill>
              <a:latin typeface="+mj-lt"/>
              <a:ea typeface="Tahoma" pitchFamily="34" charset="0"/>
              <a:cs typeface="Tahoma" pitchFamily="34" charset="0"/>
            </a:endParaRPr>
          </a:p>
        </p:txBody>
      </p:sp>
      <p:sp>
        <p:nvSpPr>
          <p:cNvPr id="25" name="משולש שווה שוקיים 24"/>
          <p:cNvSpPr/>
          <p:nvPr/>
        </p:nvSpPr>
        <p:spPr>
          <a:xfrm rot="10800000">
            <a:off x="4670863" y="1808979"/>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8" name="TextBox 33"/>
          <p:cNvSpPr txBox="1"/>
          <p:nvPr/>
        </p:nvSpPr>
        <p:spPr>
          <a:xfrm>
            <a:off x="5635755" y="1799004"/>
            <a:ext cx="2143172" cy="461665"/>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1200" b="1" dirty="0">
                <a:latin typeface="Calibri" panose="020F0502020204030204" pitchFamily="34" charset="0"/>
                <a:cs typeface="David" pitchFamily="34" charset="-79"/>
              </a:rPr>
              <a:t>Constructive strategy</a:t>
            </a:r>
          </a:p>
          <a:p>
            <a:pPr algn="ctr" rtl="0"/>
            <a:r>
              <a:rPr lang="en-US" sz="1200" b="1" dirty="0">
                <a:latin typeface="Calibri" panose="020F0502020204030204" pitchFamily="34" charset="0"/>
                <a:cs typeface="David" pitchFamily="34" charset="-79"/>
              </a:rPr>
              <a:t>Strategic logic</a:t>
            </a:r>
            <a:endParaRPr lang="he-IL" sz="1200" b="1" dirty="0" smtClean="0">
              <a:latin typeface="Calibri" panose="020F0502020204030204" pitchFamily="34" charset="0"/>
              <a:cs typeface="David" pitchFamily="34" charset="-79"/>
            </a:endParaRPr>
          </a:p>
        </p:txBody>
      </p:sp>
      <p:cxnSp>
        <p:nvCxnSpPr>
          <p:cNvPr id="29" name="מחבר ישר 28"/>
          <p:cNvCxnSpPr>
            <a:stCxn id="25" idx="2"/>
          </p:cNvCxnSpPr>
          <p:nvPr/>
        </p:nvCxnSpPr>
        <p:spPr>
          <a:xfrm rot="16200000" flipH="1">
            <a:off x="8449066" y="2146754"/>
            <a:ext cx="715537" cy="399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מחבר ישר 29"/>
          <p:cNvCxnSpPr/>
          <p:nvPr/>
        </p:nvCxnSpPr>
        <p:spPr>
          <a:xfrm rot="16200000" flipH="1">
            <a:off x="4303168" y="2203246"/>
            <a:ext cx="715536"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4706205" y="2518627"/>
            <a:ext cx="2020824" cy="768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rot="10800000" flipV="1">
            <a:off x="6732796" y="2524516"/>
            <a:ext cx="2121408" cy="758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3" name="TextBox 82"/>
          <p:cNvSpPr txBox="1"/>
          <p:nvPr/>
        </p:nvSpPr>
        <p:spPr>
          <a:xfrm>
            <a:off x="5310311" y="2357636"/>
            <a:ext cx="2857520" cy="64633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1200" b="1" dirty="0">
                <a:latin typeface="Calibri" panose="020F0502020204030204" pitchFamily="34" charset="0"/>
                <a:cs typeface="David" pitchFamily="34" charset="-79"/>
              </a:rPr>
              <a:t>The idea and formation of a campaign for the realization of strategy</a:t>
            </a:r>
          </a:p>
          <a:p>
            <a:pPr algn="ctr" rtl="0"/>
            <a:r>
              <a:rPr lang="en-US" sz="1200" b="1" dirty="0">
                <a:latin typeface="Calibri" panose="020F0502020204030204" pitchFamily="34" charset="0"/>
                <a:cs typeface="David" pitchFamily="34" charset="-79"/>
              </a:rPr>
              <a:t>Operation System</a:t>
            </a:r>
            <a:endParaRPr lang="he-IL" sz="1000" b="1" dirty="0" smtClean="0">
              <a:latin typeface="Calibri" panose="020F0502020204030204" pitchFamily="34" charset="0"/>
              <a:cs typeface="David" pitchFamily="34" charset="-79"/>
            </a:endParaRPr>
          </a:p>
        </p:txBody>
      </p:sp>
      <p:pic>
        <p:nvPicPr>
          <p:cNvPr id="11" name="Picture 2"/>
          <p:cNvPicPr>
            <a:picLocks noChangeAspect="1" noChangeArrowheads="1"/>
          </p:cNvPicPr>
          <p:nvPr/>
        </p:nvPicPr>
        <p:blipFill>
          <a:blip r:embed="rId3" cstate="print"/>
          <a:srcRect l="3515" t="7639" r="48828" b="3472"/>
          <a:stretch>
            <a:fillRect/>
          </a:stretch>
        </p:blipFill>
        <p:spPr bwMode="auto">
          <a:xfrm>
            <a:off x="7500958" y="285728"/>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70614119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tretch>
            <a:fillRect/>
          </a:stretch>
        </p:blipFill>
        <p:spPr>
          <a:xfrm>
            <a:off x="827584" y="620688"/>
            <a:ext cx="7560840" cy="5362263"/>
          </a:xfrm>
          <a:prstGeom prst="rect">
            <a:avLst/>
          </a:prstGeom>
        </p:spPr>
      </p:pic>
      <p:sp>
        <p:nvSpPr>
          <p:cNvPr id="4" name="TextBox 3"/>
          <p:cNvSpPr txBox="1"/>
          <p:nvPr/>
        </p:nvSpPr>
        <p:spPr>
          <a:xfrm>
            <a:off x="3239852" y="5028844"/>
            <a:ext cx="2736304" cy="954107"/>
          </a:xfrm>
          <a:prstGeom prst="rect">
            <a:avLst/>
          </a:prstGeom>
          <a:solidFill>
            <a:srgbClr val="FFFF00"/>
          </a:solidFill>
        </p:spPr>
        <p:txBody>
          <a:bodyPr wrap="square" rtlCol="0">
            <a:spAutoFit/>
          </a:bodyPr>
          <a:lstStyle/>
          <a:p>
            <a:pPr algn="ctr" rtl="0"/>
            <a:r>
              <a:rPr lang="en-US" sz="1400" b="1" dirty="0"/>
              <a:t>The idea and formation of a campaign for the realization of strategy</a:t>
            </a:r>
          </a:p>
          <a:p>
            <a:pPr algn="ctr" rtl="0"/>
            <a:r>
              <a:rPr lang="en-US" sz="1200" b="1" dirty="0"/>
              <a:t>Operation System</a:t>
            </a:r>
          </a:p>
        </p:txBody>
      </p:sp>
      <p:sp>
        <p:nvSpPr>
          <p:cNvPr id="5" name="TextBox 4"/>
          <p:cNvSpPr txBox="1"/>
          <p:nvPr/>
        </p:nvSpPr>
        <p:spPr>
          <a:xfrm>
            <a:off x="3563888" y="1412776"/>
            <a:ext cx="1944216" cy="369332"/>
          </a:xfrm>
          <a:prstGeom prst="rect">
            <a:avLst/>
          </a:prstGeom>
          <a:solidFill>
            <a:schemeClr val="bg1">
              <a:lumMod val="85000"/>
            </a:schemeClr>
          </a:solidFill>
          <a:ln>
            <a:solidFill>
              <a:schemeClr val="bg1">
                <a:lumMod val="85000"/>
              </a:schemeClr>
            </a:solidFill>
          </a:ln>
        </p:spPr>
        <p:txBody>
          <a:bodyPr wrap="square" rtlCol="0">
            <a:spAutoFit/>
          </a:bodyPr>
          <a:lstStyle/>
          <a:p>
            <a:endParaRPr lang="en-US" dirty="0"/>
          </a:p>
        </p:txBody>
      </p:sp>
    </p:spTree>
    <p:extLst>
      <p:ext uri="{BB962C8B-B14F-4D97-AF65-F5344CB8AC3E}">
        <p14:creationId xmlns="" xmlns:p14="http://schemas.microsoft.com/office/powerpoint/2010/main" val="167329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מעוגל 3">
            <a:hlinkClick r:id="rId3" action="ppaction://hlinksldjump"/>
          </p:cNvPr>
          <p:cNvSpPr/>
          <p:nvPr/>
        </p:nvSpPr>
        <p:spPr>
          <a:xfrm flipV="1">
            <a:off x="1500166" y="285723"/>
            <a:ext cx="5857915" cy="5000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 name="כותרת 1"/>
          <p:cNvSpPr>
            <a:spLocks noGrp="1"/>
          </p:cNvSpPr>
          <p:nvPr>
            <p:ph type="title"/>
          </p:nvPr>
        </p:nvSpPr>
        <p:spPr>
          <a:xfrm>
            <a:off x="1485900" y="274638"/>
            <a:ext cx="6172200" cy="654032"/>
          </a:xfrm>
        </p:spPr>
        <p:txBody>
          <a:bodyPr/>
          <a:lstStyle/>
          <a:p>
            <a:pPr algn="ctr"/>
            <a:r>
              <a:rPr lang="en-US" sz="1600" b="1" dirty="0" smtClean="0"/>
              <a:t>A systematic Idea for Realizing The Strategic Concept</a:t>
            </a:r>
          </a:p>
        </p:txBody>
      </p:sp>
      <p:sp>
        <p:nvSpPr>
          <p:cNvPr id="3" name="מציין מיקום תוכן 2"/>
          <p:cNvSpPr>
            <a:spLocks noGrp="1"/>
          </p:cNvSpPr>
          <p:nvPr>
            <p:ph idx="1"/>
          </p:nvPr>
        </p:nvSpPr>
        <p:spPr>
          <a:xfrm>
            <a:off x="642910" y="1160467"/>
            <a:ext cx="7429552" cy="5126055"/>
          </a:xfrm>
        </p:spPr>
        <p:txBody>
          <a:bodyPr/>
          <a:lstStyle/>
          <a:p>
            <a:pPr algn="l">
              <a:lnSpc>
                <a:spcPct val="150000"/>
              </a:lnSpc>
              <a:buNone/>
            </a:pPr>
            <a:r>
              <a:rPr lang="en-US" b="1" dirty="0" smtClean="0">
                <a:solidFill>
                  <a:schemeClr val="tx1"/>
                </a:solidFill>
              </a:rPr>
              <a:t>“</a:t>
            </a:r>
            <a:r>
              <a:rPr lang="en-US" b="1" dirty="0" smtClean="0">
                <a:solidFill>
                  <a:srgbClr val="FF0000"/>
                </a:solidFill>
              </a:rPr>
              <a:t>In preparing the overall strategic plan for the campaign</a:t>
            </a:r>
            <a:r>
              <a:rPr lang="en-US" b="1" dirty="0" smtClean="0"/>
              <a:t>, I brought many things into account ... If we can return even ten centimeters of the land of Sinai (literally a </a:t>
            </a:r>
            <a:r>
              <a:rPr lang="en-US" b="1" dirty="0" smtClean="0">
                <a:solidFill>
                  <a:schemeClr val="tx2"/>
                </a:solidFill>
              </a:rPr>
              <a:t>foothold</a:t>
            </a:r>
            <a:r>
              <a:rPr lang="en-US" b="1" dirty="0" smtClean="0"/>
              <a:t>) and firmly establish itself there until no force on earth can move us, everything will change… If we succeed in Sinai ... we will regain our confidence "</a:t>
            </a:r>
          </a:p>
          <a:p>
            <a:pPr algn="l">
              <a:lnSpc>
                <a:spcPct val="150000"/>
              </a:lnSpc>
              <a:buNone/>
            </a:pPr>
            <a:r>
              <a:rPr lang="en-US" b="1" dirty="0" smtClean="0"/>
              <a:t>"We must have the upper hand in the first 24 hours of fighting because as I said, 'Whoever wins the first conflict will certainly win the whole war.' Our plan and method of operation should be based on an action aimed at balancing the scales in our favor in the first 24 hours "</a:t>
            </a:r>
            <a:endParaRPr lang="he-IL" sz="2000" b="1" dirty="0" smtClean="0"/>
          </a:p>
          <a:p>
            <a:pPr algn="l">
              <a:lnSpc>
                <a:spcPct val="150000"/>
              </a:lnSpc>
              <a:buNone/>
            </a:pPr>
            <a:r>
              <a:rPr lang="en-US" sz="1600" b="1" dirty="0" smtClean="0"/>
              <a:t>				Sadat, The Story of My Life, p. 184</a:t>
            </a:r>
            <a:endParaRPr lang="he-IL" sz="1400" b="1" dirty="0"/>
          </a:p>
        </p:txBody>
      </p:sp>
    </p:spTree>
    <p:extLst>
      <p:ext uri="{BB962C8B-B14F-4D97-AF65-F5344CB8AC3E}">
        <p14:creationId xmlns="" xmlns:p14="http://schemas.microsoft.com/office/powerpoint/2010/main" val="381277520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868346"/>
          </a:xfrm>
        </p:spPr>
        <p:txBody>
          <a:bodyPr/>
          <a:lstStyle/>
          <a:p>
            <a:pPr algn="ctr" rtl="0"/>
            <a:r>
              <a:rPr lang="en-US" sz="2800" b="1" dirty="0" smtClean="0">
                <a:latin typeface="+mj-lt"/>
                <a:ea typeface="Tahoma" pitchFamily="34" charset="0"/>
                <a:cs typeface="Tahoma" pitchFamily="34" charset="0"/>
              </a:rPr>
              <a:t>The </a:t>
            </a:r>
            <a:r>
              <a:rPr lang="en-US" sz="2800" b="1" dirty="0">
                <a:latin typeface="+mj-lt"/>
                <a:ea typeface="Tahoma" pitchFamily="34" charset="0"/>
                <a:cs typeface="Tahoma" pitchFamily="34" charset="0"/>
              </a:rPr>
              <a:t>C</a:t>
            </a:r>
            <a:r>
              <a:rPr lang="en-US" sz="2800" b="1" dirty="0" smtClean="0">
                <a:latin typeface="+mj-lt"/>
                <a:ea typeface="Tahoma" pitchFamily="34" charset="0"/>
                <a:cs typeface="Tahoma" pitchFamily="34" charset="0"/>
              </a:rPr>
              <a:t>haracters:</a:t>
            </a:r>
            <a:endParaRPr lang="he-IL" sz="2800" b="1" dirty="0">
              <a:latin typeface="+mj-lt"/>
              <a:ea typeface="Tahoma" pitchFamily="34" charset="0"/>
              <a:cs typeface="Tahoma" pitchFamily="34" charset="0"/>
            </a:endParaRPr>
          </a:p>
        </p:txBody>
      </p:sp>
      <p:sp>
        <p:nvSpPr>
          <p:cNvPr id="3" name="מציין מיקום תוכן 2"/>
          <p:cNvSpPr>
            <a:spLocks noGrp="1"/>
          </p:cNvSpPr>
          <p:nvPr>
            <p:ph idx="1"/>
          </p:nvPr>
        </p:nvSpPr>
        <p:spPr>
          <a:xfrm>
            <a:off x="827584" y="1340768"/>
            <a:ext cx="6172200" cy="4320480"/>
          </a:xfrm>
        </p:spPr>
        <p:txBody>
          <a:bodyPr/>
          <a:lstStyle/>
          <a:p>
            <a:pPr marL="457200" indent="-457200" rtl="0">
              <a:lnSpc>
                <a:spcPct val="150000"/>
              </a:lnSpc>
              <a:buFont typeface="+mj-lt"/>
              <a:buAutoNum type="arabicPeriod"/>
            </a:pPr>
            <a:r>
              <a:rPr lang="en-US" sz="2000" b="1" dirty="0" smtClean="0">
                <a:latin typeface="+mj-lt"/>
              </a:rPr>
              <a:t>Ahmed Ismail Ali - Minister of Defense</a:t>
            </a:r>
          </a:p>
          <a:p>
            <a:pPr marL="457200" indent="-457200" rtl="0">
              <a:lnSpc>
                <a:spcPct val="150000"/>
              </a:lnSpc>
              <a:buFont typeface="+mj-lt"/>
              <a:buAutoNum type="arabicPeriod"/>
            </a:pPr>
            <a:endParaRPr lang="he-IL" sz="2000" b="1" dirty="0" smtClean="0">
              <a:latin typeface="+mj-lt"/>
            </a:endParaRPr>
          </a:p>
          <a:p>
            <a:pPr marL="457200" indent="-457200" rtl="0">
              <a:lnSpc>
                <a:spcPct val="150000"/>
              </a:lnSpc>
              <a:buFont typeface="+mj-lt"/>
              <a:buAutoNum type="arabicPeriod"/>
            </a:pPr>
            <a:r>
              <a:rPr lang="en-US" sz="2000" b="1" dirty="0" smtClean="0">
                <a:latin typeface="+mj-lt"/>
              </a:rPr>
              <a:t>Mohammed </a:t>
            </a:r>
            <a:r>
              <a:rPr lang="en-US" sz="2000" b="1" dirty="0" err="1" smtClean="0">
                <a:latin typeface="+mj-lt"/>
              </a:rPr>
              <a:t>Sadek</a:t>
            </a:r>
            <a:r>
              <a:rPr lang="en-US" sz="2000" b="1" dirty="0" smtClean="0">
                <a:latin typeface="+mj-lt"/>
              </a:rPr>
              <a:t> - the minister of defense who was deposed by Sadat in 1972</a:t>
            </a:r>
          </a:p>
          <a:p>
            <a:pPr marL="457200" indent="-457200" rtl="0">
              <a:lnSpc>
                <a:spcPct val="150000"/>
              </a:lnSpc>
              <a:buFont typeface="+mj-lt"/>
              <a:buAutoNum type="arabicPeriod"/>
            </a:pPr>
            <a:endParaRPr lang="en-US" sz="2000" b="1" dirty="0" smtClean="0">
              <a:latin typeface="+mj-lt"/>
            </a:endParaRPr>
          </a:p>
          <a:p>
            <a:pPr marL="457200" indent="-457200" rtl="0">
              <a:lnSpc>
                <a:spcPct val="150000"/>
              </a:lnSpc>
              <a:buFont typeface="+mj-lt"/>
              <a:buAutoNum type="arabicPeriod"/>
            </a:pPr>
            <a:r>
              <a:rPr lang="en-US" sz="2000" b="1" dirty="0" smtClean="0">
                <a:latin typeface="+mj-lt"/>
              </a:rPr>
              <a:t>Mohamed Abdel Ghani el-</a:t>
            </a:r>
            <a:r>
              <a:rPr lang="en-US" sz="2000" b="1" dirty="0" err="1" smtClean="0">
                <a:latin typeface="+mj-lt"/>
              </a:rPr>
              <a:t>Gamasy</a:t>
            </a:r>
            <a:r>
              <a:rPr lang="en-US" sz="2000" b="1" dirty="0" smtClean="0">
                <a:latin typeface="+mj-lt"/>
              </a:rPr>
              <a:t> Head of Operations Branch</a:t>
            </a:r>
          </a:p>
          <a:p>
            <a:pPr marL="457200" indent="-457200" rtl="0">
              <a:lnSpc>
                <a:spcPct val="150000"/>
              </a:lnSpc>
              <a:buFont typeface="+mj-lt"/>
              <a:buAutoNum type="arabicPeriod"/>
            </a:pPr>
            <a:endParaRPr lang="he-IL" sz="2000" b="1" dirty="0" smtClean="0">
              <a:latin typeface="+mj-lt"/>
            </a:endParaRPr>
          </a:p>
          <a:p>
            <a:pPr marL="457200" indent="-457200" rtl="0">
              <a:lnSpc>
                <a:spcPct val="150000"/>
              </a:lnSpc>
              <a:buFont typeface="+mj-lt"/>
              <a:buAutoNum type="arabicPeriod"/>
            </a:pPr>
            <a:r>
              <a:rPr lang="en-US" sz="2000" b="1" dirty="0" err="1" smtClean="0">
                <a:latin typeface="+mj-lt"/>
              </a:rPr>
              <a:t>Saad</a:t>
            </a:r>
            <a:r>
              <a:rPr lang="en-US" sz="2000" b="1" dirty="0" smtClean="0">
                <a:latin typeface="+mj-lt"/>
              </a:rPr>
              <a:t> el-</a:t>
            </a:r>
            <a:r>
              <a:rPr lang="en-US" sz="2000" b="1" dirty="0" err="1" smtClean="0">
                <a:latin typeface="+mj-lt"/>
              </a:rPr>
              <a:t>Shazly</a:t>
            </a:r>
            <a:r>
              <a:rPr lang="en-US" sz="2000" b="1" dirty="0" smtClean="0">
                <a:latin typeface="+mj-lt"/>
              </a:rPr>
              <a:t> - Chief of the Egyptian General Staff </a:t>
            </a:r>
            <a:endParaRPr lang="he-IL" dirty="0">
              <a:latin typeface="+mj-lt"/>
            </a:endParaRPr>
          </a:p>
        </p:txBody>
      </p:sp>
      <p:pic>
        <p:nvPicPr>
          <p:cNvPr id="4" name="תמונה 3" descr="http://upload.wikimedia.org/wikipedia/commons/7/7a/Sahm2007_Shaz.jpg"/>
          <p:cNvPicPr/>
          <p:nvPr/>
        </p:nvPicPr>
        <p:blipFill>
          <a:blip r:embed="rId2" cstate="print"/>
          <a:srcRect/>
          <a:stretch>
            <a:fillRect/>
          </a:stretch>
        </p:blipFill>
        <p:spPr bwMode="auto">
          <a:xfrm>
            <a:off x="7033987" y="4005064"/>
            <a:ext cx="1621633" cy="1214446"/>
          </a:xfrm>
          <a:prstGeom prst="rect">
            <a:avLst/>
          </a:prstGeom>
          <a:noFill/>
          <a:ln w="9525">
            <a:noFill/>
            <a:miter lim="800000"/>
            <a:headEnd/>
            <a:tailEnd/>
          </a:ln>
        </p:spPr>
      </p:pic>
      <p:pic>
        <p:nvPicPr>
          <p:cNvPr id="5" name="תמונה 4" descr="http://upload.wikimedia.org/wikipedia/commons/5/57/Field_Marshal_Ahmed_Ismail_Ali.jpg"/>
          <p:cNvPicPr/>
          <p:nvPr/>
        </p:nvPicPr>
        <p:blipFill>
          <a:blip r:embed="rId3" cstate="print"/>
          <a:srcRect/>
          <a:stretch>
            <a:fillRect/>
          </a:stretch>
        </p:blipFill>
        <p:spPr bwMode="auto">
          <a:xfrm>
            <a:off x="6948264" y="161124"/>
            <a:ext cx="1707356" cy="1095373"/>
          </a:xfrm>
          <a:prstGeom prst="rect">
            <a:avLst/>
          </a:prstGeom>
          <a:noFill/>
          <a:ln w="9525">
            <a:noFill/>
            <a:miter lim="800000"/>
            <a:headEnd/>
            <a:tailEnd/>
          </a:ln>
        </p:spPr>
      </p:pic>
    </p:spTree>
    <p:extLst>
      <p:ext uri="{BB962C8B-B14F-4D97-AF65-F5344CB8AC3E}">
        <p14:creationId xmlns="" xmlns:p14="http://schemas.microsoft.com/office/powerpoint/2010/main" val="1190608464"/>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מחבר חץ ישר 36"/>
          <p:cNvCxnSpPr/>
          <p:nvPr/>
        </p:nvCxnSpPr>
        <p:spPr>
          <a:xfrm rot="16200000" flipH="1">
            <a:off x="5152434" y="4705954"/>
            <a:ext cx="1785950" cy="3750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 name="כותרת 1"/>
          <p:cNvSpPr>
            <a:spLocks noGrp="1"/>
          </p:cNvSpPr>
          <p:nvPr>
            <p:ph type="title"/>
          </p:nvPr>
        </p:nvSpPr>
        <p:spPr>
          <a:xfrm>
            <a:off x="1485900" y="156614"/>
            <a:ext cx="6172200" cy="511156"/>
          </a:xfrm>
        </p:spPr>
        <p:txBody>
          <a:bodyPr/>
          <a:lstStyle/>
          <a:p>
            <a:pPr algn="ctr" rtl="0"/>
            <a:r>
              <a:rPr lang="en-US" sz="2000" b="1" dirty="0" smtClean="0">
                <a:latin typeface="+mj-lt"/>
                <a:ea typeface="Tahoma" pitchFamily="34" charset="0"/>
                <a:cs typeface="Tahoma" pitchFamily="34" charset="0"/>
              </a:rPr>
              <a:t>Development of the Egyptian systematic Concept</a:t>
            </a:r>
            <a:endParaRPr lang="he-IL" sz="2000" b="1" dirty="0">
              <a:latin typeface="+mj-lt"/>
              <a:ea typeface="Tahoma" pitchFamily="34" charset="0"/>
              <a:cs typeface="Tahoma" pitchFamily="34" charset="0"/>
            </a:endParaRPr>
          </a:p>
        </p:txBody>
      </p:sp>
      <p:sp>
        <p:nvSpPr>
          <p:cNvPr id="3" name="מלבן 2"/>
          <p:cNvSpPr/>
          <p:nvPr/>
        </p:nvSpPr>
        <p:spPr>
          <a:xfrm>
            <a:off x="6983033" y="2285992"/>
            <a:ext cx="750099" cy="250033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dirty="0" smtClean="0">
                <a:solidFill>
                  <a:prstClr val="white"/>
                </a:solidFill>
                <a:latin typeface="+mj-lt"/>
              </a:rPr>
              <a:t>The </a:t>
            </a:r>
            <a:r>
              <a:rPr lang="en-US" sz="1200" dirty="0">
                <a:solidFill>
                  <a:prstClr val="white"/>
                </a:solidFill>
                <a:latin typeface="+mj-lt"/>
              </a:rPr>
              <a:t>limited </a:t>
            </a:r>
            <a:r>
              <a:rPr lang="en-US" sz="1200" dirty="0" smtClean="0">
                <a:solidFill>
                  <a:prstClr val="white"/>
                </a:solidFill>
                <a:latin typeface="+mj-lt"/>
              </a:rPr>
              <a:t>war idea</a:t>
            </a:r>
            <a:endParaRPr lang="he-IL" sz="1200" dirty="0">
              <a:solidFill>
                <a:prstClr val="white"/>
              </a:solidFill>
              <a:latin typeface="+mj-lt"/>
            </a:endParaRPr>
          </a:p>
        </p:txBody>
      </p:sp>
      <p:sp>
        <p:nvSpPr>
          <p:cNvPr id="4" name="מלבן 3">
            <a:hlinkClick r:id="rId3" action="ppaction://hlinksldjump"/>
          </p:cNvPr>
          <p:cNvSpPr/>
          <p:nvPr/>
        </p:nvSpPr>
        <p:spPr>
          <a:xfrm>
            <a:off x="5697147" y="857232"/>
            <a:ext cx="1125149" cy="714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dirty="0">
                <a:solidFill>
                  <a:prstClr val="white"/>
                </a:solidFill>
                <a:latin typeface="+mj-lt"/>
              </a:rPr>
              <a:t>Operational plans</a:t>
            </a:r>
            <a:endParaRPr lang="he-IL" sz="1400" dirty="0">
              <a:solidFill>
                <a:prstClr val="white"/>
              </a:solidFill>
              <a:latin typeface="+mj-lt"/>
            </a:endParaRPr>
          </a:p>
        </p:txBody>
      </p:sp>
      <p:sp>
        <p:nvSpPr>
          <p:cNvPr id="5" name="אליפסה 4">
            <a:hlinkClick r:id="rId4" action="ppaction://hlinksldjump"/>
          </p:cNvPr>
          <p:cNvSpPr/>
          <p:nvPr/>
        </p:nvSpPr>
        <p:spPr>
          <a:xfrm>
            <a:off x="5750727" y="3000372"/>
            <a:ext cx="1071570" cy="10715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dirty="0">
                <a:solidFill>
                  <a:prstClr val="white"/>
                </a:solidFill>
                <a:latin typeface="+mj-lt"/>
              </a:rPr>
              <a:t>Bader</a:t>
            </a:r>
          </a:p>
          <a:p>
            <a:pPr algn="ctr" rtl="0"/>
            <a:r>
              <a:rPr lang="en-US" sz="1400" dirty="0">
                <a:solidFill>
                  <a:prstClr val="white"/>
                </a:solidFill>
                <a:latin typeface="+mj-lt"/>
              </a:rPr>
              <a:t>(1972)</a:t>
            </a:r>
            <a:endParaRPr lang="he-IL" sz="1400" dirty="0">
              <a:solidFill>
                <a:prstClr val="white"/>
              </a:solidFill>
              <a:latin typeface="+mj-lt"/>
            </a:endParaRPr>
          </a:p>
        </p:txBody>
      </p:sp>
      <p:sp>
        <p:nvSpPr>
          <p:cNvPr id="6" name="אליפסה 5">
            <a:hlinkClick r:id="rId5" action="ppaction://hlinksldjump"/>
          </p:cNvPr>
          <p:cNvSpPr/>
          <p:nvPr/>
        </p:nvSpPr>
        <p:spPr>
          <a:xfrm>
            <a:off x="5807994" y="1512600"/>
            <a:ext cx="1232306" cy="10715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600" dirty="0" smtClean="0">
                <a:solidFill>
                  <a:prstClr val="white"/>
                </a:solidFill>
                <a:latin typeface="+mj-lt"/>
              </a:rPr>
              <a:t>The high turrets</a:t>
            </a:r>
            <a:endParaRPr lang="he-IL" sz="1600" dirty="0">
              <a:solidFill>
                <a:prstClr val="white"/>
              </a:solidFill>
              <a:latin typeface="+mj-lt"/>
            </a:endParaRPr>
          </a:p>
        </p:txBody>
      </p:sp>
      <p:sp>
        <p:nvSpPr>
          <p:cNvPr id="7" name="אליפסה 6"/>
          <p:cNvSpPr/>
          <p:nvPr/>
        </p:nvSpPr>
        <p:spPr>
          <a:xfrm>
            <a:off x="5697147" y="4000504"/>
            <a:ext cx="1285885" cy="12144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dirty="0">
                <a:solidFill>
                  <a:prstClr val="white"/>
                </a:solidFill>
                <a:latin typeface="+mj-lt"/>
              </a:rPr>
              <a:t>Granite 2 (enhanced)</a:t>
            </a:r>
            <a:endParaRPr lang="he-IL" sz="1200" dirty="0">
              <a:solidFill>
                <a:prstClr val="white"/>
              </a:solidFill>
              <a:latin typeface="+mj-lt"/>
            </a:endParaRPr>
          </a:p>
        </p:txBody>
      </p:sp>
      <p:sp>
        <p:nvSpPr>
          <p:cNvPr id="10" name="מלבן 9">
            <a:hlinkClick r:id="rId6" action="ppaction://hlinksldjump"/>
          </p:cNvPr>
          <p:cNvSpPr/>
          <p:nvPr/>
        </p:nvSpPr>
        <p:spPr>
          <a:xfrm>
            <a:off x="3071802" y="1857364"/>
            <a:ext cx="1125149" cy="164307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dirty="0">
                <a:solidFill>
                  <a:prstClr val="white"/>
                </a:solidFill>
                <a:latin typeface="+mj-lt"/>
              </a:rPr>
              <a:t>Response: </a:t>
            </a:r>
            <a:r>
              <a:rPr lang="en-US" sz="1400" dirty="0" smtClean="0">
                <a:solidFill>
                  <a:prstClr val="white"/>
                </a:solidFill>
                <a:latin typeface="+mj-lt"/>
              </a:rPr>
              <a:t>Instruction</a:t>
            </a:r>
            <a:endParaRPr lang="en-US" sz="1400" dirty="0">
              <a:solidFill>
                <a:prstClr val="white"/>
              </a:solidFill>
              <a:latin typeface="+mj-lt"/>
            </a:endParaRPr>
          </a:p>
          <a:p>
            <a:pPr algn="ctr" rtl="0"/>
            <a:r>
              <a:rPr lang="en-US" sz="1400" dirty="0">
                <a:solidFill>
                  <a:prstClr val="white"/>
                </a:solidFill>
                <a:latin typeface="+mj-lt"/>
              </a:rPr>
              <a:t>41</a:t>
            </a:r>
            <a:endParaRPr lang="he-IL" sz="1400" dirty="0">
              <a:solidFill>
                <a:prstClr val="white"/>
              </a:solidFill>
              <a:latin typeface="+mj-lt"/>
            </a:endParaRPr>
          </a:p>
        </p:txBody>
      </p:sp>
      <p:sp>
        <p:nvSpPr>
          <p:cNvPr id="11" name="מלבן 10">
            <a:hlinkClick r:id="rId7" action="ppaction://hlinksldjump"/>
          </p:cNvPr>
          <p:cNvSpPr/>
          <p:nvPr/>
        </p:nvSpPr>
        <p:spPr>
          <a:xfrm>
            <a:off x="1197149" y="1071546"/>
            <a:ext cx="963819" cy="342902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dirty="0" smtClean="0">
                <a:solidFill>
                  <a:prstClr val="white"/>
                </a:solidFill>
                <a:latin typeface="+mj-lt"/>
              </a:rPr>
              <a:t>Maintaining </a:t>
            </a:r>
            <a:r>
              <a:rPr lang="en-US" sz="1200" dirty="0">
                <a:solidFill>
                  <a:prstClr val="white"/>
                </a:solidFill>
                <a:latin typeface="+mj-lt"/>
              </a:rPr>
              <a:t>cohesion</a:t>
            </a:r>
          </a:p>
          <a:p>
            <a:pPr algn="ctr" rtl="0"/>
            <a:r>
              <a:rPr lang="en-US" sz="1200" dirty="0" smtClean="0">
                <a:solidFill>
                  <a:prstClr val="white"/>
                </a:solidFill>
                <a:latin typeface="+mj-lt"/>
              </a:rPr>
              <a:t>o</a:t>
            </a:r>
            <a:r>
              <a:rPr lang="en-US" sz="1200" dirty="0" smtClean="0">
                <a:solidFill>
                  <a:prstClr val="white"/>
                </a:solidFill>
                <a:latin typeface="+mj-lt"/>
              </a:rPr>
              <a:t>f the systematic idea</a:t>
            </a:r>
            <a:endParaRPr lang="he-IL" sz="1200" dirty="0">
              <a:solidFill>
                <a:prstClr val="white"/>
              </a:solidFill>
              <a:latin typeface="+mj-lt"/>
            </a:endParaRPr>
          </a:p>
        </p:txBody>
      </p:sp>
      <p:sp>
        <p:nvSpPr>
          <p:cNvPr id="12" name="אליפסה 11">
            <a:hlinkClick r:id="rId8" action="ppaction://hlinksldjump"/>
          </p:cNvPr>
          <p:cNvSpPr/>
          <p:nvPr/>
        </p:nvSpPr>
        <p:spPr>
          <a:xfrm>
            <a:off x="4143373" y="1071546"/>
            <a:ext cx="1500198" cy="10715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dirty="0">
                <a:solidFill>
                  <a:prstClr val="white"/>
                </a:solidFill>
                <a:latin typeface="+mj-lt"/>
              </a:rPr>
              <a:t>Operational challenges</a:t>
            </a:r>
            <a:endParaRPr lang="he-IL" sz="1400" dirty="0">
              <a:solidFill>
                <a:prstClr val="white"/>
              </a:solidFill>
              <a:latin typeface="+mj-lt"/>
            </a:endParaRPr>
          </a:p>
        </p:txBody>
      </p:sp>
      <p:sp>
        <p:nvSpPr>
          <p:cNvPr id="14" name="מלבן 13">
            <a:hlinkClick r:id="rId9" action="ppaction://hlinksldjump"/>
          </p:cNvPr>
          <p:cNvSpPr/>
          <p:nvPr/>
        </p:nvSpPr>
        <p:spPr>
          <a:xfrm>
            <a:off x="2268125" y="3214686"/>
            <a:ext cx="750099" cy="92869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dirty="0">
                <a:solidFill>
                  <a:prstClr val="white"/>
                </a:solidFill>
                <a:latin typeface="+mj-lt"/>
              </a:rPr>
              <a:t>directive</a:t>
            </a:r>
          </a:p>
          <a:p>
            <a:pPr algn="ctr" rtl="0"/>
            <a:r>
              <a:rPr lang="en-US" sz="1200" dirty="0">
                <a:solidFill>
                  <a:prstClr val="white"/>
                </a:solidFill>
                <a:latin typeface="+mj-lt"/>
              </a:rPr>
              <a:t>To war</a:t>
            </a:r>
            <a:endParaRPr lang="he-IL" sz="1200" dirty="0">
              <a:solidFill>
                <a:prstClr val="white"/>
              </a:solidFill>
              <a:latin typeface="+mj-lt"/>
            </a:endParaRPr>
          </a:p>
        </p:txBody>
      </p:sp>
      <p:sp>
        <p:nvSpPr>
          <p:cNvPr id="15" name="חץ שמאלה 14"/>
          <p:cNvSpPr/>
          <p:nvPr/>
        </p:nvSpPr>
        <p:spPr>
          <a:xfrm>
            <a:off x="1357290" y="5715016"/>
            <a:ext cx="6429420" cy="357190"/>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dirty="0">
              <a:solidFill>
                <a:prstClr val="white"/>
              </a:solidFill>
              <a:latin typeface="+mj-lt"/>
            </a:endParaRPr>
          </a:p>
        </p:txBody>
      </p:sp>
      <p:sp>
        <p:nvSpPr>
          <p:cNvPr id="18" name="TextBox 17"/>
          <p:cNvSpPr txBox="1"/>
          <p:nvPr/>
        </p:nvSpPr>
        <p:spPr>
          <a:xfrm>
            <a:off x="2375281" y="5429264"/>
            <a:ext cx="803678" cy="646331"/>
          </a:xfrm>
          <a:prstGeom prst="rect">
            <a:avLst/>
          </a:prstGeom>
          <a:solidFill>
            <a:schemeClr val="tx1">
              <a:alpha val="32000"/>
            </a:schemeClr>
          </a:solidFill>
        </p:spPr>
        <p:txBody>
          <a:bodyPr wrap="square" rtlCol="1">
            <a:spAutoFit/>
          </a:bodyPr>
          <a:lstStyle/>
          <a:p>
            <a:pPr algn="l" rtl="0"/>
            <a:r>
              <a:rPr lang="he-IL" dirty="0">
                <a:solidFill>
                  <a:prstClr val="black"/>
                </a:solidFill>
                <a:latin typeface="+mj-lt"/>
              </a:rPr>
              <a:t>5.1.0.73</a:t>
            </a:r>
          </a:p>
        </p:txBody>
      </p:sp>
      <p:cxnSp>
        <p:nvCxnSpPr>
          <p:cNvPr id="20" name="מחבר חץ ישר 19"/>
          <p:cNvCxnSpPr/>
          <p:nvPr/>
        </p:nvCxnSpPr>
        <p:spPr>
          <a:xfrm rot="5400000">
            <a:off x="2233100" y="4786421"/>
            <a:ext cx="1142214" cy="5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86705" y="5429264"/>
            <a:ext cx="1082348" cy="369332"/>
          </a:xfrm>
          <a:prstGeom prst="rect">
            <a:avLst/>
          </a:prstGeom>
          <a:solidFill>
            <a:schemeClr val="bg1">
              <a:lumMod val="75000"/>
            </a:schemeClr>
          </a:solidFill>
        </p:spPr>
        <p:txBody>
          <a:bodyPr wrap="none" rtlCol="1">
            <a:spAutoFit/>
          </a:bodyPr>
          <a:lstStyle/>
          <a:p>
            <a:pPr algn="l" rtl="0"/>
            <a:r>
              <a:rPr lang="he-IL" dirty="0">
                <a:solidFill>
                  <a:prstClr val="black"/>
                </a:solidFill>
                <a:latin typeface="+mj-lt"/>
              </a:rPr>
              <a:t>19.10.73</a:t>
            </a:r>
          </a:p>
        </p:txBody>
      </p:sp>
      <p:cxnSp>
        <p:nvCxnSpPr>
          <p:cNvPr id="25" name="מחבר חץ ישר 24"/>
          <p:cNvCxnSpPr/>
          <p:nvPr/>
        </p:nvCxnSpPr>
        <p:spPr>
          <a:xfrm rot="5400000">
            <a:off x="1375150" y="5000835"/>
            <a:ext cx="714380" cy="11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22639" y="5429264"/>
            <a:ext cx="954107" cy="369332"/>
          </a:xfrm>
          <a:prstGeom prst="rect">
            <a:avLst/>
          </a:prstGeom>
          <a:solidFill>
            <a:schemeClr val="bg1">
              <a:lumMod val="65000"/>
            </a:schemeClr>
          </a:solidFill>
          <a:ln>
            <a:solidFill>
              <a:schemeClr val="bg1">
                <a:lumMod val="65000"/>
              </a:schemeClr>
            </a:solidFill>
          </a:ln>
        </p:spPr>
        <p:txBody>
          <a:bodyPr wrap="none" rtlCol="1">
            <a:spAutoFit/>
          </a:bodyPr>
          <a:lstStyle/>
          <a:p>
            <a:pPr algn="l" rtl="0"/>
            <a:r>
              <a:rPr lang="he-IL" dirty="0">
                <a:solidFill>
                  <a:prstClr val="black"/>
                </a:solidFill>
                <a:latin typeface="+mj-lt"/>
              </a:rPr>
              <a:t>20.3.73</a:t>
            </a:r>
          </a:p>
        </p:txBody>
      </p:sp>
      <p:cxnSp>
        <p:nvCxnSpPr>
          <p:cNvPr id="28" name="מחבר חץ ישר 27"/>
          <p:cNvCxnSpPr/>
          <p:nvPr/>
        </p:nvCxnSpPr>
        <p:spPr>
          <a:xfrm rot="5400000">
            <a:off x="3106826" y="4429231"/>
            <a:ext cx="1858182" cy="5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72001" y="5429264"/>
            <a:ext cx="667490" cy="276999"/>
          </a:xfrm>
          <a:prstGeom prst="rect">
            <a:avLst/>
          </a:prstGeom>
          <a:solidFill>
            <a:schemeClr val="bg1">
              <a:lumMod val="75000"/>
            </a:schemeClr>
          </a:solidFill>
        </p:spPr>
        <p:txBody>
          <a:bodyPr wrap="square" rtlCol="1">
            <a:spAutoFit/>
          </a:bodyPr>
          <a:lstStyle/>
          <a:p>
            <a:pPr algn="l" rtl="0"/>
            <a:r>
              <a:rPr lang="he-IL" sz="1200" dirty="0">
                <a:solidFill>
                  <a:prstClr val="black"/>
                </a:solidFill>
                <a:latin typeface="+mj-lt"/>
              </a:rPr>
              <a:t>1972/3</a:t>
            </a:r>
          </a:p>
        </p:txBody>
      </p:sp>
      <p:cxnSp>
        <p:nvCxnSpPr>
          <p:cNvPr id="31" name="מחבר חץ ישר 30"/>
          <p:cNvCxnSpPr/>
          <p:nvPr/>
        </p:nvCxnSpPr>
        <p:spPr>
          <a:xfrm rot="5400000">
            <a:off x="3196719" y="3822008"/>
            <a:ext cx="3072628" cy="5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913822" y="5786454"/>
            <a:ext cx="633507" cy="369332"/>
          </a:xfrm>
          <a:prstGeom prst="rect">
            <a:avLst/>
          </a:prstGeom>
          <a:solidFill>
            <a:schemeClr val="bg1">
              <a:lumMod val="75000"/>
            </a:schemeClr>
          </a:solidFill>
        </p:spPr>
        <p:txBody>
          <a:bodyPr wrap="none" rtlCol="1">
            <a:spAutoFit/>
          </a:bodyPr>
          <a:lstStyle/>
          <a:p>
            <a:pPr algn="l" rtl="0"/>
            <a:r>
              <a:rPr lang="he-IL" dirty="0">
                <a:solidFill>
                  <a:prstClr val="black"/>
                </a:solidFill>
                <a:latin typeface="+mj-lt"/>
              </a:rPr>
              <a:t>9.71</a:t>
            </a:r>
          </a:p>
        </p:txBody>
      </p:sp>
      <p:cxnSp>
        <p:nvCxnSpPr>
          <p:cNvPr id="35" name="מחבר חץ ישר 34"/>
          <p:cNvCxnSpPr/>
          <p:nvPr/>
        </p:nvCxnSpPr>
        <p:spPr>
          <a:xfrm rot="5400000">
            <a:off x="6179950" y="5500107"/>
            <a:ext cx="428628" cy="11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8" name="אליפסה 37">
            <a:hlinkClick r:id="rId10" action="ppaction://hlinksldjump"/>
          </p:cNvPr>
          <p:cNvSpPr/>
          <p:nvPr/>
        </p:nvSpPr>
        <p:spPr>
          <a:xfrm>
            <a:off x="4732736" y="1953654"/>
            <a:ext cx="1607355" cy="126103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400" dirty="0">
                <a:solidFill>
                  <a:prstClr val="white"/>
                </a:solidFill>
                <a:latin typeface="+mj-lt"/>
              </a:rPr>
              <a:t>The removal of </a:t>
            </a:r>
            <a:r>
              <a:rPr lang="en-US" sz="1400" dirty="0" err="1">
                <a:solidFill>
                  <a:prstClr val="white"/>
                </a:solidFill>
                <a:latin typeface="+mj-lt"/>
              </a:rPr>
              <a:t>Sadek</a:t>
            </a:r>
            <a:endParaRPr lang="en-US" sz="1400" dirty="0">
              <a:solidFill>
                <a:prstClr val="white"/>
              </a:solidFill>
              <a:latin typeface="+mj-lt"/>
            </a:endParaRPr>
          </a:p>
          <a:p>
            <a:pPr algn="ctr" rtl="0"/>
            <a:r>
              <a:rPr lang="en-US" sz="1400" dirty="0">
                <a:solidFill>
                  <a:prstClr val="white"/>
                </a:solidFill>
                <a:latin typeface="+mj-lt"/>
              </a:rPr>
              <a:t>The appointment of Ismail</a:t>
            </a:r>
            <a:endParaRPr lang="he-IL" sz="1400" dirty="0">
              <a:solidFill>
                <a:prstClr val="white"/>
              </a:solidFill>
              <a:latin typeface="+mj-lt"/>
            </a:endParaRPr>
          </a:p>
        </p:txBody>
      </p:sp>
      <p:sp>
        <p:nvSpPr>
          <p:cNvPr id="39" name="TextBox 38"/>
          <p:cNvSpPr txBox="1"/>
          <p:nvPr/>
        </p:nvSpPr>
        <p:spPr>
          <a:xfrm>
            <a:off x="5138070" y="5643578"/>
            <a:ext cx="697627" cy="338554"/>
          </a:xfrm>
          <a:prstGeom prst="rect">
            <a:avLst/>
          </a:prstGeom>
          <a:solidFill>
            <a:schemeClr val="bg1">
              <a:lumMod val="75000"/>
            </a:schemeClr>
          </a:solidFill>
        </p:spPr>
        <p:txBody>
          <a:bodyPr wrap="none" rtlCol="1">
            <a:spAutoFit/>
          </a:bodyPr>
          <a:lstStyle/>
          <a:p>
            <a:pPr algn="l" rtl="0"/>
            <a:r>
              <a:rPr lang="he-IL" sz="1600" dirty="0">
                <a:solidFill>
                  <a:prstClr val="black"/>
                </a:solidFill>
                <a:latin typeface="+mj-lt"/>
              </a:rPr>
              <a:t>10.72</a:t>
            </a:r>
          </a:p>
        </p:txBody>
      </p:sp>
      <p:cxnSp>
        <p:nvCxnSpPr>
          <p:cNvPr id="41" name="מחבר חץ ישר 40"/>
          <p:cNvCxnSpPr/>
          <p:nvPr/>
        </p:nvCxnSpPr>
        <p:spPr>
          <a:xfrm rot="5400000">
            <a:off x="4321967" y="4465050"/>
            <a:ext cx="2214578" cy="11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אליפסה 41">
            <a:hlinkClick r:id="rId11" action="ppaction://hlinksldjump"/>
          </p:cNvPr>
          <p:cNvSpPr/>
          <p:nvPr/>
        </p:nvSpPr>
        <p:spPr>
          <a:xfrm>
            <a:off x="2911066" y="4071942"/>
            <a:ext cx="1232306" cy="12144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dirty="0">
                <a:solidFill>
                  <a:prstClr val="white"/>
                </a:solidFill>
                <a:latin typeface="+mj-lt"/>
              </a:rPr>
              <a:t>Granite 2 (updated)</a:t>
            </a:r>
            <a:endParaRPr lang="he-IL" sz="1200" dirty="0">
              <a:solidFill>
                <a:prstClr val="white"/>
              </a:solidFill>
              <a:latin typeface="+mj-lt"/>
            </a:endParaRPr>
          </a:p>
        </p:txBody>
      </p:sp>
      <p:sp>
        <p:nvSpPr>
          <p:cNvPr id="44" name="TextBox 43"/>
          <p:cNvSpPr txBox="1"/>
          <p:nvPr/>
        </p:nvSpPr>
        <p:spPr>
          <a:xfrm>
            <a:off x="3020583" y="5857892"/>
            <a:ext cx="633507" cy="369332"/>
          </a:xfrm>
          <a:prstGeom prst="rect">
            <a:avLst/>
          </a:prstGeom>
          <a:solidFill>
            <a:schemeClr val="bg1">
              <a:lumMod val="75000"/>
            </a:schemeClr>
          </a:solidFill>
        </p:spPr>
        <p:txBody>
          <a:bodyPr wrap="none" rtlCol="1">
            <a:spAutoFit/>
          </a:bodyPr>
          <a:lstStyle/>
          <a:p>
            <a:pPr algn="l" rtl="0"/>
            <a:r>
              <a:rPr lang="he-IL" dirty="0">
                <a:solidFill>
                  <a:prstClr val="black"/>
                </a:solidFill>
                <a:latin typeface="+mj-lt"/>
              </a:rPr>
              <a:t>4.73</a:t>
            </a:r>
          </a:p>
        </p:txBody>
      </p:sp>
      <p:cxnSp>
        <p:nvCxnSpPr>
          <p:cNvPr id="46" name="מחבר חץ ישר 45"/>
          <p:cNvCxnSpPr/>
          <p:nvPr/>
        </p:nvCxnSpPr>
        <p:spPr>
          <a:xfrm rot="5400000">
            <a:off x="3232538" y="5572339"/>
            <a:ext cx="428628" cy="119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TextBox 31">
            <a:hlinkClick r:id="rId12" action="ppaction://hlinksldjump"/>
          </p:cNvPr>
          <p:cNvSpPr txBox="1"/>
          <p:nvPr/>
        </p:nvSpPr>
        <p:spPr>
          <a:xfrm>
            <a:off x="1893075" y="4572010"/>
            <a:ext cx="803678" cy="830997"/>
          </a:xfrm>
          <a:prstGeom prst="rect">
            <a:avLst/>
          </a:prstGeom>
          <a:solidFill>
            <a:schemeClr val="accent2">
              <a:lumMod val="40000"/>
              <a:lumOff val="60000"/>
            </a:schemeClr>
          </a:solidFill>
        </p:spPr>
        <p:txBody>
          <a:bodyPr wrap="square" rtlCol="1">
            <a:spAutoFit/>
          </a:bodyPr>
          <a:lstStyle/>
          <a:p>
            <a:pPr algn="ctr" rtl="0"/>
            <a:r>
              <a:rPr lang="en-US" sz="1600" dirty="0">
                <a:solidFill>
                  <a:prstClr val="black"/>
                </a:solidFill>
                <a:latin typeface="+mj-lt"/>
              </a:rPr>
              <a:t>Yom Kippur War</a:t>
            </a:r>
            <a:endParaRPr lang="he-IL" sz="1600" dirty="0">
              <a:solidFill>
                <a:prstClr val="black"/>
              </a:solidFill>
              <a:latin typeface="+mj-lt"/>
            </a:endParaRPr>
          </a:p>
        </p:txBody>
      </p:sp>
      <p:sp>
        <p:nvSpPr>
          <p:cNvPr id="34" name="TextBox 33"/>
          <p:cNvSpPr txBox="1"/>
          <p:nvPr/>
        </p:nvSpPr>
        <p:spPr>
          <a:xfrm>
            <a:off x="1785918" y="5857892"/>
            <a:ext cx="964413" cy="646331"/>
          </a:xfrm>
          <a:prstGeom prst="rect">
            <a:avLst/>
          </a:prstGeom>
          <a:solidFill>
            <a:schemeClr val="bg1">
              <a:lumMod val="75000"/>
            </a:schemeClr>
          </a:solidFill>
        </p:spPr>
        <p:txBody>
          <a:bodyPr wrap="square" rtlCol="1">
            <a:spAutoFit/>
          </a:bodyPr>
          <a:lstStyle/>
          <a:p>
            <a:pPr algn="l" rtl="0"/>
            <a:r>
              <a:rPr lang="he-IL" dirty="0">
                <a:solidFill>
                  <a:prstClr val="black"/>
                </a:solidFill>
                <a:latin typeface="+mj-lt"/>
              </a:rPr>
              <a:t>6.10.1973</a:t>
            </a:r>
          </a:p>
        </p:txBody>
      </p:sp>
      <p:cxnSp>
        <p:nvCxnSpPr>
          <p:cNvPr id="40" name="מחבר חץ ישר 39"/>
          <p:cNvCxnSpPr/>
          <p:nvPr/>
        </p:nvCxnSpPr>
        <p:spPr>
          <a:xfrm rot="5400000">
            <a:off x="2053811" y="5500901"/>
            <a:ext cx="428628" cy="119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0368407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796908"/>
          </a:xfrm>
        </p:spPr>
        <p:txBody>
          <a:bodyPr>
            <a:normAutofit/>
          </a:bodyPr>
          <a:lstStyle/>
          <a:p>
            <a:pPr algn="ctr"/>
            <a:r>
              <a:rPr lang="en-US" sz="2000" b="1" dirty="0" smtClean="0">
                <a:latin typeface="Tahoma" pitchFamily="34" charset="0"/>
                <a:ea typeface="Tahoma" pitchFamily="34" charset="0"/>
                <a:cs typeface="Tahoma" pitchFamily="34" charset="0"/>
              </a:rPr>
              <a:t>Operational Plans</a:t>
            </a:r>
            <a:endParaRPr lang="he-IL" sz="2000" b="1" dirty="0">
              <a:latin typeface="Tahoma" pitchFamily="34" charset="0"/>
              <a:ea typeface="Tahoma" pitchFamily="34" charset="0"/>
              <a:cs typeface="Tahoma" pitchFamily="34" charset="0"/>
            </a:endParaRPr>
          </a:p>
        </p:txBody>
      </p:sp>
      <p:sp>
        <p:nvSpPr>
          <p:cNvPr id="3" name="מציין מיקום תוכן 2"/>
          <p:cNvSpPr>
            <a:spLocks noGrp="1"/>
          </p:cNvSpPr>
          <p:nvPr>
            <p:ph idx="1"/>
          </p:nvPr>
        </p:nvSpPr>
        <p:spPr>
          <a:xfrm>
            <a:off x="1043608" y="908720"/>
            <a:ext cx="7056784" cy="5126055"/>
          </a:xfrm>
        </p:spPr>
        <p:txBody>
          <a:bodyPr/>
          <a:lstStyle/>
          <a:p>
            <a:pPr algn="l" rtl="0">
              <a:lnSpc>
                <a:spcPct val="150000"/>
              </a:lnSpc>
            </a:pPr>
            <a:r>
              <a:rPr lang="en-US" dirty="0" smtClean="0">
                <a:latin typeface="+mj-lt"/>
              </a:rPr>
              <a:t>Muhammad Ahmed </a:t>
            </a:r>
            <a:r>
              <a:rPr lang="en-US" dirty="0" err="1" smtClean="0">
                <a:latin typeface="+mj-lt"/>
              </a:rPr>
              <a:t>Sadek</a:t>
            </a:r>
            <a:r>
              <a:rPr lang="en-US" dirty="0" smtClean="0">
                <a:latin typeface="+mj-lt"/>
              </a:rPr>
              <a:t>, the defense minister, thinks in terms of a </a:t>
            </a:r>
            <a:r>
              <a:rPr lang="en-US" dirty="0" smtClean="0">
                <a:solidFill>
                  <a:srgbClr val="FF0000"/>
                </a:solidFill>
                <a:latin typeface="+mj-lt"/>
              </a:rPr>
              <a:t>war to conquer all Sinai</a:t>
            </a:r>
            <a:r>
              <a:rPr lang="en-US" dirty="0" smtClean="0">
                <a:latin typeface="+mj-lt"/>
              </a:rPr>
              <a:t>. For this he needs long-range attack planes and Soviet support for offensive weapons. This is not available.</a:t>
            </a:r>
          </a:p>
          <a:p>
            <a:pPr algn="l" rtl="0">
              <a:lnSpc>
                <a:spcPct val="150000"/>
              </a:lnSpc>
            </a:pPr>
            <a:r>
              <a:rPr lang="en-US" dirty="0" err="1" smtClean="0">
                <a:latin typeface="+mj-lt"/>
              </a:rPr>
              <a:t>Shazly</a:t>
            </a:r>
            <a:r>
              <a:rPr lang="en-US" dirty="0" smtClean="0">
                <a:latin typeface="+mj-lt"/>
              </a:rPr>
              <a:t>, the Egyptian chief of staff, is preparing an operative plan for the </a:t>
            </a:r>
            <a:r>
              <a:rPr lang="en-US" dirty="0" smtClean="0">
                <a:solidFill>
                  <a:srgbClr val="FF0000"/>
                </a:solidFill>
                <a:latin typeface="+mj-lt"/>
              </a:rPr>
              <a:t>liberation of part of Sinai </a:t>
            </a:r>
            <a:r>
              <a:rPr lang="en-US" dirty="0" smtClean="0">
                <a:latin typeface="+mj-lt"/>
              </a:rPr>
              <a:t>and has been rejected by </a:t>
            </a:r>
            <a:r>
              <a:rPr lang="en-US" dirty="0" err="1" smtClean="0">
                <a:latin typeface="+mj-lt"/>
              </a:rPr>
              <a:t>Sadek</a:t>
            </a:r>
            <a:r>
              <a:rPr lang="en-US" dirty="0" smtClean="0">
                <a:latin typeface="+mj-lt"/>
              </a:rPr>
              <a:t>, </a:t>
            </a:r>
            <a:r>
              <a:rPr lang="en-US" dirty="0" smtClean="0">
                <a:latin typeface="+mj-lt"/>
              </a:rPr>
              <a:t>and since the Egyptian army relies on the canal as a shield against Israeli raids, crossing the canal and conquering part of the Sinai will expose the Egyptians to widespread damage.</a:t>
            </a:r>
            <a:r>
              <a:rPr lang="he-IL" dirty="0" smtClean="0">
                <a:latin typeface="+mj-lt"/>
              </a:rPr>
              <a:t>	</a:t>
            </a:r>
            <a:endParaRPr lang="en-US" dirty="0" smtClean="0">
              <a:latin typeface="+mj-lt"/>
            </a:endParaRPr>
          </a:p>
          <a:p>
            <a:pPr algn="l" rtl="0">
              <a:lnSpc>
                <a:spcPct val="150000"/>
              </a:lnSpc>
            </a:pPr>
            <a:r>
              <a:rPr lang="en-US" dirty="0" err="1" smtClean="0">
                <a:latin typeface="+mj-lt"/>
              </a:rPr>
              <a:t>Sadek</a:t>
            </a:r>
            <a:r>
              <a:rPr lang="en-US" dirty="0" smtClean="0">
                <a:latin typeface="+mj-lt"/>
              </a:rPr>
              <a:t> </a:t>
            </a:r>
            <a:r>
              <a:rPr lang="en-US" dirty="0" smtClean="0">
                <a:latin typeface="+mj-lt"/>
              </a:rPr>
              <a:t>wants a campaign to conquer the Sinai Peninsula and the Gaza Strip. </a:t>
            </a:r>
            <a:r>
              <a:rPr lang="en-US" dirty="0" err="1" smtClean="0">
                <a:latin typeface="+mj-lt"/>
              </a:rPr>
              <a:t>Shazly</a:t>
            </a:r>
            <a:r>
              <a:rPr lang="en-US" dirty="0" smtClean="0">
                <a:latin typeface="+mj-lt"/>
              </a:rPr>
              <a:t> opposes such a campaign because of the Israeli </a:t>
            </a:r>
            <a:r>
              <a:rPr lang="en-US" dirty="0" smtClean="0">
                <a:latin typeface="+mj-lt"/>
              </a:rPr>
              <a:t>air force advantage, </a:t>
            </a:r>
            <a:r>
              <a:rPr lang="en-US" dirty="0" smtClean="0">
                <a:latin typeface="+mj-lt"/>
              </a:rPr>
              <a:t>the lack of adequate air and antiaircraft systems in the Egyptian army and extensive logistical problems</a:t>
            </a:r>
            <a:endParaRPr lang="he-IL" dirty="0">
              <a:latin typeface="+mj-lt"/>
            </a:endParaRPr>
          </a:p>
        </p:txBody>
      </p:sp>
    </p:spTree>
    <p:extLst>
      <p:ext uri="{BB962C8B-B14F-4D97-AF65-F5344CB8AC3E}">
        <p14:creationId xmlns="" xmlns:p14="http://schemas.microsoft.com/office/powerpoint/2010/main" val="73331828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796908"/>
          </a:xfrm>
        </p:spPr>
        <p:txBody>
          <a:bodyPr/>
          <a:lstStyle/>
          <a:p>
            <a:pPr algn="ctr"/>
            <a:r>
              <a:rPr lang="en-US" sz="2000" b="1" dirty="0" smtClean="0">
                <a:latin typeface="Tahoma" pitchFamily="34" charset="0"/>
                <a:ea typeface="Tahoma" pitchFamily="34" charset="0"/>
                <a:cs typeface="Tahoma" pitchFamily="34" charset="0"/>
              </a:rPr>
              <a:t>Operational </a:t>
            </a:r>
            <a:r>
              <a:rPr lang="en-US" sz="2000" b="1" dirty="0" smtClean="0">
                <a:latin typeface="Tahoma" pitchFamily="34" charset="0"/>
                <a:ea typeface="Tahoma" pitchFamily="34" charset="0"/>
                <a:cs typeface="Tahoma" pitchFamily="34" charset="0"/>
              </a:rPr>
              <a:t>Plans - Continued:</a:t>
            </a:r>
            <a:endParaRPr lang="he-IL" sz="2000" b="1" dirty="0">
              <a:latin typeface="Tahoma" pitchFamily="34" charset="0"/>
              <a:ea typeface="Tahoma" pitchFamily="34" charset="0"/>
              <a:cs typeface="Tahoma" pitchFamily="34" charset="0"/>
            </a:endParaRPr>
          </a:p>
        </p:txBody>
      </p:sp>
      <p:sp>
        <p:nvSpPr>
          <p:cNvPr id="3" name="מציין מיקום תוכן 2"/>
          <p:cNvSpPr>
            <a:spLocks noGrp="1"/>
          </p:cNvSpPr>
          <p:nvPr>
            <p:ph idx="1"/>
          </p:nvPr>
        </p:nvSpPr>
        <p:spPr>
          <a:xfrm>
            <a:off x="1485900" y="1000110"/>
            <a:ext cx="6172200" cy="5126055"/>
          </a:xfrm>
        </p:spPr>
        <p:txBody>
          <a:bodyPr/>
          <a:lstStyle/>
          <a:p>
            <a:pPr algn="l">
              <a:lnSpc>
                <a:spcPct val="150000"/>
              </a:lnSpc>
            </a:pPr>
            <a:r>
              <a:rPr lang="en-US" dirty="0" smtClean="0">
                <a:latin typeface="+mj-lt"/>
              </a:rPr>
              <a:t>The operational plan is a compromise between the two plans. The plan is called "Operation 41" and expresses </a:t>
            </a:r>
            <a:r>
              <a:rPr lang="en-US" dirty="0" smtClean="0">
                <a:solidFill>
                  <a:srgbClr val="FF0000"/>
                </a:solidFill>
                <a:latin typeface="+mj-lt"/>
              </a:rPr>
              <a:t>the idea of a limited attack to capture the mountain passes in the Sinai at a distance of 60-45 kilometers</a:t>
            </a:r>
            <a:r>
              <a:rPr lang="en-US" dirty="0" smtClean="0">
                <a:latin typeface="+mj-lt"/>
              </a:rPr>
              <a:t> from the canal, based on </a:t>
            </a:r>
            <a:r>
              <a:rPr lang="en-US" dirty="0" smtClean="0">
                <a:solidFill>
                  <a:srgbClr val="FF0000"/>
                </a:solidFill>
                <a:latin typeface="+mj-lt"/>
              </a:rPr>
              <a:t>additional Soviet military assistance</a:t>
            </a:r>
            <a:r>
              <a:rPr lang="en-US" dirty="0" smtClean="0">
                <a:latin typeface="+mj-lt"/>
              </a:rPr>
              <a:t>, especially in the field of anti-aircraft. During 1972, the name of the operation changed to "Granite 2".</a:t>
            </a:r>
            <a:endParaRPr lang="he-IL" dirty="0" smtClean="0">
              <a:latin typeface="+mj-lt"/>
            </a:endParaRPr>
          </a:p>
          <a:p>
            <a:pPr algn="l">
              <a:lnSpc>
                <a:spcPct val="150000"/>
              </a:lnSpc>
            </a:pPr>
            <a:r>
              <a:rPr lang="en-US" dirty="0" smtClean="0">
                <a:latin typeface="+mj-lt"/>
              </a:rPr>
              <a:t>At the same time, an additional, limited program, the </a:t>
            </a:r>
            <a:r>
              <a:rPr lang="en-US" dirty="0" smtClean="0">
                <a:latin typeface="+mj-lt"/>
              </a:rPr>
              <a:t>“High Turrets”, </a:t>
            </a:r>
            <a:r>
              <a:rPr lang="en-US" dirty="0" smtClean="0">
                <a:latin typeface="+mj-lt"/>
              </a:rPr>
              <a:t>based on the current </a:t>
            </a:r>
            <a:r>
              <a:rPr lang="en-US" dirty="0" smtClean="0">
                <a:solidFill>
                  <a:srgbClr val="FF0000"/>
                </a:solidFill>
                <a:latin typeface="+mj-lt"/>
              </a:rPr>
              <a:t>capabilities of the Egyptian army</a:t>
            </a:r>
            <a:r>
              <a:rPr lang="en-US" dirty="0" smtClean="0">
                <a:latin typeface="+mj-lt"/>
              </a:rPr>
              <a:t>, was designed to occupy </a:t>
            </a:r>
            <a:r>
              <a:rPr lang="en-US" dirty="0" smtClean="0">
                <a:solidFill>
                  <a:srgbClr val="FF0000"/>
                </a:solidFill>
                <a:latin typeface="+mj-lt"/>
              </a:rPr>
              <a:t>7-9 km </a:t>
            </a:r>
            <a:r>
              <a:rPr lang="en-US" dirty="0" smtClean="0">
                <a:latin typeface="+mj-lt"/>
              </a:rPr>
              <a:t>of the Canal.</a:t>
            </a:r>
          </a:p>
          <a:p>
            <a:pPr algn="l">
              <a:lnSpc>
                <a:spcPct val="150000"/>
              </a:lnSpc>
            </a:pPr>
            <a:r>
              <a:rPr lang="en-US" dirty="0" smtClean="0">
                <a:latin typeface="+mj-lt"/>
              </a:rPr>
              <a:t>			</a:t>
            </a:r>
            <a:r>
              <a:rPr lang="en-US" dirty="0" err="1" smtClean="0">
                <a:latin typeface="+mj-lt"/>
              </a:rPr>
              <a:t>Shazly</a:t>
            </a:r>
            <a:r>
              <a:rPr lang="en-US" dirty="0" smtClean="0">
                <a:latin typeface="+mj-lt"/>
              </a:rPr>
              <a:t>, </a:t>
            </a:r>
            <a:r>
              <a:rPr lang="en-US" dirty="0" smtClean="0">
                <a:latin typeface="+mj-lt"/>
              </a:rPr>
              <a:t>Crossing the Canal, p. 20.</a:t>
            </a:r>
            <a:endParaRPr lang="he-IL" sz="1400" dirty="0">
              <a:latin typeface="+mj-lt"/>
            </a:endParaRPr>
          </a:p>
        </p:txBody>
      </p:sp>
    </p:spTree>
    <p:extLst>
      <p:ext uri="{BB962C8B-B14F-4D97-AF65-F5344CB8AC3E}">
        <p14:creationId xmlns="" xmlns:p14="http://schemas.microsoft.com/office/powerpoint/2010/main" val="99724754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85852" y="274638"/>
            <a:ext cx="6372248" cy="868346"/>
          </a:xfrm>
        </p:spPr>
        <p:txBody>
          <a:bodyPr>
            <a:normAutofit/>
          </a:bodyPr>
          <a:lstStyle/>
          <a:p>
            <a:pPr algn="ctr" rtl="0"/>
            <a:r>
              <a:rPr lang="en-US" sz="2000" b="1" dirty="0" smtClean="0">
                <a:latin typeface="Tahoma" pitchFamily="34" charset="0"/>
                <a:ea typeface="Tahoma" pitchFamily="34" charset="0"/>
                <a:cs typeface="Tahoma" pitchFamily="34" charset="0"/>
              </a:rPr>
              <a:t>The Bader Plan (early 1972)</a:t>
            </a:r>
            <a:endParaRPr lang="he-IL" sz="2000" b="1" dirty="0">
              <a:latin typeface="Tahoma" pitchFamily="34" charset="0"/>
              <a:ea typeface="Tahoma" pitchFamily="34" charset="0"/>
              <a:cs typeface="Tahoma" pitchFamily="34" charset="0"/>
            </a:endParaRPr>
          </a:p>
        </p:txBody>
      </p:sp>
      <p:sp>
        <p:nvSpPr>
          <p:cNvPr id="3" name="מציין מיקום תוכן 2"/>
          <p:cNvSpPr>
            <a:spLocks noGrp="1"/>
          </p:cNvSpPr>
          <p:nvPr>
            <p:ph idx="1"/>
          </p:nvPr>
        </p:nvSpPr>
        <p:spPr>
          <a:xfrm>
            <a:off x="1259632" y="1052736"/>
            <a:ext cx="6172200" cy="5054617"/>
          </a:xfrm>
        </p:spPr>
        <p:txBody>
          <a:bodyPr/>
          <a:lstStyle/>
          <a:p>
            <a:pPr algn="l">
              <a:lnSpc>
                <a:spcPct val="150000"/>
              </a:lnSpc>
              <a:buNone/>
            </a:pPr>
            <a:r>
              <a:rPr lang="en-US" sz="2000" b="1" dirty="0" smtClean="0"/>
              <a:t>"The Egyptian and Syrian plans ... The air forces in both countries will bomb the Golan Heights and the Sinai ... Breaking the Suez Canal barrier ... Breaking the Suez Canal ... After a tactical </a:t>
            </a:r>
            <a:r>
              <a:rPr lang="en-US" sz="2000" b="1" dirty="0" smtClean="0"/>
              <a:t>timeout, </a:t>
            </a:r>
            <a:r>
              <a:rPr lang="en-US" sz="2000" b="1" dirty="0" smtClean="0"/>
              <a:t>Attack eastward up to the mountain passes"</a:t>
            </a:r>
            <a:endParaRPr lang="he-IL" sz="2000" b="1" dirty="0" smtClean="0"/>
          </a:p>
          <a:p>
            <a:pPr algn="l">
              <a:lnSpc>
                <a:spcPct val="150000"/>
              </a:lnSpc>
              <a:buNone/>
            </a:pPr>
            <a:r>
              <a:rPr lang="en-US" sz="1200" dirty="0" err="1" smtClean="0"/>
              <a:t>Gamasi</a:t>
            </a:r>
            <a:r>
              <a:rPr lang="en-US" sz="1200" dirty="0" smtClean="0"/>
              <a:t>, Memories of the October War, p. 120.</a:t>
            </a:r>
          </a:p>
          <a:p>
            <a:pPr algn="l">
              <a:lnSpc>
                <a:spcPct val="150000"/>
              </a:lnSpc>
              <a:buNone/>
            </a:pPr>
            <a:r>
              <a:rPr lang="en-US" sz="1200" b="1" dirty="0" smtClean="0"/>
              <a:t>The canal was breached by two armies</a:t>
            </a:r>
          </a:p>
          <a:p>
            <a:pPr algn="l">
              <a:lnSpc>
                <a:spcPct val="150000"/>
              </a:lnSpc>
              <a:buNone/>
            </a:pPr>
            <a:r>
              <a:rPr lang="en-US" sz="1200" b="1" dirty="0" smtClean="0"/>
              <a:t>Construction of bridgeheads along the canal</a:t>
            </a:r>
          </a:p>
          <a:p>
            <a:pPr algn="l">
              <a:lnSpc>
                <a:spcPct val="150000"/>
              </a:lnSpc>
              <a:buNone/>
            </a:pPr>
            <a:r>
              <a:rPr lang="en-US" sz="1200" b="1" dirty="0" smtClean="0"/>
              <a:t>Breakdown to a depth of 15-20 km</a:t>
            </a:r>
          </a:p>
          <a:p>
            <a:pPr algn="l">
              <a:lnSpc>
                <a:spcPct val="150000"/>
              </a:lnSpc>
              <a:buNone/>
            </a:pPr>
            <a:r>
              <a:rPr lang="en-US" sz="1200" b="1" dirty="0" smtClean="0"/>
              <a:t>Tactical "timeout" followed by a movement eastward to the crossings</a:t>
            </a:r>
            <a:endParaRPr lang="he-IL" sz="1100" b="1" dirty="0"/>
          </a:p>
        </p:txBody>
      </p:sp>
      <p:pic>
        <p:nvPicPr>
          <p:cNvPr id="4" name="Picture 7">
            <a:hlinkClick r:id="rId3" action="ppaction://hlinksldjump"/>
          </p:cNvPr>
          <p:cNvPicPr>
            <a:picLocks noChangeAspect="1" noChangeArrowheads="1"/>
          </p:cNvPicPr>
          <p:nvPr/>
        </p:nvPicPr>
        <p:blipFill>
          <a:blip r:embed="rId4" cstate="print"/>
          <a:srcRect/>
          <a:stretch>
            <a:fillRect/>
          </a:stretch>
        </p:blipFill>
        <p:spPr bwMode="auto">
          <a:xfrm>
            <a:off x="6372200" y="3630457"/>
            <a:ext cx="2357454" cy="2163759"/>
          </a:xfrm>
          <a:prstGeom prst="rect">
            <a:avLst/>
          </a:prstGeom>
          <a:noFill/>
          <a:ln w="9525" algn="ctr">
            <a:solidFill>
              <a:srgbClr val="33CCCC"/>
            </a:solidFill>
            <a:miter lim="800000"/>
            <a:headEnd/>
            <a:tailEnd/>
          </a:ln>
        </p:spPr>
      </p:pic>
    </p:spTree>
    <p:extLst>
      <p:ext uri="{BB962C8B-B14F-4D97-AF65-F5344CB8AC3E}">
        <p14:creationId xmlns="" xmlns:p14="http://schemas.microsoft.com/office/powerpoint/2010/main" val="201972622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srcRect/>
          <a:stretch>
            <a:fillRect/>
          </a:stretch>
        </p:blipFill>
        <p:spPr bwMode="auto">
          <a:xfrm>
            <a:off x="2169319" y="4143380"/>
            <a:ext cx="1889522" cy="1928826"/>
          </a:xfrm>
          <a:prstGeom prst="rect">
            <a:avLst/>
          </a:prstGeom>
          <a:noFill/>
          <a:ln algn="ctr">
            <a:solidFill>
              <a:srgbClr val="663300"/>
            </a:solidFill>
            <a:miter lim="800000"/>
            <a:headEnd/>
            <a:tailEnd/>
          </a:ln>
          <a:effectLst/>
        </p:spPr>
      </p:pic>
      <p:pic>
        <p:nvPicPr>
          <p:cNvPr id="5" name="Picture 5" descr="תמונה:Anwar_Sadat_1978.jpg"/>
          <p:cNvPicPr>
            <a:picLocks noChangeAspect="1" noChangeArrowheads="1"/>
          </p:cNvPicPr>
          <p:nvPr/>
        </p:nvPicPr>
        <p:blipFill>
          <a:blip r:embed="rId4" cstate="print"/>
          <a:srcRect/>
          <a:stretch>
            <a:fillRect/>
          </a:stretch>
        </p:blipFill>
        <p:spPr bwMode="auto">
          <a:xfrm>
            <a:off x="5085160" y="4143380"/>
            <a:ext cx="1889522" cy="1928826"/>
          </a:xfrm>
          <a:prstGeom prst="rect">
            <a:avLst/>
          </a:prstGeom>
          <a:noFill/>
          <a:ln w="9525">
            <a:solidFill>
              <a:schemeClr val="tx1"/>
            </a:solidFill>
            <a:miter lim="800000"/>
            <a:headEnd/>
            <a:tailEnd/>
          </a:ln>
          <a:effectLst/>
        </p:spPr>
      </p:pic>
      <p:sp>
        <p:nvSpPr>
          <p:cNvPr id="3" name="כותרת 2"/>
          <p:cNvSpPr>
            <a:spLocks noGrp="1"/>
          </p:cNvSpPr>
          <p:nvPr>
            <p:ph type="ctrTitle"/>
          </p:nvPr>
        </p:nvSpPr>
        <p:spPr>
          <a:xfrm>
            <a:off x="2843808" y="2924944"/>
            <a:ext cx="3807874" cy="714380"/>
          </a:xfrm>
        </p:spPr>
        <p:txBody>
          <a:bodyPr/>
          <a:lstStyle/>
          <a:p>
            <a:pPr algn="ctr" rtl="0"/>
            <a:r>
              <a:rPr lang="en-US" sz="2400" dirty="0" smtClean="0"/>
              <a:t>As an Example of the Design Process</a:t>
            </a:r>
            <a:endParaRPr lang="he-IL" sz="2400" dirty="0"/>
          </a:p>
        </p:txBody>
      </p:sp>
      <p:sp>
        <p:nvSpPr>
          <p:cNvPr id="4" name="כותרת משנה 3"/>
          <p:cNvSpPr>
            <a:spLocks noGrp="1"/>
          </p:cNvSpPr>
          <p:nvPr>
            <p:ph type="subTitle" idx="1"/>
          </p:nvPr>
        </p:nvSpPr>
        <p:spPr>
          <a:xfrm>
            <a:off x="2171700" y="1000108"/>
            <a:ext cx="5064596" cy="1752600"/>
          </a:xfrm>
        </p:spPr>
        <p:txBody>
          <a:bodyPr/>
          <a:lstStyle/>
          <a:p>
            <a:pPr rtl="0"/>
            <a:r>
              <a:rPr lang="en-US" sz="3200" dirty="0"/>
              <a:t>The October War - Development of the Egyptian Concept</a:t>
            </a:r>
            <a:endParaRPr lang="he-IL" sz="3200" dirty="0"/>
          </a:p>
        </p:txBody>
      </p:sp>
    </p:spTree>
    <p:extLst>
      <p:ext uri="{BB962C8B-B14F-4D97-AF65-F5344CB8AC3E}">
        <p14:creationId xmlns="" xmlns:p14="http://schemas.microsoft.com/office/powerpoint/2010/main" val="386772307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31640" y="260648"/>
            <a:ext cx="6658000" cy="654032"/>
          </a:xfrm>
        </p:spPr>
        <p:txBody>
          <a:bodyPr>
            <a:noAutofit/>
          </a:bodyPr>
          <a:lstStyle/>
          <a:p>
            <a:pPr algn="ctr" rtl="0"/>
            <a:r>
              <a:rPr lang="en-US" sz="2400" b="1" dirty="0" smtClean="0"/>
              <a:t>Adjusting </a:t>
            </a:r>
            <a:r>
              <a:rPr lang="en-US" sz="2400" b="1" dirty="0" smtClean="0"/>
              <a:t>the Man </a:t>
            </a:r>
            <a:r>
              <a:rPr lang="en-US" sz="2400" b="1" dirty="0" smtClean="0"/>
              <a:t>To The Plan: </a:t>
            </a:r>
            <a:r>
              <a:rPr lang="en-US" sz="2400" b="1" dirty="0" smtClean="0"/>
              <a:t/>
            </a:r>
            <a:br>
              <a:rPr lang="en-US" sz="2400" b="1" dirty="0" smtClean="0"/>
            </a:br>
            <a:r>
              <a:rPr lang="en-US" sz="2400" b="1" dirty="0" smtClean="0"/>
              <a:t>(</a:t>
            </a:r>
            <a:r>
              <a:rPr lang="en-US" sz="2400" b="1" dirty="0" smtClean="0"/>
              <a:t>October 1972)</a:t>
            </a:r>
            <a:endParaRPr lang="he-IL" sz="2400" b="1" dirty="0"/>
          </a:p>
        </p:txBody>
      </p:sp>
      <p:sp>
        <p:nvSpPr>
          <p:cNvPr id="3" name="מציין מיקום תוכן 2"/>
          <p:cNvSpPr>
            <a:spLocks noGrp="1"/>
          </p:cNvSpPr>
          <p:nvPr>
            <p:ph idx="1"/>
          </p:nvPr>
        </p:nvSpPr>
        <p:spPr>
          <a:xfrm>
            <a:off x="1485900" y="1000110"/>
            <a:ext cx="6172200" cy="5126055"/>
          </a:xfrm>
        </p:spPr>
        <p:txBody>
          <a:bodyPr/>
          <a:lstStyle/>
          <a:p>
            <a:pPr algn="just">
              <a:buNone/>
            </a:pPr>
            <a:endParaRPr lang="he-IL" sz="2000" dirty="0"/>
          </a:p>
          <a:p>
            <a:pPr algn="l" rtl="0">
              <a:lnSpc>
                <a:spcPct val="150000"/>
              </a:lnSpc>
              <a:buNone/>
            </a:pPr>
            <a:r>
              <a:rPr lang="en-US" sz="2000" dirty="0" smtClean="0"/>
              <a:t>"I had doubts about the minister of war ... he did not want to fight </a:t>
            </a:r>
            <a:r>
              <a:rPr lang="en-US" sz="2000" dirty="0" smtClean="0"/>
              <a:t>as he dreaded the idea of a campaign </a:t>
            </a:r>
            <a:r>
              <a:rPr lang="en-US" sz="2000" dirty="0" smtClean="0"/>
              <a:t>... He was determined to find a replacement for the defense minister ... I've called </a:t>
            </a:r>
            <a:r>
              <a:rPr lang="en-US" sz="2000" dirty="0" smtClean="0">
                <a:solidFill>
                  <a:srgbClr val="FF0000"/>
                </a:solidFill>
              </a:rPr>
              <a:t>Major General Ahmed Ismail Ali ... to be inaugurated as minister of war</a:t>
            </a:r>
            <a:r>
              <a:rPr lang="en-US" sz="2000" dirty="0" smtClean="0"/>
              <a:t>"</a:t>
            </a:r>
            <a:endParaRPr lang="he-IL" sz="2000" dirty="0" smtClean="0"/>
          </a:p>
          <a:p>
            <a:pPr algn="r">
              <a:buNone/>
            </a:pPr>
            <a:endParaRPr lang="he-IL" sz="1800" dirty="0"/>
          </a:p>
          <a:p>
            <a:pPr algn="l">
              <a:buNone/>
            </a:pPr>
            <a:r>
              <a:rPr lang="en-US" sz="1800" dirty="0" smtClean="0"/>
              <a:t>			Sadat's </a:t>
            </a:r>
            <a:r>
              <a:rPr lang="en-US" sz="1800" dirty="0" smtClean="0"/>
              <a:t>life story, 178-179.</a:t>
            </a:r>
            <a:endParaRPr lang="he-IL" sz="1800" dirty="0"/>
          </a:p>
        </p:txBody>
      </p:sp>
    </p:spTree>
    <p:extLst>
      <p:ext uri="{BB962C8B-B14F-4D97-AF65-F5344CB8AC3E}">
        <p14:creationId xmlns="" xmlns:p14="http://schemas.microsoft.com/office/powerpoint/2010/main" val="107075409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483768" y="260648"/>
            <a:ext cx="3950196" cy="725470"/>
          </a:xfrm>
        </p:spPr>
        <p:txBody>
          <a:bodyPr/>
          <a:lstStyle/>
          <a:p>
            <a:pPr algn="r"/>
            <a:r>
              <a:rPr lang="en-US" sz="2800" b="1" dirty="0" smtClean="0">
                <a:latin typeface="+mj-lt"/>
              </a:rPr>
              <a:t>Operational Challenges</a:t>
            </a:r>
            <a:endParaRPr lang="he-IL" sz="2800" b="1" dirty="0">
              <a:latin typeface="+mj-lt"/>
            </a:endParaRPr>
          </a:p>
        </p:txBody>
      </p:sp>
      <p:sp>
        <p:nvSpPr>
          <p:cNvPr id="3" name="מציין מיקום תוכן 2"/>
          <p:cNvSpPr>
            <a:spLocks noGrp="1"/>
          </p:cNvSpPr>
          <p:nvPr>
            <p:ph idx="1"/>
          </p:nvPr>
        </p:nvSpPr>
        <p:spPr>
          <a:xfrm>
            <a:off x="1485900" y="928671"/>
            <a:ext cx="6172200" cy="5197493"/>
          </a:xfrm>
        </p:spPr>
        <p:txBody>
          <a:bodyPr/>
          <a:lstStyle/>
          <a:p>
            <a:pPr algn="l" rtl="0">
              <a:lnSpc>
                <a:spcPct val="150000"/>
              </a:lnSpc>
              <a:buNone/>
            </a:pPr>
            <a:r>
              <a:rPr lang="en-US" sz="2000" dirty="0" smtClean="0"/>
              <a:t>Problems standing in front of the Egyptian </a:t>
            </a:r>
            <a:r>
              <a:rPr lang="en-US" sz="2000" dirty="0" smtClean="0"/>
              <a:t>planner, </a:t>
            </a:r>
            <a:r>
              <a:rPr lang="en-US" sz="2000" dirty="0" smtClean="0"/>
              <a:t>given Ismail’s order to plan a battle within the current limits:</a:t>
            </a:r>
            <a:endParaRPr lang="he-IL" sz="2000" dirty="0" smtClean="0"/>
          </a:p>
          <a:p>
            <a:pPr algn="r" rtl="1">
              <a:buNone/>
            </a:pPr>
            <a:endParaRPr lang="he-IL" sz="2000" dirty="0" smtClean="0"/>
          </a:p>
          <a:p>
            <a:pPr marL="457200" indent="-457200" algn="l" rtl="0">
              <a:lnSpc>
                <a:spcPct val="150000"/>
              </a:lnSpc>
              <a:buFont typeface="+mj-lt"/>
              <a:buAutoNum type="arabicPeriod"/>
            </a:pPr>
            <a:r>
              <a:rPr lang="en-US" sz="2000" b="1" dirty="0" smtClean="0"/>
              <a:t>Concentration of power to succeed</a:t>
            </a:r>
          </a:p>
          <a:p>
            <a:pPr marL="457200" indent="-457200" algn="l" rtl="0">
              <a:lnSpc>
                <a:spcPct val="150000"/>
              </a:lnSpc>
              <a:buFont typeface="+mj-lt"/>
              <a:buAutoNum type="arabicPeriod"/>
            </a:pPr>
            <a:r>
              <a:rPr lang="en-US" sz="2000" b="1" dirty="0" smtClean="0"/>
              <a:t>Technical problems related to success</a:t>
            </a:r>
          </a:p>
          <a:p>
            <a:pPr marL="457200" indent="-457200" algn="l" rtl="0">
              <a:lnSpc>
                <a:spcPct val="150000"/>
              </a:lnSpc>
              <a:buFont typeface="+mj-lt"/>
              <a:buAutoNum type="arabicPeriod"/>
            </a:pPr>
            <a:r>
              <a:rPr lang="en-US" sz="2000" b="1" dirty="0" smtClean="0"/>
              <a:t>Israeli outposts</a:t>
            </a:r>
          </a:p>
          <a:p>
            <a:pPr marL="457200" indent="-457200" algn="l" rtl="0">
              <a:lnSpc>
                <a:spcPct val="150000"/>
              </a:lnSpc>
              <a:buFont typeface="+mj-lt"/>
              <a:buAutoNum type="arabicPeriod"/>
            </a:pPr>
            <a:r>
              <a:rPr lang="en-US" sz="2000" b="1" dirty="0" smtClean="0"/>
              <a:t>Protection against </a:t>
            </a:r>
            <a:r>
              <a:rPr lang="en-US" sz="2000" b="1" dirty="0" smtClean="0"/>
              <a:t>an Israel counter attack</a:t>
            </a:r>
            <a:endParaRPr lang="en-US" sz="2000" b="1" dirty="0" smtClean="0"/>
          </a:p>
          <a:p>
            <a:pPr marL="457200" indent="-457200" algn="l" rtl="0">
              <a:lnSpc>
                <a:spcPct val="150000"/>
              </a:lnSpc>
              <a:buFont typeface="+mj-lt"/>
              <a:buAutoNum type="arabicPeriod"/>
            </a:pPr>
            <a:r>
              <a:rPr lang="en-US" sz="2000" b="1" dirty="0" smtClean="0"/>
              <a:t>Israeli </a:t>
            </a:r>
            <a:r>
              <a:rPr lang="en-US" sz="2000" b="1" dirty="0" smtClean="0"/>
              <a:t>Air </a:t>
            </a:r>
            <a:r>
              <a:rPr lang="en-US" sz="2000" b="1" dirty="0"/>
              <a:t>F</a:t>
            </a:r>
            <a:r>
              <a:rPr lang="en-US" sz="2000" b="1" dirty="0" smtClean="0"/>
              <a:t>orce</a:t>
            </a:r>
            <a:endParaRPr lang="he-IL" b="1" dirty="0" smtClean="0"/>
          </a:p>
        </p:txBody>
      </p:sp>
    </p:spTree>
    <p:extLst>
      <p:ext uri="{BB962C8B-B14F-4D97-AF65-F5344CB8AC3E}">
        <p14:creationId xmlns="" xmlns:p14="http://schemas.microsoft.com/office/powerpoint/2010/main" val="449320668"/>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5900" y="274638"/>
            <a:ext cx="6172200" cy="1296974"/>
          </a:xfrm>
        </p:spPr>
        <p:txBody>
          <a:bodyPr>
            <a:noAutofit/>
          </a:bodyPr>
          <a:lstStyle/>
          <a:p>
            <a:pPr algn="l" rtl="0"/>
            <a:r>
              <a:rPr lang="en-US" sz="2400" b="1" dirty="0" smtClean="0"/>
              <a:t>The answer to the challenge? </a:t>
            </a:r>
            <a:r>
              <a:rPr lang="en-US" sz="2400" b="1" dirty="0" smtClean="0"/>
              <a:t/>
            </a:r>
            <a:br>
              <a:rPr lang="en-US" sz="2400" b="1" dirty="0" smtClean="0"/>
            </a:br>
            <a:r>
              <a:rPr lang="en-US" sz="2000" dirty="0" smtClean="0"/>
              <a:t>(Directive </a:t>
            </a:r>
            <a:r>
              <a:rPr lang="en-US" sz="2000" dirty="0" smtClean="0"/>
              <a:t>41) - Planning a crossing of the canal based on the existing capabilities</a:t>
            </a:r>
            <a:endParaRPr lang="he-IL" sz="2400" dirty="0"/>
          </a:p>
        </p:txBody>
      </p:sp>
      <p:sp>
        <p:nvSpPr>
          <p:cNvPr id="3" name="מציין מיקום תוכן 2"/>
          <p:cNvSpPr>
            <a:spLocks noGrp="1"/>
          </p:cNvSpPr>
          <p:nvPr>
            <p:ph idx="1"/>
          </p:nvPr>
        </p:nvSpPr>
        <p:spPr>
          <a:xfrm>
            <a:off x="1485900" y="1500176"/>
            <a:ext cx="6172200" cy="4625989"/>
          </a:xfrm>
        </p:spPr>
        <p:txBody>
          <a:bodyPr/>
          <a:lstStyle/>
          <a:p>
            <a:pPr marL="457200" indent="-457200" algn="l" rtl="0">
              <a:lnSpc>
                <a:spcPct val="150000"/>
              </a:lnSpc>
              <a:buFont typeface="+mj-lt"/>
              <a:buAutoNum type="arabicPeriod"/>
            </a:pPr>
            <a:r>
              <a:rPr lang="en-US" b="1" dirty="0" smtClean="0"/>
              <a:t>The concentration of anti-tank weapons</a:t>
            </a:r>
          </a:p>
          <a:p>
            <a:pPr marL="457200" indent="-457200" algn="l" rtl="0">
              <a:lnSpc>
                <a:spcPct val="150000"/>
              </a:lnSpc>
              <a:buFont typeface="+mj-lt"/>
              <a:buAutoNum type="arabicPeriod"/>
            </a:pPr>
            <a:r>
              <a:rPr lang="en-US" b="1" dirty="0" smtClean="0"/>
              <a:t>Isolation in the battlefield by the command of the home front</a:t>
            </a:r>
          </a:p>
          <a:p>
            <a:pPr marL="457200" indent="-457200" algn="l" rtl="0">
              <a:lnSpc>
                <a:spcPct val="150000"/>
              </a:lnSpc>
              <a:buFont typeface="+mj-lt"/>
              <a:buAutoNum type="arabicPeriod"/>
            </a:pPr>
            <a:r>
              <a:rPr lang="en-US" b="1" dirty="0" smtClean="0"/>
              <a:t>Refine progress of bridgeheads</a:t>
            </a:r>
          </a:p>
          <a:p>
            <a:pPr marL="457200" indent="-457200" algn="l" rtl="0">
              <a:lnSpc>
                <a:spcPct val="150000"/>
              </a:lnSpc>
              <a:buFont typeface="+mj-lt"/>
              <a:buAutoNum type="arabicPeriod"/>
            </a:pPr>
            <a:r>
              <a:rPr lang="en-US" b="1" dirty="0" smtClean="0"/>
              <a:t>Reliance of depth of five kilometers, staying under the umbrella of the antiaircraft</a:t>
            </a:r>
          </a:p>
          <a:p>
            <a:pPr marL="457200" indent="-457200" algn="l" rtl="0">
              <a:lnSpc>
                <a:spcPct val="150000"/>
              </a:lnSpc>
              <a:buFont typeface="+mj-lt"/>
              <a:buAutoNum type="arabicPeriod"/>
            </a:pPr>
            <a:r>
              <a:rPr lang="en-US" b="1" dirty="0" smtClean="0"/>
              <a:t>Crossing in a wide area without one central effort</a:t>
            </a:r>
          </a:p>
          <a:p>
            <a:pPr marL="457200" indent="-457200" algn="l" rtl="0">
              <a:lnSpc>
                <a:spcPct val="150000"/>
              </a:lnSpc>
            </a:pPr>
            <a:r>
              <a:rPr lang="en-US" sz="1800" dirty="0" smtClean="0"/>
              <a:t>		</a:t>
            </a:r>
            <a:r>
              <a:rPr lang="en-US" sz="1400" dirty="0" smtClean="0"/>
              <a:t>	</a:t>
            </a:r>
            <a:r>
              <a:rPr lang="en-US" sz="1400" dirty="0" err="1" smtClean="0"/>
              <a:t>Shazly</a:t>
            </a:r>
            <a:r>
              <a:rPr lang="en-US" sz="1400" dirty="0" smtClean="0"/>
              <a:t>, Crossing the Channel, pp 70-71.</a:t>
            </a:r>
          </a:p>
          <a:p>
            <a:pPr marL="457200" indent="-457200" algn="l" rtl="0">
              <a:lnSpc>
                <a:spcPct val="150000"/>
              </a:lnSpc>
            </a:pPr>
            <a:r>
              <a:rPr lang="en-US" sz="1400" dirty="0" smtClean="0"/>
              <a:t>			Asher</a:t>
            </a:r>
            <a:r>
              <a:rPr lang="en-US" sz="1400" dirty="0" smtClean="0"/>
              <a:t>, The Egyptian plan for Yom Kippur </a:t>
            </a:r>
            <a:r>
              <a:rPr lang="en-US" sz="1400" dirty="0" smtClean="0"/>
              <a:t>			War</a:t>
            </a:r>
            <a:r>
              <a:rPr lang="en-US" sz="1400" dirty="0" smtClean="0"/>
              <a:t>, pp 9-10.</a:t>
            </a:r>
            <a:endParaRPr lang="he-IL" sz="1400" dirty="0"/>
          </a:p>
        </p:txBody>
      </p:sp>
    </p:spTree>
    <p:extLst>
      <p:ext uri="{BB962C8B-B14F-4D97-AF65-F5344CB8AC3E}">
        <p14:creationId xmlns="" xmlns:p14="http://schemas.microsoft.com/office/powerpoint/2010/main" val="1619959564"/>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59632" y="0"/>
            <a:ext cx="6500826" cy="571480"/>
          </a:xfrm>
        </p:spPr>
        <p:txBody>
          <a:bodyPr/>
          <a:lstStyle/>
          <a:p>
            <a:pPr algn="ctr"/>
            <a:r>
              <a:rPr lang="en-US" sz="2000" b="1" dirty="0" smtClean="0">
                <a:latin typeface="Tahoma" pitchFamily="34" charset="0"/>
                <a:ea typeface="Tahoma" pitchFamily="34" charset="0"/>
                <a:cs typeface="Tahoma" pitchFamily="34" charset="0"/>
              </a:rPr>
              <a:t>Structuring Learning</a:t>
            </a:r>
            <a:endParaRPr lang="he-IL" sz="2000" b="1" dirty="0">
              <a:latin typeface="Tahoma" pitchFamily="34" charset="0"/>
              <a:ea typeface="Tahoma" pitchFamily="34" charset="0"/>
              <a:cs typeface="Tahoma" pitchFamily="34" charset="0"/>
            </a:endParaRPr>
          </a:p>
        </p:txBody>
      </p:sp>
      <p:sp>
        <p:nvSpPr>
          <p:cNvPr id="42" name="מלבן 41"/>
          <p:cNvSpPr/>
          <p:nvPr/>
        </p:nvSpPr>
        <p:spPr>
          <a:xfrm>
            <a:off x="5857852" y="188640"/>
            <a:ext cx="3286148" cy="6001643"/>
          </a:xfrm>
          <a:prstGeom prst="rect">
            <a:avLst/>
          </a:prstGeom>
        </p:spPr>
        <p:txBody>
          <a:bodyPr wrap="square">
            <a:spAutoFit/>
          </a:bodyPr>
          <a:lstStyle/>
          <a:p>
            <a:pPr algn="l" rtl="0">
              <a:lnSpc>
                <a:spcPct val="150000"/>
              </a:lnSpc>
            </a:pPr>
            <a:r>
              <a:rPr lang="en-US" sz="1600" b="1" dirty="0" smtClean="0">
                <a:solidFill>
                  <a:schemeClr val="accent1">
                    <a:lumMod val="50000"/>
                  </a:schemeClr>
                </a:solidFill>
                <a:latin typeface="Tahoma" pitchFamily="34" charset="0"/>
                <a:ea typeface="Tahoma" pitchFamily="34" charset="0"/>
                <a:cs typeface="Tahoma" pitchFamily="34" charset="0"/>
              </a:rPr>
              <a:t>Structuring deals </a:t>
            </a:r>
            <a:r>
              <a:rPr lang="en-US" sz="1600" b="1" dirty="0" smtClean="0">
                <a:solidFill>
                  <a:schemeClr val="accent1">
                    <a:lumMod val="50000"/>
                  </a:schemeClr>
                </a:solidFill>
                <a:latin typeface="Tahoma" pitchFamily="34" charset="0"/>
                <a:ea typeface="Tahoma" pitchFamily="34" charset="0"/>
                <a:cs typeface="Tahoma" pitchFamily="34" charset="0"/>
              </a:rPr>
              <a:t>with the organization of </a:t>
            </a:r>
            <a:r>
              <a:rPr lang="en-US" sz="1600" b="1" dirty="0" smtClean="0">
                <a:solidFill>
                  <a:schemeClr val="accent1">
                    <a:lumMod val="50000"/>
                  </a:schemeClr>
                </a:solidFill>
                <a:latin typeface="Tahoma" pitchFamily="34" charset="0"/>
                <a:ea typeface="Tahoma" pitchFamily="34" charset="0"/>
                <a:cs typeface="Tahoma" pitchFamily="34" charset="0"/>
              </a:rPr>
              <a:t>learning in </a:t>
            </a:r>
            <a:r>
              <a:rPr lang="en-US" sz="1600" b="1" dirty="0" smtClean="0">
                <a:solidFill>
                  <a:schemeClr val="accent1">
                    <a:lumMod val="50000"/>
                  </a:schemeClr>
                </a:solidFill>
                <a:latin typeface="Tahoma" pitchFamily="34" charset="0"/>
                <a:ea typeface="Tahoma" pitchFamily="34" charset="0"/>
                <a:cs typeface="Tahoma" pitchFamily="34" charset="0"/>
              </a:rPr>
              <a:t>a manner that is appropriate to the challenges arising from the circumstantial context:</a:t>
            </a:r>
          </a:p>
          <a:p>
            <a:pPr algn="l" rtl="0">
              <a:lnSpc>
                <a:spcPct val="150000"/>
              </a:lnSpc>
              <a:buFont typeface="Arial" pitchFamily="34" charset="0"/>
              <a:buChar char="•"/>
            </a:pPr>
            <a:r>
              <a:rPr lang="en-US" sz="1600" b="1" dirty="0" smtClean="0">
                <a:solidFill>
                  <a:schemeClr val="accent1">
                    <a:lumMod val="50000"/>
                  </a:schemeClr>
                </a:solidFill>
                <a:latin typeface="Tahoma" pitchFamily="34" charset="0"/>
                <a:ea typeface="Tahoma" pitchFamily="34" charset="0"/>
                <a:cs typeface="Tahoma" pitchFamily="34" charset="0"/>
              </a:rPr>
              <a:t>Creating conditions for identifying the relevant gap</a:t>
            </a:r>
          </a:p>
          <a:p>
            <a:pPr algn="l" rtl="0">
              <a:lnSpc>
                <a:spcPct val="150000"/>
              </a:lnSpc>
              <a:buFont typeface="Arial" pitchFamily="34" charset="0"/>
              <a:buChar char="•"/>
            </a:pPr>
            <a:r>
              <a:rPr lang="en-US" sz="1600" b="1" dirty="0" smtClean="0">
                <a:solidFill>
                  <a:schemeClr val="accent1">
                    <a:lumMod val="50000"/>
                  </a:schemeClr>
                </a:solidFill>
                <a:latin typeface="Tahoma" pitchFamily="34" charset="0"/>
                <a:ea typeface="Tahoma" pitchFamily="34" charset="0"/>
                <a:cs typeface="Tahoma" pitchFamily="34" charset="0"/>
              </a:rPr>
              <a:t>Creating conditions for identifying the </a:t>
            </a:r>
            <a:r>
              <a:rPr lang="en-US" sz="1600" b="1" dirty="0" smtClean="0">
                <a:solidFill>
                  <a:schemeClr val="accent1">
                    <a:lumMod val="50000"/>
                  </a:schemeClr>
                </a:solidFill>
                <a:latin typeface="Tahoma" pitchFamily="34" charset="0"/>
                <a:ea typeface="Tahoma" pitchFamily="34" charset="0"/>
                <a:cs typeface="Tahoma" pitchFamily="34" charset="0"/>
              </a:rPr>
              <a:t>potential</a:t>
            </a:r>
          </a:p>
          <a:p>
            <a:pPr algn="l" rtl="0">
              <a:lnSpc>
                <a:spcPct val="150000"/>
              </a:lnSpc>
              <a:buFont typeface="Arial" pitchFamily="34" charset="0"/>
              <a:buChar char="•"/>
            </a:pPr>
            <a:endParaRPr lang="he-IL" sz="1600" b="1" dirty="0" smtClean="0">
              <a:solidFill>
                <a:schemeClr val="accent1">
                  <a:lumMod val="50000"/>
                </a:schemeClr>
              </a:solidFill>
              <a:latin typeface="Tahoma" pitchFamily="34" charset="0"/>
              <a:ea typeface="Tahoma" pitchFamily="34" charset="0"/>
              <a:cs typeface="Tahoma" pitchFamily="34" charset="0"/>
            </a:endParaRPr>
          </a:p>
          <a:p>
            <a:pPr algn="l">
              <a:lnSpc>
                <a:spcPct val="150000"/>
              </a:lnSpc>
            </a:pPr>
            <a:r>
              <a:rPr lang="en-US" sz="1600" b="1" dirty="0" smtClean="0">
                <a:solidFill>
                  <a:schemeClr val="accent1">
                    <a:lumMod val="50000"/>
                  </a:schemeClr>
                </a:solidFill>
                <a:latin typeface="Tahoma" pitchFamily="34" charset="0"/>
                <a:ea typeface="Tahoma" pitchFamily="34" charset="0"/>
                <a:cs typeface="Tahoma" pitchFamily="34" charset="0"/>
              </a:rPr>
              <a:t>Which </a:t>
            </a:r>
            <a:r>
              <a:rPr lang="en-US" sz="1600" b="1" dirty="0" smtClean="0">
                <a:solidFill>
                  <a:schemeClr val="accent1">
                    <a:lumMod val="50000"/>
                  </a:schemeClr>
                </a:solidFill>
                <a:latin typeface="Tahoma" pitchFamily="34" charset="0"/>
                <a:ea typeface="Tahoma" pitchFamily="34" charset="0"/>
                <a:cs typeface="Tahoma" pitchFamily="34" charset="0"/>
              </a:rPr>
              <a:t>perspectives will help us in learning (which reference materials, from which point in time, which shared positions, which relevant methodologies?)</a:t>
            </a:r>
            <a:endParaRPr lang="he-IL" sz="1600" b="1" dirty="0" smtClean="0">
              <a:solidFill>
                <a:schemeClr val="accent1">
                  <a:lumMod val="50000"/>
                </a:schemeClr>
              </a:solidFill>
              <a:latin typeface="Tahoma" pitchFamily="34" charset="0"/>
              <a:ea typeface="Tahoma" pitchFamily="34" charset="0"/>
              <a:cs typeface="Tahoma" pitchFamily="34" charset="0"/>
            </a:endParaRPr>
          </a:p>
        </p:txBody>
      </p:sp>
      <p:sp>
        <p:nvSpPr>
          <p:cNvPr id="28" name="טרפז 27"/>
          <p:cNvSpPr/>
          <p:nvPr/>
        </p:nvSpPr>
        <p:spPr>
          <a:xfrm rot="10800000">
            <a:off x="857225" y="1357298"/>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מעוגל 28"/>
          <p:cNvSpPr/>
          <p:nvPr/>
        </p:nvSpPr>
        <p:spPr>
          <a:xfrm>
            <a:off x="3592280" y="1571612"/>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latin typeface="David" pitchFamily="34" charset="-79"/>
                <a:cs typeface="David" pitchFamily="34" charset="-79"/>
              </a:rPr>
              <a:t>Past </a:t>
            </a:r>
            <a:r>
              <a:rPr lang="en-US" b="1" dirty="0" smtClean="0">
                <a:solidFill>
                  <a:schemeClr val="tx1"/>
                </a:solidFill>
                <a:latin typeface="David" pitchFamily="34" charset="-79"/>
                <a:cs typeface="David" pitchFamily="34" charset="-79"/>
              </a:rPr>
              <a:t>system-Legacy</a:t>
            </a:r>
            <a:endParaRPr lang="he-IL" b="1" dirty="0">
              <a:solidFill>
                <a:schemeClr val="tx1"/>
              </a:solidFill>
              <a:latin typeface="David" pitchFamily="34" charset="-79"/>
              <a:cs typeface="David" pitchFamily="34" charset="-79"/>
            </a:endParaRPr>
          </a:p>
        </p:txBody>
      </p:sp>
      <p:sp>
        <p:nvSpPr>
          <p:cNvPr id="30" name="מלבן מעוגל 29"/>
          <p:cNvSpPr/>
          <p:nvPr/>
        </p:nvSpPr>
        <p:spPr>
          <a:xfrm>
            <a:off x="1142977" y="1571612"/>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smtClean="0">
                <a:solidFill>
                  <a:schemeClr val="tx1"/>
                </a:solidFill>
                <a:latin typeface="David" pitchFamily="34" charset="-79"/>
                <a:cs typeface="David" pitchFamily="34" charset="-79"/>
              </a:rPr>
              <a:t>Current system- </a:t>
            </a:r>
            <a:r>
              <a:rPr lang="en-US" sz="1600" b="1" dirty="0" smtClean="0">
                <a:solidFill>
                  <a:schemeClr val="tx1"/>
                </a:solidFill>
                <a:latin typeface="David" pitchFamily="34" charset="-79"/>
                <a:cs typeface="David" pitchFamily="34" charset="-79"/>
              </a:rPr>
              <a:t>emerging</a:t>
            </a:r>
            <a:endParaRPr lang="he-IL" sz="1600" b="1" dirty="0">
              <a:solidFill>
                <a:schemeClr val="tx1"/>
              </a:solidFill>
              <a:latin typeface="David" pitchFamily="34" charset="-79"/>
              <a:cs typeface="David" pitchFamily="34" charset="-79"/>
            </a:endParaRPr>
          </a:p>
        </p:txBody>
      </p:sp>
      <p:sp>
        <p:nvSpPr>
          <p:cNvPr id="31" name="מלבן מעוגל 30"/>
          <p:cNvSpPr/>
          <p:nvPr/>
        </p:nvSpPr>
        <p:spPr>
          <a:xfrm>
            <a:off x="2357423" y="235743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latin typeface="David" pitchFamily="34" charset="-79"/>
                <a:cs typeface="David" pitchFamily="34" charset="-79"/>
              </a:rPr>
              <a:t>Future system- desired</a:t>
            </a:r>
            <a:endParaRPr lang="he-IL" b="1" dirty="0">
              <a:solidFill>
                <a:schemeClr val="tx1"/>
              </a:solidFill>
              <a:latin typeface="David" pitchFamily="34" charset="-79"/>
              <a:cs typeface="David" pitchFamily="34" charset="-79"/>
            </a:endParaRPr>
          </a:p>
        </p:txBody>
      </p:sp>
      <p:cxnSp>
        <p:nvCxnSpPr>
          <p:cNvPr id="32" name="מחבר חץ ישר 31"/>
          <p:cNvCxnSpPr/>
          <p:nvPr/>
        </p:nvCxnSpPr>
        <p:spPr>
          <a:xfrm>
            <a:off x="2643175" y="1785926"/>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699792" y="1357298"/>
            <a:ext cx="792087" cy="830997"/>
          </a:xfrm>
          <a:prstGeom prst="rect">
            <a:avLst/>
          </a:prstGeom>
          <a:solidFill>
            <a:schemeClr val="bg1">
              <a:lumMod val="85000"/>
            </a:schemeClr>
          </a:solidFill>
        </p:spPr>
        <p:txBody>
          <a:bodyPr wrap="square" lIns="0" rIns="0" rtlCol="1">
            <a:spAutoFit/>
          </a:bodyPr>
          <a:lstStyle/>
          <a:p>
            <a:pPr algn="ctr" rtl="0"/>
            <a:r>
              <a:rPr lang="en-US" sz="1200" b="1" dirty="0" smtClean="0">
                <a:solidFill>
                  <a:srgbClr val="C00000"/>
                </a:solidFill>
                <a:latin typeface="David" pitchFamily="34" charset="-79"/>
                <a:cs typeface="David" pitchFamily="34" charset="-79"/>
              </a:rPr>
              <a:t>Identifying the relevant gaps  (offset)</a:t>
            </a:r>
            <a:endParaRPr lang="he-IL" sz="1200" b="1" dirty="0">
              <a:solidFill>
                <a:srgbClr val="C00000"/>
              </a:solidFill>
              <a:latin typeface="David" pitchFamily="34" charset="-79"/>
              <a:cs typeface="David" pitchFamily="34" charset="-79"/>
            </a:endParaRPr>
          </a:p>
        </p:txBody>
      </p:sp>
      <p:sp>
        <p:nvSpPr>
          <p:cNvPr id="34" name="TextBox 33"/>
          <p:cNvSpPr txBox="1"/>
          <p:nvPr/>
        </p:nvSpPr>
        <p:spPr>
          <a:xfrm>
            <a:off x="4502425" y="2729443"/>
            <a:ext cx="792088" cy="461665"/>
          </a:xfrm>
          <a:prstGeom prst="rect">
            <a:avLst/>
          </a:prstGeom>
          <a:solidFill>
            <a:schemeClr val="bg1">
              <a:lumMod val="85000"/>
            </a:schemeClr>
          </a:solidFill>
        </p:spPr>
        <p:txBody>
          <a:bodyPr wrap="square" lIns="0" rIns="0" rtlCol="1">
            <a:spAutoFit/>
          </a:bodyPr>
          <a:lstStyle/>
          <a:p>
            <a:pPr algn="ctr" rtl="0"/>
            <a:r>
              <a:rPr lang="en-US" sz="1200" b="1" dirty="0" smtClean="0">
                <a:solidFill>
                  <a:srgbClr val="C00000"/>
                </a:solidFill>
                <a:latin typeface="David" pitchFamily="34" charset="-79"/>
                <a:cs typeface="David" pitchFamily="34" charset="-79"/>
              </a:rPr>
              <a:t>Identifying potential</a:t>
            </a:r>
            <a:endParaRPr lang="he-IL" sz="1200" b="1" dirty="0">
              <a:solidFill>
                <a:srgbClr val="C00000"/>
              </a:solidFill>
              <a:latin typeface="David" pitchFamily="34" charset="-79"/>
              <a:cs typeface="David" pitchFamily="34" charset="-79"/>
            </a:endParaRPr>
          </a:p>
        </p:txBody>
      </p:sp>
      <p:cxnSp>
        <p:nvCxnSpPr>
          <p:cNvPr id="44" name="מחבר חץ ישר 43"/>
          <p:cNvCxnSpPr/>
          <p:nvPr/>
        </p:nvCxnSpPr>
        <p:spPr>
          <a:xfrm>
            <a:off x="2643175" y="2000240"/>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מחבר חץ ישר 44"/>
          <p:cNvCxnSpPr/>
          <p:nvPr/>
        </p:nvCxnSpPr>
        <p:spPr>
          <a:xfrm rot="10800000" flipV="1">
            <a:off x="3214679" y="2000240"/>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מלבן מעוגל 45"/>
          <p:cNvSpPr/>
          <p:nvPr/>
        </p:nvSpPr>
        <p:spPr>
          <a:xfrm>
            <a:off x="1571605" y="3357562"/>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latin typeface="David" pitchFamily="34" charset="-79"/>
                <a:cs typeface="David" pitchFamily="34" charset="-79"/>
              </a:rPr>
              <a:t>The Initial Strategy</a:t>
            </a:r>
            <a:endParaRPr lang="he-IL" b="1" dirty="0">
              <a:solidFill>
                <a:schemeClr val="tx1"/>
              </a:solidFill>
              <a:latin typeface="David" pitchFamily="34" charset="-79"/>
              <a:cs typeface="David" pitchFamily="34" charset="-79"/>
            </a:endParaRPr>
          </a:p>
        </p:txBody>
      </p:sp>
      <p:sp>
        <p:nvSpPr>
          <p:cNvPr id="60" name="משולש שווה שוקיים 59"/>
          <p:cNvSpPr/>
          <p:nvPr/>
        </p:nvSpPr>
        <p:spPr>
          <a:xfrm>
            <a:off x="1035820" y="3714752"/>
            <a:ext cx="4143404" cy="785818"/>
          </a:xfrm>
          <a:prstGeom prst="triangl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1" name="TextBox 60"/>
          <p:cNvSpPr txBox="1"/>
          <p:nvPr/>
        </p:nvSpPr>
        <p:spPr>
          <a:xfrm>
            <a:off x="1835696" y="4077072"/>
            <a:ext cx="2515432" cy="338554"/>
          </a:xfrm>
          <a:prstGeom prst="rect">
            <a:avLst/>
          </a:prstGeom>
          <a:noFill/>
        </p:spPr>
        <p:txBody>
          <a:bodyPr wrap="none" rtlCol="1">
            <a:spAutoFit/>
          </a:bodyPr>
          <a:lstStyle/>
          <a:p>
            <a:pPr algn="l" rtl="0"/>
            <a:r>
              <a:rPr lang="en-US" sz="1600" b="1" dirty="0" smtClean="0">
                <a:latin typeface="David" pitchFamily="34" charset="-79"/>
                <a:cs typeface="David" pitchFamily="34" charset="-79"/>
              </a:rPr>
              <a:t>Self Criticism- </a:t>
            </a:r>
            <a:r>
              <a:rPr lang="en-US" sz="1600" b="1" dirty="0" smtClean="0">
                <a:latin typeface="David" pitchFamily="34" charset="-79"/>
                <a:cs typeface="David" pitchFamily="34" charset="-79"/>
              </a:rPr>
              <a:t>contrasting</a:t>
            </a:r>
            <a:endParaRPr lang="he-IL" sz="1600" b="1" dirty="0">
              <a:latin typeface="David" pitchFamily="34" charset="-79"/>
              <a:cs typeface="David" pitchFamily="34" charset="-79"/>
            </a:endParaRPr>
          </a:p>
        </p:txBody>
      </p:sp>
      <p:sp>
        <p:nvSpPr>
          <p:cNvPr id="62" name="משולש שווה שוקיים 61"/>
          <p:cNvSpPr/>
          <p:nvPr/>
        </p:nvSpPr>
        <p:spPr>
          <a:xfrm rot="10800000">
            <a:off x="1027525" y="4516546"/>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3" name="TextBox 33"/>
          <p:cNvSpPr txBox="1"/>
          <p:nvPr/>
        </p:nvSpPr>
        <p:spPr>
          <a:xfrm>
            <a:off x="1475656" y="4500570"/>
            <a:ext cx="3240359" cy="1077218"/>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b="1" dirty="0" smtClean="0">
                <a:latin typeface="David" pitchFamily="34" charset="-79"/>
                <a:cs typeface="David" pitchFamily="34" charset="-79"/>
              </a:rPr>
              <a:t>Foundational strategy</a:t>
            </a:r>
            <a:endParaRPr lang="he-IL" b="1" dirty="0" smtClean="0">
              <a:latin typeface="David" pitchFamily="34" charset="-79"/>
              <a:cs typeface="David" pitchFamily="34" charset="-79"/>
            </a:endParaRPr>
          </a:p>
          <a:p>
            <a:pPr algn="ctr"/>
            <a:r>
              <a:rPr lang="en-US" sz="1400" b="1" dirty="0" smtClean="0">
                <a:latin typeface="David" pitchFamily="34" charset="-79"/>
                <a:cs typeface="David" pitchFamily="34" charset="-79"/>
              </a:rPr>
              <a:t>Strategic logic</a:t>
            </a:r>
            <a:endParaRPr lang="he-IL" sz="1400" b="1" dirty="0" smtClean="0">
              <a:latin typeface="David" pitchFamily="34" charset="-79"/>
              <a:cs typeface="David" pitchFamily="34" charset="-79"/>
            </a:endParaRPr>
          </a:p>
          <a:p>
            <a:pPr algn="ctr"/>
            <a:endParaRPr lang="he-IL" sz="1400" b="1" dirty="0" smtClean="0">
              <a:latin typeface="David" pitchFamily="34" charset="-79"/>
              <a:cs typeface="David" pitchFamily="34" charset="-79"/>
            </a:endParaRPr>
          </a:p>
          <a:p>
            <a:pPr algn="ctr"/>
            <a:endParaRPr lang="he-IL" b="1" dirty="0" smtClean="0">
              <a:latin typeface="David" pitchFamily="34" charset="-79"/>
              <a:cs typeface="David" pitchFamily="34" charset="-79"/>
            </a:endParaRPr>
          </a:p>
        </p:txBody>
      </p:sp>
      <p:cxnSp>
        <p:nvCxnSpPr>
          <p:cNvPr id="64" name="מחבר ישר 63"/>
          <p:cNvCxnSpPr>
            <a:stCxn id="62" idx="2"/>
          </p:cNvCxnSpPr>
          <p:nvPr/>
        </p:nvCxnSpPr>
        <p:spPr>
          <a:xfrm rot="16200000" flipH="1">
            <a:off x="4805728" y="4854321"/>
            <a:ext cx="715537" cy="399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5" name="מחבר ישר 64"/>
          <p:cNvCxnSpPr/>
          <p:nvPr/>
        </p:nvCxnSpPr>
        <p:spPr>
          <a:xfrm rot="16200000" flipH="1">
            <a:off x="673574" y="4869546"/>
            <a:ext cx="715536"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מחבר ישר 65"/>
          <p:cNvCxnSpPr/>
          <p:nvPr/>
        </p:nvCxnSpPr>
        <p:spPr>
          <a:xfrm>
            <a:off x="1041261" y="5232082"/>
            <a:ext cx="2020824" cy="768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7" name="מחבר ישר 66"/>
          <p:cNvCxnSpPr/>
          <p:nvPr/>
        </p:nvCxnSpPr>
        <p:spPr>
          <a:xfrm rot="10800000" flipV="1">
            <a:off x="3071229" y="5232082"/>
            <a:ext cx="2121408" cy="758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8" name="TextBox 82"/>
          <p:cNvSpPr txBox="1"/>
          <p:nvPr/>
        </p:nvSpPr>
        <p:spPr>
          <a:xfrm>
            <a:off x="1331640" y="5085184"/>
            <a:ext cx="3672407" cy="769441"/>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sz="1600" b="1" dirty="0" smtClean="0">
                <a:latin typeface="David" pitchFamily="34" charset="-79"/>
                <a:cs typeface="David" pitchFamily="34" charset="-79"/>
              </a:rPr>
              <a:t>Operational ideas and formation for implementing the strategy </a:t>
            </a:r>
          </a:p>
          <a:p>
            <a:pPr algn="ctr" rtl="0"/>
            <a:r>
              <a:rPr lang="en-US" sz="1100" b="1" dirty="0" smtClean="0">
                <a:latin typeface="David" pitchFamily="34" charset="-79"/>
                <a:cs typeface="David" pitchFamily="34" charset="-79"/>
              </a:rPr>
              <a:t>Operational campaign</a:t>
            </a:r>
            <a:endParaRPr lang="he-IL" sz="1100" b="1" dirty="0" smtClean="0">
              <a:latin typeface="David" pitchFamily="34" charset="-79"/>
              <a:cs typeface="David" pitchFamily="34" charset="-79"/>
            </a:endParaRPr>
          </a:p>
        </p:txBody>
      </p:sp>
      <p:sp>
        <p:nvSpPr>
          <p:cNvPr id="69" name="סוגר מרובע שמאלי 68"/>
          <p:cNvSpPr/>
          <p:nvPr/>
        </p:nvSpPr>
        <p:spPr>
          <a:xfrm rot="5400000">
            <a:off x="523964" y="690426"/>
            <a:ext cx="5095675" cy="5143536"/>
          </a:xfrm>
          <a:prstGeom prst="leftBracket">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1"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he-IL"/>
          </a:p>
        </p:txBody>
      </p:sp>
      <p:sp>
        <p:nvSpPr>
          <p:cNvPr id="70" name="TextBox 69"/>
          <p:cNvSpPr txBox="1"/>
          <p:nvPr/>
        </p:nvSpPr>
        <p:spPr>
          <a:xfrm>
            <a:off x="1364538" y="500042"/>
            <a:ext cx="3390672" cy="369332"/>
          </a:xfrm>
          <a:prstGeom prst="rect">
            <a:avLst/>
          </a:prstGeom>
          <a:solidFill>
            <a:srgbClr val="FFFF00"/>
          </a:solidFill>
        </p:spPr>
        <p:txBody>
          <a:bodyPr wrap="none" rtlCol="1">
            <a:spAutoFit/>
          </a:bodyPr>
          <a:lstStyle/>
          <a:p>
            <a:pPr algn="ctr" rtl="0"/>
            <a:r>
              <a:rPr lang="en-US" b="1" dirty="0" smtClean="0">
                <a:latin typeface="David" pitchFamily="34" charset="-79"/>
                <a:cs typeface="David" pitchFamily="34" charset="-79"/>
              </a:rPr>
              <a:t>Structuring Continued Learning</a:t>
            </a:r>
          </a:p>
        </p:txBody>
      </p:sp>
      <p:sp>
        <p:nvSpPr>
          <p:cNvPr id="71" name="מלבן מעוגל 70"/>
          <p:cNvSpPr/>
          <p:nvPr/>
        </p:nvSpPr>
        <p:spPr>
          <a:xfrm>
            <a:off x="2339752" y="6093296"/>
            <a:ext cx="1944216" cy="2880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tx1"/>
                </a:solidFill>
                <a:latin typeface="David" pitchFamily="34" charset="-79"/>
                <a:cs typeface="David" pitchFamily="34" charset="-79"/>
              </a:rPr>
              <a:t>Concept/Spirit Document</a:t>
            </a:r>
            <a:endParaRPr lang="he-IL" sz="1200" b="1" dirty="0">
              <a:solidFill>
                <a:schemeClr val="tx1"/>
              </a:solidFill>
              <a:latin typeface="David" pitchFamily="34" charset="-79"/>
              <a:cs typeface="David" pitchFamily="34" charset="-79"/>
            </a:endParaRPr>
          </a:p>
        </p:txBody>
      </p:sp>
      <p:cxnSp>
        <p:nvCxnSpPr>
          <p:cNvPr id="72" name="מחבר חץ ישר 71"/>
          <p:cNvCxnSpPr>
            <a:stCxn id="71" idx="1"/>
          </p:cNvCxnSpPr>
          <p:nvPr/>
        </p:nvCxnSpPr>
        <p:spPr>
          <a:xfrm flipH="1" flipV="1">
            <a:off x="1643044" y="6000768"/>
            <a:ext cx="696708" cy="2365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27" name="Picture 2"/>
          <p:cNvPicPr>
            <a:picLocks noChangeAspect="1" noChangeArrowheads="1"/>
          </p:cNvPicPr>
          <p:nvPr/>
        </p:nvPicPr>
        <p:blipFill>
          <a:blip r:embed="rId3" cstate="print"/>
          <a:srcRect l="3515" t="7639" r="48828" b="3472"/>
          <a:stretch>
            <a:fillRect/>
          </a:stretch>
        </p:blipFill>
        <p:spPr bwMode="auto">
          <a:xfrm>
            <a:off x="35687" y="93744"/>
            <a:ext cx="1285884" cy="1349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1475075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28760" y="71438"/>
            <a:ext cx="6500826" cy="571480"/>
          </a:xfrm>
        </p:spPr>
        <p:txBody>
          <a:bodyPr/>
          <a:lstStyle/>
          <a:p>
            <a:pPr algn="ctr"/>
            <a:r>
              <a:rPr lang="en-US" sz="2800" b="1" dirty="0" smtClean="0">
                <a:latin typeface="Tahoma" pitchFamily="34" charset="0"/>
                <a:ea typeface="Tahoma" pitchFamily="34" charset="0"/>
                <a:cs typeface="Tahoma" pitchFamily="34" charset="0"/>
              </a:rPr>
              <a:t>Structuring Learning - </a:t>
            </a:r>
            <a:r>
              <a:rPr lang="en-US" sz="2800" b="1" dirty="0" smtClean="0">
                <a:latin typeface="Tahoma" pitchFamily="34" charset="0"/>
                <a:ea typeface="Tahoma" pitchFamily="34" charset="0"/>
                <a:cs typeface="Tahoma" pitchFamily="34" charset="0"/>
              </a:rPr>
              <a:t>Examples</a:t>
            </a:r>
            <a:endParaRPr lang="he-IL" sz="2800" b="1" dirty="0">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3" cstate="print"/>
          <a:srcRect l="12500" r="13281"/>
          <a:stretch>
            <a:fillRect/>
          </a:stretch>
        </p:blipFill>
        <p:spPr bwMode="auto">
          <a:xfrm>
            <a:off x="221977" y="812296"/>
            <a:ext cx="3803501" cy="2882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2"/>
          <p:cNvPicPr>
            <a:picLocks noChangeAspect="1" noChangeArrowheads="1"/>
          </p:cNvPicPr>
          <p:nvPr/>
        </p:nvPicPr>
        <p:blipFill>
          <a:blip r:embed="rId4" cstate="print"/>
          <a:srcRect l="12891" r="13281"/>
          <a:stretch>
            <a:fillRect/>
          </a:stretch>
        </p:blipFill>
        <p:spPr bwMode="auto">
          <a:xfrm>
            <a:off x="5160987" y="812296"/>
            <a:ext cx="3779912" cy="2879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חץ שמאלה 2"/>
          <p:cNvSpPr/>
          <p:nvPr/>
        </p:nvSpPr>
        <p:spPr>
          <a:xfrm>
            <a:off x="4139952" y="2060848"/>
            <a:ext cx="792088"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4"/>
          <p:cNvPicPr>
            <a:picLocks noChangeAspect="1"/>
          </p:cNvPicPr>
          <p:nvPr/>
        </p:nvPicPr>
        <p:blipFill>
          <a:blip r:embed="rId5" cstate="print"/>
          <a:stretch>
            <a:fillRect/>
          </a:stretch>
        </p:blipFill>
        <p:spPr>
          <a:xfrm>
            <a:off x="827584" y="3864269"/>
            <a:ext cx="3733057" cy="2803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תמונה 5"/>
          <p:cNvPicPr>
            <a:picLocks noChangeAspect="1"/>
          </p:cNvPicPr>
          <p:nvPr/>
        </p:nvPicPr>
        <p:blipFill>
          <a:blip r:embed="rId6" cstate="print"/>
          <a:stretch>
            <a:fillRect/>
          </a:stretch>
        </p:blipFill>
        <p:spPr>
          <a:xfrm>
            <a:off x="5004048" y="3933056"/>
            <a:ext cx="3689800" cy="2759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395753" y="3904198"/>
            <a:ext cx="2596718" cy="369332"/>
          </a:xfrm>
          <a:prstGeom prst="rect">
            <a:avLst/>
          </a:prstGeom>
          <a:solidFill>
            <a:schemeClr val="bg1"/>
          </a:solidFill>
        </p:spPr>
        <p:txBody>
          <a:bodyPr wrap="square" rtlCol="0">
            <a:spAutoFit/>
          </a:bodyPr>
          <a:lstStyle/>
          <a:p>
            <a:pPr algn="l" rtl="0"/>
            <a:r>
              <a:rPr lang="en-US" b="1" dirty="0"/>
              <a:t>The learning process plan</a:t>
            </a:r>
          </a:p>
        </p:txBody>
      </p:sp>
      <p:sp>
        <p:nvSpPr>
          <p:cNvPr id="8" name="TextBox 7"/>
          <p:cNvSpPr txBox="1"/>
          <p:nvPr/>
        </p:nvSpPr>
        <p:spPr>
          <a:xfrm>
            <a:off x="319874" y="982551"/>
            <a:ext cx="3642865" cy="369332"/>
          </a:xfrm>
          <a:prstGeom prst="rect">
            <a:avLst/>
          </a:prstGeom>
          <a:solidFill>
            <a:schemeClr val="bg1"/>
          </a:solidFill>
        </p:spPr>
        <p:txBody>
          <a:bodyPr wrap="square" rtlCol="0">
            <a:spAutoFit/>
          </a:bodyPr>
          <a:lstStyle/>
          <a:p>
            <a:pPr algn="ctr" rtl="0"/>
            <a:r>
              <a:rPr lang="en-US" b="1" dirty="0"/>
              <a:t>Structure of the learning process</a:t>
            </a:r>
          </a:p>
        </p:txBody>
      </p:sp>
      <p:sp>
        <p:nvSpPr>
          <p:cNvPr id="9" name="TextBox 8"/>
          <p:cNvSpPr txBox="1"/>
          <p:nvPr/>
        </p:nvSpPr>
        <p:spPr>
          <a:xfrm>
            <a:off x="5502771" y="953720"/>
            <a:ext cx="3096344" cy="369332"/>
          </a:xfrm>
          <a:prstGeom prst="rect">
            <a:avLst/>
          </a:prstGeom>
          <a:solidFill>
            <a:schemeClr val="bg1"/>
          </a:solidFill>
        </p:spPr>
        <p:txBody>
          <a:bodyPr wrap="square" rtlCol="0">
            <a:spAutoFit/>
          </a:bodyPr>
          <a:lstStyle/>
          <a:p>
            <a:pPr algn="l" rtl="0"/>
            <a:r>
              <a:rPr lang="en-US" b="1" dirty="0" smtClean="0"/>
              <a:t>Upcoming system occurrences</a:t>
            </a:r>
            <a:endParaRPr lang="en-US" b="1" dirty="0"/>
          </a:p>
        </p:txBody>
      </p:sp>
      <p:sp>
        <p:nvSpPr>
          <p:cNvPr id="10" name="TextBox 9"/>
          <p:cNvSpPr txBox="1"/>
          <p:nvPr/>
        </p:nvSpPr>
        <p:spPr>
          <a:xfrm>
            <a:off x="5264772" y="3930466"/>
            <a:ext cx="3168352" cy="430887"/>
          </a:xfrm>
          <a:prstGeom prst="rect">
            <a:avLst/>
          </a:prstGeom>
          <a:solidFill>
            <a:schemeClr val="bg1"/>
          </a:solidFill>
        </p:spPr>
        <p:txBody>
          <a:bodyPr wrap="square" rtlCol="0">
            <a:spAutoFit/>
          </a:bodyPr>
          <a:lstStyle/>
          <a:p>
            <a:pPr algn="ctr" rtl="0"/>
            <a:r>
              <a:rPr lang="en-US" sz="1100" b="1" dirty="0"/>
              <a:t>Objectives and chapter Methodology: Structure and logic of the process</a:t>
            </a:r>
          </a:p>
        </p:txBody>
      </p:sp>
    </p:spTree>
    <p:extLst>
      <p:ext uri="{BB962C8B-B14F-4D97-AF65-F5344CB8AC3E}">
        <p14:creationId xmlns="" xmlns:p14="http://schemas.microsoft.com/office/powerpoint/2010/main" val="270614119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619672" y="404664"/>
            <a:ext cx="6215106" cy="57864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effectLst>
                <a:outerShdw blurRad="38100" dist="38100" dir="2700000" algn="tl">
                  <a:srgbClr val="000000">
                    <a:alpha val="43137"/>
                  </a:srgbClr>
                </a:outerShdw>
              </a:effectLst>
            </a:endParaRPr>
          </a:p>
        </p:txBody>
      </p:sp>
      <p:sp>
        <p:nvSpPr>
          <p:cNvPr id="7" name="טרפז 6"/>
          <p:cNvSpPr/>
          <p:nvPr/>
        </p:nvSpPr>
        <p:spPr>
          <a:xfrm rot="10800000">
            <a:off x="2571736" y="1428736"/>
            <a:ext cx="4500594" cy="2571768"/>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מעוגל 7"/>
          <p:cNvSpPr/>
          <p:nvPr/>
        </p:nvSpPr>
        <p:spPr>
          <a:xfrm>
            <a:off x="5306791" y="164305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latin typeface="David" pitchFamily="34" charset="-79"/>
                <a:cs typeface="David" pitchFamily="34" charset="-79"/>
              </a:rPr>
              <a:t>Past system- “heritage”</a:t>
            </a:r>
            <a:endParaRPr lang="he-IL" b="1" dirty="0">
              <a:solidFill>
                <a:schemeClr val="tx1"/>
              </a:solidFill>
              <a:latin typeface="David" pitchFamily="34" charset="-79"/>
              <a:cs typeface="David" pitchFamily="34" charset="-79"/>
            </a:endParaRPr>
          </a:p>
        </p:txBody>
      </p:sp>
      <p:sp>
        <p:nvSpPr>
          <p:cNvPr id="9" name="מלבן מעוגל 8"/>
          <p:cNvSpPr/>
          <p:nvPr/>
        </p:nvSpPr>
        <p:spPr>
          <a:xfrm>
            <a:off x="2699792" y="1556792"/>
            <a:ext cx="1637483" cy="98699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latin typeface="David" pitchFamily="34" charset="-79"/>
                <a:cs typeface="David" pitchFamily="34" charset="-79"/>
              </a:rPr>
              <a:t>Current system- being created</a:t>
            </a:r>
            <a:endParaRPr lang="he-IL" b="1" dirty="0">
              <a:solidFill>
                <a:schemeClr val="tx1"/>
              </a:solidFill>
              <a:latin typeface="David" pitchFamily="34" charset="-79"/>
              <a:cs typeface="David" pitchFamily="34" charset="-79"/>
            </a:endParaRPr>
          </a:p>
        </p:txBody>
      </p:sp>
      <p:sp>
        <p:nvSpPr>
          <p:cNvPr id="10" name="מלבן מעוגל 9"/>
          <p:cNvSpPr/>
          <p:nvPr/>
        </p:nvSpPr>
        <p:spPr>
          <a:xfrm>
            <a:off x="4071934" y="2428868"/>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latin typeface="David" pitchFamily="34" charset="-79"/>
                <a:cs typeface="David" pitchFamily="34" charset="-79"/>
              </a:rPr>
              <a:t>Future system- desired</a:t>
            </a:r>
            <a:endParaRPr lang="he-IL" b="1" dirty="0">
              <a:solidFill>
                <a:schemeClr val="tx1"/>
              </a:solidFill>
              <a:latin typeface="David" pitchFamily="34" charset="-79"/>
              <a:cs typeface="David" pitchFamily="34" charset="-79"/>
            </a:endParaRPr>
          </a:p>
        </p:txBody>
      </p:sp>
      <p:cxnSp>
        <p:nvCxnSpPr>
          <p:cNvPr id="12" name="מחבר חץ ישר 11"/>
          <p:cNvCxnSpPr/>
          <p:nvPr/>
        </p:nvCxnSpPr>
        <p:spPr>
          <a:xfrm>
            <a:off x="4357686" y="1857364"/>
            <a:ext cx="928694" cy="15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72000" y="1428736"/>
            <a:ext cx="648072" cy="507831"/>
          </a:xfrm>
          <a:prstGeom prst="rect">
            <a:avLst/>
          </a:prstGeom>
          <a:solidFill>
            <a:schemeClr val="bg1">
              <a:lumMod val="85000"/>
            </a:schemeClr>
          </a:solidFill>
        </p:spPr>
        <p:txBody>
          <a:bodyPr wrap="square" lIns="0" rIns="0" rtlCol="1">
            <a:spAutoFit/>
          </a:bodyPr>
          <a:lstStyle/>
          <a:p>
            <a:pPr algn="ctr" rtl="0"/>
            <a:r>
              <a:rPr lang="en-US" sz="900" b="1" dirty="0" smtClean="0">
                <a:solidFill>
                  <a:srgbClr val="C00000"/>
                </a:solidFill>
                <a:latin typeface="David" pitchFamily="34" charset="-79"/>
                <a:cs typeface="David" pitchFamily="34" charset="-79"/>
              </a:rPr>
              <a:t>Identifying the relevant gaps  (offset)</a:t>
            </a:r>
            <a:endParaRPr lang="he-IL" sz="900" b="1" dirty="0">
              <a:solidFill>
                <a:srgbClr val="C00000"/>
              </a:solidFill>
              <a:latin typeface="David" pitchFamily="34" charset="-79"/>
              <a:cs typeface="David" pitchFamily="34" charset="-79"/>
            </a:endParaRPr>
          </a:p>
        </p:txBody>
      </p:sp>
      <p:sp>
        <p:nvSpPr>
          <p:cNvPr id="21" name="TextBox 20"/>
          <p:cNvSpPr txBox="1"/>
          <p:nvPr/>
        </p:nvSpPr>
        <p:spPr>
          <a:xfrm>
            <a:off x="4499992" y="2132856"/>
            <a:ext cx="571505" cy="369332"/>
          </a:xfrm>
          <a:prstGeom prst="rect">
            <a:avLst/>
          </a:prstGeom>
          <a:solidFill>
            <a:schemeClr val="bg1">
              <a:lumMod val="85000"/>
            </a:schemeClr>
          </a:solidFill>
        </p:spPr>
        <p:txBody>
          <a:bodyPr wrap="square" lIns="0" rIns="0" rtlCol="1">
            <a:spAutoFit/>
          </a:bodyPr>
          <a:lstStyle/>
          <a:p>
            <a:pPr algn="ctr" rtl="0"/>
            <a:r>
              <a:rPr lang="en-US" sz="900" b="1" dirty="0" smtClean="0">
                <a:solidFill>
                  <a:srgbClr val="C00000"/>
                </a:solidFill>
                <a:latin typeface="David" pitchFamily="34" charset="-79"/>
                <a:cs typeface="David" pitchFamily="34" charset="-79"/>
              </a:rPr>
              <a:t>Identifying potential</a:t>
            </a:r>
            <a:endParaRPr lang="he-IL" sz="900" b="1" dirty="0">
              <a:solidFill>
                <a:srgbClr val="C00000"/>
              </a:solidFill>
              <a:latin typeface="David" pitchFamily="34" charset="-79"/>
              <a:cs typeface="David" pitchFamily="34" charset="-79"/>
            </a:endParaRPr>
          </a:p>
        </p:txBody>
      </p:sp>
      <p:cxnSp>
        <p:nvCxnSpPr>
          <p:cNvPr id="15" name="מחבר חץ ישר 14"/>
          <p:cNvCxnSpPr/>
          <p:nvPr/>
        </p:nvCxnSpPr>
        <p:spPr>
          <a:xfrm>
            <a:off x="4357686"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מחבר חץ ישר 16"/>
          <p:cNvCxnSpPr/>
          <p:nvPr/>
        </p:nvCxnSpPr>
        <p:spPr>
          <a:xfrm rot="10800000" flipV="1">
            <a:off x="4929190" y="2071678"/>
            <a:ext cx="357190" cy="285752"/>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מלבן מעוגל 21"/>
          <p:cNvSpPr/>
          <p:nvPr/>
        </p:nvSpPr>
        <p:spPr>
          <a:xfrm>
            <a:off x="3286116" y="3429000"/>
            <a:ext cx="3071834" cy="472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latin typeface="David" pitchFamily="34" charset="-79"/>
                <a:cs typeface="David" pitchFamily="34" charset="-79"/>
              </a:rPr>
              <a:t>The Initial Strategy</a:t>
            </a:r>
            <a:endParaRPr lang="he-IL" b="1" dirty="0">
              <a:solidFill>
                <a:schemeClr val="tx1"/>
              </a:solidFill>
              <a:latin typeface="David" pitchFamily="34" charset="-79"/>
              <a:cs typeface="David" pitchFamily="34" charset="-79"/>
            </a:endParaRPr>
          </a:p>
        </p:txBody>
      </p:sp>
      <p:sp>
        <p:nvSpPr>
          <p:cNvPr id="23" name="משולש שווה שוקיים 22"/>
          <p:cNvSpPr/>
          <p:nvPr/>
        </p:nvSpPr>
        <p:spPr>
          <a:xfrm>
            <a:off x="2750331" y="3786190"/>
            <a:ext cx="4143404" cy="785818"/>
          </a:xfrm>
          <a:prstGeom prst="triangle">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4" name="TextBox 23"/>
          <p:cNvSpPr txBox="1"/>
          <p:nvPr/>
        </p:nvSpPr>
        <p:spPr>
          <a:xfrm>
            <a:off x="3563888" y="4149080"/>
            <a:ext cx="2813591" cy="369332"/>
          </a:xfrm>
          <a:prstGeom prst="rect">
            <a:avLst/>
          </a:prstGeom>
          <a:noFill/>
        </p:spPr>
        <p:txBody>
          <a:bodyPr wrap="none" rtlCol="1">
            <a:spAutoFit/>
          </a:bodyPr>
          <a:lstStyle/>
          <a:p>
            <a:pPr algn="l" rtl="0"/>
            <a:r>
              <a:rPr lang="en-US" b="1" dirty="0" smtClean="0">
                <a:latin typeface="David" pitchFamily="34" charset="-79"/>
                <a:cs typeface="David" pitchFamily="34" charset="-79"/>
              </a:rPr>
              <a:t>Self Criticism- challenging</a:t>
            </a:r>
            <a:endParaRPr lang="he-IL" b="1" dirty="0">
              <a:latin typeface="David" pitchFamily="34" charset="-79"/>
              <a:cs typeface="David" pitchFamily="34" charset="-79"/>
            </a:endParaRPr>
          </a:p>
        </p:txBody>
      </p:sp>
      <p:sp>
        <p:nvSpPr>
          <p:cNvPr id="25" name="משולש שווה שוקיים 24"/>
          <p:cNvSpPr/>
          <p:nvPr/>
        </p:nvSpPr>
        <p:spPr>
          <a:xfrm rot="10800000">
            <a:off x="2742036" y="4587984"/>
            <a:ext cx="4115979" cy="626966"/>
          </a:xfrm>
          <a:prstGeom prst="triangle">
            <a:avLst>
              <a:gd name="adj" fmla="val 50202"/>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TextBox 33"/>
          <p:cNvSpPr txBox="1"/>
          <p:nvPr/>
        </p:nvSpPr>
        <p:spPr>
          <a:xfrm>
            <a:off x="3714744" y="4572008"/>
            <a:ext cx="2369424" cy="861774"/>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b="1" dirty="0" smtClean="0">
                <a:latin typeface="David" pitchFamily="34" charset="-79"/>
                <a:cs typeface="David" pitchFamily="34" charset="-79"/>
              </a:rPr>
              <a:t>Foundational strategy</a:t>
            </a:r>
            <a:endParaRPr lang="he-IL" b="1" dirty="0" smtClean="0">
              <a:latin typeface="David" pitchFamily="34" charset="-79"/>
              <a:cs typeface="David" pitchFamily="34" charset="-79"/>
            </a:endParaRPr>
          </a:p>
          <a:p>
            <a:pPr algn="ctr"/>
            <a:r>
              <a:rPr lang="en-US" sz="1400" b="1" dirty="0" smtClean="0">
                <a:latin typeface="David" pitchFamily="34" charset="-79"/>
                <a:cs typeface="David" pitchFamily="34" charset="-79"/>
              </a:rPr>
              <a:t>Strategic logic</a:t>
            </a:r>
            <a:endParaRPr lang="he-IL" sz="1400" b="1" dirty="0" smtClean="0">
              <a:latin typeface="David" pitchFamily="34" charset="-79"/>
              <a:cs typeface="David" pitchFamily="34" charset="-79"/>
            </a:endParaRPr>
          </a:p>
          <a:p>
            <a:pPr algn="ctr"/>
            <a:endParaRPr lang="he-IL" b="1" dirty="0" smtClean="0">
              <a:latin typeface="David" pitchFamily="34" charset="-79"/>
              <a:cs typeface="David" pitchFamily="34" charset="-79"/>
            </a:endParaRPr>
          </a:p>
        </p:txBody>
      </p:sp>
      <p:cxnSp>
        <p:nvCxnSpPr>
          <p:cNvPr id="28" name="מחבר ישר 27"/>
          <p:cNvCxnSpPr>
            <a:stCxn id="25" idx="2"/>
          </p:cNvCxnSpPr>
          <p:nvPr/>
        </p:nvCxnSpPr>
        <p:spPr>
          <a:xfrm rot="16200000" flipH="1">
            <a:off x="6520239" y="4925759"/>
            <a:ext cx="715537" cy="3998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rot="16200000" flipH="1">
            <a:off x="2388085" y="4940984"/>
            <a:ext cx="715536"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מחבר ישר 30"/>
          <p:cNvCxnSpPr/>
          <p:nvPr/>
        </p:nvCxnSpPr>
        <p:spPr>
          <a:xfrm>
            <a:off x="2755772" y="5303520"/>
            <a:ext cx="2020824" cy="7680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rot="10800000" flipV="1">
            <a:off x="4785740" y="5303520"/>
            <a:ext cx="2121408" cy="75895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9" name="TextBox 82"/>
          <p:cNvSpPr txBox="1"/>
          <p:nvPr/>
        </p:nvSpPr>
        <p:spPr>
          <a:xfrm>
            <a:off x="2987824" y="5143512"/>
            <a:ext cx="3600400" cy="830997"/>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b="1" dirty="0" smtClean="0">
                <a:latin typeface="David" pitchFamily="34" charset="-79"/>
                <a:cs typeface="David" pitchFamily="34" charset="-79"/>
              </a:rPr>
              <a:t>Operational ideas and formation for implementing the strategy </a:t>
            </a:r>
          </a:p>
          <a:p>
            <a:pPr algn="ctr" rtl="0"/>
            <a:r>
              <a:rPr lang="en-US" sz="1200" b="1" dirty="0" smtClean="0">
                <a:latin typeface="David" pitchFamily="34" charset="-79"/>
                <a:cs typeface="David" pitchFamily="34" charset="-79"/>
              </a:rPr>
              <a:t>Operational campaign</a:t>
            </a:r>
            <a:endParaRPr lang="he-IL" sz="1200" b="1" dirty="0" smtClean="0">
              <a:latin typeface="David" pitchFamily="34" charset="-79"/>
              <a:cs typeface="David" pitchFamily="34" charset="-79"/>
            </a:endParaRPr>
          </a:p>
        </p:txBody>
      </p:sp>
      <p:sp>
        <p:nvSpPr>
          <p:cNvPr id="40" name="TextBox 34"/>
          <p:cNvSpPr txBox="1"/>
          <p:nvPr/>
        </p:nvSpPr>
        <p:spPr>
          <a:xfrm>
            <a:off x="3923928" y="6381328"/>
            <a:ext cx="1785918" cy="461665"/>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sz="1200" b="1" dirty="0" smtClean="0">
                <a:solidFill>
                  <a:srgbClr val="FFC000"/>
                </a:solidFill>
                <a:latin typeface="David" pitchFamily="34" charset="-79"/>
                <a:cs typeface="David" pitchFamily="34" charset="-79"/>
              </a:rPr>
              <a:t>Planning</a:t>
            </a:r>
          </a:p>
          <a:p>
            <a:pPr algn="ctr"/>
            <a:r>
              <a:rPr lang="en-US" sz="1200" b="1" dirty="0" smtClean="0">
                <a:solidFill>
                  <a:srgbClr val="FFC000"/>
                </a:solidFill>
                <a:latin typeface="David" pitchFamily="34" charset="-79"/>
                <a:cs typeface="David" pitchFamily="34" charset="-79"/>
              </a:rPr>
              <a:t>Plan</a:t>
            </a:r>
            <a:endParaRPr lang="he-IL" sz="1200" b="1" dirty="0">
              <a:solidFill>
                <a:srgbClr val="FFC000"/>
              </a:solidFill>
              <a:latin typeface="David" pitchFamily="34" charset="-79"/>
              <a:cs typeface="David" pitchFamily="34" charset="-79"/>
            </a:endParaRPr>
          </a:p>
        </p:txBody>
      </p:sp>
      <p:sp>
        <p:nvSpPr>
          <p:cNvPr id="55" name="סוגר מרובע שמאלי 54"/>
          <p:cNvSpPr/>
          <p:nvPr/>
        </p:nvSpPr>
        <p:spPr>
          <a:xfrm rot="5400000">
            <a:off x="2238475" y="761864"/>
            <a:ext cx="5095675" cy="5143536"/>
          </a:xfrm>
          <a:prstGeom prst="leftBracket">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1"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he-IL"/>
          </a:p>
        </p:txBody>
      </p:sp>
      <p:sp>
        <p:nvSpPr>
          <p:cNvPr id="6" name="TextBox 5"/>
          <p:cNvSpPr txBox="1"/>
          <p:nvPr/>
        </p:nvSpPr>
        <p:spPr>
          <a:xfrm>
            <a:off x="3635833" y="476672"/>
            <a:ext cx="2736367" cy="646331"/>
          </a:xfrm>
          <a:prstGeom prst="rect">
            <a:avLst/>
          </a:prstGeom>
          <a:solidFill>
            <a:schemeClr val="bg1">
              <a:lumMod val="85000"/>
            </a:schemeClr>
          </a:solidFill>
        </p:spPr>
        <p:txBody>
          <a:bodyPr wrap="square" rtlCol="1">
            <a:spAutoFit/>
          </a:bodyPr>
          <a:lstStyle/>
          <a:p>
            <a:pPr algn="ctr" rtl="0"/>
            <a:r>
              <a:rPr lang="en-US" b="1" dirty="0" smtClean="0">
                <a:latin typeface="David" pitchFamily="34" charset="-79"/>
                <a:cs typeface="David" pitchFamily="34" charset="-79"/>
              </a:rPr>
              <a:t>Structuring Continued Learning</a:t>
            </a:r>
          </a:p>
        </p:txBody>
      </p:sp>
      <p:sp>
        <p:nvSpPr>
          <p:cNvPr id="61" name="סוגר מסולסל שמאלי 60"/>
          <p:cNvSpPr/>
          <p:nvPr/>
        </p:nvSpPr>
        <p:spPr>
          <a:xfrm rot="10800000">
            <a:off x="7215206" y="1214422"/>
            <a:ext cx="571504" cy="285752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2" name="סוגר מסולסל שמאלי 61"/>
          <p:cNvSpPr/>
          <p:nvPr/>
        </p:nvSpPr>
        <p:spPr>
          <a:xfrm rot="10800000">
            <a:off x="7215206" y="5072074"/>
            <a:ext cx="500066" cy="952978"/>
          </a:xfrm>
          <a:prstGeom prst="leftBrace">
            <a:avLst>
              <a:gd name="adj1" fmla="val 4129"/>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3" name="סוגר מסולסל שמאלי 62"/>
          <p:cNvSpPr/>
          <p:nvPr/>
        </p:nvSpPr>
        <p:spPr>
          <a:xfrm rot="10800000">
            <a:off x="7286644" y="500042"/>
            <a:ext cx="500066" cy="64294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64" name="TextBox 63"/>
          <p:cNvSpPr txBox="1"/>
          <p:nvPr/>
        </p:nvSpPr>
        <p:spPr>
          <a:xfrm>
            <a:off x="7715272" y="116632"/>
            <a:ext cx="1428728" cy="2277547"/>
          </a:xfrm>
          <a:prstGeom prst="rect">
            <a:avLst/>
          </a:prstGeom>
          <a:noFill/>
        </p:spPr>
        <p:txBody>
          <a:bodyPr wrap="square" rtlCol="1">
            <a:spAutoFit/>
          </a:bodyPr>
          <a:lstStyle/>
          <a:p>
            <a:pPr algn="ctr" rtl="0"/>
            <a:r>
              <a:rPr lang="en-US" sz="1200" b="1" dirty="0" smtClean="0"/>
              <a:t>A. Construction- Creating conditions for learning- </a:t>
            </a:r>
            <a:r>
              <a:rPr lang="en-US" sz="1050" b="1" dirty="0" smtClean="0"/>
              <a:t>What are the conceptual  conditions and (and what are the obstacles) </a:t>
            </a:r>
            <a:endParaRPr lang="he-IL" sz="1050" b="1" dirty="0" smtClean="0"/>
          </a:p>
          <a:p>
            <a:pPr algn="ctr" rtl="0"/>
            <a:r>
              <a:rPr lang="en-US" sz="1000" b="1" dirty="0" smtClean="0"/>
              <a:t>that will make it possible to systematically understand the offset and the potential.    </a:t>
            </a:r>
            <a:endParaRPr lang="he-IL" sz="1000" b="1" dirty="0" smtClean="0"/>
          </a:p>
          <a:p>
            <a:pPr algn="ctr"/>
            <a:endParaRPr lang="he-IL" sz="1400" b="1" dirty="0">
              <a:solidFill>
                <a:schemeClr val="tx1">
                  <a:lumMod val="65000"/>
                  <a:lumOff val="35000"/>
                </a:schemeClr>
              </a:solidFill>
            </a:endParaRPr>
          </a:p>
        </p:txBody>
      </p:sp>
      <p:sp>
        <p:nvSpPr>
          <p:cNvPr id="65" name="TextBox 64"/>
          <p:cNvSpPr txBox="1"/>
          <p:nvPr/>
        </p:nvSpPr>
        <p:spPr>
          <a:xfrm>
            <a:off x="7668344" y="2204864"/>
            <a:ext cx="1571604" cy="1454244"/>
          </a:xfrm>
          <a:prstGeom prst="rect">
            <a:avLst/>
          </a:prstGeom>
          <a:noFill/>
        </p:spPr>
        <p:txBody>
          <a:bodyPr wrap="square" rtlCol="1">
            <a:spAutoFit/>
          </a:bodyPr>
          <a:lstStyle/>
          <a:p>
            <a:pPr algn="ctr" rtl="0"/>
            <a:r>
              <a:rPr lang="en-US" sz="1200" b="1" dirty="0" smtClean="0"/>
              <a:t>B. Analyzing and  creating initial strategy- </a:t>
            </a:r>
          </a:p>
          <a:p>
            <a:pPr algn="ctr" rtl="0"/>
            <a:r>
              <a:rPr lang="en-US" sz="1050" b="1" dirty="0" smtClean="0"/>
              <a:t>What are the offset and potential?</a:t>
            </a:r>
            <a:endParaRPr lang="he-IL" sz="1050" b="1" dirty="0" smtClean="0"/>
          </a:p>
          <a:p>
            <a:pPr algn="ctr" rtl="0"/>
            <a:endParaRPr lang="he-IL" sz="1050" b="1" dirty="0" smtClean="0"/>
          </a:p>
          <a:p>
            <a:pPr algn="ctr" rtl="0"/>
            <a:r>
              <a:rPr lang="en-US" sz="1050" b="1" dirty="0" smtClean="0"/>
              <a:t>What is the initial strategy?</a:t>
            </a:r>
            <a:endParaRPr lang="he-IL" sz="1050" b="1" dirty="0"/>
          </a:p>
        </p:txBody>
      </p:sp>
      <p:sp>
        <p:nvSpPr>
          <p:cNvPr id="66" name="TextBox 65"/>
          <p:cNvSpPr txBox="1"/>
          <p:nvPr/>
        </p:nvSpPr>
        <p:spPr>
          <a:xfrm>
            <a:off x="7500958" y="5085184"/>
            <a:ext cx="1643042" cy="1531188"/>
          </a:xfrm>
          <a:prstGeom prst="rect">
            <a:avLst/>
          </a:prstGeom>
          <a:noFill/>
        </p:spPr>
        <p:txBody>
          <a:bodyPr wrap="square" rtlCol="1">
            <a:spAutoFit/>
          </a:bodyPr>
          <a:lstStyle/>
          <a:p>
            <a:pPr algn="ctr" rtl="0"/>
            <a:r>
              <a:rPr lang="en-US" sz="1200" b="1" dirty="0" smtClean="0"/>
              <a:t>D. Operational campaign for  implementing the strategy. </a:t>
            </a:r>
          </a:p>
          <a:p>
            <a:pPr algn="ctr" rtl="0"/>
            <a:r>
              <a:rPr lang="en-US" sz="1050" b="1" dirty="0" smtClean="0"/>
              <a:t>Do these main activities implement the strategic logic?  </a:t>
            </a:r>
          </a:p>
          <a:p>
            <a:pPr algn="ctr"/>
            <a:endParaRPr lang="he-IL" sz="1400" b="1" dirty="0">
              <a:solidFill>
                <a:schemeClr val="tx1">
                  <a:lumMod val="65000"/>
                  <a:lumOff val="35000"/>
                </a:schemeClr>
              </a:solidFill>
            </a:endParaRPr>
          </a:p>
        </p:txBody>
      </p:sp>
      <p:sp>
        <p:nvSpPr>
          <p:cNvPr id="67" name="סוגר מסולסל שמאלי 66"/>
          <p:cNvSpPr/>
          <p:nvPr/>
        </p:nvSpPr>
        <p:spPr>
          <a:xfrm rot="10800000">
            <a:off x="7215206" y="4071942"/>
            <a:ext cx="571504" cy="1000132"/>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68" name="TextBox 67"/>
          <p:cNvSpPr txBox="1"/>
          <p:nvPr/>
        </p:nvSpPr>
        <p:spPr>
          <a:xfrm>
            <a:off x="7715272" y="3717032"/>
            <a:ext cx="1428728" cy="1315745"/>
          </a:xfrm>
          <a:prstGeom prst="rect">
            <a:avLst/>
          </a:prstGeom>
          <a:noFill/>
        </p:spPr>
        <p:txBody>
          <a:bodyPr wrap="square" rtlCol="1">
            <a:spAutoFit/>
          </a:bodyPr>
          <a:lstStyle/>
          <a:p>
            <a:pPr algn="ctr" rtl="0"/>
            <a:r>
              <a:rPr lang="en-US" sz="1200" b="1" dirty="0" smtClean="0"/>
              <a:t>C. Challenging and strengthening of strategy.  </a:t>
            </a:r>
          </a:p>
          <a:p>
            <a:pPr algn="ctr" rtl="0"/>
            <a:r>
              <a:rPr lang="en-US" sz="1050" b="1" dirty="0" smtClean="0"/>
              <a:t>What might challenge the strategy? </a:t>
            </a:r>
            <a:endParaRPr lang="he-IL" sz="1050" b="1" dirty="0" smtClean="0"/>
          </a:p>
          <a:p>
            <a:pPr algn="ctr" rtl="0"/>
            <a:r>
              <a:rPr lang="en-US" sz="1050" b="1" dirty="0" smtClean="0"/>
              <a:t>What is the strategy after the challenge?</a:t>
            </a:r>
            <a:r>
              <a:rPr lang="en-US" sz="1200" b="1" dirty="0" smtClean="0"/>
              <a:t> </a:t>
            </a:r>
            <a:endParaRPr lang="he-IL" sz="1400" b="1" dirty="0">
              <a:solidFill>
                <a:schemeClr val="tx1">
                  <a:lumMod val="65000"/>
                  <a:lumOff val="35000"/>
                </a:schemeClr>
              </a:solidFill>
            </a:endParaRPr>
          </a:p>
        </p:txBody>
      </p:sp>
      <p:sp>
        <p:nvSpPr>
          <p:cNvPr id="69" name="TextBox 68"/>
          <p:cNvSpPr txBox="1"/>
          <p:nvPr/>
        </p:nvSpPr>
        <p:spPr>
          <a:xfrm>
            <a:off x="142844" y="1518930"/>
            <a:ext cx="1035819" cy="1569660"/>
          </a:xfrm>
          <a:prstGeom prst="rect">
            <a:avLst/>
          </a:prstGeom>
          <a:noFill/>
        </p:spPr>
        <p:txBody>
          <a:bodyPr wrap="square" rtlCol="1">
            <a:spAutoFit/>
          </a:bodyPr>
          <a:lstStyle/>
          <a:p>
            <a:pPr algn="l" rtl="0">
              <a:buFont typeface="Arial" pitchFamily="34" charset="0"/>
              <a:buChar char="•"/>
            </a:pPr>
            <a:r>
              <a:rPr lang="en-US" sz="1200" b="1" dirty="0" smtClean="0">
                <a:solidFill>
                  <a:srgbClr val="00B050"/>
                </a:solidFill>
              </a:rPr>
              <a:t>Local/ International system</a:t>
            </a:r>
            <a:endParaRPr lang="he-IL" sz="1200" b="1" dirty="0" smtClean="0">
              <a:solidFill>
                <a:srgbClr val="00B050"/>
              </a:solidFill>
            </a:endParaRPr>
          </a:p>
          <a:p>
            <a:pPr algn="l" rtl="0">
              <a:buFont typeface="Arial" pitchFamily="34" charset="0"/>
              <a:buChar char="•"/>
            </a:pPr>
            <a:r>
              <a:rPr lang="en-US" sz="1200" b="1" dirty="0" smtClean="0">
                <a:solidFill>
                  <a:srgbClr val="FF0000"/>
                </a:solidFill>
              </a:rPr>
              <a:t>Opposing system</a:t>
            </a:r>
            <a:endParaRPr lang="he-IL" sz="1200" b="1" dirty="0" smtClean="0">
              <a:solidFill>
                <a:srgbClr val="FF0000"/>
              </a:solidFill>
            </a:endParaRPr>
          </a:p>
          <a:p>
            <a:pPr algn="l" rtl="0">
              <a:buFont typeface="Arial" pitchFamily="34" charset="0"/>
              <a:buChar char="•"/>
            </a:pPr>
            <a:r>
              <a:rPr lang="en-US" sz="1200" b="1" dirty="0" smtClean="0">
                <a:solidFill>
                  <a:srgbClr val="0070C0"/>
                </a:solidFill>
              </a:rPr>
              <a:t>IDF- concepts, organization </a:t>
            </a:r>
            <a:endParaRPr lang="he-IL" sz="1200" b="1" dirty="0">
              <a:solidFill>
                <a:srgbClr val="0070C0"/>
              </a:solidFill>
            </a:endParaRPr>
          </a:p>
        </p:txBody>
      </p:sp>
      <p:sp>
        <p:nvSpPr>
          <p:cNvPr id="70" name="סוגר מסולסל שמאלי 69"/>
          <p:cNvSpPr/>
          <p:nvPr/>
        </p:nvSpPr>
        <p:spPr>
          <a:xfrm>
            <a:off x="1142976" y="1500174"/>
            <a:ext cx="571504" cy="1714512"/>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1" name="TextBox 34"/>
          <p:cNvSpPr txBox="1"/>
          <p:nvPr/>
        </p:nvSpPr>
        <p:spPr>
          <a:xfrm>
            <a:off x="3419872" y="0"/>
            <a:ext cx="2880320" cy="461665"/>
          </a:xfrm>
          <a:prstGeom prst="rect">
            <a:avLst/>
          </a:prstGeom>
          <a:noFill/>
        </p:spPr>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en-US" sz="2400" b="1" dirty="0" smtClean="0">
                <a:latin typeface="David" pitchFamily="34" charset="-79"/>
                <a:cs typeface="David" pitchFamily="34" charset="-79"/>
              </a:rPr>
              <a:t>Design Process</a:t>
            </a:r>
            <a:endParaRPr lang="he-IL" sz="2400" b="1" dirty="0" smtClean="0">
              <a:latin typeface="David" pitchFamily="34" charset="-79"/>
              <a:cs typeface="David" pitchFamily="34" charset="-79"/>
            </a:endParaRPr>
          </a:p>
        </p:txBody>
      </p:sp>
      <p:sp>
        <p:nvSpPr>
          <p:cNvPr id="72" name="TextBox 34"/>
          <p:cNvSpPr txBox="1"/>
          <p:nvPr/>
        </p:nvSpPr>
        <p:spPr>
          <a:xfrm>
            <a:off x="1331640" y="5534561"/>
            <a:ext cx="1728192" cy="1323439"/>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1">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0"/>
            <a:r>
              <a:rPr lang="en-US" sz="1600" b="1" dirty="0" smtClean="0">
                <a:latin typeface="David" pitchFamily="34" charset="-79"/>
                <a:cs typeface="David" pitchFamily="34" charset="-79"/>
              </a:rPr>
              <a:t>Defining a system for learning in </a:t>
            </a:r>
            <a:r>
              <a:rPr lang="en-US" sz="1600" b="1" dirty="0" smtClean="0">
                <a:latin typeface="David" pitchFamily="34" charset="-79"/>
                <a:cs typeface="David" pitchFamily="34" charset="-79"/>
              </a:rPr>
              <a:t>order to test the “validity of the concept”</a:t>
            </a:r>
            <a:endParaRPr lang="he-IL" sz="1050" b="1" dirty="0">
              <a:latin typeface="David" pitchFamily="34" charset="-79"/>
              <a:cs typeface="David" pitchFamily="34" charset="-79"/>
            </a:endParaRPr>
          </a:p>
        </p:txBody>
      </p:sp>
      <p:cxnSp>
        <p:nvCxnSpPr>
          <p:cNvPr id="73" name="מחבר ישר 72"/>
          <p:cNvCxnSpPr/>
          <p:nvPr/>
        </p:nvCxnSpPr>
        <p:spPr>
          <a:xfrm rot="16200000" flipH="1">
            <a:off x="5292083"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a:xfrm rot="16200000" flipH="1">
            <a:off x="4006199" y="6423692"/>
            <a:ext cx="286908" cy="1256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מחבר ישר 74"/>
          <p:cNvCxnSpPr/>
          <p:nvPr/>
        </p:nvCxnSpPr>
        <p:spPr>
          <a:xfrm>
            <a:off x="4143372" y="6538106"/>
            <a:ext cx="678645" cy="3199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6" name="מחבר ישר 75"/>
          <p:cNvCxnSpPr/>
          <p:nvPr/>
        </p:nvCxnSpPr>
        <p:spPr>
          <a:xfrm rot="10800000" flipV="1">
            <a:off x="4822018" y="6563791"/>
            <a:ext cx="632775" cy="29423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a:off x="4143372" y="6286520"/>
            <a:ext cx="128588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2" name="מלבן מעוגל 51"/>
          <p:cNvSpPr/>
          <p:nvPr/>
        </p:nvSpPr>
        <p:spPr>
          <a:xfrm>
            <a:off x="3851920" y="6093296"/>
            <a:ext cx="1872208" cy="14401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b="1" dirty="0" smtClean="0">
                <a:solidFill>
                  <a:schemeClr val="tx1"/>
                </a:solidFill>
                <a:latin typeface="David" pitchFamily="34" charset="-79"/>
                <a:cs typeface="David" pitchFamily="34" charset="-79"/>
              </a:rPr>
              <a:t>Concept Document</a:t>
            </a:r>
            <a:endParaRPr lang="he-IL" sz="1200" b="1" dirty="0">
              <a:solidFill>
                <a:schemeClr val="tx1"/>
              </a:solidFill>
              <a:latin typeface="David" pitchFamily="34" charset="-79"/>
              <a:cs typeface="David" pitchFamily="34" charset="-79"/>
            </a:endParaRPr>
          </a:p>
        </p:txBody>
      </p:sp>
      <p:cxnSp>
        <p:nvCxnSpPr>
          <p:cNvPr id="54" name="מחבר חץ ישר 53"/>
          <p:cNvCxnSpPr>
            <a:stCxn id="52" idx="1"/>
          </p:cNvCxnSpPr>
          <p:nvPr/>
        </p:nvCxnSpPr>
        <p:spPr>
          <a:xfrm flipH="1" flipV="1">
            <a:off x="3066102" y="6144216"/>
            <a:ext cx="785818" cy="210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8552478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714612" y="1928802"/>
            <a:ext cx="3543296" cy="614354"/>
          </a:xfrm>
        </p:spPr>
        <p:txBody>
          <a:bodyPr/>
          <a:lstStyle/>
          <a:p>
            <a:pPr algn="ctr" rtl="0"/>
            <a:r>
              <a:rPr lang="en-US" sz="3200" b="1" dirty="0" smtClean="0">
                <a:latin typeface="+mj-lt"/>
                <a:ea typeface="Tahoma" pitchFamily="34" charset="0"/>
                <a:cs typeface="Tahoma" pitchFamily="34" charset="0"/>
              </a:rPr>
              <a:t>The Challenge  of Sharing Knowledge Between The Ranks</a:t>
            </a:r>
            <a:endParaRPr lang="he-IL" sz="3200" b="1" dirty="0">
              <a:latin typeface="+mj-lt"/>
              <a:ea typeface="Tahoma" pitchFamily="34" charset="0"/>
              <a:cs typeface="Tahoma" pitchFamily="34" charset="0"/>
            </a:endParaRPr>
          </a:p>
        </p:txBody>
      </p:sp>
    </p:spTree>
    <p:extLst>
      <p:ext uri="{BB962C8B-B14F-4D97-AF65-F5344CB8AC3E}">
        <p14:creationId xmlns="" xmlns:p14="http://schemas.microsoft.com/office/powerpoint/2010/main" val="18597721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rtl="0"/>
            <a:endParaRPr lang="he-IL" dirty="0">
              <a:latin typeface="+mj-lt"/>
            </a:endParaRPr>
          </a:p>
        </p:txBody>
      </p:sp>
      <p:sp>
        <p:nvSpPr>
          <p:cNvPr id="3" name="כותרת משנה 2"/>
          <p:cNvSpPr>
            <a:spLocks noGrp="1"/>
          </p:cNvSpPr>
          <p:nvPr>
            <p:ph type="subTitle" idx="1"/>
          </p:nvPr>
        </p:nvSpPr>
        <p:spPr/>
        <p:txBody>
          <a:bodyPr/>
          <a:lstStyle/>
          <a:p>
            <a:pPr rtl="0"/>
            <a:endParaRPr lang="he-IL">
              <a:latin typeface="+mj-lt"/>
            </a:endParaRPr>
          </a:p>
        </p:txBody>
      </p:sp>
      <p:sp>
        <p:nvSpPr>
          <p:cNvPr id="4" name="מלבן 3"/>
          <p:cNvSpPr/>
          <p:nvPr/>
        </p:nvSpPr>
        <p:spPr>
          <a:xfrm>
            <a:off x="114269" y="4429131"/>
            <a:ext cx="8924987" cy="1885963"/>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mj-lt"/>
            </a:endParaRPr>
          </a:p>
        </p:txBody>
      </p:sp>
      <p:sp>
        <p:nvSpPr>
          <p:cNvPr id="5" name="מלבן 4"/>
          <p:cNvSpPr/>
          <p:nvPr/>
        </p:nvSpPr>
        <p:spPr>
          <a:xfrm>
            <a:off x="114269" y="928669"/>
            <a:ext cx="8924987" cy="342902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mj-lt"/>
            </a:endParaRPr>
          </a:p>
        </p:txBody>
      </p:sp>
      <p:sp>
        <p:nvSpPr>
          <p:cNvPr id="6" name="כותרת 1"/>
          <p:cNvSpPr txBox="1">
            <a:spLocks/>
          </p:cNvSpPr>
          <p:nvPr/>
        </p:nvSpPr>
        <p:spPr>
          <a:xfrm>
            <a:off x="500034" y="0"/>
            <a:ext cx="8229600" cy="1143000"/>
          </a:xfrm>
          <a:prstGeom prst="rect">
            <a:avLst/>
          </a:prstGeom>
        </p:spPr>
        <p:txBody>
          <a:bodyPr vert="horz" lIns="91440" tIns="45720" rIns="91440" bIns="45720" rtlCol="1" anchor="ctr">
            <a:normAutofit/>
          </a:bodyPr>
          <a:lstStyle/>
          <a:p>
            <a:pPr lvl="0" algn="ctr" rtl="0">
              <a:spcBef>
                <a:spcPct val="0"/>
              </a:spcBef>
              <a:defRPr/>
            </a:pPr>
            <a:r>
              <a:rPr lang="en-US" sz="3200" b="1" u="sng" dirty="0" smtClean="0">
                <a:latin typeface="+mj-lt"/>
                <a:ea typeface="+mj-ea"/>
                <a:cs typeface="David" pitchFamily="2" charset="-79"/>
              </a:rPr>
              <a:t>Learning System of the General Staff</a:t>
            </a:r>
            <a:endParaRPr lang="he-IL" sz="3200" b="1" u="sng" dirty="0" smtClean="0">
              <a:latin typeface="+mj-lt"/>
              <a:ea typeface="+mj-ea"/>
              <a:cs typeface="David" pitchFamily="2" charset="-79"/>
            </a:endParaRPr>
          </a:p>
        </p:txBody>
      </p:sp>
      <p:graphicFrame>
        <p:nvGraphicFramePr>
          <p:cNvPr id="7" name="דיאגרמה 6"/>
          <p:cNvGraphicFramePr/>
          <p:nvPr>
            <p:extLst>
              <p:ext uri="{D42A27DB-BD31-4B8C-83A1-F6EECF244321}">
                <p14:modId xmlns="" xmlns:p14="http://schemas.microsoft.com/office/powerpoint/2010/main" val="3912203817"/>
              </p:ext>
            </p:extLst>
          </p:nvPr>
        </p:nvGraphicFramePr>
        <p:xfrm>
          <a:off x="857224" y="620688"/>
          <a:ext cx="8286776" cy="5738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כותרת 1"/>
          <p:cNvSpPr txBox="1">
            <a:spLocks/>
          </p:cNvSpPr>
          <p:nvPr/>
        </p:nvSpPr>
        <p:spPr bwMode="auto">
          <a:xfrm>
            <a:off x="179512" y="980728"/>
            <a:ext cx="2699792" cy="8572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l" rtl="0" fontAlgn="base">
              <a:spcBef>
                <a:spcPct val="0"/>
              </a:spcBef>
              <a:spcAft>
                <a:spcPct val="0"/>
              </a:spcAft>
              <a:defRPr/>
            </a:pPr>
            <a:r>
              <a:rPr lang="en-US" sz="1600" b="1" kern="0" dirty="0" smtClean="0">
                <a:solidFill>
                  <a:srgbClr val="0070C0"/>
                </a:solidFill>
                <a:latin typeface="+mj-lt"/>
                <a:ea typeface="Tahoma" pitchFamily="34" charset="0"/>
                <a:cs typeface="Tahoma" pitchFamily="34" charset="0"/>
              </a:rPr>
              <a:t>Design:</a:t>
            </a:r>
          </a:p>
          <a:p>
            <a:pPr lvl="0" algn="l" rtl="0" fontAlgn="base">
              <a:spcBef>
                <a:spcPct val="0"/>
              </a:spcBef>
              <a:spcAft>
                <a:spcPct val="0"/>
              </a:spcAft>
              <a:defRPr/>
            </a:pPr>
            <a:r>
              <a:rPr lang="en-US" sz="1600" b="1" kern="0" dirty="0" smtClean="0">
                <a:solidFill>
                  <a:srgbClr val="FF0000"/>
                </a:solidFill>
                <a:latin typeface="+mj-lt"/>
                <a:ea typeface="Tahoma" pitchFamily="34" charset="0"/>
                <a:cs typeface="Tahoma" pitchFamily="34" charset="0"/>
              </a:rPr>
              <a:t>The process of learning and knowledge development</a:t>
            </a:r>
            <a:endParaRPr kumimoji="0" lang="he-IL" sz="1200" b="1" i="0" u="none" strike="noStrike" kern="0" cap="none" spc="0" normalizeH="0" baseline="0" noProof="0" dirty="0">
              <a:ln>
                <a:noFill/>
              </a:ln>
              <a:solidFill>
                <a:srgbClr val="FF0000"/>
              </a:solidFill>
              <a:effectLst/>
              <a:uLnTx/>
              <a:uFillTx/>
              <a:latin typeface="+mj-lt"/>
              <a:ea typeface="Tahoma" pitchFamily="34" charset="0"/>
              <a:cs typeface="Tahoma" pitchFamily="34" charset="0"/>
            </a:endParaRPr>
          </a:p>
        </p:txBody>
      </p:sp>
      <p:sp>
        <p:nvSpPr>
          <p:cNvPr id="9" name="כותרת 1"/>
          <p:cNvSpPr txBox="1">
            <a:spLocks/>
          </p:cNvSpPr>
          <p:nvPr/>
        </p:nvSpPr>
        <p:spPr bwMode="auto">
          <a:xfrm>
            <a:off x="142844" y="4714884"/>
            <a:ext cx="1281122" cy="5111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b="1" kern="0" dirty="0" smtClean="0">
                <a:solidFill>
                  <a:srgbClr val="0070C0"/>
                </a:solidFill>
                <a:latin typeface="+mj-lt"/>
                <a:ea typeface="Tahoma" pitchFamily="34" charset="0"/>
                <a:cs typeface="Tahoma" pitchFamily="34" charset="0"/>
              </a:rPr>
              <a:t>Planning</a:t>
            </a:r>
            <a:endParaRPr kumimoji="0" lang="he-IL" b="1" i="0" u="none" strike="noStrike" kern="0" cap="none" spc="0" normalizeH="0" baseline="0" noProof="0" dirty="0">
              <a:ln>
                <a:noFill/>
              </a:ln>
              <a:solidFill>
                <a:srgbClr val="0070C0"/>
              </a:solidFill>
              <a:effectLst/>
              <a:uLnTx/>
              <a:uFillTx/>
              <a:latin typeface="+mj-lt"/>
              <a:ea typeface="Tahoma" pitchFamily="34" charset="0"/>
              <a:cs typeface="Tahoma" pitchFamily="34" charset="0"/>
            </a:endParaRPr>
          </a:p>
        </p:txBody>
      </p:sp>
      <p:sp>
        <p:nvSpPr>
          <p:cNvPr id="10" name="חץ למעלה 9"/>
          <p:cNvSpPr/>
          <p:nvPr/>
        </p:nvSpPr>
        <p:spPr>
          <a:xfrm>
            <a:off x="2714612" y="1643050"/>
            <a:ext cx="571504" cy="642942"/>
          </a:xfrm>
          <a:prstGeom prst="up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mj-lt"/>
            </a:endParaRPr>
          </a:p>
        </p:txBody>
      </p:sp>
      <p:sp>
        <p:nvSpPr>
          <p:cNvPr id="11" name="מלבן מעוגל 10"/>
          <p:cNvSpPr/>
          <p:nvPr/>
        </p:nvSpPr>
        <p:spPr>
          <a:xfrm>
            <a:off x="1500166" y="2071678"/>
            <a:ext cx="1143008"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latin typeface="+mj-lt"/>
              </a:rPr>
              <a:t>Setting up a constituent strategy</a:t>
            </a:r>
            <a:endParaRPr lang="he-IL" sz="1200" b="1" dirty="0">
              <a:latin typeface="+mj-lt"/>
            </a:endParaRPr>
          </a:p>
        </p:txBody>
      </p:sp>
      <p:sp>
        <p:nvSpPr>
          <p:cNvPr id="12" name="מלבן מעוגל 11"/>
          <p:cNvSpPr/>
          <p:nvPr/>
        </p:nvSpPr>
        <p:spPr>
          <a:xfrm>
            <a:off x="899592" y="2714620"/>
            <a:ext cx="1386392"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200" b="1" dirty="0" smtClean="0">
                <a:latin typeface="+mj-lt"/>
              </a:rPr>
              <a:t>The consolidation of the campaign</a:t>
            </a:r>
            <a:endParaRPr lang="he-IL" sz="1200" b="1" dirty="0">
              <a:latin typeface="+mj-lt"/>
            </a:endParaRPr>
          </a:p>
        </p:txBody>
      </p:sp>
      <p:sp>
        <p:nvSpPr>
          <p:cNvPr id="13" name="מלבן מעוגל 12"/>
          <p:cNvSpPr/>
          <p:nvPr/>
        </p:nvSpPr>
        <p:spPr>
          <a:xfrm>
            <a:off x="251520" y="2071678"/>
            <a:ext cx="1105770" cy="428628"/>
          </a:xfrm>
          <a:prstGeom prst="round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rtlCol="1" anchor="ctr"/>
          <a:lstStyle/>
          <a:p>
            <a:pPr algn="ctr" rtl="0"/>
            <a:r>
              <a:rPr lang="en-US" sz="1100" b="1" dirty="0" smtClean="0">
                <a:solidFill>
                  <a:schemeClr val="tx1"/>
                </a:solidFill>
                <a:latin typeface="+mj-lt"/>
              </a:rPr>
              <a:t>Phases of the development of the concept</a:t>
            </a:r>
            <a:endParaRPr lang="he-IL" sz="1100" b="1" dirty="0">
              <a:solidFill>
                <a:schemeClr val="tx1"/>
              </a:solidFill>
              <a:latin typeface="+mj-lt"/>
            </a:endParaRPr>
          </a:p>
        </p:txBody>
      </p:sp>
      <p:sp>
        <p:nvSpPr>
          <p:cNvPr id="14" name="סוגר מרובע שמאלי 13"/>
          <p:cNvSpPr/>
          <p:nvPr/>
        </p:nvSpPr>
        <p:spPr>
          <a:xfrm rot="1112440">
            <a:off x="1186244" y="1926017"/>
            <a:ext cx="285752" cy="1396700"/>
          </a:xfrm>
          <a:prstGeom prst="lef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rtl="0"/>
            <a:endParaRPr lang="he-IL">
              <a:latin typeface="+mj-lt"/>
            </a:endParaRPr>
          </a:p>
        </p:txBody>
      </p:sp>
      <p:sp>
        <p:nvSpPr>
          <p:cNvPr id="15" name="חץ למעלה 14"/>
          <p:cNvSpPr/>
          <p:nvPr/>
        </p:nvSpPr>
        <p:spPr>
          <a:xfrm>
            <a:off x="1407462" y="2561111"/>
            <a:ext cx="204790" cy="223838"/>
          </a:xfrm>
          <a:prstGeom prst="up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mj-lt"/>
            </a:endParaRPr>
          </a:p>
        </p:txBody>
      </p:sp>
      <p:sp>
        <p:nvSpPr>
          <p:cNvPr id="16" name="חץ למעלה 15"/>
          <p:cNvSpPr/>
          <p:nvPr/>
        </p:nvSpPr>
        <p:spPr>
          <a:xfrm rot="10800000">
            <a:off x="1571604" y="2571744"/>
            <a:ext cx="214314" cy="214314"/>
          </a:xfrm>
          <a:prstGeom prst="up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mj-lt"/>
            </a:endParaRPr>
          </a:p>
        </p:txBody>
      </p:sp>
      <p:sp>
        <p:nvSpPr>
          <p:cNvPr id="17" name="חץ למעלה 16"/>
          <p:cNvSpPr/>
          <p:nvPr/>
        </p:nvSpPr>
        <p:spPr>
          <a:xfrm>
            <a:off x="2195736" y="2924944"/>
            <a:ext cx="571504" cy="642942"/>
          </a:xfrm>
          <a:prstGeom prst="up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mj-lt"/>
            </a:endParaRPr>
          </a:p>
        </p:txBody>
      </p:sp>
      <p:sp>
        <p:nvSpPr>
          <p:cNvPr id="18" name="חץ למעלה 17"/>
          <p:cNvSpPr/>
          <p:nvPr/>
        </p:nvSpPr>
        <p:spPr>
          <a:xfrm>
            <a:off x="1619672" y="4005064"/>
            <a:ext cx="571504" cy="642942"/>
          </a:xfrm>
          <a:prstGeom prst="up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mj-lt"/>
            </a:endParaRPr>
          </a:p>
        </p:txBody>
      </p:sp>
      <p:sp>
        <p:nvSpPr>
          <p:cNvPr id="19" name="חץ למעלה 18"/>
          <p:cNvSpPr/>
          <p:nvPr/>
        </p:nvSpPr>
        <p:spPr>
          <a:xfrm>
            <a:off x="1259632" y="4797152"/>
            <a:ext cx="571504" cy="642942"/>
          </a:xfrm>
          <a:prstGeom prst="up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latin typeface="+mj-lt"/>
            </a:endParaRPr>
          </a:p>
        </p:txBody>
      </p:sp>
    </p:spTree>
    <p:extLst>
      <p:ext uri="{BB962C8B-B14F-4D97-AF65-F5344CB8AC3E}">
        <p14:creationId xmlns="" xmlns:p14="http://schemas.microsoft.com/office/powerpoint/2010/main" val="295083538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428625" y="315120"/>
            <a:ext cx="8258175" cy="529562"/>
          </a:xfrm>
          <a:prstGeom prst="rect">
            <a:avLst/>
          </a:prstGeom>
        </p:spPr>
        <p:txBody>
          <a:bodyPr/>
          <a:lstStyle/>
          <a:p>
            <a:pPr algn="ctr" rtl="0"/>
            <a:r>
              <a:rPr lang="en-US" sz="2800" b="1" kern="0" dirty="0">
                <a:solidFill>
                  <a:sysClr val="windowText" lastClr="000000"/>
                </a:solidFill>
              </a:rPr>
              <a:t>"Arrow of </a:t>
            </a:r>
            <a:r>
              <a:rPr lang="en-US" sz="2800" b="1" kern="0" dirty="0" smtClean="0">
                <a:solidFill>
                  <a:sysClr val="windowText" lastClr="000000"/>
                </a:solidFill>
              </a:rPr>
              <a:t>Knowledge</a:t>
            </a:r>
            <a:r>
              <a:rPr lang="en-US" sz="2800" b="1" kern="0" dirty="0">
                <a:solidFill>
                  <a:sysClr val="windowText" lastClr="000000"/>
                </a:solidFill>
              </a:rPr>
              <a:t>": </a:t>
            </a:r>
            <a:r>
              <a:rPr lang="en-US" sz="2800" b="1" kern="0" dirty="0" smtClean="0">
                <a:solidFill>
                  <a:sysClr val="windowText" lastClr="000000"/>
                </a:solidFill>
              </a:rPr>
              <a:t>Gantt Process</a:t>
            </a:r>
            <a:endParaRPr lang="he-IL" sz="2800" b="1" kern="0" dirty="0" smtClean="0">
              <a:solidFill>
                <a:sysClr val="windowText" lastClr="000000"/>
              </a:solidFill>
            </a:endParaRPr>
          </a:p>
        </p:txBody>
      </p:sp>
      <p:graphicFrame>
        <p:nvGraphicFramePr>
          <p:cNvPr id="5" name="טבלה 4"/>
          <p:cNvGraphicFramePr>
            <a:graphicFrameLocks noGrp="1"/>
          </p:cNvGraphicFramePr>
          <p:nvPr>
            <p:extLst>
              <p:ext uri="{D42A27DB-BD31-4B8C-83A1-F6EECF244321}">
                <p14:modId xmlns="" xmlns:p14="http://schemas.microsoft.com/office/powerpoint/2010/main" val="2427307077"/>
              </p:ext>
            </p:extLst>
          </p:nvPr>
        </p:nvGraphicFramePr>
        <p:xfrm>
          <a:off x="444500" y="944693"/>
          <a:ext cx="8761414" cy="5443481"/>
        </p:xfrm>
        <a:graphic>
          <a:graphicData uri="http://schemas.openxmlformats.org/drawingml/2006/table">
            <a:tbl>
              <a:tblPr rtl="1" firstRow="1" bandRow="1">
                <a:tableStyleId>{D7AC3CCA-C797-4891-BE02-D94E43425B78}</a:tableStyleId>
              </a:tblPr>
              <a:tblGrid>
                <a:gridCol w="1211217">
                  <a:extLst>
                    <a:ext uri="{9D8B030D-6E8A-4147-A177-3AD203B41FA5}">
                      <a16:colId xmlns="" xmlns:a16="http://schemas.microsoft.com/office/drawing/2014/main" val="20000"/>
                    </a:ext>
                  </a:extLst>
                </a:gridCol>
                <a:gridCol w="1450457">
                  <a:extLst>
                    <a:ext uri="{9D8B030D-6E8A-4147-A177-3AD203B41FA5}">
                      <a16:colId xmlns="" xmlns:a16="http://schemas.microsoft.com/office/drawing/2014/main" val="20001"/>
                    </a:ext>
                  </a:extLst>
                </a:gridCol>
                <a:gridCol w="1524935">
                  <a:extLst>
                    <a:ext uri="{9D8B030D-6E8A-4147-A177-3AD203B41FA5}">
                      <a16:colId xmlns="" xmlns:a16="http://schemas.microsoft.com/office/drawing/2014/main" val="20002"/>
                    </a:ext>
                  </a:extLst>
                </a:gridCol>
                <a:gridCol w="1524935">
                  <a:extLst>
                    <a:ext uri="{9D8B030D-6E8A-4147-A177-3AD203B41FA5}">
                      <a16:colId xmlns="" xmlns:a16="http://schemas.microsoft.com/office/drawing/2014/main" val="20003"/>
                    </a:ext>
                  </a:extLst>
                </a:gridCol>
                <a:gridCol w="1524935">
                  <a:extLst>
                    <a:ext uri="{9D8B030D-6E8A-4147-A177-3AD203B41FA5}">
                      <a16:colId xmlns="" xmlns:a16="http://schemas.microsoft.com/office/drawing/2014/main" val="20004"/>
                    </a:ext>
                  </a:extLst>
                </a:gridCol>
                <a:gridCol w="1524935">
                  <a:extLst>
                    <a:ext uri="{9D8B030D-6E8A-4147-A177-3AD203B41FA5}">
                      <a16:colId xmlns="" xmlns:a16="http://schemas.microsoft.com/office/drawing/2014/main" val="20005"/>
                    </a:ext>
                  </a:extLst>
                </a:gridCol>
              </a:tblGrid>
              <a:tr h="396166">
                <a:tc>
                  <a:txBody>
                    <a:bodyPr/>
                    <a:lstStyle/>
                    <a:p>
                      <a:pPr algn="ctr" rtl="0"/>
                      <a:endParaRPr lang="he-IL" sz="2000" dirty="0">
                        <a:latin typeface="+mj-lt"/>
                        <a:cs typeface="+mn-cs"/>
                      </a:endParaRPr>
                    </a:p>
                  </a:txBody>
                  <a:tcPr marL="68581" marR="68581" marT="45712" marB="45712"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rtl="0"/>
                      <a:r>
                        <a:rPr lang="he-IL" sz="2000" dirty="0" smtClean="0">
                          <a:latin typeface="+mj-lt"/>
                          <a:cs typeface="+mn-cs"/>
                        </a:rPr>
                        <a:t>2015</a:t>
                      </a:r>
                      <a:endParaRPr lang="he-IL" sz="2000" dirty="0">
                        <a:latin typeface="+mj-lt"/>
                        <a:cs typeface="+mn-cs"/>
                      </a:endParaRPr>
                    </a:p>
                  </a:txBody>
                  <a:tcPr marL="68581" marR="68581" marT="45712" marB="457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he-IL" dirty="0"/>
                    </a:p>
                  </a:txBody>
                  <a:tcPr anchor="ctr">
                    <a:lnB w="12700" cap="flat" cmpd="sng" algn="ctr">
                      <a:solidFill>
                        <a:schemeClr val="tx1"/>
                      </a:solidFill>
                      <a:prstDash val="solid"/>
                      <a:round/>
                      <a:headEnd type="none" w="med" len="med"/>
                      <a:tailEnd type="none" w="med" len="med"/>
                    </a:lnB>
                    <a:noFill/>
                  </a:tcPr>
                </a:tc>
                <a:tc hMerge="1">
                  <a:txBody>
                    <a:bodyPr/>
                    <a:lstStyle/>
                    <a:p>
                      <a:endParaRPr lang="he-IL" dirty="0"/>
                    </a:p>
                  </a:txBody>
                  <a:tcPr anchor="ctr">
                    <a:lnB w="12700" cap="flat" cmpd="sng" algn="ctr">
                      <a:solidFill>
                        <a:schemeClr val="tx1"/>
                      </a:solidFill>
                      <a:prstDash val="solid"/>
                      <a:round/>
                      <a:headEnd type="none" w="med" len="med"/>
                      <a:tailEnd type="none" w="med" len="med"/>
                    </a:lnB>
                    <a:noFill/>
                  </a:tcPr>
                </a:tc>
                <a:tc hMerge="1">
                  <a:txBody>
                    <a:bodyPr/>
                    <a:lstStyle/>
                    <a:p>
                      <a:endParaRPr lang="he-IL" dirty="0"/>
                    </a:p>
                  </a:txBody>
                  <a:tcPr anchor="ctr">
                    <a:lnB w="12700" cap="flat" cmpd="sng" algn="ctr">
                      <a:solidFill>
                        <a:schemeClr val="tx1"/>
                      </a:solidFill>
                      <a:prstDash val="solid"/>
                      <a:round/>
                      <a:headEnd type="none" w="med" len="med"/>
                      <a:tailEnd type="none" w="med" len="med"/>
                    </a:lnB>
                    <a:noFill/>
                  </a:tcPr>
                </a:tc>
                <a:tc hMerge="1">
                  <a:txBody>
                    <a:bodyPr/>
                    <a:lstStyle/>
                    <a:p>
                      <a:endParaRPr lang="he-IL" dirty="0"/>
                    </a:p>
                  </a:txBody>
                  <a:tcPr anchor="ctr">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0"/>
                  </a:ext>
                </a:extLst>
              </a:tr>
              <a:tr h="467689">
                <a:tc>
                  <a:txBody>
                    <a:bodyPr/>
                    <a:lstStyle/>
                    <a:p>
                      <a:pPr algn="ctr" rtl="0"/>
                      <a:endParaRPr lang="he-IL" sz="1800" dirty="0">
                        <a:latin typeface="+mj-lt"/>
                        <a:cs typeface="+mn-cs"/>
                      </a:endParaRPr>
                    </a:p>
                  </a:txBody>
                  <a:tcPr marL="68581" marR="68581" marT="45712" marB="45712"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800" dirty="0" smtClean="0">
                          <a:latin typeface="+mj-lt"/>
                          <a:cs typeface="+mn-cs"/>
                        </a:rPr>
                        <a:t>January – February </a:t>
                      </a:r>
                      <a:endParaRPr lang="he-IL" sz="1800" dirty="0">
                        <a:latin typeface="+mj-lt"/>
                        <a:cs typeface="+mn-cs"/>
                      </a:endParaRPr>
                    </a:p>
                  </a:txBody>
                  <a:tcPr marL="68581" marR="68581" marT="45712" marB="457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800" dirty="0" smtClean="0">
                          <a:latin typeface="+mj-lt"/>
                          <a:cs typeface="+mn-cs"/>
                        </a:rPr>
                        <a:t>March</a:t>
                      </a:r>
                      <a:r>
                        <a:rPr lang="en-US" sz="1800" baseline="0" dirty="0" smtClean="0">
                          <a:latin typeface="+mj-lt"/>
                          <a:cs typeface="+mn-cs"/>
                        </a:rPr>
                        <a:t>- April</a:t>
                      </a:r>
                      <a:endParaRPr lang="he-IL" sz="1800" dirty="0">
                        <a:latin typeface="+mj-lt"/>
                        <a:cs typeface="+mn-cs"/>
                      </a:endParaRPr>
                    </a:p>
                  </a:txBody>
                  <a:tcPr marL="68581" marR="68581" marT="45712" marB="457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800" dirty="0" smtClean="0">
                          <a:latin typeface="+mj-lt"/>
                          <a:cs typeface="+mn-cs"/>
                        </a:rPr>
                        <a:t>May – June </a:t>
                      </a:r>
                      <a:endParaRPr lang="he-IL" sz="1800" dirty="0">
                        <a:latin typeface="+mj-lt"/>
                        <a:cs typeface="+mn-cs"/>
                      </a:endParaRPr>
                    </a:p>
                  </a:txBody>
                  <a:tcPr marL="68581" marR="68581" marT="45712" marB="457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800" dirty="0" smtClean="0">
                          <a:latin typeface="+mj-lt"/>
                          <a:cs typeface="+mn-cs"/>
                        </a:rPr>
                        <a:t>July –</a:t>
                      </a:r>
                      <a:r>
                        <a:rPr lang="en-US" sz="1800" baseline="0" dirty="0" smtClean="0">
                          <a:latin typeface="+mj-lt"/>
                          <a:cs typeface="+mn-cs"/>
                        </a:rPr>
                        <a:t> August </a:t>
                      </a:r>
                      <a:endParaRPr lang="he-IL" sz="1800" dirty="0">
                        <a:latin typeface="+mj-lt"/>
                        <a:cs typeface="+mn-cs"/>
                      </a:endParaRPr>
                    </a:p>
                  </a:txBody>
                  <a:tcPr marL="68581" marR="68581" marT="45712" marB="457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US" sz="1800" dirty="0" smtClean="0">
                          <a:latin typeface="+mj-lt"/>
                          <a:cs typeface="+mn-cs"/>
                        </a:rPr>
                        <a:t>September</a:t>
                      </a:r>
                      <a:r>
                        <a:rPr lang="en-US" sz="1800" baseline="0" dirty="0" smtClean="0">
                          <a:latin typeface="+mj-lt"/>
                          <a:cs typeface="+mn-cs"/>
                        </a:rPr>
                        <a:t>- October</a:t>
                      </a:r>
                      <a:endParaRPr lang="he-IL" sz="1800" dirty="0">
                        <a:latin typeface="+mj-lt"/>
                        <a:cs typeface="+mn-cs"/>
                      </a:endParaRPr>
                    </a:p>
                  </a:txBody>
                  <a:tcPr marL="68581" marR="68581" marT="45712" marB="4571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354826">
                <a:tc>
                  <a:txBody>
                    <a:bodyPr/>
                    <a:lstStyle/>
                    <a:p>
                      <a:pPr algn="ctr" rtl="0"/>
                      <a:r>
                        <a:rPr lang="en-US" sz="1200" dirty="0" smtClean="0">
                          <a:latin typeface="+mj-lt"/>
                          <a:cs typeface="+mn-cs"/>
                        </a:rPr>
                        <a:t>Main Developments</a:t>
                      </a:r>
                      <a:endParaRPr lang="he-IL" sz="1200" dirty="0">
                        <a:latin typeface="+mj-lt"/>
                        <a:cs typeface="+mn-cs"/>
                      </a:endParaRPr>
                    </a:p>
                  </a:txBody>
                  <a:tcPr marL="68581" marR="68581" marT="45712" marB="45712"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he-IL" sz="2000" dirty="0">
                        <a:latin typeface="+mj-lt"/>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he-IL" sz="2000" dirty="0">
                        <a:latin typeface="+mj-lt"/>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he-IL" sz="2000" dirty="0">
                        <a:latin typeface="+mj-lt"/>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he-IL" sz="2000" dirty="0">
                        <a:latin typeface="+mj-lt"/>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he-IL" sz="2000" dirty="0">
                        <a:latin typeface="+mj-lt"/>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912607">
                <a:tc>
                  <a:txBody>
                    <a:bodyPr/>
                    <a:lstStyle/>
                    <a:p>
                      <a:pPr algn="ctr" rtl="0"/>
                      <a:r>
                        <a:rPr lang="en-US" sz="1400" baseline="0" dirty="0" smtClean="0">
                          <a:latin typeface="+mj-lt"/>
                          <a:cs typeface="+mn-cs"/>
                        </a:rPr>
                        <a:t>Political Echelon </a:t>
                      </a:r>
                      <a:endParaRPr lang="he-IL" sz="1400" dirty="0">
                        <a:latin typeface="+mj-lt"/>
                        <a:cs typeface="+mn-cs"/>
                      </a:endParaRPr>
                    </a:p>
                  </a:txBody>
                  <a:tcPr marL="68581" marR="68581" marT="45712" marB="45712"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he-IL" sz="2400" dirty="0">
                        <a:latin typeface="+mj-lt"/>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he-IL" sz="2000" dirty="0">
                        <a:latin typeface="+mj-lt"/>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he-IL" sz="2000" dirty="0">
                        <a:latin typeface="+mj-lt"/>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he-IL" sz="2000" dirty="0">
                        <a:latin typeface="+mj-lt"/>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he-IL" sz="2000" dirty="0">
                        <a:latin typeface="+mj-lt"/>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865551">
                <a:tc>
                  <a:txBody>
                    <a:bodyPr/>
                    <a:lstStyle/>
                    <a:p>
                      <a:pPr algn="ctr" rtl="0"/>
                      <a:r>
                        <a:rPr lang="en-US" sz="1400" dirty="0" smtClean="0">
                          <a:latin typeface="+mj-lt"/>
                          <a:cs typeface="+mn-cs"/>
                        </a:rPr>
                        <a:t>General Staff </a:t>
                      </a:r>
                      <a:endParaRPr lang="he-IL" sz="1400" dirty="0">
                        <a:latin typeface="+mj-lt"/>
                        <a:cs typeface="+mn-cs"/>
                      </a:endParaRPr>
                    </a:p>
                  </a:txBody>
                  <a:tcPr marL="68581" marR="68581" marT="45712" marB="45712"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he-IL" sz="2000" dirty="0">
                        <a:latin typeface="+mj-lt"/>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he-IL" sz="2000" dirty="0">
                        <a:latin typeface="+mj-lt"/>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he-IL" sz="2000" dirty="0">
                        <a:latin typeface="+mj-lt"/>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he-IL" sz="2000" dirty="0">
                        <a:latin typeface="+mj-lt"/>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he-IL" sz="2000" dirty="0">
                        <a:latin typeface="+mj-lt"/>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1274209">
                <a:tc>
                  <a:txBody>
                    <a:bodyPr/>
                    <a:lstStyle/>
                    <a:p>
                      <a:pPr algn="ctr" rtl="0"/>
                      <a:r>
                        <a:rPr lang="en-US" sz="1400" dirty="0" smtClean="0">
                          <a:latin typeface="+mj-lt"/>
                          <a:cs typeface="+mn-cs"/>
                        </a:rPr>
                        <a:t>Command</a:t>
                      </a:r>
                      <a:endParaRPr lang="he-IL" sz="1400" dirty="0">
                        <a:latin typeface="+mj-lt"/>
                        <a:cs typeface="+mn-cs"/>
                      </a:endParaRPr>
                    </a:p>
                  </a:txBody>
                  <a:tcPr marL="68581" marR="68581" marT="45712" marB="45712" anchor="ctr">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he-IL" sz="2000" dirty="0">
                        <a:latin typeface="+mj-lt"/>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he-IL" sz="2000" dirty="0">
                        <a:latin typeface="+mj-lt"/>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he-IL" sz="2000" dirty="0">
                        <a:latin typeface="+mj-lt"/>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he-IL" sz="2000" dirty="0">
                        <a:latin typeface="+mj-lt"/>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endParaRPr lang="he-IL" sz="2000" dirty="0">
                        <a:latin typeface="+mj-lt"/>
                        <a:cs typeface="+mn-cs"/>
                      </a:endParaRPr>
                    </a:p>
                  </a:txBody>
                  <a:tcPr marL="68581" marR="68581" marT="45712" marB="4571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bl>
          </a:graphicData>
        </a:graphic>
      </p:graphicFrame>
      <p:sp>
        <p:nvSpPr>
          <p:cNvPr id="6" name="מלבן מעוגל 5"/>
          <p:cNvSpPr/>
          <p:nvPr/>
        </p:nvSpPr>
        <p:spPr>
          <a:xfrm>
            <a:off x="4914900" y="5165725"/>
            <a:ext cx="2724150" cy="590550"/>
          </a:xfrm>
          <a:prstGeom prst="round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rtl="0" fontAlgn="auto">
              <a:spcBef>
                <a:spcPts val="0"/>
              </a:spcBef>
              <a:spcAft>
                <a:spcPts val="0"/>
              </a:spcAft>
              <a:defRPr/>
            </a:pPr>
            <a:r>
              <a:rPr lang="en-US" sz="2000" b="1" dirty="0"/>
              <a:t>Arrow of knowledge</a:t>
            </a:r>
            <a:endParaRPr lang="he-IL" sz="2000" b="1" dirty="0"/>
          </a:p>
        </p:txBody>
      </p:sp>
      <p:sp>
        <p:nvSpPr>
          <p:cNvPr id="7" name="מלבן מעוגל 6"/>
          <p:cNvSpPr/>
          <p:nvPr/>
        </p:nvSpPr>
        <p:spPr>
          <a:xfrm>
            <a:off x="7040563" y="5659438"/>
            <a:ext cx="720725" cy="720725"/>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rtl="0" fontAlgn="auto">
              <a:spcBef>
                <a:spcPts val="0"/>
              </a:spcBef>
              <a:spcAft>
                <a:spcPts val="0"/>
              </a:spcAft>
              <a:defRPr/>
            </a:pPr>
            <a:r>
              <a:rPr lang="en-US" sz="900" b="1" kern="800" spc="-70" dirty="0">
                <a:solidFill>
                  <a:sysClr val="windowText" lastClr="000000"/>
                </a:solidFill>
                <a:latin typeface="Calibri" panose="020F0502020204030204" pitchFamily="34" charset="0"/>
              </a:rPr>
              <a:t>Greater Strategy Northern Arena</a:t>
            </a:r>
            <a:endParaRPr lang="he-IL" sz="900" b="1" kern="800" spc="-70" dirty="0">
              <a:solidFill>
                <a:sysClr val="windowText" lastClr="000000"/>
              </a:solidFill>
              <a:latin typeface="Calibri" panose="020F0502020204030204" pitchFamily="34" charset="0"/>
            </a:endParaRPr>
          </a:p>
        </p:txBody>
      </p:sp>
      <p:sp>
        <p:nvSpPr>
          <p:cNvPr id="8" name="מלבן מעוגל 7"/>
          <p:cNvSpPr/>
          <p:nvPr/>
        </p:nvSpPr>
        <p:spPr>
          <a:xfrm>
            <a:off x="5426075" y="5659438"/>
            <a:ext cx="774052" cy="720725"/>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rtl="0" fontAlgn="auto">
              <a:spcBef>
                <a:spcPts val="0"/>
              </a:spcBef>
              <a:spcAft>
                <a:spcPts val="0"/>
              </a:spcAft>
              <a:defRPr/>
            </a:pPr>
            <a:r>
              <a:rPr lang="en-US" sz="900" b="1" dirty="0" smtClean="0">
                <a:solidFill>
                  <a:sysClr val="windowText" lastClr="000000"/>
                </a:solidFill>
                <a:latin typeface="Calibri" panose="020F0502020204030204" pitchFamily="34" charset="0"/>
              </a:rPr>
              <a:t>Global Jihad Campaign Design </a:t>
            </a:r>
            <a:endParaRPr lang="he-IL" sz="900" b="1" dirty="0">
              <a:solidFill>
                <a:sysClr val="windowText" lastClr="000000"/>
              </a:solidFill>
              <a:latin typeface="Calibri" panose="020F0502020204030204" pitchFamily="34" charset="0"/>
            </a:endParaRPr>
          </a:p>
        </p:txBody>
      </p:sp>
      <p:sp>
        <p:nvSpPr>
          <p:cNvPr id="9" name="מלבן מעוגל 8"/>
          <p:cNvSpPr/>
          <p:nvPr/>
        </p:nvSpPr>
        <p:spPr>
          <a:xfrm>
            <a:off x="6232525" y="5659438"/>
            <a:ext cx="720725" cy="720725"/>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rtl="0" fontAlgn="auto">
              <a:spcBef>
                <a:spcPts val="0"/>
              </a:spcBef>
              <a:spcAft>
                <a:spcPts val="0"/>
              </a:spcAft>
              <a:defRPr/>
            </a:pPr>
            <a:r>
              <a:rPr lang="en-US" sz="900" b="1" kern="800" spc="-70" dirty="0">
                <a:solidFill>
                  <a:sysClr val="windowText" lastClr="000000"/>
                </a:solidFill>
                <a:latin typeface="Calibri" panose="020F0502020204030204" pitchFamily="34" charset="0"/>
              </a:rPr>
              <a:t>Military strategy Northern arena</a:t>
            </a:r>
            <a:endParaRPr lang="he-IL" sz="900" b="1" kern="800" spc="-70" dirty="0">
              <a:solidFill>
                <a:sysClr val="windowText" lastClr="000000"/>
              </a:solidFill>
              <a:latin typeface="Calibri" panose="020F0502020204030204" pitchFamily="34" charset="0"/>
            </a:endParaRPr>
          </a:p>
        </p:txBody>
      </p:sp>
      <p:sp>
        <p:nvSpPr>
          <p:cNvPr id="10" name="מלבן מעוגל 9"/>
          <p:cNvSpPr/>
          <p:nvPr/>
        </p:nvSpPr>
        <p:spPr>
          <a:xfrm>
            <a:off x="4443412" y="5659438"/>
            <a:ext cx="874713" cy="720725"/>
          </a:xfrm>
          <a:prstGeom prst="roundRect">
            <a:avLst/>
          </a:prstGeom>
        </p:spPr>
        <p:style>
          <a:lnRef idx="2">
            <a:schemeClr val="accent1"/>
          </a:lnRef>
          <a:fillRef idx="1">
            <a:schemeClr val="lt1"/>
          </a:fillRef>
          <a:effectRef idx="0">
            <a:schemeClr val="accent1"/>
          </a:effectRef>
          <a:fontRef idx="minor">
            <a:schemeClr val="dk1"/>
          </a:fontRef>
        </p:style>
        <p:txBody>
          <a:bodyPr rtlCol="1" anchor="ctr"/>
          <a:lstStyle/>
          <a:p>
            <a:pPr algn="ctr" rtl="0" fontAlgn="auto">
              <a:spcBef>
                <a:spcPts val="0"/>
              </a:spcBef>
              <a:spcAft>
                <a:spcPts val="0"/>
              </a:spcAft>
              <a:defRPr/>
            </a:pPr>
            <a:r>
              <a:rPr lang="en-US" sz="900" b="1" spc="-50" dirty="0">
                <a:solidFill>
                  <a:sysClr val="windowText" lastClr="000000"/>
                </a:solidFill>
                <a:latin typeface="Calibri" panose="020F0502020204030204" pitchFamily="34" charset="0"/>
              </a:rPr>
              <a:t>Hezbollah campaign design</a:t>
            </a:r>
            <a:endParaRPr lang="he-IL" sz="900" b="1" spc="-50" dirty="0">
              <a:solidFill>
                <a:sysClr val="windowText" lastClr="000000"/>
              </a:solidFill>
              <a:latin typeface="Calibri" panose="020F0502020204030204" pitchFamily="34" charset="0"/>
            </a:endParaRPr>
          </a:p>
        </p:txBody>
      </p:sp>
      <p:sp>
        <p:nvSpPr>
          <p:cNvPr id="11" name="אליפסה 10"/>
          <p:cNvSpPr/>
          <p:nvPr/>
        </p:nvSpPr>
        <p:spPr>
          <a:xfrm>
            <a:off x="6324232" y="4291588"/>
            <a:ext cx="844926" cy="896618"/>
          </a:xfrm>
          <a:prstGeom prst="ellipse">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rtl="0" fontAlgn="auto">
              <a:spcBef>
                <a:spcPts val="0"/>
              </a:spcBef>
              <a:spcAft>
                <a:spcPts val="0"/>
              </a:spcAft>
              <a:defRPr/>
            </a:pPr>
            <a:r>
              <a:rPr lang="en-US" sz="800" dirty="0"/>
              <a:t>Meeting with the </a:t>
            </a:r>
            <a:r>
              <a:rPr lang="en-US" sz="800" dirty="0" smtClean="0"/>
              <a:t>General </a:t>
            </a:r>
            <a:r>
              <a:rPr lang="en-US" sz="800" dirty="0"/>
              <a:t>Staff</a:t>
            </a:r>
            <a:endParaRPr lang="he-IL" sz="800" dirty="0"/>
          </a:p>
        </p:txBody>
      </p:sp>
      <p:sp>
        <p:nvSpPr>
          <p:cNvPr id="12" name="אליפסה 11"/>
          <p:cNvSpPr/>
          <p:nvPr/>
        </p:nvSpPr>
        <p:spPr>
          <a:xfrm>
            <a:off x="5529781" y="4314069"/>
            <a:ext cx="834044" cy="842315"/>
          </a:xfrm>
          <a:prstGeom prst="ellipse">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rtl="0" fontAlgn="auto">
              <a:spcBef>
                <a:spcPts val="0"/>
              </a:spcBef>
              <a:spcAft>
                <a:spcPts val="0"/>
              </a:spcAft>
              <a:defRPr/>
            </a:pPr>
            <a:r>
              <a:rPr lang="en-US" sz="800" dirty="0"/>
              <a:t>Meeting with the Chief of the General Staff</a:t>
            </a:r>
            <a:endParaRPr lang="he-IL" sz="800" dirty="0"/>
          </a:p>
        </p:txBody>
      </p:sp>
      <p:sp>
        <p:nvSpPr>
          <p:cNvPr id="13" name="אליפסה 12"/>
          <p:cNvSpPr/>
          <p:nvPr/>
        </p:nvSpPr>
        <p:spPr>
          <a:xfrm>
            <a:off x="3930028" y="3501148"/>
            <a:ext cx="732090" cy="720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rtl="0" fontAlgn="auto">
              <a:spcBef>
                <a:spcPts val="0"/>
              </a:spcBef>
              <a:spcAft>
                <a:spcPts val="0"/>
              </a:spcAft>
              <a:defRPr/>
            </a:pPr>
            <a:r>
              <a:rPr lang="en-US" sz="800" dirty="0"/>
              <a:t>Meeting with the Minister of Defense</a:t>
            </a:r>
            <a:endParaRPr lang="he-IL" sz="800" dirty="0"/>
          </a:p>
        </p:txBody>
      </p:sp>
      <p:sp>
        <p:nvSpPr>
          <p:cNvPr id="14" name="אליפסה 13"/>
          <p:cNvSpPr/>
          <p:nvPr/>
        </p:nvSpPr>
        <p:spPr>
          <a:xfrm>
            <a:off x="1887074" y="3522412"/>
            <a:ext cx="805299" cy="792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rtl="0" fontAlgn="auto">
              <a:spcBef>
                <a:spcPts val="0"/>
              </a:spcBef>
              <a:spcAft>
                <a:spcPts val="0"/>
              </a:spcAft>
              <a:defRPr/>
            </a:pPr>
            <a:r>
              <a:rPr lang="en-US" sz="1050" dirty="0" smtClean="0"/>
              <a:t>Prime Minister Visit </a:t>
            </a:r>
            <a:endParaRPr lang="he-IL" sz="1050" dirty="0"/>
          </a:p>
        </p:txBody>
      </p:sp>
      <p:sp>
        <p:nvSpPr>
          <p:cNvPr id="15" name="אליפסה 14"/>
          <p:cNvSpPr/>
          <p:nvPr/>
        </p:nvSpPr>
        <p:spPr>
          <a:xfrm>
            <a:off x="7132251" y="4322326"/>
            <a:ext cx="867054" cy="881476"/>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rtl="0">
              <a:defRPr/>
            </a:pPr>
            <a:r>
              <a:rPr lang="en-US" sz="800" dirty="0" smtClean="0"/>
              <a:t>Meeting with the </a:t>
            </a:r>
            <a:r>
              <a:rPr lang="en-US" sz="800" dirty="0"/>
              <a:t>Chief of the General Staff</a:t>
            </a:r>
          </a:p>
          <a:p>
            <a:pPr algn="ctr" rtl="0" fontAlgn="auto">
              <a:spcBef>
                <a:spcPts val="0"/>
              </a:spcBef>
              <a:spcAft>
                <a:spcPts val="0"/>
              </a:spcAft>
              <a:defRPr/>
            </a:pPr>
            <a:endParaRPr lang="he-IL" sz="1050" dirty="0"/>
          </a:p>
        </p:txBody>
      </p:sp>
      <p:sp>
        <p:nvSpPr>
          <p:cNvPr id="16" name="אליפסה 15"/>
          <p:cNvSpPr/>
          <p:nvPr/>
        </p:nvSpPr>
        <p:spPr>
          <a:xfrm>
            <a:off x="5756190" y="3504691"/>
            <a:ext cx="732090" cy="720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rtl="0" fontAlgn="auto">
              <a:spcBef>
                <a:spcPts val="0"/>
              </a:spcBef>
              <a:spcAft>
                <a:spcPts val="0"/>
              </a:spcAft>
              <a:defRPr/>
            </a:pPr>
            <a:r>
              <a:rPr lang="en-US" sz="800" b="1" dirty="0"/>
              <a:t>Meeting with the Minister of Defense</a:t>
            </a:r>
            <a:endParaRPr lang="he-IL" sz="800" b="1" dirty="0"/>
          </a:p>
        </p:txBody>
      </p:sp>
      <p:sp>
        <p:nvSpPr>
          <p:cNvPr id="17" name="אליפסה 16"/>
          <p:cNvSpPr/>
          <p:nvPr/>
        </p:nvSpPr>
        <p:spPr>
          <a:xfrm>
            <a:off x="5120883" y="3494058"/>
            <a:ext cx="732090" cy="720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rtl="0" fontAlgn="auto">
              <a:spcBef>
                <a:spcPts val="0"/>
              </a:spcBef>
              <a:spcAft>
                <a:spcPts val="0"/>
              </a:spcAft>
              <a:defRPr/>
            </a:pPr>
            <a:r>
              <a:rPr lang="en-US" sz="800" b="1" dirty="0"/>
              <a:t>Meeting with the Minister of Defense</a:t>
            </a:r>
            <a:endParaRPr lang="he-IL" sz="800" b="1" dirty="0"/>
          </a:p>
        </p:txBody>
      </p:sp>
      <p:sp>
        <p:nvSpPr>
          <p:cNvPr id="18" name="אליפסה 17"/>
          <p:cNvSpPr/>
          <p:nvPr/>
        </p:nvSpPr>
        <p:spPr>
          <a:xfrm>
            <a:off x="3936397" y="4321159"/>
            <a:ext cx="856265" cy="890619"/>
          </a:xfrm>
          <a:prstGeom prst="ellipse">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rtl="0" fontAlgn="auto">
              <a:spcBef>
                <a:spcPts val="0"/>
              </a:spcBef>
              <a:spcAft>
                <a:spcPts val="0"/>
              </a:spcAft>
              <a:defRPr/>
            </a:pPr>
            <a:r>
              <a:rPr lang="en-US" sz="800" dirty="0" smtClean="0"/>
              <a:t>Meeting with the General Staff</a:t>
            </a:r>
            <a:endParaRPr lang="he-IL" sz="800" dirty="0"/>
          </a:p>
        </p:txBody>
      </p:sp>
      <p:sp>
        <p:nvSpPr>
          <p:cNvPr id="19" name="אליפסה 18"/>
          <p:cNvSpPr/>
          <p:nvPr/>
        </p:nvSpPr>
        <p:spPr>
          <a:xfrm>
            <a:off x="4761355" y="4314069"/>
            <a:ext cx="819451" cy="865962"/>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lIns="36000" rIns="36000" rtlCol="1" anchor="ctr"/>
          <a:lstStyle/>
          <a:p>
            <a:pPr algn="ctr" rtl="0">
              <a:defRPr/>
            </a:pPr>
            <a:r>
              <a:rPr lang="en-US" sz="800" dirty="0"/>
              <a:t>Meeting with the Chief of the General Staff</a:t>
            </a:r>
          </a:p>
        </p:txBody>
      </p:sp>
      <p:sp>
        <p:nvSpPr>
          <p:cNvPr id="20" name="מלבן מעוגל 19"/>
          <p:cNvSpPr/>
          <p:nvPr/>
        </p:nvSpPr>
        <p:spPr>
          <a:xfrm>
            <a:off x="444500" y="6099175"/>
            <a:ext cx="4225925" cy="315913"/>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rtl="0" fontAlgn="auto">
              <a:spcBef>
                <a:spcPts val="0"/>
              </a:spcBef>
              <a:spcAft>
                <a:spcPts val="0"/>
              </a:spcAft>
              <a:defRPr/>
            </a:pPr>
            <a:r>
              <a:rPr lang="en-US" dirty="0"/>
              <a:t>The "Storm Wind"</a:t>
            </a:r>
            <a:endParaRPr lang="he-IL" dirty="0"/>
          </a:p>
        </p:txBody>
      </p:sp>
      <p:cxnSp>
        <p:nvCxnSpPr>
          <p:cNvPr id="21" name="מחבר ישר 20"/>
          <p:cNvCxnSpPr/>
          <p:nvPr/>
        </p:nvCxnSpPr>
        <p:spPr>
          <a:xfrm>
            <a:off x="990600" y="1814513"/>
            <a:ext cx="7938" cy="4370387"/>
          </a:xfrm>
          <a:prstGeom prst="line">
            <a:avLst/>
          </a:prstGeom>
          <a:ln w="38100">
            <a:solidFill>
              <a:srgbClr val="0000FF"/>
            </a:solidFill>
            <a:prstDash val="dash"/>
          </a:ln>
        </p:spPr>
        <p:style>
          <a:lnRef idx="1">
            <a:schemeClr val="accent1"/>
          </a:lnRef>
          <a:fillRef idx="0">
            <a:schemeClr val="accent1"/>
          </a:fillRef>
          <a:effectRef idx="0">
            <a:schemeClr val="accent1"/>
          </a:effectRef>
          <a:fontRef idx="minor">
            <a:schemeClr val="tx1"/>
          </a:fontRef>
        </p:style>
      </p:cxnSp>
      <p:sp>
        <p:nvSpPr>
          <p:cNvPr id="22" name="TextBox 31"/>
          <p:cNvSpPr txBox="1">
            <a:spLocks noChangeArrowheads="1"/>
          </p:cNvSpPr>
          <p:nvPr/>
        </p:nvSpPr>
        <p:spPr bwMode="auto">
          <a:xfrm rot="16200000">
            <a:off x="-385762" y="3915847"/>
            <a:ext cx="219075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rtl="0"/>
            <a:r>
              <a:rPr lang="en-US" dirty="0">
                <a:solidFill>
                  <a:srgbClr val="0000FF"/>
                </a:solidFill>
              </a:rPr>
              <a:t>Headstone 15</a:t>
            </a:r>
            <a:endParaRPr lang="he-IL" dirty="0">
              <a:solidFill>
                <a:srgbClr val="0000FF"/>
              </a:solidFill>
            </a:endParaRPr>
          </a:p>
        </p:txBody>
      </p:sp>
      <p:sp>
        <p:nvSpPr>
          <p:cNvPr id="23" name="TextBox 22"/>
          <p:cNvSpPr txBox="1"/>
          <p:nvPr/>
        </p:nvSpPr>
        <p:spPr>
          <a:xfrm>
            <a:off x="1087438" y="2916238"/>
            <a:ext cx="2901950" cy="276999"/>
          </a:xfrm>
          <a:prstGeom prst="rect">
            <a:avLst/>
          </a:prstGeom>
        </p:spPr>
        <p:style>
          <a:lnRef idx="1">
            <a:schemeClr val="accent3"/>
          </a:lnRef>
          <a:fillRef idx="2">
            <a:schemeClr val="accent3"/>
          </a:fillRef>
          <a:effectRef idx="1">
            <a:schemeClr val="accent3"/>
          </a:effectRef>
          <a:fontRef idx="minor">
            <a:schemeClr val="dk1"/>
          </a:fontRef>
        </p:style>
        <p:txBody>
          <a:bodyPr rtlCol="1">
            <a:spAutoFit/>
          </a:bodyPr>
          <a:lstStyle/>
          <a:p>
            <a:pPr algn="ctr" rtl="0" fontAlgn="auto">
              <a:spcBef>
                <a:spcPts val="0"/>
              </a:spcBef>
              <a:spcAft>
                <a:spcPts val="0"/>
              </a:spcAft>
              <a:defRPr/>
            </a:pPr>
            <a:r>
              <a:rPr lang="en-US" sz="1200" b="1" dirty="0"/>
              <a:t>The entry of Iranian forces</a:t>
            </a:r>
            <a:endParaRPr lang="he-IL" sz="1200" b="1" dirty="0"/>
          </a:p>
        </p:txBody>
      </p:sp>
      <p:sp>
        <p:nvSpPr>
          <p:cNvPr id="24" name="TextBox 23"/>
          <p:cNvSpPr txBox="1"/>
          <p:nvPr/>
        </p:nvSpPr>
        <p:spPr>
          <a:xfrm>
            <a:off x="1076325" y="2473326"/>
            <a:ext cx="1616048" cy="430887"/>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pPr algn="ctr" rtl="0" fontAlgn="auto">
              <a:spcBef>
                <a:spcPts val="0"/>
              </a:spcBef>
              <a:spcAft>
                <a:spcPts val="0"/>
              </a:spcAft>
              <a:defRPr/>
            </a:pPr>
            <a:r>
              <a:rPr lang="en-US" sz="1100" b="1" dirty="0"/>
              <a:t>The entry of the Russians</a:t>
            </a:r>
            <a:endParaRPr lang="he-IL" sz="1100" b="1" dirty="0"/>
          </a:p>
        </p:txBody>
      </p:sp>
      <p:sp>
        <p:nvSpPr>
          <p:cNvPr id="25" name="TextBox 24"/>
          <p:cNvSpPr txBox="1"/>
          <p:nvPr/>
        </p:nvSpPr>
        <p:spPr>
          <a:xfrm>
            <a:off x="1087438" y="2036763"/>
            <a:ext cx="6594475" cy="368300"/>
          </a:xfrm>
          <a:prstGeom prst="rect">
            <a:avLst/>
          </a:prstGeom>
        </p:spPr>
        <p:style>
          <a:lnRef idx="1">
            <a:schemeClr val="accent4"/>
          </a:lnRef>
          <a:fillRef idx="1001">
            <a:schemeClr val="lt2"/>
          </a:fillRef>
          <a:effectRef idx="1">
            <a:schemeClr val="accent4"/>
          </a:effectRef>
          <a:fontRef idx="minor">
            <a:schemeClr val="dk1"/>
          </a:fontRef>
        </p:style>
        <p:txBody>
          <a:bodyPr rtlCol="1">
            <a:spAutoFit/>
          </a:bodyPr>
          <a:lstStyle/>
          <a:p>
            <a:pPr algn="ctr" rtl="0" fontAlgn="auto">
              <a:spcBef>
                <a:spcPts val="0"/>
              </a:spcBef>
              <a:spcAft>
                <a:spcPts val="0"/>
              </a:spcAft>
              <a:defRPr/>
            </a:pPr>
            <a:r>
              <a:rPr lang="he-IL" b="1" dirty="0" smtClean="0"/>
              <a:t> </a:t>
            </a:r>
            <a:r>
              <a:rPr lang="en-US" b="1" dirty="0" smtClean="0"/>
              <a:t>International Coalition against</a:t>
            </a:r>
            <a:endParaRPr lang="he-IL" b="1" dirty="0"/>
          </a:p>
        </p:txBody>
      </p:sp>
      <p:sp>
        <p:nvSpPr>
          <p:cNvPr id="26" name="מלבן מעוגל 25"/>
          <p:cNvSpPr/>
          <p:nvPr/>
        </p:nvSpPr>
        <p:spPr>
          <a:xfrm>
            <a:off x="6902450" y="2505075"/>
            <a:ext cx="798513" cy="563563"/>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fontAlgn="auto">
              <a:spcBef>
                <a:spcPts val="0"/>
              </a:spcBef>
              <a:spcAft>
                <a:spcPts val="0"/>
              </a:spcAft>
              <a:defRPr/>
            </a:pPr>
            <a:r>
              <a:rPr lang="en-US" sz="1400" b="1" dirty="0">
                <a:solidFill>
                  <a:schemeClr val="tx1"/>
                </a:solidFill>
              </a:rPr>
              <a:t>Winter sun</a:t>
            </a:r>
            <a:endParaRPr lang="he-IL" sz="1400" b="1" dirty="0">
              <a:solidFill>
                <a:schemeClr val="tx1"/>
              </a:solidFill>
            </a:endParaRPr>
          </a:p>
        </p:txBody>
      </p:sp>
      <p:sp>
        <p:nvSpPr>
          <p:cNvPr id="27" name="מלבן מעוגל 26"/>
          <p:cNvSpPr/>
          <p:nvPr/>
        </p:nvSpPr>
        <p:spPr>
          <a:xfrm>
            <a:off x="3695700" y="2339974"/>
            <a:ext cx="966418" cy="66516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0" fontAlgn="auto">
              <a:spcBef>
                <a:spcPts val="0"/>
              </a:spcBef>
              <a:spcAft>
                <a:spcPts val="0"/>
              </a:spcAft>
              <a:defRPr/>
            </a:pPr>
            <a:r>
              <a:rPr lang="en-US" sz="1100" b="1" dirty="0"/>
              <a:t>The conquest of </a:t>
            </a:r>
            <a:r>
              <a:rPr lang="en-US" sz="1100" b="1" dirty="0" err="1"/>
              <a:t>Tadmor</a:t>
            </a:r>
            <a:endParaRPr lang="he-IL" sz="1100" b="1" dirty="0"/>
          </a:p>
        </p:txBody>
      </p:sp>
      <p:sp>
        <p:nvSpPr>
          <p:cNvPr id="28" name="מלבן מעוגל 27"/>
          <p:cNvSpPr/>
          <p:nvPr/>
        </p:nvSpPr>
        <p:spPr>
          <a:xfrm>
            <a:off x="2793538" y="4417214"/>
            <a:ext cx="1124323" cy="13081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rtl="0" fontAlgn="auto">
              <a:spcBef>
                <a:spcPts val="0"/>
              </a:spcBef>
              <a:spcAft>
                <a:spcPts val="0"/>
              </a:spcAft>
              <a:defRPr/>
            </a:pPr>
            <a:r>
              <a:rPr lang="en-US" sz="1200" b="1" dirty="0"/>
              <a:t>Service department </a:t>
            </a:r>
            <a:r>
              <a:rPr lang="en-US" sz="1200" b="1" dirty="0" smtClean="0"/>
              <a:t>in northern arena</a:t>
            </a:r>
            <a:endParaRPr lang="en-US" sz="1200" b="1" dirty="0"/>
          </a:p>
        </p:txBody>
      </p:sp>
      <p:sp>
        <p:nvSpPr>
          <p:cNvPr id="29" name="מציין מיקום של מספר שקופית 38"/>
          <p:cNvSpPr>
            <a:spLocks noGrp="1"/>
          </p:cNvSpPr>
          <p:nvPr>
            <p:ph type="sldNum" sz="quarter" idx="12"/>
          </p:nvPr>
        </p:nvSpPr>
        <p:spPr>
          <a:xfrm>
            <a:off x="457200" y="6356350"/>
            <a:ext cx="2133600" cy="365125"/>
          </a:xfrm>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l" rtl="0"/>
            <a:fld id="{A0E54958-B8F1-4095-A098-00648E94E578}" type="slidenum">
              <a:rPr lang="he-IL">
                <a:solidFill>
                  <a:srgbClr val="898989"/>
                </a:solidFill>
              </a:rPr>
              <a:pPr algn="l" rtl="0"/>
              <a:t>58</a:t>
            </a:fld>
            <a:endParaRPr lang="he-IL">
              <a:solidFill>
                <a:srgbClr val="898989"/>
              </a:solidFill>
            </a:endParaRPr>
          </a:p>
        </p:txBody>
      </p:sp>
    </p:spTree>
    <p:extLst>
      <p:ext uri="{BB962C8B-B14F-4D97-AF65-F5344CB8AC3E}">
        <p14:creationId xmlns="" xmlns:p14="http://schemas.microsoft.com/office/powerpoint/2010/main" val="2527747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57322" y="214314"/>
            <a:ext cx="6500826" cy="571480"/>
          </a:xfrm>
        </p:spPr>
        <p:txBody>
          <a:bodyPr/>
          <a:lstStyle/>
          <a:p>
            <a:pPr algn="ctr" rtl="0"/>
            <a:r>
              <a:rPr lang="en-US" sz="2000" b="1" dirty="0" smtClean="0">
                <a:latin typeface="Tahoma" pitchFamily="34" charset="0"/>
                <a:ea typeface="Tahoma" pitchFamily="34" charset="0"/>
                <a:cs typeface="Tahoma" pitchFamily="34" charset="0"/>
              </a:rPr>
              <a:t>The Relevance Gap - The Offset</a:t>
            </a:r>
            <a:endParaRPr lang="he-IL" sz="2000" b="1" dirty="0">
              <a:latin typeface="Tahoma" pitchFamily="34" charset="0"/>
              <a:ea typeface="Tahoma" pitchFamily="34" charset="0"/>
              <a:cs typeface="Tahoma" pitchFamily="34" charset="0"/>
            </a:endParaRPr>
          </a:p>
        </p:txBody>
      </p:sp>
      <p:sp>
        <p:nvSpPr>
          <p:cNvPr id="5" name="Text Box 84"/>
          <p:cNvSpPr txBox="1">
            <a:spLocks noChangeArrowheads="1"/>
          </p:cNvSpPr>
          <p:nvPr/>
        </p:nvSpPr>
        <p:spPr bwMode="auto">
          <a:xfrm>
            <a:off x="5643570" y="5715016"/>
            <a:ext cx="317658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he-IL" sz="1400" b="1" kern="0" dirty="0" err="1" smtClean="0">
                <a:solidFill>
                  <a:schemeClr val="tx1">
                    <a:lumMod val="65000"/>
                    <a:lumOff val="35000"/>
                  </a:schemeClr>
                </a:solidFill>
                <a:latin typeface="Tahoma" pitchFamily="34" charset="0"/>
                <a:ea typeface="Tahoma" pitchFamily="34" charset="0"/>
                <a:cs typeface="Tahoma" pitchFamily="34" charset="0"/>
              </a:rPr>
              <a:t>Zvi</a:t>
            </a:r>
            <a:r>
              <a:rPr lang="en-US" altLang="he-IL" sz="1400" b="1" kern="0" dirty="0" smtClean="0">
                <a:solidFill>
                  <a:schemeClr val="tx1">
                    <a:lumMod val="65000"/>
                    <a:lumOff val="35000"/>
                  </a:schemeClr>
                </a:solidFill>
                <a:latin typeface="Tahoma" pitchFamily="34" charset="0"/>
                <a:ea typeface="Tahoma" pitchFamily="34" charset="0"/>
                <a:cs typeface="Tahoma" pitchFamily="34" charset="0"/>
              </a:rPr>
              <a:t> </a:t>
            </a:r>
            <a:r>
              <a:rPr lang="en-US" altLang="he-IL" sz="1400" b="1" kern="0" dirty="0" err="1" smtClean="0">
                <a:solidFill>
                  <a:schemeClr val="tx1">
                    <a:lumMod val="65000"/>
                    <a:lumOff val="35000"/>
                  </a:schemeClr>
                </a:solidFill>
                <a:latin typeface="Tahoma" pitchFamily="34" charset="0"/>
                <a:ea typeface="Tahoma" pitchFamily="34" charset="0"/>
                <a:cs typeface="Tahoma" pitchFamily="34" charset="0"/>
              </a:rPr>
              <a:t>Lanir</a:t>
            </a:r>
            <a:r>
              <a:rPr lang="en-US" altLang="he-IL" sz="1400" b="1" kern="0" dirty="0" smtClean="0">
                <a:solidFill>
                  <a:schemeClr val="tx1">
                    <a:lumMod val="65000"/>
                    <a:lumOff val="35000"/>
                  </a:schemeClr>
                </a:solidFill>
                <a:latin typeface="Tahoma" pitchFamily="34" charset="0"/>
                <a:ea typeface="Tahoma" pitchFamily="34" charset="0"/>
                <a:cs typeface="Tahoma" pitchFamily="34" charset="0"/>
              </a:rPr>
              <a:t>, 2005</a:t>
            </a:r>
            <a:endParaRPr kumimoji="0" lang="en-US" altLang="he-IL" sz="1400" b="1" i="0" u="none" strike="noStrike" kern="0" cap="none" spc="0" normalizeH="0" baseline="0" noProof="0" dirty="0" smtClean="0">
              <a:ln>
                <a:noFill/>
              </a:ln>
              <a:solidFill>
                <a:schemeClr val="tx1">
                  <a:lumMod val="65000"/>
                  <a:lumOff val="35000"/>
                </a:schemeClr>
              </a:solidFill>
              <a:effectLst/>
              <a:uLnTx/>
              <a:uFillTx/>
              <a:latin typeface="Tahoma" pitchFamily="34" charset="0"/>
              <a:ea typeface="Tahoma" pitchFamily="34" charset="0"/>
              <a:cs typeface="Tahoma" pitchFamily="34" charset="0"/>
            </a:endParaRPr>
          </a:p>
        </p:txBody>
      </p:sp>
      <p:grpSp>
        <p:nvGrpSpPr>
          <p:cNvPr id="3" name="קבוצה 2"/>
          <p:cNvGrpSpPr/>
          <p:nvPr/>
        </p:nvGrpSpPr>
        <p:grpSpPr>
          <a:xfrm>
            <a:off x="827584" y="1556792"/>
            <a:ext cx="7657394" cy="4689231"/>
            <a:chOff x="1115616" y="1556792"/>
            <a:chExt cx="7110284" cy="4689231"/>
          </a:xfrm>
        </p:grpSpPr>
        <p:cxnSp>
          <p:nvCxnSpPr>
            <p:cNvPr id="6" name="מחבר חץ ישר 5"/>
            <p:cNvCxnSpPr/>
            <p:nvPr/>
          </p:nvCxnSpPr>
          <p:spPr>
            <a:xfrm flipV="1">
              <a:off x="2955133" y="2564904"/>
              <a:ext cx="0" cy="864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flipV="1">
              <a:off x="2955133" y="3581400"/>
              <a:ext cx="0" cy="864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מחבר חץ ישר 8"/>
            <p:cNvCxnSpPr/>
            <p:nvPr/>
          </p:nvCxnSpPr>
          <p:spPr>
            <a:xfrm flipV="1">
              <a:off x="2955133" y="4581128"/>
              <a:ext cx="0" cy="86409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a:xfrm flipV="1">
              <a:off x="3019994" y="1556792"/>
              <a:ext cx="4320480" cy="93610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מחבר חץ ישר 11"/>
            <p:cNvCxnSpPr/>
            <p:nvPr/>
          </p:nvCxnSpPr>
          <p:spPr>
            <a:xfrm flipV="1">
              <a:off x="3747221" y="4630162"/>
              <a:ext cx="4720" cy="815062"/>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p:nvPr/>
          </p:nvCxnSpPr>
          <p:spPr>
            <a:xfrm flipV="1">
              <a:off x="3747221" y="2708920"/>
              <a:ext cx="0" cy="1728192"/>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15" name="פיצוץ 1 14"/>
            <p:cNvSpPr/>
            <p:nvPr/>
          </p:nvSpPr>
          <p:spPr>
            <a:xfrm>
              <a:off x="4604170" y="2456892"/>
              <a:ext cx="654698" cy="50405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600" dirty="0">
                <a:latin typeface="Tahoma" pitchFamily="34" charset="0"/>
                <a:ea typeface="Tahoma" pitchFamily="34" charset="0"/>
                <a:cs typeface="Tahoma" pitchFamily="34" charset="0"/>
              </a:endParaRPr>
            </a:p>
          </p:txBody>
        </p:sp>
        <p:sp>
          <p:nvSpPr>
            <p:cNvPr id="16" name="פיצוץ 1 15"/>
            <p:cNvSpPr/>
            <p:nvPr/>
          </p:nvSpPr>
          <p:spPr>
            <a:xfrm>
              <a:off x="5691437" y="2240868"/>
              <a:ext cx="654698" cy="50405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600" dirty="0">
                <a:latin typeface="Tahoma" pitchFamily="34" charset="0"/>
                <a:ea typeface="Tahoma" pitchFamily="34" charset="0"/>
                <a:cs typeface="Tahoma" pitchFamily="34" charset="0"/>
              </a:endParaRPr>
            </a:p>
          </p:txBody>
        </p:sp>
        <p:sp>
          <p:nvSpPr>
            <p:cNvPr id="17" name="פיצוץ 1 16"/>
            <p:cNvSpPr/>
            <p:nvPr/>
          </p:nvSpPr>
          <p:spPr>
            <a:xfrm>
              <a:off x="6685776" y="1952836"/>
              <a:ext cx="654698" cy="50405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600" dirty="0">
                <a:latin typeface="Tahoma" pitchFamily="34" charset="0"/>
                <a:ea typeface="Tahoma" pitchFamily="34" charset="0"/>
                <a:cs typeface="Tahoma" pitchFamily="34" charset="0"/>
              </a:endParaRPr>
            </a:p>
          </p:txBody>
        </p:sp>
        <p:cxnSp>
          <p:nvCxnSpPr>
            <p:cNvPr id="18" name="מחבר חץ ישר 17"/>
            <p:cNvCxnSpPr/>
            <p:nvPr/>
          </p:nvCxnSpPr>
          <p:spPr>
            <a:xfrm flipV="1">
              <a:off x="3808993" y="4013448"/>
              <a:ext cx="1184298" cy="616714"/>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83125" y="5661248"/>
              <a:ext cx="1400322" cy="338554"/>
            </a:xfrm>
            <a:prstGeom prst="rect">
              <a:avLst/>
            </a:prstGeom>
            <a:noFill/>
          </p:spPr>
          <p:txBody>
            <a:bodyPr wrap="square" rtlCol="1">
              <a:spAutoFit/>
            </a:bodyPr>
            <a:lstStyle/>
            <a:p>
              <a:pPr algn="ctr" rtl="0"/>
              <a:r>
                <a:rPr lang="en-US" sz="1600" b="1" dirty="0" smtClean="0">
                  <a:solidFill>
                    <a:schemeClr val="accent3">
                      <a:lumMod val="50000"/>
                    </a:schemeClr>
                  </a:solidFill>
                  <a:latin typeface="Tahoma" pitchFamily="34" charset="0"/>
                  <a:ea typeface="Tahoma" pitchFamily="34" charset="0"/>
                  <a:cs typeface="Tahoma" pitchFamily="34" charset="0"/>
                </a:rPr>
                <a:t>Reality</a:t>
              </a:r>
              <a:endParaRPr lang="he-IL" sz="1600" b="1" dirty="0">
                <a:solidFill>
                  <a:schemeClr val="accent3">
                    <a:lumMod val="50000"/>
                  </a:schemeClr>
                </a:solidFill>
                <a:latin typeface="Tahoma" pitchFamily="34" charset="0"/>
                <a:ea typeface="Tahoma" pitchFamily="34" charset="0"/>
                <a:cs typeface="Tahoma" pitchFamily="34" charset="0"/>
              </a:endParaRPr>
            </a:p>
          </p:txBody>
        </p:sp>
        <p:sp>
          <p:nvSpPr>
            <p:cNvPr id="22" name="TextBox 21"/>
            <p:cNvSpPr txBox="1"/>
            <p:nvPr/>
          </p:nvSpPr>
          <p:spPr>
            <a:xfrm>
              <a:off x="1875013" y="5661248"/>
              <a:ext cx="1400322" cy="584775"/>
            </a:xfrm>
            <a:prstGeom prst="rect">
              <a:avLst/>
            </a:prstGeom>
            <a:noFill/>
          </p:spPr>
          <p:txBody>
            <a:bodyPr wrap="square" rtlCol="1">
              <a:spAutoFit/>
            </a:bodyPr>
            <a:lstStyle/>
            <a:p>
              <a:pPr algn="ctr" rtl="0"/>
              <a:r>
                <a:rPr lang="en-US" sz="1600" b="1" dirty="0" smtClean="0">
                  <a:solidFill>
                    <a:schemeClr val="tx2">
                      <a:lumMod val="75000"/>
                    </a:schemeClr>
                  </a:solidFill>
                  <a:latin typeface="Tahoma" pitchFamily="34" charset="0"/>
                  <a:ea typeface="Tahoma" pitchFamily="34" charset="0"/>
                  <a:cs typeface="Tahoma" pitchFamily="34" charset="0"/>
                </a:rPr>
                <a:t>Perception Of Reality</a:t>
              </a:r>
              <a:endParaRPr lang="he-IL" sz="1600" b="1" dirty="0">
                <a:solidFill>
                  <a:schemeClr val="tx2">
                    <a:lumMod val="75000"/>
                  </a:schemeClr>
                </a:solidFill>
                <a:latin typeface="Tahoma" pitchFamily="34" charset="0"/>
                <a:ea typeface="Tahoma" pitchFamily="34" charset="0"/>
                <a:cs typeface="Tahoma" pitchFamily="34" charset="0"/>
              </a:endParaRPr>
            </a:p>
          </p:txBody>
        </p:sp>
        <p:sp>
          <p:nvSpPr>
            <p:cNvPr id="23" name="TextBox 22"/>
            <p:cNvSpPr txBox="1"/>
            <p:nvPr/>
          </p:nvSpPr>
          <p:spPr>
            <a:xfrm>
              <a:off x="3862826" y="4572008"/>
              <a:ext cx="1400322" cy="584775"/>
            </a:xfrm>
            <a:prstGeom prst="rect">
              <a:avLst/>
            </a:prstGeom>
            <a:noFill/>
          </p:spPr>
          <p:txBody>
            <a:bodyPr wrap="square" rtlCol="1">
              <a:spAutoFit/>
            </a:bodyPr>
            <a:lstStyle/>
            <a:p>
              <a:pPr algn="ctr" rtl="0"/>
              <a:r>
                <a:rPr lang="en-US" sz="1600" b="1" dirty="0" smtClean="0">
                  <a:solidFill>
                    <a:schemeClr val="accent3">
                      <a:lumMod val="50000"/>
                    </a:schemeClr>
                  </a:solidFill>
                  <a:latin typeface="Tahoma" pitchFamily="34" charset="0"/>
                  <a:ea typeface="Tahoma" pitchFamily="34" charset="0"/>
                  <a:cs typeface="Tahoma" pitchFamily="34" charset="0"/>
                </a:rPr>
                <a:t>Turning Point</a:t>
              </a:r>
              <a:endParaRPr lang="he-IL" sz="1600" b="1" dirty="0">
                <a:solidFill>
                  <a:schemeClr val="accent3">
                    <a:lumMod val="50000"/>
                  </a:schemeClr>
                </a:solidFill>
                <a:latin typeface="Tahoma" pitchFamily="34" charset="0"/>
                <a:ea typeface="Tahoma" pitchFamily="34" charset="0"/>
                <a:cs typeface="Tahoma" pitchFamily="34" charset="0"/>
              </a:endParaRPr>
            </a:p>
          </p:txBody>
        </p:sp>
        <p:sp>
          <p:nvSpPr>
            <p:cNvPr id="25" name="חץ שמאלה-ימינה 24"/>
            <p:cNvSpPr/>
            <p:nvPr/>
          </p:nvSpPr>
          <p:spPr>
            <a:xfrm>
              <a:off x="3243166" y="3789040"/>
              <a:ext cx="1312230" cy="432048"/>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rtl="0"/>
              <a:endParaRPr lang="he-IL" sz="1600" dirty="0">
                <a:latin typeface="Tahoma" pitchFamily="34" charset="0"/>
                <a:ea typeface="Tahoma" pitchFamily="34" charset="0"/>
                <a:cs typeface="Tahoma" pitchFamily="34" charset="0"/>
              </a:endParaRPr>
            </a:p>
          </p:txBody>
        </p:sp>
        <p:sp>
          <p:nvSpPr>
            <p:cNvPr id="24" name="חץ שמאלה-ימינה 23"/>
            <p:cNvSpPr/>
            <p:nvPr/>
          </p:nvSpPr>
          <p:spPr>
            <a:xfrm>
              <a:off x="3275336" y="2996952"/>
              <a:ext cx="2560118" cy="432048"/>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rtl="0"/>
              <a:endParaRPr lang="he-IL" sz="1600" dirty="0">
                <a:latin typeface="Tahoma" pitchFamily="34" charset="0"/>
                <a:ea typeface="Tahoma" pitchFamily="34" charset="0"/>
                <a:cs typeface="Tahoma" pitchFamily="34" charset="0"/>
              </a:endParaRPr>
            </a:p>
          </p:txBody>
        </p:sp>
        <p:sp>
          <p:nvSpPr>
            <p:cNvPr id="26" name="חץ שמאלה-ימינה 25"/>
            <p:cNvSpPr/>
            <p:nvPr/>
          </p:nvSpPr>
          <p:spPr>
            <a:xfrm>
              <a:off x="3098704" y="4821206"/>
              <a:ext cx="593724" cy="43204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600" dirty="0">
                <a:latin typeface="Tahoma" pitchFamily="34" charset="0"/>
                <a:ea typeface="Tahoma" pitchFamily="34" charset="0"/>
                <a:cs typeface="Tahoma" pitchFamily="34" charset="0"/>
              </a:endParaRPr>
            </a:p>
          </p:txBody>
        </p:sp>
        <p:sp>
          <p:nvSpPr>
            <p:cNvPr id="27" name="TextBox 26"/>
            <p:cNvSpPr txBox="1"/>
            <p:nvPr/>
          </p:nvSpPr>
          <p:spPr>
            <a:xfrm>
              <a:off x="1174852" y="4871775"/>
              <a:ext cx="1400322" cy="338554"/>
            </a:xfrm>
            <a:prstGeom prst="rect">
              <a:avLst/>
            </a:prstGeom>
            <a:noFill/>
          </p:spPr>
          <p:txBody>
            <a:bodyPr wrap="square" rtlCol="1">
              <a:spAutoFit/>
            </a:bodyPr>
            <a:lstStyle/>
            <a:p>
              <a:pPr algn="ctr" rtl="0"/>
              <a:r>
                <a:rPr lang="en-US" sz="1600" b="1" dirty="0" smtClean="0">
                  <a:solidFill>
                    <a:schemeClr val="accent4">
                      <a:lumMod val="75000"/>
                    </a:schemeClr>
                  </a:solidFill>
                  <a:latin typeface="Tahoma" pitchFamily="34" charset="0"/>
                  <a:ea typeface="Tahoma" pitchFamily="34" charset="0"/>
                  <a:cs typeface="Tahoma" pitchFamily="34" charset="0"/>
                </a:rPr>
                <a:t>Relevance</a:t>
              </a:r>
              <a:endParaRPr lang="he-IL" sz="1600" b="1" dirty="0">
                <a:solidFill>
                  <a:schemeClr val="accent4">
                    <a:lumMod val="75000"/>
                  </a:schemeClr>
                </a:solidFill>
                <a:latin typeface="Tahoma" pitchFamily="34" charset="0"/>
                <a:ea typeface="Tahoma" pitchFamily="34" charset="0"/>
                <a:cs typeface="Tahoma" pitchFamily="34" charset="0"/>
              </a:endParaRPr>
            </a:p>
          </p:txBody>
        </p:sp>
        <p:sp>
          <p:nvSpPr>
            <p:cNvPr id="28" name="TextBox 27"/>
            <p:cNvSpPr txBox="1"/>
            <p:nvPr/>
          </p:nvSpPr>
          <p:spPr>
            <a:xfrm>
              <a:off x="1187624" y="3789040"/>
              <a:ext cx="1400322" cy="338554"/>
            </a:xfrm>
            <a:prstGeom prst="rect">
              <a:avLst/>
            </a:prstGeom>
            <a:noFill/>
          </p:spPr>
          <p:txBody>
            <a:bodyPr wrap="square" rtlCol="1">
              <a:spAutoFit/>
            </a:bodyPr>
            <a:lstStyle/>
            <a:p>
              <a:pPr algn="ctr" rtl="0"/>
              <a:r>
                <a:rPr lang="en-US" sz="1600" b="1" dirty="0" smtClean="0">
                  <a:solidFill>
                    <a:schemeClr val="accent4">
                      <a:lumMod val="75000"/>
                    </a:schemeClr>
                  </a:solidFill>
                  <a:latin typeface="Tahoma" pitchFamily="34" charset="0"/>
                  <a:ea typeface="Tahoma" pitchFamily="34" charset="0"/>
                  <a:cs typeface="Tahoma" pitchFamily="34" charset="0"/>
                </a:rPr>
                <a:t>Incubation</a:t>
              </a:r>
              <a:endParaRPr lang="he-IL" sz="1600" b="1" dirty="0">
                <a:solidFill>
                  <a:schemeClr val="accent4">
                    <a:lumMod val="75000"/>
                  </a:schemeClr>
                </a:solidFill>
                <a:latin typeface="Tahoma" pitchFamily="34" charset="0"/>
                <a:ea typeface="Tahoma" pitchFamily="34" charset="0"/>
                <a:cs typeface="Tahoma" pitchFamily="34" charset="0"/>
              </a:endParaRPr>
            </a:p>
          </p:txBody>
        </p:sp>
        <p:sp>
          <p:nvSpPr>
            <p:cNvPr id="29" name="TextBox 28"/>
            <p:cNvSpPr txBox="1"/>
            <p:nvPr/>
          </p:nvSpPr>
          <p:spPr>
            <a:xfrm>
              <a:off x="1115616" y="2843644"/>
              <a:ext cx="1400322" cy="338554"/>
            </a:xfrm>
            <a:prstGeom prst="rect">
              <a:avLst/>
            </a:prstGeom>
            <a:noFill/>
          </p:spPr>
          <p:txBody>
            <a:bodyPr wrap="square" rtlCol="1">
              <a:spAutoFit/>
            </a:bodyPr>
            <a:lstStyle/>
            <a:p>
              <a:pPr algn="ctr" rtl="0"/>
              <a:r>
                <a:rPr lang="en-US" sz="1600" b="1" dirty="0" smtClean="0">
                  <a:solidFill>
                    <a:schemeClr val="accent4">
                      <a:lumMod val="75000"/>
                    </a:schemeClr>
                  </a:solidFill>
                  <a:latin typeface="Tahoma" pitchFamily="34" charset="0"/>
                  <a:ea typeface="Tahoma" pitchFamily="34" charset="0"/>
                  <a:cs typeface="Tahoma" pitchFamily="34" charset="0"/>
                </a:rPr>
                <a:t>Denial</a:t>
              </a:r>
              <a:endParaRPr lang="he-IL" sz="1600" b="1" dirty="0">
                <a:solidFill>
                  <a:schemeClr val="accent4">
                    <a:lumMod val="75000"/>
                  </a:schemeClr>
                </a:solidFill>
                <a:latin typeface="Tahoma" pitchFamily="34" charset="0"/>
                <a:ea typeface="Tahoma" pitchFamily="34" charset="0"/>
                <a:cs typeface="Tahoma" pitchFamily="34" charset="0"/>
              </a:endParaRPr>
            </a:p>
          </p:txBody>
        </p:sp>
        <p:sp>
          <p:nvSpPr>
            <p:cNvPr id="30" name="TextBox 29"/>
            <p:cNvSpPr txBox="1"/>
            <p:nvPr/>
          </p:nvSpPr>
          <p:spPr>
            <a:xfrm>
              <a:off x="1544700" y="2209196"/>
              <a:ext cx="1400322" cy="338554"/>
            </a:xfrm>
            <a:prstGeom prst="rect">
              <a:avLst/>
            </a:prstGeom>
            <a:noFill/>
          </p:spPr>
          <p:txBody>
            <a:bodyPr wrap="square" rtlCol="1">
              <a:spAutoFit/>
            </a:bodyPr>
            <a:lstStyle/>
            <a:p>
              <a:pPr algn="ctr" rtl="0"/>
              <a:r>
                <a:rPr lang="en-US" sz="1600" b="1" dirty="0" smtClean="0">
                  <a:solidFill>
                    <a:schemeClr val="accent1">
                      <a:lumMod val="50000"/>
                    </a:schemeClr>
                  </a:solidFill>
                  <a:latin typeface="Tahoma" pitchFamily="34" charset="0"/>
                  <a:ea typeface="Tahoma" pitchFamily="34" charset="0"/>
                  <a:cs typeface="Tahoma" pitchFamily="34" charset="0"/>
                </a:rPr>
                <a:t>Recognition</a:t>
              </a:r>
              <a:endParaRPr lang="he-IL" sz="1600" b="1" dirty="0">
                <a:solidFill>
                  <a:schemeClr val="accent1">
                    <a:lumMod val="50000"/>
                  </a:schemeClr>
                </a:solidFill>
                <a:latin typeface="Tahoma" pitchFamily="34" charset="0"/>
                <a:ea typeface="Tahoma" pitchFamily="34" charset="0"/>
                <a:cs typeface="Tahoma" pitchFamily="34" charset="0"/>
              </a:endParaRPr>
            </a:p>
          </p:txBody>
        </p:sp>
        <p:sp>
          <p:nvSpPr>
            <p:cNvPr id="31" name="TextBox 30"/>
            <p:cNvSpPr txBox="1"/>
            <p:nvPr/>
          </p:nvSpPr>
          <p:spPr>
            <a:xfrm rot="20918634">
              <a:off x="3880064" y="1756650"/>
              <a:ext cx="1688354" cy="338554"/>
            </a:xfrm>
            <a:prstGeom prst="rect">
              <a:avLst/>
            </a:prstGeom>
            <a:noFill/>
          </p:spPr>
          <p:txBody>
            <a:bodyPr wrap="square" rtlCol="1">
              <a:spAutoFit/>
            </a:bodyPr>
            <a:lstStyle/>
            <a:p>
              <a:pPr algn="ctr" rtl="0"/>
              <a:r>
                <a:rPr lang="en-US" sz="1600" b="1" dirty="0" smtClean="0">
                  <a:solidFill>
                    <a:schemeClr val="accent1">
                      <a:lumMod val="50000"/>
                    </a:schemeClr>
                  </a:solidFill>
                  <a:latin typeface="Tahoma" pitchFamily="34" charset="0"/>
                  <a:ea typeface="Tahoma" pitchFamily="34" charset="0"/>
                  <a:cs typeface="Tahoma" pitchFamily="34" charset="0"/>
                </a:rPr>
                <a:t>Basic Learning</a:t>
              </a:r>
              <a:endParaRPr lang="he-IL" sz="1600" b="1" dirty="0">
                <a:solidFill>
                  <a:schemeClr val="accent1">
                    <a:lumMod val="50000"/>
                  </a:schemeClr>
                </a:solidFill>
                <a:latin typeface="Tahoma" pitchFamily="34" charset="0"/>
                <a:ea typeface="Tahoma" pitchFamily="34" charset="0"/>
                <a:cs typeface="Tahoma" pitchFamily="34" charset="0"/>
              </a:endParaRPr>
            </a:p>
          </p:txBody>
        </p:sp>
        <p:cxnSp>
          <p:nvCxnSpPr>
            <p:cNvPr id="33" name="מחבר חץ ישר 32"/>
            <p:cNvCxnSpPr/>
            <p:nvPr/>
          </p:nvCxnSpPr>
          <p:spPr>
            <a:xfrm flipV="1">
              <a:off x="5037266" y="3381829"/>
              <a:ext cx="1056361" cy="600050"/>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מחבר חץ ישר 33"/>
            <p:cNvCxnSpPr/>
            <p:nvPr/>
          </p:nvCxnSpPr>
          <p:spPr>
            <a:xfrm flipV="1">
              <a:off x="6108597" y="2606763"/>
              <a:ext cx="1343723" cy="775066"/>
            </a:xfrm>
            <a:prstGeom prst="straightConnector1">
              <a:avLst/>
            </a:prstGeom>
            <a:ln w="285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056836" y="3929066"/>
              <a:ext cx="1776053" cy="338554"/>
            </a:xfrm>
            <a:prstGeom prst="rect">
              <a:avLst/>
            </a:prstGeom>
            <a:noFill/>
          </p:spPr>
          <p:txBody>
            <a:bodyPr wrap="square" rtlCol="1">
              <a:spAutoFit/>
            </a:bodyPr>
            <a:lstStyle/>
            <a:p>
              <a:pPr algn="ctr" rtl="0"/>
              <a:r>
                <a:rPr lang="en-US" sz="1600" b="1" dirty="0" smtClean="0">
                  <a:solidFill>
                    <a:srgbClr val="C00000"/>
                  </a:solidFill>
                  <a:latin typeface="Tahoma" pitchFamily="34" charset="0"/>
                  <a:ea typeface="Tahoma" pitchFamily="34" charset="0"/>
                  <a:cs typeface="Tahoma" pitchFamily="34" charset="0"/>
                </a:rPr>
                <a:t>Relevance Gap</a:t>
              </a:r>
              <a:endParaRPr lang="he-IL" sz="1600" b="1" dirty="0">
                <a:solidFill>
                  <a:srgbClr val="C00000"/>
                </a:solidFill>
                <a:latin typeface="Tahoma" pitchFamily="34" charset="0"/>
                <a:ea typeface="Tahoma" pitchFamily="34" charset="0"/>
                <a:cs typeface="Tahoma" pitchFamily="34" charset="0"/>
              </a:endParaRPr>
            </a:p>
          </p:txBody>
        </p:sp>
        <p:sp>
          <p:nvSpPr>
            <p:cNvPr id="43" name="TextBox 42"/>
            <p:cNvSpPr txBox="1"/>
            <p:nvPr/>
          </p:nvSpPr>
          <p:spPr>
            <a:xfrm>
              <a:off x="6449847" y="3071810"/>
              <a:ext cx="1776053" cy="338554"/>
            </a:xfrm>
            <a:prstGeom prst="rect">
              <a:avLst/>
            </a:prstGeom>
            <a:noFill/>
          </p:spPr>
          <p:txBody>
            <a:bodyPr wrap="square" rtlCol="1">
              <a:spAutoFit/>
            </a:bodyPr>
            <a:lstStyle/>
            <a:p>
              <a:pPr algn="ctr" rtl="0"/>
              <a:r>
                <a:rPr lang="en-US" sz="1600" b="1" dirty="0" smtClean="0">
                  <a:solidFill>
                    <a:srgbClr val="C00000"/>
                  </a:solidFill>
                  <a:latin typeface="Tahoma" pitchFamily="34" charset="0"/>
                  <a:ea typeface="Tahoma" pitchFamily="34" charset="0"/>
                  <a:cs typeface="Tahoma" pitchFamily="34" charset="0"/>
                </a:rPr>
                <a:t>Relevance Gap</a:t>
              </a:r>
              <a:endParaRPr lang="he-IL" sz="1600" b="1" dirty="0">
                <a:solidFill>
                  <a:srgbClr val="C00000"/>
                </a:solidFill>
                <a:latin typeface="Tahoma" pitchFamily="34" charset="0"/>
                <a:ea typeface="Tahoma" pitchFamily="34" charset="0"/>
                <a:cs typeface="Tahoma" pitchFamily="34" charset="0"/>
              </a:endParaRPr>
            </a:p>
          </p:txBody>
        </p:sp>
        <p:sp>
          <p:nvSpPr>
            <p:cNvPr id="44" name="TextBox 43"/>
            <p:cNvSpPr txBox="1"/>
            <p:nvPr/>
          </p:nvSpPr>
          <p:spPr>
            <a:xfrm>
              <a:off x="4128162" y="5072074"/>
              <a:ext cx="1957099" cy="338554"/>
            </a:xfrm>
            <a:prstGeom prst="rect">
              <a:avLst/>
            </a:prstGeom>
            <a:noFill/>
          </p:spPr>
          <p:txBody>
            <a:bodyPr wrap="square" rtlCol="1">
              <a:spAutoFit/>
            </a:bodyPr>
            <a:lstStyle/>
            <a:p>
              <a:pPr algn="ctr" rtl="0"/>
              <a:r>
                <a:rPr lang="en-US" sz="1600" b="1" dirty="0" smtClean="0">
                  <a:solidFill>
                    <a:srgbClr val="C00000"/>
                  </a:solidFill>
                  <a:latin typeface="Tahoma" pitchFamily="34" charset="0"/>
                  <a:ea typeface="Tahoma" pitchFamily="34" charset="0"/>
                  <a:cs typeface="Tahoma" pitchFamily="34" charset="0"/>
                </a:rPr>
                <a:t>Optimization Gap</a:t>
              </a:r>
              <a:endParaRPr lang="he-IL" sz="1600" b="1" dirty="0">
                <a:solidFill>
                  <a:srgbClr val="C00000"/>
                </a:solidFill>
                <a:latin typeface="Tahoma" pitchFamily="34" charset="0"/>
                <a:ea typeface="Tahoma" pitchFamily="34" charset="0"/>
                <a:cs typeface="Tahoma" pitchFamily="34" charset="0"/>
              </a:endParaRPr>
            </a:p>
          </p:txBody>
        </p:sp>
        <p:sp>
          <p:nvSpPr>
            <p:cNvPr id="46" name="פיצוץ 1 45"/>
            <p:cNvSpPr/>
            <p:nvPr/>
          </p:nvSpPr>
          <p:spPr>
            <a:xfrm>
              <a:off x="4061687" y="2960948"/>
              <a:ext cx="1373887" cy="612068"/>
            </a:xfrm>
            <a:prstGeom prst="irregularSeal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sz="1600" dirty="0">
                <a:latin typeface="Tahoma" pitchFamily="34" charset="0"/>
                <a:ea typeface="Tahoma" pitchFamily="34" charset="0"/>
                <a:cs typeface="Tahoma" pitchFamily="34" charset="0"/>
              </a:endParaRPr>
            </a:p>
          </p:txBody>
        </p:sp>
        <p:sp>
          <p:nvSpPr>
            <p:cNvPr id="45" name="TextBox 44"/>
            <p:cNvSpPr txBox="1"/>
            <p:nvPr/>
          </p:nvSpPr>
          <p:spPr>
            <a:xfrm>
              <a:off x="3388962" y="3068960"/>
              <a:ext cx="2273346" cy="307777"/>
            </a:xfrm>
            <a:prstGeom prst="rect">
              <a:avLst/>
            </a:prstGeom>
            <a:noFill/>
          </p:spPr>
          <p:txBody>
            <a:bodyPr wrap="square" rtlCol="1">
              <a:spAutoFit/>
            </a:bodyPr>
            <a:lstStyle/>
            <a:p>
              <a:pPr algn="ctr" rtl="0"/>
              <a:r>
                <a:rPr lang="en-US" sz="1400" b="1" dirty="0" smtClean="0">
                  <a:solidFill>
                    <a:schemeClr val="tx1">
                      <a:lumMod val="85000"/>
                      <a:lumOff val="15000"/>
                    </a:schemeClr>
                  </a:solidFill>
                  <a:latin typeface="Tahoma" pitchFamily="34" charset="0"/>
                  <a:ea typeface="Tahoma" pitchFamily="34" charset="0"/>
                  <a:cs typeface="Tahoma" pitchFamily="34" charset="0"/>
                </a:rPr>
                <a:t>Fundamental Surprise</a:t>
              </a:r>
              <a:endParaRPr lang="he-IL" sz="1400" b="1" dirty="0">
                <a:solidFill>
                  <a:schemeClr val="tx1">
                    <a:lumMod val="85000"/>
                    <a:lumOff val="15000"/>
                  </a:schemeClr>
                </a:solidFill>
                <a:latin typeface="Tahoma" pitchFamily="34" charset="0"/>
                <a:ea typeface="Tahoma" pitchFamily="34" charset="0"/>
                <a:cs typeface="Tahoma" pitchFamily="34" charset="0"/>
              </a:endParaRPr>
            </a:p>
          </p:txBody>
        </p:sp>
      </p:grpSp>
      <p:sp>
        <p:nvSpPr>
          <p:cNvPr id="35" name="אליפסה 34"/>
          <p:cNvSpPr/>
          <p:nvPr/>
        </p:nvSpPr>
        <p:spPr>
          <a:xfrm>
            <a:off x="2857488" y="3643314"/>
            <a:ext cx="1785950" cy="714380"/>
          </a:xfrm>
          <a:prstGeom prst="ellipse">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rtl="0"/>
            <a:endParaRPr lang="he-IL" dirty="0"/>
          </a:p>
        </p:txBody>
      </p:sp>
    </p:spTree>
    <p:extLst>
      <p:ext uri="{BB962C8B-B14F-4D97-AF65-F5344CB8AC3E}">
        <p14:creationId xmlns="" xmlns:p14="http://schemas.microsoft.com/office/powerpoint/2010/main" val="270614119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57322" y="214314"/>
            <a:ext cx="6500826" cy="571480"/>
          </a:xfrm>
        </p:spPr>
        <p:txBody>
          <a:bodyPr/>
          <a:lstStyle/>
          <a:p>
            <a:pPr algn="ctr"/>
            <a:r>
              <a:rPr lang="en-US" sz="2000" b="1" dirty="0" smtClean="0">
                <a:latin typeface="Tahoma" pitchFamily="34" charset="0"/>
                <a:ea typeface="Tahoma" pitchFamily="34" charset="0"/>
                <a:cs typeface="Tahoma" pitchFamily="34" charset="0"/>
              </a:rPr>
              <a:t>The Offset</a:t>
            </a:r>
            <a:endParaRPr lang="he-IL" sz="2000" b="1" dirty="0">
              <a:latin typeface="Tahoma" pitchFamily="34" charset="0"/>
              <a:ea typeface="Tahoma" pitchFamily="34" charset="0"/>
              <a:cs typeface="Tahoma" pitchFamily="34" charset="0"/>
            </a:endParaRPr>
          </a:p>
        </p:txBody>
      </p:sp>
      <p:sp>
        <p:nvSpPr>
          <p:cNvPr id="37" name="מלבן מעוגל 36"/>
          <p:cNvSpPr/>
          <p:nvPr/>
        </p:nvSpPr>
        <p:spPr>
          <a:xfrm>
            <a:off x="5663981" y="128586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latin typeface="+mj-lt"/>
                <a:ea typeface="Tahoma" pitchFamily="34" charset="0"/>
                <a:cs typeface="Tahoma" pitchFamily="34" charset="0"/>
              </a:rPr>
              <a:t>Past System- Legacy</a:t>
            </a:r>
            <a:endParaRPr lang="he-IL" b="1" dirty="0">
              <a:solidFill>
                <a:schemeClr val="tx1"/>
              </a:solidFill>
              <a:latin typeface="+mj-lt"/>
              <a:ea typeface="Tahoma" pitchFamily="34" charset="0"/>
              <a:cs typeface="Tahoma" pitchFamily="34" charset="0"/>
            </a:endParaRPr>
          </a:p>
        </p:txBody>
      </p:sp>
      <p:sp>
        <p:nvSpPr>
          <p:cNvPr id="38" name="מלבן מעוגל 37"/>
          <p:cNvSpPr/>
          <p:nvPr/>
        </p:nvSpPr>
        <p:spPr>
          <a:xfrm>
            <a:off x="2285984" y="1285860"/>
            <a:ext cx="1479787" cy="9007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b="1" dirty="0" smtClean="0">
                <a:solidFill>
                  <a:schemeClr val="tx1"/>
                </a:solidFill>
                <a:latin typeface="+mj-lt"/>
                <a:ea typeface="Tahoma" pitchFamily="34" charset="0"/>
                <a:cs typeface="Tahoma" pitchFamily="34" charset="0"/>
              </a:rPr>
              <a:t>Current System- Emerging </a:t>
            </a:r>
            <a:endParaRPr lang="he-IL" b="1" dirty="0">
              <a:solidFill>
                <a:schemeClr val="tx1"/>
              </a:solidFill>
              <a:latin typeface="+mj-lt"/>
              <a:ea typeface="Tahoma" pitchFamily="34" charset="0"/>
              <a:cs typeface="Tahoma" pitchFamily="34" charset="0"/>
            </a:endParaRPr>
          </a:p>
        </p:txBody>
      </p:sp>
      <p:cxnSp>
        <p:nvCxnSpPr>
          <p:cNvPr id="40" name="מחבר חץ ישר 39"/>
          <p:cNvCxnSpPr/>
          <p:nvPr/>
        </p:nvCxnSpPr>
        <p:spPr>
          <a:xfrm>
            <a:off x="3857620" y="2000240"/>
            <a:ext cx="1643074" cy="1588"/>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250529" y="1353009"/>
            <a:ext cx="857256" cy="646331"/>
          </a:xfrm>
          <a:prstGeom prst="rect">
            <a:avLst/>
          </a:prstGeom>
          <a:solidFill>
            <a:schemeClr val="bg1">
              <a:lumMod val="85000"/>
            </a:schemeClr>
          </a:solidFill>
        </p:spPr>
        <p:txBody>
          <a:bodyPr wrap="square" lIns="0" rIns="0" rtlCol="1">
            <a:spAutoFit/>
          </a:bodyPr>
          <a:lstStyle/>
          <a:p>
            <a:pPr algn="ctr" rtl="0"/>
            <a:r>
              <a:rPr lang="en-US" sz="1200" b="1" dirty="0">
                <a:solidFill>
                  <a:srgbClr val="C00000"/>
                </a:solidFill>
                <a:latin typeface="+mj-lt"/>
                <a:ea typeface="Tahoma" pitchFamily="34" charset="0"/>
                <a:cs typeface="Tahoma" pitchFamily="34" charset="0"/>
              </a:rPr>
              <a:t>Identifying the relevance gap (offset)</a:t>
            </a:r>
            <a:endParaRPr lang="he-IL" sz="1200" b="1" dirty="0">
              <a:solidFill>
                <a:srgbClr val="C00000"/>
              </a:solidFill>
              <a:latin typeface="+mj-lt"/>
              <a:ea typeface="Tahoma" pitchFamily="34" charset="0"/>
              <a:cs typeface="Tahoma" pitchFamily="34" charset="0"/>
            </a:endParaRPr>
          </a:p>
        </p:txBody>
      </p:sp>
      <p:sp>
        <p:nvSpPr>
          <p:cNvPr id="79" name="מלבן 78"/>
          <p:cNvSpPr/>
          <p:nvPr/>
        </p:nvSpPr>
        <p:spPr>
          <a:xfrm>
            <a:off x="214282" y="2643182"/>
            <a:ext cx="8715436" cy="3785652"/>
          </a:xfrm>
          <a:prstGeom prst="rect">
            <a:avLst/>
          </a:prstGeom>
        </p:spPr>
        <p:txBody>
          <a:bodyPr wrap="square">
            <a:spAutoFit/>
          </a:bodyPr>
          <a:lstStyle/>
          <a:p>
            <a:pPr algn="l" rtl="0"/>
            <a:r>
              <a:rPr lang="en-US" sz="1600" b="1" dirty="0">
                <a:solidFill>
                  <a:schemeClr val="accent1">
                    <a:lumMod val="50000"/>
                  </a:schemeClr>
                </a:solidFill>
                <a:latin typeface="+mj-lt"/>
                <a:ea typeface="Tahoma" pitchFamily="34" charset="0"/>
                <a:cs typeface="Tahoma" pitchFamily="34" charset="0"/>
              </a:rPr>
              <a:t>Relevance gap (description</a:t>
            </a:r>
            <a:r>
              <a:rPr lang="en-US" sz="1600" b="1" dirty="0" smtClean="0">
                <a:solidFill>
                  <a:schemeClr val="accent1">
                    <a:lumMod val="50000"/>
                  </a:schemeClr>
                </a:solidFill>
                <a:latin typeface="+mj-lt"/>
                <a:ea typeface="Tahoma" pitchFamily="34" charset="0"/>
                <a:cs typeface="Tahoma" pitchFamily="34" charset="0"/>
              </a:rPr>
              <a:t>)         Offset </a:t>
            </a:r>
            <a:r>
              <a:rPr lang="en-US" sz="1600" b="1" dirty="0">
                <a:solidFill>
                  <a:schemeClr val="accent1">
                    <a:lumMod val="50000"/>
                  </a:schemeClr>
                </a:solidFill>
                <a:latin typeface="+mj-lt"/>
                <a:ea typeface="Tahoma" pitchFamily="34" charset="0"/>
                <a:cs typeface="Tahoma" pitchFamily="34" charset="0"/>
              </a:rPr>
              <a:t>(understanding = we provide </a:t>
            </a:r>
            <a:r>
              <a:rPr lang="en-US" sz="1600" b="1" dirty="0" smtClean="0">
                <a:solidFill>
                  <a:schemeClr val="accent1">
                    <a:lumMod val="50000"/>
                  </a:schemeClr>
                </a:solidFill>
                <a:latin typeface="+mj-lt"/>
                <a:ea typeface="Tahoma" pitchFamily="34" charset="0"/>
                <a:cs typeface="Tahoma" pitchFamily="34" charset="0"/>
              </a:rPr>
              <a:t>an explanation </a:t>
            </a:r>
            <a:r>
              <a:rPr lang="en-US" sz="1600" b="1" dirty="0">
                <a:solidFill>
                  <a:schemeClr val="accent1">
                    <a:lumMod val="50000"/>
                  </a:schemeClr>
                </a:solidFill>
                <a:latin typeface="+mj-lt"/>
                <a:ea typeface="Tahoma" pitchFamily="34" charset="0"/>
                <a:cs typeface="Tahoma" pitchFamily="34" charset="0"/>
              </a:rPr>
              <a:t>for the gap)</a:t>
            </a:r>
            <a:endParaRPr lang="he-IL" sz="1600" b="1" dirty="0" smtClean="0">
              <a:solidFill>
                <a:schemeClr val="accent1">
                  <a:lumMod val="50000"/>
                </a:schemeClr>
              </a:solidFill>
              <a:latin typeface="+mj-lt"/>
              <a:ea typeface="Tahoma" pitchFamily="34" charset="0"/>
              <a:cs typeface="Tahoma" pitchFamily="34" charset="0"/>
            </a:endParaRPr>
          </a:p>
          <a:p>
            <a:endParaRPr lang="he-IL" sz="1600" b="1" dirty="0" smtClean="0">
              <a:solidFill>
                <a:schemeClr val="accent1">
                  <a:lumMod val="50000"/>
                </a:schemeClr>
              </a:solidFill>
              <a:latin typeface="+mj-lt"/>
              <a:ea typeface="Tahoma" pitchFamily="34" charset="0"/>
              <a:cs typeface="Tahoma" pitchFamily="34" charset="0"/>
            </a:endParaRPr>
          </a:p>
          <a:p>
            <a:pPr algn="l" rtl="0"/>
            <a:r>
              <a:rPr lang="en-US" sz="1600" b="1" dirty="0">
                <a:solidFill>
                  <a:schemeClr val="accent1">
                    <a:lumMod val="50000"/>
                  </a:schemeClr>
                </a:solidFill>
                <a:latin typeface="+mj-lt"/>
                <a:ea typeface="Tahoma" pitchFamily="34" charset="0"/>
                <a:cs typeface="Tahoma" pitchFamily="34" charset="0"/>
              </a:rPr>
              <a:t>The </a:t>
            </a:r>
            <a:r>
              <a:rPr lang="en-US" sz="1600" b="1" dirty="0" smtClean="0">
                <a:solidFill>
                  <a:schemeClr val="accent1">
                    <a:lumMod val="50000"/>
                  </a:schemeClr>
                </a:solidFill>
                <a:latin typeface="+mj-lt"/>
                <a:ea typeface="Tahoma" pitchFamily="34" charset="0"/>
                <a:cs typeface="Tahoma" pitchFamily="34" charset="0"/>
              </a:rPr>
              <a:t>offset </a:t>
            </a:r>
            <a:r>
              <a:rPr lang="en-US" sz="1600" b="1" dirty="0">
                <a:solidFill>
                  <a:schemeClr val="accent1">
                    <a:lumMod val="50000"/>
                  </a:schemeClr>
                </a:solidFill>
                <a:latin typeface="+mj-lt"/>
                <a:ea typeface="Tahoma" pitchFamily="34" charset="0"/>
                <a:cs typeface="Tahoma" pitchFamily="34" charset="0"/>
              </a:rPr>
              <a:t>is examined in the gaps between the concept underlying the </a:t>
            </a:r>
            <a:r>
              <a:rPr lang="en-US" sz="1600" b="1" dirty="0" smtClean="0">
                <a:solidFill>
                  <a:schemeClr val="accent1">
                    <a:lumMod val="50000"/>
                  </a:schemeClr>
                </a:solidFill>
                <a:latin typeface="+mj-lt"/>
                <a:ea typeface="Tahoma" pitchFamily="34" charset="0"/>
                <a:cs typeface="Tahoma" pitchFamily="34" charset="0"/>
              </a:rPr>
              <a:t>Legacy System </a:t>
            </a:r>
            <a:r>
              <a:rPr lang="en-US" sz="1600" b="1" dirty="0">
                <a:solidFill>
                  <a:schemeClr val="accent1">
                    <a:lumMod val="50000"/>
                  </a:schemeClr>
                </a:solidFill>
                <a:latin typeface="+mj-lt"/>
                <a:ea typeface="Tahoma" pitchFamily="34" charset="0"/>
                <a:cs typeface="Tahoma" pitchFamily="34" charset="0"/>
              </a:rPr>
              <a:t>and the emerging trends that the </a:t>
            </a:r>
            <a:r>
              <a:rPr lang="en-US" sz="1600" b="1" dirty="0" smtClean="0">
                <a:solidFill>
                  <a:schemeClr val="accent1">
                    <a:lumMod val="50000"/>
                  </a:schemeClr>
                </a:solidFill>
                <a:latin typeface="+mj-lt"/>
                <a:ea typeface="Tahoma" pitchFamily="34" charset="0"/>
                <a:cs typeface="Tahoma" pitchFamily="34" charset="0"/>
              </a:rPr>
              <a:t>Legacy </a:t>
            </a:r>
            <a:r>
              <a:rPr lang="en-US" sz="1600" b="1" dirty="0">
                <a:solidFill>
                  <a:schemeClr val="accent1">
                    <a:lumMod val="50000"/>
                  </a:schemeClr>
                </a:solidFill>
                <a:latin typeface="+mj-lt"/>
                <a:ea typeface="Tahoma" pitchFamily="34" charset="0"/>
                <a:cs typeface="Tahoma" pitchFamily="34" charset="0"/>
              </a:rPr>
              <a:t>S</a:t>
            </a:r>
            <a:r>
              <a:rPr lang="en-US" sz="1600" b="1" dirty="0" smtClean="0">
                <a:solidFill>
                  <a:schemeClr val="accent1">
                    <a:lumMod val="50000"/>
                  </a:schemeClr>
                </a:solidFill>
                <a:latin typeface="+mj-lt"/>
                <a:ea typeface="Tahoma" pitchFamily="34" charset="0"/>
                <a:cs typeface="Tahoma" pitchFamily="34" charset="0"/>
              </a:rPr>
              <a:t>ystem </a:t>
            </a:r>
            <a:r>
              <a:rPr lang="en-US" sz="1600" b="1" dirty="0">
                <a:solidFill>
                  <a:schemeClr val="accent1">
                    <a:lumMod val="50000"/>
                  </a:schemeClr>
                </a:solidFill>
                <a:latin typeface="+mj-lt"/>
                <a:ea typeface="Tahoma" pitchFamily="34" charset="0"/>
                <a:cs typeface="Tahoma" pitchFamily="34" charset="0"/>
              </a:rPr>
              <a:t>can not </a:t>
            </a:r>
            <a:r>
              <a:rPr lang="en-US" sz="1600" b="1" dirty="0" smtClean="0">
                <a:solidFill>
                  <a:schemeClr val="accent1">
                    <a:lumMod val="50000"/>
                  </a:schemeClr>
                </a:solidFill>
                <a:latin typeface="+mj-lt"/>
                <a:ea typeface="Tahoma" pitchFamily="34" charset="0"/>
                <a:cs typeface="Tahoma" pitchFamily="34" charset="0"/>
              </a:rPr>
              <a:t>explain.</a:t>
            </a:r>
            <a:endParaRPr lang="en-US" sz="1600" b="1" dirty="0">
              <a:solidFill>
                <a:schemeClr val="accent1">
                  <a:lumMod val="50000"/>
                </a:schemeClr>
              </a:solidFill>
              <a:latin typeface="+mj-lt"/>
              <a:ea typeface="Tahoma" pitchFamily="34" charset="0"/>
              <a:cs typeface="Tahoma" pitchFamily="34" charset="0"/>
            </a:endParaRPr>
          </a:p>
          <a:p>
            <a:pPr algn="l" rtl="0"/>
            <a:r>
              <a:rPr lang="en-US" sz="1600" b="1" dirty="0">
                <a:solidFill>
                  <a:schemeClr val="accent1">
                    <a:lumMod val="50000"/>
                  </a:schemeClr>
                </a:solidFill>
                <a:latin typeface="+mj-lt"/>
                <a:ea typeface="Tahoma" pitchFamily="34" charset="0"/>
                <a:cs typeface="Tahoma" pitchFamily="34" charset="0"/>
              </a:rPr>
              <a:t>At the basis of the learning process is the assumption that our current perception is not appropriate to the emerging challenge</a:t>
            </a:r>
            <a:r>
              <a:rPr lang="en-US" sz="1600" b="1" dirty="0" smtClean="0">
                <a:solidFill>
                  <a:schemeClr val="accent1">
                    <a:lumMod val="50000"/>
                  </a:schemeClr>
                </a:solidFill>
                <a:latin typeface="+mj-lt"/>
                <a:ea typeface="Tahoma" pitchFamily="34" charset="0"/>
                <a:cs typeface="Tahoma" pitchFamily="34" charset="0"/>
              </a:rPr>
              <a:t>.</a:t>
            </a:r>
            <a:endParaRPr lang="he-IL" sz="1600" b="1" dirty="0" smtClean="0">
              <a:solidFill>
                <a:schemeClr val="accent1">
                  <a:lumMod val="50000"/>
                </a:schemeClr>
              </a:solidFill>
              <a:latin typeface="+mj-lt"/>
              <a:ea typeface="Tahoma" pitchFamily="34" charset="0"/>
              <a:cs typeface="Tahoma" pitchFamily="34" charset="0"/>
            </a:endParaRPr>
          </a:p>
          <a:p>
            <a:pPr algn="l" rtl="0">
              <a:lnSpc>
                <a:spcPct val="150000"/>
              </a:lnSpc>
            </a:pPr>
            <a:r>
              <a:rPr lang="en-US" sz="1600" b="1" dirty="0">
                <a:solidFill>
                  <a:schemeClr val="accent1">
                    <a:lumMod val="50000"/>
                  </a:schemeClr>
                </a:solidFill>
                <a:latin typeface="+mj-lt"/>
                <a:ea typeface="Tahoma" pitchFamily="34" charset="0"/>
                <a:cs typeface="Tahoma" pitchFamily="34" charset="0"/>
              </a:rPr>
              <a:t>Therefore, every learning process requires a critical investigation of the gap that has </a:t>
            </a:r>
            <a:r>
              <a:rPr lang="en-US" sz="1600" b="1" dirty="0" smtClean="0">
                <a:solidFill>
                  <a:schemeClr val="accent1">
                    <a:lumMod val="50000"/>
                  </a:schemeClr>
                </a:solidFill>
                <a:latin typeface="+mj-lt"/>
                <a:ea typeface="Tahoma" pitchFamily="34" charset="0"/>
                <a:cs typeface="Tahoma" pitchFamily="34" charset="0"/>
              </a:rPr>
              <a:t>risen</a:t>
            </a:r>
            <a:endParaRPr lang="en-US" sz="1600" b="1" dirty="0">
              <a:solidFill>
                <a:schemeClr val="accent1">
                  <a:lumMod val="50000"/>
                </a:schemeClr>
              </a:solidFill>
              <a:latin typeface="+mj-lt"/>
              <a:ea typeface="Tahoma" pitchFamily="34" charset="0"/>
              <a:cs typeface="Tahoma" pitchFamily="34" charset="0"/>
            </a:endParaRPr>
          </a:p>
          <a:p>
            <a:pPr algn="l" rtl="0">
              <a:lnSpc>
                <a:spcPct val="150000"/>
              </a:lnSpc>
            </a:pPr>
            <a:r>
              <a:rPr lang="en-US" sz="1600" b="1" dirty="0">
                <a:solidFill>
                  <a:schemeClr val="accent1">
                    <a:lumMod val="50000"/>
                  </a:schemeClr>
                </a:solidFill>
                <a:latin typeface="+mj-lt"/>
                <a:ea typeface="Tahoma" pitchFamily="34" charset="0"/>
                <a:cs typeface="Tahoma" pitchFamily="34" charset="0"/>
              </a:rPr>
              <a:t>Between reality and our perception of it (</a:t>
            </a:r>
            <a:r>
              <a:rPr lang="en-US" sz="1600" b="1" dirty="0" smtClean="0">
                <a:solidFill>
                  <a:schemeClr val="accent1">
                    <a:lumMod val="50000"/>
                  </a:schemeClr>
                </a:solidFill>
                <a:latin typeface="+mj-lt"/>
                <a:ea typeface="Tahoma" pitchFamily="34" charset="0"/>
                <a:cs typeface="Tahoma" pitchFamily="34" charset="0"/>
              </a:rPr>
              <a:t>what </a:t>
            </a:r>
            <a:r>
              <a:rPr lang="en-US" sz="1600" b="1" dirty="0">
                <a:solidFill>
                  <a:schemeClr val="accent1">
                    <a:lumMod val="50000"/>
                  </a:schemeClr>
                </a:solidFill>
                <a:latin typeface="+mj-lt"/>
                <a:ea typeface="Tahoma" pitchFamily="34" charset="0"/>
                <a:cs typeface="Tahoma" pitchFamily="34" charset="0"/>
              </a:rPr>
              <a:t>the basic assumptions and </a:t>
            </a:r>
            <a:r>
              <a:rPr lang="en-US" sz="1600" b="1" dirty="0" smtClean="0">
                <a:solidFill>
                  <a:schemeClr val="accent1">
                    <a:lumMod val="50000"/>
                  </a:schemeClr>
                </a:solidFill>
                <a:latin typeface="+mj-lt"/>
                <a:ea typeface="Tahoma" pitchFamily="34" charset="0"/>
                <a:cs typeface="Tahoma" pitchFamily="34" charset="0"/>
              </a:rPr>
              <a:t>beliefs are, </a:t>
            </a:r>
            <a:r>
              <a:rPr lang="en-US" sz="1600" b="1" dirty="0">
                <a:solidFill>
                  <a:schemeClr val="accent1">
                    <a:lumMod val="50000"/>
                  </a:schemeClr>
                </a:solidFill>
                <a:latin typeface="+mj-lt"/>
                <a:ea typeface="Tahoma" pitchFamily="34" charset="0"/>
                <a:cs typeface="Tahoma" pitchFamily="34" charset="0"/>
              </a:rPr>
              <a:t>how they are reflected in our modes of operation, our organizational structure, our patterns of behavior and learning).</a:t>
            </a:r>
          </a:p>
          <a:p>
            <a:pPr algn="l" rtl="0">
              <a:lnSpc>
                <a:spcPct val="150000"/>
              </a:lnSpc>
            </a:pPr>
            <a:r>
              <a:rPr lang="en-US" sz="1600" b="1" dirty="0">
                <a:solidFill>
                  <a:schemeClr val="accent1">
                    <a:lumMod val="50000"/>
                  </a:schemeClr>
                </a:solidFill>
                <a:latin typeface="+mj-lt"/>
                <a:ea typeface="Tahoma" pitchFamily="34" charset="0"/>
                <a:cs typeface="Tahoma" pitchFamily="34" charset="0"/>
              </a:rPr>
              <a:t>In many cases, in order to identify relevant changes, we need to create </a:t>
            </a:r>
            <a:r>
              <a:rPr lang="en-US" sz="1600" b="1" dirty="0">
                <a:solidFill>
                  <a:srgbClr val="FF0000"/>
                </a:solidFill>
                <a:latin typeface="+mj-lt"/>
                <a:ea typeface="Tahoma" pitchFamily="34" charset="0"/>
                <a:cs typeface="Tahoma" pitchFamily="34" charset="0"/>
              </a:rPr>
              <a:t>genealogy - a developmental history</a:t>
            </a:r>
            <a:endParaRPr lang="he-IL" sz="1600" b="1" dirty="0">
              <a:solidFill>
                <a:srgbClr val="FF0000"/>
              </a:solidFill>
              <a:latin typeface="+mj-lt"/>
              <a:ea typeface="Tahoma" pitchFamily="34" charset="0"/>
              <a:cs typeface="Tahoma" pitchFamily="34" charset="0"/>
            </a:endParaRPr>
          </a:p>
        </p:txBody>
      </p:sp>
      <p:cxnSp>
        <p:nvCxnSpPr>
          <p:cNvPr id="81" name="מחבר חץ ישר 80"/>
          <p:cNvCxnSpPr/>
          <p:nvPr/>
        </p:nvCxnSpPr>
        <p:spPr>
          <a:xfrm>
            <a:off x="2699792" y="2852936"/>
            <a:ext cx="230165" cy="0"/>
          </a:xfrm>
          <a:prstGeom prst="straightConnector1">
            <a:avLst/>
          </a:prstGeom>
          <a:ln w="381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סוגר מסולסל שמאלי 9"/>
          <p:cNvSpPr/>
          <p:nvPr/>
        </p:nvSpPr>
        <p:spPr>
          <a:xfrm>
            <a:off x="1643042" y="928670"/>
            <a:ext cx="571504" cy="1500198"/>
          </a:xfrm>
          <a:prstGeom prst="leftBrac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3" name="TextBox 12"/>
          <p:cNvSpPr txBox="1"/>
          <p:nvPr/>
        </p:nvSpPr>
        <p:spPr>
          <a:xfrm>
            <a:off x="395536" y="980728"/>
            <a:ext cx="1428759" cy="1384995"/>
          </a:xfrm>
          <a:prstGeom prst="rect">
            <a:avLst/>
          </a:prstGeom>
          <a:noFill/>
        </p:spPr>
        <p:txBody>
          <a:bodyPr wrap="square" rtlCol="1">
            <a:spAutoFit/>
          </a:bodyPr>
          <a:lstStyle/>
          <a:p>
            <a:pPr algn="l" rtl="0">
              <a:buFont typeface="Arial" pitchFamily="34" charset="0"/>
              <a:buChar char="•"/>
            </a:pPr>
            <a:r>
              <a:rPr lang="en-US" sz="1400" b="1" dirty="0" smtClean="0">
                <a:solidFill>
                  <a:srgbClr val="00B050"/>
                </a:solidFill>
              </a:rPr>
              <a:t>Regional – International System</a:t>
            </a:r>
            <a:endParaRPr lang="he-IL" sz="1400" b="1" dirty="0" smtClean="0">
              <a:solidFill>
                <a:srgbClr val="00B050"/>
              </a:solidFill>
            </a:endParaRPr>
          </a:p>
          <a:p>
            <a:pPr algn="l" rtl="0">
              <a:buFont typeface="Arial" pitchFamily="34" charset="0"/>
              <a:buChar char="•"/>
            </a:pPr>
            <a:r>
              <a:rPr lang="en-US" sz="1400" b="1" dirty="0" smtClean="0">
                <a:solidFill>
                  <a:srgbClr val="FF0000"/>
                </a:solidFill>
              </a:rPr>
              <a:t>Rival syste</a:t>
            </a:r>
            <a:r>
              <a:rPr lang="en-US" sz="1400" b="1" dirty="0">
                <a:solidFill>
                  <a:srgbClr val="FF0000"/>
                </a:solidFill>
              </a:rPr>
              <a:t>m</a:t>
            </a:r>
            <a:endParaRPr lang="he-IL" sz="1400" b="1" dirty="0" smtClean="0">
              <a:solidFill>
                <a:srgbClr val="FF0000"/>
              </a:solidFill>
            </a:endParaRPr>
          </a:p>
          <a:p>
            <a:pPr algn="l" rtl="0">
              <a:buFont typeface="Arial" pitchFamily="34" charset="0"/>
              <a:buChar char="•"/>
            </a:pPr>
            <a:r>
              <a:rPr lang="en-US" sz="1400" b="1" dirty="0" smtClean="0">
                <a:solidFill>
                  <a:srgbClr val="0070C0"/>
                </a:solidFill>
              </a:rPr>
              <a:t>IDF – Concepts, Organization…</a:t>
            </a:r>
            <a:endParaRPr lang="he-IL" sz="1400" b="1" dirty="0">
              <a:solidFill>
                <a:srgbClr val="0070C0"/>
              </a:solidFill>
            </a:endParaRPr>
          </a:p>
        </p:txBody>
      </p:sp>
    </p:spTree>
    <p:extLst>
      <p:ext uri="{BB962C8B-B14F-4D97-AF65-F5344CB8AC3E}">
        <p14:creationId xmlns="" xmlns:p14="http://schemas.microsoft.com/office/powerpoint/2010/main" val="83979731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a:xfrm>
            <a:off x="1619672" y="305642"/>
            <a:ext cx="6856123" cy="5721499"/>
          </a:xfrm>
          <a:prstGeom prst="rect">
            <a:avLst/>
          </a:prstGeom>
        </p:spPr>
      </p:pic>
      <p:sp>
        <p:nvSpPr>
          <p:cNvPr id="5" name="TextBox 4"/>
          <p:cNvSpPr txBox="1"/>
          <p:nvPr/>
        </p:nvSpPr>
        <p:spPr>
          <a:xfrm>
            <a:off x="3347864" y="1556792"/>
            <a:ext cx="936104" cy="646331"/>
          </a:xfrm>
          <a:prstGeom prst="rect">
            <a:avLst/>
          </a:prstGeom>
          <a:solidFill>
            <a:srgbClr val="FFFF00"/>
          </a:solidFill>
          <a:ln>
            <a:solidFill>
              <a:schemeClr val="tx1"/>
            </a:solidFill>
          </a:ln>
        </p:spPr>
        <p:txBody>
          <a:bodyPr wrap="square" rtlCol="0">
            <a:spAutoFit/>
          </a:bodyPr>
          <a:lstStyle/>
          <a:p>
            <a:pPr algn="ctr" rtl="0"/>
            <a:r>
              <a:rPr lang="en-US" sz="1200" dirty="0" smtClean="0">
                <a:latin typeface="David" pitchFamily="34" charset="-79"/>
                <a:cs typeface="David" pitchFamily="34" charset="-79"/>
              </a:rPr>
              <a:t>Current System- Emerging</a:t>
            </a:r>
            <a:endParaRPr lang="en-US" sz="1200" dirty="0">
              <a:latin typeface="David" pitchFamily="34" charset="-79"/>
              <a:cs typeface="David" pitchFamily="34" charset="-79"/>
            </a:endParaRPr>
          </a:p>
        </p:txBody>
      </p:sp>
      <p:sp>
        <p:nvSpPr>
          <p:cNvPr id="10" name="TextBox 9"/>
          <p:cNvSpPr txBox="1"/>
          <p:nvPr/>
        </p:nvSpPr>
        <p:spPr>
          <a:xfrm>
            <a:off x="3707904" y="1196752"/>
            <a:ext cx="2448272" cy="276999"/>
          </a:xfrm>
          <a:prstGeom prst="rect">
            <a:avLst/>
          </a:prstGeom>
          <a:solidFill>
            <a:schemeClr val="bg1">
              <a:lumMod val="85000"/>
            </a:schemeClr>
          </a:solidFill>
        </p:spPr>
        <p:txBody>
          <a:bodyPr wrap="square" rtlCol="0">
            <a:spAutoFit/>
          </a:bodyPr>
          <a:lstStyle/>
          <a:p>
            <a:pPr algn="ctr" rtl="0"/>
            <a:r>
              <a:rPr lang="en-US" sz="1200" dirty="0">
                <a:latin typeface="David" pitchFamily="34" charset="-79"/>
                <a:cs typeface="David" pitchFamily="34" charset="-79"/>
              </a:rPr>
              <a:t>Identifying the relevant </a:t>
            </a:r>
            <a:r>
              <a:rPr lang="en-US" sz="1200" dirty="0" smtClean="0">
                <a:latin typeface="David" pitchFamily="34" charset="-79"/>
                <a:cs typeface="David" pitchFamily="34" charset="-79"/>
              </a:rPr>
              <a:t>gaps (offset)</a:t>
            </a:r>
            <a:endParaRPr lang="en-US" sz="1200" dirty="0"/>
          </a:p>
        </p:txBody>
      </p:sp>
    </p:spTree>
    <p:extLst>
      <p:ext uri="{BB962C8B-B14F-4D97-AF65-F5344CB8AC3E}">
        <p14:creationId xmlns="" xmlns:p14="http://schemas.microsoft.com/office/powerpoint/2010/main" val="2334426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71736" y="274638"/>
            <a:ext cx="4429156" cy="582594"/>
          </a:xfrm>
        </p:spPr>
        <p:txBody>
          <a:bodyPr/>
          <a:lstStyle/>
          <a:p>
            <a:r>
              <a:rPr lang="he-IL" dirty="0" smtClean="0"/>
              <a:t>מערכת מתהווה- הנחות היסוד של סאדאת</a:t>
            </a:r>
            <a:endParaRPr lang="he-IL" dirty="0"/>
          </a:p>
        </p:txBody>
      </p:sp>
      <p:sp>
        <p:nvSpPr>
          <p:cNvPr id="3" name="מציין מיקום תוכן 2"/>
          <p:cNvSpPr>
            <a:spLocks noGrp="1"/>
          </p:cNvSpPr>
          <p:nvPr>
            <p:ph idx="1"/>
          </p:nvPr>
        </p:nvSpPr>
        <p:spPr>
          <a:xfrm>
            <a:off x="1485900" y="1000110"/>
            <a:ext cx="6172200" cy="5126055"/>
          </a:xfrm>
        </p:spPr>
        <p:txBody>
          <a:bodyPr/>
          <a:lstStyle/>
          <a:p>
            <a:pPr algn="ctr" rtl="0">
              <a:buNone/>
            </a:pPr>
            <a:r>
              <a:rPr lang="en-US" b="1" dirty="0" smtClean="0"/>
              <a:t>The present - what defines how we operate?</a:t>
            </a:r>
          </a:p>
          <a:p>
            <a:pPr algn="ctr" rtl="0">
              <a:buNone/>
            </a:pPr>
            <a:endParaRPr lang="he-IL" sz="1600" b="1" dirty="0"/>
          </a:p>
          <a:p>
            <a:pPr rtl="0">
              <a:lnSpc>
                <a:spcPct val="150000"/>
              </a:lnSpc>
              <a:buNone/>
            </a:pPr>
            <a:r>
              <a:rPr lang="en-US" sz="1400" b="1" dirty="0" smtClean="0"/>
              <a:t>"Sadat's many statements on the Arab-Israeli conflict have made it clear that when it comes to his basic principles he did not terribly oppose Nasser’s. Both saw in the creation of Israel an evil act, a historic challenge to the Arab world and the creation of a constraint on political strategic interests of Egypt…”</a:t>
            </a:r>
            <a:endParaRPr lang="he-IL" sz="1400" b="1" dirty="0" smtClean="0"/>
          </a:p>
          <a:p>
            <a:pPr algn="r" rtl="0">
              <a:lnSpc>
                <a:spcPct val="150000"/>
              </a:lnSpc>
              <a:buNone/>
            </a:pPr>
            <a:r>
              <a:rPr lang="en-US" sz="1400" dirty="0" smtClean="0"/>
              <a:t>"Egypt under Sadat," Shimon Shamir, 1992</a:t>
            </a:r>
            <a:r>
              <a:rPr lang="he-IL" sz="1400" dirty="0" smtClean="0"/>
              <a:t>  </a:t>
            </a:r>
            <a:endParaRPr lang="he-IL" sz="1400" dirty="0"/>
          </a:p>
          <a:p>
            <a:pPr algn="l" rtl="0">
              <a:lnSpc>
                <a:spcPct val="150000"/>
              </a:lnSpc>
              <a:buNone/>
            </a:pPr>
            <a:r>
              <a:rPr lang="en-US" sz="1400" b="1" dirty="0" smtClean="0"/>
              <a:t>“…I do not believe anyone in my position would have mustered the courage to make any decision, but I'm sure I was the key to all – on the political, economical and military level - to invent a situation resulting from the defeat of 1967 in order for us to regain our confidence in ourselves and the world to regain its confidence in us…”</a:t>
            </a:r>
            <a:endParaRPr lang="he-IL" sz="1400" b="1" dirty="0"/>
          </a:p>
          <a:p>
            <a:pPr algn="r" rtl="1">
              <a:lnSpc>
                <a:spcPct val="150000"/>
              </a:lnSpc>
              <a:buNone/>
            </a:pPr>
            <a:r>
              <a:rPr lang="en-US" sz="1400" dirty="0" smtClean="0"/>
              <a:t>Sadat's life story, page 164</a:t>
            </a:r>
            <a:endParaRPr lang="he-IL" sz="1800" b="1" dirty="0"/>
          </a:p>
        </p:txBody>
      </p:sp>
      <p:sp>
        <p:nvSpPr>
          <p:cNvPr id="4" name="מלבן מעוגל 3">
            <a:hlinkClick r:id="rId2" action="ppaction://hlinksldjump"/>
          </p:cNvPr>
          <p:cNvSpPr/>
          <p:nvPr/>
        </p:nvSpPr>
        <p:spPr>
          <a:xfrm>
            <a:off x="2000232" y="285728"/>
            <a:ext cx="5143536" cy="500066"/>
          </a:xfrm>
          <a:prstGeom prst="roundRect">
            <a:avLst/>
          </a:prstGeom>
          <a:solidFill>
            <a:schemeClr val="accent3">
              <a:lumMod val="60000"/>
              <a:lumOff val="4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prstClr val="black"/>
              </a:solidFill>
            </a:endParaRPr>
          </a:p>
        </p:txBody>
      </p:sp>
      <p:sp>
        <p:nvSpPr>
          <p:cNvPr id="5" name="TextBox 4"/>
          <p:cNvSpPr txBox="1"/>
          <p:nvPr/>
        </p:nvSpPr>
        <p:spPr>
          <a:xfrm>
            <a:off x="1763688" y="188640"/>
            <a:ext cx="5688632" cy="707886"/>
          </a:xfrm>
          <a:prstGeom prst="rect">
            <a:avLst/>
          </a:prstGeom>
          <a:solidFill>
            <a:schemeClr val="accent3">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1">
            <a:spAutoFit/>
          </a:bodyPr>
          <a:lstStyle/>
          <a:p>
            <a:pPr algn="ctr" rtl="0"/>
            <a:r>
              <a:rPr lang="en-US" sz="2000" b="1" dirty="0" smtClean="0">
                <a:solidFill>
                  <a:schemeClr val="accent3">
                    <a:lumMod val="50000"/>
                  </a:schemeClr>
                </a:solidFill>
                <a:latin typeface="+mj-lt"/>
              </a:rPr>
              <a:t>Emergent System – Sadat’s Basic Premises</a:t>
            </a:r>
          </a:p>
          <a:p>
            <a:pPr algn="ctr" rtl="0"/>
            <a:endParaRPr lang="he-IL" sz="2000" b="1" dirty="0">
              <a:latin typeface="+mj-lt"/>
            </a:endParaRPr>
          </a:p>
        </p:txBody>
      </p:sp>
    </p:spTree>
    <p:extLst>
      <p:ext uri="{BB962C8B-B14F-4D97-AF65-F5344CB8AC3E}">
        <p14:creationId xmlns="" xmlns:p14="http://schemas.microsoft.com/office/powerpoint/2010/main" val="331955518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מספר_x0020_שיעור xmlns="82472ba6-a28c-4602-897f-8bc762513295">10</מספר_x0020_שיעור>
    <שייכות_x0020_למחזור xmlns="82472ba6-a28c-4602-897f-8bc762513295">
      <Value>12</Value>
    </שייכות_x0020_למחזור>
    <_x05e9__x05dd__x0020__x05de__x05d7__x05d1__x05e8__x0020__x05d4__x05de__x05e1__x05de__x05da_ xmlns="82cd88cd-d3a1-4b0e-9931-b50e684333cb">תא"ל מאיר פינקל</_x05e9__x05dd__x0020__x05de__x05d7__x05d1__x05e8__x0020__x05d4__x05de__x05e1__x05de__x05da_>
    <שם_x0020_קורס xmlns="82472ba6-a28c-4602-897f-8bc762513295">24</שם_x0020_קורס>
    <סוג_x0020_מסמך_x0020_הדרכה xmlns="82472ba6-a28c-4602-897f-8bc762513295">4</סוג_x0020_מסמך_x0020_הדרכה>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מסמך לקורס" ma:contentTypeID="0x010100CF5EA5128B34CD43B9502CEC216911FA00E7E62ACDEDA48147960138C3D93CA9A7" ma:contentTypeVersion="16" ma:contentTypeDescription="" ma:contentTypeScope="" ma:versionID="a49f20ca24e4d515167405069150e6a3">
  <xsd:schema xmlns:xsd="http://www.w3.org/2001/XMLSchema" xmlns:xs="http://www.w3.org/2001/XMLSchema" xmlns:p="http://schemas.microsoft.com/office/2006/metadata/properties" xmlns:ns1="82472ba6-a28c-4602-897f-8bc762513295" xmlns:ns3="82cd88cd-d3a1-4b0e-9931-b50e684333cb" xmlns:ns4="http://schemas.microsoft.com/sharepoint/v4" targetNamespace="http://schemas.microsoft.com/office/2006/metadata/properties" ma:root="true" ma:fieldsID="222cf29b777924a2c65a3246c736d3ff" ns1:_="" ns3:_="" ns4:_="">
    <xsd:import namespace="82472ba6-a28c-4602-897f-8bc762513295"/>
    <xsd:import namespace="82cd88cd-d3a1-4b0e-9931-b50e684333cb"/>
    <xsd:import namespace="http://schemas.microsoft.com/sharepoint/v4"/>
    <xsd:element name="properties">
      <xsd:complexType>
        <xsd:sequence>
          <xsd:element name="documentManagement">
            <xsd:complexType>
              <xsd:all>
                <xsd:element ref="ns1:שייכות_x0020_למחזור" minOccurs="0"/>
                <xsd:element ref="ns1:שם_x0020_קורס"/>
                <xsd:element ref="ns1:סוג_x0020_מסמך_x0020_הדרכה"/>
                <xsd:element ref="ns1:מספר_x0020_שיעור"/>
                <xsd:element ref="ns1:שייכות_x0020_למחזור_x003a_תאריך_x0020_סיום" minOccurs="0"/>
                <xsd:element ref="ns3:_x05e9__x05dd__x0020__x05de__x05d7__x05d1__x05e8__x0020__x05d4__x05de__x05e1__x05de__x05da_"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472ba6-a28c-4602-897f-8bc762513295" elementFormDefault="qualified">
    <xsd:import namespace="http://schemas.microsoft.com/office/2006/documentManagement/types"/>
    <xsd:import namespace="http://schemas.microsoft.com/office/infopath/2007/PartnerControls"/>
    <xsd:element name="שייכות_x0020_למחזור" ma:index="0" nillable="true" ma:displayName="שייכות למחזור" ma:list="{d20ad5c3-f69a-455e-a91e-a8d6bece7aea}" ma:internalName="_x05e9__x05d9__x05d9__x05db__x05d5__x05ea__x0020__x05dc__x05de__x05d7__x05d6__x05d5__x05e8_" ma:showField="_x05de__x05d7__x05d6__x05d5__x05" ma:web="82472ba6-a28c-4602-897f-8bc762513295" ma:requiredMultiChoice="true">
      <xsd:complexType>
        <xsd:complexContent>
          <xsd:extension base="dms:MultiChoiceLookup">
            <xsd:sequence>
              <xsd:element name="Value" type="dms:Lookup" maxOccurs="unbounded" minOccurs="0" nillable="true"/>
            </xsd:sequence>
          </xsd:extension>
        </xsd:complexContent>
      </xsd:complexType>
    </xsd:element>
    <xsd:element name="שם_x0020_קורס" ma:index="1" ma:displayName="שם קורס" ma:list="{519b4ddc-27ba-4c01-a2b5-5799e581ca1a}" ma:internalName="_x05e9__x05dd__x0020__x05e7__x05d5__x05e8__x05e1_" ma:showField="_x05e9__x05dd__x0020__x05e7__x05" ma:web="82472ba6-a28c-4602-897f-8bc762513295">
      <xsd:simpleType>
        <xsd:restriction base="dms:Lookup"/>
      </xsd:simpleType>
    </xsd:element>
    <xsd:element name="סוג_x0020_מסמך_x0020_הדרכה" ma:index="3" ma:displayName="סוג מסמך" ma:list="{51749114-ea42-4c1a-9f3a-b387cf10361a}" ma:internalName="_x05e1__x05d5__x05d2__x0020__x05de__x05e1__x05de__x05da__x0020__x05d4__x05d3__x05e8__x05db__x05d4_" ma:showField="Title" ma:web="82472ba6-a28c-4602-897f-8bc762513295">
      <xsd:simpleType>
        <xsd:restriction base="dms:Lookup"/>
      </xsd:simpleType>
    </xsd:element>
    <xsd:element name="מספר_x0020_שיעור" ma:index="4" ma:displayName="מספר שיעור" ma:list="{f0bc3eaf-7385-4408-af8c-349867441398}" ma:internalName="_x05de__x05e1__x05e4__x05e8__x0020__x05e9__x05d9__x05e2__x05d5__x05e8_" ma:showField="Title" ma:web="82472ba6-a28c-4602-897f-8bc762513295">
      <xsd:simpleType>
        <xsd:restriction base="dms:Lookup"/>
      </xsd:simpleType>
    </xsd:element>
    <xsd:element name="שייכות_x0020_למחזור_x003a_תאריך_x0020_סיום" ma:index="12" nillable="true" ma:displayName="שייכות למחזור:תאריך סיום" ma:list="{d20ad5c3-f69a-455e-a91e-a8d6bece7aea}" ma:internalName="_x05e9__x05d9__x05d9__x05db__x05d5__x05ea__x0020__x05dc__x05de__x05d7__x05d6__x05d5__x05e8__x003A__x05ea__x05d0__x05e8__x05d9__x05da__x0020__x05e1__x05d9__x05d5__x05dd_" ma:readOnly="true" ma:showField="_x05ea__x05d0__x05e8__x05d9__x050" ma:web="82472ba6-a28c-4602-897f-8bc76251329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cd88cd-d3a1-4b0e-9931-b50e684333cb" elementFormDefault="qualified">
    <xsd:import namespace="http://schemas.microsoft.com/office/2006/documentManagement/types"/>
    <xsd:import namespace="http://schemas.microsoft.com/office/infopath/2007/PartnerControls"/>
    <xsd:element name="_x05e9__x05dd__x0020__x05de__x05d7__x05d1__x05e8__x0020__x05d4__x05de__x05e1__x05de__x05da_" ma:index="13" nillable="true" ma:displayName="שם מחבר המסמך" ma:internalName="_x05e9__x05dd__x0020__x05de__x05d7__x05d1__x05e8__x0020__x05d4__x05de__x05e1__x05de__x05da_">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סוג תוכן"/>
        <xsd:element ref="dc:title" minOccurs="0" maxOccurs="1" ma:index="7" ma:displayName="תיאור"/>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DDD0D4-0D3D-4646-BCA7-A177FF3B8651}">
  <ds:schemaRefs>
    <ds:schemaRef ds:uri="http://schemas.microsoft.com/sharepoint/v3/contenttype/forms"/>
  </ds:schemaRefs>
</ds:datastoreItem>
</file>

<file path=customXml/itemProps2.xml><?xml version="1.0" encoding="utf-8"?>
<ds:datastoreItem xmlns:ds="http://schemas.openxmlformats.org/officeDocument/2006/customXml" ds:itemID="{B2B471B5-8867-4D58-8A6C-0F8ECD6CB4DC}">
  <ds:schemaRefs>
    <ds:schemaRef ds:uri="82cd88cd-d3a1-4b0e-9931-b50e684333cb"/>
    <ds:schemaRef ds:uri="http://www.w3.org/XML/1998/namespace"/>
    <ds:schemaRef ds:uri="http://schemas.microsoft.com/office/2006/metadata/properties"/>
    <ds:schemaRef ds:uri="http://purl.org/dc/terms/"/>
    <ds:schemaRef ds:uri="82472ba6-a28c-4602-897f-8bc762513295"/>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sharepoint/v4"/>
    <ds:schemaRef ds:uri="http://purl.org/dc/dcmitype/"/>
  </ds:schemaRefs>
</ds:datastoreItem>
</file>

<file path=customXml/itemProps3.xml><?xml version="1.0" encoding="utf-8"?>
<ds:datastoreItem xmlns:ds="http://schemas.openxmlformats.org/officeDocument/2006/customXml" ds:itemID="{9DAA04D2-22A5-40C2-ADD1-830BFAE5E3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472ba6-a28c-4602-897f-8bc762513295"/>
    <ds:schemaRef ds:uri="82cd88cd-d3a1-4b0e-9931-b50e684333c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2113</TotalTime>
  <Words>6938</Words>
  <Application>Microsoft Office PowerPoint</Application>
  <PresentationFormat>‫הצגה על המסך (4:3)</PresentationFormat>
  <Paragraphs>663</Paragraphs>
  <Slides>58</Slides>
  <Notes>28</Notes>
  <HiddenSlides>0</HiddenSlides>
  <MMClips>0</MMClips>
  <ScaleCrop>false</ScaleCrop>
  <HeadingPairs>
    <vt:vector size="4" baseType="variant">
      <vt:variant>
        <vt:lpstr>ערכת נושא</vt:lpstr>
      </vt:variant>
      <vt:variant>
        <vt:i4>2</vt:i4>
      </vt:variant>
      <vt:variant>
        <vt:lpstr>כותרות שקופיות</vt:lpstr>
      </vt:variant>
      <vt:variant>
        <vt:i4>58</vt:i4>
      </vt:variant>
    </vt:vector>
  </HeadingPairs>
  <TitlesOfParts>
    <vt:vector size="60" baseType="lpstr">
      <vt:lpstr>ערכת נושא Office</vt:lpstr>
      <vt:lpstr>עיצוב מותאם אישית</vt:lpstr>
      <vt:lpstr>שקופית 1</vt:lpstr>
      <vt:lpstr>Dado Center</vt:lpstr>
      <vt:lpstr>שקופית 3</vt:lpstr>
      <vt:lpstr>שקופית 4</vt:lpstr>
      <vt:lpstr>As an Example of the Design Process</vt:lpstr>
      <vt:lpstr>The Relevance Gap - The Offset</vt:lpstr>
      <vt:lpstr>The Offset</vt:lpstr>
      <vt:lpstr>שקופית 8</vt:lpstr>
      <vt:lpstr>מערכת מתהווה- הנחות היסוד של סאדאת</vt:lpstr>
      <vt:lpstr>Sadat's Vision</vt:lpstr>
      <vt:lpstr>שקופית 11</vt:lpstr>
      <vt:lpstr>To what Extent did Sadat Understand The Emerging System?</vt:lpstr>
      <vt:lpstr>שקופית 13</vt:lpstr>
      <vt:lpstr>The International System</vt:lpstr>
      <vt:lpstr>Description and Analysis of the  Opposing System</vt:lpstr>
      <vt:lpstr>The Opponent System – Israel (Sadat’s Perspective)</vt:lpstr>
      <vt:lpstr>The Opponent- Israel Continuation</vt:lpstr>
      <vt:lpstr>שקופית 18</vt:lpstr>
      <vt:lpstr>The Egyptian System</vt:lpstr>
      <vt:lpstr>שקופית 20</vt:lpstr>
      <vt:lpstr>Past / Legacy System</vt:lpstr>
      <vt:lpstr>Past / Legacy System</vt:lpstr>
      <vt:lpstr>שקופית 23</vt:lpstr>
      <vt:lpstr>שקופית 24</vt:lpstr>
      <vt:lpstr>Nasser's Premises</vt:lpstr>
      <vt:lpstr>שקופית 26</vt:lpstr>
      <vt:lpstr>ההיסט</vt:lpstr>
      <vt:lpstr>System Analysis - What Does It Look Like?</vt:lpstr>
      <vt:lpstr>The Use Of Genealogy As Part Of Processes In Recent Years For The Purpose Of Identifying An Offset</vt:lpstr>
      <vt:lpstr>The Potential</vt:lpstr>
      <vt:lpstr>הפוטנציאל</vt:lpstr>
      <vt:lpstr>Continuation - Potential:</vt:lpstr>
      <vt:lpstr>The Initial Strategy</vt:lpstr>
      <vt:lpstr>שקופית 34</vt:lpstr>
      <vt:lpstr>שקופית 35</vt:lpstr>
      <vt:lpstr>Strategic Concept/Idea</vt:lpstr>
      <vt:lpstr>Strategic Concept</vt:lpstr>
      <vt:lpstr>Strategic Concept / Continuation</vt:lpstr>
      <vt:lpstr>שקופית 39</vt:lpstr>
      <vt:lpstr>שקופית 40</vt:lpstr>
      <vt:lpstr>The Contrast  </vt:lpstr>
      <vt:lpstr>Idea and Formation of a Campaign </vt:lpstr>
      <vt:lpstr>שקופית 43</vt:lpstr>
      <vt:lpstr>A systematic Idea for Realizing The Strategic Concept</vt:lpstr>
      <vt:lpstr>The Characters:</vt:lpstr>
      <vt:lpstr>Development of the Egyptian systematic Concept</vt:lpstr>
      <vt:lpstr>Operational Plans</vt:lpstr>
      <vt:lpstr>Operational Plans - Continued:</vt:lpstr>
      <vt:lpstr>The Bader Plan (early 1972)</vt:lpstr>
      <vt:lpstr>Adjusting the Man To The Plan:  (October 1972)</vt:lpstr>
      <vt:lpstr>Operational Challenges</vt:lpstr>
      <vt:lpstr>The answer to the challenge?  (Directive 41) - Planning a crossing of the canal based on the existing capabilities</vt:lpstr>
      <vt:lpstr>Structuring Learning</vt:lpstr>
      <vt:lpstr>Structuring Learning - Examples</vt:lpstr>
      <vt:lpstr>שקופית 55</vt:lpstr>
      <vt:lpstr>שקופית 56</vt:lpstr>
      <vt:lpstr>שקופית 57</vt:lpstr>
      <vt:lpstr>שקופית 58</vt:lpstr>
    </vt:vector>
  </TitlesOfParts>
  <Company>IDF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עיצוב - תהליכי הלמידה ופיתוח הידע לצרכי פיתוח תפיסות במפקדה הכללית ובמפקדות הראשיות</dc:title>
  <dc:creator>s4628485</dc:creator>
  <cp:lastModifiedBy>u45414</cp:lastModifiedBy>
  <cp:revision>412</cp:revision>
  <dcterms:created xsi:type="dcterms:W3CDTF">2015-04-15T07:02:02Z</dcterms:created>
  <dcterms:modified xsi:type="dcterms:W3CDTF">2018-12-12T18:25:04Z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0x010100CF5EA5128B34CD43B9502CEC216911FA00E7E62ACDEDA48147960138C3D93CA9A7</vt:lpwstr>
  </property>
</Properties>
</file>