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417C24C-E1F6-4E3D-B775-DE720963382B}">
  <a:tblStyle styleId="{7417C24C-E1F6-4E3D-B775-DE720963382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0c3167a46b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0c3167a46b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0f5aa9dde5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0f5aa9dde5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0f5aa9dde5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0f5aa9dde5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0e8022f20c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0e8022f20c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0c3167a46b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0c3167a46b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0e8022f20c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0e8022f20c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0f5aa9dde5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0f5aa9dde5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0f5aa9dde5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0f5aa9dde5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0f5aa9dde5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0f5aa9dde5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0f5aa9dde5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0f5aa9dde5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0f5aa9dde5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0f5aa9dde5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0c3167a46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0c3167a46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0f5aa9dde5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0f5aa9dde5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0f5aa9dde5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0f5aa9dde5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0e8022f20c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0e8022f20c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0e8022f20c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0e8022f20c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0f5aa9dde5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0f5aa9dde5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0c3167a46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0c3167a46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0c3167a46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0c3167a46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0e8022f20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0e8022f20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0f5aa9dde5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0f5aa9dde5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en.wikipedia.org/wiki/D%C3%A9marche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www.google.com/search?q=bureaucratic&amp;spell=1&amp;sa=X&amp;ved=2ahUKEwim_ICqvaX9AhWLQvEDHcQ7AkYQkeECKAB6BAgJEAE" TargetMode="External"/><Relationship Id="rId4" Type="http://schemas.openxmlformats.org/officeDocument/2006/relationships/hyperlink" Target="https://www.google.com/search?q=bureaucratic&amp;spell=1&amp;sa=X&amp;ved=2ahUKEwim_ICqvaX9AhWLQvEDHcQ7AkYQkeECKAB6BAgJEAE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www.google.com/search?q=bureaucratic&amp;spell=1&amp;sa=X&amp;ved=2ahUKEwim_ICqvaX9AhWLQvEDHcQ7AkYQkeECKAB6BAgJEAE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הכנה לסימולציה: עיצוב מדיניות חוץ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Simulation</a:t>
            </a:r>
            <a:r>
              <a:rPr lang="en"/>
              <a:t> Prep: Shaping Foreign Policy 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b="1" lang="en" sz="1940"/>
              <a:t>Dr. Ehud Eiran דר אהוד ערן    </a:t>
            </a:r>
            <a:endParaRPr b="1" sz="194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b="1" lang="en" sz="1940"/>
              <a:t>University of Haifa/Mabal</a:t>
            </a:r>
            <a:endParaRPr b="1" sz="194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b="1" lang="en" sz="1940"/>
              <a:t>21 February, 2023</a:t>
            </a:r>
            <a:endParaRPr b="1" sz="194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920"/>
              <a:t>Liberalism </a:t>
            </a:r>
            <a:endParaRPr b="1" sz="2920"/>
          </a:p>
        </p:txBody>
      </p:sp>
      <p:sp>
        <p:nvSpPr>
          <p:cNvPr id="118" name="Google Shape;118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19" name="Google Shape;119;p22"/>
          <p:cNvGraphicFramePr/>
          <p:nvPr/>
        </p:nvGraphicFramePr>
        <p:xfrm>
          <a:off x="952500" y="127638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{7417C24C-E1F6-4E3D-B775-DE720963382B}</a:tableStyleId>
              </a:tblPr>
              <a:tblGrid>
                <a:gridCol w="3619500"/>
                <a:gridCol w="3619500"/>
              </a:tblGrid>
              <a:tr h="1631675">
                <a:tc>
                  <a:txBody>
                    <a:bodyPr/>
                    <a:lstStyle/>
                    <a:p>
                      <a:pPr indent="-3556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Char char="-"/>
                      </a:pPr>
                      <a:r>
                        <a:rPr b="1" lang="en" sz="2000">
                          <a:solidFill>
                            <a:schemeClr val="dk1"/>
                          </a:solidFill>
                        </a:rPr>
                        <a:t>Liberalism: a country’s preferences are determined by its members</a:t>
                      </a:r>
                      <a:endParaRPr b="1" sz="2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/>
                        <a:t>העדפות המדינה נקבעות על ידי התאגדויות של פרטים</a:t>
                      </a:r>
                      <a:endParaRPr b="1" sz="2000"/>
                    </a:p>
                  </a:txBody>
                  <a:tcPr marT="91425" marB="91425" marR="91425" marL="91425"/>
                </a:tc>
              </a:tr>
              <a:tr h="2314625">
                <a:tc>
                  <a:txBody>
                    <a:bodyPr/>
                    <a:lstStyle/>
                    <a:p>
                      <a:pPr indent="-3556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Char char="-"/>
                      </a:pPr>
                      <a:r>
                        <a:rPr b="1" lang="en" sz="2000">
                          <a:solidFill>
                            <a:schemeClr val="dk1"/>
                          </a:solidFill>
                        </a:rPr>
                        <a:t>The intellectual focus: on international mechanism for coordination and cooperation: norms, international institutions </a:t>
                      </a:r>
                      <a:endParaRPr b="1" sz="2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/>
                        <a:t>המוקד המחקרי: מנגנוני תיאום ושת”פ בינ”ל כמו ארגונים ונורמות בינ”ל </a:t>
                      </a:r>
                      <a:endParaRPr b="1" sz="20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type="title"/>
          </p:nvPr>
        </p:nvSpPr>
        <p:spPr>
          <a:xfrm>
            <a:off x="311700" y="445025"/>
            <a:ext cx="8520600" cy="12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Liberalism: State interests? מה הם האינטרסים המדינתיים לפי הגישה הליברלית ? </a:t>
            </a:r>
            <a:endParaRPr/>
          </a:p>
        </p:txBody>
      </p:sp>
      <p:sp>
        <p:nvSpPr>
          <p:cNvPr id="125" name="Google Shape;125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3"/>
          <p:cNvSpPr txBox="1"/>
          <p:nvPr/>
        </p:nvSpPr>
        <p:spPr>
          <a:xfrm>
            <a:off x="98150" y="1892500"/>
            <a:ext cx="8333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27" name="Google Shape;12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0125" y="1774696"/>
            <a:ext cx="7143750" cy="329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Liberalism </a:t>
            </a:r>
            <a:endParaRPr/>
          </a:p>
        </p:txBody>
      </p:sp>
      <p:sp>
        <p:nvSpPr>
          <p:cNvPr id="133" name="Google Shape;133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34" name="Google Shape;134;p24"/>
          <p:cNvGraphicFramePr/>
          <p:nvPr/>
        </p:nvGraphicFramePr>
        <p:xfrm>
          <a:off x="952500" y="1017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{7417C24C-E1F6-4E3D-B775-DE720963382B}</a:tableStyleId>
              </a:tblPr>
              <a:tblGrid>
                <a:gridCol w="3619500"/>
                <a:gridCol w="3619500"/>
              </a:tblGrid>
              <a:tr h="2367800">
                <a:tc>
                  <a:txBody>
                    <a:bodyPr/>
                    <a:lstStyle/>
                    <a:p>
                      <a:pPr indent="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</a:rPr>
                        <a:t>Society’s</a:t>
                      </a:r>
                      <a:r>
                        <a:rPr b="1" lang="en" sz="1700">
                          <a:solidFill>
                            <a:schemeClr val="dk1"/>
                          </a:solidFill>
                        </a:rPr>
                        <a:t> preferences  will determine its foreign policy  </a:t>
                      </a:r>
                      <a:endParaRPr b="1" sz="1700">
                        <a:solidFill>
                          <a:schemeClr val="dk1"/>
                        </a:solidFill>
                      </a:endParaRPr>
                    </a:p>
                    <a:p>
                      <a:pPr indent="-336550" lvl="0" marL="45720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Char char="-"/>
                      </a:pPr>
                      <a:r>
                        <a:rPr b="1" lang="en" sz="1700">
                          <a:solidFill>
                            <a:schemeClr val="dk1"/>
                          </a:solidFill>
                        </a:rPr>
                        <a:t>WB: If right is in power, WB remains Israeli</a:t>
                      </a:r>
                      <a:endParaRPr b="1" sz="17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7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/>
                        <a:t>העדפות של החברה יקבעו את האינטרסים של מדיניות החוץ</a:t>
                      </a:r>
                      <a:endParaRPr b="1" sz="1700"/>
                    </a:p>
                    <a:p>
                      <a:pPr indent="0" lvl="0" marL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700"/>
                    </a:p>
                    <a:p>
                      <a:pPr indent="0" lvl="0" marL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/>
                        <a:t> יו"ש: אם הימין בשלטון, ישראל תשאר ביו"ש </a:t>
                      </a:r>
                      <a:endParaRPr b="1" sz="1700"/>
                    </a:p>
                  </a:txBody>
                  <a:tcPr marT="91425" marB="91425" marR="91425" marL="91425"/>
                </a:tc>
              </a:tr>
              <a:tr h="1665625">
                <a:tc>
                  <a:txBody>
                    <a:bodyPr/>
                    <a:lstStyle/>
                    <a:p>
                      <a:pPr indent="-3365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Char char="-"/>
                      </a:pPr>
                      <a:r>
                        <a:rPr b="1" lang="en" sz="1700">
                          <a:solidFill>
                            <a:schemeClr val="dk1"/>
                          </a:solidFill>
                        </a:rPr>
                        <a:t>The state will act/be </a:t>
                      </a:r>
                      <a:r>
                        <a:rPr b="1" lang="en" sz="1700">
                          <a:solidFill>
                            <a:schemeClr val="dk1"/>
                          </a:solidFill>
                        </a:rPr>
                        <a:t>constrained</a:t>
                      </a:r>
                      <a:r>
                        <a:rPr b="1" lang="en" sz="1700">
                          <a:solidFill>
                            <a:schemeClr val="dk1"/>
                          </a:solidFill>
                        </a:rPr>
                        <a:t> by intl norms and </a:t>
                      </a:r>
                      <a:r>
                        <a:rPr b="1" lang="en" sz="1700">
                          <a:solidFill>
                            <a:schemeClr val="dk1"/>
                          </a:solidFill>
                        </a:rPr>
                        <a:t>organizations</a:t>
                      </a:r>
                      <a:endParaRPr b="1" sz="1700">
                        <a:solidFill>
                          <a:schemeClr val="dk1"/>
                        </a:solidFill>
                      </a:endParaRPr>
                    </a:p>
                    <a:p>
                      <a:pPr indent="-3365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Char char="-"/>
                      </a:pPr>
                      <a:r>
                        <a:rPr b="1" lang="en" sz="1700">
                          <a:solidFill>
                            <a:schemeClr val="dk1"/>
                          </a:solidFill>
                        </a:rPr>
                        <a:t>WB:</a:t>
                      </a:r>
                      <a:r>
                        <a:rPr b="1" lang="en" sz="17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b="1" lang="en" sz="1700">
                          <a:solidFill>
                            <a:schemeClr val="dk1"/>
                          </a:solidFill>
                        </a:rPr>
                        <a:t>Different</a:t>
                      </a:r>
                      <a:r>
                        <a:rPr b="1" lang="en" sz="17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b="1" lang="en" sz="1700">
                          <a:solidFill>
                            <a:schemeClr val="dk1"/>
                          </a:solidFill>
                        </a:rPr>
                        <a:t>interpretations</a:t>
                      </a:r>
                      <a:r>
                        <a:rPr b="1" lang="en" sz="1700">
                          <a:solidFill>
                            <a:schemeClr val="dk1"/>
                          </a:solidFill>
                        </a:rPr>
                        <a:t> of intl law</a:t>
                      </a:r>
                      <a:endParaRPr b="1" sz="17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/>
                        <a:t>המדינה תפעל/תהיה מוגבלת על ידי נורמות ומוסדות בינ"ל</a:t>
                      </a:r>
                      <a:endParaRPr b="1" sz="1700"/>
                    </a:p>
                    <a:p>
                      <a:pPr indent="0" lvl="0" marL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/>
                        <a:t>יו"ש: העתיד יקבע בפרשנות של המשפט הבינ"ל (שטח כבוש או שטח ללא ריבונות)</a:t>
                      </a:r>
                      <a:endParaRPr b="1" sz="1700"/>
                    </a:p>
                  </a:txBody>
                  <a:tcPr marT="91425" marB="91425" marR="91425" marL="91425"/>
                </a:tc>
              </a:tr>
              <a:tr h="317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/>
                    </a:p>
                  </a:txBody>
                  <a:tcPr marT="91425" marB="91425" marR="91425" marL="91425"/>
                </a:tc>
              </a:tr>
              <a:tr h="283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/>
          <p:nvPr>
            <p:ph type="title"/>
          </p:nvPr>
        </p:nvSpPr>
        <p:spPr>
          <a:xfrm>
            <a:off x="193900" y="3665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Liberal foreign policy examples</a:t>
            </a:r>
            <a:endParaRPr/>
          </a:p>
        </p:txBody>
      </p:sp>
      <p:sp>
        <p:nvSpPr>
          <p:cNvPr id="140" name="Google Shape;140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AutoNum type="arabicPeriod"/>
            </a:pPr>
            <a:r>
              <a:rPr b="1" lang="en" sz="2500">
                <a:solidFill>
                  <a:schemeClr val="dk1"/>
                </a:solidFill>
              </a:rPr>
              <a:t>Internal agenda: US Congressional legislation </a:t>
            </a:r>
            <a:endParaRPr b="1" sz="25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-3873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500"/>
              <a:buAutoNum type="arabicPeriod"/>
            </a:pPr>
            <a:r>
              <a:rPr b="1" lang="en" sz="2500">
                <a:solidFill>
                  <a:schemeClr val="dk1"/>
                </a:solidFill>
              </a:rPr>
              <a:t>Internal agenda: Israeli </a:t>
            </a:r>
            <a:r>
              <a:rPr b="1" lang="en" sz="2500">
                <a:solidFill>
                  <a:schemeClr val="dk1"/>
                </a:solidFill>
              </a:rPr>
              <a:t>Ambassador</a:t>
            </a:r>
            <a:r>
              <a:rPr b="1" lang="en" sz="2500">
                <a:solidFill>
                  <a:schemeClr val="dk1"/>
                </a:solidFill>
              </a:rPr>
              <a:t> to Morocco </a:t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920"/>
              <a:t>State </a:t>
            </a:r>
            <a:r>
              <a:rPr b="1" lang="en" sz="2920"/>
              <a:t>interest</a:t>
            </a:r>
            <a:r>
              <a:rPr b="1" lang="en" sz="2920"/>
              <a:t>: social </a:t>
            </a:r>
            <a:r>
              <a:rPr b="1" lang="en" sz="2920"/>
              <a:t>constructivism</a:t>
            </a:r>
            <a:endParaRPr b="1" sz="2920"/>
          </a:p>
        </p:txBody>
      </p:sp>
      <p:sp>
        <p:nvSpPr>
          <p:cNvPr id="146" name="Google Shape;146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47" name="Google Shape;147;p26"/>
          <p:cNvGraphicFramePr/>
          <p:nvPr/>
        </p:nvGraphicFramePr>
        <p:xfrm>
          <a:off x="952500" y="1809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{7417C24C-E1F6-4E3D-B775-DE720963382B}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00"/>
                        <a:t>World view: created by us </a:t>
                      </a:r>
                      <a:endParaRPr b="1" sz="2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00"/>
                        <a:t>אנו</a:t>
                      </a:r>
                      <a:r>
                        <a:rPr b="1" lang="en" sz="2200"/>
                        <a:t> יוצרים את נקודת המבט על העולם </a:t>
                      </a:r>
                      <a:endParaRPr b="1" sz="22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00"/>
                        <a:t>Socially Constructed </a:t>
                      </a:r>
                      <a:endParaRPr b="1" sz="2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00"/>
                        <a:t>הבניה חברתית </a:t>
                      </a:r>
                      <a:endParaRPr b="1" sz="22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00"/>
                        <a:t>Identity affects </a:t>
                      </a:r>
                      <a:r>
                        <a:rPr b="1" lang="en" sz="2200"/>
                        <a:t>interests</a:t>
                      </a:r>
                      <a:r>
                        <a:rPr b="1" lang="en" sz="2200"/>
                        <a:t> </a:t>
                      </a:r>
                      <a:endParaRPr b="1" sz="2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00"/>
                        <a:t>זהות משפיעה על הגדרת אינטרס </a:t>
                      </a:r>
                      <a:endParaRPr b="1" sz="22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00"/>
                        <a:t>WB: Its religious and national importance </a:t>
                      </a:r>
                      <a:endParaRPr b="1" sz="2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00"/>
                        <a:t>יו”ש: נימוק זהותי להחזקת השטח </a:t>
                      </a:r>
                      <a:endParaRPr b="1" sz="22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/>
          <p:nvPr>
            <p:ph type="title"/>
          </p:nvPr>
        </p:nvSpPr>
        <p:spPr>
          <a:xfrm>
            <a:off x="311700" y="445025"/>
            <a:ext cx="8520600" cy="9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PM Begin </a:t>
            </a:r>
            <a:r>
              <a:rPr lang="en"/>
              <a:t>accepts</a:t>
            </a:r>
            <a:r>
              <a:rPr lang="en"/>
              <a:t> Vietnamese </a:t>
            </a:r>
            <a:r>
              <a:rPr lang="en"/>
              <a:t>refugees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מנחם בגין וקליטת הפליטים מויאטנאם </a:t>
            </a:r>
            <a:endParaRPr/>
          </a:p>
        </p:txBody>
      </p:sp>
      <p:sp>
        <p:nvSpPr>
          <p:cNvPr id="153" name="Google Shape;153;p27"/>
          <p:cNvSpPr txBox="1"/>
          <p:nvPr>
            <p:ph idx="1" type="body"/>
          </p:nvPr>
        </p:nvSpPr>
        <p:spPr>
          <a:xfrm>
            <a:off x="311700" y="1598025"/>
            <a:ext cx="8520600" cy="297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t/>
            </a:r>
            <a:endParaRPr/>
          </a:p>
        </p:txBody>
      </p:sp>
      <p:pic>
        <p:nvPicPr>
          <p:cNvPr id="154" name="Google Shape;15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250" y="1598025"/>
            <a:ext cx="7711501" cy="354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320"/>
              <a:t>Tools of foreign policy כלי מדיניות חוץ </a:t>
            </a:r>
            <a:endParaRPr sz="3320"/>
          </a:p>
        </p:txBody>
      </p:sp>
      <p:sp>
        <p:nvSpPr>
          <p:cNvPr id="160" name="Google Shape;160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HARD POWER כח קשה </a:t>
            </a:r>
            <a:endParaRPr sz="5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5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5000"/>
              <a:t>SOFT POWER כח רך </a:t>
            </a:r>
            <a:endParaRPr sz="5000"/>
          </a:p>
        </p:txBody>
      </p:sp>
      <p:sp>
        <p:nvSpPr>
          <p:cNvPr id="161" name="Google Shape;161;p28"/>
          <p:cNvSpPr/>
          <p:nvPr/>
        </p:nvSpPr>
        <p:spPr>
          <a:xfrm>
            <a:off x="7115825" y="2952600"/>
            <a:ext cx="942300" cy="18846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8"/>
          <p:cNvSpPr/>
          <p:nvPr/>
        </p:nvSpPr>
        <p:spPr>
          <a:xfrm>
            <a:off x="7115825" y="1042863"/>
            <a:ext cx="942300" cy="18846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69" name="Google Shape;169;p29"/>
          <p:cNvGraphicFramePr/>
          <p:nvPr/>
        </p:nvGraphicFramePr>
        <p:xfrm>
          <a:off x="873975" y="58774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{7417C24C-E1F6-4E3D-B775-DE720963382B}</a:tableStyleId>
              </a:tblPr>
              <a:tblGrid>
                <a:gridCol w="4558750"/>
                <a:gridCol w="2679600"/>
              </a:tblGrid>
              <a:tr h="498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dk1"/>
                          </a:solidFill>
                        </a:rPr>
                        <a:t>Occupation </a:t>
                      </a:r>
                      <a:endParaRPr b="1"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כיבוש </a:t>
                      </a:r>
                      <a:endParaRPr b="1" sz="1200"/>
                    </a:p>
                  </a:txBody>
                  <a:tcPr marT="91425" marB="91425" marR="91425" marL="91425"/>
                </a:tc>
              </a:tr>
              <a:tr h="384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Limited Force </a:t>
                      </a:r>
                      <a:endParaRPr b="1"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כח מוגבל</a:t>
                      </a:r>
                      <a:endParaRPr b="1" sz="1200"/>
                    </a:p>
                  </a:txBody>
                  <a:tcPr marT="91425" marB="91425" marR="91425" marL="91425"/>
                </a:tc>
              </a:tr>
              <a:tr h="384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Covert armed action</a:t>
                      </a:r>
                      <a:endParaRPr b="1"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פעולה חשאית חמושה </a:t>
                      </a:r>
                      <a:endParaRPr b="1" sz="1200"/>
                    </a:p>
                  </a:txBody>
                  <a:tcPr marT="91425" marB="91425" marR="91425" marL="91425"/>
                </a:tc>
              </a:tr>
              <a:tr h="384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Show of force </a:t>
                      </a:r>
                      <a:endParaRPr b="1"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הצגת עוצמה ללא הפעלתה</a:t>
                      </a:r>
                      <a:endParaRPr b="1" sz="1200"/>
                    </a:p>
                  </a:txBody>
                  <a:tcPr marT="91425" marB="91425" marR="91425" marL="91425"/>
                </a:tc>
              </a:tr>
              <a:tr h="384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Economic</a:t>
                      </a:r>
                      <a:r>
                        <a:rPr b="1" lang="en" sz="1200"/>
                        <a:t> sanctions </a:t>
                      </a:r>
                      <a:endParaRPr b="1"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סנקציות כלכליות </a:t>
                      </a:r>
                      <a:endParaRPr b="1" sz="1200"/>
                    </a:p>
                  </a:txBody>
                  <a:tcPr marT="91425" marB="91425" marR="91425" marL="91425"/>
                </a:tc>
              </a:tr>
              <a:tr h="600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Conditionality for Support/</a:t>
                      </a:r>
                      <a:r>
                        <a:rPr b="1" lang="en" sz="1200"/>
                        <a:t>Assistance</a:t>
                      </a:r>
                      <a:endParaRPr b="1"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קביעת תנאים לסיוע/שת”פ </a:t>
                      </a:r>
                      <a:endParaRPr b="1" sz="1200"/>
                    </a:p>
                  </a:txBody>
                  <a:tcPr marT="91425" marB="91425" marR="91425" marL="91425"/>
                </a:tc>
              </a:tr>
              <a:tr h="384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Foreign Aid </a:t>
                      </a:r>
                      <a:endParaRPr b="1"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סיוע חוץ </a:t>
                      </a:r>
                      <a:endParaRPr b="1" sz="1200"/>
                    </a:p>
                  </a:txBody>
                  <a:tcPr marT="91425" marB="91425" marR="91425" marL="91425"/>
                </a:tc>
              </a:tr>
              <a:tr h="384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Naming and shaming </a:t>
                      </a:r>
                      <a:endParaRPr b="1"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גינוי וקביעה פומבית </a:t>
                      </a:r>
                      <a:endParaRPr b="1" sz="1200"/>
                    </a:p>
                  </a:txBody>
                  <a:tcPr marT="91425" marB="91425" marR="91425" marL="91425"/>
                </a:tc>
              </a:tr>
              <a:tr h="576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Communicative act (</a:t>
                      </a:r>
                      <a:r>
                        <a:rPr b="1" lang="en" sz="1200" u="sng">
                          <a:solidFill>
                            <a:srgbClr val="1A0DAB"/>
                          </a:solidFill>
                          <a:highlight>
                            <a:srgbClr val="FFFFFF"/>
                          </a:highlight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Démarche</a:t>
                      </a:r>
                      <a:r>
                        <a:rPr b="1" lang="en" sz="1200"/>
                        <a:t>)</a:t>
                      </a:r>
                      <a:endParaRPr b="1"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 פניה: לברור עמדה, הבעת עמדה, גינוי</a:t>
                      </a:r>
                      <a:endParaRPr b="1" sz="1200"/>
                    </a:p>
                  </a:txBody>
                  <a:tcPr marT="91425" marB="91425" marR="91425" marL="91425"/>
                </a:tc>
              </a:tr>
              <a:tr h="576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Passive, positive modeling </a:t>
                      </a:r>
                      <a:endParaRPr b="1"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הבלטה פסיבית של היבטים חיוביים</a:t>
                      </a:r>
                      <a:endParaRPr b="1" sz="12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Precedent and symbolism תקדים </a:t>
            </a:r>
            <a:endParaRPr/>
          </a:p>
        </p:txBody>
      </p:sp>
      <p:sp>
        <p:nvSpPr>
          <p:cNvPr id="175" name="Google Shape;175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6" name="Google Shape;17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3604176" cy="3416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2550" y="1264275"/>
            <a:ext cx="4811449" cy="2022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32550" y="3286350"/>
            <a:ext cx="4811450" cy="202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Two Level Game משחק בין שתי הרמות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5" name="Google Shape;18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52475"/>
            <a:ext cx="9144000" cy="387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Short introduction הקדמה קצרה </a:t>
            </a:r>
            <a:endParaRPr b="1"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62" name="Google Shape;62;p14"/>
          <p:cNvGraphicFramePr/>
          <p:nvPr/>
        </p:nvGraphicFramePr>
        <p:xfrm>
          <a:off x="952500" y="1809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{7417C24C-E1F6-4E3D-B775-DE720963382B}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/>
                        <a:t>The simulation: foreign policy decisions </a:t>
                      </a:r>
                      <a:endParaRPr b="1" sz="1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/>
                        <a:t>בלב </a:t>
                      </a:r>
                      <a:r>
                        <a:rPr b="1" lang="en" sz="1900"/>
                        <a:t>הסימולציה</a:t>
                      </a:r>
                      <a:r>
                        <a:rPr b="1" lang="en" sz="1900"/>
                        <a:t>: החלטות בתחום </a:t>
                      </a:r>
                      <a:r>
                        <a:rPr b="1" lang="en" sz="1900"/>
                        <a:t>מדיניות</a:t>
                      </a:r>
                      <a:r>
                        <a:rPr b="1" lang="en" sz="1900"/>
                        <a:t> החוץ </a:t>
                      </a:r>
                      <a:endParaRPr b="1" sz="19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/>
                        <a:t>Caveat: Internal Israeli discussion (But still, many foreign policy issues) </a:t>
                      </a:r>
                      <a:endParaRPr b="1" sz="1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/>
                        <a:t>חריג: בראיית חלק מן השחקנים, הדיון הפנימי בישראל בנושא יו”ש, גם לו ממדי מדיניות חוץ </a:t>
                      </a:r>
                      <a:endParaRPr b="1" sz="19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/>
                        <a:t>Therefore: How to think about foreign policy </a:t>
                      </a:r>
                      <a:endParaRPr b="1" sz="1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/>
                        <a:t>לכן, היעד היום כיצד לחשוב על </a:t>
                      </a:r>
                      <a:r>
                        <a:rPr b="1" lang="en" sz="1900"/>
                        <a:t>מדיניות</a:t>
                      </a:r>
                      <a:r>
                        <a:rPr b="1" lang="en" sz="1900"/>
                        <a:t> חוץ </a:t>
                      </a:r>
                      <a:endParaRPr b="1" sz="19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/>
                        <a:t>My Own </a:t>
                      </a:r>
                      <a:r>
                        <a:rPr b="1" lang="en" sz="1900"/>
                        <a:t>background</a:t>
                      </a:r>
                      <a:r>
                        <a:rPr b="1" lang="en" sz="1900"/>
                        <a:t>: actions, reflection, track 2 </a:t>
                      </a:r>
                      <a:endParaRPr b="1" sz="1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/>
                        <a:t>רקע שלי: עשיה, מחקר, טראק 2 </a:t>
                      </a:r>
                      <a:endParaRPr b="1" sz="19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2"/>
          <p:cNvSpPr txBox="1"/>
          <p:nvPr>
            <p:ph type="title"/>
          </p:nvPr>
        </p:nvSpPr>
        <p:spPr>
          <a:xfrm>
            <a:off x="174275" y="4843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How is foreign policy made: Graham Allison: Rational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91" name="Google Shape;191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b="1" sz="2800"/>
          </a:p>
        </p:txBody>
      </p:sp>
      <p:graphicFrame>
        <p:nvGraphicFramePr>
          <p:cNvPr id="192" name="Google Shape;192;p32"/>
          <p:cNvGraphicFramePr/>
          <p:nvPr/>
        </p:nvGraphicFramePr>
        <p:xfrm>
          <a:off x="952500" y="1809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{7417C24C-E1F6-4E3D-B775-DE720963382B}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00"/>
                        <a:t>Identify the problem </a:t>
                      </a:r>
                      <a:endParaRPr b="1" sz="2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500"/>
                        <a:t>זיהוי הבעיה </a:t>
                      </a:r>
                      <a:endParaRPr b="1" sz="25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00"/>
                        <a:t>Agree on goal </a:t>
                      </a:r>
                      <a:endParaRPr b="1" sz="2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500"/>
                        <a:t>הגדרת יעד </a:t>
                      </a:r>
                      <a:endParaRPr b="1" sz="25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00"/>
                        <a:t>Develop Options </a:t>
                      </a:r>
                      <a:endParaRPr b="1" sz="2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500"/>
                        <a:t>פיתוח חלופות</a:t>
                      </a:r>
                      <a:endParaRPr b="1" sz="25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00"/>
                        <a:t>Make the optimal choice </a:t>
                      </a:r>
                      <a:endParaRPr b="1" sz="2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500"/>
                        <a:t>בחר </a:t>
                      </a:r>
                      <a:r>
                        <a:rPr b="1" lang="en" sz="2500"/>
                        <a:t>חלופה</a:t>
                      </a:r>
                      <a:r>
                        <a:rPr b="1" lang="en" sz="2500"/>
                        <a:t> אופטימלית </a:t>
                      </a:r>
                      <a:endParaRPr b="1" sz="25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3"/>
          <p:cNvSpPr txBox="1"/>
          <p:nvPr>
            <p:ph type="title"/>
          </p:nvPr>
        </p:nvSpPr>
        <p:spPr>
          <a:xfrm>
            <a:off x="174275" y="4843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How is foreign policy made: Graham Allison: </a:t>
            </a:r>
            <a:r>
              <a:rPr b="1" lang="en" sz="2750">
                <a:highlight>
                  <a:srgbClr val="FFFFFF"/>
                </a:highlight>
                <a:uFill>
                  <a:noFill/>
                </a:uFill>
                <a:hlinkClick r:id="rId3"/>
              </a:rPr>
              <a:t>bureaucratic</a:t>
            </a:r>
            <a:r>
              <a:rPr b="1" lang="en" sz="2750"/>
              <a:t> </a:t>
            </a:r>
            <a:r>
              <a:rPr b="1" lang="en"/>
              <a:t> 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graphicFrame>
        <p:nvGraphicFramePr>
          <p:cNvPr id="198" name="Google Shape;198;p33"/>
          <p:cNvGraphicFramePr/>
          <p:nvPr/>
        </p:nvGraphicFramePr>
        <p:xfrm>
          <a:off x="952500" y="1809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{7417C24C-E1F6-4E3D-B775-DE720963382B}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00"/>
                        <a:t>SOP </a:t>
                      </a:r>
                      <a:endParaRPr b="1" sz="2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00"/>
                        <a:t>https://www.youtube.com/watch?v=HSD1d-6P6qI</a:t>
                      </a:r>
                      <a:endParaRPr b="1" sz="2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500"/>
                        <a:t>התמודדות על פי נוהל</a:t>
                      </a:r>
                      <a:endParaRPr b="1" sz="25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275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bureaucratic</a:t>
                      </a:r>
                      <a:r>
                        <a:rPr b="1" lang="en" sz="2750">
                          <a:solidFill>
                            <a:schemeClr val="dk1"/>
                          </a:solidFill>
                        </a:rPr>
                        <a:t> Politics </a:t>
                      </a:r>
                      <a:endParaRPr b="1" sz="2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500"/>
                        <a:t>פוליטיקה ארגונית</a:t>
                      </a:r>
                      <a:endParaRPr b="1" sz="25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4"/>
          <p:cNvSpPr txBox="1"/>
          <p:nvPr>
            <p:ph type="title"/>
          </p:nvPr>
        </p:nvSpPr>
        <p:spPr>
          <a:xfrm>
            <a:off x="174275" y="4843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Summary: סיכום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graphicFrame>
        <p:nvGraphicFramePr>
          <p:cNvPr id="204" name="Google Shape;204;p34"/>
          <p:cNvGraphicFramePr/>
          <p:nvPr/>
        </p:nvGraphicFramePr>
        <p:xfrm>
          <a:off x="815075" y="105700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{7417C24C-E1F6-4E3D-B775-DE720963382B}</a:tableStyleId>
              </a:tblPr>
              <a:tblGrid>
                <a:gridCol w="3619500"/>
                <a:gridCol w="3619500"/>
              </a:tblGrid>
              <a:tr h="1347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/>
                        <a:t>State interests:</a:t>
                      </a:r>
                      <a:endParaRPr b="1" sz="19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/>
                        <a:t>Realist</a:t>
                      </a:r>
                      <a:endParaRPr b="1" sz="19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/>
                        <a:t>Liberal</a:t>
                      </a:r>
                      <a:endParaRPr b="1" sz="19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/>
                        <a:t>Constructivist</a:t>
                      </a:r>
                      <a:r>
                        <a:rPr b="1" lang="en" sz="1900"/>
                        <a:t> </a:t>
                      </a:r>
                      <a:endParaRPr b="1" sz="1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/>
                        <a:t>אינטרס: </a:t>
                      </a:r>
                      <a:endParaRPr b="1" sz="1900"/>
                    </a:p>
                    <a:p>
                      <a:pPr indent="0" lvl="0" marL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/>
                        <a:t>ריאליסטי </a:t>
                      </a:r>
                      <a:endParaRPr b="1" sz="1900"/>
                    </a:p>
                    <a:p>
                      <a:pPr indent="0" lvl="0" marL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/>
                        <a:t>ליברלי </a:t>
                      </a:r>
                      <a:endParaRPr b="1" sz="1900"/>
                    </a:p>
                    <a:p>
                      <a:pPr indent="0" lvl="0" marL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/>
                        <a:t>קונסטרוקטיביסטי </a:t>
                      </a:r>
                      <a:endParaRPr b="1" sz="1900"/>
                    </a:p>
                  </a:txBody>
                  <a:tcPr marT="91425" marB="91425" marR="91425" marL="91425"/>
                </a:tc>
              </a:tr>
              <a:tr h="613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bureaucratic</a:t>
                      </a:r>
                      <a:r>
                        <a:rPr b="1" lang="en" sz="1900">
                          <a:solidFill>
                            <a:schemeClr val="dk1"/>
                          </a:solidFill>
                        </a:rPr>
                        <a:t> Politics </a:t>
                      </a:r>
                      <a:endParaRPr b="1" sz="1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/>
                        <a:t>כלים: מכח קשה ועד כח רך </a:t>
                      </a:r>
                      <a:endParaRPr b="1" sz="1900"/>
                    </a:p>
                  </a:txBody>
                  <a:tcPr marT="91425" marB="91425" marR="91425" marL="91425"/>
                </a:tc>
              </a:tr>
              <a:tr h="1017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highlight>
                            <a:srgbClr val="FFFFFF"/>
                          </a:highlight>
                        </a:rPr>
                        <a:t>Precedent</a:t>
                      </a:r>
                      <a:r>
                        <a:rPr b="1" lang="en" sz="1900">
                          <a:highlight>
                            <a:srgbClr val="FFFFFF"/>
                          </a:highlight>
                        </a:rPr>
                        <a:t>, symbolism </a:t>
                      </a:r>
                      <a:endParaRPr b="1" sz="1900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/>
                        <a:t>חשיבות התקדים, מרכיבים סימליים </a:t>
                      </a:r>
                      <a:endParaRPr b="1" sz="1900"/>
                    </a:p>
                  </a:txBody>
                  <a:tcPr marT="91425" marB="91425" marR="91425" marL="91425"/>
                </a:tc>
              </a:tr>
              <a:tr h="1017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highlight>
                            <a:srgbClr val="FFFFFF"/>
                          </a:highlight>
                        </a:rPr>
                        <a:t>How is it done?: two level game</a:t>
                      </a:r>
                      <a:endParaRPr b="1" sz="19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highlight>
                            <a:srgbClr val="FFFFFF"/>
                          </a:highlight>
                        </a:rPr>
                        <a:t>Allison’s three models</a:t>
                      </a:r>
                      <a:endParaRPr b="1" sz="1900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/>
                        <a:t>איך עושים: משחק בשתי הרמות + המודלים של אליסון</a:t>
                      </a:r>
                      <a:endParaRPr b="1" sz="19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On Today’s agenda: סדר היום </a:t>
            </a:r>
            <a:endParaRPr b="1"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69" name="Google Shape;69;p15"/>
          <p:cNvGraphicFramePr/>
          <p:nvPr/>
        </p:nvGraphicFramePr>
        <p:xfrm>
          <a:off x="952500" y="1152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{7417C24C-E1F6-4E3D-B775-DE720963382B}</a:tableStyleId>
              </a:tblPr>
              <a:tblGrid>
                <a:gridCol w="3619500"/>
                <a:gridCol w="3619500"/>
              </a:tblGrid>
              <a:tr h="947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00"/>
                        <a:t>What is foreign policy </a:t>
                      </a:r>
                      <a:endParaRPr b="1" sz="2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00"/>
                        <a:t>מהי מדיניות חוץ </a:t>
                      </a:r>
                      <a:endParaRPr b="1" sz="2200"/>
                    </a:p>
                  </a:txBody>
                  <a:tcPr marT="91425" marB="91425" marR="91425" marL="91425"/>
                </a:tc>
              </a:tr>
              <a:tr h="947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00"/>
                        <a:t>What is a </a:t>
                      </a:r>
                      <a:r>
                        <a:rPr b="1" lang="en" sz="2200"/>
                        <a:t>national</a:t>
                      </a:r>
                      <a:r>
                        <a:rPr b="1" lang="en" sz="2200"/>
                        <a:t> </a:t>
                      </a:r>
                      <a:r>
                        <a:rPr b="1" lang="en" sz="2200"/>
                        <a:t>interest</a:t>
                      </a:r>
                      <a:r>
                        <a:rPr b="1" lang="en" sz="2200"/>
                        <a:t> ? (Reaslist, Constructivist, Liberal) </a:t>
                      </a:r>
                      <a:endParaRPr b="1" sz="2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00"/>
                        <a:t>מהו אינטרס לאומי ? (ריאליסטי, ליברלי, קונסטרוקטיביסטי)</a:t>
                      </a:r>
                      <a:endParaRPr b="1" sz="2200"/>
                    </a:p>
                  </a:txBody>
                  <a:tcPr marT="91425" marB="91425" marR="91425" marL="91425"/>
                </a:tc>
              </a:tr>
              <a:tr h="440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00"/>
                        <a:t>What tools are used in Foreign Policy?  </a:t>
                      </a:r>
                      <a:endParaRPr b="1" sz="2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00"/>
                        <a:t>כלים במדיניות חוץ? </a:t>
                      </a:r>
                      <a:endParaRPr b="1" sz="2200"/>
                    </a:p>
                  </a:txBody>
                  <a:tcPr marT="91425" marB="91425" marR="91425" marL="91425"/>
                </a:tc>
              </a:tr>
              <a:tr h="440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00"/>
                        <a:t>How is Foreign policy made? </a:t>
                      </a:r>
                      <a:endParaRPr b="1" sz="2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00"/>
                        <a:t>איך עושים מדיניות חוץ ? </a:t>
                      </a:r>
                      <a:endParaRPr b="1" sz="22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cxnSp>
        <p:nvCxnSpPr>
          <p:cNvPr id="70" name="Google Shape;70;p15"/>
          <p:cNvCxnSpPr/>
          <p:nvPr/>
        </p:nvCxnSpPr>
        <p:spPr>
          <a:xfrm>
            <a:off x="4669625" y="3525450"/>
            <a:ext cx="1714500" cy="1714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b="1" lang="en"/>
              <a:t>On Today’s agenda: סדר היום 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77" name="Google Shape;77;p16"/>
          <p:cNvGraphicFramePr/>
          <p:nvPr/>
        </p:nvGraphicFramePr>
        <p:xfrm>
          <a:off x="952500" y="2000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{7417C24C-E1F6-4E3D-B775-DE720963382B}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/>
                        <a:t>Negotiation </a:t>
                      </a:r>
                      <a:r>
                        <a:rPr b="1" lang="en" sz="2400"/>
                        <a:t>behind</a:t>
                      </a:r>
                      <a:r>
                        <a:rPr b="1" lang="en" sz="2400"/>
                        <a:t> the </a:t>
                      </a:r>
                      <a:r>
                        <a:rPr b="1" lang="en" sz="2400"/>
                        <a:t>table/ Two level ganame</a:t>
                      </a:r>
                      <a:endParaRPr b="1" sz="24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/>
                        <a:t>מו”מ מאחורי השולחן/משחק בשתי הרמות </a:t>
                      </a:r>
                      <a:endParaRPr b="1" sz="24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/>
                        <a:t>Graham Allison: three models </a:t>
                      </a:r>
                      <a:endParaRPr b="1" sz="24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/>
                        <a:t>שלושת המודלים של גרהם אליסון </a:t>
                      </a:r>
                      <a:endParaRPr b="1" sz="24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4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4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2781"/>
              <a:buFont typeface="Arial"/>
              <a:buNone/>
            </a:pPr>
            <a:r>
              <a:rPr b="1" lang="en" sz="3020"/>
              <a:t>What is Foreign policy? מהי מדיניות חוץ?  </a:t>
            </a:r>
            <a:endParaRPr b="1" sz="302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2571750"/>
            <a:ext cx="3419400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33850" y="2571756"/>
            <a:ext cx="2619375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020"/>
              <a:t>What is Foreign policy? מהי מדיניות חוץ?  </a:t>
            </a:r>
            <a:endParaRPr b="1" sz="3020"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92" name="Google Shape;92;p18"/>
          <p:cNvGraphicFramePr/>
          <p:nvPr/>
        </p:nvGraphicFramePr>
        <p:xfrm>
          <a:off x="952500" y="2381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{7417C24C-E1F6-4E3D-B775-DE720963382B}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504B4B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solidFill>
                            <a:srgbClr val="504B4B"/>
                          </a:solidFill>
                          <a:highlight>
                            <a:srgbClr val="FFFFFF"/>
                          </a:highlight>
                        </a:rPr>
                        <a:t>Foreign policy is the set of decisions and actions that make up the public policy of a government to advance its interests in the external </a:t>
                      </a:r>
                      <a:r>
                        <a:rPr b="1" lang="en" sz="1900">
                          <a:solidFill>
                            <a:srgbClr val="504B4B"/>
                          </a:solidFill>
                          <a:highlight>
                            <a:srgbClr val="FFFFFF"/>
                          </a:highlight>
                        </a:rPr>
                        <a:t>environment</a:t>
                      </a:r>
                      <a:r>
                        <a:rPr b="1" lang="en" sz="1900">
                          <a:solidFill>
                            <a:srgbClr val="504B4B"/>
                          </a:solidFill>
                          <a:highlight>
                            <a:srgbClr val="FFFFFF"/>
                          </a:highlight>
                        </a:rPr>
                        <a:t>, </a:t>
                      </a:r>
                      <a:r>
                        <a:rPr b="1" lang="en" sz="1900">
                          <a:solidFill>
                            <a:srgbClr val="504B4B"/>
                          </a:solidFill>
                          <a:highlight>
                            <a:srgbClr val="FFFFFF"/>
                          </a:highlight>
                        </a:rPr>
                        <a:t>especially. In font og </a:t>
                      </a:r>
                      <a:r>
                        <a:rPr b="1" lang="en" sz="1900">
                          <a:solidFill>
                            <a:srgbClr val="504B4B"/>
                          </a:solidFill>
                          <a:highlight>
                            <a:srgbClr val="FFFFFF"/>
                          </a:highlight>
                        </a:rPr>
                        <a:t>other nations and </a:t>
                      </a:r>
                      <a:r>
                        <a:rPr b="1" lang="en" sz="1900">
                          <a:solidFill>
                            <a:srgbClr val="504B4B"/>
                          </a:solidFill>
                          <a:highlight>
                            <a:srgbClr val="FFFFFF"/>
                          </a:highlight>
                        </a:rPr>
                        <a:t>international</a:t>
                      </a:r>
                      <a:r>
                        <a:rPr b="1" lang="en" sz="1900">
                          <a:solidFill>
                            <a:srgbClr val="504B4B"/>
                          </a:solidFill>
                          <a:highlight>
                            <a:srgbClr val="FFFFFF"/>
                          </a:highlight>
                        </a:rPr>
                        <a:t> </a:t>
                      </a:r>
                      <a:r>
                        <a:rPr b="1" lang="en" sz="1900">
                          <a:solidFill>
                            <a:srgbClr val="504B4B"/>
                          </a:solidFill>
                          <a:highlight>
                            <a:srgbClr val="FFFFFF"/>
                          </a:highlight>
                        </a:rPr>
                        <a:t>organizations</a:t>
                      </a:r>
                      <a:r>
                        <a:rPr b="1" lang="en" sz="1900">
                          <a:solidFill>
                            <a:srgbClr val="504B4B"/>
                          </a:solidFill>
                          <a:highlight>
                            <a:srgbClr val="FFFFFF"/>
                          </a:highlight>
                        </a:rPr>
                        <a:t> </a:t>
                      </a:r>
                      <a:endParaRPr b="1" sz="1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/>
                        <a:t>שורה של פעולות והחלטות המתנקזות לידי מדיניות ציבורית של קידום האינטרסים של מדינה בפני שחקנים חיצוניים למדינה: בייחוד מדינות </a:t>
                      </a:r>
                      <a:r>
                        <a:rPr b="1" lang="en" sz="1900"/>
                        <a:t>אחרות</a:t>
                      </a:r>
                      <a:r>
                        <a:rPr b="1" lang="en" sz="1900"/>
                        <a:t> וארגונים </a:t>
                      </a:r>
                      <a:r>
                        <a:rPr b="1" lang="en" sz="1900"/>
                        <a:t>בינלאומיים</a:t>
                      </a:r>
                      <a:r>
                        <a:rPr b="1" lang="en" sz="1900"/>
                        <a:t> </a:t>
                      </a:r>
                      <a:endParaRPr b="1" sz="19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504B4B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504B4B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445025"/>
            <a:ext cx="8520600" cy="99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What are the state’s interests? מה הם האינטרסים המדינתיים ? </a:t>
            </a:r>
            <a:endParaRPr b="1"/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4175" y="1556538"/>
            <a:ext cx="2933700" cy="292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State interests: Realism? אינטרס מדינתי בראיה ריאליסטית  </a:t>
            </a:r>
            <a:endParaRPr b="1"/>
          </a:p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accent2"/>
                </a:solidFill>
              </a:rPr>
              <a:t>Realism: ריאליזם </a:t>
            </a:r>
            <a:endParaRPr b="1" sz="2600">
              <a:solidFill>
                <a:schemeClr val="accent2"/>
              </a:solidFill>
            </a:endParaRPr>
          </a:p>
          <a:p>
            <a:pPr indent="-393700" lvl="0" marL="457200" rtl="0" algn="l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-"/>
            </a:pPr>
            <a:r>
              <a:rPr b="1" lang="en" sz="2600">
                <a:solidFill>
                  <a:schemeClr val="accent2"/>
                </a:solidFill>
              </a:rPr>
              <a:t>power, כוח </a:t>
            </a:r>
            <a:endParaRPr b="1" sz="2600">
              <a:solidFill>
                <a:schemeClr val="accent2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-"/>
            </a:pPr>
            <a:r>
              <a:rPr b="1" lang="en" sz="2600">
                <a:solidFill>
                  <a:schemeClr val="accent2"/>
                </a:solidFill>
              </a:rPr>
              <a:t>material, חומר</a:t>
            </a:r>
            <a:endParaRPr b="1" sz="2600">
              <a:solidFill>
                <a:schemeClr val="accent2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-"/>
            </a:pPr>
            <a:r>
              <a:rPr b="1" lang="en" sz="2600">
                <a:solidFill>
                  <a:schemeClr val="accent2"/>
                </a:solidFill>
              </a:rPr>
              <a:t>an </a:t>
            </a:r>
            <a:r>
              <a:rPr b="1" lang="en" sz="2600">
                <a:solidFill>
                  <a:schemeClr val="accent2"/>
                </a:solidFill>
              </a:rPr>
              <a:t>anarchic</a:t>
            </a:r>
            <a:r>
              <a:rPr b="1" lang="en" sz="2600">
                <a:solidFill>
                  <a:schemeClr val="accent2"/>
                </a:solidFill>
              </a:rPr>
              <a:t> </a:t>
            </a:r>
            <a:r>
              <a:rPr b="1" lang="en" sz="2600">
                <a:solidFill>
                  <a:schemeClr val="accent2"/>
                </a:solidFill>
              </a:rPr>
              <a:t>world בעולם אנרכי </a:t>
            </a:r>
            <a:endParaRPr b="1" sz="2600">
              <a:solidFill>
                <a:schemeClr val="accent2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-"/>
            </a:pPr>
            <a:r>
              <a:rPr b="1" lang="en" sz="2600">
                <a:solidFill>
                  <a:schemeClr val="accent2"/>
                </a:solidFill>
              </a:rPr>
              <a:t>self help</a:t>
            </a:r>
            <a:r>
              <a:rPr b="1" lang="en" sz="2600">
                <a:solidFill>
                  <a:schemeClr val="accent2"/>
                </a:solidFill>
              </a:rPr>
              <a:t>  המוליך לעזרה עצמית</a:t>
            </a:r>
            <a:endParaRPr b="1" sz="26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2600">
                <a:solidFill>
                  <a:schemeClr val="accent2"/>
                </a:solidFill>
              </a:rPr>
              <a:t>So what are the state’s interest in Realism בראיה </a:t>
            </a:r>
            <a:r>
              <a:rPr b="1" lang="en" sz="2600">
                <a:solidFill>
                  <a:schemeClr val="accent2"/>
                </a:solidFill>
              </a:rPr>
              <a:t>ריאליסטים</a:t>
            </a:r>
            <a:r>
              <a:rPr b="1" lang="en" sz="2600">
                <a:solidFill>
                  <a:schemeClr val="accent2"/>
                </a:solidFill>
              </a:rPr>
              <a:t>: מה הם האינטרסים של המדינה ? </a:t>
            </a:r>
            <a:endParaRPr b="1" sz="26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b="1" lang="en"/>
              <a:t>State interests: Realism אינטרס מדינתי בראיה ריאליסטית  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12" name="Google Shape;112;p21"/>
          <p:cNvGraphicFramePr/>
          <p:nvPr/>
        </p:nvGraphicFramePr>
        <p:xfrm>
          <a:off x="952500" y="1809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{7417C24C-E1F6-4E3D-B775-DE720963382B}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/>
                        <a:t>Defending</a:t>
                      </a:r>
                      <a:r>
                        <a:rPr b="1" lang="en" sz="2400"/>
                        <a:t> </a:t>
                      </a:r>
                      <a:r>
                        <a:rPr b="1" lang="en" sz="2400"/>
                        <a:t>real</a:t>
                      </a:r>
                      <a:r>
                        <a:rPr b="1" lang="en" sz="2400"/>
                        <a:t> </a:t>
                      </a:r>
                      <a:r>
                        <a:rPr b="1" lang="en" sz="2400"/>
                        <a:t>assets</a:t>
                      </a:r>
                      <a:endParaRPr b="1" sz="24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/>
                        <a:t>הגנה על נכסים מוחשיים </a:t>
                      </a:r>
                      <a:endParaRPr b="1" sz="24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/>
                        <a:t>Citizens</a:t>
                      </a:r>
                      <a:r>
                        <a:rPr b="1" lang="en" sz="2400"/>
                        <a:t>, land, resources </a:t>
                      </a:r>
                      <a:endParaRPr b="1" sz="24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/>
                        <a:t>אזרחים, אדמה, משאבים</a:t>
                      </a:r>
                      <a:endParaRPr b="1" sz="24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/>
                        <a:t>West Bank: High ground, Water </a:t>
                      </a:r>
                      <a:r>
                        <a:rPr b="1" lang="en" sz="2400"/>
                        <a:t>reservoir</a:t>
                      </a:r>
                      <a:r>
                        <a:rPr b="1" lang="en" sz="2400"/>
                        <a:t>, </a:t>
                      </a:r>
                      <a:r>
                        <a:rPr b="1" lang="en" sz="2400"/>
                        <a:t>preventing</a:t>
                      </a:r>
                      <a:r>
                        <a:rPr b="1" lang="en" sz="2400"/>
                        <a:t> </a:t>
                      </a:r>
                      <a:r>
                        <a:rPr b="1" lang="en" sz="2400"/>
                        <a:t>foreign</a:t>
                      </a:r>
                      <a:r>
                        <a:rPr b="1" lang="en" sz="2400"/>
                        <a:t> armed forces, but: </a:t>
                      </a:r>
                      <a:r>
                        <a:rPr b="1" lang="en" sz="2400"/>
                        <a:t>hostile</a:t>
                      </a:r>
                      <a:r>
                        <a:rPr b="1" lang="en" sz="2400"/>
                        <a:t> population </a:t>
                      </a:r>
                      <a:endParaRPr b="1" sz="24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/>
                        <a:t>יו”ש: גב ההר, אקוויפר החוף, מניעת צבא זר מאידך: אוכלוסיה עויינת </a:t>
                      </a:r>
                      <a:endParaRPr b="1" sz="24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4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4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