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oboto Thin"/>
      <p:regular r:id="rId36"/>
      <p:bold r:id="rId37"/>
      <p:italic r:id="rId38"/>
      <p:boldItalic r:id="rId39"/>
    </p:embeddedFont>
    <p:embeddedFont>
      <p:font typeface="Roboto Medium"/>
      <p:regular r:id="rId40"/>
      <p:bold r:id="rId41"/>
      <p:italic r:id="rId42"/>
      <p:boldItalic r:id="rId43"/>
    </p:embeddedFont>
    <p:embeddedFont>
      <p:font typeface="Roboto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edium-regular.fntdata"/><Relationship Id="rId20" Type="http://schemas.openxmlformats.org/officeDocument/2006/relationships/slide" Target="slides/slide15.xml"/><Relationship Id="rId42" Type="http://schemas.openxmlformats.org/officeDocument/2006/relationships/font" Target="fonts/RobotoMedium-italic.fntdata"/><Relationship Id="rId41" Type="http://schemas.openxmlformats.org/officeDocument/2006/relationships/font" Target="fonts/RobotoMedium-bold.fntdata"/><Relationship Id="rId22" Type="http://schemas.openxmlformats.org/officeDocument/2006/relationships/slide" Target="slides/slide17.xml"/><Relationship Id="rId44" Type="http://schemas.openxmlformats.org/officeDocument/2006/relationships/font" Target="fonts/Roboto-regular.fntdata"/><Relationship Id="rId21" Type="http://schemas.openxmlformats.org/officeDocument/2006/relationships/slide" Target="slides/slide16.xml"/><Relationship Id="rId43" Type="http://schemas.openxmlformats.org/officeDocument/2006/relationships/font" Target="fonts/RobotoMedium-boldItalic.fntdata"/><Relationship Id="rId24" Type="http://schemas.openxmlformats.org/officeDocument/2006/relationships/slide" Target="slides/slide19.xml"/><Relationship Id="rId46" Type="http://schemas.openxmlformats.org/officeDocument/2006/relationships/font" Target="fonts/Roboto-italic.fntdata"/><Relationship Id="rId23" Type="http://schemas.openxmlformats.org/officeDocument/2006/relationships/slide" Target="slides/slide18.xml"/><Relationship Id="rId45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Roboto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Thin-bold.fntdata"/><Relationship Id="rId14" Type="http://schemas.openxmlformats.org/officeDocument/2006/relationships/slide" Target="slides/slide9.xml"/><Relationship Id="rId36" Type="http://schemas.openxmlformats.org/officeDocument/2006/relationships/font" Target="fonts/RobotoThin-regular.fntdata"/><Relationship Id="rId17" Type="http://schemas.openxmlformats.org/officeDocument/2006/relationships/slide" Target="slides/slide12.xml"/><Relationship Id="rId39" Type="http://schemas.openxmlformats.org/officeDocument/2006/relationships/font" Target="fonts/RobotoThin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Thin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3f0b306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43f0b306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44d1bc14c3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44d1bc14c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4d1bc14c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4d1bc14c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4d1bc14c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44d1bc14c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44d1bc14c3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44d1bc14c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44d1bc14c3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44d1bc14c3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44d1bc14c3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44d1bc14c3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4d1bc14c3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44d1bc14c3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44d1bc14c3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44d1bc14c3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44d1bc14c3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44d1bc14c3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4d1bc14c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44d1bc14c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44d1bc14c3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44d1bc14c3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44d1bc14c3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44d1bc14c3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44d1bc14c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44d1bc14c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44d1bc14c3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44d1bc14c3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44d1bc14c3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44d1bc14c3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44d1bc14c3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44d1bc14c3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44d1bc14c3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44d1bc14c3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44d1bc14c3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44d1bc14c3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44d1bc14c3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44d1bc14c3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44d1bc14c3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44d1bc14c3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4410eb01e4_1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14410eb01e4_1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44d1bc14c3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44d1bc14c3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4410eb01e4_1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14410eb01e4_1_2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43f0b306f6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43f0b306f6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4d1bc14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44d1bc14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44d1bc14c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44d1bc14c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44d1bc14c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44d1bc14c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4d1bc14c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44d1bc14c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44d1bc14c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44d1bc14c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820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Israel: Politics, History and Society</a:t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NDC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Dr. Ehud Eiran 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17 Aug, 2022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Meeting 11 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Current security challenges 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and responses </a:t>
            </a:r>
            <a:endParaRPr b="1" sz="194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100" y="3400425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6100" y="0"/>
            <a:ext cx="3297900" cy="109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1550" y="3409938"/>
            <a:ext cx="3524250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type="ctrTitle"/>
          </p:nvPr>
        </p:nvSpPr>
        <p:spPr>
          <a:xfrm>
            <a:off x="311708" y="820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Israel: Politics, History and Society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Israel’s security Zone in South Lebanon: 1985-2000</a:t>
            </a:r>
            <a:endParaRPr/>
          </a:p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311700" y="7881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350" y="1210875"/>
            <a:ext cx="5550700" cy="331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rise of Hezbollah </a:t>
            </a:r>
            <a:endParaRPr/>
          </a:p>
        </p:txBody>
      </p: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1982-1985: Resistance against Israel, West: alongside Iran, Syria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Iranian connection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Its competing identities: Mukawama, </a:t>
            </a:r>
            <a:r>
              <a:rPr lang="en"/>
              <a:t>Lebanese, Iranian proxy, armed, political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Attacks in Argentine </a:t>
            </a:r>
            <a:r>
              <a:rPr lang="en"/>
              <a:t>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Israel-Hezbollah war: 2006 </a:t>
            </a:r>
            <a:endParaRPr/>
          </a:p>
        </p:txBody>
      </p:sp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225" y="1603375"/>
            <a:ext cx="445770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Hezbollah: further </a:t>
            </a:r>
            <a:r>
              <a:rPr lang="en"/>
              <a:t>developments</a:t>
            </a:r>
            <a:r>
              <a:rPr lang="en"/>
              <a:t> </a:t>
            </a:r>
            <a:endParaRPr/>
          </a:p>
        </p:txBody>
      </p:sp>
      <p:sp>
        <p:nvSpPr>
          <p:cNvPr id="171" name="Google Shape;17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Fighting in Syria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Maritime dispute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Affecting internal legislation against Israel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Lebanon’s internal (further) collapse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227" y="0"/>
            <a:ext cx="770554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challenge</a:t>
            </a:r>
            <a:endParaRPr/>
          </a:p>
        </p:txBody>
      </p:sp>
      <p:sp>
        <p:nvSpPr>
          <p:cNvPr id="184" name="Google Shape;18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Military </a:t>
            </a:r>
            <a:r>
              <a:rPr lang="en"/>
              <a:t>challenge</a:t>
            </a:r>
            <a:r>
              <a:rPr lang="en"/>
              <a:t> 1: Rockets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Military </a:t>
            </a:r>
            <a:r>
              <a:rPr lang="en"/>
              <a:t>challenge</a:t>
            </a:r>
            <a:r>
              <a:rPr lang="en"/>
              <a:t> 2: Attacks on Gas facility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Military </a:t>
            </a:r>
            <a:r>
              <a:rPr lang="en"/>
              <a:t>challenge</a:t>
            </a:r>
            <a:r>
              <a:rPr lang="en"/>
              <a:t> 3: Ground forces attacks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Strategic </a:t>
            </a:r>
            <a:r>
              <a:rPr lang="en"/>
              <a:t>challenge:</a:t>
            </a:r>
            <a:r>
              <a:rPr lang="en"/>
              <a:t> how to deter the </a:t>
            </a:r>
            <a:r>
              <a:rPr lang="en"/>
              <a:t>organization</a:t>
            </a:r>
            <a:r>
              <a:rPr lang="en"/>
              <a:t> ?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</a:t>
            </a:r>
            <a:r>
              <a:rPr lang="en"/>
              <a:t> on Ideology </a:t>
            </a:r>
            <a:endParaRPr/>
          </a:p>
        </p:txBody>
      </p:sp>
      <p:sp>
        <p:nvSpPr>
          <p:cNvPr id="190" name="Google Shape;19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Security can lead to internal conflict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Society (Peace Now attack, 1983), within IDF (Eli Geva)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Security requires constant change and adaptation: Change of foe from PL to Hezbollah, from offense to defense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Iranian challenge </a:t>
            </a:r>
            <a:endParaRPr/>
          </a:p>
        </p:txBody>
      </p:sp>
      <p:sp>
        <p:nvSpPr>
          <p:cNvPr id="196" name="Google Shape;19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History</a:t>
            </a:r>
            <a:r>
              <a:rPr lang="en"/>
              <a:t> of IL-Iran relations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nuclear program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Iranin proxies in Israel’s </a:t>
            </a:r>
            <a:r>
              <a:rPr lang="en"/>
              <a:t>immediate</a:t>
            </a:r>
            <a:r>
              <a:rPr lang="en"/>
              <a:t> areas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History: Acceptance, power (Iraq), Oil</a:t>
            </a:r>
            <a:endParaRPr/>
          </a:p>
        </p:txBody>
      </p:sp>
      <p:sp>
        <p:nvSpPr>
          <p:cNvPr id="202" name="Google Shape;20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25" y="1152475"/>
            <a:ext cx="3786651" cy="399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52463"/>
            <a:ext cx="2381250" cy="39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1264438"/>
            <a:ext cx="6667500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events? Questions </a:t>
            </a:r>
            <a:endParaRPr/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</a:t>
            </a:r>
            <a:endParaRPr/>
          </a:p>
        </p:txBody>
      </p:sp>
      <p:sp>
        <p:nvSpPr>
          <p:cNvPr id="217" name="Google Shape;21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Ideology: Radical Shia Islam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Realism: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Power: The Shia </a:t>
            </a:r>
            <a:r>
              <a:rPr lang="en"/>
              <a:t>crescent</a:t>
            </a:r>
            <a:r>
              <a:rPr lang="en"/>
              <a:t>: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From and Iranian perspective: A friendly </a:t>
            </a:r>
            <a:r>
              <a:rPr lang="en"/>
              <a:t>and</a:t>
            </a:r>
            <a:r>
              <a:rPr lang="en"/>
              <a:t> supportive regional </a:t>
            </a:r>
            <a:r>
              <a:rPr lang="en"/>
              <a:t>environment</a:t>
            </a:r>
            <a:r>
              <a:rPr lang="en"/>
              <a:t> 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9053" y="0"/>
            <a:ext cx="43658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why is Israel concerned? </a:t>
            </a:r>
            <a:endParaRPr/>
          </a:p>
        </p:txBody>
      </p:sp>
      <p:sp>
        <p:nvSpPr>
          <p:cNvPr id="230" name="Google Shape;23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nuclear project: An Israeli </a:t>
            </a:r>
            <a:r>
              <a:rPr lang="en"/>
              <a:t>perspective</a:t>
            </a:r>
            <a:r>
              <a:rPr lang="en"/>
              <a:t> </a:t>
            </a:r>
            <a:endParaRPr/>
          </a:p>
        </p:txBody>
      </p:sp>
      <p:sp>
        <p:nvSpPr>
          <p:cNvPr id="236" name="Google Shape;23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Direct threat and the shadow of the Holocaust: The Begin Doctrine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Support for regional power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Cascade</a:t>
            </a:r>
            <a:r>
              <a:rPr lang="en"/>
              <a:t> effect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Ideological</a:t>
            </a:r>
            <a:r>
              <a:rPr lang="en"/>
              <a:t> </a:t>
            </a:r>
            <a:r>
              <a:rPr lang="en"/>
              <a:t>challenge: first real possibility of annihilation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Economic</a:t>
            </a:r>
            <a:r>
              <a:rPr lang="en"/>
              <a:t> challenge 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was done ? </a:t>
            </a:r>
            <a:endParaRPr/>
          </a:p>
        </p:txBody>
      </p:sp>
      <p:sp>
        <p:nvSpPr>
          <p:cNvPr id="242" name="Google Shape;24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Effort</a:t>
            </a:r>
            <a:r>
              <a:rPr lang="en"/>
              <a:t> in intl fora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debate about JCPOA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Clandestine</a:t>
            </a:r>
            <a:r>
              <a:rPr lang="en"/>
              <a:t> operations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Attack ? 2009-2011: internal tensions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Tied to the alliance with the US 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regional</a:t>
            </a:r>
            <a:r>
              <a:rPr lang="en"/>
              <a:t> context </a:t>
            </a:r>
            <a:endParaRPr/>
          </a:p>
        </p:txBody>
      </p:sp>
      <p:sp>
        <p:nvSpPr>
          <p:cNvPr id="248" name="Google Shape;248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Lebanon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Syria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Response: alliance in the Gulf, and Interwar campaign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44">
                <a:solidFill>
                  <a:schemeClr val="dk2"/>
                </a:solidFill>
              </a:rPr>
              <a:t>Interwar campaign or the war between the wars </a:t>
            </a:r>
            <a:endParaRPr b="1" sz="3244"/>
          </a:p>
        </p:txBody>
      </p:sp>
      <p:sp>
        <p:nvSpPr>
          <p:cNvPr id="254" name="Google Shape;254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Denial of capabilities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All in fire (</a:t>
            </a:r>
            <a:r>
              <a:rPr lang="en"/>
              <a:t>mostly</a:t>
            </a:r>
            <a:r>
              <a:rPr lang="en"/>
              <a:t> </a:t>
            </a:r>
            <a:r>
              <a:rPr lang="en"/>
              <a:t>air force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Effort</a:t>
            </a:r>
            <a:r>
              <a:rPr lang="en"/>
              <a:t> to keep quiet (to limit </a:t>
            </a:r>
            <a:r>
              <a:rPr lang="en"/>
              <a:t>escalation)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Russian aspect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May change 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</a:t>
            </a:r>
            <a:r>
              <a:rPr lang="en"/>
              <a:t>challenge</a:t>
            </a:r>
            <a:r>
              <a:rPr lang="en"/>
              <a:t>: Hamas and Gaza </a:t>
            </a:r>
            <a:endParaRPr/>
          </a:p>
        </p:txBody>
      </p:sp>
      <p:sp>
        <p:nvSpPr>
          <p:cNvPr id="260" name="Google Shape;26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0724" y="0"/>
            <a:ext cx="31749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Beyond the Horizon </a:t>
            </a:r>
            <a:endParaRPr/>
          </a:p>
        </p:txBody>
      </p:sp>
      <p:sp>
        <p:nvSpPr>
          <p:cNvPr id="267" name="Google Shape;267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future</a:t>
            </a:r>
            <a:r>
              <a:rPr lang="en"/>
              <a:t> of the West Bank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future of the Palestinian Authority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Great power </a:t>
            </a:r>
            <a:r>
              <a:rPr lang="en"/>
              <a:t>competition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Climate change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nature of warfare (AI)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 A demographic battle</a:t>
            </a:r>
            <a:endParaRPr/>
          </a:p>
        </p:txBody>
      </p:sp>
      <p:sp>
        <p:nvSpPr>
          <p:cNvPr id="273" name="Google Shape;273;p42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274" name="Google Shape;27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8648" y="1571624"/>
            <a:ext cx="6162542" cy="277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118" y="152400"/>
            <a:ext cx="67677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 txBox="1"/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"/>
              <a:buNone/>
            </a:pPr>
            <a:r>
              <a:t/>
            </a:r>
            <a:endParaRPr/>
          </a:p>
        </p:txBody>
      </p:sp>
      <p:sp>
        <p:nvSpPr>
          <p:cNvPr id="280" name="Google Shape;280;p43"/>
          <p:cNvSpPr txBox="1"/>
          <p:nvPr>
            <p:ph idx="1" type="body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90500" lvl="0" marL="29210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</a:pPr>
            <a:r>
              <a:t/>
            </a:r>
            <a:endParaRPr/>
          </a:p>
        </p:txBody>
      </p:sp>
      <p:pic>
        <p:nvPicPr>
          <p:cNvPr descr="Israel's National Security since the Yom Kippur War - Foreign Policy  Research Institute" id="281" name="Google Shape;28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5023" y="420066"/>
            <a:ext cx="7136604" cy="4426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conflicts </a:t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Between Israelis and </a:t>
            </a:r>
            <a:r>
              <a:rPr lang="en"/>
              <a:t>Palestinians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Between Israel and other Arab states </a:t>
            </a:r>
            <a:endParaRPr/>
          </a:p>
        </p:txBody>
      </p:sp>
      <p:grpSp>
        <p:nvGrpSpPr>
          <p:cNvPr id="85" name="Google Shape;85;p17"/>
          <p:cNvGrpSpPr/>
          <p:nvPr/>
        </p:nvGrpSpPr>
        <p:grpSpPr>
          <a:xfrm>
            <a:off x="779363" y="716175"/>
            <a:ext cx="2486829" cy="3711155"/>
            <a:chOff x="1118224" y="283725"/>
            <a:chExt cx="2090826" cy="4076400"/>
          </a:xfrm>
        </p:grpSpPr>
        <p:sp>
          <p:nvSpPr>
            <p:cNvPr id="86" name="Google Shape;86;p17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7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7"/>
            <p:cNvSpPr/>
            <p:nvPr/>
          </p:nvSpPr>
          <p:spPr>
            <a:xfrm>
              <a:off x="1233923" y="1225069"/>
              <a:ext cx="1815000" cy="62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Jews Vs. Arabs under the British </a:t>
              </a:r>
              <a:endParaRPr sz="17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10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1929-1948</a:t>
              </a:r>
              <a:endParaRPr sz="3100">
                <a:solidFill>
                  <a:srgbClr val="1D7E74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91" name="Google Shape;91;p17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7"/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Jewish Victory 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Egypt and Jordan control portions of Arab-Palestanin States 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	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3" name="Google Shape;93;p17"/>
          <p:cNvGrpSpPr/>
          <p:nvPr/>
        </p:nvGrpSpPr>
        <p:grpSpPr>
          <a:xfrm>
            <a:off x="3219431" y="716175"/>
            <a:ext cx="2486829" cy="3711155"/>
            <a:chOff x="1118224" y="283725"/>
            <a:chExt cx="2090826" cy="4076400"/>
          </a:xfrm>
        </p:grpSpPr>
        <p:sp>
          <p:nvSpPr>
            <p:cNvPr id="94" name="Google Shape;94;p17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1233928" y="1225074"/>
              <a:ext cx="1815000" cy="99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Israel vs.  Egypt, Syria, Iraq, Jordan (Supported by others)</a:t>
              </a:r>
              <a:endParaRPr sz="17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10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1948-1982 </a:t>
              </a:r>
              <a:endParaRPr sz="3100">
                <a:solidFill>
                  <a:srgbClr val="1D7E74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99" name="Google Shape;99;p17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1118308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1.Israel defeats Egypt, Jordan. Syria 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2. Peace with Egypt (1979), </a:t>
              </a: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Jordan (1994)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1" name="Google Shape;101;p17"/>
          <p:cNvGrpSpPr/>
          <p:nvPr/>
        </p:nvGrpSpPr>
        <p:grpSpPr>
          <a:xfrm>
            <a:off x="5823350" y="716175"/>
            <a:ext cx="2541279" cy="3711155"/>
            <a:chOff x="1072444" y="283725"/>
            <a:chExt cx="2136606" cy="4076400"/>
          </a:xfrm>
        </p:grpSpPr>
        <p:sp>
          <p:nvSpPr>
            <p:cNvPr id="102" name="Google Shape;102;p17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1118224" y="341749"/>
              <a:ext cx="20481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Israel VS. </a:t>
              </a:r>
              <a:r>
                <a:rPr lang="en" sz="1700">
                  <a:solidFill>
                    <a:srgbClr val="1D7E74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Palestinians, Hezbollah, Iran</a:t>
              </a:r>
              <a:endParaRPr sz="1700">
                <a:solidFill>
                  <a:srgbClr val="1D7E74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1D7E7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100">
                  <a:solidFill>
                    <a:srgbClr val="1D7E74"/>
                  </a:solidFill>
                  <a:latin typeface="Roboto"/>
                  <a:ea typeface="Roboto"/>
                  <a:cs typeface="Roboto"/>
                  <a:sym typeface="Roboto"/>
                </a:rPr>
                <a:t>1982- </a:t>
              </a:r>
              <a:endParaRPr sz="3100">
                <a:solidFill>
                  <a:srgbClr val="1D7E74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07" name="Google Shape;107;p17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1072444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AutoNum type="arabicPeriod"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Israel-PLO agreement 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AutoNum type="arabicPeriod"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Israel withdraws from Lebanon under Hezbollah pressure 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AutoNum type="arabicPeriod"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Israel  quiet armed conflict with iran 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794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Roboto"/>
                <a:buAutoNum type="arabicPeriod"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Abraham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accords with 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Bahrain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, UAE, 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Morocco</a:t>
              </a: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, Sudan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 # 5’: 1982 Lebanon War: the transition </a:t>
            </a:r>
            <a:endParaRPr/>
          </a:p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152475"/>
            <a:ext cx="4762500" cy="36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war of </a:t>
            </a:r>
            <a:r>
              <a:rPr lang="en"/>
              <a:t>transition and change</a:t>
            </a:r>
            <a:r>
              <a:rPr lang="en"/>
              <a:t> </a:t>
            </a:r>
            <a:endParaRPr/>
          </a:p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 full war against the </a:t>
            </a:r>
            <a:r>
              <a:rPr lang="en"/>
              <a:t>Palestinians</a:t>
            </a:r>
            <a:r>
              <a:rPr lang="en"/>
              <a:t> (first one since 1948)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Led to the PLO’s demise in, and removal from, Lebanon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Also a clash with the Syrian forces in Lebanon (but not Golan Heights)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Contributed</a:t>
            </a:r>
            <a:r>
              <a:rPr lang="en"/>
              <a:t> to the birth of Hezbollah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Led to a long </a:t>
            </a:r>
            <a:r>
              <a:rPr lang="en"/>
              <a:t>deployment</a:t>
            </a:r>
            <a:r>
              <a:rPr lang="en"/>
              <a:t> in a small portion of Lebanon (1985-2000)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Led to deep internal conflicts in Israel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Background</a:t>
            </a:r>
            <a:r>
              <a:rPr lang="en" sz="2220"/>
              <a:t> 1: Lebanon-internal </a:t>
            </a:r>
            <a:r>
              <a:rPr lang="en" sz="2220"/>
              <a:t>weakness</a:t>
            </a:r>
            <a:r>
              <a:rPr lang="en" sz="2220"/>
              <a:t>, Christianity, Civil War</a:t>
            </a:r>
            <a:endParaRPr sz="2220"/>
          </a:p>
        </p:txBody>
      </p:sp>
      <p:sp>
        <p:nvSpPr>
          <p:cNvPr id="127" name="Google Shape;12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25" y="1152475"/>
            <a:ext cx="4523802" cy="399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1325" y="1266200"/>
            <a:ext cx="4044225" cy="37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2: A decade of attacks from Lebanon (1969-1982) </a:t>
            </a:r>
            <a:endParaRPr/>
          </a:p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5013" y="908050"/>
            <a:ext cx="3121825" cy="24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83025"/>
            <a:ext cx="5356875" cy="214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2813" y="2986088"/>
            <a:ext cx="3886200" cy="23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Goals: Public and secret </a:t>
            </a:r>
            <a:endParaRPr/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7015301" cy="381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