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embeddedFontLst>
    <p:embeddedFont>
      <p:font typeface="Roboto Thin"/>
      <p:regular r:id="rId59"/>
      <p:bold r:id="rId60"/>
      <p:italic r:id="rId61"/>
      <p:boldItalic r:id="rId62"/>
    </p:embeddedFont>
    <p:embeddedFont>
      <p:font typeface="Roboto Medium"/>
      <p:regular r:id="rId63"/>
      <p:bold r:id="rId64"/>
      <p:italic r:id="rId65"/>
      <p:boldItalic r:id="rId66"/>
    </p:embeddedFont>
    <p:embeddedFont>
      <p:font typeface="Roboto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73E37E0-3481-4F63-8E49-3F17737ECBE9}">
  <a:tblStyle styleId="{873E37E0-3481-4F63-8E49-3F17737ECB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0" Type="http://schemas.openxmlformats.org/officeDocument/2006/relationships/font" Target="fonts/Roboto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Thin-boldItalic.fntdata"/><Relationship Id="rId61" Type="http://schemas.openxmlformats.org/officeDocument/2006/relationships/font" Target="fonts/RobotoThin-italic.fntdata"/><Relationship Id="rId20" Type="http://schemas.openxmlformats.org/officeDocument/2006/relationships/slide" Target="slides/slide14.xml"/><Relationship Id="rId64" Type="http://schemas.openxmlformats.org/officeDocument/2006/relationships/font" Target="fonts/RobotoMedium-bold.fntdata"/><Relationship Id="rId63" Type="http://schemas.openxmlformats.org/officeDocument/2006/relationships/font" Target="fonts/RobotoMedium-regular.fntdata"/><Relationship Id="rId22" Type="http://schemas.openxmlformats.org/officeDocument/2006/relationships/slide" Target="slides/slide16.xml"/><Relationship Id="rId66" Type="http://schemas.openxmlformats.org/officeDocument/2006/relationships/font" Target="fonts/RobotoMedium-boldItalic.fntdata"/><Relationship Id="rId21" Type="http://schemas.openxmlformats.org/officeDocument/2006/relationships/slide" Target="slides/slide15.xml"/><Relationship Id="rId65" Type="http://schemas.openxmlformats.org/officeDocument/2006/relationships/font" Target="fonts/RobotoMedium-italic.fntdata"/><Relationship Id="rId24" Type="http://schemas.openxmlformats.org/officeDocument/2006/relationships/slide" Target="slides/slide18.xml"/><Relationship Id="rId68" Type="http://schemas.openxmlformats.org/officeDocument/2006/relationships/font" Target="fonts/Roboto-bold.fntdata"/><Relationship Id="rId23" Type="http://schemas.openxmlformats.org/officeDocument/2006/relationships/slide" Target="slides/slide17.xml"/><Relationship Id="rId67" Type="http://schemas.openxmlformats.org/officeDocument/2006/relationships/font" Target="fonts/Roboto-regular.fntdata"/><Relationship Id="rId60" Type="http://schemas.openxmlformats.org/officeDocument/2006/relationships/font" Target="fonts/RobotoThin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obot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RobotoThin-regular.fntdata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3f0b306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3f0b306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4410eb01e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4410eb01e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410eb01e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410eb01e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410eb01e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410eb01e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4410eb01e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4410eb01e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4410eb01e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4410eb01e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3f0b306f6_0_8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3f0b306f6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410eb01e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14410eb01e4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4410eb01e4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4410eb01e4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4410eb01e4_1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4410eb01e4_1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4410eb01e4_1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14410eb01e4_1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43f0b306f6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43f0b306f6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410eb01e4_1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4410eb01e4_1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410eb01e4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4410eb01e4_0_5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4410eb01e4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14410eb01e4_0_5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4410eb01e4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4410eb01e4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4410eb01e4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14410eb01e4_0_5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4410eb01e4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4410eb01e4_0_5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410eb01e4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14410eb01e4_0_5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4410eb01e4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14410eb01e4_0_5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4410eb01e4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14410eb01e4_0_5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4410eb01e4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4410eb01e4_0_5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3f0b306f6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43f0b306f6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4410eb01e4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14410eb01e4_0_5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4410eb01e4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14410eb01e4_0_5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410eb01e4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14410eb01e4_0_5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4410eb01e4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14410eb01e4_1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4410eb01e4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4410eb01e4_1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4410eb01e4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4410eb01e4_1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4410eb01e4_1_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14410eb01e4_1_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4410eb01e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4410eb01e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43f0b306f6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43f0b306f6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43f0b306f6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43f0b306f6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3f0b306f6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43f0b306f6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4410eb01e4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14410eb01e4_0_2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43f0b306f6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43f0b306f6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43f0b306f6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143f0b306f6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43f0b306f6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43f0b306f6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3f0b306f6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3f0b306f6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4410eb01e4_1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14410eb01e4_1_2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4410eb01e4_1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14410eb01e4_1_2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4410eb01e4_1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14410eb01e4_1_2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410eb01e4_1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410eb01e4_1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4410eb01e4_1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14410eb01e4_1_2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3f0b306f6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43f0b306f6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4410eb01e4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4410eb01e4_1_2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4410eb01e4_1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4410eb01e4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4410eb01e4_1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4410eb01e4_1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43f0b306f6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43f0b306f6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3f0b306f6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43f0b306f6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43f0b306f6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43f0b306f6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4410eb01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4410eb01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54.png"/><Relationship Id="rId6" Type="http://schemas.openxmlformats.org/officeDocument/2006/relationships/image" Target="../media/image4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youtube.com/watch?v=mbc9ElB5vfQ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820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NDC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Dr. Ehud Eiran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15 Aug, 2022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Meeting 10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    Arab-Israeli Conflict</a:t>
            </a:r>
            <a:endParaRPr b="1" sz="194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100" y="3400425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100" y="0"/>
            <a:ext cx="3297900" cy="10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09938"/>
            <a:ext cx="352425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ctrTitle"/>
          </p:nvPr>
        </p:nvSpPr>
        <p:spPr>
          <a:xfrm>
            <a:off x="311708" y="820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Defense as </a:t>
            </a:r>
            <a:r>
              <a:rPr lang="en"/>
              <a:t>percentage</a:t>
            </a:r>
            <a:r>
              <a:rPr lang="en"/>
              <a:t> of GDP 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750" y="1465125"/>
            <a:ext cx="7326500" cy="367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445025"/>
            <a:ext cx="8520600" cy="1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6 (asymmetric conflict): reliance on education and technology </a:t>
            </a:r>
            <a:endParaRPr/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0625" y="1743498"/>
            <a:ext cx="9144000" cy="449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7 of conflict: arms industry </a:t>
            </a:r>
            <a:endParaRPr/>
          </a:p>
        </p:txBody>
      </p:sp>
      <p:sp>
        <p:nvSpPr>
          <p:cNvPr id="165" name="Google Shape;16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25" y="1257300"/>
            <a:ext cx="7218950" cy="44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Effect of conflict with the region: arms industry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900" y="999226"/>
            <a:ext cx="7218950" cy="39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Effect of conflict with the region: arms industry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900" y="1436925"/>
            <a:ext cx="6796200" cy="43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Israeli-Palestinian conflict </a:t>
            </a:r>
            <a:endParaRPr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300" y="1324850"/>
            <a:ext cx="58293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Foundational texts</a:t>
            </a:r>
            <a:endParaRPr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210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" sz="1800"/>
              <a:t>Israeli declaration of independence 1948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1800"/>
          </a:p>
          <a:p>
            <a:pPr indent="-2921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" sz="1800"/>
              <a:t>The Palestinian National Charter, 1968 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1800"/>
          </a:p>
          <a:p>
            <a:pPr indent="-2921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" sz="1800"/>
              <a:t>The Covenant of the Islamic Resistance Movement, 1988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244" y="1021556"/>
            <a:ext cx="2645912" cy="198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8116" y="3499417"/>
            <a:ext cx="2143125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2" name="Google Shape;202;p30"/>
          <p:cNvGraphicFramePr/>
          <p:nvPr/>
        </p:nvGraphicFramePr>
        <p:xfrm>
          <a:off x="952500" y="-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{873E37E0-3481-4F63-8E49-3F17737ECBE9}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85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Israel 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PLO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/>
                        <a:t>Hamas </a:t>
                      </a:r>
                      <a:endParaRPr b="1" sz="1900"/>
                    </a:p>
                  </a:txBody>
                  <a:tcPr marT="91425" marB="91425" marR="91425" marL="91425"/>
                </a:tc>
              </a:tr>
              <a:tr h="1209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Source of claim to the land 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786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View of the “other” 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209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Means to achieve goal 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152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/>
                        <a:t>Approach to international norms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 A demographic battle</a:t>
            </a:r>
            <a:endParaRPr/>
          </a:p>
        </p:txBody>
      </p:sp>
      <p:sp>
        <p:nvSpPr>
          <p:cNvPr id="208" name="Google Shape;208;p31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209" name="Google Shape;20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8648" y="1571624"/>
            <a:ext cx="6162542" cy="277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740150" y="193432"/>
            <a:ext cx="74295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The Land</a:t>
            </a:r>
            <a:endParaRPr/>
          </a:p>
        </p:txBody>
      </p:sp>
      <p:pic>
        <p:nvPicPr>
          <p:cNvPr descr="https://upload.wikimedia.org/wikipedia/commons/thumb/4/4b/Palestine_Index_to_Villages_and_Settlements%2C_showing_Land_in_Jewish_Possession_as_at_31.12.44.jpg/320px-Palestine_Index_to_Villages_and_Settlements%2C_showing_Land_in_Jewish_Possession_as_at_31.12.44.jpg" id="215" name="Google Shape;215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7632" y="386616"/>
            <a:ext cx="3255000" cy="46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conflicts 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Between Israelis and </a:t>
            </a:r>
            <a:r>
              <a:rPr lang="en"/>
              <a:t>Palestinians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Between Israel and other Arab states </a:t>
            </a:r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779363" y="716175"/>
            <a:ext cx="2486829" cy="3711155"/>
            <a:chOff x="1118224" y="283725"/>
            <a:chExt cx="2090826" cy="4076400"/>
          </a:xfrm>
        </p:grpSpPr>
        <p:sp>
          <p:nvSpPr>
            <p:cNvPr id="73" name="Google Shape;73;p15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1233923" y="1225069"/>
              <a:ext cx="1815000" cy="62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Jews Vs. Arabs under the British </a:t>
              </a:r>
              <a:endParaRPr sz="17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10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1929-1948</a:t>
              </a:r>
              <a:endParaRPr sz="3100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Jewish Victory 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Egypt and Jordan control portions of Arab-Palestanin States 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0" name="Google Shape;80;p15"/>
          <p:cNvGrpSpPr/>
          <p:nvPr/>
        </p:nvGrpSpPr>
        <p:grpSpPr>
          <a:xfrm>
            <a:off x="3219431" y="716175"/>
            <a:ext cx="2486829" cy="3711155"/>
            <a:chOff x="1118224" y="283725"/>
            <a:chExt cx="2090826" cy="4076400"/>
          </a:xfrm>
        </p:grpSpPr>
        <p:sp>
          <p:nvSpPr>
            <p:cNvPr id="81" name="Google Shape;81;p15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233928" y="1225074"/>
              <a:ext cx="1815000" cy="99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Israel vs.  Egypt, Syria, Iraq, Jordan (Supported by others)</a:t>
              </a:r>
              <a:endParaRPr sz="17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10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1948-1982 </a:t>
              </a:r>
              <a:endParaRPr sz="3100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1.Israel defeats Egypt, Jordan. Syria 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2. Peace with Egypt (1979), </a:t>
              </a: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Jordan (1994)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8" name="Google Shape;88;p15"/>
          <p:cNvGrpSpPr/>
          <p:nvPr/>
        </p:nvGrpSpPr>
        <p:grpSpPr>
          <a:xfrm>
            <a:off x="5823350" y="716175"/>
            <a:ext cx="2541279" cy="3711155"/>
            <a:chOff x="1072444" y="283725"/>
            <a:chExt cx="2136606" cy="4076400"/>
          </a:xfrm>
        </p:grpSpPr>
        <p:sp>
          <p:nvSpPr>
            <p:cNvPr id="89" name="Google Shape;89;p15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Israel VS. </a:t>
              </a: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Palestinians, Hezbollah, Iran</a:t>
              </a:r>
              <a:endParaRPr sz="17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10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1982- </a:t>
              </a:r>
              <a:endParaRPr sz="3100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072444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Israel-PLO agreement 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Israel withdraws from Lebanon under Hezbollah pressure 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Israel  quiet armed conflict with iran 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Abraham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accords with 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Bahrain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UAE, 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Morocco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Sudan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rPr lang="en"/>
              <a:t>Zionist Strategy: Immigration, land, international legitimacy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rPr lang="en"/>
              <a:t>Operationally: the Iron Wall</a:t>
            </a:r>
            <a:endParaRPr/>
          </a:p>
        </p:txBody>
      </p:sp>
      <p:pic>
        <p:nvPicPr>
          <p:cNvPr id="221" name="Google Shape;221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685" y="2036564"/>
            <a:ext cx="2057400" cy="19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6168" y="2036564"/>
            <a:ext cx="2671259" cy="192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1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Palestinian struggle </a:t>
            </a:r>
            <a:endParaRPr b="1" sz="2700"/>
          </a:p>
        </p:txBody>
      </p:sp>
      <p:sp>
        <p:nvSpPr>
          <p:cNvPr id="228" name="Google Shape;228;p34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278606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1949-1960’s: Politically weak, strategy: reliance on Arab States </a:t>
            </a:r>
            <a:endParaRPr/>
          </a:p>
          <a:p>
            <a:pPr indent="-1905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None/>
            </a:pPr>
            <a:r>
              <a:t/>
            </a:r>
            <a:endParaRPr/>
          </a:p>
          <a:p>
            <a:pPr indent="-278606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1967 as a turning point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None/>
            </a:pPr>
            <a:r>
              <a:t/>
            </a:r>
            <a:endParaRPr/>
          </a:p>
          <a:p>
            <a:pPr indent="-278606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1968-1988 independent armed struggle/Terrorism, including aboard (Such as Munich 1972/ Entebbe 1976) </a:t>
            </a:r>
            <a:endParaRPr/>
          </a:p>
          <a:p>
            <a:pPr indent="-1905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None/>
            </a:pPr>
            <a:r>
              <a:t/>
            </a:r>
            <a:endParaRPr/>
          </a:p>
          <a:p>
            <a:pPr indent="-278606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1993: Oslo Accord  </a:t>
            </a:r>
            <a:endParaRPr/>
          </a:p>
        </p:txBody>
      </p:sp>
      <p:pic>
        <p:nvPicPr>
          <p:cNvPr id="229" name="Google Shape;22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7204" y="271973"/>
            <a:ext cx="1385888" cy="185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7514" y="3331028"/>
            <a:ext cx="1191986" cy="17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0077" y="3410631"/>
            <a:ext cx="1285875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857"/>
              <a:buFont typeface="Libre Franklin"/>
              <a:buNone/>
            </a:pPr>
            <a:r>
              <a:rPr lang="en"/>
              <a:t>Why is the Palestinian perspective important for a class about Israel ?</a:t>
            </a:r>
            <a:endParaRPr/>
          </a:p>
        </p:txBody>
      </p:sp>
      <p:sp>
        <p:nvSpPr>
          <p:cNvPr id="237" name="Google Shape;237;p35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28575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The heart of the conflict</a:t>
            </a:r>
            <a:endParaRPr/>
          </a:p>
          <a:p>
            <a:pPr indent="-1905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Will determine Israel’s future </a:t>
            </a:r>
            <a:endParaRPr/>
          </a:p>
          <a:p>
            <a:pPr indent="-1905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Tests its values </a:t>
            </a:r>
            <a:endParaRPr/>
          </a:p>
          <a:p>
            <a:pPr indent="-1905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Affects Israeli identity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857"/>
              <a:buFont typeface="Libre Franklin"/>
              <a:buNone/>
            </a:pPr>
            <a:r>
              <a:rPr lang="en"/>
              <a:t>1949-1967: Why Political weakness? </a:t>
            </a:r>
            <a:endParaRPr/>
          </a:p>
        </p:txBody>
      </p:sp>
      <p:pic>
        <p:nvPicPr>
          <p:cNvPr id="249" name="Google Shape;249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8760" y="1393031"/>
            <a:ext cx="3020100" cy="20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6505" y="1126793"/>
            <a:ext cx="3364707" cy="219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857"/>
              <a:buFont typeface="Libre Franklin"/>
              <a:buNone/>
            </a:pPr>
            <a:r>
              <a:rPr lang="en"/>
              <a:t>1949-1967: Why Political weakness? </a:t>
            </a:r>
            <a:endParaRPr/>
          </a:p>
        </p:txBody>
      </p:sp>
      <p:sp>
        <p:nvSpPr>
          <p:cNvPr id="256" name="Google Shape;256;p38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-264318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Loss of war </a:t>
            </a:r>
            <a:endParaRPr/>
          </a:p>
          <a:p>
            <a:pPr indent="-264318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Failure of Elites: Husseini’s past and weakness </a:t>
            </a:r>
            <a:endParaRPr/>
          </a:p>
          <a:p>
            <a:pPr indent="-264318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Loss of territory </a:t>
            </a:r>
            <a:endParaRPr/>
          </a:p>
          <a:p>
            <a:pPr indent="-264318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Population under the control of different states: Israel, Jordan, Lebanon, Egypt, Syria, Iraq </a:t>
            </a:r>
            <a:endParaRPr/>
          </a:p>
          <a:p>
            <a:pPr indent="-264318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Hence: difficulty to organize political life</a:t>
            </a:r>
            <a:endParaRPr/>
          </a:p>
          <a:p>
            <a:pPr indent="-264318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Identity was local/agrarian in a context in which identities are debated anyways (Watania vs. Qumiya)  </a:t>
            </a:r>
            <a:endParaRPr/>
          </a:p>
          <a:p>
            <a:pPr indent="-264318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"/>
              <a:t>Activities: Fedayeen (mostly from Gaza, Jordan)</a:t>
            </a:r>
            <a:endParaRPr/>
          </a:p>
          <a:p>
            <a:pPr indent="-1905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1967 as a turning point: Why ? </a:t>
            </a:r>
            <a:endParaRPr/>
          </a:p>
        </p:txBody>
      </p:sp>
      <p:sp>
        <p:nvSpPr>
          <p:cNvPr id="262" name="Google Shape;262;p39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263" name="Google Shape;26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821" y="1246075"/>
            <a:ext cx="4385490" cy="416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1967 as a turning point: Why ? </a:t>
            </a:r>
            <a:endParaRPr/>
          </a:p>
        </p:txBody>
      </p:sp>
      <p:sp>
        <p:nvSpPr>
          <p:cNvPr id="269" name="Google Shape;269;p40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-27940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000"/>
              <a:t>Began brewing earlier, with the failure of the Egyptian-Syrian Unity  (UAR 1958-1961)</a:t>
            </a:r>
            <a:endParaRPr/>
          </a:p>
          <a:p>
            <a:pPr indent="-2794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000"/>
              <a:t>Arab states did not deliver</a:t>
            </a:r>
            <a:endParaRPr/>
          </a:p>
          <a:p>
            <a:pPr indent="-2794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000"/>
              <a:t>Arab states lost some territory</a:t>
            </a:r>
            <a:endParaRPr/>
          </a:p>
          <a:p>
            <a:pPr indent="-2794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000"/>
              <a:t>Arab state were weaker in containing young Palestinian activist</a:t>
            </a:r>
            <a:endParaRPr b="1" sz="2000"/>
          </a:p>
          <a:p>
            <a:pPr indent="-2794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000"/>
              <a:t>West Bank: fell under Israeli control: the Whole of historic Palestine now under Israeli control</a:t>
            </a:r>
            <a:endParaRPr b="1" sz="2000"/>
          </a:p>
          <a:p>
            <a:pPr indent="-2794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000"/>
              <a:t>Global radical movements: led to cooperation   </a:t>
            </a:r>
            <a:endParaRPr/>
          </a:p>
          <a:p>
            <a:pPr indent="-2159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83333"/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70" name="Google Shape;27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2473" y="3596368"/>
            <a:ext cx="1850231" cy="138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Patterns of armed struggle </a:t>
            </a:r>
            <a:endParaRPr/>
          </a:p>
        </p:txBody>
      </p:sp>
      <p:pic>
        <p:nvPicPr>
          <p:cNvPr id="276" name="Google Shape;276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022" y="1714499"/>
            <a:ext cx="4963200" cy="33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Patterns of armed struggle </a:t>
            </a:r>
            <a:endParaRPr/>
          </a:p>
        </p:txBody>
      </p:sp>
      <p:sp>
        <p:nvSpPr>
          <p:cNvPr id="282" name="Google Shape;282;p42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8575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Cross border attack (mostly from Jordan, then Lebanon)</a:t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Rockets (mostly from Lebanon)</a:t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International attacks (Munich Olympics 1972)</a:t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/>
              <a:t>Hijacking</a:t>
            </a:r>
            <a:r>
              <a:rPr lang="en"/>
              <a:t> of planes (</a:t>
            </a:r>
            <a:r>
              <a:rPr lang="en"/>
              <a:t>Entebbe</a:t>
            </a:r>
            <a:r>
              <a:rPr lang="en"/>
              <a:t> 1976)</a:t>
            </a:r>
            <a:endParaRPr/>
          </a:p>
          <a:p>
            <a:pPr indent="-1905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283" name="Google Shape;28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8515" y="1315470"/>
            <a:ext cx="2447245" cy="199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8619" y="3324505"/>
            <a:ext cx="2567159" cy="1442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025" y="152400"/>
            <a:ext cx="75247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Significance of armed struggle ?</a:t>
            </a:r>
            <a:endParaRPr/>
          </a:p>
        </p:txBody>
      </p:sp>
      <p:pic>
        <p:nvPicPr>
          <p:cNvPr id="290" name="Google Shape;290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994" y="1206272"/>
            <a:ext cx="2346600" cy="23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2553" y="1227704"/>
            <a:ext cx="2200275" cy="216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8590" y="1206272"/>
            <a:ext cx="2229360" cy="2161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857"/>
              <a:buFont typeface="Libre Franklin"/>
              <a:buNone/>
            </a:pPr>
            <a:r>
              <a:rPr lang="en"/>
              <a:t>Significance of armed struggle ? (Sayigh)</a:t>
            </a:r>
            <a:endParaRPr/>
          </a:p>
        </p:txBody>
      </p:sp>
      <p:sp>
        <p:nvSpPr>
          <p:cNvPr id="298" name="Google Shape;298;p44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210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b="1" lang="en" sz="2400"/>
              <a:t>Confirmation of national identity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t/>
            </a:r>
            <a:endParaRPr b="1" sz="2400"/>
          </a:p>
          <a:p>
            <a:pPr indent="-2921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b="1" lang="en" sz="2400"/>
              <a:t>Avenue for political action: political space and institutional embodiment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t/>
            </a:r>
            <a:endParaRPr b="1" sz="2400"/>
          </a:p>
          <a:p>
            <a:pPr indent="-2921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b="1" lang="en" sz="2400"/>
              <a:t>Set the patterns </a:t>
            </a:r>
            <a:r>
              <a:rPr b="1" lang="en" sz="2400"/>
              <a:t>for</a:t>
            </a:r>
            <a:r>
              <a:rPr b="1" lang="en" sz="2400"/>
              <a:t> state building (and its challenges down the road)</a:t>
            </a:r>
            <a:endParaRPr b="1" sz="2400"/>
          </a:p>
          <a:p>
            <a:pPr indent="-1397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t/>
            </a:r>
            <a:endParaRPr b="1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857"/>
              <a:buFont typeface="Libre Franklin"/>
              <a:buNone/>
            </a:pPr>
            <a:r>
              <a:rPr lang="en"/>
              <a:t>Why (a limited) move away from armed struggle ? 1974-1993 </a:t>
            </a:r>
            <a:endParaRPr/>
          </a:p>
        </p:txBody>
      </p:sp>
      <p:sp>
        <p:nvSpPr>
          <p:cNvPr id="304" name="Google Shape;304;p45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275748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100"/>
              <a:t>Force did not work: Goals not achieved, small numbers joined</a:t>
            </a:r>
            <a:endParaRPr/>
          </a:p>
          <a:p>
            <a:pPr indent="-275748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100"/>
              <a:t>The effect of the 1973 war: </a:t>
            </a:r>
            <a:endParaRPr/>
          </a:p>
          <a:p>
            <a:pPr indent="-275748" lvl="1" marL="6858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○"/>
            </a:pPr>
            <a:r>
              <a:rPr b="1" lang="en" sz="2100"/>
              <a:t>limits of Arab military power</a:t>
            </a:r>
            <a:endParaRPr/>
          </a:p>
          <a:p>
            <a:pPr indent="-275748" lvl="1" marL="6858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○"/>
            </a:pPr>
            <a:r>
              <a:rPr b="1" lang="en" sz="2100"/>
              <a:t>The model of combined force + negotiation </a:t>
            </a:r>
            <a:endParaRPr/>
          </a:p>
          <a:p>
            <a:pPr indent="0" lvl="1" marL="3937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1" sz="2100"/>
          </a:p>
          <a:p>
            <a:pPr indent="-275748" lvl="1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Char char="■"/>
            </a:pPr>
            <a:r>
              <a:rPr b="1" i="0" lang="en" sz="2100"/>
              <a:t>A more favorable international arena </a:t>
            </a:r>
            <a:endParaRPr/>
          </a:p>
          <a:p>
            <a:pPr indent="-1524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1" sz="2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Main aspects of the accords </a:t>
            </a:r>
            <a:endParaRPr/>
          </a:p>
        </p:txBody>
      </p:sp>
      <p:sp>
        <p:nvSpPr>
          <p:cNvPr id="310" name="Google Shape;310;p46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-24638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400"/>
              <a:t>Mutual recognition </a:t>
            </a:r>
            <a:endParaRPr b="1" sz="2400"/>
          </a:p>
          <a:p>
            <a:pPr indent="-24638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400"/>
              <a:t>Interim phase (1994-1999) – Why interim ? </a:t>
            </a:r>
            <a:endParaRPr b="1" sz="2400"/>
          </a:p>
          <a:p>
            <a:pPr indent="-24638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400"/>
              <a:t>Final Status accord, with 4-6 core issues; Borders, Refugees, Security, Jerusalem, Water, Economy</a:t>
            </a:r>
            <a:endParaRPr/>
          </a:p>
          <a:p>
            <a:pPr indent="-24638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400"/>
              <a:t>Partial Israeli withdrawal from Gaza and West Bank</a:t>
            </a:r>
            <a:endParaRPr/>
          </a:p>
          <a:p>
            <a:pPr indent="-24638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en" sz="2400"/>
              <a:t>Creation of Palestinian Authority/Political Space </a:t>
            </a:r>
            <a:endParaRPr/>
          </a:p>
          <a:p>
            <a:pPr indent="-13970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1" sz="2400"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1" sz="2400"/>
          </a:p>
        </p:txBody>
      </p:sp>
      <p:pic>
        <p:nvPicPr>
          <p:cNvPr id="311" name="Google Shape;31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3009" y="336776"/>
            <a:ext cx="2780960" cy="1751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Failure 2000-onwards </a:t>
            </a:r>
            <a:endParaRPr/>
          </a:p>
        </p:txBody>
      </p:sp>
      <p:sp>
        <p:nvSpPr>
          <p:cNvPr id="317" name="Google Shape;317;p47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8575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b="1" lang="en" sz="2100"/>
              <a:t>Rabin assassination and right wing government (1996-1999) </a:t>
            </a:r>
            <a:endParaRPr b="1" sz="2100"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b="1" lang="en" sz="2100"/>
              <a:t>Failure in Camp David 2000 </a:t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b="1" lang="en" sz="2100"/>
              <a:t>Second Intifada 2000-2004: 4000 deaths, suicide bombings in Israeli streets, Israel retakes parts of West Bank </a:t>
            </a:r>
            <a:endParaRPr/>
          </a:p>
          <a:p>
            <a:pPr indent="-285750" lvl="0" marL="29210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b="1" lang="en" sz="2100"/>
              <a:t>Withdrawal from Gaza 2005 and its aftermath</a:t>
            </a:r>
            <a:endParaRPr b="1" sz="2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8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Why failed: Internal Israeli debates ? </a:t>
            </a:r>
            <a:endParaRPr/>
          </a:p>
        </p:txBody>
      </p:sp>
      <p:sp>
        <p:nvSpPr>
          <p:cNvPr id="323" name="Google Shape;323;p48"/>
          <p:cNvSpPr txBox="1"/>
          <p:nvPr>
            <p:ph idx="1" type="body"/>
          </p:nvPr>
        </p:nvSpPr>
        <p:spPr>
          <a:xfrm>
            <a:off x="1028700" y="1659391"/>
            <a:ext cx="7200900" cy="26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" sz="1800"/>
              <a:t>Strategic? Did the Palestinians/Israelis really want peace or a piece (PL) and continued control (IL)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" sz="1800"/>
              <a:t>Process? was it flawed (long interim period)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" sz="1800"/>
              <a:t>Spoilers? Rabin assassination  and Hamas bombing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" sz="1800"/>
              <a:t>Failure of leadership? Arafat (Allowing Hamas etc.), Abu Mazen and Barak 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" sz="1800"/>
              <a:t>  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n" sz="1800"/>
              <a:t> </a:t>
            </a:r>
            <a:endParaRPr b="1" sz="1800"/>
          </a:p>
        </p:txBody>
      </p:sp>
      <p:pic>
        <p:nvPicPr>
          <p:cNvPr id="324" name="Google Shape;32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9985" y="2074749"/>
            <a:ext cx="2144145" cy="1519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9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Arab-Israel War 1: 1948-1949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30" name="Google Shape;330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539" y="951169"/>
            <a:ext cx="4704000" cy="43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Arab - Israeli War 2: 1956-7 Sinai </a:t>
            </a:r>
            <a:r>
              <a:rPr lang="en"/>
              <a:t>campaign</a:t>
            </a:r>
            <a:r>
              <a:rPr lang="en"/>
              <a:t> </a:t>
            </a:r>
            <a:endParaRPr/>
          </a:p>
        </p:txBody>
      </p:sp>
      <p:sp>
        <p:nvSpPr>
          <p:cNvPr id="336" name="Google Shape;336;p5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Arab-Israeli Wars 3: the 1967 Six Day War </a:t>
            </a:r>
            <a:endParaRPr/>
          </a:p>
        </p:txBody>
      </p:sp>
      <p:sp>
        <p:nvSpPr>
          <p:cNvPr id="342" name="Google Shape;342;p5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rPr lang="en"/>
              <a:t>https://www.youtube.com/watch?v=H1-ZZObkSI8&amp;t=39s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the most </a:t>
            </a:r>
            <a:r>
              <a:rPr lang="en"/>
              <a:t>important</a:t>
            </a:r>
            <a:r>
              <a:rPr lang="en"/>
              <a:t> war </a:t>
            </a:r>
            <a:r>
              <a:rPr lang="en"/>
              <a:t>since</a:t>
            </a:r>
            <a:r>
              <a:rPr lang="en"/>
              <a:t>  1948</a:t>
            </a:r>
            <a:endParaRPr/>
          </a:p>
        </p:txBody>
      </p:sp>
      <p:sp>
        <p:nvSpPr>
          <p:cNvPr id="348" name="Google Shape;348;p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9450" y="1476375"/>
            <a:ext cx="38422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650" y="1369225"/>
            <a:ext cx="2171700" cy="37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859625"/>
            <a:ext cx="2362925" cy="4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525" y="762000"/>
            <a:ext cx="4098950" cy="494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5325" y="762000"/>
            <a:ext cx="329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3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Territory: Expansion </a:t>
            </a:r>
            <a:endParaRPr/>
          </a:p>
        </p:txBody>
      </p:sp>
      <p:pic>
        <p:nvPicPr>
          <p:cNvPr id="356" name="Google Shape;356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6670" y="1135856"/>
            <a:ext cx="1811400" cy="348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547813"/>
            <a:ext cx="6191250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The Six Days War </a:t>
            </a:r>
            <a:endParaRPr/>
          </a:p>
        </p:txBody>
      </p:sp>
      <p:sp>
        <p:nvSpPr>
          <p:cNvPr id="369" name="Google Shape;369;p55"/>
          <p:cNvSpPr txBox="1"/>
          <p:nvPr>
            <p:ph idx="1" type="body"/>
          </p:nvPr>
        </p:nvSpPr>
        <p:spPr>
          <a:xfrm>
            <a:off x="471500" y="951175"/>
            <a:ext cx="5915100" cy="3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b="1" lang="en" sz="2500"/>
              <a:t>Israel's Expands its territory</a:t>
            </a:r>
            <a:endParaRPr b="1" sz="2500"/>
          </a:p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b="1" lang="en" sz="2500"/>
              <a:t>UNSCR 242 Land for peace </a:t>
            </a:r>
            <a:endParaRPr b="1" sz="2500"/>
          </a:p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b="1" lang="en" sz="2500"/>
              <a:t>Israel begins </a:t>
            </a:r>
            <a:r>
              <a:rPr b="1" lang="en" sz="2500"/>
              <a:t>to</a:t>
            </a:r>
            <a:r>
              <a:rPr b="1" lang="en" sz="2500"/>
              <a:t> run the lives of </a:t>
            </a:r>
            <a:r>
              <a:rPr b="1" lang="en" sz="2500"/>
              <a:t>Palestinians</a:t>
            </a:r>
            <a:r>
              <a:rPr b="1" lang="en" sz="2500"/>
              <a:t> </a:t>
            </a:r>
            <a:r>
              <a:rPr b="1" lang="en" sz="2500"/>
              <a:t>in the</a:t>
            </a:r>
            <a:r>
              <a:rPr b="1" lang="en" sz="2500"/>
              <a:t> West Bank and Gaza</a:t>
            </a:r>
            <a:endParaRPr b="1" sz="2500"/>
          </a:p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b="1" lang="en" sz="2500"/>
              <a:t>The </a:t>
            </a:r>
            <a:r>
              <a:rPr b="1" lang="en" sz="2500"/>
              <a:t>internal</a:t>
            </a:r>
            <a:r>
              <a:rPr b="1" lang="en" sz="2500"/>
              <a:t> debate about the future of the new lans begins</a:t>
            </a:r>
            <a:endParaRPr b="1" sz="2500"/>
          </a:p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b="1" lang="en" sz="2500"/>
              <a:t>Become a great power play </a:t>
            </a:r>
            <a:endParaRPr b="1" sz="2500"/>
          </a:p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b="1" lang="en" sz="2500"/>
              <a:t>Decline of Arab nationalism and the birth of political Islam   </a:t>
            </a:r>
            <a:endParaRPr b="1" sz="2500"/>
          </a:p>
          <a:p>
            <a:pPr indent="-38100" lvl="0" marL="177800" rtl="1" algn="r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 sz="25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1973 war and the </a:t>
            </a:r>
            <a:r>
              <a:rPr lang="en"/>
              <a:t>intelligence</a:t>
            </a:r>
            <a:r>
              <a:rPr lang="en"/>
              <a:t> </a:t>
            </a:r>
            <a:r>
              <a:rPr lang="en"/>
              <a:t>failure</a:t>
            </a:r>
            <a:r>
              <a:rPr lang="en"/>
              <a:t> </a:t>
            </a:r>
            <a:endParaRPr/>
          </a:p>
        </p:txBody>
      </p:sp>
      <p:sp>
        <p:nvSpPr>
          <p:cNvPr id="375" name="Google Shape;375;p5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025" y="1636575"/>
            <a:ext cx="3284900" cy="364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00" y="1530300"/>
            <a:ext cx="2995975" cy="351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5663" y="1636575"/>
            <a:ext cx="2066925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מהלכי הקרבות?</a:t>
            </a:r>
            <a:endParaRPr/>
          </a:p>
        </p:txBody>
      </p:sp>
      <p:sp>
        <p:nvSpPr>
          <p:cNvPr id="384" name="Google Shape;384;p5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86" y="0"/>
            <a:ext cx="77798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8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t/>
            </a:r>
            <a:endParaRPr/>
          </a:p>
        </p:txBody>
      </p:sp>
      <p:pic>
        <p:nvPicPr>
          <p:cNvPr id="391" name="Google Shape;391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576" y="342900"/>
            <a:ext cx="3012600" cy="2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0270" y="326060"/>
            <a:ext cx="2916511" cy="228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0270" y="2594204"/>
            <a:ext cx="1954657" cy="250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0250" y="2562566"/>
            <a:ext cx="2310020" cy="242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9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857"/>
              <a:buFont typeface="Libre Franklin"/>
              <a:buNone/>
            </a:pPr>
            <a:r>
              <a:rPr lang="en"/>
              <a:t>October 6, 1973: Egyptian-Syrian attack</a:t>
            </a:r>
            <a:endParaRPr/>
          </a:p>
        </p:txBody>
      </p:sp>
      <p:pic>
        <p:nvPicPr>
          <p:cNvPr id="400" name="Google Shape;400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579" y="1662452"/>
            <a:ext cx="2451000" cy="30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7918" y="1628775"/>
            <a:ext cx="2360499" cy="307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t/>
            </a:r>
            <a:endParaRPr/>
          </a:p>
        </p:txBody>
      </p:sp>
      <p:pic>
        <p:nvPicPr>
          <p:cNvPr id="407" name="Google Shape;407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2870" y="1295060"/>
            <a:ext cx="5069400" cy="36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3196" y="0"/>
            <a:ext cx="34176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2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t/>
            </a:r>
            <a:endParaRPr/>
          </a:p>
        </p:txBody>
      </p:sp>
      <p:sp>
        <p:nvSpPr>
          <p:cNvPr id="420" name="Google Shape;420;p62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descr="Israel's National Security since the Yom Kippur War - Foreign Policy  Research Institute" id="421" name="Google Shape;42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023" y="420066"/>
            <a:ext cx="7136604" cy="4426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311700" y="445025"/>
            <a:ext cx="8520600" cy="9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00"/>
              <a:t>Effect 1: </a:t>
            </a:r>
            <a:r>
              <a:rPr b="1" lang="en" sz="2500">
                <a:solidFill>
                  <a:schemeClr val="dk2"/>
                </a:solidFill>
              </a:rPr>
              <a:t>Security emerged as the single most important question for Israel</a:t>
            </a:r>
            <a:endParaRPr b="1" sz="2500"/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/>
              <a:t>Compare to challenges at </a:t>
            </a:r>
            <a:r>
              <a:rPr b="1" lang="en" sz="2100"/>
              <a:t>the</a:t>
            </a:r>
            <a:r>
              <a:rPr b="1" lang="en" sz="2100"/>
              <a:t> early phases of Zionism:  </a:t>
            </a:r>
            <a:endParaRPr b="1" sz="21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/>
              <a:t>intl legitimacy, </a:t>
            </a:r>
            <a:endParaRPr b="1" sz="21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/>
              <a:t>immigration, </a:t>
            </a:r>
            <a:endParaRPr b="1" sz="21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/>
              <a:t>nation building </a:t>
            </a:r>
            <a:endParaRPr b="1"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3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rPr lang="en"/>
              <a:t>A Huge economic toll</a:t>
            </a:r>
            <a:endParaRPr/>
          </a:p>
        </p:txBody>
      </p:sp>
      <p:pic>
        <p:nvPicPr>
          <p:cNvPr id="427" name="Google Shape;427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8545" y="1368539"/>
            <a:ext cx="5201100" cy="30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Peace ! </a:t>
            </a:r>
            <a:endParaRPr/>
          </a:p>
        </p:txBody>
      </p:sp>
      <p:sp>
        <p:nvSpPr>
          <p:cNvPr id="433" name="Google Shape;433;p6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https://www.youtube.com/watch?v=mbc9ElB5vfQ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Peace in </a:t>
            </a:r>
            <a:r>
              <a:rPr lang="en"/>
              <a:t>Perspective</a:t>
            </a:r>
            <a:r>
              <a:rPr lang="en"/>
              <a:t> </a:t>
            </a:r>
            <a:endParaRPr/>
          </a:p>
        </p:txBody>
      </p:sp>
      <p:sp>
        <p:nvSpPr>
          <p:cNvPr id="439" name="Google Shape;439;p6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rPr lang="en"/>
              <a:t>https://www.youtube.com/watch?v=Ja7YIRrrgnY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2 of conflict with the region: strong armed forces</a:t>
            </a:r>
            <a:endParaRPr/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49200"/>
            <a:ext cx="8520601" cy="284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3: Military highly valued by society </a:t>
            </a:r>
            <a:endParaRPr/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050" y="893025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4 of regional isolation: Israel connected to the West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50" y="1017725"/>
            <a:ext cx="8842701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5: heavy demand for </a:t>
            </a:r>
            <a:r>
              <a:rPr lang="en"/>
              <a:t>resource</a:t>
            </a:r>
            <a:r>
              <a:rPr lang="en"/>
              <a:t> (Defense as a </a:t>
            </a:r>
            <a:r>
              <a:rPr lang="en"/>
              <a:t>percentage</a:t>
            </a:r>
            <a:r>
              <a:rPr lang="en"/>
              <a:t> of national budget) 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475" y="1285875"/>
            <a:ext cx="7827049" cy="385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