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2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10021887" cy="68897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28613CB-28EB-4D63-9188-DD83571DE1F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3289320" y="517680"/>
            <a:ext cx="3444480" cy="2582640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1001880" y="3272400"/>
            <a:ext cx="8017920" cy="3100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8c"/>
                </a:solidFill>
                <a:latin typeface="Arial"/>
                <a:ea typeface="Arial"/>
              </a:rPr>
              <a:t>Preventive care:</a:t>
            </a:r>
            <a:endParaRPr b="0" lang="en-US" sz="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b="0" lang="en-US" sz="800" spc="-1" strike="noStrike">
                <a:solidFill>
                  <a:srgbClr val="00008c"/>
                </a:solidFill>
                <a:latin typeface="Arial"/>
                <a:ea typeface="Arial"/>
              </a:rPr>
              <a:t>Information, education and counseling programmes</a:t>
            </a:r>
            <a:endParaRPr b="0" lang="en-US" sz="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b="0" lang="en-US" sz="800" spc="-1" strike="noStrike">
                <a:solidFill>
                  <a:srgbClr val="00008c"/>
                </a:solidFill>
                <a:latin typeface="Arial"/>
                <a:ea typeface="Arial"/>
              </a:rPr>
              <a:t>Immunisation programmes</a:t>
            </a:r>
            <a:endParaRPr b="0" lang="en-US" sz="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b="0" lang="en-US" sz="800" spc="-1" strike="noStrike">
                <a:solidFill>
                  <a:srgbClr val="00008c"/>
                </a:solidFill>
                <a:latin typeface="Arial"/>
                <a:ea typeface="Arial"/>
              </a:rPr>
              <a:t>Early disease detection programmes</a:t>
            </a:r>
            <a:endParaRPr b="0" lang="en-US" sz="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b="0" lang="en-US" sz="800" spc="-1" strike="noStrike">
                <a:solidFill>
                  <a:srgbClr val="00008c"/>
                </a:solidFill>
                <a:latin typeface="Arial"/>
                <a:ea typeface="Arial"/>
              </a:rPr>
              <a:t>Healthy condition monitoring programmes</a:t>
            </a:r>
            <a:endParaRPr b="0" lang="en-US" sz="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b="0" lang="en-US" sz="800" spc="-1" strike="noStrike">
                <a:solidFill>
                  <a:srgbClr val="00008c"/>
                </a:solidFill>
                <a:latin typeface="Arial"/>
                <a:ea typeface="Arial"/>
              </a:rPr>
              <a:t>Epidemiological surveillance and risk and disease control programmes</a:t>
            </a:r>
            <a:endParaRPr b="0" lang="en-US" sz="8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b="0" lang="en-US" sz="800" spc="-1" strike="noStrike">
                <a:solidFill>
                  <a:srgbClr val="00008c"/>
                </a:solidFill>
                <a:latin typeface="Arial"/>
                <a:ea typeface="Arial"/>
              </a:rPr>
              <a:t>Preparing for disaster and emergency response programmes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5675760" y="6544800"/>
            <a:ext cx="4343400" cy="343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444E82C-88A9-4CD1-B709-6CC0E5880490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3289320" y="517680"/>
            <a:ext cx="3444480" cy="2582640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1001880" y="3272400"/>
            <a:ext cx="8017920" cy="3100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מעודכן ל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9/16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המדינות המפותחות מתוך מדינות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OECD: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אוסטרליה, אוסטריה, בלגיה, קנדה, דנמרק, פינלנד, צרפת, גרמניה, איטליה, יפן, קוריאה, הולנד, ניו זילנד, נורבגיה, פורטוגל, ספרד, שבדיה, שווייץ, ארה"ב, בריטניה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המשקים המתעוררים לפי הגדרת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IMF :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ארגנטינה, בנגלדש, ברזיל, בולגריה, צ'ילה, סין, קולומביה, הונגריה, הודו, אינדונזיה, מלזיה, מקסיקו, פקיסטן, פרו, פיליפינים, פולין, רומניה, רוסיה, דרום אפריקה, תאילנד, אוקראינה וונצואלה. הנתונים מחושבים כממוצע פשוט</a:t>
            </a: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5675760" y="6544800"/>
            <a:ext cx="4343400" cy="343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804CC10-FDB6-4365-9AC3-93FC9BDA4495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3289320" y="517680"/>
            <a:ext cx="3444480" cy="2582640"/>
          </a:xfrm>
          <a:prstGeom prst="rect">
            <a:avLst/>
          </a:prstGeom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1001880" y="3272400"/>
            <a:ext cx="8017920" cy="3100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מעודכן ל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9/16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המדינות המפותחות מתוך מדינות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OECD: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אוסטרליה, אוסטריה, בלגיה, קנדה, דנמרק, פינלנד, צרפת, גרמניה, איטליה, יפן, קוריאה, הולנד, ניו זילנד, נורבגיה, פורטוגל, ספרד, שבדיה, שווייץ, ארה"ב, בריטניה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המשקים המתעוררים לפי הגדרת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IMF :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ארגנטינה, בנגלדש, ברזיל, בולגריה, צ'ילה, סין, קולומביה, הונגריה, הודו, אינדונזיה, מלזיה, מקסיקו, פקיסטן, פרו, פיליפינים, פולין, רומניה, רוסיה, דרום אפריקה, תאילנד, אוקראינה וונצואלה. הנתונים מחושבים כממוצע פשוט</a:t>
            </a: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5675760" y="6544800"/>
            <a:ext cx="4343400" cy="343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B75EB6-502B-4475-8CA9-04C968DD20AD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3289320" y="517680"/>
            <a:ext cx="3444480" cy="2582640"/>
          </a:xfrm>
          <a:prstGeom prst="rect">
            <a:avLst/>
          </a:prstGeom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1001880" y="3272400"/>
            <a:ext cx="8017920" cy="31003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עודכן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39" name="TextShape 3"/>
          <p:cNvSpPr txBox="1"/>
          <p:nvPr/>
        </p:nvSpPr>
        <p:spPr>
          <a:xfrm>
            <a:off x="5675760" y="6544800"/>
            <a:ext cx="4343400" cy="343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9461C2F-1BA0-4AFE-969F-5F8DA13757B5}" type="slidenum">
              <a:rPr b="0" lang="en-US" sz="1400" spc="-1" strike="noStrike">
                <a:solidFill>
                  <a:srgbClr val="1f497d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3289320" y="517680"/>
            <a:ext cx="3444480" cy="2582640"/>
          </a:xfrm>
          <a:prstGeom prst="rect">
            <a:avLst/>
          </a:prstGeom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1001880" y="3272400"/>
            <a:ext cx="8017920" cy="31003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עודכן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42" name="TextShape 3"/>
          <p:cNvSpPr txBox="1"/>
          <p:nvPr/>
        </p:nvSpPr>
        <p:spPr>
          <a:xfrm>
            <a:off x="5675760" y="6544800"/>
            <a:ext cx="4343400" cy="343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8DD073F-720F-4DAB-9BAE-03A6222E5850}" type="slidenum">
              <a:rPr b="0" lang="en-US" sz="1200" spc="-1" strike="noStrike">
                <a:solidFill>
                  <a:srgbClr val="1f497d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3D8E6A7-A545-4222-8211-013DA0375FAE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07BDA811-0CB0-4D95-95AA-3C6EEA0306DC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8229240" cy="837720"/>
          </a:xfrm>
          <a:prstGeom prst="rect">
            <a:avLst/>
          </a:prstGeom>
        </p:spPr>
        <p:txBody>
          <a:bodyPr anchor="ctr"/>
          <a:p>
            <a:r>
              <a:rPr b="0" lang="en-US" sz="29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80C699A3-E581-4380-89D7-FA0A93D3ED2C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8229240" cy="837720"/>
          </a:xfrm>
          <a:prstGeom prst="rect">
            <a:avLst/>
          </a:prstGeom>
        </p:spPr>
        <p:txBody>
          <a:bodyPr anchor="ctr"/>
          <a:p>
            <a:r>
              <a:rPr b="0" lang="en-US" sz="29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349F891F-18A4-4A6C-96F6-D81F0E6417C1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13F2444A-2E80-443B-9DDD-F0875FF1DE43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33520" y="1846080"/>
            <a:ext cx="7772040" cy="205488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The Great Paradox: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182880"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Economic Success 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←→ Social Failure </a:t>
            </a:r>
            <a:endParaRPr b="0" lang="en-US" sz="2400" spc="-1" strike="noStrike">
              <a:latin typeface="Arial"/>
            </a:endParaRPr>
          </a:p>
          <a:p>
            <a:pPr marL="182880" algn="ctr">
              <a:lnSpc>
                <a:spcPct val="100000"/>
              </a:lnSpc>
            </a:pPr>
            <a:r>
              <a:rPr b="1" i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1" i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The Challenge to the New Government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533520" y="914400"/>
            <a:ext cx="8152920" cy="60912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4"/>
          <p:cNvSpPr/>
          <p:nvPr/>
        </p:nvSpPr>
        <p:spPr>
          <a:xfrm>
            <a:off x="4046040" y="1042560"/>
            <a:ext cx="1066320" cy="228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38cd5"/>
          </a:solidFill>
          <a:ln w="2556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7" name="Google Shape;117;p18" descr=""/>
          <p:cNvPicPr/>
          <p:nvPr/>
        </p:nvPicPr>
        <p:blipFill>
          <a:blip r:embed="rId1"/>
          <a:stretch/>
        </p:blipFill>
        <p:spPr>
          <a:xfrm>
            <a:off x="5867280" y="139680"/>
            <a:ext cx="2236320" cy="1560960"/>
          </a:xfrm>
          <a:prstGeom prst="rect">
            <a:avLst/>
          </a:prstGeom>
          <a:ln>
            <a:noFill/>
          </a:ln>
        </p:spPr>
      </p:pic>
      <p:pic>
        <p:nvPicPr>
          <p:cNvPr id="218" name="Google Shape;118;p18" descr=""/>
          <p:cNvPicPr/>
          <p:nvPr/>
        </p:nvPicPr>
        <p:blipFill>
          <a:blip r:embed="rId2"/>
          <a:stretch/>
        </p:blipFill>
        <p:spPr>
          <a:xfrm>
            <a:off x="1148040" y="-56160"/>
            <a:ext cx="2562480" cy="1941120"/>
          </a:xfrm>
          <a:prstGeom prst="rect">
            <a:avLst/>
          </a:prstGeom>
          <a:ln>
            <a:noFill/>
          </a:ln>
        </p:spPr>
      </p:pic>
      <p:sp>
        <p:nvSpPr>
          <p:cNvPr id="219" name="CustomShape 5"/>
          <p:cNvSpPr/>
          <p:nvPr/>
        </p:nvSpPr>
        <p:spPr>
          <a:xfrm rot="20926800">
            <a:off x="5941440" y="337320"/>
            <a:ext cx="2088000" cy="553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1500" spc="-1" strike="noStrike">
                <a:solidFill>
                  <a:srgbClr val="1f497d"/>
                </a:solidFill>
                <a:latin typeface="Tahoma"/>
                <a:ea typeface="Tahoma"/>
              </a:rPr>
              <a:t>The people demand social justice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4183200" y="313200"/>
            <a:ext cx="776880" cy="14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8800" spc="-1" strike="noStrike">
                <a:solidFill>
                  <a:srgbClr val="366092"/>
                </a:solidFill>
                <a:latin typeface="Tahoma"/>
                <a:ea typeface="Tahoma"/>
              </a:rPr>
              <a:t>?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1447920" y="4156560"/>
            <a:ext cx="6476760" cy="17989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457200"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Prof. Manuel Trachtenberg</a:t>
            </a:r>
            <a:endParaRPr b="0" lang="en-US" sz="26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Tel Aviv University &amp; Samuel Neaman Institute for National Policy at the Technion </a:t>
            </a:r>
            <a:endParaRPr b="0" lang="en-US" sz="20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Lecture at INDC</a:t>
            </a:r>
            <a:endParaRPr b="0" lang="en-US" sz="20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22.12.2019</a:t>
            </a:r>
            <a:endParaRPr b="0" lang="en-US" sz="20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38080" y="1244160"/>
            <a:ext cx="8000640" cy="51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Excellent macroeconomic performance - yes, but </a:t>
            </a:r>
            <a:r>
              <a:rPr b="1" lang="en-US" sz="2300" spc="-1" strike="noStrike">
                <a:solidFill>
                  <a:srgbClr val="ff0000"/>
                </a:solidFill>
                <a:latin typeface="Tahoma"/>
                <a:ea typeface="Tahoma"/>
              </a:rPr>
              <a:t>slowdown on the horizon, deficit growth ("net damage") </a:t>
            </a:r>
            <a:r>
              <a:rPr b="1" lang="en-US" sz="2200" spc="-1" strike="noStrike">
                <a:solidFill>
                  <a:srgbClr val="ff0000"/>
                </a:solidFill>
                <a:latin typeface="Tahoma"/>
                <a:ea typeface="Tahoma"/>
              </a:rPr>
              <a:t> </a:t>
            </a:r>
            <a:endParaRPr b="0" lang="en-US" sz="22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Low unemployment, high participation rate - yes, but</a:t>
            </a:r>
            <a:r>
              <a:rPr b="1" lang="en-US" sz="2300" spc="-1" strike="noStrike">
                <a:solidFill>
                  <a:srgbClr val="ff0000"/>
                </a:solidFill>
                <a:latin typeface="Tahoma"/>
                <a:ea typeface="Tahoma"/>
              </a:rPr>
              <a:t> </a:t>
            </a:r>
            <a:r>
              <a:rPr b="1" lang="en-US" sz="2000" spc="-1" strike="noStrike">
                <a:solidFill>
                  <a:srgbClr val="ff0000"/>
                </a:solidFill>
                <a:latin typeface="Tahoma"/>
                <a:ea typeface="Tahoma"/>
              </a:rPr>
              <a:t>some are in part-time jobs, raising up in poor families of 2 employees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 startAt="3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Export surplus, $ 120 billion foreign exchange reserves,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which is about 31% of GDP</a:t>
            </a:r>
            <a:endParaRPr b="0" lang="en-US" sz="2100" spc="-1" strike="noStrike">
              <a:latin typeface="Arial"/>
            </a:endParaRPr>
          </a:p>
          <a:p>
            <a:pPr marL="914400" indent="-310680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 startAt="3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Lack of inflation, a strong currency (shekel)</a:t>
            </a:r>
            <a:endParaRPr b="0" lang="en-US" sz="2300" spc="-1" strike="noStrike">
              <a:latin typeface="Arial"/>
            </a:endParaRPr>
          </a:p>
          <a:p>
            <a:pPr marL="914400" indent="-310680"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 startAt="3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The Financial Sector: Continued stability </a:t>
            </a:r>
            <a:endParaRPr b="0" lang="en-US" sz="2300" spc="-1" strike="noStrike">
              <a:latin typeface="Arial"/>
            </a:endParaRPr>
          </a:p>
          <a:p>
            <a:pPr marL="914400" indent="-310680" algn="just" rtl="1"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2BA6769D-49ED-4853-BB8E-8FC1D7AB6D40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152280" y="1558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rtl="1">
              <a:lnSpc>
                <a:spcPct val="53000"/>
              </a:lnSpc>
            </a:pPr>
            <a:r>
              <a:rPr b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Macroeconomic Success</a:t>
            </a:r>
            <a:endParaRPr b="0" lang="en-US" sz="2800" spc="-1" strike="noStrike">
              <a:latin typeface="Arial"/>
            </a:endParaRPr>
          </a:p>
          <a:p>
            <a:pPr marL="914400" indent="-456840" algn="ctr" rtl="1">
              <a:lnSpc>
                <a:spcPct val="53000"/>
              </a:lnSpc>
              <a:spcBef>
                <a:spcPts val="601"/>
              </a:spcBef>
            </a:pPr>
            <a:r>
              <a:rPr b="1" i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                </a:t>
            </a:r>
            <a:r>
              <a:rPr b="1" i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Continued</a:t>
            </a:r>
            <a:r>
              <a:rPr b="1" i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99" name="Google Shape;239;p27" descr=""/>
          <p:cNvPicPr/>
          <p:nvPr/>
        </p:nvPicPr>
        <p:blipFill>
          <a:blip r:embed="rId1"/>
          <a:stretch/>
        </p:blipFill>
        <p:spPr>
          <a:xfrm>
            <a:off x="1001520" y="3611520"/>
            <a:ext cx="7837200" cy="22528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>
              <a:lnSpc>
                <a:spcPct val="108000"/>
              </a:lnSpc>
            </a:pPr>
            <a:r>
              <a:rPr b="1" lang="en-US" sz="25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1" lang="en-US" sz="2500" spc="-1" strike="noStrike">
                <a:solidFill>
                  <a:srgbClr val="366092"/>
                </a:solidFill>
                <a:latin typeface="Tahoma"/>
                <a:ea typeface="Tahoma"/>
              </a:rPr>
              <a:t>The Macroeconomic Success </a:t>
            </a:r>
            <a:endParaRPr b="0" lang="en-US" sz="2500" spc="-1" strike="noStrike">
              <a:latin typeface="Arial"/>
            </a:endParaRPr>
          </a:p>
          <a:p>
            <a:pPr marL="914400" indent="-456840" algn="ctr">
              <a:lnSpc>
                <a:spcPct val="108000"/>
              </a:lnSpc>
            </a:pPr>
            <a:r>
              <a:rPr b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How? 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3"/>
          <p:cNvSpPr/>
          <p:nvPr/>
        </p:nvSpPr>
        <p:spPr>
          <a:xfrm>
            <a:off x="304920" y="1247760"/>
            <a:ext cx="8762760" cy="51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914400" indent="-456840">
              <a:lnSpc>
                <a:spcPct val="126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Responsible and Consistent Economic Policy Since 1985: </a:t>
            </a:r>
            <a:endParaRPr b="0" lang="en-US" sz="2300" spc="-1" strike="noStrike">
              <a:latin typeface="Arial"/>
            </a:endParaRPr>
          </a:p>
          <a:p>
            <a:pPr lvl="2" marL="1257480" indent="-342720">
              <a:lnSpc>
                <a:spcPct val="131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Tight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fiscal discipline 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despite politicians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1" lang="en-US" sz="2200" spc="-1" strike="noStrike">
                <a:solidFill>
                  <a:srgbClr val="ff0000"/>
                </a:solidFill>
                <a:latin typeface="Tahoma"/>
                <a:ea typeface="Tahoma"/>
              </a:rPr>
              <a:t>(but…)</a:t>
            </a:r>
            <a:endParaRPr b="0" lang="en-US" sz="2200" spc="-1" strike="noStrike">
              <a:latin typeface="Arial"/>
            </a:endParaRPr>
          </a:p>
          <a:p>
            <a:pPr lvl="2" marL="1257480" indent="-342720">
              <a:lnSpc>
                <a:spcPct val="131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Opening and liberalizing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the economy,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reforms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31000"/>
              </a:lnSpc>
            </a:pPr>
            <a:endParaRPr b="0" lang="en-US" sz="2200" spc="-1" strike="noStrike">
              <a:latin typeface="Arial"/>
            </a:endParaRPr>
          </a:p>
          <a:p>
            <a:pPr lvl="1" marL="914400" indent="-456840">
              <a:lnSpc>
                <a:spcPct val="126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0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Leveraging and fostering immense 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technological-scientific entrepreneurial talent  </a:t>
            </a:r>
            <a:endParaRPr b="0" lang="en-US" sz="2300" spc="-1" strike="noStrike">
              <a:latin typeface="Arial"/>
            </a:endParaRPr>
          </a:p>
          <a:p>
            <a:pPr marL="457200">
              <a:lnSpc>
                <a:spcPct val="126000"/>
              </a:lnSpc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+ supporting policy: </a:t>
            </a:r>
            <a:r>
              <a:rPr b="0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R&amp;D Law, Chief Scientist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26000"/>
              </a:lnSpc>
            </a:pPr>
            <a:endParaRPr b="0" lang="en-US" sz="2300" spc="-1" strike="noStrike">
              <a:latin typeface="Arial"/>
            </a:endParaRPr>
          </a:p>
          <a:p>
            <a:pPr marL="457200">
              <a:lnSpc>
                <a:spcPct val="126000"/>
              </a:lnSpc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+ “Luck”: </a:t>
            </a:r>
            <a:r>
              <a:rPr b="0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Immigration from the 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Soviet Union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2300" spc="-1" strike="noStrike">
              <a:latin typeface="Arial"/>
            </a:endParaRPr>
          </a:p>
          <a:p>
            <a:pPr marL="457200">
              <a:lnSpc>
                <a:spcPct val="150000"/>
              </a:lnSpc>
            </a:pP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    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High Tech Breakthrough, 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“The Start-up Nation”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31000"/>
              </a:lnSpc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31000"/>
              </a:lnSpc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30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4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9800DBB2-513F-4A0D-88E6-C571BDBCFB62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-2682000" y="6858000"/>
            <a:ext cx="673632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6" name="Google Shape;250;p28" descr=""/>
          <p:cNvPicPr/>
          <p:nvPr/>
        </p:nvPicPr>
        <p:blipFill>
          <a:blip r:embed="rId1"/>
          <a:stretch/>
        </p:blipFill>
        <p:spPr>
          <a:xfrm>
            <a:off x="1024200" y="5885640"/>
            <a:ext cx="6616440" cy="55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/>
                                        <p:tgtEl>
                                          <p:spTgt spid="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/>
                                        <p:tgtEl>
                                          <p:spTgt spid="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/>
                                        <p:tgtEl>
                                          <p:spTgt spid="3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rtl="1">
              <a:lnSpc>
                <a:spcPct val="115000"/>
              </a:lnSpc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Macro Success Yes, but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914400" indent="-456840" algn="r" rtl="1">
              <a:lnSpc>
                <a:spcPct val="82000"/>
              </a:lnSpc>
              <a:spcBef>
                <a:spcPts val="601"/>
              </a:spcBef>
            </a:pPr>
            <a:r>
              <a:rPr b="1" lang="en-US" sz="25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5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5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Grating Social Failure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3"/>
          <p:cNvSpPr/>
          <p:nvPr/>
        </p:nvSpPr>
        <p:spPr>
          <a:xfrm>
            <a:off x="2041560" y="1191960"/>
            <a:ext cx="8924400" cy="488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8002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❖"/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On a general-social level: </a:t>
            </a:r>
            <a:endParaRPr b="0" lang="en-US" sz="2400" spc="-1" strike="noStrike">
              <a:latin typeface="Arial"/>
            </a:endParaRPr>
          </a:p>
          <a:p>
            <a:pPr marL="914400">
              <a:lnSpc>
                <a:spcPct val="131000"/>
              </a:lnSpc>
            </a:pP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   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1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. 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Cost of living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very high </a:t>
            </a:r>
            <a:endParaRPr b="0" lang="en-US" sz="2200" spc="-1" strike="noStrike">
              <a:latin typeface="Arial"/>
            </a:endParaRPr>
          </a:p>
          <a:p>
            <a:pPr marL="914400">
              <a:lnSpc>
                <a:spcPct val="131000"/>
              </a:lnSpc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2. Inequality, widespread poverty </a:t>
            </a:r>
            <a:endParaRPr b="0" lang="en-US" sz="2200" spc="-1" strike="noStrike">
              <a:latin typeface="Arial"/>
            </a:endParaRPr>
          </a:p>
          <a:p>
            <a:pPr marL="914400">
              <a:lnSpc>
                <a:spcPct val="131000"/>
              </a:lnSpc>
            </a:pP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     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3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. Growth yes,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but 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little per capita</a:t>
            </a:r>
            <a:endParaRPr b="0" lang="en-US" sz="2200" spc="-1" strike="noStrike">
              <a:latin typeface="Arial"/>
            </a:endParaRPr>
          </a:p>
          <a:p>
            <a:pPr marL="1257480" indent="-20268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❖"/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Crises in critical areas: </a:t>
            </a:r>
            <a:endParaRPr b="0" lang="en-US" sz="2400" spc="-1" strike="noStrike">
              <a:latin typeface="Arial"/>
            </a:endParaRPr>
          </a:p>
          <a:p>
            <a:pPr lvl="4" marL="2286000" indent="-456840">
              <a:lnSpc>
                <a:spcPct val="131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Housing </a:t>
            </a:r>
            <a:endParaRPr b="0" lang="en-US" sz="2200" spc="-1" strike="noStrike">
              <a:latin typeface="Arial"/>
            </a:endParaRPr>
          </a:p>
          <a:p>
            <a:pPr lvl="5" marL="2743200" indent="-456840">
              <a:lnSpc>
                <a:spcPct val="131000"/>
              </a:lnSpc>
              <a:buClr>
                <a:srgbClr val="366092"/>
              </a:buClr>
              <a:buFont typeface="Verdana"/>
              <a:buAutoNum type="arabicPeriod" startAt="2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Transportation </a:t>
            </a:r>
            <a:endParaRPr b="0" lang="en-US" sz="2200" spc="-1" strike="noStrike">
              <a:latin typeface="Arial"/>
            </a:endParaRPr>
          </a:p>
          <a:p>
            <a:pPr lvl="6" marL="3200400" indent="-456840">
              <a:lnSpc>
                <a:spcPct val="131000"/>
              </a:lnSpc>
              <a:buClr>
                <a:srgbClr val="366092"/>
              </a:buClr>
              <a:buFont typeface="Verdana"/>
              <a:buAutoNum type="arabicPeriod" startAt="3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Health  </a:t>
            </a:r>
            <a:endParaRPr b="0" lang="en-US" sz="2200" spc="-1" strike="noStrike">
              <a:latin typeface="Arial"/>
            </a:endParaRPr>
          </a:p>
          <a:p>
            <a:pPr lvl="7" marL="3657600" indent="-456840">
              <a:lnSpc>
                <a:spcPct val="131000"/>
              </a:lnSpc>
              <a:buClr>
                <a:srgbClr val="366092"/>
              </a:buClr>
              <a:buFont typeface="Verdana"/>
              <a:buAutoNum type="arabicPeriod" startAt="4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Education  </a:t>
            </a:r>
            <a:endParaRPr b="0" lang="en-US" sz="2200" spc="-1" strike="noStrike">
              <a:latin typeface="Arial"/>
            </a:endParaRPr>
          </a:p>
          <a:p>
            <a:pPr marL="457200" algn="r" rtl="1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457200" algn="r" rtl="1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253800" y="2016000"/>
            <a:ext cx="3117960" cy="9230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2011 </a:t>
            </a:r>
            <a:r>
              <a:rPr b="0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protest, committee and report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and subsequent protests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 rot="8316000">
            <a:off x="2043360" y="1658160"/>
            <a:ext cx="533160" cy="20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3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F17B2F65-F2F6-43F9-A187-E53031882881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14" name="CustomShape 8"/>
          <p:cNvSpPr/>
          <p:nvPr/>
        </p:nvSpPr>
        <p:spPr>
          <a:xfrm rot="13501800">
            <a:off x="1936440" y="3063960"/>
            <a:ext cx="533160" cy="206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/>
                                        <p:tgtEl>
                                          <p:spTgt spid="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/>
                                        <p:tgtEl>
                                          <p:spTgt spid="3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"/>
                                        <p:tgtEl>
                                          <p:spTgt spid="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267;p30" descr=""/>
          <p:cNvPicPr/>
          <p:nvPr/>
        </p:nvPicPr>
        <p:blipFill>
          <a:blip r:embed="rId1"/>
          <a:stretch/>
        </p:blipFill>
        <p:spPr>
          <a:xfrm>
            <a:off x="457200" y="311400"/>
            <a:ext cx="7653600" cy="6546240"/>
          </a:xfrm>
          <a:prstGeom prst="rect">
            <a:avLst/>
          </a:prstGeom>
          <a:ln>
            <a:noFill/>
          </a:ln>
        </p:spPr>
      </p:pic>
      <p:sp>
        <p:nvSpPr>
          <p:cNvPr id="316" name="CustomShape 1"/>
          <p:cNvSpPr/>
          <p:nvPr/>
        </p:nvSpPr>
        <p:spPr>
          <a:xfrm>
            <a:off x="6786360" y="1941840"/>
            <a:ext cx="2297520" cy="11966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Israel: Cost of living is 24% higher than OECD Countries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7238880" y="838080"/>
            <a:ext cx="1447560" cy="2282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8" name="Google Shape;270;p30" descr=""/>
          <p:cNvPicPr/>
          <p:nvPr/>
        </p:nvPicPr>
        <p:blipFill>
          <a:blip r:embed="rId2"/>
          <a:stretch/>
        </p:blipFill>
        <p:spPr>
          <a:xfrm>
            <a:off x="95400" y="879120"/>
            <a:ext cx="1444680" cy="225360"/>
          </a:xfrm>
          <a:prstGeom prst="rect">
            <a:avLst/>
          </a:prstGeom>
          <a:ln>
            <a:noFill/>
          </a:ln>
        </p:spPr>
      </p:pic>
      <p:sp>
        <p:nvSpPr>
          <p:cNvPr id="319" name="CustomShape 3"/>
          <p:cNvSpPr/>
          <p:nvPr/>
        </p:nvSpPr>
        <p:spPr>
          <a:xfrm rot="10800000">
            <a:off x="6465960" y="2292480"/>
            <a:ext cx="380520" cy="222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4"/>
          <p:cNvSpPr/>
          <p:nvPr/>
        </p:nvSpPr>
        <p:spPr>
          <a:xfrm>
            <a:off x="914400" y="205920"/>
            <a:ext cx="7714800" cy="860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5"/>
          <p:cNvSpPr/>
          <p:nvPr/>
        </p:nvSpPr>
        <p:spPr>
          <a:xfrm>
            <a:off x="228600" y="90720"/>
            <a:ext cx="8534160" cy="670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ctr">
              <a:lnSpc>
                <a:spcPct val="100000"/>
              </a:lnSpc>
            </a:pPr>
            <a:r>
              <a:rPr b="1" lang="en-US" sz="2500" spc="-1" strike="noStrike">
                <a:solidFill>
                  <a:srgbClr val="366092"/>
                </a:solidFill>
                <a:latin typeface="Tahoma"/>
                <a:ea typeface="Tahoma"/>
              </a:rPr>
              <a:t>Cost of Living - OECD 2016</a:t>
            </a:r>
            <a:endParaRPr b="0" lang="en-US" sz="2500" spc="-1" strike="noStrike">
              <a:latin typeface="Arial"/>
            </a:endParaRPr>
          </a:p>
          <a:p>
            <a:pPr marL="914400" indent="-456840" algn="ctr">
              <a:lnSpc>
                <a:spcPct val="100000"/>
              </a:lnSpc>
              <a:spcBef>
                <a:spcPts val="601"/>
              </a:spcBef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Average 100 = OECD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2" name="CustomShape 6"/>
          <p:cNvSpPr/>
          <p:nvPr/>
        </p:nvSpPr>
        <p:spPr>
          <a:xfrm rot="10800000">
            <a:off x="975960" y="943920"/>
            <a:ext cx="7040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660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7"/>
          <p:cNvSpPr/>
          <p:nvPr/>
        </p:nvSpPr>
        <p:spPr>
          <a:xfrm>
            <a:off x="4954320" y="6392520"/>
            <a:ext cx="3402720" cy="39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1f497d"/>
                </a:solidFill>
                <a:latin typeface="Tahoma"/>
                <a:ea typeface="Tahoma"/>
              </a:rPr>
              <a:t>Another six cheaper states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4" name="CustomShape 8"/>
          <p:cNvSpPr/>
          <p:nvPr/>
        </p:nvSpPr>
        <p:spPr>
          <a:xfrm>
            <a:off x="4876920" y="6410160"/>
            <a:ext cx="360" cy="3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17365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9"/>
          <p:cNvSpPr/>
          <p:nvPr/>
        </p:nvSpPr>
        <p:spPr>
          <a:xfrm>
            <a:off x="1360440" y="1171440"/>
            <a:ext cx="7345080" cy="85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282;p31" descr=""/>
          <p:cNvPicPr/>
          <p:nvPr/>
        </p:nvPicPr>
        <p:blipFill>
          <a:blip r:embed="rId1"/>
          <a:srcRect l="0" t="4202" r="0" b="0"/>
          <a:stretch/>
        </p:blipFill>
        <p:spPr>
          <a:xfrm>
            <a:off x="304920" y="304920"/>
            <a:ext cx="5714640" cy="5210640"/>
          </a:xfrm>
          <a:prstGeom prst="rect">
            <a:avLst/>
          </a:prstGeom>
          <a:ln>
            <a:noFill/>
          </a:ln>
        </p:spPr>
      </p:pic>
      <p:sp>
        <p:nvSpPr>
          <p:cNvPr id="327" name="TextShape 1"/>
          <p:cNvSpPr txBox="1"/>
          <p:nvPr/>
        </p:nvSpPr>
        <p:spPr>
          <a:xfrm>
            <a:off x="5029200" y="914400"/>
            <a:ext cx="3375360" cy="13712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="ctr"/>
          <a:p>
            <a:pPr algn="ctr" rtl="1">
              <a:lnSpc>
                <a:spcPct val="100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Poverty Rate in Israel &amp; in the OECD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5867280" y="4173480"/>
            <a:ext cx="1218960" cy="76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Tahoma"/>
                <a:ea typeface="Tahoma"/>
              </a:rPr>
              <a:t>Israel</a:t>
            </a:r>
            <a:r>
              <a:rPr b="1" lang="en-US" sz="2200" spc="-1" strike="noStrike">
                <a:solidFill>
                  <a:srgbClr val="ff0000"/>
                </a:solidFill>
                <a:latin typeface="Tahoma"/>
                <a:ea typeface="Tahoma"/>
              </a:rPr>
              <a:t> </a:t>
            </a:r>
            <a:endParaRPr b="0" lang="en-US" sz="2200" spc="-1" strike="noStrike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Tahoma"/>
                <a:ea typeface="Tahoma"/>
              </a:rPr>
              <a:t>18%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3733920" y="2514600"/>
            <a:ext cx="1142640" cy="7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b050"/>
                </a:solidFill>
                <a:latin typeface="Tahoma"/>
                <a:ea typeface="Tahoma"/>
              </a:rPr>
              <a:t> </a:t>
            </a:r>
            <a:r>
              <a:rPr b="1" lang="en-US" sz="2000" spc="-1" strike="noStrike">
                <a:solidFill>
                  <a:srgbClr val="00b050"/>
                </a:solidFill>
                <a:latin typeface="Tahoma"/>
                <a:ea typeface="Tahoma"/>
              </a:rPr>
              <a:t>OECD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b050"/>
                </a:solidFill>
                <a:latin typeface="Tahoma"/>
                <a:ea typeface="Tahoma"/>
              </a:rPr>
              <a:t>11.5%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 rot="9135000">
            <a:off x="5495760" y="4911840"/>
            <a:ext cx="507960" cy="12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2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8A8D80E-8D3F-45FF-AAFC-7AB3B81C89A4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293;p32" descr=""/>
          <p:cNvPicPr/>
          <p:nvPr/>
        </p:nvPicPr>
        <p:blipFill>
          <a:blip r:embed="rId1"/>
          <a:stretch/>
        </p:blipFill>
        <p:spPr>
          <a:xfrm>
            <a:off x="1134720" y="1020960"/>
            <a:ext cx="7026840" cy="5228640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380880" y="115560"/>
            <a:ext cx="8534160" cy="90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>
              <a:lnSpc>
                <a:spcPct val="112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Growth yes, </a:t>
            </a:r>
            <a:endParaRPr b="0" lang="en-US" sz="2400" spc="-1" strike="noStrike">
              <a:latin typeface="Arial"/>
            </a:endParaRPr>
          </a:p>
          <a:p>
            <a:pPr marL="914400" indent="-456840">
              <a:lnSpc>
                <a:spcPct val="103000"/>
              </a:lnSpc>
              <a:spcBef>
                <a:spcPts val="601"/>
              </a:spcBef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But a lot less per capita...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5181480" y="2833560"/>
            <a:ext cx="1447560" cy="76896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1f497d"/>
                </a:solidFill>
                <a:latin typeface="Tahoma"/>
                <a:ea typeface="Tahoma"/>
              </a:rPr>
              <a:t>Israel: </a:t>
            </a:r>
            <a:endParaRPr b="0" lang="en-US" sz="2200" spc="-1" strike="noStrike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b="1" lang="en-US" sz="2200" spc="-1" strike="noStrike">
                <a:solidFill>
                  <a:srgbClr val="1f497d"/>
                </a:solidFill>
                <a:latin typeface="Tahoma"/>
                <a:ea typeface="Tahoma"/>
              </a:rPr>
              <a:t>3.3%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 rot="3495600">
            <a:off x="6027480" y="3787560"/>
            <a:ext cx="522000" cy="119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4"/>
          <p:cNvSpPr/>
          <p:nvPr/>
        </p:nvSpPr>
        <p:spPr>
          <a:xfrm>
            <a:off x="1295280" y="1186920"/>
            <a:ext cx="2170800" cy="696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5"/>
          <p:cNvSpPr/>
          <p:nvPr/>
        </p:nvSpPr>
        <p:spPr>
          <a:xfrm>
            <a:off x="3439800" y="1130040"/>
            <a:ext cx="3084120" cy="13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1f497d"/>
                </a:solidFill>
                <a:latin typeface="Tahoma"/>
                <a:ea typeface="Tahoma"/>
              </a:rPr>
              <a:t>GDP Growth Rate 2017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39" name="CustomShape 6"/>
          <p:cNvSpPr/>
          <p:nvPr/>
        </p:nvSpPr>
        <p:spPr>
          <a:xfrm>
            <a:off x="2506320" y="3358800"/>
            <a:ext cx="2133360" cy="707760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Tahoma"/>
                <a:ea typeface="Tahoma"/>
              </a:rPr>
              <a:t>  </a:t>
            </a:r>
            <a:r>
              <a:rPr b="1" lang="en-US" sz="2000" spc="-1" strike="noStrike">
                <a:solidFill>
                  <a:srgbClr val="ffffff"/>
                </a:solidFill>
                <a:latin typeface="Tahoma"/>
                <a:ea typeface="Tahoma"/>
              </a:rPr>
              <a:t>OECD Average</a:t>
            </a:r>
            <a:endParaRPr b="0" lang="en-US" sz="2000" spc="-1" strike="noStrike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Tahoma"/>
                <a:ea typeface="Tahoma"/>
              </a:rPr>
              <a:t>2.1%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40" name="CustomShape 7"/>
          <p:cNvSpPr/>
          <p:nvPr/>
        </p:nvSpPr>
        <p:spPr>
          <a:xfrm rot="3495600">
            <a:off x="3925800" y="4059720"/>
            <a:ext cx="522000" cy="119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8"/>
          <p:cNvSpPr/>
          <p:nvPr/>
        </p:nvSpPr>
        <p:spPr>
          <a:xfrm>
            <a:off x="7323480" y="3033720"/>
            <a:ext cx="789120" cy="369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India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2" name="CustomShape 9"/>
          <p:cNvSpPr/>
          <p:nvPr/>
        </p:nvSpPr>
        <p:spPr>
          <a:xfrm>
            <a:off x="6629400" y="3594240"/>
            <a:ext cx="962640" cy="3679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China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3" name="CustomShape 10"/>
          <p:cNvSpPr/>
          <p:nvPr/>
        </p:nvSpPr>
        <p:spPr>
          <a:xfrm>
            <a:off x="127080" y="1520280"/>
            <a:ext cx="3312360" cy="15692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1f497d"/>
                </a:solidFill>
                <a:latin typeface="Tahoma"/>
                <a:ea typeface="Tahoma"/>
              </a:rPr>
              <a:t>But per capita growth in Israel is only 1.3% per year! Because the population grows by 2% a year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44" name="TextShape 1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5" name="TextShape 1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A1EDE213-7133-4084-8F47-371C12C903A4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46" name="CustomShape 13"/>
          <p:cNvSpPr/>
          <p:nvPr/>
        </p:nvSpPr>
        <p:spPr>
          <a:xfrm>
            <a:off x="6477120" y="4066920"/>
            <a:ext cx="304560" cy="12384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ctr">
              <a:lnSpc>
                <a:spcPct val="103000"/>
              </a:lnSpc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Social Failure - Why?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4"/>
          <p:cNvSpPr/>
          <p:nvPr/>
        </p:nvSpPr>
        <p:spPr>
          <a:xfrm>
            <a:off x="685800" y="1082520"/>
            <a:ext cx="8229240" cy="51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Governments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over the last decade have sanctified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the "macro" and neglected the "micro", no social policy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("growth permeation"?), have been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captured in archaic concepts:</a:t>
            </a:r>
            <a:endParaRPr b="0" lang="en-US" sz="2000" spc="-1" strike="noStrike">
              <a:latin typeface="Arial"/>
            </a:endParaRPr>
          </a:p>
          <a:p>
            <a:pPr marL="1371600" indent="-3171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Reduction in government has become an example, government spending has been cut too much ("the fat and lean")</a:t>
            </a:r>
            <a:endParaRPr b="0" lang="en-US" sz="22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The tax burden allegedly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has dropped, but the 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"hidden taxes" have gone up!</a:t>
            </a:r>
            <a:endParaRPr b="0" lang="en-US" sz="2100" spc="-1" strike="noStrike">
              <a:latin typeface="Arial"/>
            </a:endParaRPr>
          </a:p>
          <a:p>
            <a:pPr marL="457200" algn="just" rtl="1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914400" indent="-317160" algn="just" rtl="1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914400" indent="-317160" algn="just" rtl="1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914400" indent="-329760" algn="just" rtl="1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457200" algn="just" rtl="1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800280" indent="-215640" algn="just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</p:txBody>
      </p:sp>
      <p:sp>
        <p:nvSpPr>
          <p:cNvPr id="351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2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2B5BB439-C819-4C24-B82A-B88035AF86A4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380880" y="12672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457200" indent="-456840">
              <a:lnSpc>
                <a:spcPct val="104000"/>
              </a:lnSpc>
              <a:spcBef>
                <a:spcPts val="601"/>
              </a:spcBef>
            </a:pPr>
            <a:endParaRPr b="0" lang="en-US" sz="1800" spc="-1" strike="noStrike">
              <a:latin typeface="Arial"/>
            </a:endParaRPr>
          </a:p>
          <a:p>
            <a:pPr marL="457200" indent="-456840">
              <a:lnSpc>
                <a:spcPct val="104000"/>
              </a:lnSpc>
              <a:spcBef>
                <a:spcPts val="601"/>
              </a:spcBef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Less government, more burden on families:</a:t>
            </a:r>
            <a:endParaRPr b="0" lang="en-US" sz="2400" spc="-1" strike="noStrike">
              <a:latin typeface="Arial"/>
            </a:endParaRPr>
          </a:p>
          <a:p>
            <a:pPr marL="457200" indent="-456840">
              <a:lnSpc>
                <a:spcPct val="104000"/>
              </a:lnSpc>
              <a:spcBef>
                <a:spcPts val="601"/>
              </a:spcBef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Israel versus the OECD</a:t>
            </a:r>
            <a:endParaRPr b="0" lang="en-US" sz="2400" spc="-1" strike="noStrike">
              <a:latin typeface="Arial"/>
            </a:endParaRPr>
          </a:p>
          <a:p>
            <a:pPr marL="457200" indent="-456840">
              <a:lnSpc>
                <a:spcPct val="104000"/>
              </a:lnSpc>
              <a:spcBef>
                <a:spcPts val="601"/>
              </a:spcBef>
            </a:pP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54" name="Table 2"/>
          <p:cNvGraphicFramePr/>
          <p:nvPr/>
        </p:nvGraphicFramePr>
        <p:xfrm>
          <a:off x="609480" y="1226880"/>
          <a:ext cx="7848360" cy="3577320"/>
        </p:xfrm>
        <a:graphic>
          <a:graphicData uri="http://schemas.openxmlformats.org/drawingml/2006/table">
            <a:tbl>
              <a:tblPr/>
              <a:tblGrid>
                <a:gridCol w="1257120"/>
                <a:gridCol w="1257120"/>
                <a:gridCol w="1257120"/>
                <a:gridCol w="1257120"/>
                <a:gridCol w="2819880"/>
              </a:tblGrid>
              <a:tr h="481320">
                <a:tc gridSpan="4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</a:rPr>
                        <a:t>As a percentage of GDP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71240">
                <a:tc gridSpan="2">
                  <a:txBody>
                    <a:bodyPr anchor="ctr"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OECD Average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Israel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398160">
                <a:tc>
                  <a:txBody>
                    <a:bodyPr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2017</a:t>
                      </a: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 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2001</a:t>
                      </a: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 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2017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2001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704520">
                <a:tc>
                  <a:txBody>
                    <a:bodyPr anchor="ctr"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43%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anchor="ctr"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43%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40%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50%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Government Spending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704520">
                <a:tc>
                  <a:txBody>
                    <a:bodyPr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21%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p>
                      <a:pPr algn="ctr" rtl="1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18%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16%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18%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Social spending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704520">
                <a:tc>
                  <a:txBody>
                    <a:bodyPr anchor="ctr"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%34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anchor="ctr"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%34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31%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35%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נטל המס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355" name="CustomShape 3"/>
          <p:cNvSpPr/>
          <p:nvPr/>
        </p:nvSpPr>
        <p:spPr>
          <a:xfrm flipH="1">
            <a:off x="4114800" y="3062520"/>
            <a:ext cx="50184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4"/>
          <p:cNvSpPr/>
          <p:nvPr/>
        </p:nvSpPr>
        <p:spPr>
          <a:xfrm rot="10800000">
            <a:off x="1591560" y="3123720"/>
            <a:ext cx="519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5"/>
          <p:cNvSpPr/>
          <p:nvPr/>
        </p:nvSpPr>
        <p:spPr>
          <a:xfrm flipH="1">
            <a:off x="1596240" y="4572000"/>
            <a:ext cx="514800" cy="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6"/>
          <p:cNvSpPr/>
          <p:nvPr/>
        </p:nvSpPr>
        <p:spPr>
          <a:xfrm>
            <a:off x="3124080" y="1828800"/>
            <a:ext cx="360" cy="307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db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7"/>
          <p:cNvSpPr/>
          <p:nvPr/>
        </p:nvSpPr>
        <p:spPr>
          <a:xfrm flipH="1">
            <a:off x="4151160" y="3740400"/>
            <a:ext cx="50184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8"/>
          <p:cNvSpPr/>
          <p:nvPr/>
        </p:nvSpPr>
        <p:spPr>
          <a:xfrm flipH="1">
            <a:off x="4092840" y="4407120"/>
            <a:ext cx="50184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9"/>
          <p:cNvSpPr/>
          <p:nvPr/>
        </p:nvSpPr>
        <p:spPr>
          <a:xfrm rot="10800000">
            <a:off x="1591560" y="3802680"/>
            <a:ext cx="551160" cy="20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10"/>
          <p:cNvSpPr/>
          <p:nvPr/>
        </p:nvSpPr>
        <p:spPr>
          <a:xfrm>
            <a:off x="2452320" y="5265360"/>
            <a:ext cx="4723920" cy="4615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1f497d"/>
                </a:solidFill>
                <a:latin typeface="Tahoma"/>
                <a:ea typeface="Tahoma"/>
              </a:rPr>
              <a:t>1% GDP: NIS 12 billion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3" name="CustomShape 11"/>
          <p:cNvSpPr/>
          <p:nvPr/>
        </p:nvSpPr>
        <p:spPr>
          <a:xfrm>
            <a:off x="380880" y="4267080"/>
            <a:ext cx="8229240" cy="83772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TextShape 1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5" name="TextShape 1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6C80B010-D198-49D5-B849-B07C0C2895DF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128" dur="indefinite" restart="never" nodeType="tmRoot">
          <p:childTnLst>
            <p:seq>
              <p:cTn id="129" dur="indefinite" nodeType="mainSeq">
                <p:childTnLst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3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ctr">
              <a:lnSpc>
                <a:spcPct val="103000"/>
              </a:lnSpc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Social failure - why ?!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4"/>
          <p:cNvSpPr/>
          <p:nvPr/>
        </p:nvSpPr>
        <p:spPr>
          <a:xfrm>
            <a:off x="685800" y="1245960"/>
            <a:ext cx="8229240" cy="51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914400" indent="-35532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Governments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in the last decade have sanctified the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"macro" and neglected the "micro"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, there was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no social policy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("growth permeation"?), were captured in archaic views:</a:t>
            </a:r>
            <a:endParaRPr b="0" lang="en-US" sz="20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Reduction in government has become an example, government spending has been cut too much ("the fat and lean")</a:t>
            </a:r>
            <a:endParaRPr b="0" lang="en-US" sz="22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The tax burden has allegedly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dropped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but the 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"hidden taxes" have gone up!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  </a:t>
            </a:r>
            <a:endParaRPr b="0" lang="en-US" sz="21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These governments have been dazzled by the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"start-up state”,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but there is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no such state as the “start-up state” is only about 8-9% of it!</a:t>
            </a:r>
            <a:endParaRPr b="0" lang="en-US" sz="20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The opportunity 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given by the 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2011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protest and the Commission's report to make a profound change were </a:t>
            </a: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untapped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!</a:t>
            </a:r>
            <a:endParaRPr b="0" lang="en-US" sz="2200" spc="-1" strike="noStrike">
              <a:latin typeface="Arial"/>
            </a:endParaRPr>
          </a:p>
          <a:p>
            <a:pPr marL="914400" indent="-31716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914400" indent="-32976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800280" indent="-21564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37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2"/>
          <p:cNvSpPr/>
          <p:nvPr/>
        </p:nvSpPr>
        <p:spPr>
          <a:xfrm>
            <a:off x="266760" y="1051560"/>
            <a:ext cx="8759880" cy="546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4" marL="2286000" indent="-42516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Housing </a:t>
            </a:r>
            <a:endParaRPr b="0" lang="en-US" sz="1900" spc="-1" strike="noStrike">
              <a:latin typeface="Arial"/>
            </a:endParaRPr>
          </a:p>
          <a:p>
            <a:pPr lvl="2" marL="1257480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Impossible price Level 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for young families: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living where it is possible 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not where it is suitable,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“mortgaging 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the future”,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despair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. </a:t>
            </a:r>
            <a:endParaRPr b="0" lang="en-US" sz="1900" spc="-1" strike="noStrike">
              <a:latin typeface="Arial"/>
            </a:endParaRPr>
          </a:p>
          <a:p>
            <a:pPr marL="1257480" indent="-215640">
              <a:lnSpc>
                <a:spcPct val="100000"/>
              </a:lnSpc>
            </a:pPr>
            <a:endParaRPr b="0" lang="en-US" sz="1900" spc="-1" strike="noStrike">
              <a:latin typeface="Arial"/>
            </a:endParaRPr>
          </a:p>
          <a:p>
            <a:pPr lvl="5" marL="2743200" indent="-425160">
              <a:lnSpc>
                <a:spcPct val="100000"/>
              </a:lnSpc>
              <a:buClr>
                <a:srgbClr val="366092"/>
              </a:buClr>
              <a:buFont typeface="Verdana"/>
              <a:buAutoNum type="arabicPeriod" startAt="2"/>
            </a:pP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Transportation </a:t>
            </a:r>
            <a:endParaRPr b="0" lang="en-US" sz="1900" spc="-1" strike="noStrike">
              <a:latin typeface="Arial"/>
            </a:endParaRPr>
          </a:p>
          <a:p>
            <a:pPr lvl="2" marL="1257480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The state is “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stopped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”, huge costs for traffic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jams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congestion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 will only get worse. </a:t>
            </a:r>
            <a:endParaRPr b="0" lang="en-US" sz="1900" spc="-1" strike="noStrike">
              <a:latin typeface="Arial"/>
            </a:endParaRPr>
          </a:p>
          <a:p>
            <a:pPr marL="3200400">
              <a:lnSpc>
                <a:spcPct val="100000"/>
              </a:lnSpc>
            </a:pPr>
            <a:endParaRPr b="0" lang="en-US" sz="1900" spc="-1" strike="noStrike">
              <a:latin typeface="Arial"/>
            </a:endParaRPr>
          </a:p>
          <a:p>
            <a:pPr marL="3200400">
              <a:lnSpc>
                <a:spcPct val="100000"/>
              </a:lnSpc>
            </a:pP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3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.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Health</a:t>
            </a:r>
            <a:endParaRPr b="0" lang="en-US" sz="1900" spc="-1" strike="noStrike">
              <a:latin typeface="Arial"/>
            </a:endParaRPr>
          </a:p>
          <a:p>
            <a:pPr lvl="2" marL="1257480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The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public health system is collapsing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 yet the private system is expanding</a:t>
            </a:r>
            <a:endParaRPr b="0" lang="en-US" sz="1900" spc="-1" strike="noStrike">
              <a:latin typeface="Arial"/>
            </a:endParaRPr>
          </a:p>
          <a:p>
            <a:pPr lvl="2" marL="1257480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Huge gaps: Life expectancy in the periphery is 7 years lower!</a:t>
            </a:r>
            <a:endParaRPr b="0" lang="en-US" sz="1900" spc="-1" strike="noStrike">
              <a:latin typeface="Arial"/>
            </a:endParaRPr>
          </a:p>
          <a:p>
            <a:pPr marL="1257480" indent="-215640">
              <a:lnSpc>
                <a:spcPct val="100000"/>
              </a:lnSpc>
            </a:pPr>
            <a:endParaRPr b="0" lang="en-US" sz="1900" spc="-1" strike="noStrike">
              <a:latin typeface="Arial"/>
            </a:endParaRPr>
          </a:p>
          <a:p>
            <a:pPr marL="2743200">
              <a:lnSpc>
                <a:spcPct val="100000"/>
              </a:lnSpc>
            </a:pP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  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4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.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Education </a:t>
            </a:r>
            <a:endParaRPr b="0" lang="en-US" sz="1900" spc="-1" strike="noStrike">
              <a:latin typeface="Arial"/>
            </a:endParaRPr>
          </a:p>
          <a:p>
            <a:pPr lvl="2" marL="1257480" indent="-32976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Failed performance, great variance, no equal opportunity</a:t>
            </a:r>
            <a:endParaRPr b="0" lang="en-US" sz="1900" spc="-1" strike="noStrike">
              <a:latin typeface="Arial"/>
            </a:endParaRPr>
          </a:p>
          <a:p>
            <a:pPr lvl="2" marL="1257480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Not preparing youngsters </a:t>
            </a:r>
            <a:r>
              <a:rPr b="0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for the</a:t>
            </a:r>
            <a:r>
              <a:rPr b="1" lang="en-US" sz="1900" spc="-1" strike="noStrike">
                <a:solidFill>
                  <a:srgbClr val="366092"/>
                </a:solidFill>
                <a:latin typeface="Tahoma"/>
                <a:ea typeface="Tahoma"/>
              </a:rPr>
              <a:t> challenges of the 21st Century</a:t>
            </a:r>
            <a:endParaRPr b="0" lang="en-US" sz="1900" spc="-1" strike="noStrike">
              <a:latin typeface="Arial"/>
            </a:endParaRPr>
          </a:p>
          <a:p>
            <a:pPr marL="914400" algn="r" rtl="1">
              <a:lnSpc>
                <a:spcPct val="100000"/>
              </a:lnSpc>
            </a:pPr>
            <a:endParaRPr b="0" lang="en-US" sz="1900" spc="-1" strike="noStrike">
              <a:latin typeface="Arial"/>
            </a:endParaRPr>
          </a:p>
          <a:p>
            <a:pPr marL="457200" algn="r" rtl="1">
              <a:lnSpc>
                <a:spcPct val="100000"/>
              </a:lnSpc>
            </a:pPr>
            <a:endParaRPr b="0" lang="en-US" sz="1900" spc="-1" strike="noStrike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r" rtl="1"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914400" indent="-456840">
              <a:lnSpc>
                <a:spcPct val="127000"/>
              </a:lnSpc>
              <a:spcBef>
                <a:spcPts val="601"/>
              </a:spcBef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The “Micro” Is Not Waiting for the “Macro” </a:t>
            </a:r>
            <a:endParaRPr b="0" lang="en-US" sz="1800" spc="-1" strike="noStrike">
              <a:latin typeface="Arial"/>
            </a:endParaRPr>
          </a:p>
          <a:p>
            <a:pPr marL="914400" indent="-456840" algn="ctr">
              <a:lnSpc>
                <a:spcPct val="95000"/>
              </a:lnSpc>
              <a:spcBef>
                <a:spcPts val="601"/>
              </a:spcBef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Crises in Critical Areas</a:t>
            </a:r>
            <a:endParaRPr b="0" lang="en-US" sz="2400" spc="-1" strike="noStrike">
              <a:latin typeface="Arial"/>
            </a:endParaRPr>
          </a:p>
          <a:p>
            <a:pPr marL="914400" indent="-456840" algn="r" rtl="1">
              <a:lnSpc>
                <a:spcPct val="88000"/>
              </a:lnSpc>
              <a:spcBef>
                <a:spcPts val="601"/>
              </a:spcBef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7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75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FFDCD4FF-C74C-4CC4-BEAF-8444BAB8AD16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ctr" rtl="1">
              <a:lnSpc>
                <a:spcPct val="96000"/>
              </a:lnSpc>
            </a:pPr>
            <a:r>
              <a:rPr b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The Great Paradox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"/>
          <p:cNvSpPr/>
          <p:nvPr/>
        </p:nvSpPr>
        <p:spPr>
          <a:xfrm>
            <a:off x="644400" y="939960"/>
            <a:ext cx="8271000" cy="546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2" marL="1257480" indent="-342720" algn="just">
              <a:lnSpc>
                <a:spcPct val="115000"/>
              </a:lnSpc>
              <a:buClr>
                <a:srgbClr val="366092"/>
              </a:buClr>
              <a:buFont typeface="Noto Sans Symbols"/>
              <a:buChar char="❖"/>
            </a:pP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In Israel, there is a 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deceptive combination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of: </a:t>
            </a:r>
            <a:endParaRPr b="0" lang="en-US" sz="2100" spc="-1" strike="noStrike">
              <a:latin typeface="Arial"/>
            </a:endParaRPr>
          </a:p>
          <a:p>
            <a:pPr lvl="3" marL="1828800" indent="-45684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Macroeconomics Success: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a stable and growing economy</a:t>
            </a:r>
            <a:endParaRPr b="0" lang="en-US" sz="2100" spc="-1" strike="noStrike">
              <a:latin typeface="Arial"/>
            </a:endParaRPr>
          </a:p>
          <a:p>
            <a:pPr lvl="3" marL="1828800" indent="-45684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Social Failure: poverty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 and inequality, 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crises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 in critical areas - 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housing, transport, health and education. </a:t>
            </a:r>
            <a:endParaRPr b="0" lang="en-US" sz="2100" spc="-1" strike="noStrike">
              <a:latin typeface="Arial"/>
            </a:endParaRPr>
          </a:p>
          <a:p>
            <a:pPr lvl="3" marL="1828800" indent="-456840">
              <a:lnSpc>
                <a:spcPct val="115000"/>
              </a:lnSpc>
              <a:buClr>
                <a:srgbClr val="366092"/>
              </a:buClr>
              <a:buFont typeface="Tahoma"/>
              <a:buChar char="▪"/>
            </a:pP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The macroeconomics dimensions are immense, but young families are having a hard time carrying the burden </a:t>
            </a:r>
            <a:endParaRPr b="0" lang="en-US" sz="2100" spc="-1" strike="noStrike">
              <a:latin typeface="Arial"/>
            </a:endParaRPr>
          </a:p>
          <a:p>
            <a:pPr marL="914400" algn="just">
              <a:lnSpc>
                <a:spcPct val="115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The Key Message: </a:t>
            </a:r>
            <a:endParaRPr b="0" lang="en-US" sz="2400" spc="-1" strike="noStrike">
              <a:latin typeface="Arial"/>
            </a:endParaRPr>
          </a:p>
          <a:p>
            <a:pPr lvl="2" marL="1371600" indent="-456840" algn="just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Not a decree from heaven,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but rather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government made: fixated,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myopic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000" spc="-1" strike="noStrike">
              <a:latin typeface="Arial"/>
            </a:endParaRPr>
          </a:p>
          <a:p>
            <a:pPr lvl="2" marL="1371600" indent="-456840" algn="just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It can be done differently: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Requires a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perceptual change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to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translate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economic success into individual well being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without shifting to populism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5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8FF1E8F8-598A-4A32-BA28-194B6E226F2E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>
              <a:lnSpc>
                <a:spcPct val="84000"/>
              </a:lnSpc>
            </a:pPr>
            <a:r>
              <a:rPr b="1" lang="en-US" sz="2500" spc="-1" strike="noStrike">
                <a:solidFill>
                  <a:srgbClr val="366092"/>
                </a:solidFill>
                <a:latin typeface="Tahoma"/>
                <a:ea typeface="Tahoma"/>
              </a:rPr>
              <a:t>Are These Crises A Decree From Heaven?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3"/>
          <p:cNvSpPr/>
          <p:nvPr/>
        </p:nvSpPr>
        <p:spPr>
          <a:xfrm>
            <a:off x="487080" y="1028880"/>
            <a:ext cx="8321760" cy="52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8002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❖"/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No! </a:t>
            </a:r>
            <a:r>
              <a:rPr b="0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The result of 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fixation</a:t>
            </a:r>
            <a:r>
              <a:rPr b="0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 and neglect - this is where the "Gaza Syndrome" has also been implemented: </a:t>
            </a:r>
            <a:endParaRPr b="0" lang="en-US" sz="24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A difficult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problem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that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hurts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us over time,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seemingly "we tried everythin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g but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nothing works"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=&gt; frustration, cynicism, skepticism.</a:t>
            </a:r>
            <a:endParaRPr b="0" lang="en-US" sz="20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800280" indent="-190080">
              <a:lnSpc>
                <a:spcPct val="12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31000"/>
              </a:lnSpc>
            </a:pPr>
            <a:endParaRPr b="0" lang="en-US" sz="2000" spc="-1" strike="noStrike">
              <a:latin typeface="Arial"/>
            </a:endParaRPr>
          </a:p>
          <a:p>
            <a:pPr lvl="1" marL="800280" indent="-342720">
              <a:lnSpc>
                <a:spcPct val="115000"/>
              </a:lnSpc>
              <a:buClr>
                <a:srgbClr val="366092"/>
              </a:buClr>
              <a:buFont typeface="Noto Sans Symbols"/>
              <a:buChar char="❖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What To Do? A Different Narrative: </a:t>
            </a:r>
            <a:endParaRPr b="0" lang="en-US" sz="2200" spc="-1" strike="noStrike">
              <a:latin typeface="Arial"/>
            </a:endParaRPr>
          </a:p>
          <a:p>
            <a:pPr lvl="2" marL="1257480" indent="-34272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Certainly there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are solutions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but a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 paradigm shift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is needed, breaking conventions, no hassle on hustle</a:t>
            </a:r>
            <a:endParaRPr b="0" lang="en-US" sz="2100" spc="-1" strike="noStrike">
              <a:latin typeface="Arial"/>
            </a:endParaRPr>
          </a:p>
          <a:p>
            <a:pPr lvl="2" marL="1257480" indent="-34272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A long-term strategy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 that begins 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immediately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0" lang="en-US" sz="1600" spc="-1" strike="noStrike">
                <a:solidFill>
                  <a:srgbClr val="366092"/>
                </a:solidFill>
                <a:latin typeface="Tahoma"/>
                <a:ea typeface="Tahoma"/>
              </a:rPr>
              <a:t>(not "Israel 2048")</a:t>
            </a:r>
            <a:endParaRPr b="0" lang="en-US" sz="1600" spc="-1" strike="noStrike">
              <a:latin typeface="Arial"/>
            </a:endParaRPr>
          </a:p>
          <a:p>
            <a:pPr lvl="2" marL="1257480" indent="-34272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To instill consciousness that </a:t>
            </a:r>
            <a:r>
              <a:rPr b="1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doing otherwise is possible </a:t>
            </a:r>
            <a:r>
              <a:rPr b="0" lang="en-US" sz="2100" spc="-1" strike="noStrike">
                <a:solidFill>
                  <a:srgbClr val="366092"/>
                </a:solidFill>
                <a:latin typeface="Tahoma"/>
                <a:ea typeface="Tahoma"/>
              </a:rPr>
              <a:t>Yes we can (!)</a:t>
            </a:r>
            <a:endParaRPr b="0" lang="en-US" sz="2100" spc="-1" strike="noStrike">
              <a:latin typeface="Arial"/>
            </a:endParaRPr>
          </a:p>
          <a:p>
            <a:pPr marL="457200">
              <a:lnSpc>
                <a:spcPct val="131000"/>
              </a:lnSpc>
            </a:pPr>
            <a:endParaRPr b="0" lang="en-US" sz="2100" spc="-1" strike="noStrike">
              <a:latin typeface="Arial"/>
            </a:endParaRPr>
          </a:p>
          <a:p>
            <a:pPr marL="457200">
              <a:lnSpc>
                <a:spcPct val="131000"/>
              </a:lnSpc>
            </a:pPr>
            <a:endParaRPr b="0" lang="en-US" sz="2100" spc="-1" strike="noStrike">
              <a:latin typeface="Arial"/>
            </a:endParaRPr>
          </a:p>
          <a:p>
            <a:pPr marL="457200">
              <a:lnSpc>
                <a:spcPct val="131000"/>
              </a:lnSpc>
            </a:pPr>
            <a:endParaRPr b="0" lang="en-US" sz="2100" spc="-1" strike="noStrike">
              <a:latin typeface="Arial"/>
            </a:endParaRPr>
          </a:p>
          <a:p>
            <a:pPr marL="457200">
              <a:lnSpc>
                <a:spcPct val="131000"/>
              </a:lnSpc>
            </a:pPr>
            <a:endParaRPr b="0" lang="en-US" sz="2100" spc="-1" strike="noStrike">
              <a:latin typeface="Arial"/>
            </a:endParaRPr>
          </a:p>
          <a:p>
            <a:pPr marL="457200">
              <a:lnSpc>
                <a:spcPct val="131000"/>
              </a:lnSpc>
            </a:pPr>
            <a:endParaRPr b="0" lang="en-US" sz="2100" spc="-1" strike="noStrike">
              <a:latin typeface="Arial"/>
            </a:endParaRPr>
          </a:p>
        </p:txBody>
      </p:sp>
      <p:sp>
        <p:nvSpPr>
          <p:cNvPr id="379" name="CustomShape 4"/>
          <p:cNvSpPr/>
          <p:nvPr/>
        </p:nvSpPr>
        <p:spPr>
          <a:xfrm>
            <a:off x="977040" y="2811240"/>
            <a:ext cx="7831800" cy="10015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/>
          <a:p>
            <a:pPr algn="ctr">
              <a:lnSpc>
                <a:spcPct val="145000"/>
              </a:lnSpc>
            </a:pPr>
            <a:r>
              <a:rPr b="1" i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"Fast" trains ?! Affordable housing?!</a:t>
            </a:r>
            <a:endParaRPr b="0" lang="en-US" sz="1700" spc="-1" strike="noStrike">
              <a:latin typeface="Arial"/>
            </a:endParaRPr>
          </a:p>
          <a:p>
            <a:pPr algn="ctr">
              <a:lnSpc>
                <a:spcPct val="145000"/>
              </a:lnSpc>
            </a:pPr>
            <a:r>
              <a:rPr b="0" i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Come on ...as there is no solution for Gaza, neither will those have”</a:t>
            </a:r>
            <a:endParaRPr b="0" lang="en-US" sz="1700" spc="-1" strike="noStrike">
              <a:latin typeface="Arial"/>
            </a:endParaRPr>
          </a:p>
          <a:p>
            <a:pPr marL="914400" algn="ctr">
              <a:lnSpc>
                <a:spcPct val="145000"/>
              </a:lnSpc>
            </a:pPr>
            <a:endParaRPr b="0" lang="en-US" sz="1700" spc="-1" strike="noStrike">
              <a:latin typeface="Arial"/>
            </a:endParaRPr>
          </a:p>
        </p:txBody>
      </p:sp>
      <p:sp>
        <p:nvSpPr>
          <p:cNvPr id="38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1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CD179B3B-DF9F-4FD1-BC16-2A6E7684F4B8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140" dur="indefinite" restart="never" nodeType="tmRoot">
          <p:childTnLst>
            <p:seq>
              <p:cTn id="141" dur="indefinite" nodeType="mainSeq">
                <p:childTnLst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r" rtl="1">
              <a:lnSpc>
                <a:spcPct val="127000"/>
              </a:lnSpc>
            </a:pPr>
            <a:endParaRPr b="0" lang="en-US" sz="1800" spc="-1" strike="noStrike">
              <a:latin typeface="Arial"/>
            </a:endParaRPr>
          </a:p>
          <a:p>
            <a:pPr marL="914400" indent="-456840">
              <a:lnSpc>
                <a:spcPct val="127000"/>
              </a:lnSpc>
              <a:spcBef>
                <a:spcPts val="601"/>
              </a:spcBef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Breaking "Gaza Syndrome" (1)</a:t>
            </a:r>
            <a:endParaRPr b="0" lang="en-US" sz="1800" spc="-1" strike="noStrike">
              <a:latin typeface="Arial"/>
            </a:endParaRPr>
          </a:p>
          <a:p>
            <a:pPr marL="914400" indent="-456840">
              <a:lnSpc>
                <a:spcPct val="92000"/>
              </a:lnSpc>
              <a:spcBef>
                <a:spcPts val="601"/>
              </a:spcBef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Principles for Resolving The Housing Crisis</a:t>
            </a:r>
            <a:endParaRPr b="0" lang="en-US" sz="2400" spc="-1" strike="noStrike">
              <a:latin typeface="Arial"/>
            </a:endParaRPr>
          </a:p>
          <a:p>
            <a:pPr marL="914400" indent="-456840" algn="r" rtl="1">
              <a:lnSpc>
                <a:spcPct val="88000"/>
              </a:lnSpc>
              <a:spcBef>
                <a:spcPts val="601"/>
              </a:spcBef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4"/>
          <p:cNvSpPr/>
          <p:nvPr/>
        </p:nvSpPr>
        <p:spPr>
          <a:xfrm>
            <a:off x="304920" y="1092960"/>
            <a:ext cx="8408160" cy="41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4572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The state will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cease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 to consider l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and as an asset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 that should be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maximized in value.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 The price of residential land will be r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educed to a minimum 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(only to cover development expenses).</a:t>
            </a:r>
            <a:endParaRPr b="0" lang="en-US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No 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building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 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of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"sleeping towns" / new complexes 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where land is available, but rather in areas where there is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demand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 and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employment, with service availability. How?:</a:t>
            </a:r>
            <a:endParaRPr b="0" lang="en-US" sz="20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Massive Urban Renewal: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Doubling R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esidential Buildings in Cities to 7-8 Floors.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No luxury towers !!!</a:t>
            </a:r>
            <a:endParaRPr b="0" lang="en-US" sz="20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Incentivization of Local authorities: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Budgeting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civil services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due to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population increase;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Change in property taxes; Fines for rejections.</a:t>
            </a:r>
            <a:endParaRPr b="0" lang="en-US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Building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a variety of types and sizes of apartments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 to meet the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needs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 of the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general population</a:t>
            </a: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, some in </a:t>
            </a: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real affordable housing.</a:t>
            </a:r>
            <a:endParaRPr b="0" lang="en-US" sz="20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 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 </a:t>
            </a:r>
            <a:endParaRPr b="0" lang="en-US" sz="2000" spc="-1" strike="noStrike">
              <a:latin typeface="Arial"/>
            </a:endParaRPr>
          </a:p>
          <a:p>
            <a:pPr marL="18288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386" name="CustomShape 5"/>
          <p:cNvSpPr/>
          <p:nvPr/>
        </p:nvSpPr>
        <p:spPr>
          <a:xfrm>
            <a:off x="457200" y="5164920"/>
            <a:ext cx="8229240" cy="10303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Perceptual Change Is Required, Courage, and Resources: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66092"/>
                </a:solidFill>
                <a:latin typeface="Calibri"/>
                <a:ea typeface="Calibri"/>
              </a:rPr>
              <a:t>Even today, it costs a lot, but most comes out of the young families' pockets!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387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8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7820F56-1A67-403C-986D-ACD0B5EB103E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5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500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500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" dur="500"/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500"/>
                                        <p:tgtEl>
                                          <p:spTgt spid="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500"/>
                                        <p:tgtEl>
                                          <p:spTgt spid="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EBD7E707-FBB9-44D0-ABEF-8B65B384E39C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390" name="Google Shape;378;p39" descr=""/>
          <p:cNvPicPr/>
          <p:nvPr/>
        </p:nvPicPr>
        <p:blipFill>
          <a:blip r:embed="rId1"/>
          <a:stretch/>
        </p:blipFill>
        <p:spPr>
          <a:xfrm>
            <a:off x="914400" y="1084320"/>
            <a:ext cx="7314840" cy="4877280"/>
          </a:xfrm>
          <a:prstGeom prst="rect">
            <a:avLst/>
          </a:prstGeom>
          <a:ln>
            <a:noFill/>
          </a:ln>
        </p:spPr>
      </p:pic>
      <p:sp>
        <p:nvSpPr>
          <p:cNvPr id="391" name="CustomShape 2"/>
          <p:cNvSpPr/>
          <p:nvPr/>
        </p:nvSpPr>
        <p:spPr>
          <a:xfrm>
            <a:off x="457200" y="9216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>
              <a:lnSpc>
                <a:spcPct val="100000"/>
              </a:lnSpc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Congestion:</a:t>
            </a:r>
            <a:endParaRPr b="0" lang="en-US" sz="2300" spc="-1" strike="noStrike">
              <a:latin typeface="Arial"/>
            </a:endParaRPr>
          </a:p>
          <a:p>
            <a:pPr marL="914400" indent="-456840">
              <a:lnSpc>
                <a:spcPct val="96000"/>
              </a:lnSpc>
              <a:spcBef>
                <a:spcPts val="601"/>
              </a:spcBef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Israel is the most congest among OECD Countries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1219320" y="6274440"/>
            <a:ext cx="67719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 rtl="1">
              <a:lnSpc>
                <a:spcPct val="100000"/>
              </a:lnSpc>
            </a:pPr>
            <a:r>
              <a:rPr b="0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Source: OECD Report on Israel, March 2018, page 56 figure 41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3" name="CustomShape 4"/>
          <p:cNvSpPr/>
          <p:nvPr/>
        </p:nvSpPr>
        <p:spPr>
          <a:xfrm>
            <a:off x="7315200" y="2819520"/>
            <a:ext cx="1142640" cy="3996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c00000"/>
                </a:solidFill>
                <a:latin typeface="Tahoma"/>
                <a:ea typeface="Tahoma"/>
              </a:rPr>
              <a:t>Israel</a:t>
            </a:r>
            <a:r>
              <a:rPr b="1" lang="en-US" sz="2000" spc="-1" strike="noStrike">
                <a:solidFill>
                  <a:srgbClr val="c00000"/>
                </a:solidFill>
                <a:latin typeface="Tahoma"/>
                <a:ea typeface="Tahoma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3"/>
          <p:cNvSpPr/>
          <p:nvPr/>
        </p:nvSpPr>
        <p:spPr>
          <a:xfrm>
            <a:off x="457200" y="1112400"/>
            <a:ext cx="8534160" cy="488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8002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❖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More interchanges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and more road widening will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not help, congestion will only get worse.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What to do?</a:t>
            </a:r>
            <a:endParaRPr b="0" lang="en-US" sz="2000" spc="-1" strike="noStrike">
              <a:latin typeface="Arial"/>
            </a:endParaRPr>
          </a:p>
          <a:p>
            <a:pPr marL="80028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Inducing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behavioral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change through incentives and technology,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less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single-passenger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vehicles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on the road,and more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collaborative drives:</a:t>
            </a:r>
            <a:endParaRPr b="0" lang="en-US" sz="20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Cancellation of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all taxes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on the vehicle and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in lieu of payment per km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according to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route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and time of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travel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, and the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number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of passengers in the vehicle.</a:t>
            </a:r>
            <a:endParaRPr b="0" lang="en-US" sz="20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Using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Carpool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platforms such as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Waze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and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Via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0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Incentivizing employers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to drive cooperatively to major employment centers.  </a:t>
            </a:r>
            <a:endParaRPr b="0" lang="en-US" sz="2000" spc="-1" strike="noStrike">
              <a:latin typeface="Arial"/>
            </a:endParaRPr>
          </a:p>
          <a:p>
            <a:pPr marL="914400" indent="-32976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Developing smart public transport:</a:t>
            </a:r>
            <a:endParaRPr b="0" lang="en-US" sz="20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Upgraded Bus lines to commuting routes based on big data</a:t>
            </a:r>
            <a:endParaRPr b="0" lang="en-US" sz="20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Inter-city mass transit systems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, combined with means of transport for the first and last miles.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r" rtl="1"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914400" indent="-456840">
              <a:lnSpc>
                <a:spcPct val="127000"/>
              </a:lnSpc>
              <a:spcBef>
                <a:spcPts val="601"/>
              </a:spcBef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Breaking "Gaza Syndrome" (2)</a:t>
            </a:r>
            <a:endParaRPr b="0" lang="en-US" sz="1800" spc="-1" strike="noStrike">
              <a:latin typeface="Arial"/>
            </a:endParaRPr>
          </a:p>
          <a:p>
            <a:pPr marL="914400" indent="-456840" algn="r" rtl="1">
              <a:lnSpc>
                <a:spcPct val="92000"/>
              </a:lnSpc>
              <a:spcBef>
                <a:spcPts val="601"/>
              </a:spcBef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Principles for solving the transport crisis</a:t>
            </a:r>
            <a:endParaRPr b="0" lang="en-US" sz="2400" spc="-1" strike="noStrike">
              <a:latin typeface="Arial"/>
            </a:endParaRPr>
          </a:p>
          <a:p>
            <a:pPr marL="914400" indent="-456840" algn="r" rtl="1">
              <a:lnSpc>
                <a:spcPct val="88000"/>
              </a:lnSpc>
              <a:spcBef>
                <a:spcPts val="601"/>
              </a:spcBef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9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9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CEF07347-A658-4E90-9523-EB3366803FF0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3"/>
          <p:cNvSpPr/>
          <p:nvPr/>
        </p:nvSpPr>
        <p:spPr>
          <a:xfrm>
            <a:off x="457200" y="1112400"/>
            <a:ext cx="8534160" cy="488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914400" indent="-35532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Resources:</a:t>
            </a:r>
            <a:endParaRPr b="0" lang="en-US" sz="2000" spc="-1" strike="noStrike">
              <a:latin typeface="Arial"/>
            </a:endParaRPr>
          </a:p>
          <a:p>
            <a:pPr lvl="2" marL="137160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Raising 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health tax</a:t>
            </a: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 for 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development</a:t>
            </a: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 needs: building 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hospitals</a:t>
            </a: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standards</a:t>
            </a: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 and beds, physician and paramedical 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training</a:t>
            </a:r>
            <a:endParaRPr b="0" lang="en-US" sz="1800" spc="-1" strike="noStrike">
              <a:latin typeface="Arial"/>
            </a:endParaRPr>
          </a:p>
          <a:p>
            <a:pPr lvl="2" marL="137160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An additional state budget to boost the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 health basket.</a:t>
            </a:r>
            <a:endParaRPr b="0" lang="en-US" sz="1800" spc="-1" strike="noStrike">
              <a:latin typeface="Arial"/>
            </a:endParaRPr>
          </a:p>
          <a:p>
            <a:pPr marL="1371600" indent="-34272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Regulation and Reward:</a:t>
            </a:r>
            <a:endParaRPr b="0" lang="en-US" sz="20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Establish clear boundaries</a:t>
            </a: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 between the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 public and private system: No more glorious medicine for the rich, </a:t>
            </a: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and diverting the best doctors there!</a:t>
            </a:r>
            <a:endParaRPr b="0" lang="en-US" sz="18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Focus on Family Preventive Healthcare:</a:t>
            </a:r>
            <a:endParaRPr b="0" lang="en-US" sz="20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Empowering 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Family Healthcare </a:t>
            </a: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as a "First Line": Remuneration of the Family Physician and the HMOs not by Quantity; Expanding "TMR" as a Second Line.</a:t>
            </a:r>
            <a:endParaRPr b="0" lang="en-US" sz="18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Proactive Active Medicine with Big Data.</a:t>
            </a:r>
            <a:endParaRPr b="0" lang="en-US" sz="18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May aspire to greatness: 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“smoke and fat free nation”</a:t>
            </a:r>
            <a:endParaRPr b="0" lang="en-US" sz="18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358920" y="16344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r" rtl="1"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marL="914400" indent="-456840">
              <a:lnSpc>
                <a:spcPct val="127000"/>
              </a:lnSpc>
              <a:spcBef>
                <a:spcPts val="601"/>
              </a:spcBef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Breaking "Gaza Syndrome" (3)</a:t>
            </a:r>
            <a:endParaRPr b="0" lang="en-US" sz="1800" spc="-1" strike="noStrike">
              <a:latin typeface="Arial"/>
            </a:endParaRPr>
          </a:p>
          <a:p>
            <a:pPr marL="914400" indent="-456840" algn="r" rtl="1">
              <a:lnSpc>
                <a:spcPct val="92000"/>
              </a:lnSpc>
              <a:spcBef>
                <a:spcPts val="601"/>
              </a:spcBef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Principles for solving the health crisis</a:t>
            </a:r>
            <a:endParaRPr b="0" lang="en-US" sz="2400" spc="-1" strike="noStrike">
              <a:latin typeface="Arial"/>
            </a:endParaRPr>
          </a:p>
          <a:p>
            <a:pPr marL="914400" indent="-456840" algn="r" rtl="1">
              <a:lnSpc>
                <a:spcPct val="88000"/>
              </a:lnSpc>
              <a:spcBef>
                <a:spcPts val="601"/>
              </a:spcBef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404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05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D4913C4-2C06-4C4F-8F3F-8E4CD8883C99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8C9F9A74-F421-4CD6-B693-82A41CDE5D3A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407" name="Google Shape;408;p42" descr=""/>
          <p:cNvPicPr/>
          <p:nvPr/>
        </p:nvPicPr>
        <p:blipFill>
          <a:blip r:embed="rId1"/>
          <a:stretch/>
        </p:blipFill>
        <p:spPr>
          <a:xfrm>
            <a:off x="151560" y="380880"/>
            <a:ext cx="8653320" cy="5409720"/>
          </a:xfrm>
          <a:prstGeom prst="rect">
            <a:avLst/>
          </a:prstGeom>
          <a:ln>
            <a:noFill/>
          </a:ln>
        </p:spPr>
      </p:pic>
      <p:sp>
        <p:nvSpPr>
          <p:cNvPr id="408" name="CustomShape 2"/>
          <p:cNvSpPr/>
          <p:nvPr/>
        </p:nvSpPr>
        <p:spPr>
          <a:xfrm>
            <a:off x="3429000" y="1481040"/>
            <a:ext cx="3342960" cy="6908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Israel: 0.26% </a:t>
            </a:r>
            <a:r>
              <a:rPr b="0" lang="en-US" sz="1200" spc="-1" strike="noStrike">
                <a:solidFill>
                  <a:srgbClr val="1f497d"/>
                </a:solidFill>
                <a:latin typeface="Tahoma"/>
                <a:ea typeface="Tahoma"/>
              </a:rPr>
              <a:t>(a quarter percent ...)</a:t>
            </a: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 OECD: 2.6% 10x!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990720" y="3067560"/>
            <a:ext cx="1218960" cy="46116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400" spc="-1" strike="noStrike">
                <a:solidFill>
                  <a:srgbClr val="1f497d"/>
                </a:solidFill>
                <a:latin typeface="Tahoma"/>
                <a:ea typeface="Tahoma"/>
              </a:rPr>
              <a:t>Israel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10" name="CustomShape 4"/>
          <p:cNvSpPr/>
          <p:nvPr/>
        </p:nvSpPr>
        <p:spPr>
          <a:xfrm flipH="1">
            <a:off x="913680" y="3529080"/>
            <a:ext cx="380520" cy="111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17365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5"/>
          <p:cNvSpPr/>
          <p:nvPr/>
        </p:nvSpPr>
        <p:spPr>
          <a:xfrm>
            <a:off x="3429000" y="3124080"/>
            <a:ext cx="380520" cy="40464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6"/>
          <p:cNvSpPr/>
          <p:nvPr/>
        </p:nvSpPr>
        <p:spPr>
          <a:xfrm>
            <a:off x="380880" y="152280"/>
            <a:ext cx="8534160" cy="914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ctr" rtl="1">
              <a:lnSpc>
                <a:spcPct val="84000"/>
              </a:lnSpc>
            </a:pPr>
            <a:r>
              <a:rPr b="1" lang="en-US" sz="2500" spc="-1" strike="noStrike">
                <a:solidFill>
                  <a:srgbClr val="366092"/>
                </a:solidFill>
                <a:latin typeface="Tahoma"/>
                <a:ea typeface="Tahoma"/>
              </a:rPr>
              <a:t>Expenditure on Preventive Healthcare -% of GDP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413" name="CustomShape 7"/>
          <p:cNvSpPr/>
          <p:nvPr/>
        </p:nvSpPr>
        <p:spPr>
          <a:xfrm rot="10800000">
            <a:off x="975960" y="943920"/>
            <a:ext cx="7040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6609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>
              <a:lnSpc>
                <a:spcPct val="127000"/>
              </a:lnSpc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Breaking "Gaza Syndrome" (4)</a:t>
            </a:r>
            <a:endParaRPr b="0" lang="en-US" sz="1800" spc="-1" strike="noStrike">
              <a:latin typeface="Arial"/>
            </a:endParaRPr>
          </a:p>
          <a:p>
            <a:pPr marL="914400" indent="-456840" algn="r" rtl="1">
              <a:lnSpc>
                <a:spcPct val="92000"/>
              </a:lnSpc>
              <a:spcBef>
                <a:spcPts val="601"/>
              </a:spcBef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Principles for solving the education crisis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4"/>
          <p:cNvSpPr/>
          <p:nvPr/>
        </p:nvSpPr>
        <p:spPr>
          <a:xfrm>
            <a:off x="495360" y="1191960"/>
            <a:ext cx="8305560" cy="488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Schools:</a:t>
            </a:r>
            <a:endParaRPr b="0" lang="en-US" sz="22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Focus on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 skills not on acquiring knowledge</a:t>
            </a: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not</a:t>
            </a: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 on 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tests</a:t>
            </a: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not</a:t>
            </a: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 on 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grades</a:t>
            </a:r>
            <a:endParaRPr b="0" lang="en-US" sz="17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Innovative Learning Frameworks: Reverse Class</a:t>
            </a: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, P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roject-Based Learning (PBL)</a:t>
            </a: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, Critical Approach; Preparation for the Age of 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Artificial Intelligence.</a:t>
            </a:r>
            <a:endParaRPr b="0" lang="en-US" sz="1700" spc="-1" strike="noStrike">
              <a:latin typeface="Arial"/>
            </a:endParaRPr>
          </a:p>
          <a:p>
            <a:pPr lvl="2" marL="1371600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Striving for 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actual equality between sectors</a:t>
            </a: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 - budget, quality</a:t>
            </a:r>
            <a:endParaRPr b="0" lang="en-US" sz="17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Reverse the Pyramid -</a:t>
            </a:r>
            <a:r>
              <a:rPr b="0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b="0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Invest in Much More Preschool</a:t>
            </a:r>
            <a:r>
              <a:rPr b="1" lang="en-US" sz="1700" spc="-1" strike="noStrike">
                <a:solidFill>
                  <a:srgbClr val="366092"/>
                </a:solidFill>
                <a:latin typeface="Tahoma"/>
                <a:ea typeface="Tahoma"/>
              </a:rPr>
              <a:t>! Where an individual’s fate is determined, and gaps are fixed </a:t>
            </a:r>
            <a:endParaRPr b="0" lang="en-US" sz="17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Running the Early Childhood Council </a:t>
            </a: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and Its Budgeting</a:t>
            </a:r>
            <a:endParaRPr b="0" lang="en-US" sz="18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Establishing</a:t>
            </a:r>
            <a:r>
              <a:rPr b="1" lang="en-US" sz="1800" spc="-1" strike="noStrike">
                <a:solidFill>
                  <a:srgbClr val="366092"/>
                </a:solidFill>
                <a:latin typeface="Tahoma"/>
                <a:ea typeface="Tahoma"/>
              </a:rPr>
              <a:t> "Early Childhood Camps"</a:t>
            </a:r>
            <a:endParaRPr b="0" lang="en-US" sz="18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Educational sequence:</a:t>
            </a:r>
            <a:endParaRPr b="0" lang="en-US" sz="22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Upgraded Baccalaureate 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recognized in the academy</a:t>
            </a:r>
            <a:endParaRPr b="0" lang="en-US" sz="20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Combining studies with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military service</a:t>
            </a:r>
            <a:endParaRPr b="0" lang="en-US" sz="20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Higher Education:</a:t>
            </a:r>
            <a:r>
              <a:rPr b="0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 Post-Secondary Education and Training for All, Modular, Technological-Professional, </a:t>
            </a: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Not necessarily Academic Degree</a:t>
            </a:r>
            <a:endParaRPr b="0" lang="en-US" sz="20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457200">
              <a:lnSpc>
                <a:spcPct val="15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1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4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500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/>
                                        <p:tgtEl>
                                          <p:spTgt spid="4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1" dur="500"/>
                                        <p:tgtEl>
                                          <p:spTgt spid="4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" dur="500"/>
                                        <p:tgtEl>
                                          <p:spTgt spid="4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7" dur="500"/>
                                        <p:tgtEl>
                                          <p:spTgt spid="4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ctr">
              <a:lnSpc>
                <a:spcPct val="103000"/>
              </a:lnSpc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Can it really be done differently? 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4"/>
          <p:cNvSpPr/>
          <p:nvPr/>
        </p:nvSpPr>
        <p:spPr>
          <a:xfrm>
            <a:off x="714240" y="1224720"/>
            <a:ext cx="8200800" cy="51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8002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Yes! One can definitely overcome the "Gaza Syndrome"!</a:t>
            </a:r>
            <a:endParaRPr b="0" lang="en-US" sz="23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Yes! </a:t>
            </a:r>
            <a:r>
              <a:rPr b="0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You can successfully deal with the 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crises</a:t>
            </a:r>
            <a:r>
              <a:rPr b="0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 in the most important domains for families in Israel!</a:t>
            </a:r>
            <a:endParaRPr b="0" lang="en-US" sz="23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No! </a:t>
            </a:r>
            <a:r>
              <a:rPr b="0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It does 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not</a:t>
            </a:r>
            <a:r>
              <a:rPr b="0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 involve 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fiscal lawlessness,</a:t>
            </a:r>
            <a:r>
              <a:rPr b="0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 but </a:t>
            </a: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recognition of failures, professionalism and long-term vision</a:t>
            </a:r>
            <a:endParaRPr b="0" lang="en-US" sz="23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 marL="800280" indent="-190080"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   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Such profound change is necessary</a:t>
            </a:r>
            <a:endParaRPr b="0" lang="en-U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And it's up to us… </a:t>
            </a:r>
            <a:endParaRPr b="0" lang="en-U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800280" indent="-19008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423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24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2A4FD996-3A57-4A4D-9D48-9B362C67F963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238" dur="indefinite" restart="never" nodeType="tmRoot">
          <p:childTnLst>
            <p:seq>
              <p:cTn id="239" dur="indefinite" nodeType="mainSeq"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4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5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0" dur="500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3" dur="5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6" dur="500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9" dur="500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2" dur="500"/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5" dur="500"/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8" dur="500"/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1" dur="500"/>
                                        <p:tgtEl>
                                          <p:spTgt spid="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500"/>
                                        <p:tgtEl>
                                          <p:spTgt spid="4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7" dur="500"/>
                                        <p:tgtEl>
                                          <p:spTgt spid="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" dur="500"/>
                                        <p:tgtEl>
                                          <p:spTgt spid="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500"/>
                                        <p:tgtEl>
                                          <p:spTgt spid="4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1905120" y="2971800"/>
            <a:ext cx="6019560" cy="81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50000"/>
              </a:lnSpc>
            </a:pPr>
            <a:r>
              <a:rPr b="1" i="1" lang="en-US" sz="3600" spc="-1" strike="noStrike">
                <a:solidFill>
                  <a:srgbClr val="1f497d"/>
                </a:solidFill>
                <a:latin typeface="Tahoma"/>
                <a:ea typeface="Tahoma"/>
              </a:rPr>
              <a:t>Thank you very much!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685800" y="914400"/>
            <a:ext cx="8000640" cy="304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7" name="Google Shape;440;p45" descr=""/>
          <p:cNvPicPr/>
          <p:nvPr/>
        </p:nvPicPr>
        <p:blipFill>
          <a:blip r:embed="rId1"/>
          <a:stretch/>
        </p:blipFill>
        <p:spPr>
          <a:xfrm>
            <a:off x="76320" y="0"/>
            <a:ext cx="4266720" cy="2186640"/>
          </a:xfrm>
          <a:prstGeom prst="rect">
            <a:avLst/>
          </a:prstGeom>
          <a:ln>
            <a:noFill/>
          </a:ln>
        </p:spPr>
      </p:pic>
      <p:pic>
        <p:nvPicPr>
          <p:cNvPr id="428" name="Google Shape;441;p45" descr=""/>
          <p:cNvPicPr/>
          <p:nvPr/>
        </p:nvPicPr>
        <p:blipFill>
          <a:blip r:embed="rId2"/>
          <a:stretch/>
        </p:blipFill>
        <p:spPr>
          <a:xfrm>
            <a:off x="6362640" y="4667400"/>
            <a:ext cx="2781000" cy="2190240"/>
          </a:xfrm>
          <a:prstGeom prst="rect">
            <a:avLst/>
          </a:prstGeom>
          <a:ln>
            <a:noFill/>
          </a:ln>
        </p:spPr>
      </p:pic>
      <p:sp>
        <p:nvSpPr>
          <p:cNvPr id="42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30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DD5DA2A3-952E-47A4-83D9-8E6E03533C4C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19040" y="5544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ctr" rtl="1">
              <a:lnSpc>
                <a:spcPct val="96000"/>
              </a:lnSpc>
            </a:pPr>
            <a:r>
              <a:rPr b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Primary Data: Macroeconomic Success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3"/>
          <p:cNvSpPr/>
          <p:nvPr/>
        </p:nvSpPr>
        <p:spPr>
          <a:xfrm>
            <a:off x="263880" y="1251000"/>
            <a:ext cx="8305560" cy="51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914400" indent="-456840" algn="just">
              <a:lnSpc>
                <a:spcPct val="115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Excellent macroeconomic performance, continuous growth </a:t>
            </a:r>
            <a:endParaRPr b="0" lang="en-US" sz="2300" spc="-1" strike="noStrike">
              <a:latin typeface="Arial"/>
            </a:endParaRPr>
          </a:p>
          <a:p>
            <a:pPr lvl="1" marL="914400" indent="-456840" algn="just">
              <a:lnSpc>
                <a:spcPct val="115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Low unemployment, high participation rate </a:t>
            </a:r>
            <a:endParaRPr b="0" lang="en-US" sz="2300" spc="-1" strike="noStrike">
              <a:latin typeface="Arial"/>
            </a:endParaRPr>
          </a:p>
          <a:p>
            <a:pPr marL="914400" algn="just">
              <a:lnSpc>
                <a:spcPct val="115000"/>
              </a:lnSpc>
            </a:pPr>
            <a:endParaRPr b="0" lang="en-US" sz="2300" spc="-1" strike="noStrike">
              <a:latin typeface="Arial"/>
            </a:endParaRPr>
          </a:p>
          <a:p>
            <a:pPr lvl="1" marL="914400" indent="-456840" algn="just">
              <a:lnSpc>
                <a:spcPct val="15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Excess export, accumulation of foreign exchange reserves </a:t>
            </a:r>
            <a:endParaRPr b="0" lang="en-US" sz="2300" spc="-1" strike="noStrike">
              <a:latin typeface="Arial"/>
            </a:endParaRPr>
          </a:p>
          <a:p>
            <a:pPr lvl="1" marL="914400" indent="-456840" algn="just">
              <a:lnSpc>
                <a:spcPct val="15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Lack of inflation, strong currency (Shekel) </a:t>
            </a:r>
            <a:endParaRPr b="0" lang="en-US" sz="2300" spc="-1" strike="noStrike">
              <a:latin typeface="Arial"/>
            </a:endParaRPr>
          </a:p>
          <a:p>
            <a:pPr lvl="1" marL="914400" indent="-456840" algn="just">
              <a:lnSpc>
                <a:spcPct val="150000"/>
              </a:lnSpc>
              <a:buClr>
                <a:srgbClr val="366092"/>
              </a:buClr>
              <a:buFont typeface="Verdan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Stability of the financial sector 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22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0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BE03ABD0-8227-4738-BB91-96B4A8C558BE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31" name="Google Shape;139;p20" descr=""/>
          <p:cNvPicPr/>
          <p:nvPr/>
        </p:nvPicPr>
        <p:blipFill>
          <a:blip r:embed="rId1"/>
          <a:stretch/>
        </p:blipFill>
        <p:spPr>
          <a:xfrm>
            <a:off x="419040" y="1251000"/>
            <a:ext cx="8611200" cy="141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145;p21" descr=""/>
          <p:cNvPicPr/>
          <p:nvPr/>
        </p:nvPicPr>
        <p:blipFill>
          <a:blip r:embed="rId1"/>
          <a:stretch/>
        </p:blipFill>
        <p:spPr>
          <a:xfrm>
            <a:off x="261000" y="1083960"/>
            <a:ext cx="8196840" cy="4834080"/>
          </a:xfrm>
          <a:prstGeom prst="rect">
            <a:avLst/>
          </a:prstGeom>
          <a:ln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7895160" y="2410920"/>
            <a:ext cx="282240" cy="2779200"/>
          </a:xfrm>
          <a:prstGeom prst="rect">
            <a:avLst/>
          </a:prstGeom>
          <a:solidFill>
            <a:srgbClr val="a5a5a5">
              <a:alpha val="3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"/>
          <p:cNvSpPr/>
          <p:nvPr/>
        </p:nvSpPr>
        <p:spPr>
          <a:xfrm>
            <a:off x="7265520" y="2072160"/>
            <a:ext cx="1111320" cy="33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595959"/>
                </a:solidFill>
                <a:latin typeface="Arial"/>
                <a:ea typeface="Arial"/>
              </a:rPr>
              <a:t>Forecast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5369400" y="2379960"/>
            <a:ext cx="1118880" cy="46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400" spc="-1" strike="noStrike">
                <a:solidFill>
                  <a:srgbClr val="1f497d"/>
                </a:solidFill>
                <a:latin typeface="Tahoma"/>
                <a:ea typeface="Tahoma"/>
              </a:rPr>
              <a:t>Israel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2279880" y="3074400"/>
            <a:ext cx="1523520" cy="6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11000"/>
              </a:lnSpc>
            </a:pPr>
            <a:r>
              <a:rPr b="1" lang="en-US" sz="1800" spc="-1" strike="noStrike">
                <a:solidFill>
                  <a:srgbClr val="cc0000"/>
                </a:solidFill>
                <a:latin typeface="Tahoma"/>
                <a:ea typeface="Tahoma"/>
              </a:rPr>
              <a:t>Advanced Countries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CustomShape 5"/>
          <p:cNvSpPr/>
          <p:nvPr/>
        </p:nvSpPr>
        <p:spPr>
          <a:xfrm>
            <a:off x="3673800" y="4582800"/>
            <a:ext cx="1636920" cy="2923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1300" spc="-1" strike="noStrike">
                <a:solidFill>
                  <a:srgbClr val="1f497d"/>
                </a:solidFill>
                <a:latin typeface="Tahoma"/>
                <a:ea typeface="Tahoma"/>
              </a:rPr>
              <a:t>The Great Crisis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238" name="CustomShape 6"/>
          <p:cNvSpPr/>
          <p:nvPr/>
        </p:nvSpPr>
        <p:spPr>
          <a:xfrm>
            <a:off x="1041840" y="3785040"/>
            <a:ext cx="713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0000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7"/>
          <p:cNvSpPr/>
          <p:nvPr/>
        </p:nvSpPr>
        <p:spPr>
          <a:xfrm>
            <a:off x="362160" y="1042560"/>
            <a:ext cx="44028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1f497d"/>
                </a:solidFill>
                <a:latin typeface="Tahoma"/>
                <a:ea typeface="Tahoma"/>
              </a:rPr>
              <a:t>%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0" name="CustomShape 8"/>
          <p:cNvSpPr/>
          <p:nvPr/>
        </p:nvSpPr>
        <p:spPr>
          <a:xfrm>
            <a:off x="582480" y="3584880"/>
            <a:ext cx="372600" cy="3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Tahoma"/>
                <a:ea typeface="Tahoma"/>
              </a:rPr>
              <a:t>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1" name="CustomShape 9"/>
          <p:cNvSpPr/>
          <p:nvPr/>
        </p:nvSpPr>
        <p:spPr>
          <a:xfrm>
            <a:off x="25920" y="11592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r" rtl="1">
              <a:lnSpc>
                <a:spcPct val="117000"/>
              </a:lnSpc>
            </a:pPr>
            <a:endParaRPr b="0" lang="en-US" sz="1800" spc="-1" strike="noStrike">
              <a:latin typeface="Arial"/>
            </a:endParaRPr>
          </a:p>
          <a:p>
            <a:pPr marL="914400" indent="-456840">
              <a:lnSpc>
                <a:spcPct val="117000"/>
              </a:lnSpc>
              <a:spcBef>
                <a:spcPts val="601"/>
              </a:spcBef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GDP Growth </a:t>
            </a:r>
            <a:endParaRPr b="0" lang="en-US" sz="2300" spc="-1" strike="noStrike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Israel &amp; International Comparison</a:t>
            </a:r>
            <a:endParaRPr b="0" lang="en-US" sz="2600" spc="-1" strike="noStrike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2" name="TextShape 10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43" name="TextShape 1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FBE6E496-19E2-4C5F-842C-55261A729C87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162;p22" descr=""/>
          <p:cNvPicPr/>
          <p:nvPr/>
        </p:nvPicPr>
        <p:blipFill>
          <a:blip r:embed="rId1"/>
          <a:stretch/>
        </p:blipFill>
        <p:spPr>
          <a:xfrm>
            <a:off x="261000" y="1083960"/>
            <a:ext cx="8196840" cy="4834080"/>
          </a:xfrm>
          <a:prstGeom prst="rect">
            <a:avLst/>
          </a:prstGeom>
          <a:ln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7895160" y="2410920"/>
            <a:ext cx="282240" cy="2779200"/>
          </a:xfrm>
          <a:prstGeom prst="rect">
            <a:avLst/>
          </a:prstGeom>
          <a:solidFill>
            <a:srgbClr val="a5a5a5">
              <a:alpha val="3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"/>
          <p:cNvSpPr/>
          <p:nvPr/>
        </p:nvSpPr>
        <p:spPr>
          <a:xfrm>
            <a:off x="7272360" y="2072160"/>
            <a:ext cx="1111320" cy="33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1300" spc="-1" strike="noStrike">
                <a:solidFill>
                  <a:srgbClr val="595959"/>
                </a:solidFill>
                <a:latin typeface="Arial"/>
                <a:ea typeface="Arial"/>
              </a:rPr>
              <a:t>Forecast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051320" y="2655720"/>
            <a:ext cx="111888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1f497d"/>
                </a:solidFill>
                <a:latin typeface="Tahoma"/>
                <a:ea typeface="Tahoma"/>
              </a:rPr>
              <a:t>Israel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2438280" y="3062160"/>
            <a:ext cx="1523520" cy="6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cc0000"/>
                </a:solidFill>
                <a:latin typeface="Tahoma"/>
                <a:ea typeface="Tahoma"/>
              </a:rPr>
              <a:t>Advanced Countries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5551920" y="1871640"/>
            <a:ext cx="1720080" cy="6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5f497a"/>
                </a:solidFill>
                <a:latin typeface="Tahoma"/>
                <a:ea typeface="Tahoma"/>
              </a:rPr>
              <a:t>Developing Countries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041840" y="3785040"/>
            <a:ext cx="713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0000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7"/>
          <p:cNvSpPr/>
          <p:nvPr/>
        </p:nvSpPr>
        <p:spPr>
          <a:xfrm>
            <a:off x="4952880" y="3641040"/>
            <a:ext cx="2777400" cy="1292400"/>
          </a:xfrm>
          <a:prstGeom prst="rect">
            <a:avLst/>
          </a:prstGeom>
          <a:solidFill>
            <a:srgbClr val="dae5f1"/>
          </a:solidFill>
          <a:ln w="9360">
            <a:solidFill>
              <a:srgbClr val="3660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Average growth: </a:t>
            </a:r>
            <a:endParaRPr b="0" lang="en-US" sz="1800" spc="-1" strike="noStrike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Developing: 5.7</a:t>
            </a:r>
            <a:endParaRPr b="0" lang="en-US" sz="1800" spc="-1" strike="noStrike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Tahoma"/>
                <a:ea typeface="Tahoma"/>
              </a:rPr>
              <a:t>  </a:t>
            </a:r>
            <a:r>
              <a:rPr b="1" lang="en-US" sz="2400" spc="-1" strike="noStrike">
                <a:solidFill>
                  <a:srgbClr val="ff0000"/>
                </a:solidFill>
                <a:latin typeface="Tahoma"/>
                <a:ea typeface="Tahoma"/>
              </a:rPr>
              <a:t>Israel: 3.7</a:t>
            </a:r>
            <a:endParaRPr b="0" lang="en-US" sz="2400" spc="-1" strike="noStrike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b="1" lang="en-US" sz="1800" spc="-1" strike="noStrike">
                <a:solidFill>
                  <a:srgbClr val="1f497d"/>
                </a:solidFill>
                <a:latin typeface="Tahoma"/>
                <a:ea typeface="Tahoma"/>
              </a:rPr>
              <a:t>Advanced: 1.9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2" name="CustomShape 8"/>
          <p:cNvSpPr/>
          <p:nvPr/>
        </p:nvSpPr>
        <p:spPr>
          <a:xfrm>
            <a:off x="362160" y="1042560"/>
            <a:ext cx="44028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1f497d"/>
                </a:solidFill>
                <a:latin typeface="Tahoma"/>
                <a:ea typeface="Tahoma"/>
              </a:rPr>
              <a:t>%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3" name="CustomShape 9"/>
          <p:cNvSpPr/>
          <p:nvPr/>
        </p:nvSpPr>
        <p:spPr>
          <a:xfrm>
            <a:off x="582480" y="3584880"/>
            <a:ext cx="372600" cy="3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Tahoma"/>
                <a:ea typeface="Tahoma"/>
              </a:rPr>
              <a:t>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4" name="CustomShape 10"/>
          <p:cNvSpPr/>
          <p:nvPr/>
        </p:nvSpPr>
        <p:spPr>
          <a:xfrm>
            <a:off x="0" y="28080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r" rtl="1">
              <a:lnSpc>
                <a:spcPct val="117000"/>
              </a:lnSpc>
            </a:pPr>
            <a:endParaRPr b="0" lang="en-US" sz="1800" spc="-1" strike="noStrike">
              <a:latin typeface="Arial"/>
            </a:endParaRPr>
          </a:p>
          <a:p>
            <a:pPr marL="914400" indent="-456840">
              <a:lnSpc>
                <a:spcPct val="117000"/>
              </a:lnSpc>
              <a:spcBef>
                <a:spcPts val="601"/>
              </a:spcBef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GDP Growth </a:t>
            </a:r>
            <a:endParaRPr b="0" lang="en-US" sz="2300" spc="-1" strike="noStrike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	</a:t>
            </a: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Israel &amp; International Comparison</a:t>
            </a:r>
            <a:endParaRPr b="0" lang="en-US" sz="2600" spc="-1" strike="noStrike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r>
              <a:rPr b="1" lang="en-US" sz="26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600" spc="-1" strike="noStrike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endParaRPr b="0" lang="en-US" sz="2600" spc="-1" strike="noStrike">
              <a:latin typeface="Arial"/>
            </a:endParaRPr>
          </a:p>
        </p:txBody>
      </p:sp>
      <p:sp>
        <p:nvSpPr>
          <p:cNvPr id="255" name="TextShape 1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6" name="TextShape 1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A5AD4AFB-CE7F-4C49-823F-E3ECB3A66951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194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ffffff"/>
              </a:buClr>
              <a:buFont typeface="Noto Sans Symbols"/>
              <a:buChar char="●"/>
            </a:pPr>
            <a:fld id="{411A3429-5ACE-4DD4-AC04-53E0D79F3A85}" type="slidenum">
              <a:rPr b="1" lang="en-US" sz="1200" spc="-1" strike="noStrike">
                <a:solidFill>
                  <a:srgbClr val="ffffff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58" name="Google Shape;180;p23" descr=""/>
          <p:cNvPicPr/>
          <p:nvPr/>
        </p:nvPicPr>
        <p:blipFill>
          <a:blip r:embed="rId1"/>
          <a:stretch/>
        </p:blipFill>
        <p:spPr>
          <a:xfrm>
            <a:off x="685800" y="1143000"/>
            <a:ext cx="8055360" cy="510516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221760" y="1066680"/>
            <a:ext cx="39492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 rtl="1">
              <a:lnSpc>
                <a:spcPct val="100000"/>
              </a:lnSpc>
            </a:pPr>
            <a:r>
              <a:rPr b="1" lang="en-US" sz="2800" spc="-1" strike="noStrike">
                <a:solidFill>
                  <a:srgbClr val="17365d"/>
                </a:solidFill>
                <a:latin typeface="Arial"/>
                <a:ea typeface="Arial"/>
              </a:rPr>
              <a:t>%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6324480" y="1571400"/>
            <a:ext cx="914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latin typeface="Quattrocento Sans"/>
                <a:ea typeface="Quattrocento Sans"/>
              </a:rPr>
              <a:t>OECD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1" name="CustomShape 4"/>
          <p:cNvSpPr/>
          <p:nvPr/>
        </p:nvSpPr>
        <p:spPr>
          <a:xfrm>
            <a:off x="419400" y="13716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algn="ctr">
              <a:lnSpc>
                <a:spcPct val="112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Debt- GDP 2000-2018:</a:t>
            </a:r>
            <a:endParaRPr b="0" lang="en-US" sz="2400" spc="-1" strike="noStrike">
              <a:latin typeface="Arial"/>
            </a:endParaRPr>
          </a:p>
          <a:p>
            <a:pPr marL="914400" indent="-456840" algn="ctr">
              <a:lnSpc>
                <a:spcPct val="122000"/>
              </a:lnSpc>
              <a:spcBef>
                <a:spcPts val="601"/>
              </a:spcBef>
            </a:pPr>
            <a:r>
              <a:rPr b="1" lang="en-US" sz="2200" spc="-1" strike="noStrike">
                <a:solidFill>
                  <a:srgbClr val="366092"/>
                </a:solidFill>
                <a:latin typeface="Tahoma"/>
                <a:ea typeface="Tahoma"/>
              </a:rPr>
              <a:t>Israel vs. The OECD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2286000" y="1202040"/>
            <a:ext cx="914040" cy="5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1f497d"/>
                </a:solidFill>
                <a:latin typeface="Tahoma"/>
                <a:ea typeface="Tahoma"/>
              </a:rPr>
              <a:t>2003: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f497d"/>
                </a:solidFill>
                <a:latin typeface="Tahoma"/>
                <a:ea typeface="Tahoma"/>
              </a:rPr>
              <a:t>94%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3" name="CustomShape 6"/>
          <p:cNvSpPr/>
          <p:nvPr/>
        </p:nvSpPr>
        <p:spPr>
          <a:xfrm>
            <a:off x="3553920" y="2133720"/>
            <a:ext cx="1118880" cy="46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2400" spc="-1" strike="noStrike">
                <a:solidFill>
                  <a:srgbClr val="1f497d"/>
                </a:solidFill>
                <a:latin typeface="Tahoma"/>
                <a:ea typeface="Tahoma"/>
              </a:rPr>
              <a:t>Israel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4" name="TextShape 7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5" name="CustomShape 8"/>
          <p:cNvSpPr/>
          <p:nvPr/>
        </p:nvSpPr>
        <p:spPr>
          <a:xfrm>
            <a:off x="8509680" y="3242880"/>
            <a:ext cx="726840" cy="7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21000"/>
              </a:lnSpc>
            </a:pPr>
            <a:r>
              <a:rPr b="1" lang="en-US" sz="1200" spc="-1" strike="noStrike">
                <a:solidFill>
                  <a:srgbClr val="1f497d"/>
                </a:solidFill>
                <a:latin typeface="Tahoma"/>
                <a:ea typeface="Tahoma"/>
              </a:rPr>
              <a:t>2018: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21000"/>
              </a:lnSpc>
            </a:pPr>
            <a:r>
              <a:rPr b="1" lang="en-US" sz="1200" spc="-1" strike="noStrike">
                <a:solidFill>
                  <a:srgbClr val="ff0000"/>
                </a:solidFill>
                <a:latin typeface="Tahoma"/>
                <a:ea typeface="Tahoma"/>
              </a:rPr>
              <a:t>Rose to:</a:t>
            </a:r>
            <a:r>
              <a:rPr b="1" lang="en-US" sz="1200" spc="-1" strike="noStrike">
                <a:solidFill>
                  <a:srgbClr val="1f497d"/>
                </a:solidFill>
                <a:latin typeface="Tahoma"/>
                <a:ea typeface="Tahoma"/>
              </a:rPr>
              <a:t>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6000"/>
              </a:lnSpc>
            </a:pPr>
            <a:r>
              <a:rPr b="1" lang="en-US" sz="1200" spc="-1" strike="noStrike">
                <a:solidFill>
                  <a:srgbClr val="1f497d"/>
                </a:solidFill>
                <a:latin typeface="Tahoma"/>
                <a:ea typeface="Tahoma"/>
              </a:rPr>
              <a:t>61.5%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16" dur="indefinite" restart="never" nodeType="tmRoot">
          <p:childTnLst>
            <p:seq>
              <p:cTn id="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403640" y="115920"/>
            <a:ext cx="7740000" cy="87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Verdana"/>
                <a:ea typeface="Verdana"/>
              </a:rPr>
              <a:t>Labor Market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Verdana"/>
                <a:ea typeface="Verdana"/>
              </a:rPr>
              <a:t>Quarterly, 1995-2016, 25-64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0" y="1303560"/>
            <a:ext cx="16023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 rtl="1">
              <a:lnSpc>
                <a:spcPct val="100000"/>
              </a:lnSpc>
            </a:pPr>
            <a:r>
              <a:rPr b="1" lang="en-US" sz="1800" spc="-1" strike="noStrike">
                <a:solidFill>
                  <a:srgbClr val="953734"/>
                </a:solidFill>
                <a:latin typeface="David"/>
                <a:ea typeface="David"/>
              </a:rPr>
              <a:t>% אבטלה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691560" y="6505560"/>
            <a:ext cx="55090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latin typeface="Quattrocento Sans"/>
                <a:ea typeface="Quattrocento Sans"/>
              </a:rPr>
              <a:t>Source </a:t>
            </a:r>
            <a:r>
              <a:rPr b="1" lang="en-US" sz="1400" spc="-1" strike="noStrike">
                <a:solidFill>
                  <a:srgbClr val="ffffff"/>
                </a:solidFill>
                <a:latin typeface="David"/>
                <a:ea typeface="David"/>
              </a:rPr>
              <a:t>: Central Bureau of  Statistics Labor Force Survey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69" name="Google Shape;196;p24" descr=""/>
          <p:cNvPicPr/>
          <p:nvPr/>
        </p:nvPicPr>
        <p:blipFill>
          <a:blip r:embed="rId1"/>
          <a:stretch/>
        </p:blipFill>
        <p:spPr>
          <a:xfrm>
            <a:off x="457200" y="1453680"/>
            <a:ext cx="8334720" cy="4914000"/>
          </a:xfrm>
          <a:prstGeom prst="rect">
            <a:avLst/>
          </a:prstGeom>
          <a:ln>
            <a:noFill/>
          </a:ln>
        </p:spPr>
      </p:pic>
      <p:sp>
        <p:nvSpPr>
          <p:cNvPr id="270" name="CustomShape 4"/>
          <p:cNvSpPr/>
          <p:nvPr/>
        </p:nvSpPr>
        <p:spPr>
          <a:xfrm>
            <a:off x="13680" y="12600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>
              <a:lnSpc>
                <a:spcPct val="112000"/>
              </a:lnSpc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      </a:t>
            </a: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Employment Market: </a:t>
            </a:r>
            <a:endParaRPr b="0" lang="en-US" sz="2400" spc="-1" strike="noStrike">
              <a:latin typeface="Arial"/>
            </a:endParaRPr>
          </a:p>
          <a:p>
            <a:pPr marL="914400" indent="-456840" algn="ctr">
              <a:lnSpc>
                <a:spcPct val="96000"/>
              </a:lnSpc>
              <a:spcBef>
                <a:spcPts val="601"/>
              </a:spcBef>
            </a:pPr>
            <a:r>
              <a:rPr b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Unemployment Rate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2895480" y="1072800"/>
            <a:ext cx="2075760" cy="8305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f497d"/>
                </a:solidFill>
                <a:latin typeface="Tahoma"/>
                <a:ea typeface="Tahoma"/>
              </a:rPr>
              <a:t>2001-03: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f497d"/>
                </a:solidFill>
                <a:latin typeface="Tahoma"/>
                <a:ea typeface="Tahoma"/>
              </a:rPr>
              <a:t>Bubble burst, The Second Intifada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2" name="CustomShape 6"/>
          <p:cNvSpPr/>
          <p:nvPr/>
        </p:nvSpPr>
        <p:spPr>
          <a:xfrm rot="19020000">
            <a:off x="1231200" y="3898080"/>
            <a:ext cx="2003400" cy="8114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1600" spc="-1" strike="noStrike">
                <a:solidFill>
                  <a:srgbClr val="1f497d"/>
                </a:solidFill>
                <a:latin typeface="Tahoma"/>
                <a:ea typeface="Tahoma"/>
              </a:rPr>
              <a:t>The big immigration from the former USSR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3" name="TextShape 7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4" name="TextShape 8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A1E6F4D-541A-4018-BC39-FCAA0AB1B831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5" name="CustomShape 9"/>
          <p:cNvSpPr/>
          <p:nvPr/>
        </p:nvSpPr>
        <p:spPr>
          <a:xfrm>
            <a:off x="4835160" y="2535480"/>
            <a:ext cx="1863720" cy="58428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f497d"/>
                </a:solidFill>
                <a:latin typeface="Tahoma"/>
                <a:ea typeface="Tahoma"/>
              </a:rPr>
              <a:t>2009: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f497d"/>
                </a:solidFill>
                <a:latin typeface="Tahoma"/>
                <a:ea typeface="Tahoma"/>
              </a:rPr>
              <a:t>The Global Crisis</a:t>
            </a:r>
            <a:endParaRPr b="0" lang="en-US" sz="16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0" y="6446520"/>
            <a:ext cx="555480" cy="411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70920" algn="ctr" rtl="1">
              <a:lnSpc>
                <a:spcPct val="257000"/>
              </a:lnSpc>
              <a:buClr>
                <a:srgbClr val="888888"/>
              </a:buClr>
              <a:buFont typeface="Noto Sans Symbols"/>
              <a:buChar char="❑"/>
            </a:pPr>
            <a:fld id="{4FA2022B-1619-4BA0-B8F8-BD7ACF5EA53A}" type="slidenum">
              <a:rPr b="1" lang="en-US" sz="1400" spc="-1" strike="noStrike">
                <a:solidFill>
                  <a:srgbClr val="888888"/>
                </a:solidFill>
                <a:latin typeface="Tahoma"/>
                <a:ea typeface="Tahoma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5410080" y="1523880"/>
            <a:ext cx="21816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 rtl="1">
              <a:lnSpc>
                <a:spcPct val="100000"/>
              </a:lnSpc>
            </a:pPr>
            <a:r>
              <a:rPr b="1" lang="en-US" sz="1800" spc="-1" strike="noStrike">
                <a:solidFill>
                  <a:srgbClr val="205867"/>
                </a:solidFill>
                <a:latin typeface="Tahoma"/>
                <a:ea typeface="Tahoma"/>
              </a:rPr>
              <a:t>שיעור השתתפות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1219320" y="2362320"/>
            <a:ext cx="2196000" cy="33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c0504d"/>
                </a:solidFill>
                <a:latin typeface="Tahoma"/>
                <a:ea typeface="Tahoma"/>
              </a:rPr>
              <a:t>שיעור אבטלה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1403640" y="115920"/>
            <a:ext cx="7740000" cy="87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Verdana"/>
                <a:ea typeface="Verdana"/>
              </a:rPr>
              <a:t>Labor Market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Verdana"/>
                <a:ea typeface="Verdana"/>
              </a:rPr>
              <a:t>Quarterly, 1995-2016, 25-64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-199080" y="1101960"/>
            <a:ext cx="1602360" cy="33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 rtl="1">
              <a:lnSpc>
                <a:spcPct val="100000"/>
              </a:lnSpc>
            </a:pPr>
            <a:r>
              <a:rPr b="1" lang="en-US" sz="1600" spc="-1" strike="noStrike">
                <a:solidFill>
                  <a:srgbClr val="953734"/>
                </a:solidFill>
                <a:latin typeface="David"/>
                <a:ea typeface="David"/>
              </a:rPr>
              <a:t>% אבטלה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81" name="CustomShape 6"/>
          <p:cNvSpPr/>
          <p:nvPr/>
        </p:nvSpPr>
        <p:spPr>
          <a:xfrm>
            <a:off x="691560" y="6505560"/>
            <a:ext cx="55090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latin typeface="Quattrocento Sans"/>
                <a:ea typeface="Quattrocento Sans"/>
              </a:rPr>
              <a:t>Source </a:t>
            </a:r>
            <a:r>
              <a:rPr b="1" lang="en-US" sz="1400" spc="-1" strike="noStrike">
                <a:solidFill>
                  <a:srgbClr val="ffffff"/>
                </a:solidFill>
                <a:latin typeface="David"/>
                <a:ea typeface="David"/>
              </a:rPr>
              <a:t>: Central Bureau of  Statistics Labor Force Survey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82" name="CustomShape 7"/>
          <p:cNvSpPr/>
          <p:nvPr/>
        </p:nvSpPr>
        <p:spPr>
          <a:xfrm>
            <a:off x="228600" y="11592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>
              <a:lnSpc>
                <a:spcPct val="100000"/>
              </a:lnSpc>
            </a:pPr>
            <a:r>
              <a:rPr b="1" lang="en-US" sz="2000" spc="-1" strike="noStrike">
                <a:solidFill>
                  <a:srgbClr val="366092"/>
                </a:solidFill>
                <a:latin typeface="Tahoma"/>
                <a:ea typeface="Tahoma"/>
              </a:rPr>
              <a:t>The Employment Market  </a:t>
            </a:r>
            <a:endParaRPr b="0" lang="en-US" sz="2000" spc="-1" strike="noStrike">
              <a:latin typeface="Arial"/>
            </a:endParaRPr>
          </a:p>
          <a:p>
            <a:pPr marL="914400" indent="-456840" algn="ctr" rtl="1">
              <a:lnSpc>
                <a:spcPct val="100000"/>
              </a:lnSpc>
              <a:spcBef>
                <a:spcPts val="601"/>
              </a:spcBef>
            </a:pPr>
            <a:r>
              <a:rPr b="1" lang="en-US" sz="2400" spc="-1" strike="noStrike">
                <a:solidFill>
                  <a:srgbClr val="366092"/>
                </a:solidFill>
                <a:latin typeface="Tahoma"/>
                <a:ea typeface="Tahoma"/>
              </a:rPr>
              <a:t>Participation Rate &amp; Unemployment Rate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3" name="CustomShape 8"/>
          <p:cNvSpPr/>
          <p:nvPr/>
        </p:nvSpPr>
        <p:spPr>
          <a:xfrm>
            <a:off x="7696080" y="976320"/>
            <a:ext cx="1533600" cy="338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17365d"/>
                </a:solidFill>
                <a:latin typeface="David"/>
                <a:ea typeface="David"/>
              </a:rPr>
              <a:t>Participation%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84" name="CustomShape 9"/>
          <p:cNvSpPr/>
          <p:nvPr/>
        </p:nvSpPr>
        <p:spPr>
          <a:xfrm>
            <a:off x="914400" y="3048120"/>
            <a:ext cx="761760" cy="33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205867"/>
                </a:solidFill>
                <a:latin typeface="Tahoma"/>
                <a:ea typeface="Tahoma"/>
              </a:rPr>
              <a:t>73%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85" name="Google Shape;217;p25" descr=""/>
          <p:cNvPicPr/>
          <p:nvPr/>
        </p:nvPicPr>
        <p:blipFill>
          <a:blip r:embed="rId1"/>
          <a:stretch/>
        </p:blipFill>
        <p:spPr>
          <a:xfrm>
            <a:off x="382320" y="1165680"/>
            <a:ext cx="8686800" cy="5121360"/>
          </a:xfrm>
          <a:prstGeom prst="rect">
            <a:avLst/>
          </a:prstGeom>
          <a:ln>
            <a:noFill/>
          </a:ln>
        </p:spPr>
      </p:pic>
      <p:sp>
        <p:nvSpPr>
          <p:cNvPr id="286" name="CustomShape 10"/>
          <p:cNvSpPr/>
          <p:nvPr/>
        </p:nvSpPr>
        <p:spPr>
          <a:xfrm>
            <a:off x="1791000" y="4267080"/>
            <a:ext cx="3618720" cy="101556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1f497d"/>
                </a:solidFill>
                <a:latin typeface="Tahoma"/>
                <a:ea typeface="Tahoma"/>
              </a:rPr>
              <a:t>The unemployment rate dropped as the employment rate peaked!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7" name="CustomShape 11"/>
          <p:cNvSpPr/>
          <p:nvPr/>
        </p:nvSpPr>
        <p:spPr>
          <a:xfrm>
            <a:off x="1313280" y="2418840"/>
            <a:ext cx="2102040" cy="307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cc4125"/>
                </a:solidFill>
                <a:latin typeface="Tahoma"/>
                <a:ea typeface="Tahoma"/>
              </a:rPr>
              <a:t>Unemployment Rate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88" name="CustomShape 12"/>
          <p:cNvSpPr/>
          <p:nvPr/>
        </p:nvSpPr>
        <p:spPr>
          <a:xfrm>
            <a:off x="4987080" y="1569600"/>
            <a:ext cx="1870560" cy="3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45818e"/>
                </a:solidFill>
                <a:latin typeface="Tahoma"/>
                <a:ea typeface="Tahoma"/>
              </a:rPr>
              <a:t>Participation Rate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89" name="CustomShape 13"/>
          <p:cNvSpPr/>
          <p:nvPr/>
        </p:nvSpPr>
        <p:spPr>
          <a:xfrm>
            <a:off x="228600" y="1051920"/>
            <a:ext cx="1943640" cy="307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a61c00"/>
                </a:solidFill>
                <a:latin typeface="Tahoma"/>
                <a:ea typeface="Tahoma"/>
              </a:rPr>
              <a:t>Unemployment %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52280" y="1558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914400" indent="-456840" rtl="1">
              <a:lnSpc>
                <a:spcPct val="53000"/>
              </a:lnSpc>
            </a:pPr>
            <a:r>
              <a:rPr b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Macroeconomic Success</a:t>
            </a:r>
            <a:endParaRPr b="0" lang="en-US" sz="2800" spc="-1" strike="noStrike">
              <a:latin typeface="Arial"/>
            </a:endParaRPr>
          </a:p>
          <a:p>
            <a:pPr marL="914400" indent="-456840" algn="ctr" rtl="1">
              <a:lnSpc>
                <a:spcPct val="53000"/>
              </a:lnSpc>
              <a:spcBef>
                <a:spcPts val="601"/>
              </a:spcBef>
            </a:pPr>
            <a:r>
              <a:rPr b="1" i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                </a:t>
            </a:r>
            <a:r>
              <a:rPr b="1" i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Continued</a:t>
            </a:r>
            <a:r>
              <a:rPr b="1" i="1" lang="en-US" sz="2800" spc="-1" strike="noStrike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3"/>
          <p:cNvSpPr/>
          <p:nvPr/>
        </p:nvSpPr>
        <p:spPr>
          <a:xfrm>
            <a:off x="838080" y="1244160"/>
            <a:ext cx="8000640" cy="51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914400" indent="-374400">
              <a:lnSpc>
                <a:spcPct val="115000"/>
              </a:lnSpc>
              <a:buClr>
                <a:srgbClr val="366092"/>
              </a:buClr>
              <a:buFont typeface="Tahom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Excellent Macroeconomic Performance - </a:t>
            </a:r>
            <a:br/>
            <a:r>
              <a:rPr b="1" lang="en-US" sz="2300" spc="-1" strike="noStrike">
                <a:solidFill>
                  <a:srgbClr val="ff0000"/>
                </a:solidFill>
                <a:latin typeface="Tahoma"/>
                <a:ea typeface="Tahoma"/>
              </a:rPr>
              <a:t>Yes, but slowdown on the horizon, deficit growth (“net damage”)</a:t>
            </a:r>
            <a:endParaRPr b="0" lang="en-US" sz="2300" spc="-1" strike="noStrike">
              <a:latin typeface="Arial"/>
            </a:endParaRPr>
          </a:p>
          <a:p>
            <a:pPr lvl="1" marL="914400" indent="-374400">
              <a:lnSpc>
                <a:spcPct val="115000"/>
              </a:lnSpc>
              <a:buClr>
                <a:srgbClr val="366092"/>
              </a:buClr>
              <a:buFont typeface="Tahoma"/>
              <a:buAutoNum type="arabicPeriod"/>
            </a:pPr>
            <a:r>
              <a:rPr b="1" lang="en-US" sz="2300" spc="-1" strike="noStrike">
                <a:solidFill>
                  <a:srgbClr val="366092"/>
                </a:solidFill>
                <a:latin typeface="Tahoma"/>
                <a:ea typeface="Tahoma"/>
              </a:rPr>
              <a:t>Low Unemployment - Labour Participation Rate</a:t>
            </a:r>
            <a:endParaRPr b="0" lang="en-US" sz="2300" spc="-1" strike="noStrike">
              <a:latin typeface="Arial"/>
            </a:endParaRPr>
          </a:p>
          <a:p>
            <a:pPr marL="914400">
              <a:lnSpc>
                <a:spcPct val="115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Tahoma"/>
                <a:ea typeface="Tahoma"/>
              </a:rPr>
              <a:t>Yes but - some of them in part-time job, raising up in poor families of 2 employees </a:t>
            </a:r>
            <a:endParaRPr b="0" lang="en-US" sz="2200" spc="-1" strike="noStrike">
              <a:latin typeface="Arial"/>
            </a:endParaRPr>
          </a:p>
          <a:p>
            <a:pPr marL="457200" algn="just" rtl="1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29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b="1" lang="en-US" sz="1200" spc="-1" strike="noStrike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94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6A8E7B7E-E115-4928-BB07-5E145B5813CD}" type="slidenum">
              <a:rPr b="1" lang="en-US" sz="1200" spc="-1" strike="noStrike">
                <a:solidFill>
                  <a:srgbClr val="898989"/>
                </a:solidFill>
                <a:latin typeface="Tahoma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LibreOffice/6.0.4.2$Windows_X86_64 LibreOffice_project/9b0d9b32d5dcda91d2f1a96dc04c645c450872bf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