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635" r:id="rId5"/>
    <p:sldId id="633" r:id="rId6"/>
    <p:sldId id="634" r:id="rId7"/>
    <p:sldId id="63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860000"/>
    <a:srgbClr val="ECECEC"/>
    <a:srgbClr val="FFFF00"/>
    <a:srgbClr val="C5BE97"/>
    <a:srgbClr val="FFFFD1"/>
    <a:srgbClr val="FFFFB7"/>
    <a:srgbClr val="FF66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8473" autoAdjust="0"/>
  </p:normalViewPr>
  <p:slideViewPr>
    <p:cSldViewPr>
      <p:cViewPr varScale="1">
        <p:scale>
          <a:sx n="97" d="100"/>
          <a:sy n="97" d="100"/>
        </p:scale>
        <p:origin x="15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226" d="100"/>
          <a:sy n="226" d="100"/>
        </p:scale>
        <p:origin x="-60" y="162"/>
      </p:cViewPr>
      <p:guideLst>
        <p:guide orient="horz" pos="2920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8D434406-3DC7-49CA-BC82-EF8DDEEFD960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5C64932A-A4A2-435E-8D0A-3C7A364AD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2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>
              <a:defRPr sz="1200"/>
            </a:lvl1pPr>
          </a:lstStyle>
          <a:p>
            <a:fld id="{4E5F77B3-CEE0-438F-AED8-0AB24067BD30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7" tIns="46580" rIns="93157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>
              <a:defRPr sz="1200"/>
            </a:lvl1pPr>
          </a:lstStyle>
          <a:p>
            <a:fld id="{A24A64DE-87CE-4512-8F43-FB4DBF935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3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4DE-87CE-4512-8F43-FB4DBF935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4DE-87CE-4512-8F43-FB4DBF935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4DE-87CE-4512-8F43-FB4DBF9351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8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B7C08912-DE52-4ECA-B011-01A0F34D8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98780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2C76EDE4-866E-4B6A-93D5-0362C25D8364}" type="datetime1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B7C08912-DE52-4ECA-B011-01A0F34D8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98780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8FA59DBE-4DFD-42B7-9EA2-BA370070C3E2}" type="datetime1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B7C08912-DE52-4ECA-B011-01A0F34D8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98780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176F34AD-6E34-4612-AB06-CD880F1418D3}" type="datetime1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fld id="{B7C08912-DE52-4ECA-B011-01A0F34D8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98780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62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1200" dirty="0" smtClea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UNCLASSIFIED </a:t>
            </a:r>
            <a:endParaRPr lang="en-US" sz="1200" b="1" kern="1200" dirty="0">
              <a:solidFill>
                <a:srgbClr val="008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98780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sz="1200" b="1" kern="1200" dirty="0" smtClea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UNCLASSIFIED </a:t>
            </a:r>
            <a:endParaRPr lang="en-US" sz="1200" b="1" kern="1200" dirty="0">
              <a:solidFill>
                <a:srgbClr val="008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3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3619"/>
            <a:ext cx="7162800" cy="6613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3712"/>
            <a:ext cx="4041775" cy="39512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  <a:endParaRPr lang="en-US" sz="1600" b="1" i="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898780" y="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89762" y="6581001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jpeg"/><Relationship Id="rId2" Type="http://schemas.openxmlformats.org/officeDocument/2006/relationships/hyperlink" Target="https://madsciblog.tradoc.army.mi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951" y="228600"/>
            <a:ext cx="8105775" cy="422371"/>
          </a:xfrm>
          <a:prstGeom prst="rect">
            <a:avLst/>
          </a:prstGeom>
        </p:spPr>
        <p:txBody>
          <a:bodyPr/>
          <a:lstStyle/>
          <a:p>
            <a:pPr marL="0" lvl="1" algn="ctr" eaLnBrk="0" hangingPunct="0">
              <a:defRPr/>
            </a:pPr>
            <a:r>
              <a:rPr lang="en-US" sz="2800" b="1" i="1" kern="0" dirty="0">
                <a:latin typeface=" Arial"/>
                <a:cs typeface="Arial" panose="020B0604020202020204" pitchFamily="34" charset="0"/>
              </a:rPr>
              <a:t>Mad Scientist Initiative</a:t>
            </a:r>
            <a:endParaRPr lang="en-US" sz="2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Arial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9068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 Arial"/>
              </a:rPr>
              <a:t>Continuous outreach to </a:t>
            </a:r>
            <a:r>
              <a:rPr lang="en-US" b="1" i="1" dirty="0" smtClean="0">
                <a:solidFill>
                  <a:schemeClr val="tx2"/>
                </a:solidFill>
                <a:latin typeface=" Arial"/>
              </a:rPr>
              <a:t>academic, industry, and government </a:t>
            </a:r>
            <a:r>
              <a:rPr lang="en-US" b="1" i="1" dirty="0">
                <a:solidFill>
                  <a:schemeClr val="tx2"/>
                </a:solidFill>
                <a:latin typeface=" Arial"/>
              </a:rPr>
              <a:t>thought </a:t>
            </a:r>
            <a:r>
              <a:rPr lang="en-US" b="1" i="1" dirty="0" smtClean="0">
                <a:solidFill>
                  <a:schemeClr val="tx2"/>
                </a:solidFill>
                <a:latin typeface=" Arial"/>
              </a:rPr>
              <a:t>leaders</a:t>
            </a:r>
            <a:endParaRPr lang="en-US" b="1" i="1" dirty="0">
              <a:solidFill>
                <a:schemeClr val="tx2"/>
              </a:solidFill>
              <a:latin typeface=" 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0" y="174730"/>
            <a:ext cx="846963" cy="8469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78"/>
            <a:ext cx="1229784" cy="961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4" y="187278"/>
            <a:ext cx="821867" cy="821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" y="117662"/>
            <a:ext cx="961098" cy="9610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1447800"/>
            <a:ext cx="876923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prstClr val="black"/>
                </a:solidFill>
                <a:latin typeface=" Arial"/>
              </a:rPr>
              <a:t>Mad Scientist is an Army initiative and Community of Action (CoA) that continually </a:t>
            </a:r>
            <a:r>
              <a:rPr lang="en-US" b="1" dirty="0">
                <a:solidFill>
                  <a:prstClr val="black"/>
                </a:solidFill>
                <a:latin typeface=" Arial"/>
              </a:rPr>
              <a:t>explores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the Operational Environment (OE) </a:t>
            </a:r>
            <a:r>
              <a:rPr lang="en-US" b="1" dirty="0">
                <a:solidFill>
                  <a:prstClr val="black"/>
                </a:solidFill>
                <a:latin typeface=" Arial"/>
              </a:rPr>
              <a:t>and its military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implications. </a:t>
            </a:r>
            <a:endParaRPr lang="en-US" b="1" dirty="0" smtClean="0">
              <a:solidFill>
                <a:prstClr val="black"/>
              </a:solidFill>
              <a:latin typeface=" Arial"/>
            </a:endParaRPr>
          </a:p>
          <a:p>
            <a:pPr marL="0" lvl="1"/>
            <a:endParaRPr lang="en-US" b="1" dirty="0">
              <a:solidFill>
                <a:prstClr val="black"/>
              </a:solidFill>
              <a:latin typeface=" Arial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 Arial"/>
              </a:rPr>
              <a:t>Focuses on the Changing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Character of Warfare</a:t>
            </a:r>
            <a:endParaRPr lang="en-US" b="1" dirty="0">
              <a:solidFill>
                <a:prstClr val="black"/>
              </a:solidFill>
              <a:latin typeface=" Arial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 Arial"/>
              </a:rPr>
              <a:t>Develops collaborative </a:t>
            </a:r>
            <a:r>
              <a:rPr lang="en-US" b="1" dirty="0">
                <a:solidFill>
                  <a:prstClr val="black"/>
                </a:solidFill>
                <a:latin typeface=" Arial"/>
              </a:rPr>
              <a:t>partnerships with academia, industry, and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Government representatives</a:t>
            </a:r>
            <a:endParaRPr lang="en-US" b="1" dirty="0" smtClean="0">
              <a:solidFill>
                <a:prstClr val="black"/>
              </a:solidFill>
              <a:latin typeface=" Arial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 Arial"/>
              </a:rPr>
              <a:t>Hosts conferences with world-class experts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at </a:t>
            </a:r>
            <a:r>
              <a:rPr lang="en-US" b="1" dirty="0">
                <a:solidFill>
                  <a:prstClr val="black"/>
                </a:solidFill>
                <a:latin typeface=" Arial"/>
              </a:rPr>
              <a:t>the nation's premier academic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institutions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 Arial"/>
              </a:rPr>
              <a:t>Engages innovators through a robust virtual ecosystem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 Arial"/>
              </a:rPr>
              <a:t>Crowdsources </a:t>
            </a:r>
            <a:r>
              <a:rPr lang="en-US" b="1" dirty="0">
                <a:solidFill>
                  <a:prstClr val="black"/>
                </a:solidFill>
                <a:latin typeface=" Arial"/>
              </a:rPr>
              <a:t>through writing programs and online </a:t>
            </a:r>
            <a:r>
              <a:rPr lang="en-US" b="1" dirty="0" smtClean="0">
                <a:solidFill>
                  <a:prstClr val="black"/>
                </a:solidFill>
                <a:latin typeface=" Arial"/>
              </a:rPr>
              <a:t>wargaming</a:t>
            </a:r>
            <a:endParaRPr lang="en-US" sz="1200" b="1" dirty="0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6041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58056" y="152400"/>
            <a:ext cx="9144000" cy="661356"/>
          </a:xfrm>
        </p:spPr>
        <p:txBody>
          <a:bodyPr>
            <a:noAutofit/>
          </a:bodyPr>
          <a:lstStyle/>
          <a:p>
            <a:r>
              <a:rPr lang="en-US" sz="2800" b="1" i="1" kern="0" dirty="0">
                <a:latin typeface=" Arial"/>
                <a:ea typeface="+mn-ea"/>
                <a:cs typeface="Arial" panose="020B0604020202020204" pitchFamily="34" charset="0"/>
              </a:rPr>
              <a:t>Visioning the Future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76200" y="4632248"/>
            <a:ext cx="3657600" cy="4148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2657" y="3995338"/>
            <a:ext cx="1345240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 Arial"/>
              </a:rPr>
              <a:t>Edge Cases</a:t>
            </a:r>
            <a:endParaRPr lang="en-US" sz="1600" b="1" i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r="20229"/>
          <a:stretch/>
        </p:blipFill>
        <p:spPr>
          <a:xfrm>
            <a:off x="4219834" y="1692743"/>
            <a:ext cx="1632087" cy="187517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1661" t="16315" r="1290" b="15609"/>
          <a:stretch/>
        </p:blipFill>
        <p:spPr>
          <a:xfrm>
            <a:off x="665041" y="2740977"/>
            <a:ext cx="2172856" cy="11830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Picture 2" descr="http://www.armyupress.army.mil/portals/7/Army-Press-Online-Journal/images/Patrolling-in-the-Infospher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6" y="1593992"/>
            <a:ext cx="1997001" cy="1371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2563224" y="1817036"/>
            <a:ext cx="1415203" cy="18584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190" y="1767189"/>
            <a:ext cx="2612650" cy="6104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50" y="2209356"/>
            <a:ext cx="2608587" cy="4978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20157"/>
          <a:stretch/>
        </p:blipFill>
        <p:spPr>
          <a:xfrm>
            <a:off x="5876610" y="2525440"/>
            <a:ext cx="2626502" cy="6170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3085"/>
          <a:stretch/>
        </p:blipFill>
        <p:spPr>
          <a:xfrm>
            <a:off x="4800600" y="4760683"/>
            <a:ext cx="1665065" cy="1275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71" y="4760683"/>
            <a:ext cx="1911774" cy="12751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7" name="Right Arrow 46"/>
          <p:cNvSpPr/>
          <p:nvPr/>
        </p:nvSpPr>
        <p:spPr>
          <a:xfrm>
            <a:off x="6484604" y="5299363"/>
            <a:ext cx="490367" cy="187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283" y="1287086"/>
            <a:ext cx="403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Creative fictional writing and narrative building that helps us see how technologies are employed and operationalized…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86482" y="1303635"/>
            <a:ext cx="4798605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The gathering of ideas, thoughts, and concepts from a widespread variety of interested individuals assists us in diversifying thought and challenging assumptions…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64000" y="4227518"/>
            <a:ext cx="4687768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The comparison of past events to current and future happenings allows us to imagine the transformational and sometimes radical changes the Army of the future may experience…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367" y="4296039"/>
            <a:ext cx="39939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Examining what is at the extreme possible regarding new and emerging technologies allows us to contextualize the future…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91987" y="3980640"/>
            <a:ext cx="1978811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 Arial"/>
              </a:rPr>
              <a:t>Historical Analogy</a:t>
            </a:r>
            <a:endParaRPr lang="en-US" sz="1600" b="1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2" y="4689170"/>
            <a:ext cx="1108148" cy="1099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6657"/>
          <a:stretch/>
        </p:blipFill>
        <p:spPr>
          <a:xfrm>
            <a:off x="1793767" y="4704063"/>
            <a:ext cx="1816571" cy="10700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5" name="Rectangle 54"/>
          <p:cNvSpPr/>
          <p:nvPr/>
        </p:nvSpPr>
        <p:spPr>
          <a:xfrm>
            <a:off x="0" y="6143899"/>
            <a:ext cx="9144000" cy="14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These tools are used to help us view and add context to the the 12 Military Trends that we follow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37258" y="949705"/>
            <a:ext cx="1420966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 Arial"/>
              </a:rPr>
              <a:t>Story Telling</a:t>
            </a:r>
            <a:endParaRPr lang="en-US" sz="1600" b="1" i="1" dirty="0"/>
          </a:p>
        </p:txBody>
      </p:sp>
      <p:sp>
        <p:nvSpPr>
          <p:cNvPr id="32" name="Rectangle 31"/>
          <p:cNvSpPr/>
          <p:nvPr/>
        </p:nvSpPr>
        <p:spPr>
          <a:xfrm>
            <a:off x="5488789" y="990600"/>
            <a:ext cx="1688283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 Arial"/>
              </a:rPr>
              <a:t>Crowdsourcing</a:t>
            </a:r>
            <a:endParaRPr lang="en-US" sz="1600" b="1" i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03" y="3051210"/>
            <a:ext cx="1482815" cy="9267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0" y="174730"/>
            <a:ext cx="846963" cy="8469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78"/>
            <a:ext cx="1229784" cy="9618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4" y="187278"/>
            <a:ext cx="821867" cy="82186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" y="117662"/>
            <a:ext cx="961098" cy="9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280389"/>
            <a:ext cx="701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 Arial"/>
              </a:rPr>
              <a:t>Mission</a:t>
            </a:r>
            <a:r>
              <a:rPr lang="en-US" b="1" dirty="0" smtClean="0">
                <a:latin typeface=" Arial"/>
              </a:rPr>
              <a:t>: </a:t>
            </a:r>
          </a:p>
          <a:p>
            <a:r>
              <a:rPr lang="en-US" b="1" dirty="0" smtClean="0">
                <a:latin typeface=" Arial"/>
              </a:rPr>
              <a:t>To expand </a:t>
            </a:r>
            <a:r>
              <a:rPr lang="en-US" b="1" dirty="0">
                <a:latin typeface=" Arial"/>
              </a:rPr>
              <a:t>the U.S. Army’s reach by engaging global innovators from across industry, academia, and the Government on the Operational Environment (OE), emergent disruptive technologies and their individual and </a:t>
            </a:r>
            <a:r>
              <a:rPr lang="en-US" b="1" dirty="0" smtClean="0">
                <a:latin typeface=" Arial"/>
              </a:rPr>
              <a:t>                        convergent </a:t>
            </a:r>
            <a:r>
              <a:rPr lang="en-US" b="1" dirty="0">
                <a:latin typeface=" Arial"/>
              </a:rPr>
              <a:t>impacts, and </a:t>
            </a:r>
            <a:r>
              <a:rPr lang="en-US" b="1" dirty="0" smtClean="0">
                <a:latin typeface=" Arial"/>
              </a:rPr>
              <a:t>the </a:t>
            </a:r>
            <a:r>
              <a:rPr lang="en-US" b="1" dirty="0" smtClean="0">
                <a:latin typeface=" Arial"/>
              </a:rPr>
              <a:t>changing </a:t>
            </a:r>
            <a:r>
              <a:rPr lang="en-US" b="1" dirty="0">
                <a:latin typeface=" Arial"/>
              </a:rPr>
              <a:t>character of </a:t>
            </a:r>
            <a:r>
              <a:rPr lang="en-US" b="1" dirty="0" smtClean="0">
                <a:latin typeface=" Arial"/>
              </a:rPr>
              <a:t>                 warfare</a:t>
            </a:r>
            <a:r>
              <a:rPr lang="en-US" b="1" dirty="0" smtClean="0">
                <a:latin typeface=" Arial"/>
              </a:rPr>
              <a:t>.</a:t>
            </a:r>
          </a:p>
          <a:p>
            <a:endParaRPr lang="en-US" b="1" dirty="0" smtClean="0">
              <a:latin typeface=" Arial"/>
            </a:endParaRPr>
          </a:p>
          <a:p>
            <a:r>
              <a:rPr lang="en-US" b="1" dirty="0">
                <a:latin typeface=" Arial"/>
              </a:rPr>
              <a:t>Simultaneously, the </a:t>
            </a:r>
            <a:r>
              <a:rPr lang="en-US" b="1" dirty="0" smtClean="0">
                <a:latin typeface=" Arial"/>
              </a:rPr>
              <a:t>site </a:t>
            </a:r>
            <a:r>
              <a:rPr lang="en-US" b="1" dirty="0">
                <a:latin typeface=" Arial"/>
              </a:rPr>
              <a:t>has broadened public access to related open source content on the OE, facilitating further dialog and enhancing its role as “a marketplace of ideas.”</a:t>
            </a:r>
          </a:p>
          <a:p>
            <a:endParaRPr lang="en-US" b="1" dirty="0">
              <a:latin typeface=" Arial"/>
            </a:endParaRPr>
          </a:p>
          <a:p>
            <a:r>
              <a:rPr lang="en-US" b="1" u="sng" dirty="0" smtClean="0">
                <a:latin typeface=" Arial"/>
              </a:rPr>
              <a:t>Site Analytics</a:t>
            </a:r>
            <a:r>
              <a:rPr lang="en-US" b="1" dirty="0" smtClean="0">
                <a:latin typeface=" 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 Arial"/>
              </a:rPr>
              <a:t>191 </a:t>
            </a:r>
            <a:r>
              <a:rPr lang="en-US" b="1" dirty="0">
                <a:latin typeface=" Arial"/>
              </a:rPr>
              <a:t>blog posts published to </a:t>
            </a:r>
            <a:r>
              <a:rPr lang="en-US" b="1" dirty="0" smtClean="0">
                <a:latin typeface=" Arial"/>
              </a:rPr>
              <a:t>date.</a:t>
            </a:r>
            <a:endParaRPr lang="en-US" b="1" dirty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 Arial"/>
              </a:rPr>
              <a:t>54% </a:t>
            </a:r>
            <a:r>
              <a:rPr lang="en-US" b="1" dirty="0" smtClean="0">
                <a:latin typeface=" Arial"/>
              </a:rPr>
              <a:t>of these by </a:t>
            </a:r>
            <a:r>
              <a:rPr lang="en-US" b="1" dirty="0">
                <a:latin typeface=" Arial"/>
              </a:rPr>
              <a:t>guest bloggers, sharing diverse </a:t>
            </a:r>
            <a:r>
              <a:rPr lang="en-US" b="1" dirty="0" smtClean="0">
                <a:latin typeface=" Arial"/>
              </a:rPr>
              <a:t>                  contributions </a:t>
            </a:r>
            <a:r>
              <a:rPr lang="en-US" b="1" dirty="0">
                <a:latin typeface=" Arial"/>
              </a:rPr>
              <a:t>and </a:t>
            </a:r>
            <a:r>
              <a:rPr lang="en-US" b="1" dirty="0" smtClean="0">
                <a:latin typeface=" Arial"/>
              </a:rPr>
              <a:t>perspectives.</a:t>
            </a:r>
            <a:endParaRPr lang="en-US" b="1" dirty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 Arial"/>
              </a:rPr>
              <a:t>193K </a:t>
            </a:r>
            <a:r>
              <a:rPr lang="en-US" b="1" dirty="0">
                <a:latin typeface=" Arial"/>
              </a:rPr>
              <a:t>views to date by readers from around the </a:t>
            </a:r>
            <a:r>
              <a:rPr lang="en-US" b="1" dirty="0" smtClean="0">
                <a:latin typeface=" Arial"/>
              </a:rPr>
              <a:t>world.</a:t>
            </a:r>
            <a:endParaRPr lang="en-US" b="1" dirty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 Arial"/>
              </a:rPr>
              <a:t>Subscribers have </a:t>
            </a:r>
            <a:r>
              <a:rPr lang="en-US" b="1" dirty="0">
                <a:latin typeface=" Arial"/>
              </a:rPr>
              <a:t>increased 7% over the past 90 </a:t>
            </a:r>
            <a:r>
              <a:rPr lang="en-US" b="1" dirty="0" smtClean="0">
                <a:latin typeface=" Arial"/>
              </a:rPr>
              <a:t>days.</a:t>
            </a:r>
            <a:endParaRPr lang="en-US" b="1" dirty="0">
              <a:latin typeface=" Arial"/>
            </a:endParaRPr>
          </a:p>
          <a:p>
            <a:endParaRPr lang="en-US" b="1" dirty="0">
              <a:latin typeface=" 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981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i="1" kern="0" dirty="0">
                <a:latin typeface=" Arial"/>
                <a:cs typeface="Arial" panose="020B0604020202020204" pitchFamily="34" charset="0"/>
              </a:rPr>
              <a:t>The Mad Scientist Laboratory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9143" y="1034534"/>
            <a:ext cx="363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2"/>
              </a:rPr>
              <a:t>https://madsciblog.tradoc.army.mil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92" y="2362200"/>
            <a:ext cx="3069508" cy="3600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0" y="174730"/>
            <a:ext cx="846963" cy="846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78"/>
            <a:ext cx="1229784" cy="961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4" y="187278"/>
            <a:ext cx="821867" cy="821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" y="117662"/>
            <a:ext cx="961098" cy="9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981200"/>
            <a:ext cx="8948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5962" y="1510873"/>
            <a:ext cx="798463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20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Views of the Operational Environment </a:t>
            </a:r>
            <a:endParaRPr lang="en-US" sz="2000" b="1" dirty="0" smtClean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sz="2000" b="1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Hackathon </a:t>
            </a:r>
            <a:r>
              <a:rPr lang="en-US" sz="2000" b="1" spc="10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CCDC </a:t>
            </a:r>
            <a:r>
              <a:rPr lang="en-US" sz="2000" b="1" spc="10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Armament Center </a:t>
            </a: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spc="10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focus on commander’s vision in dense </a:t>
            </a: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urban</a:t>
            </a:r>
          </a:p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sz="2000" b="1" spc="10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marR="0" lvl="0" indent="-233363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Carnegie </a:t>
            </a:r>
            <a:r>
              <a:rPr lang="en-US" sz="2000" b="1" spc="10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Mellon University and Army AI Task Force -  AI/ML/Autonomy</a:t>
            </a:r>
          </a:p>
          <a:p>
            <a:pPr marL="233363" indent="-233363">
              <a:spcBef>
                <a:spcPts val="200"/>
              </a:spcBef>
            </a:pPr>
            <a:endParaRPr lang="en-US" sz="2000" b="1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Georgetown </a:t>
            </a:r>
            <a:r>
              <a:rPr lang="en-US" sz="2000" b="1" dirty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University – Weaponized Information in Competition and Conflict</a:t>
            </a:r>
          </a:p>
          <a:p>
            <a:pPr marL="233363" indent="-233363">
              <a:spcBef>
                <a:spcPts val="200"/>
              </a:spcBef>
            </a:pPr>
            <a:endParaRPr lang="en-US" sz="2000" b="1" dirty="0" smtClean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Launch Mad </a:t>
            </a:r>
            <a:r>
              <a:rPr lang="en-US" sz="2000" b="1" dirty="0" smtClean="0"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Scientist Podcast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sz="2000" b="1" dirty="0" smtClean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i="1" kern="0" dirty="0" smtClean="0">
                <a:latin typeface=" Arial"/>
                <a:cs typeface="Arial" panose="020B0604020202020204" pitchFamily="34" charset="0"/>
              </a:rPr>
              <a:t>Mad </a:t>
            </a:r>
            <a:r>
              <a:rPr lang="en-US" sz="2800" b="1" i="1" kern="0" dirty="0">
                <a:latin typeface=" Arial"/>
                <a:cs typeface="Arial" panose="020B0604020202020204" pitchFamily="34" charset="0"/>
              </a:rPr>
              <a:t>Scientist </a:t>
            </a:r>
            <a:r>
              <a:rPr lang="en-US" sz="2800" b="1" i="1" kern="0" dirty="0" smtClean="0">
                <a:latin typeface=" Arial"/>
                <a:cs typeface="Arial" panose="020B0604020202020204" pitchFamily="34" charset="0"/>
              </a:rPr>
              <a:t>Initiative</a:t>
            </a:r>
            <a:r>
              <a:rPr lang="en-US" sz="3200" b="1" i="1" kern="0" dirty="0">
                <a:latin typeface=" Arial"/>
                <a:cs typeface="Arial" panose="020B0604020202020204" pitchFamily="34" charset="0"/>
              </a:rPr>
              <a:t/>
            </a:r>
            <a:br>
              <a:rPr lang="en-US" sz="3200" b="1" i="1" kern="0" dirty="0">
                <a:latin typeface=" Arial"/>
                <a:cs typeface="Arial" panose="020B0604020202020204" pitchFamily="34" charset="0"/>
              </a:rPr>
            </a:br>
            <a:r>
              <a:rPr lang="en-US" sz="2000" b="1" i="1" dirty="0" smtClean="0">
                <a:latin typeface=" Arial"/>
              </a:rPr>
              <a:t>FY20 Engagement Plans</a:t>
            </a:r>
            <a:endParaRPr lang="en-US" sz="2000" b="1" i="1" dirty="0">
              <a:latin typeface=" 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0" y="174730"/>
            <a:ext cx="846963" cy="846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78"/>
            <a:ext cx="1229784" cy="961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4" y="187278"/>
            <a:ext cx="821867" cy="821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" y="117662"/>
            <a:ext cx="961098" cy="9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7bedf6a-6332-43f7-b9d3-a59048964ff0">2018-02-20T05:00:00+00:00</Date>
    <Doc_x0020_Type xmlns="47bedf6a-6332-43f7-b9d3-a59048964ff0">Briefing Senior Leaders</Doc_x0020_Type>
    <Display xmlns="47bedf6a-6332-43f7-b9d3-a59048964ff0">true</Display>
    <PublishingExpirationDate xmlns="http://schemas.microsoft.com/sharepoint/v3" xsi:nil="true"/>
    <Classification xmlns="141c93e4-0747-4b3f-9589-aa47de7a57a2">UNCLASSIFIED</Classification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07302F19940448919858F5A3EA500" ma:contentTypeVersion="5" ma:contentTypeDescription="Create a new document." ma:contentTypeScope="" ma:versionID="ae0929f919a69f522fdc3aae3f8c31cc">
  <xsd:schema xmlns:xsd="http://www.w3.org/2001/XMLSchema" xmlns:xs="http://www.w3.org/2001/XMLSchema" xmlns:p="http://schemas.microsoft.com/office/2006/metadata/properties" xmlns:ns1="http://schemas.microsoft.com/sharepoint/v3" xmlns:ns2="47bedf6a-6332-43f7-b9d3-a59048964ff0" xmlns:ns3="141c93e4-0747-4b3f-9589-aa47de7a57a2" targetNamespace="http://schemas.microsoft.com/office/2006/metadata/properties" ma:root="true" ma:fieldsID="b0d3500e3bfd93586d239911859d1d91" ns1:_="" ns2:_="" ns3:_="">
    <xsd:import namespace="http://schemas.microsoft.com/sharepoint/v3"/>
    <xsd:import namespace="47bedf6a-6332-43f7-b9d3-a59048964ff0"/>
    <xsd:import namespace="141c93e4-0747-4b3f-9589-aa47de7a57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_x0020_Type"/>
                <xsd:element ref="ns2:Date" minOccurs="0"/>
                <xsd:element ref="ns2:Display" minOccurs="0"/>
                <xsd:element ref="ns3: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edf6a-6332-43f7-b9d3-a59048964ff0" elementFormDefault="qualified">
    <xsd:import namespace="http://schemas.microsoft.com/office/2006/documentManagement/types"/>
    <xsd:import namespace="http://schemas.microsoft.com/office/infopath/2007/PartnerControls"/>
    <xsd:element name="Doc_x0020_Type" ma:index="10" ma:displayName="Doc Type" ma:format="Dropdown" ma:internalName="Doc_x0020_Type">
      <xsd:simpleType>
        <xsd:restriction base="dms:Choice">
          <xsd:enumeration value="SIGACT"/>
          <xsd:enumeration value="Reading List"/>
          <xsd:enumeration value="Update to TRADOC Cdr"/>
          <xsd:enumeration value="G-2 Update to Large Staff Group Brief"/>
          <xsd:enumeration value="Tri-Folds"/>
          <xsd:enumeration value="Info Papers"/>
          <xsd:enumeration value="Briefing Senior Leaders"/>
          <xsd:enumeration value="G-2 Special Interests"/>
          <xsd:enumeration value="OEE Plan"/>
          <xsd:enumeration value="Orientation"/>
          <xsd:enumeration value="Operations Officer's Action Messages"/>
          <xsd:enumeration value="MoM; Priorities Tracker"/>
        </xsd:restriction>
      </xsd:simpleType>
    </xsd:element>
    <xsd:element name="Date" ma:index="11" nillable="true" ma:displayName="Date" ma:format="DateOnly" ma:internalName="Date">
      <xsd:simpleType>
        <xsd:restriction base="dms:DateTime"/>
      </xsd:simpleType>
    </xsd:element>
    <xsd:element name="Display" ma:index="12" nillable="true" ma:displayName="Display" ma:default="0" ma:internalName="Displa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93e4-0747-4b3f-9589-aa47de7a57a2" elementFormDefault="qualified">
    <xsd:import namespace="http://schemas.microsoft.com/office/2006/documentManagement/types"/>
    <xsd:import namespace="http://schemas.microsoft.com/office/infopath/2007/PartnerControls"/>
    <xsd:element name="Classification" ma:index="13" ma:displayName="Classification" ma:default="UNCLASSIFIED//FOUO" ma:format="Dropdown" ma:internalName="Classification">
      <xsd:simpleType>
        <xsd:restriction base="dms:Choice">
          <xsd:enumeration value="Publicly Available Information"/>
          <xsd:enumeration value="UNCLASSIFIED"/>
          <xsd:enumeration value="UNCLASSIFIED//FOU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E2CC-1E40-44A9-8B17-8A34247297C8}">
  <ds:schemaRefs>
    <ds:schemaRef ds:uri="http://purl.org/dc/terms/"/>
    <ds:schemaRef ds:uri="http://schemas.microsoft.com/office/2006/documentManagement/types"/>
    <ds:schemaRef ds:uri="47bedf6a-6332-43f7-b9d3-a59048964ff0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141c93e4-0747-4b3f-9589-aa47de7a57a2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66BCE7-E2B2-4BD4-9E0A-DC94ADA1B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38F542-E2DF-4644-899B-53D8AFE9B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bedf6a-6332-43f7-b9d3-a59048964ff0"/>
    <ds:schemaRef ds:uri="141c93e4-0747-4b3f-9589-aa47de7a5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45768</TotalTime>
  <Words>381</Words>
  <Application>Microsoft Office PowerPoint</Application>
  <PresentationFormat>On-screen Show (4:3)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 Arial</vt:lpstr>
      <vt:lpstr>Agency FB</vt:lpstr>
      <vt:lpstr>Arial</vt:lpstr>
      <vt:lpstr>Calibri</vt:lpstr>
      <vt:lpstr>Times New Roman</vt:lpstr>
      <vt:lpstr>Wingdings</vt:lpstr>
      <vt:lpstr>Office Theme</vt:lpstr>
      <vt:lpstr>PowerPoint Presentation</vt:lpstr>
      <vt:lpstr>Visioning the Future</vt:lpstr>
      <vt:lpstr>PowerPoint Presentation</vt:lpstr>
      <vt:lpstr>Mad Scientist Initiative FY20 Engagement Plans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gerald.leverich</dc:creator>
  <cp:lastModifiedBy>DoD Admin</cp:lastModifiedBy>
  <cp:revision>3633</cp:revision>
  <cp:lastPrinted>2019-11-19T20:35:45Z</cp:lastPrinted>
  <dcterms:created xsi:type="dcterms:W3CDTF">2014-01-15T21:23:07Z</dcterms:created>
  <dcterms:modified xsi:type="dcterms:W3CDTF">2019-11-19T20:36:14Z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0x01010098407302F19940448919858F5A3EA500</vt:lpwstr>
  </property>
</Properties>
</file>