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4D7591-D646-4DB9-A9A8-CC6EA3956E68}">
  <a:tblStyle styleId="{C24D7591-D646-4DB9-A9A8-CC6EA3956E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slide" Target="slides/slide37.xml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46" Type="http://schemas.openxmlformats.org/officeDocument/2006/relationships/slide" Target="slides/slide39.xml"/><Relationship Id="rId23" Type="http://schemas.openxmlformats.org/officeDocument/2006/relationships/slide" Target="slides/slide16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slide" Target="slides/slide40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fa1205376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3fa1205376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fa1205376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3fa1205376_0_3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fa1205376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fa1205376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fa1205376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fa1205376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fa1205376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3fa1205376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fa1205376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fa1205376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fa1205376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fa1205376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fa1205376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fa1205376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fa1205376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fa1205376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fa1205376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fa1205376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fa1205376_0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13fa1205376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3fa1205376_0_3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None/>
            </a:pPr>
            <a:fld id="{00000000-1234-1234-1234-123412341234}" type="slidenum">
              <a:rPr b="0" i="0" lang="en" sz="18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fa1205376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fa1205376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fa1205376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fa1205376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fa1205376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fa1205376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fa1205376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fa1205376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fa1205376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fa1205376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fa1205376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3fa1205376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fa1205376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fa1205376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3fa1205376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3fa1205376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3fa1205376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3fa1205376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fa1205376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fa1205376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fa1205376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13fa1205376_0_3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3fa1205376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3fa1205376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fa1205376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3fa1205376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fa1205376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3fa1205376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fa1205376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fa1205376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fa1205376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3fa1205376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fa1205376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fa1205376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3fa1205376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3fa1205376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3fa1205376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3fa1205376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fa1205376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3fa1205376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fa1205376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3fa1205376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fa1205376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3fa1205376_0_3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fa1205376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3fa1205376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fa1205376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3fa1205376_0_3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fa1205376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fa1205376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fa1205376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3fa1205376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fa1205376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fa1205376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fa1205376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fa1205376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1042988" y="4840040"/>
            <a:ext cx="9033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170173" y="4840040"/>
            <a:ext cx="47106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104552" y="4840040"/>
            <a:ext cx="11973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297180" lvl="2" marL="1371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297179" lvl="4" marL="22860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SzPts val="144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08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9pPr>
          </a:lstStyle>
          <a:p/>
        </p:txBody>
      </p:sp>
      <p:sp>
        <p:nvSpPr>
          <p:cNvPr id="108" name="Google Shape;108;p16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2pPr>
            <a:lvl3pPr indent="-297180" lvl="2" marL="1371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4pPr>
            <a:lvl5pPr indent="-289560" lvl="4" marL="22860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5pPr>
            <a:lvl6pPr indent="-289560" lvl="5" marL="27432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6pPr>
            <a:lvl7pPr indent="-289560" lvl="6" marL="32004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7pPr>
            <a:lvl8pPr indent="-289559" lvl="7" marL="36576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8pPr>
            <a:lvl9pPr indent="-289559" lvl="8" marL="41148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9pPr>
          </a:lstStyle>
          <a:p/>
        </p:txBody>
      </p:sp>
      <p:sp>
        <p:nvSpPr>
          <p:cNvPr id="109" name="Google Shape;109;p16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SzPts val="144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08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b="1" sz="1600"/>
            </a:lvl9pPr>
          </a:lstStyle>
          <a:p/>
        </p:txBody>
      </p:sp>
      <p:sp>
        <p:nvSpPr>
          <p:cNvPr id="110" name="Google Shape;110;p16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2pPr>
            <a:lvl3pPr indent="-297180" lvl="2" marL="1371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4pPr>
            <a:lvl5pPr indent="-289560" lvl="4" marL="22860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5pPr>
            <a:lvl6pPr indent="-289560" lvl="5" marL="27432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6pPr>
            <a:lvl7pPr indent="-289560" lvl="6" marL="32004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7pPr>
            <a:lvl8pPr indent="-289559" lvl="7" marL="36576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8pPr>
            <a:lvl9pPr indent="-289559" lvl="8" marL="4114800" rtl="0" algn="l">
              <a:spcBef>
                <a:spcPts val="320"/>
              </a:spcBef>
              <a:spcAft>
                <a:spcPts val="0"/>
              </a:spcAft>
              <a:buSzPts val="960"/>
              <a:buChar char="■"/>
              <a:defRPr sz="1600"/>
            </a:lvl9pPr>
          </a:lstStyle>
          <a:p/>
        </p:txBody>
      </p:sp>
      <p:sp>
        <p:nvSpPr>
          <p:cNvPr id="111" name="Google Shape;111;p16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type="tbl">
  <p:cSld name="TAB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457200" y="208360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7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 rot="5400000">
            <a:off x="5463150" y="1374610"/>
            <a:ext cx="4389900" cy="20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 rot="5400000">
            <a:off x="1272150" y="-606590"/>
            <a:ext cx="43899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297180" lvl="2" marL="1371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297179" lvl="4" marL="22860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 rot="5400000">
            <a:off x="2872950" y="-1215600"/>
            <a:ext cx="3398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297180" lvl="2" marL="1371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297179" lvl="4" marL="22860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9pPr>
          </a:lstStyle>
          <a:p/>
        </p:txBody>
      </p:sp>
      <p:sp>
        <p:nvSpPr>
          <p:cNvPr id="135" name="Google Shape;135;p20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rtl="0" algn="l">
              <a:spcBef>
                <a:spcPts val="640"/>
              </a:spcBef>
              <a:spcAft>
                <a:spcPts val="0"/>
              </a:spcAft>
              <a:buSzPts val="1920"/>
              <a:buChar char="■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SzPts val="2800"/>
              <a:buFont typeface="Verdana"/>
              <a:buChar char="•"/>
              <a:defRPr sz="2800"/>
            </a:lvl2pPr>
            <a:lvl3pPr indent="-320039" lvl="2" marL="1371600" rtl="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4pPr>
            <a:lvl5pPr indent="-304800" lvl="4" marL="22860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5pPr>
            <a:lvl6pPr indent="-304800" lvl="5" marL="27432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6pPr>
            <a:lvl7pPr indent="-304800" lvl="6" marL="32004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7pPr>
            <a:lvl8pPr indent="-304800" lvl="7" marL="36576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8pPr>
            <a:lvl9pPr indent="-304800" lvl="8" marL="41148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9pPr>
          </a:lstStyle>
          <a:p/>
        </p:txBody>
      </p:sp>
      <p:sp>
        <p:nvSpPr>
          <p:cNvPr id="141" name="Google Shape;141;p21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9pPr>
          </a:lstStyle>
          <a:p/>
        </p:txBody>
      </p:sp>
      <p:sp>
        <p:nvSpPr>
          <p:cNvPr id="142" name="Google Shape;142;p21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457200" y="1200150"/>
            <a:ext cx="4038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280" lvl="0" marL="457200" rtl="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Char char="•"/>
              <a:defRPr sz="2400"/>
            </a:lvl2pPr>
            <a:lvl3pPr indent="-304800" lvl="2" marL="13716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Char char="•"/>
              <a:defRPr sz="1800"/>
            </a:lvl4pPr>
            <a:lvl5pPr indent="-297179" lvl="4" marL="22860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9pPr>
          </a:lstStyle>
          <a:p/>
        </p:txBody>
      </p:sp>
      <p:sp>
        <p:nvSpPr>
          <p:cNvPr id="157" name="Google Shape;157;p24"/>
          <p:cNvSpPr txBox="1"/>
          <p:nvPr>
            <p:ph idx="2" type="body"/>
          </p:nvPr>
        </p:nvSpPr>
        <p:spPr>
          <a:xfrm>
            <a:off x="4648200" y="1200150"/>
            <a:ext cx="4038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280" lvl="0" marL="457200" rtl="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Char char="•"/>
              <a:defRPr sz="2400"/>
            </a:lvl2pPr>
            <a:lvl3pPr indent="-304800" lvl="2" marL="1371600" rtl="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Char char="•"/>
              <a:defRPr sz="1800"/>
            </a:lvl4pPr>
            <a:lvl5pPr indent="-297179" lvl="4" marL="22860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 sz="1800"/>
            </a:lvl9pPr>
          </a:lstStyle>
          <a:p/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/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/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9pPr>
          </a:lstStyle>
          <a:p/>
        </p:txBody>
      </p:sp>
      <p:sp>
        <p:nvSpPr>
          <p:cNvPr id="164" name="Google Shape;164;p25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2"/>
            </a:gs>
            <a:gs pos="100000">
              <a:srgbClr val="002850"/>
            </a:gs>
          </a:gsLst>
          <a:lin ang="5400012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4"/>
          <p:cNvGrpSpPr/>
          <p:nvPr/>
        </p:nvGrpSpPr>
        <p:grpSpPr>
          <a:xfrm>
            <a:off x="1587" y="0"/>
            <a:ext cx="9148762" cy="5138738"/>
            <a:chOff x="1" y="0"/>
            <a:chExt cx="5763" cy="4316"/>
          </a:xfrm>
        </p:grpSpPr>
        <p:sp>
          <p:nvSpPr>
            <p:cNvPr id="58" name="Google Shape;58;p14"/>
            <p:cNvSpPr/>
            <p:nvPr/>
          </p:nvSpPr>
          <p:spPr>
            <a:xfrm>
              <a:off x="5045" y="2626"/>
              <a:ext cx="719" cy="1690"/>
            </a:xfrm>
            <a:custGeom>
              <a:rect b="b" l="l" r="r" t="t"/>
              <a:pathLst>
                <a:path extrusionOk="0" h="1690" w="717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002448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5386" y="3794"/>
              <a:ext cx="378" cy="522"/>
            </a:xfrm>
            <a:custGeom>
              <a:rect b="b" l="l" r="r" t="t"/>
              <a:pathLst>
                <a:path extrusionOk="0" h="522" w="377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002448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5680" y="4214"/>
              <a:ext cx="84" cy="102"/>
            </a:xfrm>
            <a:custGeom>
              <a:rect b="b" l="l" r="r" t="t"/>
              <a:pathLst>
                <a:path extrusionOk="0" h="102" w="84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002448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61" name="Google Shape;61;p14"/>
            <p:cNvGrpSpPr/>
            <p:nvPr/>
          </p:nvGrpSpPr>
          <p:grpSpPr>
            <a:xfrm>
              <a:off x="288" y="0"/>
              <a:ext cx="5097" cy="4316"/>
              <a:chOff x="288" y="0"/>
              <a:chExt cx="5097" cy="4316"/>
            </a:xfrm>
          </p:grpSpPr>
          <p:sp>
            <p:nvSpPr>
              <p:cNvPr id="62" name="Google Shape;62;p14"/>
              <p:cNvSpPr/>
              <p:nvPr/>
            </p:nvSpPr>
            <p:spPr>
              <a:xfrm>
                <a:off x="2789" y="0"/>
                <a:ext cx="72" cy="4316"/>
              </a:xfrm>
              <a:custGeom>
                <a:rect b="b" l="l" r="r" t="t"/>
                <a:pathLst>
                  <a:path extrusionOk="0" h="4316" w="72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3089" y="0"/>
                <a:ext cx="174" cy="4316"/>
              </a:xfrm>
              <a:custGeom>
                <a:rect b="b" l="l" r="r" t="t"/>
                <a:pathLst>
                  <a:path extrusionOk="0" h="4316" w="174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3358" y="0"/>
                <a:ext cx="337" cy="4316"/>
              </a:xfrm>
              <a:custGeom>
                <a:rect b="b" l="l" r="r" t="t"/>
                <a:pathLst>
                  <a:path extrusionOk="0" h="4316" w="335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3676" y="0"/>
                <a:ext cx="427" cy="4316"/>
              </a:xfrm>
              <a:custGeom>
                <a:rect b="b" l="l" r="r" t="t"/>
                <a:pathLst>
                  <a:path extrusionOk="0" h="4316" w="425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3946" y="0"/>
                <a:ext cx="557" cy="4316"/>
              </a:xfrm>
              <a:custGeom>
                <a:rect b="b" l="l" r="r" t="t"/>
                <a:pathLst>
                  <a:path extrusionOk="0" h="4316" w="55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4246" y="0"/>
                <a:ext cx="690" cy="4316"/>
              </a:xfrm>
              <a:custGeom>
                <a:rect b="b" l="l" r="r" t="t"/>
                <a:pathLst>
                  <a:path extrusionOk="0" h="4316" w="688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4522" y="0"/>
                <a:ext cx="863" cy="4316"/>
              </a:xfrm>
              <a:custGeom>
                <a:rect b="b" l="l" r="r" t="t"/>
                <a:pathLst>
                  <a:path extrusionOk="0" h="4316" w="861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2399" y="0"/>
                <a:ext cx="150" cy="4316"/>
              </a:xfrm>
              <a:custGeom>
                <a:rect b="b" l="l" r="r" t="t"/>
                <a:pathLst>
                  <a:path extrusionOk="0" h="4316" w="149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1967" y="0"/>
                <a:ext cx="300" cy="4316"/>
              </a:xfrm>
              <a:custGeom>
                <a:rect b="b" l="l" r="r" t="t"/>
                <a:pathLst>
                  <a:path extrusionOk="0" h="4316" w="299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1566" y="0"/>
                <a:ext cx="425" cy="4316"/>
              </a:xfrm>
              <a:custGeom>
                <a:rect b="b" l="l" r="r" t="t"/>
                <a:pathLst>
                  <a:path extrusionOk="0" h="4316" w="424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1128" y="0"/>
                <a:ext cx="575" cy="4316"/>
              </a:xfrm>
              <a:custGeom>
                <a:rect b="b" l="l" r="r" t="t"/>
                <a:pathLst>
                  <a:path extrusionOk="0" h="4316" w="574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702" y="0"/>
                <a:ext cx="737" cy="4316"/>
              </a:xfrm>
              <a:custGeom>
                <a:rect b="b" l="l" r="r" t="t"/>
                <a:pathLst>
                  <a:path extrusionOk="0" h="4316" w="735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288" y="0"/>
                <a:ext cx="839" cy="4316"/>
              </a:xfrm>
              <a:custGeom>
                <a:rect b="b" l="l" r="r" t="t"/>
                <a:pathLst>
                  <a:path extrusionOk="0" h="4316" w="837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00448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75" name="Google Shape;75;p14"/>
            <p:cNvSpPr/>
            <p:nvPr/>
          </p:nvSpPr>
          <p:spPr>
            <a:xfrm>
              <a:off x="6" y="2901"/>
              <a:ext cx="606" cy="1415"/>
            </a:xfrm>
            <a:custGeom>
              <a:rect b="b" l="l" r="r" t="t"/>
              <a:pathLst>
                <a:path extrusionOk="0" h="1415" w="604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002448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6" y="3890"/>
              <a:ext cx="228" cy="426"/>
            </a:xfrm>
            <a:custGeom>
              <a:rect b="b" l="l" r="r" t="t"/>
              <a:pathLst>
                <a:path extrusionOk="0" h="426" w="227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002448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776" y="0"/>
              <a:ext cx="983" cy="1786"/>
            </a:xfrm>
            <a:custGeom>
              <a:rect b="b" l="l" r="r" t="t"/>
              <a:pathLst>
                <a:path extrusionOk="0" h="1786" w="981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0060C0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041" y="0"/>
              <a:ext cx="719" cy="845"/>
            </a:xfrm>
            <a:custGeom>
              <a:rect b="b" l="l" r="r" t="t"/>
              <a:pathLst>
                <a:path extrusionOk="0" h="845" w="717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5352" y="0"/>
              <a:ext cx="408" cy="414"/>
            </a:xfrm>
            <a:custGeom>
              <a:rect b="b" l="l" r="r" t="t"/>
              <a:pathLst>
                <a:path extrusionOk="0" h="414" w="407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6" y="0"/>
              <a:ext cx="857" cy="1409"/>
            </a:xfrm>
            <a:custGeom>
              <a:rect b="b" l="l" r="r" t="t"/>
              <a:pathLst>
                <a:path extrusionOk="0" h="1409" w="855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0060C0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6" y="0"/>
              <a:ext cx="587" cy="599"/>
            </a:xfrm>
            <a:custGeom>
              <a:rect b="b" l="l" r="r" t="t"/>
              <a:pathLst>
                <a:path extrusionOk="0" h="599" w="586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6" y="0"/>
              <a:ext cx="270" cy="252"/>
            </a:xfrm>
            <a:custGeom>
              <a:rect b="b" l="l" r="r" t="t"/>
              <a:pathLst>
                <a:path extrusionOk="0" h="252" w="269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83" name="Google Shape;83;p14"/>
            <p:cNvCxnSpPr/>
            <p:nvPr/>
          </p:nvCxnSpPr>
          <p:spPr>
            <a:xfrm>
              <a:off x="1" y="2749"/>
              <a:ext cx="5700" cy="0"/>
            </a:xfrm>
            <a:prstGeom prst="straightConnector1">
              <a:avLst/>
            </a:prstGeom>
            <a:noFill/>
            <a:ln cap="flat" cmpd="sng" w="15875">
              <a:solidFill>
                <a:schemeClr val="dk2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84" name="Google Shape;84;p14"/>
            <p:cNvCxnSpPr/>
            <p:nvPr/>
          </p:nvCxnSpPr>
          <p:spPr>
            <a:xfrm>
              <a:off x="1" y="2356"/>
              <a:ext cx="5700" cy="0"/>
            </a:xfrm>
            <a:prstGeom prst="straightConnector1">
              <a:avLst/>
            </a:prstGeom>
            <a:noFill/>
            <a:ln cap="flat" cmpd="sng" w="15875">
              <a:solidFill>
                <a:schemeClr val="dk2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85" name="Google Shape;85;p14"/>
            <p:cNvCxnSpPr/>
            <p:nvPr/>
          </p:nvCxnSpPr>
          <p:spPr>
            <a:xfrm>
              <a:off x="1" y="3142"/>
              <a:ext cx="57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grpSp>
          <p:nvGrpSpPr>
            <p:cNvPr id="86" name="Google Shape;86;p14"/>
            <p:cNvGrpSpPr/>
            <p:nvPr/>
          </p:nvGrpSpPr>
          <p:grpSpPr>
            <a:xfrm>
              <a:off x="1" y="392"/>
              <a:ext cx="5700" cy="1571"/>
              <a:chOff x="1" y="392"/>
              <a:chExt cx="5700" cy="1571"/>
            </a:xfrm>
          </p:grpSpPr>
          <p:cxnSp>
            <p:nvCxnSpPr>
              <p:cNvPr id="87" name="Google Shape;87;p14"/>
              <p:cNvCxnSpPr/>
              <p:nvPr/>
            </p:nvCxnSpPr>
            <p:spPr>
              <a:xfrm>
                <a:off x="1" y="784"/>
                <a:ext cx="5700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88" name="Google Shape;88;p14"/>
              <p:cNvCxnSpPr/>
              <p:nvPr/>
            </p:nvCxnSpPr>
            <p:spPr>
              <a:xfrm>
                <a:off x="1" y="1963"/>
                <a:ext cx="5700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89" name="Google Shape;89;p14"/>
              <p:cNvCxnSpPr/>
              <p:nvPr/>
            </p:nvCxnSpPr>
            <p:spPr>
              <a:xfrm>
                <a:off x="1" y="1570"/>
                <a:ext cx="5700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90" name="Google Shape;90;p14"/>
              <p:cNvCxnSpPr/>
              <p:nvPr/>
            </p:nvCxnSpPr>
            <p:spPr>
              <a:xfrm>
                <a:off x="1" y="1177"/>
                <a:ext cx="5700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91" name="Google Shape;91;p14"/>
              <p:cNvCxnSpPr/>
              <p:nvPr/>
            </p:nvCxnSpPr>
            <p:spPr>
              <a:xfrm>
                <a:off x="1" y="392"/>
                <a:ext cx="5700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cxnSp>
          <p:nvCxnSpPr>
            <p:cNvPr id="92" name="Google Shape;92;p14"/>
            <p:cNvCxnSpPr/>
            <p:nvPr/>
          </p:nvCxnSpPr>
          <p:spPr>
            <a:xfrm>
              <a:off x="1" y="3928"/>
              <a:ext cx="57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3" name="Google Shape;93;p14"/>
            <p:cNvCxnSpPr/>
            <p:nvPr/>
          </p:nvCxnSpPr>
          <p:spPr>
            <a:xfrm>
              <a:off x="1" y="3535"/>
              <a:ext cx="57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94" name="Google Shape;94;p14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7" name="Google Shape;97;p14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b="0" i="0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Char char="■"/>
              <a:defRPr b="0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b="0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20039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■"/>
              <a:defRPr b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048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048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vYK9iCRb7S4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en.wikipedia.org/wiki/Psalms" TargetMode="External"/><Relationship Id="rId4" Type="http://schemas.openxmlformats.org/officeDocument/2006/relationships/hyperlink" Target="https://en.wikipedia.org/wiki/Psalm_19" TargetMode="External"/><Relationship Id="rId5" Type="http://schemas.openxmlformats.org/officeDocument/2006/relationships/hyperlink" Target="https://en.wikipedia.org/wiki/Psalm_137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Prime Ministers (or their fathers) and their new names </a:t>
            </a:r>
            <a:endParaRPr b="1"/>
          </a:p>
        </p:txBody>
      </p:sp>
      <p:sp>
        <p:nvSpPr>
          <p:cNvPr id="240" name="Google Shape;24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1" name="Google Shape;241;p35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{C24D7591-D646-4DB9-A9A8-CC6EA3956E68}</a:tableStyleId>
              </a:tblPr>
              <a:tblGrid>
                <a:gridCol w="2413000"/>
                <a:gridCol w="2413000"/>
                <a:gridCol w="330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Old Names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New Names</a:t>
                      </a:r>
                      <a:endParaRPr b="1" sz="21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2006-2009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Ehud Olmert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Ehud Olmert 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2021-2022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Naftali Bennet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Jim Bennet To Jacob </a:t>
                      </a:r>
                      <a:endParaRPr b="1" sz="2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Mirena Bennet to Leah Bennet (parents) </a:t>
                      </a:r>
                      <a:endParaRPr b="1" sz="21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2022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Yair Lapid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Tommislav Lempel to Yoseph Lapid (father)  </a:t>
                      </a:r>
                      <a:endParaRPr b="1" sz="2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From Ghetto to Zion, 5</a:t>
            </a:r>
            <a:r>
              <a:rPr b="0" baseline="30000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Zionist Congress 1902</a:t>
            </a:r>
            <a:endParaRPr/>
          </a:p>
        </p:txBody>
      </p:sp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098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fld id="{00000000-1234-1234-1234-123412341234}" type="slidenum">
              <a:rPr b="0" i="0" lang="en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  <p:pic>
        <p:nvPicPr>
          <p:cNvPr id="249" name="Google Shape;24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1371600"/>
            <a:ext cx="6248399" cy="2764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Slavery to Freedom: then and now</a:t>
            </a:r>
            <a:endParaRPr/>
          </a:p>
        </p:txBody>
      </p:sp>
      <p:sp>
        <p:nvSpPr>
          <p:cNvPr id="255" name="Google Shape;255;p3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714500"/>
            <a:ext cx="36244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150" y="1428750"/>
            <a:ext cx="2857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6425" y="3439250"/>
            <a:ext cx="339090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ten commandments: Exodus as a transformation </a:t>
            </a:r>
            <a:endParaRPr/>
          </a:p>
        </p:txBody>
      </p:sp>
      <p:sp>
        <p:nvSpPr>
          <p:cNvPr id="264" name="Google Shape;264;p3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950" y="1714500"/>
            <a:ext cx="3358101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generation of the desert </a:t>
            </a:r>
            <a:endParaRPr/>
          </a:p>
        </p:txBody>
      </p:sp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How is this evident in Israel ? </a:t>
            </a:r>
            <a:endParaRPr/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975" y="1500400"/>
            <a:ext cx="4762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Prophet: Moses, Herzel, and MLK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https://www.youtube.com/watch?v=FmkwI5ItCFk</a:t>
            </a:r>
            <a:endParaRPr/>
          </a:p>
        </p:txBody>
      </p:sp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628850"/>
            <a:ext cx="4495501" cy="41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200" y="1714500"/>
            <a:ext cx="3301826" cy="441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Ancient yearning to the old country, carried over to sectors of the Christian world</a:t>
            </a:r>
            <a:endParaRPr/>
          </a:p>
        </p:txBody>
      </p:sp>
      <p:sp>
        <p:nvSpPr>
          <p:cNvPr id="286" name="Google Shape;286;p4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https://www.youtube.com/watch?v=vYK9iCRb7S4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03450"/>
            <a:ext cx="9144000" cy="319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lines were relevant for the idea of return to the homeland ? </a:t>
            </a:r>
            <a:endParaRPr/>
          </a:p>
        </p:txBody>
      </p:sp>
      <p:sp>
        <p:nvSpPr>
          <p:cNvPr id="293" name="Google Shape;293;p4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/>
          <p:nvPr>
            <p:ph type="title"/>
          </p:nvPr>
        </p:nvSpPr>
        <p:spPr>
          <a:xfrm>
            <a:off x="1028700" y="514350"/>
            <a:ext cx="7200900" cy="545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b="1" lang="en" sz="26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Psalms</a:t>
            </a:r>
            <a:r>
              <a:rPr b="1" lang="en" sz="26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b="1" lang="en" sz="26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</a:t>
            </a:r>
            <a:r>
              <a:rPr b="1" lang="en" sz="2650">
                <a:solidFill>
                  <a:srgbClr val="202122"/>
                </a:solidFill>
                <a:highlight>
                  <a:srgbClr val="FFFFFF"/>
                </a:highlight>
              </a:rPr>
              <a:t>, and </a:t>
            </a:r>
            <a:r>
              <a:rPr b="1" lang="en" sz="2650" u="sng">
                <a:solidFill>
                  <a:srgbClr val="0645AD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137</a:t>
            </a:r>
            <a:endParaRPr b="1" sz="4400"/>
          </a:p>
        </p:txBody>
      </p:sp>
      <p:sp>
        <p:nvSpPr>
          <p:cNvPr id="299" name="Google Shape;299;p43"/>
          <p:cNvSpPr txBox="1"/>
          <p:nvPr>
            <p:ph idx="1" type="body"/>
          </p:nvPr>
        </p:nvSpPr>
        <p:spPr>
          <a:xfrm>
            <a:off x="1028700" y="1714500"/>
            <a:ext cx="7200900" cy="356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295">
                <a:solidFill>
                  <a:srgbClr val="202124"/>
                </a:solidFill>
                <a:highlight>
                  <a:srgbClr val="FFFFFF"/>
                </a:highlight>
              </a:rPr>
              <a:t>By</a:t>
            </a: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 the rivers of Babylon, there we sat down</a:t>
            </a:r>
            <a:endParaRPr b="1" sz="2018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Yeah,</a:t>
            </a:r>
            <a:r>
              <a:rPr b="1" lang="en" sz="2018">
                <a:solidFill>
                  <a:srgbClr val="202124"/>
                </a:solidFill>
                <a:highlight>
                  <a:srgbClr val="FFFF00"/>
                </a:highlight>
              </a:rPr>
              <a:t> we wept, when we remembered Zion</a:t>
            </a:r>
            <a:endParaRPr b="1" sz="2018">
              <a:solidFill>
                <a:srgbClr val="202124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By the rivers of Babylon, there we sat down</a:t>
            </a:r>
            <a:endParaRPr b="1" sz="2018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Yeah, we wept, when we remembered Zion</a:t>
            </a:r>
            <a:endParaRPr b="1" sz="2018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T</a:t>
            </a:r>
            <a:r>
              <a:rPr b="1" lang="en" sz="2018">
                <a:solidFill>
                  <a:srgbClr val="202124"/>
                </a:solidFill>
                <a:highlight>
                  <a:srgbClr val="FFFF00"/>
                </a:highlight>
              </a:rPr>
              <a:t>here the wicked</a:t>
            </a:r>
            <a:endParaRPr b="1" sz="2018">
              <a:solidFill>
                <a:srgbClr val="202124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00"/>
                </a:highlight>
              </a:rPr>
              <a:t>Carried us away in captivity</a:t>
            </a:r>
            <a:endParaRPr b="1" sz="2018">
              <a:solidFill>
                <a:srgbClr val="202124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FF"/>
                </a:highlight>
              </a:rPr>
              <a:t>Required from us a song</a:t>
            </a:r>
            <a:endParaRPr b="1" sz="2018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2018">
                <a:solidFill>
                  <a:srgbClr val="202124"/>
                </a:solidFill>
                <a:highlight>
                  <a:srgbClr val="FFFF00"/>
                </a:highlight>
              </a:rPr>
              <a:t>Now how shall we sing the Lord's song in a strange land?</a:t>
            </a:r>
            <a:endParaRPr b="1" sz="2018">
              <a:solidFill>
                <a:srgbClr val="202124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t/>
            </a:r>
            <a:endParaRPr sz="2018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Israel’s National Anthem </a:t>
            </a:r>
            <a:endParaRPr/>
          </a:p>
        </p:txBody>
      </p:sp>
      <p:sp>
        <p:nvSpPr>
          <p:cNvPr id="305" name="Google Shape;305;p4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As long as deep in the heart,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The soul of a Jew yearns,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And forward to the East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To Zion, an eye looks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Our hope will not be lost,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The hope of two thousand years,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To be a free nation in our land,</a:t>
            </a:r>
            <a:endParaRPr b="1"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</a:rPr>
              <a:t>The land of Zion and Jerusalem.</a:t>
            </a:r>
            <a:endParaRPr b="1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1" i="0" lang="en" sz="44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Geographical Deliverance </a:t>
            </a:r>
            <a:endParaRPr/>
          </a:p>
        </p:txBody>
      </p:sp>
      <p:sp>
        <p:nvSpPr>
          <p:cNvPr id="179" name="Google Shape;179;p27"/>
          <p:cNvSpPr txBox="1"/>
          <p:nvPr/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fld id="{00000000-1234-1234-1234-123412341234}" type="slidenum">
              <a:rPr b="0" i="0" lang="en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3028950"/>
            <a:ext cx="1935956" cy="13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1325" y="1446609"/>
            <a:ext cx="1684734" cy="129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237" y="3096815"/>
            <a:ext cx="1971675" cy="130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1600" y="1454944"/>
            <a:ext cx="2438400" cy="16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view: Builds on the centrality of Israel in Judaism as interwoven into Jewish life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 </a:t>
            </a:r>
            <a:endParaRPr sz="2300"/>
          </a:p>
        </p:txBody>
      </p:sp>
      <p:pic>
        <p:nvPicPr>
          <p:cNvPr id="312" name="Google Shape;31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75" y="1628850"/>
            <a:ext cx="7935700" cy="351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3333"/>
                </a:solidFill>
                <a:highlight>
                  <a:srgbClr val="FFFFFF"/>
                </a:highlight>
              </a:rPr>
              <a:t>(Jewish ritual) three pilgrimage festivals (Sukkot, Passover, and Shavuot)</a:t>
            </a:r>
            <a:endParaRPr sz="3000"/>
          </a:p>
        </p:txBody>
      </p:sp>
      <p:sp>
        <p:nvSpPr>
          <p:cNvPr id="318" name="Google Shape;318;p46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58625"/>
            <a:ext cx="6096000" cy="35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27" y="0"/>
            <a:ext cx="77055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But, also a modern national movement</a:t>
            </a:r>
            <a:endParaRPr/>
          </a:p>
        </p:txBody>
      </p:sp>
      <p:sp>
        <p:nvSpPr>
          <p:cNvPr id="332" name="Google Shape;332;p4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Born in the context of 19th century Central/Eastern Europe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Ethnic Nationalism vs. Civic nationalism 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were the main debates ? </a:t>
            </a:r>
            <a:endParaRPr/>
          </a:p>
        </p:txBody>
      </p:sp>
      <p:sp>
        <p:nvSpPr>
          <p:cNvPr id="338" name="Google Shape;338;p4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Political Zionism Vs. Cultural Zionism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rgbClr val="202122"/>
                </a:solidFill>
                <a:highlight>
                  <a:srgbClr val="FFFFFF"/>
                </a:highlight>
              </a:rPr>
              <a:t>a Jewish state and not merely a state of </a:t>
            </a:r>
            <a:endParaRPr b="1" sz="17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750">
                <a:solidFill>
                  <a:srgbClr val="202122"/>
                </a:solidFill>
                <a:highlight>
                  <a:srgbClr val="FFFFFF"/>
                </a:highlight>
              </a:rPr>
              <a:t>the Jews</a:t>
            </a:r>
            <a:r>
              <a:rPr b="1" lang="en" sz="2500"/>
              <a:t> </a:t>
            </a:r>
            <a:endParaRPr b="1" sz="2500"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750" y="1869525"/>
            <a:ext cx="2782799" cy="349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Zionism vs. Practical Zionism </a:t>
            </a:r>
            <a:endParaRPr/>
          </a:p>
        </p:txBody>
      </p:sp>
      <p:sp>
        <p:nvSpPr>
          <p:cNvPr id="351" name="Google Shape;351;p5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1534675"/>
            <a:ext cx="5143501" cy="36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purpose of the state? </a:t>
            </a:r>
            <a:endParaRPr/>
          </a:p>
        </p:txBody>
      </p:sp>
      <p:sp>
        <p:nvSpPr>
          <p:cNvPr id="358" name="Google Shape;358;p5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 solution for an immediate security challenge or an entity with a religious/long term mission?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would that inform current debates, about territory etc.  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Revolution vs. tradition</a:t>
            </a:r>
            <a:endParaRPr/>
          </a:p>
        </p:txBody>
      </p:sp>
      <p:sp>
        <p:nvSpPr>
          <p:cNvPr id="364" name="Google Shape;364;p5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075" y="1534675"/>
            <a:ext cx="7347850" cy="360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a member of the community ? </a:t>
            </a:r>
            <a:endParaRPr/>
          </a:p>
        </p:txBody>
      </p:sp>
      <p:sp>
        <p:nvSpPr>
          <p:cNvPr id="371" name="Google Shape;371;p5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Civic notion: all citizens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Ethnic notion: only member of the ethnic group (Jews)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1" i="0" lang="en" sz="44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Historical </a:t>
            </a:r>
            <a:r>
              <a:rPr b="1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deliverance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098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fld id="{00000000-1234-1234-1234-123412341234}" type="slidenum">
              <a:rPr b="0" i="0" lang="en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triangle of Jewish values</a:t>
            </a:r>
            <a:endParaRPr/>
          </a:p>
        </p:txBody>
      </p:sp>
      <p:sp>
        <p:nvSpPr>
          <p:cNvPr id="377" name="Google Shape;377;p5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							People of Israel 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/>
              <a:t>Land of Israel								Torah (religion)</a:t>
            </a:r>
            <a:endParaRPr b="1"/>
          </a:p>
        </p:txBody>
      </p:sp>
      <p:cxnSp>
        <p:nvCxnSpPr>
          <p:cNvPr id="378" name="Google Shape;378;p55"/>
          <p:cNvCxnSpPr/>
          <p:nvPr/>
        </p:nvCxnSpPr>
        <p:spPr>
          <a:xfrm flipH="1" rot="10800000">
            <a:off x="2660075" y="3646025"/>
            <a:ext cx="3366900" cy="1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55"/>
          <p:cNvCxnSpPr/>
          <p:nvPr/>
        </p:nvCxnSpPr>
        <p:spPr>
          <a:xfrm flipH="1" rot="10800000">
            <a:off x="2678700" y="1990325"/>
            <a:ext cx="2148600" cy="16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55"/>
          <p:cNvCxnSpPr/>
          <p:nvPr/>
        </p:nvCxnSpPr>
        <p:spPr>
          <a:xfrm>
            <a:off x="4864475" y="2018325"/>
            <a:ext cx="1218300" cy="16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Holocaust: recap ? </a:t>
            </a:r>
            <a:endParaRPr/>
          </a:p>
        </p:txBody>
      </p:sp>
      <p:sp>
        <p:nvSpPr>
          <p:cNvPr id="386" name="Google Shape;386;p56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Holocaust: main issues ? </a:t>
            </a:r>
            <a:endParaRPr/>
          </a:p>
        </p:txBody>
      </p:sp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1</a:t>
            </a:r>
            <a:endParaRPr/>
          </a:p>
        </p:txBody>
      </p:sp>
      <p:sp>
        <p:nvSpPr>
          <p:cNvPr id="398" name="Google Shape;398;p5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Significant event, but not the main reason for Zionism, or its evolution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By 1939 = 600K Jews in the land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Personal trauma for many, including second generation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Very much present in the public sphere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 central part of the way this country views itself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Both proves Zionism’s 19th century claims, but also its failure to evolve early enough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 Biden, July 13, 2022</a:t>
            </a:r>
            <a:endParaRPr/>
          </a:p>
        </p:txBody>
      </p:sp>
      <p:sp>
        <p:nvSpPr>
          <p:cNvPr id="410" name="Google Shape;410;p6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088225"/>
            <a:ext cx="6858000" cy="40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Justifies the centrality of power/security/military: Never again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18" name="Google Shape;4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800" y="2342888"/>
            <a:ext cx="22098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963" y="2342888"/>
            <a:ext cx="4143375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IAF above Auschwitz </a:t>
            </a:r>
            <a:endParaRPr/>
          </a:p>
        </p:txBody>
      </p:sp>
      <p:sp>
        <p:nvSpPr>
          <p:cNvPr id="425" name="Google Shape;425;p6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425" y="1255650"/>
            <a:ext cx="3282875" cy="31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300" y="1022875"/>
            <a:ext cx="3988301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Forces a moral debate: possible clash with other lesson of human rights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black flag of illegality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 way to understand current realities: Begin in Lebanon, Erez Eshel’s ideas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5</a:t>
            </a:r>
            <a:endParaRPr/>
          </a:p>
        </p:txBody>
      </p:sp>
      <p:sp>
        <p:nvSpPr>
          <p:cNvPr id="439" name="Google Shape;439;p6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Informs some aspects of Israeli security </a:t>
            </a:r>
            <a:endParaRPr/>
          </a:p>
        </p:txBody>
      </p:sp>
      <p:pic>
        <p:nvPicPr>
          <p:cNvPr id="440" name="Google Shape;44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000" y="2753125"/>
            <a:ext cx="3954000" cy="23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2808925"/>
            <a:ext cx="4152900" cy="2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Personal Deliverance 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098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fld id="{00000000-1234-1234-1234-123412341234}" type="slidenum">
              <a:rPr b="0" i="0" lang="en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  <p:pic>
        <p:nvPicPr>
          <p:cNvPr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885950"/>
            <a:ext cx="17145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1918097"/>
            <a:ext cx="2362200" cy="130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7400" y="1543050"/>
            <a:ext cx="25908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 Solomon (1991) </a:t>
            </a:r>
            <a:endParaRPr/>
          </a:p>
        </p:txBody>
      </p:sp>
      <p:sp>
        <p:nvSpPr>
          <p:cNvPr id="447" name="Google Shape;447;p6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714496"/>
            <a:ext cx="6096000" cy="29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n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FANIA BERGSTEIN POEM 1936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אני הבת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לדורות של יהודים כפופים, כורעים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תחת עול-משא ימים כבדים,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אימת כל סטרז'ניק וכל שקץ עליהם,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חרדים לקול נבחת כלבו של השכן,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מפנים הדרך לקטן בפרחחי הרחוב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ומקדימים שלום למנוול ולשיכור,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ורועדים כרעוד עלה בסער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960"/>
              <a:buFont typeface="Noto Sans Symbols"/>
              <a:buChar char="■"/>
            </a:pPr>
            <a:r>
              <a:rPr b="1" i="1" lang="en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עם הדי פרעות והריגות באחיהם...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840"/>
              <a:buFont typeface="Noto Sans Symbols"/>
              <a:buChar char="■"/>
            </a:pPr>
            <a:r>
              <a:rPr b="1" i="1" lang="en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אני הבת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840"/>
              <a:buFont typeface="Noto Sans Symbols"/>
              <a:buChar char="■"/>
            </a:pPr>
            <a:r>
              <a:rPr b="1" i="1" lang="en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ליהודים מוחי הרוק מעל פניהם,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840"/>
              <a:buFont typeface="Noto Sans Symbols"/>
              <a:buChar char="■"/>
            </a:pPr>
            <a:r>
              <a:rPr b="1" i="1" lang="en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פולטי תודה שקטה, לוחשי סליחה נבהלת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840"/>
              <a:buFont typeface="Noto Sans Symbols"/>
              <a:buChar char="■"/>
            </a:pPr>
            <a:r>
              <a:rPr b="1" i="1" lang="en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לכל מצר לחייהם"...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Char char="■"/>
            </a:pP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342900" lvl="0" marL="342900" marR="0" rtl="1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Char char="■"/>
            </a:pP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22098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fld id="{00000000-1234-1234-1234-123412341234}" type="slidenum">
              <a:rPr b="0" i="0" lang="en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457200" y="208359"/>
            <a:ext cx="8229600" cy="8547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Prime Ministers (ot their parents) and their new names </a:t>
            </a:r>
            <a:endParaRPr b="1"/>
          </a:p>
        </p:txBody>
      </p:sp>
      <p:sp>
        <p:nvSpPr>
          <p:cNvPr id="219" name="Google Shape;21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0" name="Google Shape;220;p32"/>
          <p:cNvGraphicFramePr/>
          <p:nvPr/>
        </p:nvGraphicFramePr>
        <p:xfrm>
          <a:off x="952500" y="115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{C24D7591-D646-4DB9-A9A8-CC6EA3956E68}</a:tableStyleId>
              </a:tblPr>
              <a:tblGrid>
                <a:gridCol w="2413000"/>
                <a:gridCol w="2413000"/>
                <a:gridCol w="2413000"/>
              </a:tblGrid>
              <a:tr h="619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Old Names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New Name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1948-1963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David Grin 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David Ben Gurion 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1963-1969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Levi Shkolnik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Levi Eshkol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1969-1974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Golda Meirson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Golda Meir 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1974-1977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Yitzhak Rabin 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Nehemia Rebizov (Father) 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1977 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Shimon Persky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Shimon Peres 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Prime Ministers (or their fathers) and their new names </a:t>
            </a:r>
            <a:endParaRPr b="1"/>
          </a:p>
        </p:txBody>
      </p:sp>
      <p:sp>
        <p:nvSpPr>
          <p:cNvPr id="226" name="Google Shape;22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7" name="Google Shape;227;p33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{C24D7591-D646-4DB9-A9A8-CC6EA3956E68}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Old Names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1977-1981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5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Mieczysław Biegun/</a:t>
                      </a:r>
                      <a:endParaRPr b="1" sz="1850">
                        <a:solidFill>
                          <a:srgbClr val="2021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5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Menachem Begin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Menachem Begin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1981-1986, 1988-1990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Yitzhak Yezernizky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Yitzhak Shamir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1986-1988, 1995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Shimon  Persky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Shimon Peres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1996-1999, 2009-2021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Benjamin Netanyahu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B.z Milikovski (father)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1999-2001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Ehud Brug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Ehud Barak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2001-2006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Ariel Sheinerman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Ariel Sharon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Prime Ministers (or their fathers) and their new names </a:t>
            </a:r>
            <a:endParaRPr/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34" name="Google Shape;234;p34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{C24D7591-D646-4DB9-A9A8-CC6EA3956E68}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Old Names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New Names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1977-1981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5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Mieczysław Biegun/</a:t>
                      </a:r>
                      <a:endParaRPr b="1" sz="1850">
                        <a:solidFill>
                          <a:srgbClr val="2021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50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Menachem Begin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Menachem Begin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1981-1986, 1988-1990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Yitzhak Yezernizky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Yitzhak Shamir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1986-1988, 1995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Shimon  Persky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Shimon Peres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1996-1999, 2009-2021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Benjamin Netanyahu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B.z Milikovski (father)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1999-2001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Ehud Brug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Ehud Barak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2001-2006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Ariel Sheinerman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Ariel Sharon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