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42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4016081f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4016081f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293713ed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4293713ed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4293713ed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4293713ed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4293713ede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4293713ede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4280e7346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4280e7346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293713ed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4293713ed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4293713ed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4293713ed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293713ede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4293713ede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293713ede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4293713ede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4293713ed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4293713ed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4293713ed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4293713ed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4280e734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4280e734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4293713ede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4293713ede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4293713ed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4293713ede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4280e7346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4280e7346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4293713ed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4293713ed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4293713ede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4293713ede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4293713ed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4293713ed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4293713ede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4293713ede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4293713ede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4293713ede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4293713ede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4293713ede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016081f2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4016081f2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4293713e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4293713e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016081f2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016081f2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4016081f2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4016081f2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4016081f2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4016081f23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4016081f2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4016081f2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4016081f23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4016081f23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4016081f2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4016081f23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4016081f2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4016081f2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4016081f23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4016081f23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4016081f2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4016081f2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4016081f2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4016081f23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93713ed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93713ed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016081f23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4016081f23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4016081f2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4016081f2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4016081f23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4016081f23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4016081f23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4016081f23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4016081f23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4016081f23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4016081f23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4016081f23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4293713ed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4293713ed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4280e7346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4280e7346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4280e7346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4280e7346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4293713ede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4293713ede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293713ed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4293713ed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8207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Israel: Politics, History and Society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940" b="1"/>
              <a:t>NDC</a:t>
            </a:r>
            <a:endParaRPr sz="1940" b="1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940" b="1"/>
              <a:t>Dr. Ehud Eiran </a:t>
            </a:r>
            <a:endParaRPr sz="1940" b="1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940" b="1"/>
              <a:t>8 Aug, 2022</a:t>
            </a:r>
            <a:endParaRPr sz="1940" b="1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940" b="1"/>
              <a:t>Meeting 7 </a:t>
            </a:r>
            <a:endParaRPr sz="1940" b="1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940" b="1"/>
              <a:t>Gaza</a:t>
            </a:r>
            <a:endParaRPr sz="1940" b="1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940" b="1"/>
              <a:t>Immigration and</a:t>
            </a:r>
            <a:endParaRPr sz="1940" b="1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940" b="1"/>
              <a:t>Economy  </a:t>
            </a:r>
            <a:endParaRPr sz="1940" b="1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100" y="3400425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6100" y="0"/>
            <a:ext cx="3297900" cy="109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09938"/>
            <a:ext cx="3524250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8" y="8207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Israel: Politics, History and Society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en" sz="2400" b="1">
                <a:solidFill>
                  <a:schemeClr val="dk2"/>
                </a:solidFill>
              </a:rPr>
              <a:t>Israeli arguments: 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78380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550" b="1"/>
              <a:t>Israeli arguments: </a:t>
            </a:r>
            <a:endParaRPr sz="2550" b="1"/>
          </a:p>
          <a:p>
            <a:pPr marL="914400" lvl="1" indent="-36369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300" b="1"/>
              <a:t>War time </a:t>
            </a:r>
            <a:endParaRPr sz="2300" b="1"/>
          </a:p>
          <a:p>
            <a:pPr marL="914400" lvl="1" indent="-36369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300" b="1"/>
              <a:t>All Jewish population was removed from Arab-controlled areas </a:t>
            </a:r>
            <a:endParaRPr sz="2300" b="1"/>
          </a:p>
          <a:p>
            <a:pPr marL="914400" lvl="1" indent="-36369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300" b="1"/>
              <a:t>Broader population exchanges (Jews from Arab nations) </a:t>
            </a:r>
            <a:endParaRPr sz="2300" b="1"/>
          </a:p>
          <a:p>
            <a:pPr marL="914400" lvl="1" indent="-36369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300" b="1"/>
              <a:t>Global population exchanges</a:t>
            </a:r>
            <a:endParaRPr sz="2300" b="1"/>
          </a:p>
          <a:p>
            <a:pPr marL="914400" lvl="1" indent="-36369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300" b="1"/>
              <a:t>They left on their own volition</a:t>
            </a:r>
            <a:endParaRPr sz="2300" b="1"/>
          </a:p>
          <a:p>
            <a:pPr marL="914400" lvl="1" indent="-36369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300" b="1"/>
              <a:t>Aran countries should absorb the refugees    </a:t>
            </a:r>
            <a:endParaRPr sz="23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700" b="1"/>
              <a:t>  </a:t>
            </a:r>
            <a:endParaRPr sz="27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>
                <a:solidFill>
                  <a:schemeClr val="dk2"/>
                </a:solidFill>
              </a:rPr>
              <a:t>Palestanin arguments </a:t>
            </a:r>
            <a:endParaRPr sz="232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139550" y="11740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" sz="2700" b="1"/>
              <a:t>UN resolution 181 (1948): but requires “wishing to live in peace”) </a:t>
            </a:r>
            <a:endParaRPr sz="2700" b="1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" sz="2700" b="1"/>
              <a:t>Personal right </a:t>
            </a:r>
            <a:endParaRPr sz="2700" b="1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" sz="2700" b="1"/>
              <a:t>Jews have no right to the land </a:t>
            </a:r>
            <a:endParaRPr sz="2700" b="1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endParaRPr sz="27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7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that were offered in peace talks </a:t>
            </a: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/>
              <a:t>A menu options (Beilin-Abu-Mazeen talks 1990s)</a:t>
            </a:r>
            <a:endParaRPr sz="2400" b="1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 b="1"/>
              <a:t>Compensation  </a:t>
            </a:r>
            <a:endParaRPr sz="2000" b="1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 b="1"/>
              <a:t>Return to Plestanin state </a:t>
            </a:r>
            <a:endParaRPr sz="2000" b="1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 b="1"/>
              <a:t>Return to areas in Israel that will be handed to Palestine </a:t>
            </a:r>
            <a:endParaRPr sz="2000" b="1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 b="1"/>
              <a:t>Third country resettlement </a:t>
            </a:r>
            <a:endParaRPr sz="2000" b="1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 b="1"/>
              <a:t>Limited family reunification </a:t>
            </a:r>
            <a:endParaRPr sz="20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1950s: Attacks from Gaza (and other places)</a:t>
            </a:r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525" y="1353550"/>
            <a:ext cx="6519600" cy="32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Israeli Targeted assination: Gaza 1956 </a:t>
            </a: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550" y="1809750"/>
            <a:ext cx="4331375" cy="23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1956 War: Short Israeli control </a:t>
            </a: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8006" y="1017725"/>
            <a:ext cx="350798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1967: occupation and settlement project </a:t>
            </a:r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3800" y="1152475"/>
            <a:ext cx="4236400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Oslo Accords </a:t>
            </a:r>
            <a:endParaRPr b="1"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9366"/>
            <a:ext cx="9143999" cy="4322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2005: Israel leaves Gaza</a:t>
            </a:r>
            <a:endParaRPr b="1"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575" y="1152463"/>
            <a:ext cx="5943600" cy="364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Hamas gains control over gaza </a:t>
            </a:r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375" y="1017725"/>
            <a:ext cx="4697250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Checking in? Current events 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Armed clashes with Hamas</a:t>
            </a:r>
            <a:endParaRPr/>
          </a:p>
        </p:txBody>
      </p:sp>
      <p:sp>
        <p:nvSpPr>
          <p:cNvPr id="189" name="Google Shape;189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/>
              <a:t>2008-2009: Cast Lead (3 weeks) </a:t>
            </a:r>
            <a:endParaRPr sz="29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900" b="1" dirty="0"/>
              <a:t>2012: Pillar of Defense (Amud Anan): 8 days</a:t>
            </a:r>
            <a:endParaRPr sz="29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900" b="1" dirty="0"/>
              <a:t>2014: Protective Edge (six weeks, began with kidnapping)</a:t>
            </a:r>
            <a:endParaRPr sz="29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900" b="1" dirty="0"/>
              <a:t>2021: Guardian of the Walls (Jerusalem)</a:t>
            </a:r>
            <a:endParaRPr sz="2900" b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900" b="1" dirty="0"/>
              <a:t>2022: Breaking Dawn</a:t>
            </a:r>
            <a:endParaRPr sz="29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Broad political situation</a:t>
            </a:r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 dirty="0"/>
              <a:t>Hamas control </a:t>
            </a:r>
            <a:endParaRPr sz="2400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 dirty="0"/>
              <a:t>PA formal sovereign</a:t>
            </a:r>
            <a:endParaRPr sz="2400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 dirty="0"/>
              <a:t>PIJ competes with Hamas </a:t>
            </a:r>
            <a:endParaRPr sz="2400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 dirty="0"/>
              <a:t>Israel supplies the region + day workers in Israel</a:t>
            </a:r>
            <a:endParaRPr sz="2400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 dirty="0"/>
              <a:t>Funds from Qatar  </a:t>
            </a:r>
            <a:endParaRPr sz="2400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 dirty="0"/>
              <a:t>Egypt’s role</a:t>
            </a:r>
            <a:endParaRPr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2" name="Google Shape;2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257" y="0"/>
            <a:ext cx="672948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internal Palestanin context </a:t>
            </a:r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PA Vs. Hamas </a:t>
            </a:r>
            <a:endParaRPr sz="27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700" b="1"/>
              <a:t>Hama VS. Islamic Jihad </a:t>
            </a:r>
            <a:endParaRPr sz="27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Palestinian Islamic Jihad </a:t>
            </a:r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600" y="1152475"/>
            <a:ext cx="6477775" cy="317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 internal israeli context  </a:t>
            </a:r>
            <a:endParaRPr b="1"/>
          </a:p>
        </p:txBody>
      </p:sp>
      <p:sp>
        <p:nvSpPr>
          <p:cNvPr id="221" name="Google Shape;22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en" sz="2500" b="1"/>
              <a:t>Elections are coming </a:t>
            </a:r>
            <a:endParaRPr sz="2500" b="1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en" sz="2500" b="1"/>
              <a:t>Lapid’s status  </a:t>
            </a:r>
            <a:endParaRPr sz="2500" b="1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en" sz="2500" b="1"/>
              <a:t>Possible competition between PM and MOD </a:t>
            </a:r>
            <a:endParaRPr sz="2500" b="1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endParaRPr sz="2500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regional context </a:t>
            </a:r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PIJ - Iran and the resistance (Mukawama)</a:t>
            </a:r>
            <a:endParaRPr sz="22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/>
              <a:t>Egypt’s role </a:t>
            </a:r>
            <a:endParaRPr sz="22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/>
              <a:t>Qatar’s engagement </a:t>
            </a:r>
            <a:endParaRPr sz="22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 b="1"/>
              <a:t>The rise of local mediators </a:t>
            </a:r>
            <a:endParaRPr sz="22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>
            <a:spLocks noGrp="1"/>
          </p:cNvSpPr>
          <p:nvPr>
            <p:ph type="title"/>
          </p:nvPr>
        </p:nvSpPr>
        <p:spPr>
          <a:xfrm>
            <a:off x="0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/>
              <a:t>The board military Questions </a:t>
            </a:r>
            <a:endParaRPr sz="2720" b="1"/>
          </a:p>
        </p:txBody>
      </p:sp>
      <p:sp>
        <p:nvSpPr>
          <p:cNvPr id="233" name="Google Shape;233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en" sz="2500" b="1"/>
              <a:t>Deterrence </a:t>
            </a:r>
            <a:endParaRPr sz="2500" b="1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en" sz="2500" b="1"/>
              <a:t>The disappearing enemy: non-state actor as an enemy </a:t>
            </a:r>
            <a:endParaRPr sz="2500" b="1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en" sz="2500" b="1"/>
              <a:t>Fire vs. Maneuver </a:t>
            </a:r>
            <a:endParaRPr sz="25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immiggration </a:t>
            </a:r>
            <a:endParaRPr/>
          </a:p>
        </p:txBody>
      </p:sp>
      <p:sp>
        <p:nvSpPr>
          <p:cNvPr id="239" name="Google Shape;239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 - state immigration, and why matters ? </a:t>
            </a:r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First wave: 1882-1905 </a:t>
            </a:r>
            <a:endParaRPr sz="22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/>
              <a:t>Second wave: 1905-1917</a:t>
            </a:r>
            <a:endParaRPr sz="22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/>
              <a:t>Third wave: 1917-1920s</a:t>
            </a:r>
            <a:endParaRPr sz="22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/>
              <a:t>Fourth wave: 1924-1930s</a:t>
            </a:r>
            <a:endParaRPr sz="22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 b="1"/>
              <a:t>Fifth wave: 1930s</a:t>
            </a:r>
            <a:endParaRPr sz="22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Gaza: A Brief History, current political and the immediate  conflict 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53550"/>
            <a:ext cx="3365450" cy="32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9750" y="1100075"/>
            <a:ext cx="416255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Shaped elites </a:t>
            </a:r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Wave 2-3: led the state until 1974 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Wave 1-3: Avant Garde, against all odds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Wave 2-3: revolutionary, experimental 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(Kibbutz, family life, the work battalion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anti-religious ), self image as avant garde  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Led and shaped the country: 1948-1977, 1977-1992 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00" b="1"/>
          </a:p>
        </p:txBody>
      </p:sp>
      <p:pic>
        <p:nvPicPr>
          <p:cNvPr id="252" name="Google Shape;2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0" y="1017725"/>
            <a:ext cx="28575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9" name="Google Shape;25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52388"/>
            <a:ext cx="8953500" cy="50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6" name="Google Shape;26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488" y="-9525"/>
            <a:ext cx="6677025" cy="48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3" name="Google Shape;27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859" y="0"/>
            <a:ext cx="700028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on Israel </a:t>
            </a:r>
            <a:endParaRPr/>
          </a:p>
        </p:txBody>
      </p:sp>
      <p:sp>
        <p:nvSpPr>
          <p:cNvPr id="279" name="Google Shape;279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/>
              <a:t>Constant growth 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/>
              <a:t>Challenge of national building 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/>
              <a:t>Know how from abroad: 1930s, 1990s 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/>
              <a:t>Mental map of a wider world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/>
              <a:t>The possibility of moving away: 600K Israelis abroad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/>
              <a:t>New ideas: </a:t>
            </a:r>
            <a:endParaRPr sz="24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6" name="Google Shape;28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132" y="445025"/>
            <a:ext cx="692173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3" name="Google Shape;29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6038" y="445025"/>
            <a:ext cx="357187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0" name="Google Shape;30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5832"/>
            <a:ext cx="9144000" cy="475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 social effects ? </a:t>
            </a:r>
            <a:endParaRPr/>
          </a:p>
        </p:txBody>
      </p:sp>
      <p:sp>
        <p:nvSpPr>
          <p:cNvPr id="306" name="Google Shape;306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 b="1"/>
              <a:t>Explains social structures: </a:t>
            </a:r>
            <a:endParaRPr sz="22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b="1"/>
              <a:t>First mover advantage</a:t>
            </a:r>
            <a:endParaRPr sz="1800" b="1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 b="1"/>
              <a:t>Dominance of Ashkenazim (16 out of 22 Chiefs of Staff. Until 1987 all European,  all PMs)  </a:t>
            </a:r>
            <a:endParaRPr sz="2200" b="1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 b="1"/>
              <a:t>Explains social tensions: </a:t>
            </a:r>
            <a:endParaRPr sz="22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b="1"/>
              <a:t>Between different waves of immigrants </a:t>
            </a:r>
            <a:endParaRPr sz="18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b="1"/>
              <a:t>Between different approaches to Judaism and tradition </a:t>
            </a:r>
            <a:endParaRPr sz="1800" b="1"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 b="1"/>
              <a:t>  </a:t>
            </a:r>
            <a:endParaRPr sz="2200"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tensions (Lul)</a:t>
            </a:r>
            <a:endParaRPr/>
          </a:p>
        </p:txBody>
      </p:sp>
      <p:sp>
        <p:nvSpPr>
          <p:cNvPr id="312" name="Google Shape;312;p5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https://www.youtube.com/watch?v=msqZXJe-cFE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8900" y="0"/>
            <a:ext cx="38862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2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0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Israeli black panthers</a:t>
            </a:r>
            <a:endParaRPr/>
          </a:p>
        </p:txBody>
      </p:sp>
      <p:sp>
        <p:nvSpPr>
          <p:cNvPr id="318" name="Google Shape;318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9" name="Google Shape;31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0725" y="1920850"/>
            <a:ext cx="6224800" cy="296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8523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Shas: a traditional response</a:t>
            </a:r>
            <a:endParaRPr dirty="0"/>
          </a:p>
        </p:txBody>
      </p:sp>
      <p:sp>
        <p:nvSpPr>
          <p:cNvPr id="325" name="Google Shape;325;p5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6" name="Google Shape;32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669" y="1596887"/>
            <a:ext cx="5391150" cy="35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a bridge to the Arab World </a:t>
            </a:r>
            <a:endParaRPr/>
          </a:p>
        </p:txBody>
      </p:sp>
      <p:sp>
        <p:nvSpPr>
          <p:cNvPr id="332" name="Google Shape;332;p5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075" y="1556575"/>
            <a:ext cx="7705851" cy="358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culture: Middle Eastern music - Zohar Argov</a:t>
            </a:r>
            <a:endParaRPr/>
          </a:p>
        </p:txBody>
      </p:sp>
      <p:sp>
        <p:nvSpPr>
          <p:cNvPr id="339" name="Google Shape;339;p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55"/>
          <p:cNvSpPr txBox="1"/>
          <p:nvPr/>
        </p:nvSpPr>
        <p:spPr>
          <a:xfrm>
            <a:off x="0" y="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http://kol-hazamir.co.il/images/arti0102.jpg</a:t>
            </a:r>
            <a:endParaRPr/>
          </a:p>
        </p:txBody>
      </p:sp>
      <p:pic>
        <p:nvPicPr>
          <p:cNvPr id="341" name="Google Shape;34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250" y="2654000"/>
            <a:ext cx="209550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Institutional </a:t>
            </a:r>
            <a:endParaRPr/>
          </a:p>
        </p:txBody>
      </p:sp>
      <p:sp>
        <p:nvSpPr>
          <p:cNvPr id="347" name="Google Shape;347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8" b="1"/>
              <a:t>Law of return: what problems ? </a:t>
            </a:r>
            <a:endParaRPr sz="2008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8" b="1"/>
              <a:t>Ministry of absorption </a:t>
            </a:r>
            <a:endParaRPr sz="2008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8" b="1"/>
              <a:t>Jewish agency </a:t>
            </a:r>
            <a:endParaRPr sz="2008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8" b="1"/>
              <a:t>Emissaries abroad </a:t>
            </a:r>
            <a:endParaRPr sz="2008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8" b="1"/>
              <a:t>State effort: buying Jews - Morocco, Romania</a:t>
            </a:r>
            <a:endParaRPr sz="2008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8" b="1"/>
              <a:t>Security establishment support immigration: Syria, Ethiopia, USSR (Nativ)</a:t>
            </a:r>
            <a:endParaRPr sz="2008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Ideological aspect </a:t>
            </a:r>
            <a:endParaRPr/>
          </a:p>
        </p:txBody>
      </p:sp>
      <p:sp>
        <p:nvSpPr>
          <p:cNvPr id="353" name="Google Shape;353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92" b="1"/>
              <a:t>Aliya vs. Yerida </a:t>
            </a:r>
            <a:endParaRPr sz="3192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92" b="1"/>
              <a:t>Rabin: Failed weaklings </a:t>
            </a:r>
            <a:endParaRPr sz="3192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92" b="1"/>
              <a:t>Those who stayed against all odds</a:t>
            </a:r>
            <a:endParaRPr sz="3192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92" b="1"/>
              <a:t>These who had a choice: what is at stake (kids, future, military, nation, Jewish continuity) </a:t>
            </a:r>
            <a:endParaRPr sz="3192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92" b="1"/>
              <a:t>Decline in ideological discourse </a:t>
            </a:r>
            <a:endParaRPr sz="3192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1917-1948: Part of the British Mandate over Palestine/Israel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1917-1948: Part of the British Mandate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over Palestine/Israel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7" y="0"/>
            <a:ext cx="454015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276" y="0"/>
            <a:ext cx="21774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1949 (1950) Armistice line, and influx of refugees 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5675" y="1047750"/>
            <a:ext cx="2352675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696" y="0"/>
            <a:ext cx="52086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Palestnain refugee problem 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92550"/>
            <a:ext cx="5165024" cy="355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025" y="1267025"/>
            <a:ext cx="3978975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676</Words>
  <Application>Microsoft Office PowerPoint</Application>
  <PresentationFormat>On-screen Show (16:9)</PresentationFormat>
  <Paragraphs>122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Arial</vt:lpstr>
      <vt:lpstr>Simple Light</vt:lpstr>
      <vt:lpstr>Israel: Politics, History and Society</vt:lpstr>
      <vt:lpstr>Checking in? Current events </vt:lpstr>
      <vt:lpstr>Gaza: A Brief History, current political and the immediate  conflict </vt:lpstr>
      <vt:lpstr>PowerPoint Presentation</vt:lpstr>
      <vt:lpstr>1917-1948: Part of the British Mandate over Palestine/Israel  </vt:lpstr>
      <vt:lpstr>PowerPoint Presentation</vt:lpstr>
      <vt:lpstr>1949 (1950) Armistice line, and influx of refugees </vt:lpstr>
      <vt:lpstr>PowerPoint Presentation</vt:lpstr>
      <vt:lpstr>The Palestnain refugee problem </vt:lpstr>
      <vt:lpstr>Israeli arguments:  </vt:lpstr>
      <vt:lpstr>Palestanin arguments  </vt:lpstr>
      <vt:lpstr>Solutions that were offered in peace talks </vt:lpstr>
      <vt:lpstr>Early 1950s: Attacks from Gaza (and other places)</vt:lpstr>
      <vt:lpstr>First Israeli Targeted assination: Gaza 1956 </vt:lpstr>
      <vt:lpstr>1956 War: Short Israeli control </vt:lpstr>
      <vt:lpstr>1967: occupation and settlement project </vt:lpstr>
      <vt:lpstr>Oslo Accords </vt:lpstr>
      <vt:lpstr>2005: Israel leaves Gaza</vt:lpstr>
      <vt:lpstr>Hamas gains control over gaza </vt:lpstr>
      <vt:lpstr>Armed clashes with Hamas</vt:lpstr>
      <vt:lpstr>Broad political situation</vt:lpstr>
      <vt:lpstr>PowerPoint Presentation</vt:lpstr>
      <vt:lpstr>The internal Palestanin context </vt:lpstr>
      <vt:lpstr>Palestinian Islamic Jihad </vt:lpstr>
      <vt:lpstr>The internal israeli context  </vt:lpstr>
      <vt:lpstr>The regional context </vt:lpstr>
      <vt:lpstr>The board military Questions </vt:lpstr>
      <vt:lpstr>Back to immiggration </vt:lpstr>
      <vt:lpstr>Pre - state immigration, and why matters ? </vt:lpstr>
      <vt:lpstr>Shaped elites </vt:lpstr>
      <vt:lpstr>PowerPoint Presentation</vt:lpstr>
      <vt:lpstr>PowerPoint Presentation</vt:lpstr>
      <vt:lpstr>PowerPoint Presentation</vt:lpstr>
      <vt:lpstr>Effects on Israel </vt:lpstr>
      <vt:lpstr>PowerPoint Presentation</vt:lpstr>
      <vt:lpstr>PowerPoint Presentation</vt:lpstr>
      <vt:lpstr>PowerPoint Presentation</vt:lpstr>
      <vt:lpstr>What are the social effects ? </vt:lpstr>
      <vt:lpstr>Social tensions (Lul)</vt:lpstr>
      <vt:lpstr>Israeli black panthers</vt:lpstr>
      <vt:lpstr>Shas: a traditional response</vt:lpstr>
      <vt:lpstr>As a bridge to the Arab World </vt:lpstr>
      <vt:lpstr>In the culture: Middle Eastern music - Zohar Argov</vt:lpstr>
      <vt:lpstr>Institutional </vt:lpstr>
      <vt:lpstr>Ideological aspect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Israel: Politics, History and Society</dc:title>
  <dc:creator>temp</dc:creator>
  <cp:lastModifiedBy>Mr Ehud Eiran</cp:lastModifiedBy>
  <cp:revision>2</cp:revision>
  <dcterms:modified xsi:type="dcterms:W3CDTF">2022-08-07T19:29:53Z</dcterms:modified>
</cp:coreProperties>
</file>