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016081f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016081f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016081f2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016081f2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016081f2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016081f2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016081f2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016081f2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016081f23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016081f2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016081f2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016081f2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016081f2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016081f2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4016081f2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4016081f2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016081f23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016081f2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016081f2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4016081f2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016081f2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016081f2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016081f2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016081f2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016081f23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016081f2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016081f2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016081f2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016081f2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016081f2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016081f2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016081f2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016081f2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016081f2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016081f2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016081f2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016081f2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016081f2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016081f2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016081f2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Israel: Politics, History and Society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NDC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Dr. Ehud Eiran 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1 Aug, 2022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Meeting 6 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Immigration and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 its legacy </a:t>
            </a:r>
            <a:endParaRPr b="1" sz="194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100" y="3400425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100" y="0"/>
            <a:ext cx="3297900" cy="10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09938"/>
            <a:ext cx="35242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Israel: Politics, History and Society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132" y="445025"/>
            <a:ext cx="692173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038" y="445025"/>
            <a:ext cx="35718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5832"/>
            <a:ext cx="9144000" cy="475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social effects ? 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1" lang="en" sz="2200"/>
              <a:t>Explains social structures: </a:t>
            </a:r>
            <a:endParaRPr b="1"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First mover advantage</a:t>
            </a:r>
            <a:endParaRPr b="1"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1" lang="en" sz="2200"/>
              <a:t>D</a:t>
            </a:r>
            <a:r>
              <a:rPr b="1" lang="en" sz="2200"/>
              <a:t>ominance</a:t>
            </a:r>
            <a:r>
              <a:rPr b="1" lang="en" sz="2200"/>
              <a:t> of Ashkenazim (16 out of 22 Chiefs of Staff. Until 1987 all European,  all PMs)  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1" lang="en" sz="2200"/>
              <a:t>Explains </a:t>
            </a:r>
            <a:r>
              <a:rPr b="1" lang="en" sz="2200"/>
              <a:t>social</a:t>
            </a:r>
            <a:r>
              <a:rPr b="1" lang="en" sz="2200"/>
              <a:t> tensions: </a:t>
            </a:r>
            <a:endParaRPr b="1"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Between different waves of immigrants 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Between </a:t>
            </a:r>
            <a:r>
              <a:rPr b="1" lang="en" sz="1800"/>
              <a:t>different</a:t>
            </a:r>
            <a:r>
              <a:rPr b="1" lang="en" sz="1800"/>
              <a:t> approaches to Judaism and tradition </a:t>
            </a:r>
            <a:endParaRPr b="1" sz="18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00"/>
              <a:t>  </a:t>
            </a:r>
            <a:endParaRPr b="1"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tensions (Lul)</a:t>
            </a:r>
            <a:endParaRPr/>
          </a:p>
        </p:txBody>
      </p:sp>
      <p:sp>
        <p:nvSpPr>
          <p:cNvPr id="145" name="Google Shape;145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https://www.youtube.com/watch?v=msqZXJe-cFE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ctrTitle"/>
          </p:nvPr>
        </p:nvSpPr>
        <p:spPr>
          <a:xfrm>
            <a:off x="311700" y="744575"/>
            <a:ext cx="8520600" cy="107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Israeli black panthers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725" y="1920850"/>
            <a:ext cx="6224800" cy="29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Shas: a traditional response</a:t>
            </a:r>
            <a:endParaRPr/>
          </a:p>
        </p:txBody>
      </p:sp>
      <p:sp>
        <p:nvSpPr>
          <p:cNvPr id="158" name="Google Shape;158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425" y="2834113"/>
            <a:ext cx="539115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ctrTitle"/>
          </p:nvPr>
        </p:nvSpPr>
        <p:spPr>
          <a:xfrm>
            <a:off x="311700" y="7445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 bridge to the Arab World </a:t>
            </a:r>
            <a:endParaRPr/>
          </a:p>
        </p:txBody>
      </p:sp>
      <p:sp>
        <p:nvSpPr>
          <p:cNvPr id="165" name="Google Shape;165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075" y="1556575"/>
            <a:ext cx="7705851" cy="358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culture: Middle Eastern </a:t>
            </a:r>
            <a:r>
              <a:rPr lang="en"/>
              <a:t>music - Zohar Argov</a:t>
            </a:r>
            <a:endParaRPr/>
          </a:p>
        </p:txBody>
      </p:sp>
      <p:sp>
        <p:nvSpPr>
          <p:cNvPr id="172" name="Google Shape;172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http://kol-hazamir.co.il/images/arti0102.jpg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0" y="2654000"/>
            <a:ext cx="2095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Institutional </a:t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8"/>
              <a:t>Law of return: </a:t>
            </a:r>
            <a:r>
              <a:rPr b="1" lang="en" sz="2008"/>
              <a:t>what</a:t>
            </a:r>
            <a:r>
              <a:rPr b="1" lang="en" sz="2008"/>
              <a:t> </a:t>
            </a:r>
            <a:r>
              <a:rPr b="1" lang="en" sz="2008"/>
              <a:t>problems</a:t>
            </a:r>
            <a:r>
              <a:rPr b="1" lang="en" sz="2008"/>
              <a:t> ? 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8"/>
              <a:t>Ministry of absorption 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8"/>
              <a:t>Jewish agency 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8"/>
              <a:t>Emissaries</a:t>
            </a:r>
            <a:r>
              <a:rPr b="1" lang="en" sz="2008"/>
              <a:t> abroad 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8"/>
              <a:t>State effort: buying Jews - Morroc, Romania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8"/>
              <a:t>Security </a:t>
            </a:r>
            <a:r>
              <a:rPr b="1" lang="en" sz="2008"/>
              <a:t>establishment</a:t>
            </a:r>
            <a:r>
              <a:rPr b="1" lang="en" sz="2008"/>
              <a:t>: </a:t>
            </a:r>
            <a:r>
              <a:rPr b="1" lang="en" sz="2008"/>
              <a:t>Syria</a:t>
            </a:r>
            <a:endParaRPr b="1" sz="2008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859" y="0"/>
            <a:ext cx="70002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Idologoal aspect </a:t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92"/>
              <a:t>Aliya vs. Yerida </a:t>
            </a:r>
            <a:endParaRPr b="1" sz="319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92"/>
              <a:t>Rabin: Failed weaklings </a:t>
            </a:r>
            <a:endParaRPr b="1" sz="319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92"/>
              <a:t>Those</a:t>
            </a:r>
            <a:r>
              <a:rPr b="1" lang="en" sz="3192"/>
              <a:t> </a:t>
            </a:r>
            <a:r>
              <a:rPr b="1" lang="en" sz="3192"/>
              <a:t>who</a:t>
            </a:r>
            <a:r>
              <a:rPr b="1" lang="en" sz="3192"/>
              <a:t> stayed against all odds</a:t>
            </a:r>
            <a:endParaRPr b="1" sz="319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92"/>
              <a:t>This </a:t>
            </a:r>
            <a:r>
              <a:rPr b="1" lang="en" sz="3192"/>
              <a:t>who</a:t>
            </a:r>
            <a:r>
              <a:rPr b="1" lang="en" sz="3192"/>
              <a:t> had a choice: what is at stake (kids, future, military, nation, Jewish </a:t>
            </a:r>
            <a:r>
              <a:rPr b="1" lang="en" sz="3192"/>
              <a:t>continuity</a:t>
            </a:r>
            <a:r>
              <a:rPr b="1" lang="en" sz="3192"/>
              <a:t>) </a:t>
            </a:r>
            <a:endParaRPr b="1" sz="319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92"/>
              <a:t>Decline in ideological </a:t>
            </a:r>
            <a:r>
              <a:rPr b="1" lang="en" sz="3192"/>
              <a:t>discourse</a:t>
            </a:r>
            <a:r>
              <a:rPr b="1" lang="en" sz="3192"/>
              <a:t> </a:t>
            </a:r>
            <a:endParaRPr b="1" sz="319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immigration matter? </a:t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 - state immigration, and why matters ?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First wave: 1882-1905 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Second wave: 1905-1917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Third wave: 1917-1920s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Fourth wave: 1924-1930s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00"/>
              <a:t>Fifth wave: 1930s</a:t>
            </a:r>
            <a:endParaRPr b="1"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Shaped elites</a:t>
            </a:r>
            <a:r>
              <a:rPr lang="en"/>
              <a:t>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Wave 2-3: led the state until 1974 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Wave 1-4: Avant Garde, against all odds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Wave 2-3: </a:t>
            </a:r>
            <a:r>
              <a:rPr b="1" lang="en" sz="2400"/>
              <a:t>revolutionary</a:t>
            </a:r>
            <a:r>
              <a:rPr b="1" lang="en" sz="2400"/>
              <a:t>, experimental 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(Kibbutz, family life, the work battalion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a</a:t>
            </a:r>
            <a:r>
              <a:rPr b="1" lang="en" sz="2400"/>
              <a:t>nti-religious ), self image as avant garde   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1017725"/>
            <a:ext cx="28575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52388"/>
            <a:ext cx="8953500" cy="50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488" y="-9525"/>
            <a:ext cx="6677025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859" y="0"/>
            <a:ext cx="70002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on Israel 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Constant growth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Challenge</a:t>
            </a:r>
            <a:r>
              <a:rPr b="1" lang="en" sz="2400"/>
              <a:t> of </a:t>
            </a:r>
            <a:r>
              <a:rPr b="1" lang="en" sz="2400"/>
              <a:t>national</a:t>
            </a:r>
            <a:r>
              <a:rPr b="1" lang="en" sz="2400"/>
              <a:t> </a:t>
            </a:r>
            <a:r>
              <a:rPr b="1" lang="en" sz="2400"/>
              <a:t>building</a:t>
            </a:r>
            <a:r>
              <a:rPr b="1" lang="en" sz="2400"/>
              <a:t>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Know how from abroad: 1930s, 1990s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Mental map of a wider world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The </a:t>
            </a:r>
            <a:r>
              <a:rPr b="1" lang="en" sz="2400"/>
              <a:t>possibility</a:t>
            </a:r>
            <a:r>
              <a:rPr b="1" lang="en" sz="2400"/>
              <a:t> of moving away: 600K Israelis abroad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New ideas: Alice Miller,  </a:t>
            </a:r>
            <a:endParaRPr b="1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