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slide" Target="slides/slide42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fde61f6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fde61f6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400f0294a6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400f0294a6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fa1205376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3fa1205376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fa1205376_0_6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3fa1205376_0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00f5f6b8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400f5f6b8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00f5f6b8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400f5f6b8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400f5f6b8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400f5f6b8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fa1205376_0_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fa1205376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400f5f6b85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400f5f6b8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fa1205376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3fa1205376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00f5f6b8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400f5f6b8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fee50d1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fee50d1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400f5f6b8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400f5f6b8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fa1205376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3fa1205376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fa1205376_0_7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3fa1205376_0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fa1205376_0_7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fa1205376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4308391733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4308391733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400f0294a6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400f0294a6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fee50d14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3fee50d14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3fee50d14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3fee50d14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400f0294a6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400f0294a6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3fee50d14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3fee50d14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400f0294a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400f0294a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3fee50d14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3fee50d14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43083917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43083917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fee50d146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fee50d14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430839173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430839173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430839173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430839173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4308391733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4308391733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430839173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430839173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430839173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430839173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4308391733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430839173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400f0294a6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400f0294a6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400f0294a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400f0294a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430839173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430839173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4308391733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430839173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4308391733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4308391733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400f0294a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400f0294a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400f0294a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400f0294a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3fa1205376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3fa1205376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400f0294a6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400f0294a6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400f5f6b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400f5f6b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4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4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4000"/>
              </a:lnSpc>
              <a:spcBef>
                <a:spcPts val="400"/>
              </a:spcBef>
              <a:spcAft>
                <a:spcPts val="200"/>
              </a:spcAft>
              <a:buClr>
                <a:schemeClr val="dk2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1042988" y="4840040"/>
            <a:ext cx="9033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2170173" y="4840040"/>
            <a:ext cx="47106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7104552" y="4840040"/>
            <a:ext cx="11973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britannica.com/topic/nationalism" TargetMode="External"/><Relationship Id="rId4" Type="http://schemas.openxmlformats.org/officeDocument/2006/relationships/hyperlink" Target="https://www.britannica.com/place/Palestine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Israel: Politics, History and Society</a:t>
            </a:r>
            <a:endParaRPr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NDC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Dr. Ehud Eiran 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1 Aug, 2022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Meeting 5 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Holocaust </a:t>
            </a:r>
            <a:endParaRPr b="1" sz="194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en" sz="1940"/>
              <a:t>and Institutions </a:t>
            </a:r>
            <a:endParaRPr b="1" sz="194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5100" y="3400425"/>
            <a:ext cx="26289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6100" y="0"/>
            <a:ext cx="3297900" cy="109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09938"/>
            <a:ext cx="3524250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Israel: Politics, History and Society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Holocaust: Dramatic effect on the Jewish people </a:t>
            </a:r>
            <a:endParaRPr/>
          </a:p>
        </p:txBody>
      </p:sp>
      <p:sp>
        <p:nvSpPr>
          <p:cNvPr id="124" name="Google Shape;124;p23"/>
          <p:cNvSpPr txBox="1"/>
          <p:nvPr>
            <p:ph idx="1" type="body"/>
          </p:nvPr>
        </p:nvSpPr>
        <p:spPr>
          <a:xfrm>
            <a:off x="1028700" y="1782175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93700" lvl="0" marL="457200" rtl="0" algn="l">
              <a:spcBef>
                <a:spcPts val="800"/>
              </a:spcBef>
              <a:spcAft>
                <a:spcPts val="0"/>
              </a:spcAft>
              <a:buSzPts val="2600"/>
              <a:buAutoNum type="arabicPeriod"/>
            </a:pPr>
            <a:r>
              <a:rPr b="1" lang="en" sz="3000"/>
              <a:t>Physical</a:t>
            </a:r>
            <a:r>
              <a:rPr b="1" lang="en" sz="3000"/>
              <a:t> </a:t>
            </a:r>
            <a:r>
              <a:rPr b="1" lang="en" sz="3000"/>
              <a:t>destruction</a:t>
            </a:r>
            <a:r>
              <a:rPr b="1" lang="en" sz="3000"/>
              <a:t> of some 6 million Jews out of 16. 6 Million </a:t>
            </a:r>
            <a:endParaRPr b="1" sz="30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b="1" lang="en" sz="3000"/>
              <a:t>End of a millenium in which Europe as center of </a:t>
            </a:r>
            <a:r>
              <a:rPr b="1" lang="en" sz="3000"/>
              <a:t>Jewish</a:t>
            </a:r>
            <a:r>
              <a:rPr b="1" lang="en" sz="3000"/>
              <a:t> life</a:t>
            </a:r>
            <a:endParaRPr b="1" sz="30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b="1" lang="en" sz="3000"/>
              <a:t>Centers moved to US, Israel </a:t>
            </a:r>
            <a:endParaRPr b="1" sz="3000"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b="1" lang="en" sz="3000"/>
              <a:t> </a:t>
            </a:r>
            <a:endParaRPr b="1"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Holocaust and the idea of Zionsim </a:t>
            </a:r>
            <a:endParaRPr/>
          </a:p>
        </p:txBody>
      </p:sp>
      <p:sp>
        <p:nvSpPr>
          <p:cNvPr id="130" name="Google Shape;130;p24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25000" lnSpcReduction="20000"/>
          </a:bodyPr>
          <a:lstStyle/>
          <a:p>
            <a:pPr indent="-303212" lvl="0" marL="457200" rtl="0" algn="l">
              <a:spcBef>
                <a:spcPts val="800"/>
              </a:spcBef>
              <a:spcAft>
                <a:spcPts val="0"/>
              </a:spcAft>
              <a:buSzPct val="48958"/>
              <a:buChar char="-"/>
            </a:pPr>
            <a:r>
              <a:rPr b="1" lang="en" sz="9600"/>
              <a:t>Sig</a:t>
            </a:r>
            <a:r>
              <a:rPr b="1" lang="en" sz="9723"/>
              <a:t>nificant event, but not the main reason for Zionism, or its evolution</a:t>
            </a:r>
            <a:endParaRPr b="1" sz="9723"/>
          </a:p>
          <a:p>
            <a:pPr indent="-38295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t/>
            </a:r>
            <a:endParaRPr b="1" sz="9723"/>
          </a:p>
          <a:p>
            <a:pPr indent="-38295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b="1" lang="en" sz="9723"/>
              <a:t>By 1939: 450K Jews in the land (25-30% of the population) </a:t>
            </a:r>
            <a:endParaRPr b="1" sz="9723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9723"/>
              <a:t>	Zionism </a:t>
            </a:r>
            <a:r>
              <a:rPr b="1" lang="en" sz="9723"/>
              <a:t>settlement</a:t>
            </a:r>
            <a:r>
              <a:rPr b="1" lang="en" sz="9723"/>
              <a:t>: 1882</a:t>
            </a:r>
            <a:endParaRPr b="1" sz="9723"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9723"/>
              <a:t>Zionist Institutions: 1897 </a:t>
            </a:r>
            <a:endParaRPr b="1" sz="9723"/>
          </a:p>
          <a:p>
            <a:pPr indent="45720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9723"/>
              <a:t>Zioonist </a:t>
            </a:r>
            <a:r>
              <a:rPr b="1" lang="en" sz="9723"/>
              <a:t>Institutions</a:t>
            </a:r>
            <a:r>
              <a:rPr b="1" lang="en" sz="9723"/>
              <a:t> in the  land: 1910s  </a:t>
            </a:r>
            <a:endParaRPr b="1" sz="9723"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 b="1" sz="9723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shadow of the Holocaust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5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9250" lvl="0" marL="457200" rtl="0" algn="l">
              <a:lnSpc>
                <a:spcPct val="84000"/>
              </a:lnSpc>
              <a:spcBef>
                <a:spcPts val="800"/>
              </a:spcBef>
              <a:spcAft>
                <a:spcPts val="0"/>
              </a:spcAft>
              <a:buSzPts val="1900"/>
              <a:buChar char="-"/>
            </a:pPr>
            <a:r>
              <a:rPr b="1" lang="en" sz="2300"/>
              <a:t>Both proves Zionism’s 19th century claims, but also its failure to evolve early enough</a:t>
            </a:r>
            <a:endParaRPr b="1" sz="2300"/>
          </a:p>
          <a:p>
            <a:pPr indent="-349250" lvl="0" marL="457200" rt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b="1" lang="en" sz="2300"/>
              <a:t>Personal trauma for many, including second and third  generation</a:t>
            </a:r>
            <a:endParaRPr b="1" sz="2300"/>
          </a:p>
          <a:p>
            <a:pPr indent="-349250" lvl="0" marL="457200" rt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b="1" lang="en" sz="2300"/>
              <a:t>Very much present in the public sphere</a:t>
            </a:r>
            <a:endParaRPr b="1" sz="2300"/>
          </a:p>
          <a:p>
            <a:pPr indent="-349250" lvl="0" marL="457200" rt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b="1" lang="en" sz="2300"/>
              <a:t>A central part of the way this country views itself </a:t>
            </a:r>
            <a:endParaRPr b="1" sz="2300"/>
          </a:p>
          <a:p>
            <a:pPr indent="-349250" lvl="0" marL="457200" rt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t/>
            </a:r>
            <a:endParaRPr b="1" sz="2300"/>
          </a:p>
          <a:p>
            <a:pPr indent="0" lvl="0" marL="0" rtl="0" algn="l">
              <a:lnSpc>
                <a:spcPct val="84000"/>
              </a:lnSpc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 b="1" sz="23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6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175" y="538175"/>
            <a:ext cx="7778426" cy="40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7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118" y="0"/>
            <a:ext cx="67677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President Biden, July 13, 2022</a:t>
            </a:r>
            <a:endParaRPr/>
          </a:p>
        </p:txBody>
      </p:sp>
      <p:sp>
        <p:nvSpPr>
          <p:cNvPr id="156" name="Google Shape;156;p28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088225"/>
            <a:ext cx="6858000" cy="405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type="title"/>
          </p:nvPr>
        </p:nvSpPr>
        <p:spPr>
          <a:xfrm>
            <a:off x="869450" y="356425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shadow of the Holocaust 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9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200"/>
              <a:t>Justifies the centrality of power/security/military: Never again </a:t>
            </a:r>
            <a:endParaRPr b="1" sz="2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64" name="Google Shape;1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800" y="2342888"/>
            <a:ext cx="2209800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6963" y="2342888"/>
            <a:ext cx="4143375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0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-30480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IAF above Auschwitz </a:t>
            </a:r>
            <a:endParaRPr/>
          </a:p>
        </p:txBody>
      </p:sp>
      <p:sp>
        <p:nvSpPr>
          <p:cNvPr id="178" name="Google Shape;178;p31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425" y="1255650"/>
            <a:ext cx="3282875" cy="31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1300" y="1022875"/>
            <a:ext cx="3988301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Shadow of the Holocaust 3: A lens to understanding current realities  </a:t>
            </a:r>
            <a:endParaRPr/>
          </a:p>
        </p:txBody>
      </p:sp>
      <p:sp>
        <p:nvSpPr>
          <p:cNvPr id="186" name="Google Shape;186;p32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SzPts val="2800"/>
              <a:buChar char="-"/>
            </a:pPr>
            <a:r>
              <a:rPr b="1" lang="en" sz="3200"/>
              <a:t>Menachem Begin: Lebanon, </a:t>
            </a:r>
            <a:r>
              <a:rPr b="1" lang="en" sz="3200"/>
              <a:t>assistance</a:t>
            </a:r>
            <a:r>
              <a:rPr b="1" lang="en" sz="3200"/>
              <a:t> to </a:t>
            </a:r>
            <a:r>
              <a:rPr b="1" lang="en" sz="3200"/>
              <a:t>Vietnam</a:t>
            </a:r>
            <a:r>
              <a:rPr b="1" lang="en" sz="3200"/>
              <a:t> refugees </a:t>
            </a:r>
            <a:endParaRPr b="1" sz="3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SzPts val="2800"/>
              <a:buChar char="-"/>
            </a:pPr>
            <a:r>
              <a:rPr b="1" lang="en" sz="3200"/>
              <a:t>Netanyahu and Iran </a:t>
            </a:r>
            <a:endParaRPr b="1"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Questions/Current Affairs? </a:t>
            </a:r>
            <a:endParaRPr/>
          </a:p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311700" y="2834125"/>
            <a:ext cx="8520600" cy="23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894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40"/>
              <a:buAutoNum type="arabicPeriod"/>
            </a:pPr>
            <a:r>
              <a:rPr b="1" lang="en" sz="2840"/>
              <a:t>Degree in political science: an opportunity to reflect on your own systems </a:t>
            </a:r>
            <a:endParaRPr b="1" sz="2840"/>
          </a:p>
          <a:p>
            <a:pPr indent="-40894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40"/>
              <a:buAutoNum type="arabicPeriod"/>
            </a:pPr>
            <a:r>
              <a:rPr b="1" lang="en" sz="2840"/>
              <a:t>No grade</a:t>
            </a:r>
            <a:endParaRPr b="1" sz="2840"/>
          </a:p>
          <a:p>
            <a:pPr indent="-40894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40"/>
              <a:buAutoNum type="arabicPeriod"/>
            </a:pPr>
            <a:r>
              <a:rPr b="1" lang="en" sz="2840"/>
              <a:t>I am an  academic, not </a:t>
            </a:r>
            <a:r>
              <a:rPr b="1" lang="en" sz="2840"/>
              <a:t>government</a:t>
            </a:r>
            <a:r>
              <a:rPr b="1" lang="en" sz="2840"/>
              <a:t> </a:t>
            </a:r>
            <a:r>
              <a:rPr b="1" lang="en" sz="2840"/>
              <a:t>employee</a:t>
            </a:r>
            <a:r>
              <a:rPr b="1" lang="en" sz="2840"/>
              <a:t> </a:t>
            </a:r>
            <a:endParaRPr b="1" sz="284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Netanyahu speech </a:t>
            </a:r>
            <a:endParaRPr/>
          </a:p>
        </p:txBody>
      </p:sp>
      <p:sp>
        <p:nvSpPr>
          <p:cNvPr id="192" name="Google Shape;192;p33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lang="en"/>
              <a:t>https://www.youtube.com/watch?v=m-_nD7Z9cGI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/>
          <p:nvPr>
            <p:ph type="title"/>
          </p:nvPr>
        </p:nvSpPr>
        <p:spPr>
          <a:xfrm>
            <a:off x="971550" y="60000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shadow of the Holocaust 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4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b="1" lang="en" sz="2400"/>
              <a:t>For</a:t>
            </a:r>
            <a:r>
              <a:rPr b="1" lang="en" sz="2500"/>
              <a:t>ces a moral debate: possible clash with other lesson of human rights</a:t>
            </a:r>
            <a:endParaRPr b="1" sz="25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t/>
            </a:r>
            <a:endParaRPr b="1" sz="25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b="1" lang="en" sz="2500"/>
              <a:t>The black flag of illegality</a:t>
            </a:r>
            <a:endParaRPr b="1" sz="2500"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 b="1" sz="2500"/>
          </a:p>
        </p:txBody>
      </p:sp>
      <p:pic>
        <p:nvPicPr>
          <p:cNvPr id="199" name="Google Shape;1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3338775"/>
            <a:ext cx="6972298" cy="1804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shadow of the Holocaust 5</a:t>
            </a:r>
            <a:endParaRPr/>
          </a:p>
        </p:txBody>
      </p:sp>
      <p:sp>
        <p:nvSpPr>
          <p:cNvPr id="205" name="Google Shape;205;p35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Informs some aspects of Israeli security </a:t>
            </a:r>
            <a:endParaRPr/>
          </a:p>
        </p:txBody>
      </p:sp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0000" y="2753125"/>
            <a:ext cx="3954000" cy="23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700" y="2808925"/>
            <a:ext cx="4152900" cy="28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Operation Solomon (1991): Russia ?</a:t>
            </a:r>
            <a:endParaRPr/>
          </a:p>
        </p:txBody>
      </p:sp>
      <p:sp>
        <p:nvSpPr>
          <p:cNvPr id="213" name="Google Shape;213;p36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714496"/>
            <a:ext cx="6096000" cy="29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But: self critical voice: can’t just focus on being a victim </a:t>
            </a:r>
            <a:endParaRPr/>
          </a:p>
        </p:txBody>
      </p:sp>
      <p:sp>
        <p:nvSpPr>
          <p:cNvPr id="220" name="Google Shape;220;p37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lang="en"/>
              <a:t>https://www.youtube.com/watch?v=HEedHjsKZJs&amp;t=141s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ideas to implementation: What are possible effects ? </a:t>
            </a:r>
            <a:endParaRPr/>
          </a:p>
        </p:txBody>
      </p:sp>
      <p:sp>
        <p:nvSpPr>
          <p:cNvPr id="226" name="Google Shape;226;p38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ideas to implementation:</a:t>
            </a:r>
            <a:endParaRPr/>
          </a:p>
        </p:txBody>
      </p:sp>
      <p:sp>
        <p:nvSpPr>
          <p:cNvPr id="232" name="Google Shape;232;p39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55000" lnSpcReduction="20000"/>
          </a:bodyPr>
          <a:lstStyle/>
          <a:p>
            <a:pPr indent="-363061" lvl="0" marL="457200" rtl="0" algn="l">
              <a:spcBef>
                <a:spcPts val="80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 sz="3850"/>
              <a:t>Debates about ideas matter (Kohelet, </a:t>
            </a:r>
            <a:r>
              <a:rPr b="1" lang="en" sz="3850"/>
              <a:t>Tikvah</a:t>
            </a:r>
            <a:r>
              <a:rPr b="1" lang="en" sz="3850"/>
              <a:t> Fund) </a:t>
            </a:r>
            <a:endParaRPr b="1" sz="3850"/>
          </a:p>
          <a:p>
            <a:pPr indent="-363061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 sz="3850"/>
              <a:t>Room for </a:t>
            </a:r>
            <a:r>
              <a:rPr b="1" lang="en" sz="3850"/>
              <a:t>entrepreneurs, competition</a:t>
            </a:r>
            <a:endParaRPr b="1" sz="3850"/>
          </a:p>
          <a:p>
            <a:pPr indent="-363061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 sz="3850"/>
              <a:t>Much of the ideational debate: within camps</a:t>
            </a:r>
            <a:endParaRPr b="1" sz="3850"/>
          </a:p>
          <a:p>
            <a:pPr indent="-363061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 sz="3850"/>
              <a:t>Constant change </a:t>
            </a:r>
            <a:endParaRPr b="1" sz="3850"/>
          </a:p>
          <a:p>
            <a:pPr indent="-363061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 sz="3850"/>
              <a:t>Many of the </a:t>
            </a:r>
            <a:r>
              <a:rPr b="1" lang="en" sz="3850"/>
              <a:t>arrangements</a:t>
            </a:r>
            <a:r>
              <a:rPr b="1" lang="en" sz="3850"/>
              <a:t>: open-ended</a:t>
            </a:r>
            <a:endParaRPr b="1" sz="3850"/>
          </a:p>
          <a:p>
            <a:pPr indent="-363061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 sz="3850"/>
              <a:t>Ideas: some borrowed and </a:t>
            </a:r>
            <a:r>
              <a:rPr b="1" lang="en" sz="3850"/>
              <a:t>adapted from other places</a:t>
            </a:r>
            <a:endParaRPr b="1" sz="3850"/>
          </a:p>
          <a:p>
            <a:pPr indent="-363061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 sz="3850"/>
              <a:t>Not oo rosy…shallow public discussion </a:t>
            </a:r>
            <a:endParaRPr b="1" sz="385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850"/>
              <a:t> </a:t>
            </a:r>
            <a:endParaRPr sz="3850"/>
          </a:p>
          <a:p>
            <a:pPr indent="0" lvl="0" marL="45720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Institutions:</a:t>
            </a:r>
            <a:r>
              <a:rPr lang="en"/>
              <a:t>Looking</a:t>
            </a:r>
            <a:r>
              <a:rPr lang="en"/>
              <a:t> </a:t>
            </a:r>
            <a:r>
              <a:rPr lang="en"/>
              <a:t>through a Historical institutionalism angel </a:t>
            </a:r>
            <a:endParaRPr/>
          </a:p>
        </p:txBody>
      </p:sp>
      <p:sp>
        <p:nvSpPr>
          <p:cNvPr id="238" name="Google Shape;238;p40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700"/>
              <a:t>Centralized</a:t>
            </a:r>
            <a:r>
              <a:rPr b="1" lang="en" sz="2700"/>
              <a:t> political project </a:t>
            </a:r>
            <a:endParaRPr b="1" sz="2700"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b="1" lang="en" sz="2700"/>
              <a:t>Leading multiple parties </a:t>
            </a:r>
            <a:endParaRPr b="1" sz="27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Israel’s political Institutions draw on two sources</a:t>
            </a:r>
            <a:endParaRPr/>
          </a:p>
        </p:txBody>
      </p:sp>
      <p:sp>
        <p:nvSpPr>
          <p:cNvPr id="244" name="Google Shape;244;p41"/>
          <p:cNvSpPr txBox="1"/>
          <p:nvPr>
            <p:ph idx="1" type="body"/>
          </p:nvPr>
        </p:nvSpPr>
        <p:spPr>
          <a:xfrm>
            <a:off x="711475" y="18731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800"/>
              <a:t>The Pre-state Zionism Institutions </a:t>
            </a:r>
            <a:endParaRPr b="1" sz="28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b="1" lang="en" sz="2800"/>
              <a:t>The institutions that evolved in Israel/Palestine under the British Mandate  </a:t>
            </a:r>
            <a:endParaRPr b="1" sz="2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42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351" y="0"/>
            <a:ext cx="67872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820"/>
              <a:t>Structure of this course: </a:t>
            </a:r>
            <a:endParaRPr b="1" sz="3820"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-5262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b="1" lang="en" sz="7500">
                <a:solidFill>
                  <a:schemeClr val="dk1"/>
                </a:solidFill>
              </a:rPr>
              <a:t>Israel as an idea</a:t>
            </a:r>
            <a:endParaRPr b="1" sz="7500">
              <a:solidFill>
                <a:schemeClr val="dk1"/>
              </a:solidFill>
            </a:endParaRPr>
          </a:p>
          <a:p>
            <a:pPr indent="-5262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b="1" lang="en" sz="7500">
                <a:solidFill>
                  <a:schemeClr val="dk1"/>
                </a:solidFill>
              </a:rPr>
              <a:t>How the idea was implemented? </a:t>
            </a:r>
            <a:endParaRPr b="1" sz="7500">
              <a:solidFill>
                <a:schemeClr val="dk1"/>
              </a:solidFill>
            </a:endParaRPr>
          </a:p>
          <a:p>
            <a:pPr indent="-526256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b="1" lang="en" sz="7500">
                <a:solidFill>
                  <a:schemeClr val="dk1"/>
                </a:solidFill>
              </a:rPr>
              <a:t>Focus on one aspect of implementation: security</a:t>
            </a:r>
            <a:r>
              <a:rPr b="1" lang="en" sz="2800">
                <a:solidFill>
                  <a:schemeClr val="dk1"/>
                </a:solidFill>
              </a:rPr>
              <a:t> 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3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strong executive: Prime Minister </a:t>
            </a:r>
            <a:endParaRPr/>
          </a:p>
        </p:txBody>
      </p:sp>
      <p:sp>
        <p:nvSpPr>
          <p:cNvPr id="257" name="Google Shape;257;p43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400050" lvl="0" marL="457200" rtl="0" algn="l">
              <a:spcBef>
                <a:spcPts val="800"/>
              </a:spcBef>
              <a:spcAft>
                <a:spcPts val="0"/>
              </a:spcAft>
              <a:buSzPts val="2700"/>
              <a:buChar char="-"/>
            </a:pPr>
            <a:r>
              <a:rPr b="1" lang="en" sz="3100"/>
              <a:t>How do you get elected ? </a:t>
            </a:r>
            <a:endParaRPr b="1" sz="310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-"/>
            </a:pPr>
            <a:r>
              <a:rPr b="1" lang="en" sz="3100"/>
              <a:t>Short</a:t>
            </a:r>
            <a:r>
              <a:rPr b="1" lang="en" sz="3100"/>
              <a:t> experiment with direct vote </a:t>
            </a:r>
            <a:endParaRPr b="1" sz="310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-"/>
            </a:pPr>
            <a:r>
              <a:rPr b="1" lang="en" sz="3100"/>
              <a:t>The </a:t>
            </a:r>
            <a:r>
              <a:rPr b="1" lang="en" sz="3100"/>
              <a:t>authority</a:t>
            </a:r>
            <a:r>
              <a:rPr b="1" lang="en" sz="3100"/>
              <a:t> is with the cabinet </a:t>
            </a:r>
            <a:endParaRPr b="1" sz="31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3100"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 b="1" sz="2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4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4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6818" y="0"/>
            <a:ext cx="187036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5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Legislature: the Knesset </a:t>
            </a:r>
            <a:endParaRPr/>
          </a:p>
        </p:txBody>
      </p:sp>
      <p:sp>
        <p:nvSpPr>
          <p:cNvPr id="270" name="Google Shape;270;p45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300" y="1847850"/>
            <a:ext cx="8211550" cy="25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6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HI: Pre state Zionist movment </a:t>
            </a:r>
            <a:endParaRPr/>
          </a:p>
        </p:txBody>
      </p:sp>
      <p:sp>
        <p:nvSpPr>
          <p:cNvPr id="277" name="Google Shape;277;p46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-"/>
            </a:pPr>
            <a:r>
              <a:rPr b="1" lang="en" sz="2800"/>
              <a:t>Voluntary</a:t>
            </a:r>
            <a:r>
              <a:rPr b="1" lang="en" sz="2800"/>
              <a:t> </a:t>
            </a:r>
            <a:endParaRPr b="1" sz="28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en" sz="2800"/>
              <a:t>No real power </a:t>
            </a:r>
            <a:endParaRPr b="1" sz="28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en" sz="2800"/>
              <a:t>N real assets</a:t>
            </a:r>
            <a:endParaRPr b="1" sz="28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en" sz="2800"/>
              <a:t>Competing ideas</a:t>
            </a:r>
            <a:endParaRPr b="1" sz="28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en" sz="2800"/>
              <a:t>Therefore: inclusive, low threshold </a:t>
            </a:r>
            <a:endParaRPr b="1" sz="2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7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150" y="2571750"/>
            <a:ext cx="7143750" cy="14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8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periods </a:t>
            </a:r>
            <a:endParaRPr/>
          </a:p>
        </p:txBody>
      </p:sp>
      <p:sp>
        <p:nvSpPr>
          <p:cNvPr id="290" name="Google Shape;290;p48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600"/>
              <a:t>1948-1977: one </a:t>
            </a:r>
            <a:r>
              <a:rPr b="1" lang="en" sz="2600"/>
              <a:t>dominant</a:t>
            </a:r>
            <a:r>
              <a:rPr b="1" lang="en" sz="2600"/>
              <a:t> party (left: labor) </a:t>
            </a:r>
            <a:endParaRPr b="1" sz="26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600"/>
              <a:t>1980s-1990s’: Two major parties (Likud and Labor)</a:t>
            </a:r>
            <a:endParaRPr b="1" sz="26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600"/>
              <a:t>2000s: Likkud biggest party, medium centric party, weakening of Israeli left</a:t>
            </a:r>
            <a:endParaRPr b="1" sz="2600"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b="1" lang="en" sz="2600"/>
              <a:t>2021: Arab (Islamist!) party in coalition </a:t>
            </a:r>
            <a:endParaRPr b="1" sz="2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9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24th Knesset</a:t>
            </a:r>
            <a:endParaRPr/>
          </a:p>
        </p:txBody>
      </p:sp>
      <p:sp>
        <p:nvSpPr>
          <p:cNvPr id="296" name="Google Shape;296;p49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297" name="Google Shape;29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48229"/>
            <a:ext cx="9143999" cy="3618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0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 </a:t>
            </a:r>
            <a:r>
              <a:rPr lang="en"/>
              <a:t>divisions</a:t>
            </a:r>
            <a:r>
              <a:rPr lang="en"/>
              <a:t> about ? </a:t>
            </a:r>
            <a:endParaRPr/>
          </a:p>
        </p:txBody>
      </p:sp>
      <p:sp>
        <p:nvSpPr>
          <p:cNvPr id="303" name="Google Shape;303;p50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West Bank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Socio-economic (?)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Undercurrents: 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Universal vs, </a:t>
            </a:r>
            <a:r>
              <a:rPr lang="en" sz="2400"/>
              <a:t>ethnocentric</a:t>
            </a:r>
            <a:r>
              <a:rPr lang="en" sz="2400"/>
              <a:t> 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traditional </a:t>
            </a:r>
            <a:r>
              <a:rPr lang="en" sz="2400"/>
              <a:t>elite</a:t>
            </a:r>
            <a:r>
              <a:rPr lang="en" sz="2400"/>
              <a:t> vs. new elites </a:t>
            </a:r>
            <a:endParaRPr sz="2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1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51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258" y="0"/>
            <a:ext cx="771148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2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The Judiciary: The Supreme Court </a:t>
            </a:r>
            <a:endParaRPr b="1"/>
          </a:p>
        </p:txBody>
      </p:sp>
      <p:sp>
        <p:nvSpPr>
          <p:cNvPr id="316" name="Google Shape;316;p52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625" y="1714500"/>
            <a:ext cx="523875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Israel as an Idea: Zionism</a:t>
            </a:r>
            <a:endParaRPr b="1"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1A1A1A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" sz="3800">
                <a:solidFill>
                  <a:srgbClr val="1A1A1A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Jewish </a:t>
            </a:r>
            <a:r>
              <a:rPr lang="en" sz="3800">
                <a:solidFill>
                  <a:srgbClr val="14599D"/>
                </a:solidFill>
                <a:highlight>
                  <a:srgbClr val="FFFFFF"/>
                </a:highlight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national movement</a:t>
            </a:r>
            <a:endParaRPr sz="3800">
              <a:solidFill>
                <a:srgbClr val="1A1A1A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800">
                <a:solidFill>
                  <a:srgbClr val="1A1A1A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Goal:  the creation and support of a Jewish national state in Eretz-Yisrael/</a:t>
            </a:r>
            <a:r>
              <a:rPr lang="en" sz="3800">
                <a:solidFill>
                  <a:srgbClr val="14599D"/>
                </a:solidFill>
                <a:highlight>
                  <a:srgbClr val="FFFFFF"/>
                </a:highlight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Palestine</a:t>
            </a:r>
            <a:r>
              <a:rPr lang="en" sz="3800">
                <a:solidFill>
                  <a:srgbClr val="1A1A1A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, </a:t>
            </a:r>
            <a:endParaRPr sz="3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3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Supreme Court </a:t>
            </a:r>
            <a:endParaRPr/>
          </a:p>
        </p:txBody>
      </p:sp>
      <p:sp>
        <p:nvSpPr>
          <p:cNvPr id="323" name="Google Shape;323;p53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800"/>
              <a:t>Court of last </a:t>
            </a:r>
            <a:r>
              <a:rPr b="1" lang="en" sz="2800"/>
              <a:t>resort</a:t>
            </a:r>
            <a:r>
              <a:rPr b="1" lang="en" sz="2800"/>
              <a:t> </a:t>
            </a:r>
            <a:endParaRPr b="1" sz="2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800"/>
              <a:t>Bagatz: defendor of rights </a:t>
            </a:r>
            <a:endParaRPr b="1" sz="2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800"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b="1" lang="en" sz="2800"/>
              <a:t>Since the 1990s: more </a:t>
            </a:r>
            <a:r>
              <a:rPr b="1" lang="en" sz="2800"/>
              <a:t>powerful, die to gridlock, but more politicized </a:t>
            </a:r>
            <a:r>
              <a:rPr b="1" lang="en" sz="2800"/>
              <a:t> </a:t>
            </a:r>
            <a:endParaRPr b="1" sz="2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4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President: Head of state  </a:t>
            </a:r>
            <a:endParaRPr/>
          </a:p>
        </p:txBody>
      </p:sp>
      <p:sp>
        <p:nvSpPr>
          <p:cNvPr id="329" name="Google Shape;329;p54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950" y="2279475"/>
            <a:ext cx="3812500" cy="26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5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Summarize</a:t>
            </a:r>
            <a:r>
              <a:rPr lang="en"/>
              <a:t> evolution </a:t>
            </a:r>
            <a:endParaRPr/>
          </a:p>
        </p:txBody>
      </p:sp>
      <p:sp>
        <p:nvSpPr>
          <p:cNvPr id="336" name="Google Shape;336;p55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 sz="2400"/>
              <a:t>Excutive/Legslature: Affected by Pre-Zionist institutions </a:t>
            </a:r>
            <a:endParaRPr b="1" sz="24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 sz="2400"/>
              <a:t>Changed over time in response to security challenge</a:t>
            </a:r>
            <a:endParaRPr b="1" sz="24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n" sz="2400"/>
              <a:t>Judicial </a:t>
            </a:r>
            <a:r>
              <a:rPr b="1" lang="en" sz="2400"/>
              <a:t>branch</a:t>
            </a:r>
            <a:r>
              <a:rPr b="1" lang="en" sz="2400"/>
              <a:t>: </a:t>
            </a:r>
            <a:r>
              <a:rPr b="1" lang="en" sz="2400"/>
              <a:t>British</a:t>
            </a:r>
            <a:r>
              <a:rPr b="1" lang="en" sz="2400"/>
              <a:t> </a:t>
            </a:r>
            <a:r>
              <a:rPr b="1" lang="en" sz="2400"/>
              <a:t>system</a:t>
            </a:r>
            <a:r>
              <a:rPr b="1" lang="en" sz="2400"/>
              <a:t>, changed in israeli context, got </a:t>
            </a:r>
            <a:r>
              <a:rPr b="1" lang="en" sz="2400"/>
              <a:t>stronger</a:t>
            </a:r>
            <a:r>
              <a:rPr b="1" lang="en" sz="2400"/>
              <a:t> due to political gridlock in the 1980s </a:t>
            </a:r>
            <a:endParaRPr b="1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6957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 sz="2400"/>
              <a:t>Security threat to Jews in Europe late 19th </a:t>
            </a:r>
            <a:r>
              <a:rPr b="1" lang="en" sz="2400"/>
              <a:t>century</a:t>
            </a:r>
            <a:r>
              <a:rPr b="1" lang="en" sz="2400"/>
              <a:t>: age old hatred and its modern forms (before the holocaust)</a:t>
            </a:r>
            <a:endParaRPr b="1" sz="2400"/>
          </a:p>
          <a:p>
            <a:pPr indent="-36957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 sz="2400"/>
              <a:t>Rise of </a:t>
            </a:r>
            <a:r>
              <a:rPr b="1" lang="en" sz="2400"/>
              <a:t>nationalism</a:t>
            </a:r>
            <a:r>
              <a:rPr b="1" lang="en" sz="2400"/>
              <a:t> in Europe in the 19th </a:t>
            </a:r>
            <a:r>
              <a:rPr b="1" lang="en" sz="2400"/>
              <a:t>century</a:t>
            </a:r>
            <a:r>
              <a:rPr b="1" lang="en" sz="2400"/>
              <a:t>: various groups redefine themselves as nations: </a:t>
            </a:r>
            <a:endParaRPr b="1" sz="24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400"/>
              <a:t>A. excludes Jews, </a:t>
            </a:r>
            <a:endParaRPr b="1" sz="24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400"/>
              <a:t>B. allows Jews to think about </a:t>
            </a:r>
            <a:r>
              <a:rPr b="1" lang="en" sz="2400"/>
              <a:t>themselves as a nation</a:t>
            </a:r>
            <a:endParaRPr b="1" sz="2400"/>
          </a:p>
          <a:p>
            <a:pPr indent="-369570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n" sz="2400"/>
              <a:t>Built on age-old  yearning to “return”,  </a:t>
            </a:r>
            <a:r>
              <a:rPr b="1" lang="en" sz="2400"/>
              <a:t>  </a:t>
            </a:r>
            <a:endParaRPr b="1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triangle of Jewish values</a:t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							People of Israel 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rPr b="1" lang="en"/>
              <a:t>Land of Israel								Torah (religion)</a:t>
            </a:r>
            <a:endParaRPr b="1"/>
          </a:p>
        </p:txBody>
      </p:sp>
      <p:cxnSp>
        <p:nvCxnSpPr>
          <p:cNvPr id="96" name="Google Shape;96;p19"/>
          <p:cNvCxnSpPr/>
          <p:nvPr/>
        </p:nvCxnSpPr>
        <p:spPr>
          <a:xfrm flipH="1" rot="10800000">
            <a:off x="2660075" y="3646025"/>
            <a:ext cx="3366900" cy="1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" name="Google Shape;97;p19"/>
          <p:cNvCxnSpPr/>
          <p:nvPr/>
        </p:nvCxnSpPr>
        <p:spPr>
          <a:xfrm flipH="1" rot="10800000">
            <a:off x="2678700" y="1990325"/>
            <a:ext cx="2148600" cy="164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" name="Google Shape;98;p19"/>
          <p:cNvCxnSpPr/>
          <p:nvPr/>
        </p:nvCxnSpPr>
        <p:spPr>
          <a:xfrm>
            <a:off x="4864475" y="2018325"/>
            <a:ext cx="1218300" cy="164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Ideas</a:t>
            </a:r>
            <a:r>
              <a:rPr lang="en"/>
              <a:t> in light of the Holocaust</a:t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2927" y="1331000"/>
            <a:ext cx="3170275" cy="392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200"/>
              <a:t>Holocaust: main issues? </a:t>
            </a:r>
            <a:endParaRPr b="1" sz="4200"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1028700" y="514350"/>
            <a:ext cx="7200900" cy="1114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1028700" y="1714500"/>
            <a:ext cx="7200900" cy="2686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20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52" y="0"/>
            <a:ext cx="898029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