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p:sldMasterIdLst>
    <p:sldMasterId id="2147483648" r:id="rId1"/>
  </p:sldMasterIdLst>
  <p:notesMasterIdLst>
    <p:notesMasterId r:id="rId37"/>
  </p:notesMasterIdLst>
  <p:sldIdLst>
    <p:sldId id="437" r:id="rId2"/>
    <p:sldId id="450" r:id="rId3"/>
    <p:sldId id="403" r:id="rId4"/>
    <p:sldId id="405" r:id="rId5"/>
    <p:sldId id="257" r:id="rId6"/>
    <p:sldId id="413" r:id="rId7"/>
    <p:sldId id="358" r:id="rId8"/>
    <p:sldId id="414" r:id="rId9"/>
    <p:sldId id="415" r:id="rId10"/>
    <p:sldId id="418" r:id="rId11"/>
    <p:sldId id="419" r:id="rId12"/>
    <p:sldId id="421" r:id="rId13"/>
    <p:sldId id="422" r:id="rId14"/>
    <p:sldId id="423" r:id="rId15"/>
    <p:sldId id="416" r:id="rId16"/>
    <p:sldId id="360" r:id="rId17"/>
    <p:sldId id="424" r:id="rId18"/>
    <p:sldId id="425" r:id="rId19"/>
    <p:sldId id="438" r:id="rId20"/>
    <p:sldId id="439" r:id="rId21"/>
    <p:sldId id="440" r:id="rId22"/>
    <p:sldId id="441" r:id="rId23"/>
    <p:sldId id="442" r:id="rId24"/>
    <p:sldId id="443" r:id="rId25"/>
    <p:sldId id="444" r:id="rId26"/>
    <p:sldId id="448" r:id="rId27"/>
    <p:sldId id="449" r:id="rId28"/>
    <p:sldId id="432" r:id="rId29"/>
    <p:sldId id="433" r:id="rId30"/>
    <p:sldId id="434" r:id="rId31"/>
    <p:sldId id="435" r:id="rId32"/>
    <p:sldId id="436" r:id="rId33"/>
    <p:sldId id="445" r:id="rId34"/>
    <p:sldId id="446" r:id="rId35"/>
    <p:sldId id="447" r:id="rId36"/>
  </p:sldIdLst>
  <p:sldSz cx="12192000" cy="6858000"/>
  <p:notesSz cx="6858000" cy="9144000"/>
  <p:embeddedFontLst>
    <p:embeddedFont>
      <p:font typeface="Heebo" panose="020B0604020202020204" charset="-79"/>
      <p:regular r:id="rId38"/>
      <p:bold r:id="rId39"/>
    </p:embeddedFont>
    <p:embeddedFont>
      <p:font typeface="Calibri Light" panose="020F0302020204030204" pitchFamily="34" charset="0"/>
      <p:regular r:id="rId40"/>
      <p:italic r:id="rId41"/>
    </p:embeddedFont>
    <p:embeddedFont>
      <p:font typeface="Calibri" panose="020F0502020204030204" pitchFamily="34" charset="0"/>
      <p:regular r:id="rId42"/>
      <p:bold r:id="rId43"/>
      <p:italic r:id="rId44"/>
      <p:boldItalic r:id="rId45"/>
    </p:embeddedFont>
  </p:embeddedFont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2B34"/>
    <a:srgbClr val="FCC201"/>
    <a:srgbClr val="356B70"/>
    <a:srgbClr val="9E9E9E"/>
    <a:srgbClr val="F78B8B"/>
    <a:srgbClr val="61FFFB"/>
    <a:srgbClr val="B9B9FF"/>
    <a:srgbClr val="C8E2EF"/>
    <a:srgbClr val="A9D18E"/>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185" autoAdjust="0"/>
    <p:restoredTop sz="94353" autoAdjust="0"/>
  </p:normalViewPr>
  <p:slideViewPr>
    <p:cSldViewPr snapToGrid="0">
      <p:cViewPr varScale="1">
        <p:scale>
          <a:sx n="73" d="100"/>
          <a:sy n="73" d="100"/>
        </p:scale>
        <p:origin x="6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7EC8D16A-B767-471C-9587-293068511F30}" type="datetimeFigureOut">
              <a:rPr lang="he-IL" smtClean="0"/>
              <a:pPr/>
              <a:t>ט'/טבת/תשע"ט</a:t>
            </a:fld>
            <a:endParaRPr lang="he-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B1EA30D0-8820-46D6-971A-33D675974A17}" type="slidenum">
              <a:rPr lang="he-IL" smtClean="0"/>
              <a:pPr/>
              <a:t>‹#›</a:t>
            </a:fld>
            <a:endParaRPr lang="he-IL"/>
          </a:p>
        </p:txBody>
      </p:sp>
    </p:spTree>
    <p:extLst>
      <p:ext uri="{BB962C8B-B14F-4D97-AF65-F5344CB8AC3E}">
        <p14:creationId xmlns:p14="http://schemas.microsoft.com/office/powerpoint/2010/main" val="99392036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1</a:t>
            </a:fld>
            <a:endParaRPr lang="he-IL"/>
          </a:p>
        </p:txBody>
      </p:sp>
    </p:spTree>
    <p:extLst>
      <p:ext uri="{BB962C8B-B14F-4D97-AF65-F5344CB8AC3E}">
        <p14:creationId xmlns:p14="http://schemas.microsoft.com/office/powerpoint/2010/main" val="3135525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16</a:t>
            </a:fld>
            <a:endParaRPr lang="he-IL"/>
          </a:p>
        </p:txBody>
      </p:sp>
    </p:spTree>
    <p:extLst>
      <p:ext uri="{BB962C8B-B14F-4D97-AF65-F5344CB8AC3E}">
        <p14:creationId xmlns:p14="http://schemas.microsoft.com/office/powerpoint/2010/main" val="3257649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17</a:t>
            </a:fld>
            <a:endParaRPr lang="he-IL"/>
          </a:p>
        </p:txBody>
      </p:sp>
    </p:spTree>
    <p:extLst>
      <p:ext uri="{BB962C8B-B14F-4D97-AF65-F5344CB8AC3E}">
        <p14:creationId xmlns:p14="http://schemas.microsoft.com/office/powerpoint/2010/main" val="2517540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28</a:t>
            </a:fld>
            <a:endParaRPr lang="he-IL"/>
          </a:p>
        </p:txBody>
      </p:sp>
    </p:spTree>
    <p:extLst>
      <p:ext uri="{BB962C8B-B14F-4D97-AF65-F5344CB8AC3E}">
        <p14:creationId xmlns:p14="http://schemas.microsoft.com/office/powerpoint/2010/main" val="4077282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30</a:t>
            </a:fld>
            <a:endParaRPr lang="he-IL"/>
          </a:p>
        </p:txBody>
      </p:sp>
    </p:spTree>
    <p:extLst>
      <p:ext uri="{BB962C8B-B14F-4D97-AF65-F5344CB8AC3E}">
        <p14:creationId xmlns:p14="http://schemas.microsoft.com/office/powerpoint/2010/main" val="40772821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31</a:t>
            </a:fld>
            <a:endParaRPr lang="he-IL"/>
          </a:p>
        </p:txBody>
      </p:sp>
    </p:spTree>
    <p:extLst>
      <p:ext uri="{BB962C8B-B14F-4D97-AF65-F5344CB8AC3E}">
        <p14:creationId xmlns:p14="http://schemas.microsoft.com/office/powerpoint/2010/main" val="40772821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32</a:t>
            </a:fld>
            <a:endParaRPr lang="he-IL"/>
          </a:p>
        </p:txBody>
      </p:sp>
    </p:spTree>
    <p:extLst>
      <p:ext uri="{BB962C8B-B14F-4D97-AF65-F5344CB8AC3E}">
        <p14:creationId xmlns:p14="http://schemas.microsoft.com/office/powerpoint/2010/main" val="40772821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33</a:t>
            </a:fld>
            <a:endParaRPr lang="he-IL"/>
          </a:p>
        </p:txBody>
      </p:sp>
    </p:spTree>
    <p:extLst>
      <p:ext uri="{BB962C8B-B14F-4D97-AF65-F5344CB8AC3E}">
        <p14:creationId xmlns:p14="http://schemas.microsoft.com/office/powerpoint/2010/main" val="30123615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34</a:t>
            </a:fld>
            <a:endParaRPr lang="he-IL"/>
          </a:p>
        </p:txBody>
      </p:sp>
    </p:spTree>
    <p:extLst>
      <p:ext uri="{BB962C8B-B14F-4D97-AF65-F5344CB8AC3E}">
        <p14:creationId xmlns:p14="http://schemas.microsoft.com/office/powerpoint/2010/main" val="16731874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35</a:t>
            </a:fld>
            <a:endParaRPr lang="he-IL"/>
          </a:p>
        </p:txBody>
      </p:sp>
    </p:spTree>
    <p:extLst>
      <p:ext uri="{BB962C8B-B14F-4D97-AF65-F5344CB8AC3E}">
        <p14:creationId xmlns:p14="http://schemas.microsoft.com/office/powerpoint/2010/main" val="2503514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מציין מיקום של תמונת שקופית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מציין מיקום של הערו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e-IL" altLang="en-US" smtClean="0"/>
          </a:p>
        </p:txBody>
      </p:sp>
      <p:sp>
        <p:nvSpPr>
          <p:cNvPr id="77828" name="מציין מיקום של מספר שקופית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a:spcBef>
                <a:spcPct val="0"/>
              </a:spcBef>
            </a:pPr>
            <a:fld id="{73412B30-707D-4F81-BA6D-848EA8D81122}" type="slidenum">
              <a:rPr lang="he-IL" altLang="en-US"/>
              <a:pPr algn="l">
                <a:spcBef>
                  <a:spcPct val="0"/>
                </a:spcBef>
              </a:pPr>
              <a:t>2</a:t>
            </a:fld>
            <a:endParaRPr lang="he-IL" altLang="en-US"/>
          </a:p>
        </p:txBody>
      </p:sp>
    </p:spTree>
    <p:extLst>
      <p:ext uri="{BB962C8B-B14F-4D97-AF65-F5344CB8AC3E}">
        <p14:creationId xmlns:p14="http://schemas.microsoft.com/office/powerpoint/2010/main" val="941285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מציין מיקום של תמונת שקופית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מציין מיקום של הערו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e-IL" altLang="en-US" smtClean="0"/>
          </a:p>
        </p:txBody>
      </p:sp>
      <p:sp>
        <p:nvSpPr>
          <p:cNvPr id="78852" name="מציין מיקום של מספר שקופית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a:spcBef>
                <a:spcPct val="0"/>
              </a:spcBef>
            </a:pPr>
            <a:fld id="{BF144C77-FC76-4FF9-B6FC-8AAD3C3A6589}" type="slidenum">
              <a:rPr lang="he-IL" altLang="en-US"/>
              <a:pPr algn="l">
                <a:spcBef>
                  <a:spcPct val="0"/>
                </a:spcBef>
              </a:pPr>
              <a:t>3</a:t>
            </a:fld>
            <a:endParaRPr lang="he-IL" altLang="en-US"/>
          </a:p>
        </p:txBody>
      </p:sp>
    </p:spTree>
    <p:extLst>
      <p:ext uri="{BB962C8B-B14F-4D97-AF65-F5344CB8AC3E}">
        <p14:creationId xmlns:p14="http://schemas.microsoft.com/office/powerpoint/2010/main" val="3474373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מציין מיקום של תמונת שקופית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מציין מיקום של הערות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he-IL" altLang="en-US" smtClean="0"/>
          </a:p>
        </p:txBody>
      </p:sp>
      <p:sp>
        <p:nvSpPr>
          <p:cNvPr id="79876" name="מציין מיקום של מספר שקופית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r" rtl="1">
              <a:spcBef>
                <a:spcPct val="30000"/>
              </a:spcBef>
              <a:defRPr sz="1200">
                <a:solidFill>
                  <a:schemeClr val="tx1"/>
                </a:solidFill>
                <a:latin typeface="Calibri" panose="020F0502020204030204" pitchFamily="34" charset="0"/>
                <a:cs typeface="Arial" panose="020B0604020202020204" pitchFamily="34" charset="0"/>
              </a:defRPr>
            </a:lvl1pPr>
            <a:lvl2pPr marL="742950" indent="-285750" algn="r" rtl="1">
              <a:spcBef>
                <a:spcPct val="30000"/>
              </a:spcBef>
              <a:defRPr sz="1200">
                <a:solidFill>
                  <a:schemeClr val="tx1"/>
                </a:solidFill>
                <a:latin typeface="Calibri" panose="020F0502020204030204" pitchFamily="34" charset="0"/>
                <a:cs typeface="Arial" panose="020B0604020202020204" pitchFamily="34" charset="0"/>
              </a:defRPr>
            </a:lvl2pPr>
            <a:lvl3pPr marL="1143000" indent="-228600" algn="r" rtl="1">
              <a:spcBef>
                <a:spcPct val="30000"/>
              </a:spcBef>
              <a:defRPr sz="1200">
                <a:solidFill>
                  <a:schemeClr val="tx1"/>
                </a:solidFill>
                <a:latin typeface="Calibri" panose="020F0502020204030204" pitchFamily="34" charset="0"/>
                <a:cs typeface="Arial" panose="020B0604020202020204" pitchFamily="34" charset="0"/>
              </a:defRPr>
            </a:lvl3pPr>
            <a:lvl4pPr marL="1600200" indent="-228600" algn="r" rtl="1">
              <a:spcBef>
                <a:spcPct val="30000"/>
              </a:spcBef>
              <a:defRPr sz="1200">
                <a:solidFill>
                  <a:schemeClr val="tx1"/>
                </a:solidFill>
                <a:latin typeface="Calibri" panose="020F0502020204030204" pitchFamily="34" charset="0"/>
                <a:cs typeface="Arial" panose="020B0604020202020204" pitchFamily="34" charset="0"/>
              </a:defRPr>
            </a:lvl4pPr>
            <a:lvl5pPr marL="2057400" indent="-228600" algn="r" rtl="1">
              <a:spcBef>
                <a:spcPct val="30000"/>
              </a:spcBef>
              <a:defRPr sz="1200">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cs typeface="Arial" panose="020B0604020202020204" pitchFamily="34" charset="0"/>
              </a:defRPr>
            </a:lvl9pPr>
          </a:lstStyle>
          <a:p>
            <a:pPr algn="l">
              <a:spcBef>
                <a:spcPct val="0"/>
              </a:spcBef>
            </a:pPr>
            <a:fld id="{4DC2149E-2B26-4CEA-961A-80FBBF54FF0C}" type="slidenum">
              <a:rPr lang="he-IL" altLang="en-US"/>
              <a:pPr algn="l">
                <a:spcBef>
                  <a:spcPct val="0"/>
                </a:spcBef>
              </a:pPr>
              <a:t>4</a:t>
            </a:fld>
            <a:endParaRPr lang="he-IL" altLang="en-US"/>
          </a:p>
        </p:txBody>
      </p:sp>
    </p:spTree>
    <p:extLst>
      <p:ext uri="{BB962C8B-B14F-4D97-AF65-F5344CB8AC3E}">
        <p14:creationId xmlns:p14="http://schemas.microsoft.com/office/powerpoint/2010/main" val="11286472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10</a:t>
            </a:fld>
            <a:endParaRPr lang="he-IL"/>
          </a:p>
        </p:txBody>
      </p:sp>
    </p:spTree>
    <p:extLst>
      <p:ext uri="{BB962C8B-B14F-4D97-AF65-F5344CB8AC3E}">
        <p14:creationId xmlns:p14="http://schemas.microsoft.com/office/powerpoint/2010/main" val="2517540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11</a:t>
            </a:fld>
            <a:endParaRPr lang="he-IL"/>
          </a:p>
        </p:txBody>
      </p:sp>
    </p:spTree>
    <p:extLst>
      <p:ext uri="{BB962C8B-B14F-4D97-AF65-F5344CB8AC3E}">
        <p14:creationId xmlns:p14="http://schemas.microsoft.com/office/powerpoint/2010/main" val="2517540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12</a:t>
            </a:fld>
            <a:endParaRPr lang="he-IL"/>
          </a:p>
        </p:txBody>
      </p:sp>
    </p:spTree>
    <p:extLst>
      <p:ext uri="{BB962C8B-B14F-4D97-AF65-F5344CB8AC3E}">
        <p14:creationId xmlns:p14="http://schemas.microsoft.com/office/powerpoint/2010/main" val="2517540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13</a:t>
            </a:fld>
            <a:endParaRPr lang="he-IL"/>
          </a:p>
        </p:txBody>
      </p:sp>
    </p:spTree>
    <p:extLst>
      <p:ext uri="{BB962C8B-B14F-4D97-AF65-F5344CB8AC3E}">
        <p14:creationId xmlns:p14="http://schemas.microsoft.com/office/powerpoint/2010/main" val="2517540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fld id="{B1EA30D0-8820-46D6-971A-33D675974A17}" type="slidenum">
              <a:rPr lang="he-IL" smtClean="0"/>
              <a:pPr/>
              <a:t>14</a:t>
            </a:fld>
            <a:endParaRPr lang="he-IL"/>
          </a:p>
        </p:txBody>
      </p:sp>
    </p:spTree>
    <p:extLst>
      <p:ext uri="{BB962C8B-B14F-4D97-AF65-F5344CB8AC3E}">
        <p14:creationId xmlns:p14="http://schemas.microsoft.com/office/powerpoint/2010/main" val="25175401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שקופית כותרת">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437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פריסה מותאמת אישית">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id="{FE4B7B10-DF47-4631-8077-4607401F11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22638" y="-1"/>
            <a:ext cx="3765654" cy="6858000"/>
          </a:xfrm>
          <a:prstGeom prst="rect">
            <a:avLst/>
          </a:prstGeom>
        </p:spPr>
      </p:pic>
      <p:sp>
        <p:nvSpPr>
          <p:cNvPr id="4" name="מלבן 3">
            <a:extLst>
              <a:ext uri="{FF2B5EF4-FFF2-40B4-BE49-F238E27FC236}">
                <a16:creationId xmlns:a16="http://schemas.microsoft.com/office/drawing/2014/main" id="{69559B6B-85D9-489E-B7A7-4CDB18EAAA4D}"/>
              </a:ext>
            </a:extLst>
          </p:cNvPr>
          <p:cNvSpPr/>
          <p:nvPr userDrawn="1"/>
        </p:nvSpPr>
        <p:spPr>
          <a:xfrm>
            <a:off x="-1" y="0"/>
            <a:ext cx="12192001" cy="6858000"/>
          </a:xfrm>
          <a:prstGeom prst="rect">
            <a:avLst/>
          </a:prstGeom>
          <a:solidFill>
            <a:srgbClr val="222B34">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9" name="מחבר ישר 8">
            <a:extLst>
              <a:ext uri="{FF2B5EF4-FFF2-40B4-BE49-F238E27FC236}">
                <a16:creationId xmlns:a16="http://schemas.microsoft.com/office/drawing/2014/main" id="{B8CF80BC-5894-4376-A172-08E60312FE71}"/>
              </a:ext>
            </a:extLst>
          </p:cNvPr>
          <p:cNvCxnSpPr/>
          <p:nvPr userDrawn="1"/>
        </p:nvCxnSpPr>
        <p:spPr>
          <a:xfrm flipV="1">
            <a:off x="8422640" y="0"/>
            <a:ext cx="0" cy="6857999"/>
          </a:xfrm>
          <a:prstGeom prst="line">
            <a:avLst/>
          </a:prstGeom>
          <a:ln w="38100">
            <a:solidFill>
              <a:srgbClr val="FCC201"/>
            </a:solidFill>
          </a:ln>
        </p:spPr>
        <p:style>
          <a:lnRef idx="1">
            <a:schemeClr val="accent1"/>
          </a:lnRef>
          <a:fillRef idx="0">
            <a:schemeClr val="accent1"/>
          </a:fillRef>
          <a:effectRef idx="0">
            <a:schemeClr val="accent1"/>
          </a:effectRef>
          <a:fontRef idx="minor">
            <a:schemeClr val="tx1"/>
          </a:fontRef>
        </p:style>
      </p:cxnSp>
      <p:sp>
        <p:nvSpPr>
          <p:cNvPr id="14" name="כותרת 14">
            <a:extLst>
              <a:ext uri="{FF2B5EF4-FFF2-40B4-BE49-F238E27FC236}">
                <a16:creationId xmlns:a16="http://schemas.microsoft.com/office/drawing/2014/main" id="{FDCD202C-39E3-4BDE-A7EE-00D522C55740}"/>
              </a:ext>
            </a:extLst>
          </p:cNvPr>
          <p:cNvSpPr>
            <a:spLocks noGrp="1"/>
          </p:cNvSpPr>
          <p:nvPr>
            <p:ph type="title" hasCustomPrompt="1"/>
          </p:nvPr>
        </p:nvSpPr>
        <p:spPr>
          <a:xfrm>
            <a:off x="8418930" y="552782"/>
            <a:ext cx="3765655" cy="1508105"/>
          </a:xfrm>
          <a:prstGeom prst="rect">
            <a:avLst/>
          </a:prstGeom>
          <a:noFill/>
        </p:spPr>
        <p:txBody>
          <a:bodyPr wrap="square" rtlCol="1">
            <a:spAutoFit/>
          </a:bodyPr>
          <a:lstStyle>
            <a:lvl1pPr>
              <a:lnSpc>
                <a:spcPts val="5400"/>
              </a:lnSpc>
              <a:defRPr lang="he-IL" sz="5300" spc="90">
                <a:solidFill>
                  <a:schemeClr val="bg1"/>
                </a:solidFill>
                <a:latin typeface="Heebo" panose="00000500000000000000" pitchFamily="2" charset="-79"/>
                <a:ea typeface="+mn-ea"/>
                <a:cs typeface="Heebo" panose="00000500000000000000" pitchFamily="2" charset="-79"/>
              </a:defRPr>
            </a:lvl1pPr>
          </a:lstStyle>
          <a:p>
            <a:pPr marL="0" lvl="0" algn="ctr"/>
            <a:r>
              <a:rPr lang="he-IL" dirty="0"/>
              <a:t>פה תהיה כותרת</a:t>
            </a:r>
          </a:p>
        </p:txBody>
      </p:sp>
    </p:spTree>
    <p:extLst>
      <p:ext uri="{BB962C8B-B14F-4D97-AF65-F5344CB8AC3E}">
        <p14:creationId xmlns:p14="http://schemas.microsoft.com/office/powerpoint/2010/main" val="294739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פריסה מותאמת אישית">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id="{FE4B7B10-DF47-4631-8077-4607401F11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22638" y="-1"/>
            <a:ext cx="3765654" cy="6858000"/>
          </a:xfrm>
          <a:prstGeom prst="rect">
            <a:avLst/>
          </a:prstGeom>
        </p:spPr>
      </p:pic>
      <p:sp>
        <p:nvSpPr>
          <p:cNvPr id="4" name="מלבן 3">
            <a:extLst>
              <a:ext uri="{FF2B5EF4-FFF2-40B4-BE49-F238E27FC236}">
                <a16:creationId xmlns:a16="http://schemas.microsoft.com/office/drawing/2014/main" id="{69559B6B-85D9-489E-B7A7-4CDB18EAAA4D}"/>
              </a:ext>
            </a:extLst>
          </p:cNvPr>
          <p:cNvSpPr/>
          <p:nvPr userDrawn="1"/>
        </p:nvSpPr>
        <p:spPr>
          <a:xfrm>
            <a:off x="-1" y="0"/>
            <a:ext cx="12192001" cy="6858000"/>
          </a:xfrm>
          <a:prstGeom prst="rect">
            <a:avLst/>
          </a:prstGeom>
          <a:solidFill>
            <a:srgbClr val="222B34">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3" name="תמונה 2">
            <a:extLst>
              <a:ext uri="{FF2B5EF4-FFF2-40B4-BE49-F238E27FC236}">
                <a16:creationId xmlns:a16="http://schemas.microsoft.com/office/drawing/2014/main" id="{B334B4BC-E7C9-40C9-8F37-BED4B4DC14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8430070" cy="6858000"/>
          </a:xfrm>
          <a:prstGeom prst="rect">
            <a:avLst/>
          </a:prstGeom>
        </p:spPr>
      </p:pic>
      <p:cxnSp>
        <p:nvCxnSpPr>
          <p:cNvPr id="9" name="מחבר ישר 8">
            <a:extLst>
              <a:ext uri="{FF2B5EF4-FFF2-40B4-BE49-F238E27FC236}">
                <a16:creationId xmlns:a16="http://schemas.microsoft.com/office/drawing/2014/main" id="{B8CF80BC-5894-4376-A172-08E60312FE71}"/>
              </a:ext>
            </a:extLst>
          </p:cNvPr>
          <p:cNvCxnSpPr/>
          <p:nvPr userDrawn="1"/>
        </p:nvCxnSpPr>
        <p:spPr>
          <a:xfrm flipV="1">
            <a:off x="8422640" y="0"/>
            <a:ext cx="0" cy="6857999"/>
          </a:xfrm>
          <a:prstGeom prst="line">
            <a:avLst/>
          </a:prstGeom>
          <a:ln w="38100">
            <a:solidFill>
              <a:srgbClr val="FCC201"/>
            </a:solidFill>
          </a:ln>
        </p:spPr>
        <p:style>
          <a:lnRef idx="1">
            <a:schemeClr val="accent1"/>
          </a:lnRef>
          <a:fillRef idx="0">
            <a:schemeClr val="accent1"/>
          </a:fillRef>
          <a:effectRef idx="0">
            <a:schemeClr val="accent1"/>
          </a:effectRef>
          <a:fontRef idx="minor">
            <a:schemeClr val="tx1"/>
          </a:fontRef>
        </p:style>
      </p:cxnSp>
      <p:sp>
        <p:nvSpPr>
          <p:cNvPr id="14" name="כותרת 14">
            <a:extLst>
              <a:ext uri="{FF2B5EF4-FFF2-40B4-BE49-F238E27FC236}">
                <a16:creationId xmlns:a16="http://schemas.microsoft.com/office/drawing/2014/main" id="{FDCD202C-39E3-4BDE-A7EE-00D522C55740}"/>
              </a:ext>
            </a:extLst>
          </p:cNvPr>
          <p:cNvSpPr>
            <a:spLocks noGrp="1"/>
          </p:cNvSpPr>
          <p:nvPr>
            <p:ph type="title" hasCustomPrompt="1"/>
          </p:nvPr>
        </p:nvSpPr>
        <p:spPr>
          <a:xfrm>
            <a:off x="8418930" y="552782"/>
            <a:ext cx="3765655" cy="1508105"/>
          </a:xfrm>
          <a:prstGeom prst="rect">
            <a:avLst/>
          </a:prstGeom>
          <a:noFill/>
        </p:spPr>
        <p:txBody>
          <a:bodyPr wrap="square" rtlCol="1">
            <a:spAutoFit/>
          </a:bodyPr>
          <a:lstStyle>
            <a:lvl1pPr>
              <a:lnSpc>
                <a:spcPts val="5400"/>
              </a:lnSpc>
              <a:defRPr lang="he-IL" sz="5300" spc="90">
                <a:solidFill>
                  <a:schemeClr val="bg1"/>
                </a:solidFill>
                <a:latin typeface="Heebo" panose="00000500000000000000" pitchFamily="2" charset="-79"/>
                <a:ea typeface="+mn-ea"/>
                <a:cs typeface="Heebo" panose="00000500000000000000" pitchFamily="2" charset="-79"/>
              </a:defRPr>
            </a:lvl1pPr>
          </a:lstStyle>
          <a:p>
            <a:pPr marL="0" lvl="0" algn="ctr"/>
            <a:r>
              <a:rPr lang="he-IL" dirty="0"/>
              <a:t>פה תהיה כותרת</a:t>
            </a:r>
          </a:p>
        </p:txBody>
      </p:sp>
    </p:spTree>
    <p:extLst>
      <p:ext uri="{BB962C8B-B14F-4D97-AF65-F5344CB8AC3E}">
        <p14:creationId xmlns:p14="http://schemas.microsoft.com/office/powerpoint/2010/main" val="648169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1_פריסה מותאמת אישית">
    <p:spTree>
      <p:nvGrpSpPr>
        <p:cNvPr id="1" name=""/>
        <p:cNvGrpSpPr/>
        <p:nvPr/>
      </p:nvGrpSpPr>
      <p:grpSpPr>
        <a:xfrm>
          <a:off x="0" y="0"/>
          <a:ext cx="0" cy="0"/>
          <a:chOff x="0" y="0"/>
          <a:chExt cx="0" cy="0"/>
        </a:xfrm>
      </p:grpSpPr>
      <p:pic>
        <p:nvPicPr>
          <p:cNvPr id="11" name="תמונה 10">
            <a:extLst>
              <a:ext uri="{FF2B5EF4-FFF2-40B4-BE49-F238E27FC236}">
                <a16:creationId xmlns:a16="http://schemas.microsoft.com/office/drawing/2014/main" id="{FE4B7B10-DF47-4631-8077-4607401F11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22638" y="-1"/>
            <a:ext cx="3765654" cy="6858000"/>
          </a:xfrm>
          <a:prstGeom prst="rect">
            <a:avLst/>
          </a:prstGeom>
        </p:spPr>
      </p:pic>
      <p:sp>
        <p:nvSpPr>
          <p:cNvPr id="4" name="מלבן 3">
            <a:extLst>
              <a:ext uri="{FF2B5EF4-FFF2-40B4-BE49-F238E27FC236}">
                <a16:creationId xmlns:a16="http://schemas.microsoft.com/office/drawing/2014/main" id="{69559B6B-85D9-489E-B7A7-4CDB18EAAA4D}"/>
              </a:ext>
            </a:extLst>
          </p:cNvPr>
          <p:cNvSpPr/>
          <p:nvPr userDrawn="1"/>
        </p:nvSpPr>
        <p:spPr>
          <a:xfrm>
            <a:off x="-1" y="0"/>
            <a:ext cx="12192001" cy="6858000"/>
          </a:xfrm>
          <a:prstGeom prst="rect">
            <a:avLst/>
          </a:prstGeom>
          <a:solidFill>
            <a:srgbClr val="222B34">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pic>
        <p:nvPicPr>
          <p:cNvPr id="3" name="תמונה 2">
            <a:extLst>
              <a:ext uri="{FF2B5EF4-FFF2-40B4-BE49-F238E27FC236}">
                <a16:creationId xmlns:a16="http://schemas.microsoft.com/office/drawing/2014/main" id="{B334B4BC-E7C9-40C9-8F37-BED4B4DC146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8430069" cy="6858000"/>
          </a:xfrm>
          <a:prstGeom prst="rect">
            <a:avLst/>
          </a:prstGeom>
        </p:spPr>
      </p:pic>
      <p:cxnSp>
        <p:nvCxnSpPr>
          <p:cNvPr id="9" name="מחבר ישר 8">
            <a:extLst>
              <a:ext uri="{FF2B5EF4-FFF2-40B4-BE49-F238E27FC236}">
                <a16:creationId xmlns:a16="http://schemas.microsoft.com/office/drawing/2014/main" id="{B8CF80BC-5894-4376-A172-08E60312FE71}"/>
              </a:ext>
            </a:extLst>
          </p:cNvPr>
          <p:cNvCxnSpPr/>
          <p:nvPr userDrawn="1"/>
        </p:nvCxnSpPr>
        <p:spPr>
          <a:xfrm flipV="1">
            <a:off x="8422640" y="0"/>
            <a:ext cx="0" cy="6857999"/>
          </a:xfrm>
          <a:prstGeom prst="line">
            <a:avLst/>
          </a:prstGeom>
          <a:ln w="38100">
            <a:solidFill>
              <a:srgbClr val="FCC201"/>
            </a:solidFill>
          </a:ln>
        </p:spPr>
        <p:style>
          <a:lnRef idx="1">
            <a:schemeClr val="accent1"/>
          </a:lnRef>
          <a:fillRef idx="0">
            <a:schemeClr val="accent1"/>
          </a:fillRef>
          <a:effectRef idx="0">
            <a:schemeClr val="accent1"/>
          </a:effectRef>
          <a:fontRef idx="minor">
            <a:schemeClr val="tx1"/>
          </a:fontRef>
        </p:style>
      </p:cxnSp>
      <p:sp>
        <p:nvSpPr>
          <p:cNvPr id="14" name="כותרת 14">
            <a:extLst>
              <a:ext uri="{FF2B5EF4-FFF2-40B4-BE49-F238E27FC236}">
                <a16:creationId xmlns:a16="http://schemas.microsoft.com/office/drawing/2014/main" id="{FDCD202C-39E3-4BDE-A7EE-00D522C55740}"/>
              </a:ext>
            </a:extLst>
          </p:cNvPr>
          <p:cNvSpPr>
            <a:spLocks noGrp="1"/>
          </p:cNvSpPr>
          <p:nvPr>
            <p:ph type="title" hasCustomPrompt="1"/>
          </p:nvPr>
        </p:nvSpPr>
        <p:spPr>
          <a:xfrm>
            <a:off x="8418930" y="552782"/>
            <a:ext cx="3765655" cy="1508105"/>
          </a:xfrm>
          <a:prstGeom prst="rect">
            <a:avLst/>
          </a:prstGeom>
          <a:noFill/>
        </p:spPr>
        <p:txBody>
          <a:bodyPr wrap="square" rtlCol="1">
            <a:spAutoFit/>
          </a:bodyPr>
          <a:lstStyle>
            <a:lvl1pPr>
              <a:lnSpc>
                <a:spcPts val="5400"/>
              </a:lnSpc>
              <a:defRPr lang="he-IL" sz="5300" spc="90">
                <a:solidFill>
                  <a:schemeClr val="bg1"/>
                </a:solidFill>
                <a:latin typeface="Heebo" panose="00000500000000000000" pitchFamily="2" charset="-79"/>
                <a:ea typeface="+mn-ea"/>
                <a:cs typeface="Heebo" panose="00000500000000000000" pitchFamily="2" charset="-79"/>
              </a:defRPr>
            </a:lvl1pPr>
          </a:lstStyle>
          <a:p>
            <a:pPr marL="0" lvl="0" algn="ctr"/>
            <a:r>
              <a:rPr lang="he-IL" dirty="0"/>
              <a:t>פה תהיה כותרת</a:t>
            </a:r>
          </a:p>
        </p:txBody>
      </p:sp>
    </p:spTree>
    <p:extLst>
      <p:ext uri="{BB962C8B-B14F-4D97-AF65-F5344CB8AC3E}">
        <p14:creationId xmlns:p14="http://schemas.microsoft.com/office/powerpoint/2010/main" val="34239980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פריסה מותאמת אישית">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9742BE24-67E8-46F3-B973-028DA635E5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2230578"/>
          </a:xfrm>
          <a:prstGeom prst="rect">
            <a:avLst/>
          </a:prstGeom>
        </p:spPr>
      </p:pic>
      <p:sp>
        <p:nvSpPr>
          <p:cNvPr id="6" name="מלבן 5">
            <a:extLst>
              <a:ext uri="{FF2B5EF4-FFF2-40B4-BE49-F238E27FC236}">
                <a16:creationId xmlns:a16="http://schemas.microsoft.com/office/drawing/2014/main" id="{60629576-3D2C-4D91-95AC-A22C64C5610C}"/>
              </a:ext>
            </a:extLst>
          </p:cNvPr>
          <p:cNvSpPr/>
          <p:nvPr userDrawn="1"/>
        </p:nvSpPr>
        <p:spPr>
          <a:xfrm>
            <a:off x="0" y="0"/>
            <a:ext cx="12192000" cy="1738278"/>
          </a:xfrm>
          <a:prstGeom prst="rect">
            <a:avLst/>
          </a:prstGeom>
          <a:solidFill>
            <a:srgbClr val="222B3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 name="מלבן 9">
            <a:extLst>
              <a:ext uri="{FF2B5EF4-FFF2-40B4-BE49-F238E27FC236}">
                <a16:creationId xmlns:a16="http://schemas.microsoft.com/office/drawing/2014/main" id="{23EA0A00-0E1D-4CB9-8D26-1D43F97FB0C1}"/>
              </a:ext>
            </a:extLst>
          </p:cNvPr>
          <p:cNvSpPr/>
          <p:nvPr userDrawn="1"/>
        </p:nvSpPr>
        <p:spPr>
          <a:xfrm>
            <a:off x="0" y="1738279"/>
            <a:ext cx="12192000" cy="5119720"/>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2" name="מחבר ישר 11">
            <a:extLst>
              <a:ext uri="{FF2B5EF4-FFF2-40B4-BE49-F238E27FC236}">
                <a16:creationId xmlns:a16="http://schemas.microsoft.com/office/drawing/2014/main" id="{8099972F-ED7F-459A-A804-B1A95646780B}"/>
              </a:ext>
            </a:extLst>
          </p:cNvPr>
          <p:cNvCxnSpPr>
            <a:cxnSpLocks/>
          </p:cNvCxnSpPr>
          <p:nvPr userDrawn="1"/>
        </p:nvCxnSpPr>
        <p:spPr>
          <a:xfrm>
            <a:off x="5354320" y="1738279"/>
            <a:ext cx="1483360" cy="0"/>
          </a:xfrm>
          <a:prstGeom prst="line">
            <a:avLst/>
          </a:prstGeom>
          <a:ln w="76200">
            <a:solidFill>
              <a:srgbClr val="FCC201"/>
            </a:solidFill>
          </a:ln>
        </p:spPr>
        <p:style>
          <a:lnRef idx="1">
            <a:schemeClr val="accent1"/>
          </a:lnRef>
          <a:fillRef idx="0">
            <a:schemeClr val="accent1"/>
          </a:fillRef>
          <a:effectRef idx="0">
            <a:schemeClr val="accent1"/>
          </a:effectRef>
          <a:fontRef idx="minor">
            <a:schemeClr val="tx1"/>
          </a:fontRef>
        </p:style>
      </p:cxnSp>
      <p:sp>
        <p:nvSpPr>
          <p:cNvPr id="17" name="כותרת 14">
            <a:extLst>
              <a:ext uri="{FF2B5EF4-FFF2-40B4-BE49-F238E27FC236}">
                <a16:creationId xmlns:a16="http://schemas.microsoft.com/office/drawing/2014/main" id="{62EEF96F-D0ED-432F-8DF8-F763A8BC9D4C}"/>
              </a:ext>
            </a:extLst>
          </p:cNvPr>
          <p:cNvSpPr>
            <a:spLocks noGrp="1"/>
          </p:cNvSpPr>
          <p:nvPr>
            <p:ph type="title"/>
          </p:nvPr>
        </p:nvSpPr>
        <p:spPr>
          <a:xfrm>
            <a:off x="-1" y="243305"/>
            <a:ext cx="12192000" cy="718658"/>
          </a:xfrm>
          <a:prstGeom prst="rect">
            <a:avLst/>
          </a:prstGeom>
          <a:noFill/>
        </p:spPr>
        <p:txBody>
          <a:bodyPr wrap="square" rtlCol="1">
            <a:spAutoFit/>
          </a:bodyPr>
          <a:lstStyle>
            <a:lvl1pPr>
              <a:defRPr lang="he-IL" sz="4400" spc="90">
                <a:solidFill>
                  <a:schemeClr val="bg1"/>
                </a:solidFill>
                <a:latin typeface="Heebo" panose="00000500000000000000" pitchFamily="2" charset="-79"/>
                <a:ea typeface="+mn-ea"/>
                <a:cs typeface="Heebo" panose="00000500000000000000" pitchFamily="2" charset="-79"/>
              </a:defRPr>
            </a:lvl1pPr>
          </a:lstStyle>
          <a:p>
            <a:pPr marL="0" lvl="0" algn="ctr"/>
            <a:endParaRPr lang="he-IL" dirty="0"/>
          </a:p>
        </p:txBody>
      </p:sp>
    </p:spTree>
    <p:extLst>
      <p:ext uri="{BB962C8B-B14F-4D97-AF65-F5344CB8AC3E}">
        <p14:creationId xmlns:p14="http://schemas.microsoft.com/office/powerpoint/2010/main" val="3590590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2_פריסה מותאמת אישית">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1F781C0-A4BD-46B9-A8EA-78BBDA12DB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60" y="0"/>
            <a:ext cx="12189630" cy="6858000"/>
          </a:xfrm>
          <a:prstGeom prst="rect">
            <a:avLst/>
          </a:prstGeom>
        </p:spPr>
      </p:pic>
      <p:sp>
        <p:nvSpPr>
          <p:cNvPr id="6" name="מלבן 5">
            <a:extLst>
              <a:ext uri="{FF2B5EF4-FFF2-40B4-BE49-F238E27FC236}">
                <a16:creationId xmlns:a16="http://schemas.microsoft.com/office/drawing/2014/main" id="{60629576-3D2C-4D91-95AC-A22C64C5610C}"/>
              </a:ext>
            </a:extLst>
          </p:cNvPr>
          <p:cNvSpPr/>
          <p:nvPr userDrawn="1"/>
        </p:nvSpPr>
        <p:spPr>
          <a:xfrm>
            <a:off x="0" y="0"/>
            <a:ext cx="12192000" cy="6858000"/>
          </a:xfrm>
          <a:prstGeom prst="rect">
            <a:avLst/>
          </a:prstGeom>
          <a:solidFill>
            <a:srgbClr val="222B34">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extLst>
      <p:ext uri="{BB962C8B-B14F-4D97-AF65-F5344CB8AC3E}">
        <p14:creationId xmlns:p14="http://schemas.microsoft.com/office/powerpoint/2010/main" val="871019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3_פריסה מותאמת אישית">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1F781C0-A4BD-46B9-A8EA-78BBDA12DB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5539"/>
          <a:stretch/>
        </p:blipFill>
        <p:spPr>
          <a:xfrm>
            <a:off x="-5487" y="0"/>
            <a:ext cx="12197485" cy="6858000"/>
          </a:xfrm>
          <a:prstGeom prst="rect">
            <a:avLst/>
          </a:prstGeom>
        </p:spPr>
      </p:pic>
      <p:sp>
        <p:nvSpPr>
          <p:cNvPr id="6" name="מלבן 5">
            <a:extLst>
              <a:ext uri="{FF2B5EF4-FFF2-40B4-BE49-F238E27FC236}">
                <a16:creationId xmlns:a16="http://schemas.microsoft.com/office/drawing/2014/main" id="{60629576-3D2C-4D91-95AC-A22C64C5610C}"/>
              </a:ext>
            </a:extLst>
          </p:cNvPr>
          <p:cNvSpPr/>
          <p:nvPr userDrawn="1"/>
        </p:nvSpPr>
        <p:spPr>
          <a:xfrm>
            <a:off x="-2" y="0"/>
            <a:ext cx="12192000" cy="6858000"/>
          </a:xfrm>
          <a:prstGeom prst="rect">
            <a:avLst/>
          </a:prstGeom>
          <a:solidFill>
            <a:srgbClr val="222B3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extLst>
      <p:ext uri="{BB962C8B-B14F-4D97-AF65-F5344CB8AC3E}">
        <p14:creationId xmlns:p14="http://schemas.microsoft.com/office/powerpoint/2010/main" val="3240769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פריסה מותאמת אישית">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D1F781C0-A4BD-46B9-A8EA-78BBDA12DB4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6083" b="8916"/>
          <a:stretch/>
        </p:blipFill>
        <p:spPr>
          <a:xfrm>
            <a:off x="-1" y="-1"/>
            <a:ext cx="12191999" cy="6858001"/>
          </a:xfrm>
          <a:prstGeom prst="rect">
            <a:avLst/>
          </a:prstGeom>
        </p:spPr>
      </p:pic>
      <p:sp>
        <p:nvSpPr>
          <p:cNvPr id="6" name="מלבן 5">
            <a:extLst>
              <a:ext uri="{FF2B5EF4-FFF2-40B4-BE49-F238E27FC236}">
                <a16:creationId xmlns:a16="http://schemas.microsoft.com/office/drawing/2014/main" id="{60629576-3D2C-4D91-95AC-A22C64C5610C}"/>
              </a:ext>
            </a:extLst>
          </p:cNvPr>
          <p:cNvSpPr/>
          <p:nvPr userDrawn="1"/>
        </p:nvSpPr>
        <p:spPr>
          <a:xfrm>
            <a:off x="0" y="0"/>
            <a:ext cx="12192000" cy="6858000"/>
          </a:xfrm>
          <a:prstGeom prst="rect">
            <a:avLst/>
          </a:prstGeom>
          <a:solidFill>
            <a:srgbClr val="222B34">
              <a:alpha val="8784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Tree>
    <p:extLst>
      <p:ext uri="{BB962C8B-B14F-4D97-AF65-F5344CB8AC3E}">
        <p14:creationId xmlns:p14="http://schemas.microsoft.com/office/powerpoint/2010/main" val="139835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פריסה מותאמת אישית">
    <p:bg>
      <p:bgPr>
        <a:solidFill>
          <a:srgbClr val="FCC20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6692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פריסה מותאמת אישית">
    <p:bg>
      <p:bgPr>
        <a:solidFill>
          <a:srgbClr val="FCC201"/>
        </a:solidFill>
        <a:effectLst/>
      </p:bgPr>
    </p:bg>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A0F98612-F4BA-4365-ABCC-AB12F10443CA}"/>
              </a:ext>
            </a:extLst>
          </p:cNvPr>
          <p:cNvSpPr/>
          <p:nvPr userDrawn="1"/>
        </p:nvSpPr>
        <p:spPr>
          <a:xfrm>
            <a:off x="6096000" y="0"/>
            <a:ext cx="6096000" cy="6858000"/>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512146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פריסה מותאמת אישית">
    <p:bg>
      <p:bgPr>
        <a:solidFill>
          <a:srgbClr val="FCC201"/>
        </a:solidFill>
        <a:effectLst/>
      </p:bgPr>
    </p:bg>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A0F98612-F4BA-4365-ABCC-AB12F10443CA}"/>
              </a:ext>
            </a:extLst>
          </p:cNvPr>
          <p:cNvSpPr/>
          <p:nvPr userDrawn="1"/>
        </p:nvSpPr>
        <p:spPr>
          <a:xfrm>
            <a:off x="0" y="0"/>
            <a:ext cx="6096000" cy="6858000"/>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91975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פריסה מותאמת אישית">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9742BE24-67E8-46F3-B973-028DA635E5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2230578"/>
          </a:xfrm>
          <a:prstGeom prst="rect">
            <a:avLst/>
          </a:prstGeom>
        </p:spPr>
      </p:pic>
      <p:sp>
        <p:nvSpPr>
          <p:cNvPr id="6" name="מלבן 5">
            <a:extLst>
              <a:ext uri="{FF2B5EF4-FFF2-40B4-BE49-F238E27FC236}">
                <a16:creationId xmlns:a16="http://schemas.microsoft.com/office/drawing/2014/main" id="{60629576-3D2C-4D91-95AC-A22C64C5610C}"/>
              </a:ext>
            </a:extLst>
          </p:cNvPr>
          <p:cNvSpPr/>
          <p:nvPr userDrawn="1"/>
        </p:nvSpPr>
        <p:spPr>
          <a:xfrm>
            <a:off x="0" y="0"/>
            <a:ext cx="12192000" cy="2245489"/>
          </a:xfrm>
          <a:prstGeom prst="rect">
            <a:avLst/>
          </a:prstGeom>
          <a:solidFill>
            <a:srgbClr val="222B34">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7" name="מלבן 6">
            <a:extLst>
              <a:ext uri="{FF2B5EF4-FFF2-40B4-BE49-F238E27FC236}">
                <a16:creationId xmlns:a16="http://schemas.microsoft.com/office/drawing/2014/main" id="{A3FD4EB1-8D9B-4837-952E-4C95A227EAF4}"/>
              </a:ext>
            </a:extLst>
          </p:cNvPr>
          <p:cNvSpPr/>
          <p:nvPr userDrawn="1"/>
        </p:nvSpPr>
        <p:spPr>
          <a:xfrm>
            <a:off x="0" y="2230578"/>
            <a:ext cx="12192000" cy="462742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945248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פריסה מותאמת אישית">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9742BE24-67E8-46F3-B973-028DA635E5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2230578"/>
          </a:xfrm>
          <a:prstGeom prst="rect">
            <a:avLst/>
          </a:prstGeom>
        </p:spPr>
      </p:pic>
      <p:sp>
        <p:nvSpPr>
          <p:cNvPr id="6" name="מלבן 5">
            <a:extLst>
              <a:ext uri="{FF2B5EF4-FFF2-40B4-BE49-F238E27FC236}">
                <a16:creationId xmlns:a16="http://schemas.microsoft.com/office/drawing/2014/main" id="{60629576-3D2C-4D91-95AC-A22C64C5610C}"/>
              </a:ext>
            </a:extLst>
          </p:cNvPr>
          <p:cNvSpPr/>
          <p:nvPr userDrawn="1"/>
        </p:nvSpPr>
        <p:spPr>
          <a:xfrm>
            <a:off x="0" y="0"/>
            <a:ext cx="12192000" cy="1341119"/>
          </a:xfrm>
          <a:prstGeom prst="rect">
            <a:avLst/>
          </a:prstGeom>
          <a:solidFill>
            <a:srgbClr val="222B3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 name="מלבן 9">
            <a:extLst>
              <a:ext uri="{FF2B5EF4-FFF2-40B4-BE49-F238E27FC236}">
                <a16:creationId xmlns:a16="http://schemas.microsoft.com/office/drawing/2014/main" id="{23EA0A00-0E1D-4CB9-8D26-1D43F97FB0C1}"/>
              </a:ext>
            </a:extLst>
          </p:cNvPr>
          <p:cNvSpPr/>
          <p:nvPr userDrawn="1"/>
        </p:nvSpPr>
        <p:spPr>
          <a:xfrm>
            <a:off x="0" y="1341120"/>
            <a:ext cx="12192000" cy="5516880"/>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2" name="מחבר ישר 11">
            <a:extLst>
              <a:ext uri="{FF2B5EF4-FFF2-40B4-BE49-F238E27FC236}">
                <a16:creationId xmlns:a16="http://schemas.microsoft.com/office/drawing/2014/main" id="{8099972F-ED7F-459A-A804-B1A95646780B}"/>
              </a:ext>
            </a:extLst>
          </p:cNvPr>
          <p:cNvCxnSpPr>
            <a:cxnSpLocks/>
          </p:cNvCxnSpPr>
          <p:nvPr userDrawn="1"/>
        </p:nvCxnSpPr>
        <p:spPr>
          <a:xfrm>
            <a:off x="5354320" y="1341120"/>
            <a:ext cx="1483360" cy="0"/>
          </a:xfrm>
          <a:prstGeom prst="line">
            <a:avLst/>
          </a:prstGeom>
          <a:ln w="76200">
            <a:solidFill>
              <a:srgbClr val="FCC201"/>
            </a:solidFill>
          </a:ln>
        </p:spPr>
        <p:style>
          <a:lnRef idx="1">
            <a:schemeClr val="accent1"/>
          </a:lnRef>
          <a:fillRef idx="0">
            <a:schemeClr val="accent1"/>
          </a:fillRef>
          <a:effectRef idx="0">
            <a:schemeClr val="accent1"/>
          </a:effectRef>
          <a:fontRef idx="minor">
            <a:schemeClr val="tx1"/>
          </a:fontRef>
        </p:style>
      </p:cxnSp>
      <p:sp>
        <p:nvSpPr>
          <p:cNvPr id="17" name="כותרת 14">
            <a:extLst>
              <a:ext uri="{FF2B5EF4-FFF2-40B4-BE49-F238E27FC236}">
                <a16:creationId xmlns:a16="http://schemas.microsoft.com/office/drawing/2014/main" id="{62EEF96F-D0ED-432F-8DF8-F763A8BC9D4C}"/>
              </a:ext>
            </a:extLst>
          </p:cNvPr>
          <p:cNvSpPr>
            <a:spLocks noGrp="1"/>
          </p:cNvSpPr>
          <p:nvPr>
            <p:ph type="title" hasCustomPrompt="1"/>
          </p:nvPr>
        </p:nvSpPr>
        <p:spPr>
          <a:xfrm>
            <a:off x="-1" y="307957"/>
            <a:ext cx="12192000" cy="846770"/>
          </a:xfrm>
          <a:prstGeom prst="rect">
            <a:avLst/>
          </a:prstGeom>
          <a:noFill/>
        </p:spPr>
        <p:txBody>
          <a:bodyPr wrap="square" rtlCol="1">
            <a:spAutoFit/>
          </a:bodyPr>
          <a:lstStyle>
            <a:lvl1pPr>
              <a:defRPr lang="he-IL" sz="5300" spc="90">
                <a:solidFill>
                  <a:schemeClr val="bg1"/>
                </a:solidFill>
                <a:latin typeface="Heebo" panose="00000500000000000000" pitchFamily="2" charset="-79"/>
                <a:ea typeface="+mn-ea"/>
                <a:cs typeface="Heebo" panose="00000500000000000000" pitchFamily="2" charset="-79"/>
              </a:defRPr>
            </a:lvl1pPr>
          </a:lstStyle>
          <a:p>
            <a:pPr marL="0" lvl="0" algn="ctr"/>
            <a:r>
              <a:rPr lang="he-IL" dirty="0"/>
              <a:t>פה תהיה כותרת</a:t>
            </a:r>
          </a:p>
        </p:txBody>
      </p:sp>
    </p:spTree>
    <p:extLst>
      <p:ext uri="{BB962C8B-B14F-4D97-AF65-F5344CB8AC3E}">
        <p14:creationId xmlns:p14="http://schemas.microsoft.com/office/powerpoint/2010/main" val="1262537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פריסה מותאמת אישית">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9742BE24-67E8-46F3-B973-028DA635E5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2230578"/>
          </a:xfrm>
          <a:prstGeom prst="rect">
            <a:avLst/>
          </a:prstGeom>
        </p:spPr>
      </p:pic>
      <p:sp>
        <p:nvSpPr>
          <p:cNvPr id="6" name="מלבן 5">
            <a:extLst>
              <a:ext uri="{FF2B5EF4-FFF2-40B4-BE49-F238E27FC236}">
                <a16:creationId xmlns:a16="http://schemas.microsoft.com/office/drawing/2014/main" id="{60629576-3D2C-4D91-95AC-A22C64C5610C}"/>
              </a:ext>
            </a:extLst>
          </p:cNvPr>
          <p:cNvSpPr/>
          <p:nvPr userDrawn="1"/>
        </p:nvSpPr>
        <p:spPr>
          <a:xfrm>
            <a:off x="0" y="0"/>
            <a:ext cx="12192000" cy="1341119"/>
          </a:xfrm>
          <a:prstGeom prst="rect">
            <a:avLst/>
          </a:prstGeom>
          <a:solidFill>
            <a:srgbClr val="222B3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0" name="מלבן 9">
            <a:extLst>
              <a:ext uri="{FF2B5EF4-FFF2-40B4-BE49-F238E27FC236}">
                <a16:creationId xmlns:a16="http://schemas.microsoft.com/office/drawing/2014/main" id="{23EA0A00-0E1D-4CB9-8D26-1D43F97FB0C1}"/>
              </a:ext>
            </a:extLst>
          </p:cNvPr>
          <p:cNvSpPr/>
          <p:nvPr userDrawn="1"/>
        </p:nvSpPr>
        <p:spPr>
          <a:xfrm>
            <a:off x="0" y="1073267"/>
            <a:ext cx="12192000" cy="578473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cxnSp>
        <p:nvCxnSpPr>
          <p:cNvPr id="12" name="מחבר ישר 11">
            <a:extLst>
              <a:ext uri="{FF2B5EF4-FFF2-40B4-BE49-F238E27FC236}">
                <a16:creationId xmlns:a16="http://schemas.microsoft.com/office/drawing/2014/main" id="{8099972F-ED7F-459A-A804-B1A95646780B}"/>
              </a:ext>
            </a:extLst>
          </p:cNvPr>
          <p:cNvCxnSpPr>
            <a:cxnSpLocks/>
          </p:cNvCxnSpPr>
          <p:nvPr userDrawn="1"/>
        </p:nvCxnSpPr>
        <p:spPr>
          <a:xfrm>
            <a:off x="5354320" y="1073268"/>
            <a:ext cx="1483360" cy="0"/>
          </a:xfrm>
          <a:prstGeom prst="line">
            <a:avLst/>
          </a:prstGeom>
          <a:ln w="76200">
            <a:solidFill>
              <a:srgbClr val="FCC201"/>
            </a:solidFill>
          </a:ln>
        </p:spPr>
        <p:style>
          <a:lnRef idx="1">
            <a:schemeClr val="accent1"/>
          </a:lnRef>
          <a:fillRef idx="0">
            <a:schemeClr val="accent1"/>
          </a:fillRef>
          <a:effectRef idx="0">
            <a:schemeClr val="accent1"/>
          </a:effectRef>
          <a:fontRef idx="minor">
            <a:schemeClr val="tx1"/>
          </a:fontRef>
        </p:style>
      </p:cxnSp>
      <p:sp>
        <p:nvSpPr>
          <p:cNvPr id="17" name="כותרת 14">
            <a:extLst>
              <a:ext uri="{FF2B5EF4-FFF2-40B4-BE49-F238E27FC236}">
                <a16:creationId xmlns:a16="http://schemas.microsoft.com/office/drawing/2014/main" id="{62EEF96F-D0ED-432F-8DF8-F763A8BC9D4C}"/>
              </a:ext>
            </a:extLst>
          </p:cNvPr>
          <p:cNvSpPr>
            <a:spLocks noGrp="1"/>
          </p:cNvSpPr>
          <p:nvPr>
            <p:ph type="title" hasCustomPrompt="1"/>
          </p:nvPr>
        </p:nvSpPr>
        <p:spPr>
          <a:xfrm>
            <a:off x="-1" y="187885"/>
            <a:ext cx="12192000" cy="775597"/>
          </a:xfrm>
          <a:prstGeom prst="rect">
            <a:avLst/>
          </a:prstGeom>
          <a:noFill/>
        </p:spPr>
        <p:txBody>
          <a:bodyPr wrap="square" rtlCol="1">
            <a:spAutoFit/>
          </a:bodyPr>
          <a:lstStyle>
            <a:lvl1pPr>
              <a:defRPr lang="he-IL" sz="4800" spc="90">
                <a:solidFill>
                  <a:schemeClr val="bg1"/>
                </a:solidFill>
                <a:latin typeface="Heebo" panose="00000500000000000000" pitchFamily="2" charset="-79"/>
                <a:ea typeface="+mn-ea"/>
                <a:cs typeface="Heebo" panose="00000500000000000000" pitchFamily="2" charset="-79"/>
              </a:defRPr>
            </a:lvl1pPr>
          </a:lstStyle>
          <a:p>
            <a:pPr marL="0" lvl="0" algn="ctr"/>
            <a:r>
              <a:rPr lang="he-IL" dirty="0"/>
              <a:t>פה תהיה כותרת</a:t>
            </a:r>
          </a:p>
        </p:txBody>
      </p:sp>
    </p:spTree>
    <p:extLst>
      <p:ext uri="{BB962C8B-B14F-4D97-AF65-F5344CB8AC3E}">
        <p14:creationId xmlns:p14="http://schemas.microsoft.com/office/powerpoint/2010/main" val="2161741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פריסה מותאמת אישית">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6C5F2DA6-431D-43A6-AB27-C676358658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85" y="0"/>
            <a:ext cx="12189630" cy="6858000"/>
          </a:xfrm>
          <a:prstGeom prst="rect">
            <a:avLst/>
          </a:prstGeom>
        </p:spPr>
      </p:pic>
      <p:sp>
        <p:nvSpPr>
          <p:cNvPr id="11" name="מלבן 10">
            <a:extLst>
              <a:ext uri="{FF2B5EF4-FFF2-40B4-BE49-F238E27FC236}">
                <a16:creationId xmlns:a16="http://schemas.microsoft.com/office/drawing/2014/main" id="{F6DD2D24-DF13-49E9-A395-F1EA6415D571}"/>
              </a:ext>
            </a:extLst>
          </p:cNvPr>
          <p:cNvSpPr/>
          <p:nvPr userDrawn="1"/>
        </p:nvSpPr>
        <p:spPr>
          <a:xfrm>
            <a:off x="-1185" y="-1"/>
            <a:ext cx="12192000" cy="6858001"/>
          </a:xfrm>
          <a:prstGeom prst="rect">
            <a:avLst/>
          </a:prstGeom>
          <a:solidFill>
            <a:srgbClr val="222B34">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6" name="מלבן 5">
            <a:extLst>
              <a:ext uri="{FF2B5EF4-FFF2-40B4-BE49-F238E27FC236}">
                <a16:creationId xmlns:a16="http://schemas.microsoft.com/office/drawing/2014/main" id="{60629576-3D2C-4D91-95AC-A22C64C5610C}"/>
              </a:ext>
            </a:extLst>
          </p:cNvPr>
          <p:cNvSpPr/>
          <p:nvPr userDrawn="1"/>
        </p:nvSpPr>
        <p:spPr>
          <a:xfrm>
            <a:off x="0" y="1"/>
            <a:ext cx="12192000" cy="963038"/>
          </a:xfrm>
          <a:prstGeom prst="rect">
            <a:avLst/>
          </a:prstGeom>
          <a:solidFill>
            <a:srgbClr val="222B3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12" name="מחבר ישר 11">
            <a:extLst>
              <a:ext uri="{FF2B5EF4-FFF2-40B4-BE49-F238E27FC236}">
                <a16:creationId xmlns:a16="http://schemas.microsoft.com/office/drawing/2014/main" id="{8099972F-ED7F-459A-A804-B1A95646780B}"/>
              </a:ext>
            </a:extLst>
          </p:cNvPr>
          <p:cNvCxnSpPr>
            <a:cxnSpLocks/>
          </p:cNvCxnSpPr>
          <p:nvPr userDrawn="1"/>
        </p:nvCxnSpPr>
        <p:spPr>
          <a:xfrm>
            <a:off x="5354320" y="971470"/>
            <a:ext cx="1483360" cy="0"/>
          </a:xfrm>
          <a:prstGeom prst="line">
            <a:avLst/>
          </a:prstGeom>
          <a:ln w="76200">
            <a:solidFill>
              <a:srgbClr val="FCC201"/>
            </a:solidFill>
          </a:ln>
        </p:spPr>
        <p:style>
          <a:lnRef idx="1">
            <a:schemeClr val="accent1"/>
          </a:lnRef>
          <a:fillRef idx="0">
            <a:schemeClr val="accent1"/>
          </a:fillRef>
          <a:effectRef idx="0">
            <a:schemeClr val="accent1"/>
          </a:effectRef>
          <a:fontRef idx="minor">
            <a:schemeClr val="tx1"/>
          </a:fontRef>
        </p:style>
      </p:cxnSp>
      <p:sp>
        <p:nvSpPr>
          <p:cNvPr id="17" name="כותרת 14">
            <a:extLst>
              <a:ext uri="{FF2B5EF4-FFF2-40B4-BE49-F238E27FC236}">
                <a16:creationId xmlns:a16="http://schemas.microsoft.com/office/drawing/2014/main" id="{62EEF96F-D0ED-432F-8DF8-F763A8BC9D4C}"/>
              </a:ext>
            </a:extLst>
          </p:cNvPr>
          <p:cNvSpPr>
            <a:spLocks noGrp="1"/>
          </p:cNvSpPr>
          <p:nvPr>
            <p:ph type="title" hasCustomPrompt="1"/>
          </p:nvPr>
        </p:nvSpPr>
        <p:spPr>
          <a:xfrm>
            <a:off x="0" y="186492"/>
            <a:ext cx="12192000" cy="690189"/>
          </a:xfrm>
          <a:prstGeom prst="rect">
            <a:avLst/>
          </a:prstGeom>
          <a:noFill/>
        </p:spPr>
        <p:txBody>
          <a:bodyPr wrap="square" rtlCol="1">
            <a:spAutoFit/>
          </a:bodyPr>
          <a:lstStyle>
            <a:lvl1pPr>
              <a:defRPr lang="he-IL" sz="4200" spc="90">
                <a:solidFill>
                  <a:schemeClr val="bg1"/>
                </a:solidFill>
                <a:latin typeface="Heebo" panose="00000500000000000000" pitchFamily="2" charset="-79"/>
                <a:ea typeface="+mn-ea"/>
                <a:cs typeface="Heebo" panose="00000500000000000000" pitchFamily="2" charset="-79"/>
              </a:defRPr>
            </a:lvl1pPr>
          </a:lstStyle>
          <a:p>
            <a:pPr marL="0" lvl="0" algn="ctr"/>
            <a:r>
              <a:rPr lang="he-IL" dirty="0"/>
              <a:t>פה תהיה כותרת</a:t>
            </a:r>
          </a:p>
        </p:txBody>
      </p:sp>
    </p:spTree>
    <p:extLst>
      <p:ext uri="{BB962C8B-B14F-4D97-AF65-F5344CB8AC3E}">
        <p14:creationId xmlns:p14="http://schemas.microsoft.com/office/powerpoint/2010/main" val="3747567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פריסה מותאמת אישית">
    <p:spTree>
      <p:nvGrpSpPr>
        <p:cNvPr id="1" name=""/>
        <p:cNvGrpSpPr/>
        <p:nvPr/>
      </p:nvGrpSpPr>
      <p:grpSpPr>
        <a:xfrm>
          <a:off x="0" y="0"/>
          <a:ext cx="0" cy="0"/>
          <a:chOff x="0" y="0"/>
          <a:chExt cx="0" cy="0"/>
        </a:xfrm>
      </p:grpSpPr>
      <p:pic>
        <p:nvPicPr>
          <p:cNvPr id="3" name="תמונה 2">
            <a:extLst>
              <a:ext uri="{FF2B5EF4-FFF2-40B4-BE49-F238E27FC236}">
                <a16:creationId xmlns:a16="http://schemas.microsoft.com/office/drawing/2014/main" id="{34DF4A2C-7A31-4C00-93D2-0D9705DAFEB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64427"/>
          <a:stretch/>
        </p:blipFill>
        <p:spPr>
          <a:xfrm>
            <a:off x="0" y="76201"/>
            <a:ext cx="12190815" cy="6781800"/>
          </a:xfrm>
          <a:prstGeom prst="rect">
            <a:avLst/>
          </a:prstGeom>
        </p:spPr>
      </p:pic>
      <p:sp>
        <p:nvSpPr>
          <p:cNvPr id="8" name="מלבן 7">
            <a:extLst>
              <a:ext uri="{FF2B5EF4-FFF2-40B4-BE49-F238E27FC236}">
                <a16:creationId xmlns:a16="http://schemas.microsoft.com/office/drawing/2014/main" id="{C7FF567F-DE64-4577-B8D4-0CBC88A877AC}"/>
              </a:ext>
            </a:extLst>
          </p:cNvPr>
          <p:cNvSpPr/>
          <p:nvPr userDrawn="1"/>
        </p:nvSpPr>
        <p:spPr>
          <a:xfrm>
            <a:off x="-1185" y="-1"/>
            <a:ext cx="12192000" cy="6858001"/>
          </a:xfrm>
          <a:prstGeom prst="rect">
            <a:avLst/>
          </a:prstGeom>
          <a:solidFill>
            <a:srgbClr val="222B34">
              <a:alpha val="8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7" name="מלבן 6">
            <a:extLst>
              <a:ext uri="{FF2B5EF4-FFF2-40B4-BE49-F238E27FC236}">
                <a16:creationId xmlns:a16="http://schemas.microsoft.com/office/drawing/2014/main" id="{F6D87B18-9E80-42A0-B67D-F96C10E73B26}"/>
              </a:ext>
            </a:extLst>
          </p:cNvPr>
          <p:cNvSpPr/>
          <p:nvPr userDrawn="1"/>
        </p:nvSpPr>
        <p:spPr>
          <a:xfrm>
            <a:off x="0" y="0"/>
            <a:ext cx="12192000" cy="1341117"/>
          </a:xfrm>
          <a:prstGeom prst="rect">
            <a:avLst/>
          </a:prstGeom>
          <a:solidFill>
            <a:srgbClr val="222B34">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6" name="מלבן 5">
            <a:extLst>
              <a:ext uri="{FF2B5EF4-FFF2-40B4-BE49-F238E27FC236}">
                <a16:creationId xmlns:a16="http://schemas.microsoft.com/office/drawing/2014/main" id="{60629576-3D2C-4D91-95AC-A22C64C5610C}"/>
              </a:ext>
            </a:extLst>
          </p:cNvPr>
          <p:cNvSpPr/>
          <p:nvPr userDrawn="1"/>
        </p:nvSpPr>
        <p:spPr>
          <a:xfrm>
            <a:off x="0" y="0"/>
            <a:ext cx="12192000" cy="1341119"/>
          </a:xfrm>
          <a:prstGeom prst="rect">
            <a:avLst/>
          </a:prstGeom>
          <a:solidFill>
            <a:srgbClr val="222B3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cxnSp>
        <p:nvCxnSpPr>
          <p:cNvPr id="12" name="מחבר ישר 11">
            <a:extLst>
              <a:ext uri="{FF2B5EF4-FFF2-40B4-BE49-F238E27FC236}">
                <a16:creationId xmlns:a16="http://schemas.microsoft.com/office/drawing/2014/main" id="{8099972F-ED7F-459A-A804-B1A95646780B}"/>
              </a:ext>
            </a:extLst>
          </p:cNvPr>
          <p:cNvCxnSpPr>
            <a:cxnSpLocks/>
          </p:cNvCxnSpPr>
          <p:nvPr userDrawn="1"/>
        </p:nvCxnSpPr>
        <p:spPr>
          <a:xfrm>
            <a:off x="5354320" y="1341120"/>
            <a:ext cx="1483360" cy="0"/>
          </a:xfrm>
          <a:prstGeom prst="line">
            <a:avLst/>
          </a:prstGeom>
          <a:ln w="76200">
            <a:solidFill>
              <a:srgbClr val="FCC201"/>
            </a:solidFill>
          </a:ln>
        </p:spPr>
        <p:style>
          <a:lnRef idx="1">
            <a:schemeClr val="accent1"/>
          </a:lnRef>
          <a:fillRef idx="0">
            <a:schemeClr val="accent1"/>
          </a:fillRef>
          <a:effectRef idx="0">
            <a:schemeClr val="accent1"/>
          </a:effectRef>
          <a:fontRef idx="minor">
            <a:schemeClr val="tx1"/>
          </a:fontRef>
        </p:style>
      </p:cxnSp>
      <p:sp>
        <p:nvSpPr>
          <p:cNvPr id="17" name="כותרת 14">
            <a:extLst>
              <a:ext uri="{FF2B5EF4-FFF2-40B4-BE49-F238E27FC236}">
                <a16:creationId xmlns:a16="http://schemas.microsoft.com/office/drawing/2014/main" id="{62EEF96F-D0ED-432F-8DF8-F763A8BC9D4C}"/>
              </a:ext>
            </a:extLst>
          </p:cNvPr>
          <p:cNvSpPr>
            <a:spLocks noGrp="1"/>
          </p:cNvSpPr>
          <p:nvPr>
            <p:ph type="title" hasCustomPrompt="1"/>
          </p:nvPr>
        </p:nvSpPr>
        <p:spPr>
          <a:xfrm>
            <a:off x="-1" y="307957"/>
            <a:ext cx="12192000" cy="846770"/>
          </a:xfrm>
          <a:prstGeom prst="rect">
            <a:avLst/>
          </a:prstGeom>
          <a:noFill/>
        </p:spPr>
        <p:txBody>
          <a:bodyPr wrap="square" rtlCol="1">
            <a:spAutoFit/>
          </a:bodyPr>
          <a:lstStyle>
            <a:lvl1pPr>
              <a:defRPr lang="he-IL" sz="5300" spc="90">
                <a:solidFill>
                  <a:schemeClr val="bg1"/>
                </a:solidFill>
                <a:latin typeface="Heebo" panose="00000500000000000000" pitchFamily="2" charset="-79"/>
                <a:ea typeface="+mn-ea"/>
                <a:cs typeface="Heebo" panose="00000500000000000000" pitchFamily="2" charset="-79"/>
              </a:defRPr>
            </a:lvl1pPr>
          </a:lstStyle>
          <a:p>
            <a:pPr marL="0" lvl="0" algn="ctr"/>
            <a:r>
              <a:rPr lang="he-IL" dirty="0"/>
              <a:t>פה תהיה כותרת</a:t>
            </a:r>
          </a:p>
        </p:txBody>
      </p:sp>
    </p:spTree>
    <p:extLst>
      <p:ext uri="{BB962C8B-B14F-4D97-AF65-F5344CB8AC3E}">
        <p14:creationId xmlns:p14="http://schemas.microsoft.com/office/powerpoint/2010/main" val="3289238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22B3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3075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3" r:id="rId6"/>
    <p:sldLayoutId id="2147483659" r:id="rId7"/>
    <p:sldLayoutId id="2147483655" r:id="rId8"/>
    <p:sldLayoutId id="2147483656" r:id="rId9"/>
    <p:sldLayoutId id="2147483657" r:id="rId10"/>
    <p:sldLayoutId id="2147483660" r:id="rId11"/>
    <p:sldLayoutId id="2147483661" r:id="rId12"/>
    <p:sldLayoutId id="2147483658" r:id="rId13"/>
    <p:sldLayoutId id="2147483662" r:id="rId14"/>
    <p:sldLayoutId id="2147483663" r:id="rId15"/>
    <p:sldLayoutId id="2147483664" r:id="rId16"/>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png"/><Relationship Id="rId11" Type="http://schemas.openxmlformats.org/officeDocument/2006/relationships/image" Target="../media/image19.png"/><Relationship Id="rId5" Type="http://schemas.microsoft.com/office/2007/relationships/hdphoto" Target="../media/hdphoto1.wdp"/><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33.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7C2F4DE5-426C-4298-9197-534F4D2B19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6096000" cy="6857999"/>
          </a:xfrm>
          <a:prstGeom prst="rect">
            <a:avLst/>
          </a:prstGeom>
        </p:spPr>
      </p:pic>
      <p:pic>
        <p:nvPicPr>
          <p:cNvPr id="18" name="תמונה 17">
            <a:extLst>
              <a:ext uri="{FF2B5EF4-FFF2-40B4-BE49-F238E27FC236}">
                <a16:creationId xmlns:a16="http://schemas.microsoft.com/office/drawing/2014/main" id="{5079C3AB-5DAF-4E2A-BAF2-98498F5B34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096000" y="0"/>
            <a:ext cx="6096000" cy="6858000"/>
          </a:xfrm>
          <a:prstGeom prst="rect">
            <a:avLst/>
          </a:prstGeom>
        </p:spPr>
      </p:pic>
      <p:sp>
        <p:nvSpPr>
          <p:cNvPr id="11" name="מלבן 10">
            <a:extLst>
              <a:ext uri="{FF2B5EF4-FFF2-40B4-BE49-F238E27FC236}">
                <a16:creationId xmlns:a16="http://schemas.microsoft.com/office/drawing/2014/main" id="{A9ADD4A9-40E0-472B-9CFE-2303E00CDE1D}"/>
              </a:ext>
            </a:extLst>
          </p:cNvPr>
          <p:cNvSpPr/>
          <p:nvPr/>
        </p:nvSpPr>
        <p:spPr>
          <a:xfrm>
            <a:off x="6092952" y="0"/>
            <a:ext cx="6099048" cy="6858000"/>
          </a:xfrm>
          <a:prstGeom prst="rect">
            <a:avLst/>
          </a:prstGeom>
          <a:solidFill>
            <a:srgbClr val="222B34">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dirty="0"/>
          </a:p>
        </p:txBody>
      </p:sp>
      <p:sp>
        <p:nvSpPr>
          <p:cNvPr id="16" name="TextBox 15">
            <a:extLst>
              <a:ext uri="{FF2B5EF4-FFF2-40B4-BE49-F238E27FC236}">
                <a16:creationId xmlns:a16="http://schemas.microsoft.com/office/drawing/2014/main" id="{CF1DF388-ECB4-4E16-A457-8676872D5C4C}"/>
              </a:ext>
            </a:extLst>
          </p:cNvPr>
          <p:cNvSpPr txBox="1"/>
          <p:nvPr/>
        </p:nvSpPr>
        <p:spPr>
          <a:xfrm>
            <a:off x="6409222" y="3952733"/>
            <a:ext cx="5475887" cy="2062103"/>
          </a:xfrm>
          <a:prstGeom prst="rect">
            <a:avLst/>
          </a:prstGeom>
          <a:noFill/>
        </p:spPr>
        <p:txBody>
          <a:bodyPr wrap="square" rtlCol="1">
            <a:spAutoFit/>
          </a:bodyPr>
          <a:lstStyle/>
          <a:p>
            <a:pPr algn="ctr"/>
            <a:r>
              <a:rPr lang="en-US" altLang="he-IL" sz="3200" dirty="0" smtClean="0">
                <a:solidFill>
                  <a:schemeClr val="bg1"/>
                </a:solidFill>
                <a:latin typeface="Heebo" pitchFamily="2" charset="-79"/>
                <a:cs typeface="Heebo" pitchFamily="2" charset="-79"/>
              </a:rPr>
              <a:t>Strategy as designing, planning and executing (institutional learning and implementation)</a:t>
            </a:r>
            <a:endParaRPr lang="he-IL" altLang="he-IL" sz="3200" dirty="0">
              <a:solidFill>
                <a:schemeClr val="bg1"/>
              </a:solidFill>
              <a:latin typeface="Heebo" pitchFamily="2" charset="-79"/>
              <a:cs typeface="Heebo" pitchFamily="2" charset="-79"/>
            </a:endParaRPr>
          </a:p>
        </p:txBody>
      </p:sp>
      <p:sp>
        <p:nvSpPr>
          <p:cNvPr id="17" name="מלבן 16">
            <a:extLst>
              <a:ext uri="{FF2B5EF4-FFF2-40B4-BE49-F238E27FC236}">
                <a16:creationId xmlns:a16="http://schemas.microsoft.com/office/drawing/2014/main" id="{A6516059-45A4-4F18-8C14-EC2FEE3518B4}"/>
              </a:ext>
            </a:extLst>
          </p:cNvPr>
          <p:cNvSpPr/>
          <p:nvPr/>
        </p:nvSpPr>
        <p:spPr>
          <a:xfrm rot="18900000">
            <a:off x="9056499" y="6258086"/>
            <a:ext cx="164101" cy="164101"/>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grpSp>
        <p:nvGrpSpPr>
          <p:cNvPr id="19" name="קבוצה 18"/>
          <p:cNvGrpSpPr>
            <a:grpSpLocks/>
          </p:cNvGrpSpPr>
          <p:nvPr/>
        </p:nvGrpSpPr>
        <p:grpSpPr bwMode="auto">
          <a:xfrm>
            <a:off x="6780016" y="1206516"/>
            <a:ext cx="4719639" cy="2552701"/>
            <a:chOff x="6781095" y="8357233"/>
            <a:chExt cx="4720057" cy="2553567"/>
          </a:xfrm>
        </p:grpSpPr>
        <p:grpSp>
          <p:nvGrpSpPr>
            <p:cNvPr id="27" name="קבוצה 26"/>
            <p:cNvGrpSpPr>
              <a:grpSpLocks/>
            </p:cNvGrpSpPr>
            <p:nvPr/>
          </p:nvGrpSpPr>
          <p:grpSpPr bwMode="auto">
            <a:xfrm>
              <a:off x="6781095" y="8414797"/>
              <a:ext cx="4717485" cy="2496003"/>
              <a:chOff x="6700070" y="4363654"/>
              <a:chExt cx="4717485" cy="2496003"/>
            </a:xfrm>
          </p:grpSpPr>
          <p:sp>
            <p:nvSpPr>
              <p:cNvPr id="32" name="TextBox 11"/>
              <p:cNvSpPr txBox="1">
                <a:spLocks noChangeArrowheads="1"/>
              </p:cNvSpPr>
              <p:nvPr/>
            </p:nvSpPr>
            <p:spPr bwMode="auto">
              <a:xfrm>
                <a:off x="6700070" y="4363654"/>
                <a:ext cx="471748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6700" b="1">
                    <a:solidFill>
                      <a:schemeClr val="bg1"/>
                    </a:solidFill>
                    <a:latin typeface="Heebo" pitchFamily="2" charset="0"/>
                    <a:cs typeface="Heebo" pitchFamily="2" charset="0"/>
                  </a:rPr>
                  <a:t>Strategic</a:t>
                </a:r>
                <a:r>
                  <a:rPr lang="en-US" altLang="en-US" sz="8000" b="1">
                    <a:solidFill>
                      <a:srgbClr val="FCC201"/>
                    </a:solidFill>
                    <a:latin typeface="Heebo" pitchFamily="2" charset="0"/>
                    <a:cs typeface="Heebo" pitchFamily="2" charset="0"/>
                  </a:rPr>
                  <a:t> </a:t>
                </a:r>
                <a:endParaRPr lang="he-IL" altLang="en-US" sz="8000" b="1">
                  <a:solidFill>
                    <a:srgbClr val="FCC201"/>
                  </a:solidFill>
                  <a:latin typeface="Heebo" pitchFamily="2" charset="0"/>
                  <a:cs typeface="Heebo" pitchFamily="2" charset="0"/>
                </a:endParaRPr>
              </a:p>
            </p:txBody>
          </p:sp>
          <p:sp>
            <p:nvSpPr>
              <p:cNvPr id="33" name="TextBox 13"/>
              <p:cNvSpPr txBox="1">
                <a:spLocks noChangeArrowheads="1"/>
              </p:cNvSpPr>
              <p:nvPr/>
            </p:nvSpPr>
            <p:spPr bwMode="auto">
              <a:xfrm>
                <a:off x="6700070" y="5536218"/>
                <a:ext cx="471748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8000" b="1">
                    <a:solidFill>
                      <a:srgbClr val="FFC000"/>
                    </a:solidFill>
                    <a:latin typeface="Heebo" pitchFamily="2" charset="0"/>
                    <a:cs typeface="Heebo" pitchFamily="2" charset="0"/>
                  </a:rPr>
                  <a:t>Thinking</a:t>
                </a:r>
                <a:endParaRPr lang="he-IL" altLang="en-US" sz="8000" b="1">
                  <a:solidFill>
                    <a:srgbClr val="FFC000"/>
                  </a:solidFill>
                  <a:latin typeface="Heebo" pitchFamily="2" charset="0"/>
                  <a:cs typeface="Heebo" pitchFamily="2" charset="0"/>
                </a:endParaRPr>
              </a:p>
            </p:txBody>
          </p:sp>
        </p:grpSp>
        <p:sp>
          <p:nvSpPr>
            <p:cNvPr id="28" name="צורה חופשית: צורה 19">
              <a:extLst/>
            </p:cNvPr>
            <p:cNvSpPr/>
            <p:nvPr/>
          </p:nvSpPr>
          <p:spPr>
            <a:xfrm>
              <a:off x="11039147" y="8357234"/>
              <a:ext cx="458829" cy="460531"/>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a:p>
          </p:txBody>
        </p:sp>
        <p:sp>
          <p:nvSpPr>
            <p:cNvPr id="29" name="צורה חופשית: צורה 20">
              <a:extLst/>
            </p:cNvPr>
            <p:cNvSpPr/>
            <p:nvPr/>
          </p:nvSpPr>
          <p:spPr>
            <a:xfrm rot="5400000">
              <a:off x="11040678" y="10307403"/>
              <a:ext cx="458943" cy="462004"/>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a:p>
          </p:txBody>
        </p:sp>
        <p:sp>
          <p:nvSpPr>
            <p:cNvPr id="30" name="צורה חופשית: צורה 21">
              <a:extLst/>
            </p:cNvPr>
            <p:cNvSpPr/>
            <p:nvPr/>
          </p:nvSpPr>
          <p:spPr>
            <a:xfrm rot="10800000">
              <a:off x="6784270" y="10305758"/>
              <a:ext cx="458829" cy="462119"/>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a:p>
          </p:txBody>
        </p:sp>
        <p:sp>
          <p:nvSpPr>
            <p:cNvPr id="31" name="צורה חופשית: צורה 22">
              <a:extLst/>
            </p:cNvPr>
            <p:cNvSpPr/>
            <p:nvPr/>
          </p:nvSpPr>
          <p:spPr>
            <a:xfrm rot="16200000">
              <a:off x="6785007" y="8356497"/>
              <a:ext cx="458944" cy="460416"/>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r>
                <a:rPr lang="en-US" dirty="0"/>
                <a:t> </a:t>
              </a:r>
              <a:endParaRPr lang="he-IL" dirty="0"/>
            </a:p>
          </p:txBody>
        </p:sp>
      </p:grpSp>
    </p:spTree>
    <p:extLst>
      <p:ext uri="{BB962C8B-B14F-4D97-AF65-F5344CB8AC3E}">
        <p14:creationId xmlns:p14="http://schemas.microsoft.com/office/powerpoint/2010/main" val="2715253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קבוצה 2"/>
          <p:cNvGrpSpPr/>
          <p:nvPr/>
        </p:nvGrpSpPr>
        <p:grpSpPr>
          <a:xfrm>
            <a:off x="5787952" y="1878481"/>
            <a:ext cx="6246957" cy="4351323"/>
            <a:chOff x="1841500" y="1541599"/>
            <a:chExt cx="8509000" cy="5188746"/>
          </a:xfrm>
        </p:grpSpPr>
        <p:pic>
          <p:nvPicPr>
            <p:cNvPr id="8" name="Shape 280">
              <a:extLst>
                <a:ext uri="{FF2B5EF4-FFF2-40B4-BE49-F238E27FC236}">
                  <a16:creationId xmlns:a16="http://schemas.microsoft.com/office/drawing/2014/main" id="{B1C032A7-8C25-43AC-A623-0C82AA110053}"/>
                </a:ext>
              </a:extLst>
            </p:cNvPr>
            <p:cNvPicPr preferRelativeResize="0">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841500" y="5129335"/>
              <a:ext cx="8509000" cy="4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Shape 281">
              <a:extLst>
                <a:ext uri="{FF2B5EF4-FFF2-40B4-BE49-F238E27FC236}">
                  <a16:creationId xmlns:a16="http://schemas.microsoft.com/office/drawing/2014/main" id="{A5162322-13E4-4C68-B7FF-6704E2F838FE}"/>
                </a:ext>
              </a:extLst>
            </p:cNvPr>
            <p:cNvPicPr preferRelativeResize="0">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40013" y="2600447"/>
              <a:ext cx="7710487" cy="207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hape 282">
              <a:extLst>
                <a:ext uri="{FF2B5EF4-FFF2-40B4-BE49-F238E27FC236}">
                  <a16:creationId xmlns:a16="http://schemas.microsoft.com/office/drawing/2014/main" id="{AA538F74-D767-459B-BBCE-CCD502735994}"/>
                </a:ext>
              </a:extLst>
            </p:cNvPr>
            <p:cNvSpPr/>
            <p:nvPr/>
          </p:nvSpPr>
          <p:spPr>
            <a:xfrm>
              <a:off x="3111534" y="4681503"/>
              <a:ext cx="1887612" cy="448071"/>
            </a:xfrm>
            <a:prstGeom prst="rect">
              <a:avLst/>
            </a:prstGeom>
            <a:noFill/>
            <a:ln>
              <a:noFill/>
            </a:ln>
          </p:spPr>
          <p:txBody>
            <a:bodyPr lIns="35719" tIns="35719" rIns="35719" bIns="35719" anchor="ctr"/>
            <a:lstStyle/>
            <a:p>
              <a:pPr algn="ctr" rtl="1" eaLnBrk="1" fontAlgn="auto" hangingPunct="1">
                <a:spcBef>
                  <a:spcPts val="0"/>
                </a:spcBef>
                <a:spcAft>
                  <a:spcPts val="0"/>
                </a:spcAft>
                <a:buClr>
                  <a:srgbClr val="000000"/>
                </a:buClr>
                <a:buSzPct val="25000"/>
                <a:defRPr/>
              </a:pPr>
              <a:r>
                <a:rPr lang="en-US" b="1" dirty="0" smtClean="0">
                  <a:ln w="19050">
                    <a:noFill/>
                    <a:prstDash val="solid"/>
                  </a:ln>
                  <a:solidFill>
                    <a:srgbClr val="FCC201"/>
                  </a:solidFill>
                  <a:latin typeface="Heebo" panose="00000500000000000000" pitchFamily="2" charset="-79"/>
                  <a:ea typeface="Helvetica Neue"/>
                  <a:cs typeface="Heebo" panose="00000500000000000000" pitchFamily="2" charset="-79"/>
                  <a:sym typeface="Helvetica Neue"/>
                </a:rPr>
                <a:t>Strategy</a:t>
              </a:r>
              <a:endParaRPr lang="en-US" b="1" dirty="0">
                <a:ln w="19050">
                  <a:noFill/>
                  <a:prstDash val="solid"/>
                </a:ln>
                <a:solidFill>
                  <a:srgbClr val="FCC201"/>
                </a:solidFill>
                <a:latin typeface="Heebo" panose="00000500000000000000" pitchFamily="2" charset="-79"/>
                <a:ea typeface="Helvetica Neue"/>
                <a:cs typeface="Heebo" panose="00000500000000000000" pitchFamily="2" charset="-79"/>
                <a:sym typeface="Helvetica Neue"/>
              </a:endParaRPr>
            </a:p>
          </p:txBody>
        </p:sp>
        <p:pic>
          <p:nvPicPr>
            <p:cNvPr id="11" name="Shape 284">
              <a:extLst>
                <a:ext uri="{FF2B5EF4-FFF2-40B4-BE49-F238E27FC236}">
                  <a16:creationId xmlns:a16="http://schemas.microsoft.com/office/drawing/2014/main" id="{CE14CE23-E686-47FB-AA91-BB1D6C2BC5D2}"/>
                </a:ext>
              </a:extLst>
            </p:cNvPr>
            <p:cNvPicPr preferRelativeResize="0">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rot="16130211">
              <a:off x="1257831" y="3633117"/>
              <a:ext cx="2505075"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Shape 287">
              <a:extLst>
                <a:ext uri="{FF2B5EF4-FFF2-40B4-BE49-F238E27FC236}">
                  <a16:creationId xmlns:a16="http://schemas.microsoft.com/office/drawing/2014/main" id="{17599027-03A7-4342-8D2F-BD7A0D64375A}"/>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75800" y="3349747"/>
              <a:ext cx="52388" cy="2528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Shape 288">
              <a:extLst>
                <a:ext uri="{FF2B5EF4-FFF2-40B4-BE49-F238E27FC236}">
                  <a16:creationId xmlns:a16="http://schemas.microsoft.com/office/drawing/2014/main" id="{7D78FD82-0E3D-4648-83A1-ED649E466CF4}"/>
                </a:ext>
              </a:extLst>
            </p:cNvPr>
            <p:cNvSpPr/>
            <p:nvPr/>
          </p:nvSpPr>
          <p:spPr>
            <a:xfrm>
              <a:off x="8603788" y="5881765"/>
              <a:ext cx="1681135" cy="845518"/>
            </a:xfrm>
            <a:prstGeom prst="rect">
              <a:avLst/>
            </a:prstGeom>
            <a:noFill/>
            <a:ln>
              <a:noFill/>
            </a:ln>
          </p:spPr>
          <p:txBody>
            <a:bodyPr lIns="35719" tIns="35719" rIns="35719" bIns="35719" anchor="ctr"/>
            <a:lstStyle/>
            <a:p>
              <a:pPr algn="ctr" rtl="1" eaLnBrk="1" fontAlgn="auto" hangingPunct="1">
                <a:spcBef>
                  <a:spcPts val="0"/>
                </a:spcBef>
                <a:spcAft>
                  <a:spcPts val="0"/>
                </a:spcAft>
                <a:buClr>
                  <a:srgbClr val="000000"/>
                </a:buClr>
                <a:buSzPct val="25000"/>
                <a:defRPr/>
              </a:pPr>
              <a:r>
                <a:rPr lang="en-US" sz="1600" b="1" dirty="0" smtClean="0">
                  <a:ln w="19050">
                    <a:noFill/>
                  </a:ln>
                  <a:solidFill>
                    <a:schemeClr val="bg1"/>
                  </a:solidFill>
                  <a:latin typeface="Heebo" panose="00000500000000000000" pitchFamily="2" charset="-79"/>
                  <a:ea typeface="Helvetica Neue"/>
                  <a:cs typeface="Heebo" panose="00000500000000000000" pitchFamily="2" charset="-79"/>
                  <a:sym typeface="Helvetica Neue"/>
                </a:rPr>
                <a:t>Gap in awareness</a:t>
              </a:r>
              <a:endParaRPr lang="en-US" sz="1600" b="1" dirty="0">
                <a:ln w="19050">
                  <a:noFill/>
                </a:ln>
                <a:solidFill>
                  <a:schemeClr val="bg1"/>
                </a:solidFill>
                <a:latin typeface="Heebo" panose="00000500000000000000" pitchFamily="2" charset="-79"/>
                <a:ea typeface="Helvetica Neue"/>
                <a:cs typeface="Heebo" panose="00000500000000000000" pitchFamily="2" charset="-79"/>
                <a:sym typeface="Helvetica Neue"/>
              </a:endParaRPr>
            </a:p>
          </p:txBody>
        </p:sp>
        <p:pic>
          <p:nvPicPr>
            <p:cNvPr id="14" name="Shape 289">
              <a:extLst>
                <a:ext uri="{FF2B5EF4-FFF2-40B4-BE49-F238E27FC236}">
                  <a16:creationId xmlns:a16="http://schemas.microsoft.com/office/drawing/2014/main" id="{4684ACE7-1DB3-488C-9A29-B5CBE2356B94}"/>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34275" y="3132260"/>
              <a:ext cx="53975" cy="276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Shape 290">
              <a:extLst>
                <a:ext uri="{FF2B5EF4-FFF2-40B4-BE49-F238E27FC236}">
                  <a16:creationId xmlns:a16="http://schemas.microsoft.com/office/drawing/2014/main" id="{DE212BD4-66E1-4C7B-82EF-D0985EBF5991}"/>
                </a:ext>
              </a:extLst>
            </p:cNvPr>
            <p:cNvSpPr/>
            <p:nvPr/>
          </p:nvSpPr>
          <p:spPr>
            <a:xfrm>
              <a:off x="6518788" y="5881765"/>
              <a:ext cx="2085000" cy="845518"/>
            </a:xfrm>
            <a:prstGeom prst="rect">
              <a:avLst/>
            </a:prstGeom>
            <a:noFill/>
            <a:ln>
              <a:noFill/>
            </a:ln>
          </p:spPr>
          <p:txBody>
            <a:bodyPr lIns="35719" tIns="35719" rIns="35719" bIns="35719" anchor="ctr"/>
            <a:lstStyle/>
            <a:p>
              <a:pPr algn="ctr" rtl="1" eaLnBrk="1" fontAlgn="auto" hangingPunct="1">
                <a:spcBef>
                  <a:spcPts val="0"/>
                </a:spcBef>
                <a:spcAft>
                  <a:spcPts val="0"/>
                </a:spcAft>
                <a:buClr>
                  <a:srgbClr val="000000"/>
                </a:buClr>
                <a:buSzPct val="25000"/>
                <a:defRPr/>
              </a:pPr>
              <a:r>
                <a:rPr lang="en-US" sz="1600" b="1" dirty="0" smtClean="0">
                  <a:ln w="19050">
                    <a:noFill/>
                  </a:ln>
                  <a:solidFill>
                    <a:schemeClr val="bg1"/>
                  </a:solidFill>
                  <a:latin typeface="Heebo" panose="00000500000000000000" pitchFamily="2" charset="-79"/>
                  <a:ea typeface="Helvetica Neue"/>
                  <a:cs typeface="Heebo" panose="00000500000000000000" pitchFamily="2" charset="-79"/>
                  <a:sym typeface="Helvetica Neue"/>
                </a:rPr>
                <a:t>Cognitive biases affirmation</a:t>
              </a:r>
              <a:endParaRPr lang="en-US" sz="1600" b="1" dirty="0">
                <a:ln w="19050">
                  <a:noFill/>
                </a:ln>
                <a:solidFill>
                  <a:schemeClr val="bg1"/>
                </a:solidFill>
                <a:latin typeface="Heebo" panose="00000500000000000000" pitchFamily="2" charset="-79"/>
                <a:ea typeface="Helvetica Neue"/>
                <a:cs typeface="Heebo" panose="00000500000000000000" pitchFamily="2" charset="-79"/>
                <a:sym typeface="Helvetica Neue"/>
              </a:endParaRPr>
            </a:p>
          </p:txBody>
        </p:sp>
        <p:pic>
          <p:nvPicPr>
            <p:cNvPr id="16" name="Shape 291">
              <a:extLst>
                <a:ext uri="{FF2B5EF4-FFF2-40B4-BE49-F238E27FC236}">
                  <a16:creationId xmlns:a16="http://schemas.microsoft.com/office/drawing/2014/main" id="{154C9CB1-E358-47C4-9D22-19AE90A40E42}"/>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114925" y="2735385"/>
              <a:ext cx="53975"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Shape 292">
              <a:extLst>
                <a:ext uri="{FF2B5EF4-FFF2-40B4-BE49-F238E27FC236}">
                  <a16:creationId xmlns:a16="http://schemas.microsoft.com/office/drawing/2014/main" id="{29309684-BE72-4CA2-B53A-F3D29003592C}"/>
                </a:ext>
              </a:extLst>
            </p:cNvPr>
            <p:cNvSpPr/>
            <p:nvPr/>
          </p:nvSpPr>
          <p:spPr>
            <a:xfrm>
              <a:off x="4193301" y="5878701"/>
              <a:ext cx="1886640" cy="851644"/>
            </a:xfrm>
            <a:prstGeom prst="rect">
              <a:avLst/>
            </a:prstGeom>
            <a:noFill/>
            <a:ln>
              <a:noFill/>
            </a:ln>
          </p:spPr>
          <p:txBody>
            <a:bodyPr lIns="35719" tIns="35719" rIns="35719" bIns="35719" anchor="ctr"/>
            <a:lstStyle/>
            <a:p>
              <a:pPr algn="ctr" rtl="1" eaLnBrk="1" fontAlgn="auto" hangingPunct="1">
                <a:spcBef>
                  <a:spcPts val="0"/>
                </a:spcBef>
                <a:spcAft>
                  <a:spcPts val="0"/>
                </a:spcAft>
                <a:buClr>
                  <a:srgbClr val="000000"/>
                </a:buClr>
                <a:buSzPct val="25000"/>
                <a:defRPr/>
              </a:pPr>
              <a:r>
                <a:rPr lang="en-US" sz="1600" b="1" dirty="0" smtClean="0">
                  <a:ln w="19050">
                    <a:noFill/>
                  </a:ln>
                  <a:solidFill>
                    <a:schemeClr val="bg1"/>
                  </a:solidFill>
                  <a:latin typeface="Heebo" panose="00000500000000000000" pitchFamily="2" charset="-79"/>
                  <a:ea typeface="Helvetica Neue"/>
                  <a:cs typeface="Heebo" panose="00000500000000000000" pitchFamily="2" charset="-79"/>
                  <a:sym typeface="Helvetica Neue"/>
                </a:rPr>
                <a:t>Conception gap</a:t>
              </a:r>
            </a:p>
            <a:p>
              <a:pPr algn="ctr" rtl="1" eaLnBrk="1" fontAlgn="auto" hangingPunct="1">
                <a:spcBef>
                  <a:spcPts val="0"/>
                </a:spcBef>
                <a:spcAft>
                  <a:spcPts val="0"/>
                </a:spcAft>
                <a:buClr>
                  <a:srgbClr val="000000"/>
                </a:buClr>
                <a:buSzPct val="25000"/>
                <a:defRPr/>
              </a:pPr>
              <a:r>
                <a:rPr lang="en-US" sz="1600" b="1" dirty="0" smtClean="0">
                  <a:ln w="19050">
                    <a:noFill/>
                  </a:ln>
                  <a:solidFill>
                    <a:schemeClr val="bg1"/>
                  </a:solidFill>
                  <a:latin typeface="Heebo" panose="00000500000000000000" pitchFamily="2" charset="-79"/>
                  <a:ea typeface="Helvetica Neue"/>
                  <a:cs typeface="Heebo" panose="00000500000000000000" pitchFamily="2" charset="-79"/>
                  <a:sym typeface="Helvetica Neue"/>
                </a:rPr>
                <a:t>Meta-conception</a:t>
              </a:r>
              <a:endParaRPr lang="en-US" sz="1600" b="1" dirty="0">
                <a:ln w="19050">
                  <a:noFill/>
                </a:ln>
                <a:solidFill>
                  <a:schemeClr val="bg1"/>
                </a:solidFill>
                <a:latin typeface="Heebo" panose="00000500000000000000" pitchFamily="2" charset="-79"/>
                <a:ea typeface="Helvetica Neue"/>
                <a:cs typeface="Heebo" panose="00000500000000000000" pitchFamily="2" charset="-79"/>
                <a:sym typeface="Helvetica Neue"/>
              </a:endParaRPr>
            </a:p>
          </p:txBody>
        </p:sp>
        <p:sp>
          <p:nvSpPr>
            <p:cNvPr id="18" name="Shape 293">
              <a:extLst>
                <a:ext uri="{FF2B5EF4-FFF2-40B4-BE49-F238E27FC236}">
                  <a16:creationId xmlns:a16="http://schemas.microsoft.com/office/drawing/2014/main" id="{585EE4A2-E505-485A-9BD0-02AABD3C6157}"/>
                </a:ext>
              </a:extLst>
            </p:cNvPr>
            <p:cNvSpPr/>
            <p:nvPr/>
          </p:nvSpPr>
          <p:spPr>
            <a:xfrm>
              <a:off x="1876699" y="5881765"/>
              <a:ext cx="2089285" cy="845518"/>
            </a:xfrm>
            <a:prstGeom prst="rect">
              <a:avLst/>
            </a:prstGeom>
            <a:noFill/>
            <a:ln>
              <a:noFill/>
            </a:ln>
          </p:spPr>
          <p:txBody>
            <a:bodyPr lIns="35719" tIns="35719" rIns="35719" bIns="35719" anchor="ctr"/>
            <a:lstStyle/>
            <a:p>
              <a:pPr algn="ctr" rtl="1" eaLnBrk="1" fontAlgn="auto" hangingPunct="1">
                <a:spcBef>
                  <a:spcPts val="0"/>
                </a:spcBef>
                <a:spcAft>
                  <a:spcPts val="0"/>
                </a:spcAft>
                <a:buClr>
                  <a:srgbClr val="000000"/>
                </a:buClr>
                <a:buSzPct val="25000"/>
                <a:defRPr/>
              </a:pPr>
              <a:r>
                <a:rPr lang="en-US" sz="1600" b="1" dirty="0" smtClean="0">
                  <a:ln w="19050">
                    <a:noFill/>
                  </a:ln>
                  <a:solidFill>
                    <a:schemeClr val="bg1"/>
                  </a:solidFill>
                  <a:latin typeface="Heebo" panose="00000500000000000000" pitchFamily="2" charset="-79"/>
                  <a:ea typeface="Helvetica Neue"/>
                  <a:cs typeface="Heebo" panose="00000500000000000000" pitchFamily="2" charset="-79"/>
                  <a:sym typeface="Helvetica Neue"/>
                </a:rPr>
                <a:t>Consciousness</a:t>
              </a:r>
            </a:p>
            <a:p>
              <a:pPr algn="ctr" rtl="1" eaLnBrk="1" fontAlgn="auto" hangingPunct="1">
                <a:spcBef>
                  <a:spcPts val="0"/>
                </a:spcBef>
                <a:spcAft>
                  <a:spcPts val="0"/>
                </a:spcAft>
                <a:buClr>
                  <a:srgbClr val="000000"/>
                </a:buClr>
                <a:buSzPct val="25000"/>
                <a:defRPr/>
              </a:pPr>
              <a:r>
                <a:rPr lang="en-US" sz="1600" b="1" dirty="0" smtClean="0">
                  <a:ln w="19050">
                    <a:noFill/>
                  </a:ln>
                  <a:solidFill>
                    <a:schemeClr val="bg1"/>
                  </a:solidFill>
                  <a:latin typeface="Heebo" panose="00000500000000000000" pitchFamily="2" charset="-79"/>
                  <a:ea typeface="Helvetica Neue"/>
                  <a:cs typeface="Heebo" panose="00000500000000000000" pitchFamily="2" charset="-79"/>
                  <a:sym typeface="Helvetica Neue"/>
                </a:rPr>
                <a:t>Offset/surprise</a:t>
              </a:r>
              <a:endParaRPr lang="en-US" sz="1600" b="1" dirty="0">
                <a:ln w="19050">
                  <a:noFill/>
                </a:ln>
                <a:solidFill>
                  <a:schemeClr val="bg1"/>
                </a:solidFill>
                <a:latin typeface="Heebo" panose="00000500000000000000" pitchFamily="2" charset="-79"/>
                <a:ea typeface="Helvetica Neue"/>
                <a:cs typeface="Heebo" panose="00000500000000000000" pitchFamily="2" charset="-79"/>
                <a:sym typeface="Helvetica Neue"/>
              </a:endParaRPr>
            </a:p>
          </p:txBody>
        </p:sp>
        <p:pic>
          <p:nvPicPr>
            <p:cNvPr id="19" name="Shape 294">
              <a:extLst>
                <a:ext uri="{FF2B5EF4-FFF2-40B4-BE49-F238E27FC236}">
                  <a16:creationId xmlns:a16="http://schemas.microsoft.com/office/drawing/2014/main" id="{B1E320C5-68AE-498F-856D-4F268259FD76}"/>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55913" y="2744910"/>
              <a:ext cx="52387" cy="312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Shape 295">
              <a:extLst>
                <a:ext uri="{FF2B5EF4-FFF2-40B4-BE49-F238E27FC236}">
                  <a16:creationId xmlns:a16="http://schemas.microsoft.com/office/drawing/2014/main" id="{C1914A50-93D1-4A38-B951-141504258F7B}"/>
                </a:ext>
              </a:extLst>
            </p:cNvPr>
            <p:cNvPicPr preferRelativeResize="0">
              <a:picLocks noChangeAspect="1" noChangeArrowheads="1"/>
            </p:cNvPicPr>
            <p:nvPr/>
          </p:nvPicPr>
          <p:blipFill>
            <a:blip r:embed="rId11" cstate="print">
              <a:lum bright="70000" contrast="-70000"/>
              <a:extLst>
                <a:ext uri="{28A0092B-C50C-407E-A947-70E740481C1C}">
                  <a14:useLocalDpi xmlns:a14="http://schemas.microsoft.com/office/drawing/2010/main" val="0"/>
                </a:ext>
              </a:extLst>
            </a:blip>
            <a:srcRect/>
            <a:stretch>
              <a:fillRect/>
            </a:stretch>
          </p:blipFill>
          <p:spPr bwMode="auto">
            <a:xfrm rot="10797360">
              <a:off x="2306711" y="1541599"/>
              <a:ext cx="7893050" cy="1062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Shape 282">
              <a:extLst>
                <a:ext uri="{FF2B5EF4-FFF2-40B4-BE49-F238E27FC236}">
                  <a16:creationId xmlns:a16="http://schemas.microsoft.com/office/drawing/2014/main" id="{81850FC9-2FA2-4B76-8B1D-BE15552A3E86}"/>
                </a:ext>
              </a:extLst>
            </p:cNvPr>
            <p:cNvSpPr/>
            <p:nvPr/>
          </p:nvSpPr>
          <p:spPr>
            <a:xfrm rot="16200000">
              <a:off x="1282032" y="3679940"/>
              <a:ext cx="1887612" cy="448071"/>
            </a:xfrm>
            <a:prstGeom prst="rect">
              <a:avLst/>
            </a:prstGeom>
            <a:noFill/>
            <a:ln>
              <a:noFill/>
            </a:ln>
          </p:spPr>
          <p:txBody>
            <a:bodyPr lIns="35719" tIns="35719" rIns="35719" bIns="35719" anchor="ctr"/>
            <a:lstStyle/>
            <a:p>
              <a:pPr algn="ctr" rtl="1" eaLnBrk="1" fontAlgn="auto" hangingPunct="1">
                <a:spcBef>
                  <a:spcPts val="0"/>
                </a:spcBef>
                <a:spcAft>
                  <a:spcPts val="0"/>
                </a:spcAft>
                <a:buClr>
                  <a:srgbClr val="000000"/>
                </a:buClr>
                <a:buSzPct val="25000"/>
                <a:defRPr/>
              </a:pPr>
              <a:r>
                <a:rPr lang="en-US" b="1" dirty="0" smtClean="0">
                  <a:ln w="19050">
                    <a:noFill/>
                    <a:prstDash val="solid"/>
                  </a:ln>
                  <a:solidFill>
                    <a:srgbClr val="FCC201"/>
                  </a:solidFill>
                  <a:latin typeface="Heebo" panose="00000500000000000000" pitchFamily="2" charset="-79"/>
                  <a:ea typeface="Helvetica Neue"/>
                  <a:cs typeface="Heebo" panose="00000500000000000000" pitchFamily="2" charset="-79"/>
                  <a:sym typeface="Helvetica Neue"/>
                </a:rPr>
                <a:t>Offset</a:t>
              </a:r>
              <a:endParaRPr lang="en-US" b="1" dirty="0">
                <a:ln w="19050">
                  <a:noFill/>
                  <a:prstDash val="solid"/>
                </a:ln>
                <a:solidFill>
                  <a:srgbClr val="FCC201"/>
                </a:solidFill>
                <a:latin typeface="Heebo" panose="00000500000000000000" pitchFamily="2" charset="-79"/>
                <a:ea typeface="Helvetica Neue"/>
                <a:cs typeface="Heebo" panose="00000500000000000000" pitchFamily="2" charset="-79"/>
                <a:sym typeface="Helvetica Neue"/>
              </a:endParaRPr>
            </a:p>
          </p:txBody>
        </p:sp>
        <p:sp>
          <p:nvSpPr>
            <p:cNvPr id="22" name="Shape 282">
              <a:extLst>
                <a:ext uri="{FF2B5EF4-FFF2-40B4-BE49-F238E27FC236}">
                  <a16:creationId xmlns:a16="http://schemas.microsoft.com/office/drawing/2014/main" id="{5C92CAD5-0FC8-4E17-8616-3595A5753834}"/>
                </a:ext>
              </a:extLst>
            </p:cNvPr>
            <p:cNvSpPr/>
            <p:nvPr/>
          </p:nvSpPr>
          <p:spPr>
            <a:xfrm rot="1482642">
              <a:off x="3159737" y="2907675"/>
              <a:ext cx="1887612" cy="448071"/>
            </a:xfrm>
            <a:prstGeom prst="rect">
              <a:avLst/>
            </a:prstGeom>
            <a:noFill/>
            <a:ln>
              <a:noFill/>
            </a:ln>
          </p:spPr>
          <p:txBody>
            <a:bodyPr lIns="35719" tIns="35719" rIns="35719" bIns="35719" anchor="ctr"/>
            <a:lstStyle/>
            <a:p>
              <a:pPr algn="ctr" rtl="1" eaLnBrk="1" fontAlgn="auto" hangingPunct="1">
                <a:spcBef>
                  <a:spcPts val="0"/>
                </a:spcBef>
                <a:spcAft>
                  <a:spcPts val="0"/>
                </a:spcAft>
                <a:buClr>
                  <a:srgbClr val="000000"/>
                </a:buClr>
                <a:buSzPct val="25000"/>
                <a:defRPr/>
              </a:pPr>
              <a:r>
                <a:rPr lang="en-US" b="1" dirty="0" smtClean="0">
                  <a:ln w="19050">
                    <a:noFill/>
                    <a:prstDash val="solid"/>
                  </a:ln>
                  <a:solidFill>
                    <a:srgbClr val="FCC201"/>
                  </a:solidFill>
                  <a:latin typeface="Heebo" panose="00000500000000000000" pitchFamily="2" charset="-79"/>
                  <a:ea typeface="Helvetica Neue"/>
                  <a:cs typeface="Heebo" panose="00000500000000000000" pitchFamily="2" charset="-79"/>
                  <a:sym typeface="Helvetica Neue"/>
                </a:rPr>
                <a:t>Reality</a:t>
              </a:r>
              <a:endParaRPr lang="en-US" b="1" dirty="0">
                <a:ln w="19050">
                  <a:noFill/>
                  <a:prstDash val="solid"/>
                </a:ln>
                <a:solidFill>
                  <a:srgbClr val="FCC201"/>
                </a:solidFill>
                <a:latin typeface="Heebo" panose="00000500000000000000" pitchFamily="2" charset="-79"/>
                <a:ea typeface="Helvetica Neue"/>
                <a:cs typeface="Heebo" panose="00000500000000000000" pitchFamily="2" charset="-79"/>
                <a:sym typeface="Helvetica Neue"/>
              </a:endParaRPr>
            </a:p>
          </p:txBody>
        </p:sp>
        <p:sp>
          <p:nvSpPr>
            <p:cNvPr id="23" name="Shape 282">
              <a:extLst>
                <a:ext uri="{FF2B5EF4-FFF2-40B4-BE49-F238E27FC236}">
                  <a16:creationId xmlns:a16="http://schemas.microsoft.com/office/drawing/2014/main" id="{278C86FE-6434-48C2-9743-3109832D7FAB}"/>
                </a:ext>
              </a:extLst>
            </p:cNvPr>
            <p:cNvSpPr>
              <a:spLocks noChangeArrowheads="1"/>
            </p:cNvSpPr>
            <p:nvPr/>
          </p:nvSpPr>
          <p:spPr bwMode="auto">
            <a:xfrm>
              <a:off x="4586288" y="1811922"/>
              <a:ext cx="4362450" cy="5873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35719" tIns="35719" rIns="35719" bIns="35719" anchor="ct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spcBef>
                  <a:spcPct val="0"/>
                </a:spcBef>
                <a:spcAft>
                  <a:spcPct val="0"/>
                </a:spcAft>
                <a:buClr>
                  <a:srgbClr val="000000"/>
                </a:buClr>
                <a:buSzPct val="25000"/>
                <a:buFontTx/>
                <a:buNone/>
              </a:pPr>
              <a:r>
                <a:rPr lang="en-US" altLang="en-US" sz="1800" b="1" dirty="0">
                  <a:solidFill>
                    <a:schemeClr val="bg1"/>
                  </a:solidFill>
                  <a:latin typeface="Heebo" panose="00000500000000000000" pitchFamily="2" charset="-79"/>
                  <a:ea typeface="Helvetica Neue"/>
                  <a:cs typeface="Heebo" panose="00000500000000000000" pitchFamily="2" charset="-79"/>
                  <a:sym typeface="Helvetica Neue"/>
                </a:rPr>
                <a:t>Time</a:t>
              </a:r>
            </a:p>
          </p:txBody>
        </p:sp>
      </p:grpSp>
      <p:grpSp>
        <p:nvGrpSpPr>
          <p:cNvPr id="4" name="קבוצה 23"/>
          <p:cNvGrpSpPr/>
          <p:nvPr/>
        </p:nvGrpSpPr>
        <p:grpSpPr>
          <a:xfrm>
            <a:off x="-203594" y="1888609"/>
            <a:ext cx="6109233" cy="4030387"/>
            <a:chOff x="1795395" y="1046278"/>
            <a:chExt cx="9689240" cy="5436775"/>
          </a:xfrm>
        </p:grpSpPr>
        <p:sp>
          <p:nvSpPr>
            <p:cNvPr id="25" name="קשת 24">
              <a:extLst>
                <a:ext uri="{FF2B5EF4-FFF2-40B4-BE49-F238E27FC236}">
                  <a16:creationId xmlns:a16="http://schemas.microsoft.com/office/drawing/2014/main" id="{2BBB1D0C-3E55-448C-A6EC-CA6FD64A5D97}"/>
                </a:ext>
              </a:extLst>
            </p:cNvPr>
            <p:cNvSpPr/>
            <p:nvPr/>
          </p:nvSpPr>
          <p:spPr>
            <a:xfrm>
              <a:off x="3043924" y="3793062"/>
              <a:ext cx="6941508" cy="2689991"/>
            </a:xfrm>
            <a:prstGeom prst="arc">
              <a:avLst>
                <a:gd name="adj1" fmla="val 16028138"/>
                <a:gd name="adj2" fmla="val 21275330"/>
              </a:avLst>
            </a:prstGeom>
            <a:ln w="28575">
              <a:solidFill>
                <a:schemeClr val="accent1">
                  <a:lumMod val="60000"/>
                  <a:lumOff val="40000"/>
                </a:schemeClr>
              </a:solidFill>
              <a:prstDash val="sysDash"/>
            </a:ln>
          </p:spPr>
          <p:style>
            <a:lnRef idx="3">
              <a:schemeClr val="accent1"/>
            </a:lnRef>
            <a:fillRef idx="0">
              <a:schemeClr val="accent1"/>
            </a:fillRef>
            <a:effectRef idx="2">
              <a:schemeClr val="accent1"/>
            </a:effectRef>
            <a:fontRef idx="minor">
              <a:schemeClr val="tx1"/>
            </a:fontRef>
          </p:style>
          <p:txBody>
            <a:bodyPr rtlCol="1" anchor="ctr"/>
            <a:lstStyle/>
            <a:p>
              <a:pPr algn="ctr" rtl="1" eaLnBrk="1" fontAlgn="auto" hangingPunct="1">
                <a:spcBef>
                  <a:spcPts val="0"/>
                </a:spcBef>
                <a:spcAft>
                  <a:spcPts val="0"/>
                </a:spcAft>
                <a:defRPr/>
              </a:pPr>
              <a:endParaRPr lang="he-IL" sz="1400">
                <a:solidFill>
                  <a:schemeClr val="bg1"/>
                </a:solidFill>
              </a:endParaRPr>
            </a:p>
          </p:txBody>
        </p:sp>
        <p:sp>
          <p:nvSpPr>
            <p:cNvPr id="26" name="קשת 25">
              <a:extLst>
                <a:ext uri="{FF2B5EF4-FFF2-40B4-BE49-F238E27FC236}">
                  <a16:creationId xmlns:a16="http://schemas.microsoft.com/office/drawing/2014/main" id="{4207B072-FA40-4CBB-8B98-23A07CA58A6B}"/>
                </a:ext>
              </a:extLst>
            </p:cNvPr>
            <p:cNvSpPr/>
            <p:nvPr/>
          </p:nvSpPr>
          <p:spPr>
            <a:xfrm flipH="1">
              <a:off x="2674209" y="3775993"/>
              <a:ext cx="6715095" cy="2689991"/>
            </a:xfrm>
            <a:prstGeom prst="arc">
              <a:avLst>
                <a:gd name="adj1" fmla="val 15242824"/>
                <a:gd name="adj2" fmla="val 21275330"/>
              </a:avLst>
            </a:prstGeom>
            <a:ln w="28575">
              <a:solidFill>
                <a:schemeClr val="accent1">
                  <a:lumMod val="60000"/>
                  <a:lumOff val="40000"/>
                </a:schemeClr>
              </a:solidFill>
            </a:ln>
          </p:spPr>
          <p:style>
            <a:lnRef idx="3">
              <a:schemeClr val="accent1"/>
            </a:lnRef>
            <a:fillRef idx="0">
              <a:schemeClr val="accent1"/>
            </a:fillRef>
            <a:effectRef idx="2">
              <a:schemeClr val="accent1"/>
            </a:effectRef>
            <a:fontRef idx="minor">
              <a:schemeClr val="tx1"/>
            </a:fontRef>
          </p:style>
          <p:txBody>
            <a:bodyPr rtlCol="1" anchor="ctr"/>
            <a:lstStyle/>
            <a:p>
              <a:pPr algn="ctr" rtl="1" eaLnBrk="1" fontAlgn="auto" hangingPunct="1">
                <a:spcBef>
                  <a:spcPts val="0"/>
                </a:spcBef>
                <a:spcAft>
                  <a:spcPts val="0"/>
                </a:spcAft>
                <a:defRPr/>
              </a:pPr>
              <a:endParaRPr lang="he-IL" sz="1400">
                <a:solidFill>
                  <a:schemeClr val="bg1"/>
                </a:solidFill>
              </a:endParaRPr>
            </a:p>
          </p:txBody>
        </p:sp>
        <p:sp>
          <p:nvSpPr>
            <p:cNvPr id="27" name="קשת 26">
              <a:extLst>
                <a:ext uri="{FF2B5EF4-FFF2-40B4-BE49-F238E27FC236}">
                  <a16:creationId xmlns:a16="http://schemas.microsoft.com/office/drawing/2014/main" id="{8580B6FD-FA18-43E1-B085-8715B35DEF97}"/>
                </a:ext>
              </a:extLst>
            </p:cNvPr>
            <p:cNvSpPr/>
            <p:nvPr/>
          </p:nvSpPr>
          <p:spPr>
            <a:xfrm rot="10465863" flipH="1">
              <a:off x="1795395" y="1046278"/>
              <a:ext cx="9689240" cy="2688195"/>
            </a:xfrm>
            <a:prstGeom prst="arc">
              <a:avLst>
                <a:gd name="adj1" fmla="val 15195576"/>
                <a:gd name="adj2" fmla="val 21275330"/>
              </a:avLst>
            </a:prstGeom>
            <a:ln w="28575">
              <a:solidFill>
                <a:schemeClr val="accent1">
                  <a:lumMod val="60000"/>
                  <a:lumOff val="40000"/>
                </a:schemeClr>
              </a:solidFill>
            </a:ln>
          </p:spPr>
          <p:style>
            <a:lnRef idx="3">
              <a:schemeClr val="accent1"/>
            </a:lnRef>
            <a:fillRef idx="0">
              <a:schemeClr val="accent1"/>
            </a:fillRef>
            <a:effectRef idx="2">
              <a:schemeClr val="accent1"/>
            </a:effectRef>
            <a:fontRef idx="minor">
              <a:schemeClr val="tx1"/>
            </a:fontRef>
          </p:style>
          <p:txBody>
            <a:bodyPr rtlCol="1" anchor="ctr"/>
            <a:lstStyle/>
            <a:p>
              <a:pPr algn="ctr" rtl="1" eaLnBrk="1" fontAlgn="auto" hangingPunct="1">
                <a:spcBef>
                  <a:spcPts val="0"/>
                </a:spcBef>
                <a:spcAft>
                  <a:spcPts val="0"/>
                </a:spcAft>
                <a:defRPr/>
              </a:pPr>
              <a:endParaRPr lang="he-IL" sz="1400"/>
            </a:p>
          </p:txBody>
        </p:sp>
        <p:cxnSp>
          <p:nvCxnSpPr>
            <p:cNvPr id="28" name="מחבר ישר 27">
              <a:extLst>
                <a:ext uri="{FF2B5EF4-FFF2-40B4-BE49-F238E27FC236}">
                  <a16:creationId xmlns:a16="http://schemas.microsoft.com/office/drawing/2014/main" id="{34CAE8A8-D371-4B82-8297-4804A532C0E8}"/>
                </a:ext>
              </a:extLst>
            </p:cNvPr>
            <p:cNvCxnSpPr/>
            <p:nvPr/>
          </p:nvCxnSpPr>
          <p:spPr>
            <a:xfrm>
              <a:off x="2135131" y="5115596"/>
              <a:ext cx="8314356" cy="0"/>
            </a:xfrm>
            <a:prstGeom prst="line">
              <a:avLst/>
            </a:prstGeom>
            <a:ln w="28575">
              <a:solidFill>
                <a:schemeClr val="accent1">
                  <a:lumMod val="60000"/>
                  <a:lumOff val="40000"/>
                </a:schemeClr>
              </a:solidFill>
            </a:ln>
          </p:spPr>
          <p:style>
            <a:lnRef idx="3">
              <a:schemeClr val="accent1"/>
            </a:lnRef>
            <a:fillRef idx="0">
              <a:schemeClr val="accent1"/>
            </a:fillRef>
            <a:effectRef idx="2">
              <a:schemeClr val="accent1"/>
            </a:effectRef>
            <a:fontRef idx="minor">
              <a:schemeClr val="tx1"/>
            </a:fontRef>
          </p:style>
        </p:cxnSp>
        <p:sp>
          <p:nvSpPr>
            <p:cNvPr id="29" name="TextBox 10">
              <a:extLst>
                <a:ext uri="{FF2B5EF4-FFF2-40B4-BE49-F238E27FC236}">
                  <a16:creationId xmlns:a16="http://schemas.microsoft.com/office/drawing/2014/main" id="{0097166F-9940-4EE0-A490-FA83AEF64082}"/>
                </a:ext>
              </a:extLst>
            </p:cNvPr>
            <p:cNvSpPr txBox="1">
              <a:spLocks noChangeArrowheads="1"/>
            </p:cNvSpPr>
            <p:nvPr/>
          </p:nvSpPr>
          <p:spPr bwMode="auto">
            <a:xfrm>
              <a:off x="2904668" y="5495595"/>
              <a:ext cx="6382664" cy="705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rtl="1" eaLnBrk="1" fontAlgn="auto" hangingPunct="1">
                <a:spcBef>
                  <a:spcPts val="0"/>
                </a:spcBef>
                <a:spcAft>
                  <a:spcPts val="0"/>
                </a:spcAft>
                <a:defRPr/>
              </a:pPr>
              <a:r>
                <a:rPr lang="en-US" altLang="he-IL" sz="2800" b="1" dirty="0" smtClean="0">
                  <a:solidFill>
                    <a:srgbClr val="FCC201"/>
                  </a:solidFill>
                  <a:effectLst>
                    <a:outerShdw blurRad="38100" dist="38100" dir="2700000" algn="tl">
                      <a:srgbClr val="000000">
                        <a:alpha val="43137"/>
                      </a:srgbClr>
                    </a:outerShdw>
                  </a:effectLst>
                  <a:latin typeface="Heebo" panose="00000500000000000000" pitchFamily="2" charset="-79"/>
                  <a:cs typeface="Heebo" panose="00000500000000000000" pitchFamily="2" charset="-79"/>
                </a:rPr>
                <a:t>Strategic turning point</a:t>
              </a:r>
              <a:endParaRPr lang="he-IL" altLang="he-IL" sz="2800" b="1" dirty="0">
                <a:solidFill>
                  <a:srgbClr val="FCC201"/>
                </a:solidFill>
                <a:effectLst>
                  <a:outerShdw blurRad="38100" dist="38100" dir="2700000" algn="tl">
                    <a:srgbClr val="000000">
                      <a:alpha val="43137"/>
                    </a:srgbClr>
                  </a:outerShdw>
                </a:effectLst>
                <a:latin typeface="Heebo" panose="00000500000000000000" pitchFamily="2" charset="-79"/>
                <a:cs typeface="Heebo" panose="00000500000000000000" pitchFamily="2" charset="-79"/>
              </a:endParaRPr>
            </a:p>
          </p:txBody>
        </p:sp>
        <p:sp>
          <p:nvSpPr>
            <p:cNvPr id="30" name="TextBox 11">
              <a:extLst>
                <a:ext uri="{FF2B5EF4-FFF2-40B4-BE49-F238E27FC236}">
                  <a16:creationId xmlns:a16="http://schemas.microsoft.com/office/drawing/2014/main" id="{89EAFDF9-6992-4669-8445-C9D5A1C59025}"/>
                </a:ext>
              </a:extLst>
            </p:cNvPr>
            <p:cNvSpPr txBox="1">
              <a:spLocks noChangeArrowheads="1"/>
            </p:cNvSpPr>
            <p:nvPr/>
          </p:nvSpPr>
          <p:spPr bwMode="auto">
            <a:xfrm>
              <a:off x="7001072" y="4058156"/>
              <a:ext cx="1854549" cy="871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spcBef>
                  <a:spcPct val="0"/>
                </a:spcBef>
                <a:spcAft>
                  <a:spcPct val="0"/>
                </a:spcAft>
                <a:buClrTx/>
                <a:buSzTx/>
                <a:buFontTx/>
                <a:buNone/>
              </a:pPr>
              <a:r>
                <a:rPr lang="en-US" altLang="he-IL" sz="1800" b="1" dirty="0" smtClean="0">
                  <a:solidFill>
                    <a:schemeClr val="bg1"/>
                  </a:solidFill>
                  <a:latin typeface="Heebo" panose="00000500000000000000" pitchFamily="2" charset="-79"/>
                  <a:cs typeface="Heebo" panose="00000500000000000000" pitchFamily="2" charset="-79"/>
                </a:rPr>
                <a:t>The firm declines</a:t>
              </a:r>
              <a:endParaRPr lang="he-IL" altLang="he-IL" sz="1800" b="1" dirty="0">
                <a:solidFill>
                  <a:schemeClr val="bg1"/>
                </a:solidFill>
                <a:latin typeface="Heebo" panose="00000500000000000000" pitchFamily="2" charset="-79"/>
                <a:cs typeface="Heebo" panose="00000500000000000000" pitchFamily="2" charset="-79"/>
              </a:endParaRPr>
            </a:p>
          </p:txBody>
        </p:sp>
        <p:sp>
          <p:nvSpPr>
            <p:cNvPr id="31" name="TextBox 12">
              <a:extLst>
                <a:ext uri="{FF2B5EF4-FFF2-40B4-BE49-F238E27FC236}">
                  <a16:creationId xmlns:a16="http://schemas.microsoft.com/office/drawing/2014/main" id="{91C82649-12C5-42E1-8A5E-264182F6125E}"/>
                </a:ext>
              </a:extLst>
            </p:cNvPr>
            <p:cNvSpPr txBox="1">
              <a:spLocks noChangeArrowheads="1"/>
            </p:cNvSpPr>
            <p:nvPr/>
          </p:nvSpPr>
          <p:spPr bwMode="auto">
            <a:xfrm>
              <a:off x="5985596" y="2442725"/>
              <a:ext cx="3633713" cy="871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spcBef>
                  <a:spcPct val="0"/>
                </a:spcBef>
                <a:spcAft>
                  <a:spcPct val="0"/>
                </a:spcAft>
                <a:buClrTx/>
                <a:buSzTx/>
                <a:buFontTx/>
                <a:buNone/>
              </a:pPr>
              <a:r>
                <a:rPr lang="en-US" altLang="he-IL" sz="1800" b="1" dirty="0" smtClean="0">
                  <a:solidFill>
                    <a:schemeClr val="bg1"/>
                  </a:solidFill>
                  <a:latin typeface="Heebo" panose="00000500000000000000" pitchFamily="2" charset="-79"/>
                  <a:cs typeface="Heebo" panose="00000500000000000000" pitchFamily="2" charset="-79"/>
                </a:rPr>
                <a:t>The firm takes off to new heights</a:t>
              </a:r>
              <a:endParaRPr lang="he-IL" altLang="he-IL" sz="1800" b="1" dirty="0">
                <a:solidFill>
                  <a:schemeClr val="bg1"/>
                </a:solidFill>
                <a:latin typeface="Heebo" panose="00000500000000000000" pitchFamily="2" charset="-79"/>
                <a:cs typeface="Heebo" panose="00000500000000000000" pitchFamily="2" charset="-79"/>
              </a:endParaRPr>
            </a:p>
          </p:txBody>
        </p:sp>
        <p:cxnSp>
          <p:nvCxnSpPr>
            <p:cNvPr id="32" name="מחבר חץ ישר 31">
              <a:extLst>
                <a:ext uri="{FF2B5EF4-FFF2-40B4-BE49-F238E27FC236}">
                  <a16:creationId xmlns:a16="http://schemas.microsoft.com/office/drawing/2014/main" id="{B414BEC6-D312-4CC4-84F2-DC57A985FB96}"/>
                </a:ext>
              </a:extLst>
            </p:cNvPr>
            <p:cNvCxnSpPr/>
            <p:nvPr/>
          </p:nvCxnSpPr>
          <p:spPr>
            <a:xfrm flipV="1">
              <a:off x="6014685" y="4031737"/>
              <a:ext cx="0" cy="1393838"/>
            </a:xfrm>
            <a:prstGeom prst="straightConnector1">
              <a:avLst/>
            </a:prstGeom>
            <a:ln w="57150">
              <a:solidFill>
                <a:schemeClr val="bg1">
                  <a:lumMod val="75000"/>
                </a:schemeClr>
              </a:solidFill>
              <a:tailEnd type="triangle"/>
            </a:ln>
          </p:spPr>
          <p:style>
            <a:lnRef idx="3">
              <a:schemeClr val="accent1"/>
            </a:lnRef>
            <a:fillRef idx="0">
              <a:schemeClr val="accent1"/>
            </a:fillRef>
            <a:effectRef idx="2">
              <a:schemeClr val="accent1"/>
            </a:effectRef>
            <a:fontRef idx="minor">
              <a:schemeClr val="tx1"/>
            </a:fontRef>
          </p:style>
        </p:cxnSp>
      </p:grpSp>
      <p:sp>
        <p:nvSpPr>
          <p:cNvPr id="34" name="כותרת 1">
            <a:extLst>
              <a:ext uri="{FF2B5EF4-FFF2-40B4-BE49-F238E27FC236}">
                <a16:creationId xmlns:a16="http://schemas.microsoft.com/office/drawing/2014/main" id="{B636F25D-75B9-4FCF-8875-FC0D32CEAD9D}"/>
              </a:ext>
            </a:extLst>
          </p:cNvPr>
          <p:cNvSpPr>
            <a:spLocks noGrp="1"/>
          </p:cNvSpPr>
          <p:nvPr>
            <p:ph type="title"/>
          </p:nvPr>
        </p:nvSpPr>
        <p:spPr>
          <a:xfrm>
            <a:off x="-1" y="187884"/>
            <a:ext cx="12192000" cy="987773"/>
          </a:xfrm>
        </p:spPr>
        <p:txBody>
          <a:bodyPr/>
          <a:lstStyle/>
          <a:p>
            <a:pPr algn="ctr"/>
            <a:r>
              <a:rPr lang="en-US" sz="3200" dirty="0" smtClean="0"/>
              <a:t>What lies between the “ten-fold change” and strategic turning point, and the relevancy gap and strategic offset</a:t>
            </a:r>
            <a:endParaRPr lang="he-IL" sz="3200" dirty="0"/>
          </a:p>
        </p:txBody>
      </p:sp>
    </p:spTree>
    <p:extLst>
      <p:ext uri="{BB962C8B-B14F-4D97-AF65-F5344CB8AC3E}">
        <p14:creationId xmlns:p14="http://schemas.microsoft.com/office/powerpoint/2010/main" val="2162113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כותרת 1">
            <a:extLst>
              <a:ext uri="{FF2B5EF4-FFF2-40B4-BE49-F238E27FC236}">
                <a16:creationId xmlns:a16="http://schemas.microsoft.com/office/drawing/2014/main" id="{B636F25D-75B9-4FCF-8875-FC0D32CEAD9D}"/>
              </a:ext>
            </a:extLst>
          </p:cNvPr>
          <p:cNvSpPr>
            <a:spLocks noGrp="1"/>
          </p:cNvSpPr>
          <p:nvPr>
            <p:ph type="title"/>
          </p:nvPr>
        </p:nvSpPr>
        <p:spPr>
          <a:xfrm>
            <a:off x="-1" y="187884"/>
            <a:ext cx="12192000" cy="987773"/>
          </a:xfrm>
        </p:spPr>
        <p:txBody>
          <a:bodyPr/>
          <a:lstStyle/>
          <a:p>
            <a:pPr algn="ctr"/>
            <a:r>
              <a:rPr lang="en-US" sz="3200" dirty="0" smtClean="0"/>
              <a:t>What lies between the “ten-fold change” and strategic turning point, and the relevancy gap and strategic offset</a:t>
            </a:r>
            <a:endParaRPr lang="he-IL" sz="3200" dirty="0"/>
          </a:p>
        </p:txBody>
      </p:sp>
      <p:sp>
        <p:nvSpPr>
          <p:cNvPr id="43" name="TextBox 42"/>
          <p:cNvSpPr txBox="1"/>
          <p:nvPr/>
        </p:nvSpPr>
        <p:spPr>
          <a:xfrm>
            <a:off x="957944" y="1799770"/>
            <a:ext cx="4818742" cy="954107"/>
          </a:xfrm>
          <a:prstGeom prst="rect">
            <a:avLst/>
          </a:prstGeom>
          <a:noFill/>
        </p:spPr>
        <p:txBody>
          <a:bodyPr wrap="square" rtlCol="1">
            <a:spAutoFit/>
          </a:bodyPr>
          <a:lstStyle/>
          <a:p>
            <a:pPr marL="342900" indent="-342900" algn="l" rtl="0">
              <a:buClr>
                <a:srgbClr val="FFC000"/>
              </a:buClr>
              <a:buFont typeface="+mj-lt"/>
              <a:buAutoNum type="alphaUcPeriod"/>
            </a:pPr>
            <a:r>
              <a:rPr lang="en-US" sz="2800" dirty="0" smtClean="0">
                <a:solidFill>
                  <a:schemeClr val="bg1"/>
                </a:solidFill>
              </a:rPr>
              <a:t>The change is constant (linear or emerging and chaotic) </a:t>
            </a:r>
            <a:endParaRPr lang="he-IL" sz="2800" dirty="0">
              <a:solidFill>
                <a:schemeClr val="bg1"/>
              </a:solidFill>
            </a:endParaRPr>
          </a:p>
        </p:txBody>
      </p:sp>
      <p:sp>
        <p:nvSpPr>
          <p:cNvPr id="44" name="TextBox 43"/>
          <p:cNvSpPr txBox="1"/>
          <p:nvPr/>
        </p:nvSpPr>
        <p:spPr>
          <a:xfrm>
            <a:off x="6712859" y="1865085"/>
            <a:ext cx="4818742" cy="954107"/>
          </a:xfrm>
          <a:prstGeom prst="rect">
            <a:avLst/>
          </a:prstGeom>
          <a:noFill/>
        </p:spPr>
        <p:txBody>
          <a:bodyPr wrap="square" rtlCol="1">
            <a:spAutoFit/>
          </a:bodyPr>
          <a:lstStyle/>
          <a:p>
            <a:pPr marL="514350" indent="-514350" algn="l" rtl="0">
              <a:buClr>
                <a:srgbClr val="FFC000"/>
              </a:buClr>
              <a:buFont typeface="+mj-lt"/>
              <a:buAutoNum type="alphaUcPeriod" startAt="2"/>
            </a:pPr>
            <a:r>
              <a:rPr lang="en-US" sz="2800" dirty="0" smtClean="0">
                <a:solidFill>
                  <a:schemeClr val="bg1"/>
                </a:solidFill>
              </a:rPr>
              <a:t>Strategic pattern in face of strategic drifting </a:t>
            </a:r>
            <a:endParaRPr lang="he-IL" sz="2800" dirty="0">
              <a:solidFill>
                <a:schemeClr val="bg1"/>
              </a:solidFill>
            </a:endParaRPr>
          </a:p>
        </p:txBody>
      </p:sp>
      <p:pic>
        <p:nvPicPr>
          <p:cNvPr id="2" name="תמונה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6254" y="2976593"/>
            <a:ext cx="4388755" cy="3351612"/>
          </a:xfrm>
          <a:prstGeom prst="rect">
            <a:avLst/>
          </a:prstGeom>
        </p:spPr>
      </p:pic>
      <p:pic>
        <p:nvPicPr>
          <p:cNvPr id="3" name="תמונה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148" y="3133349"/>
            <a:ext cx="6120334" cy="3351612"/>
          </a:xfrm>
          <a:prstGeom prst="rect">
            <a:avLst/>
          </a:prstGeom>
        </p:spPr>
      </p:pic>
    </p:spTree>
    <p:extLst>
      <p:ext uri="{BB962C8B-B14F-4D97-AF65-F5344CB8AC3E}">
        <p14:creationId xmlns:p14="http://schemas.microsoft.com/office/powerpoint/2010/main" val="2162113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כותרת 1">
            <a:extLst>
              <a:ext uri="{FF2B5EF4-FFF2-40B4-BE49-F238E27FC236}">
                <a16:creationId xmlns:a16="http://schemas.microsoft.com/office/drawing/2014/main" id="{B636F25D-75B9-4FCF-8875-FC0D32CEAD9D}"/>
              </a:ext>
            </a:extLst>
          </p:cNvPr>
          <p:cNvSpPr>
            <a:spLocks noGrp="1"/>
          </p:cNvSpPr>
          <p:nvPr>
            <p:ph type="title"/>
          </p:nvPr>
        </p:nvSpPr>
        <p:spPr>
          <a:xfrm>
            <a:off x="-1" y="187884"/>
            <a:ext cx="12192000" cy="987773"/>
          </a:xfrm>
        </p:spPr>
        <p:txBody>
          <a:bodyPr/>
          <a:lstStyle/>
          <a:p>
            <a:pPr algn="ctr"/>
            <a:r>
              <a:rPr lang="en-US" sz="3200" dirty="0" smtClean="0"/>
              <a:t>What lies between the “ten-fold change” and strategic turning point, and the relevancy gap and strategic offset</a:t>
            </a:r>
            <a:endParaRPr lang="he-IL" sz="3200" dirty="0"/>
          </a:p>
        </p:txBody>
      </p:sp>
      <p:sp>
        <p:nvSpPr>
          <p:cNvPr id="43" name="TextBox 42"/>
          <p:cNvSpPr txBox="1"/>
          <p:nvPr/>
        </p:nvSpPr>
        <p:spPr>
          <a:xfrm>
            <a:off x="957944" y="1799770"/>
            <a:ext cx="4960256" cy="954107"/>
          </a:xfrm>
          <a:prstGeom prst="rect">
            <a:avLst/>
          </a:prstGeom>
          <a:noFill/>
        </p:spPr>
        <p:txBody>
          <a:bodyPr wrap="square" rtlCol="1">
            <a:spAutoFit/>
          </a:bodyPr>
          <a:lstStyle/>
          <a:p>
            <a:pPr marL="514350" indent="-514350" algn="l" rtl="0">
              <a:buClr>
                <a:srgbClr val="FFC000"/>
              </a:buClr>
              <a:buFont typeface="+mj-lt"/>
              <a:buAutoNum type="alphaUcPeriod" startAt="3"/>
            </a:pPr>
            <a:r>
              <a:rPr lang="en-US" sz="2800" dirty="0" smtClean="0">
                <a:solidFill>
                  <a:schemeClr val="bg1"/>
                </a:solidFill>
              </a:rPr>
              <a:t>Conceptual change as a risk and an opportunity</a:t>
            </a:r>
            <a:endParaRPr lang="he-IL" sz="2800" dirty="0">
              <a:solidFill>
                <a:schemeClr val="bg1"/>
              </a:solidFill>
            </a:endParaRPr>
          </a:p>
        </p:txBody>
      </p:sp>
      <p:sp>
        <p:nvSpPr>
          <p:cNvPr id="44" name="TextBox 43"/>
          <p:cNvSpPr txBox="1"/>
          <p:nvPr/>
        </p:nvSpPr>
        <p:spPr>
          <a:xfrm>
            <a:off x="6712858" y="1865085"/>
            <a:ext cx="5479141" cy="954107"/>
          </a:xfrm>
          <a:prstGeom prst="rect">
            <a:avLst/>
          </a:prstGeom>
          <a:noFill/>
        </p:spPr>
        <p:txBody>
          <a:bodyPr wrap="square" rtlCol="1">
            <a:spAutoFit/>
          </a:bodyPr>
          <a:lstStyle/>
          <a:p>
            <a:pPr marL="514350" indent="-514350" algn="l" rtl="0">
              <a:buClr>
                <a:srgbClr val="FFC000"/>
              </a:buClr>
              <a:buFont typeface="+mj-lt"/>
              <a:buAutoNum type="alphaUcPeriod" startAt="4"/>
            </a:pPr>
            <a:r>
              <a:rPr lang="en-US" sz="2800" dirty="0" smtClean="0">
                <a:solidFill>
                  <a:schemeClr val="bg1"/>
                </a:solidFill>
              </a:rPr>
              <a:t>The transition phase between two strategic concepts</a:t>
            </a:r>
            <a:endParaRPr lang="he-IL" sz="2800" dirty="0">
              <a:solidFill>
                <a:schemeClr val="bg1"/>
              </a:solidFill>
            </a:endParaRPr>
          </a:p>
        </p:txBody>
      </p:sp>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128" y="2991394"/>
            <a:ext cx="5872937" cy="3759717"/>
          </a:xfrm>
          <a:prstGeom prst="rect">
            <a:avLst/>
          </a:prstGeom>
        </p:spPr>
      </p:pic>
      <p:pic>
        <p:nvPicPr>
          <p:cNvPr id="4" name="תמונה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3775" y="3206358"/>
            <a:ext cx="4743099" cy="3188484"/>
          </a:xfrm>
          <a:prstGeom prst="rect">
            <a:avLst/>
          </a:prstGeom>
        </p:spPr>
      </p:pic>
    </p:spTree>
    <p:extLst>
      <p:ext uri="{BB962C8B-B14F-4D97-AF65-F5344CB8AC3E}">
        <p14:creationId xmlns:p14="http://schemas.microsoft.com/office/powerpoint/2010/main" val="2162113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כותרת 1">
            <a:extLst>
              <a:ext uri="{FF2B5EF4-FFF2-40B4-BE49-F238E27FC236}">
                <a16:creationId xmlns:a16="http://schemas.microsoft.com/office/drawing/2014/main" id="{B636F25D-75B9-4FCF-8875-FC0D32CEAD9D}"/>
              </a:ext>
            </a:extLst>
          </p:cNvPr>
          <p:cNvSpPr>
            <a:spLocks noGrp="1"/>
          </p:cNvSpPr>
          <p:nvPr>
            <p:ph type="title"/>
          </p:nvPr>
        </p:nvSpPr>
        <p:spPr>
          <a:xfrm>
            <a:off x="-1" y="187884"/>
            <a:ext cx="12192000" cy="987773"/>
          </a:xfrm>
        </p:spPr>
        <p:txBody>
          <a:bodyPr/>
          <a:lstStyle/>
          <a:p>
            <a:pPr algn="ctr"/>
            <a:r>
              <a:rPr lang="en-US" sz="3200" dirty="0" smtClean="0"/>
              <a:t>What lies between the “ten-fold change” and strategic turning point, and the relevancy gap and strategic offset</a:t>
            </a:r>
            <a:endParaRPr lang="he-IL" sz="3200" dirty="0"/>
          </a:p>
        </p:txBody>
      </p:sp>
      <p:sp>
        <p:nvSpPr>
          <p:cNvPr id="43" name="TextBox 42"/>
          <p:cNvSpPr txBox="1"/>
          <p:nvPr/>
        </p:nvSpPr>
        <p:spPr>
          <a:xfrm>
            <a:off x="957944" y="1799770"/>
            <a:ext cx="5188856" cy="523220"/>
          </a:xfrm>
          <a:prstGeom prst="rect">
            <a:avLst/>
          </a:prstGeom>
          <a:noFill/>
        </p:spPr>
        <p:txBody>
          <a:bodyPr wrap="square" rtlCol="1">
            <a:spAutoFit/>
          </a:bodyPr>
          <a:lstStyle/>
          <a:p>
            <a:pPr marL="514350" indent="-514350" algn="l" rtl="0">
              <a:buClr>
                <a:srgbClr val="FFC000"/>
              </a:buClr>
              <a:buFont typeface="+mj-lt"/>
              <a:buAutoNum type="alphaUcPeriod" startAt="5"/>
            </a:pPr>
            <a:r>
              <a:rPr lang="en-US" sz="2800" dirty="0" smtClean="0">
                <a:solidFill>
                  <a:schemeClr val="bg1"/>
                </a:solidFill>
              </a:rPr>
              <a:t>The change on its own     offset</a:t>
            </a:r>
            <a:endParaRPr lang="he-IL" sz="2800" dirty="0">
              <a:solidFill>
                <a:schemeClr val="bg1"/>
              </a:solidFill>
            </a:endParaRPr>
          </a:p>
        </p:txBody>
      </p:sp>
      <p:sp>
        <p:nvSpPr>
          <p:cNvPr id="44" name="TextBox 43"/>
          <p:cNvSpPr txBox="1"/>
          <p:nvPr/>
        </p:nvSpPr>
        <p:spPr>
          <a:xfrm>
            <a:off x="6712858" y="1865085"/>
            <a:ext cx="5479141" cy="954107"/>
          </a:xfrm>
          <a:prstGeom prst="rect">
            <a:avLst/>
          </a:prstGeom>
          <a:noFill/>
        </p:spPr>
        <p:txBody>
          <a:bodyPr wrap="square" rtlCol="1">
            <a:spAutoFit/>
          </a:bodyPr>
          <a:lstStyle/>
          <a:p>
            <a:pPr marL="514350" indent="-514350" algn="l" rtl="0">
              <a:buClr>
                <a:srgbClr val="FFC000"/>
              </a:buClr>
              <a:buFont typeface="+mj-lt"/>
              <a:buAutoNum type="alphaUcPeriod" startAt="6"/>
            </a:pPr>
            <a:r>
              <a:rPr lang="en-US" sz="2800" dirty="0" smtClean="0">
                <a:solidFill>
                  <a:schemeClr val="bg1"/>
                </a:solidFill>
              </a:rPr>
              <a:t>Embarrassment and “orientation”</a:t>
            </a:r>
            <a:endParaRPr lang="he-IL" sz="2800" dirty="0">
              <a:solidFill>
                <a:schemeClr val="bg1"/>
              </a:solidFill>
            </a:endParaRPr>
          </a:p>
        </p:txBody>
      </p:sp>
      <p:pic>
        <p:nvPicPr>
          <p:cNvPr id="2051" name="Picture 3" descr="C:\Users\u45414\Desktop\2.png"/>
          <p:cNvPicPr>
            <a:picLocks noChangeAspect="1" noChangeArrowheads="1"/>
          </p:cNvPicPr>
          <p:nvPr/>
        </p:nvPicPr>
        <p:blipFill>
          <a:blip r:embed="rId3" cstate="print"/>
          <a:srcRect/>
          <a:stretch>
            <a:fillRect/>
          </a:stretch>
        </p:blipFill>
        <p:spPr bwMode="auto">
          <a:xfrm>
            <a:off x="6456363" y="3162300"/>
            <a:ext cx="5278437" cy="2825750"/>
          </a:xfrm>
          <a:prstGeom prst="rect">
            <a:avLst/>
          </a:prstGeom>
          <a:noFill/>
        </p:spPr>
      </p:pic>
      <p:sp>
        <p:nvSpPr>
          <p:cNvPr id="16" name="Not Equal 1">
            <a:extLst>
              <a:ext uri="{FF2B5EF4-FFF2-40B4-BE49-F238E27FC236}">
                <a16:creationId xmlns:a16="http://schemas.microsoft.com/office/drawing/2014/main" id="{898BDD45-3403-4A0C-93F6-5B5CE3381DD2}"/>
              </a:ext>
            </a:extLst>
          </p:cNvPr>
          <p:cNvSpPr/>
          <p:nvPr/>
        </p:nvSpPr>
        <p:spPr>
          <a:xfrm>
            <a:off x="4822256" y="1912405"/>
            <a:ext cx="368300" cy="295275"/>
          </a:xfrm>
          <a:prstGeom prst="mathNotEqual">
            <a:avLst>
              <a:gd name="adj1" fmla="val 12806"/>
              <a:gd name="adj2" fmla="val 6600000"/>
              <a:gd name="adj3" fmla="val 11760"/>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pic>
        <p:nvPicPr>
          <p:cNvPr id="2" name="תמונה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8551" y="2644200"/>
            <a:ext cx="3127519" cy="3633531"/>
          </a:xfrm>
          <a:prstGeom prst="rect">
            <a:avLst/>
          </a:prstGeom>
        </p:spPr>
      </p:pic>
    </p:spTree>
    <p:extLst>
      <p:ext uri="{BB962C8B-B14F-4D97-AF65-F5344CB8AC3E}">
        <p14:creationId xmlns:p14="http://schemas.microsoft.com/office/powerpoint/2010/main" val="2162113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051"/>
                                        </p:tgtEl>
                                        <p:attrNameLst>
                                          <p:attrName>style.visibility</p:attrName>
                                        </p:attrNameLst>
                                      </p:cBhvr>
                                      <p:to>
                                        <p:strVal val="visible"/>
                                      </p:to>
                                    </p:set>
                                    <p:animEffect transition="in" filter="fade">
                                      <p:cBhvr>
                                        <p:cTn id="23"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כותרת 1">
            <a:extLst>
              <a:ext uri="{FF2B5EF4-FFF2-40B4-BE49-F238E27FC236}">
                <a16:creationId xmlns:a16="http://schemas.microsoft.com/office/drawing/2014/main" id="{B636F25D-75B9-4FCF-8875-FC0D32CEAD9D}"/>
              </a:ext>
            </a:extLst>
          </p:cNvPr>
          <p:cNvSpPr>
            <a:spLocks noGrp="1"/>
          </p:cNvSpPr>
          <p:nvPr>
            <p:ph type="title"/>
          </p:nvPr>
        </p:nvSpPr>
        <p:spPr>
          <a:xfrm>
            <a:off x="-1" y="187884"/>
            <a:ext cx="12192000" cy="987773"/>
          </a:xfrm>
        </p:spPr>
        <p:txBody>
          <a:bodyPr/>
          <a:lstStyle/>
          <a:p>
            <a:pPr algn="ctr"/>
            <a:r>
              <a:rPr lang="en-US" sz="3200" dirty="0" smtClean="0"/>
              <a:t>What lies between the “ten-fold change” and strategic turning point, and the relevancy gap and strategic offset</a:t>
            </a:r>
            <a:endParaRPr lang="he-IL" sz="3200" dirty="0"/>
          </a:p>
        </p:txBody>
      </p:sp>
      <p:sp>
        <p:nvSpPr>
          <p:cNvPr id="43" name="TextBox 42"/>
          <p:cNvSpPr txBox="1"/>
          <p:nvPr/>
        </p:nvSpPr>
        <p:spPr>
          <a:xfrm>
            <a:off x="957944" y="1799770"/>
            <a:ext cx="5188856" cy="523220"/>
          </a:xfrm>
          <a:prstGeom prst="rect">
            <a:avLst/>
          </a:prstGeom>
          <a:noFill/>
        </p:spPr>
        <p:txBody>
          <a:bodyPr wrap="square" rtlCol="1">
            <a:spAutoFit/>
          </a:bodyPr>
          <a:lstStyle/>
          <a:p>
            <a:pPr marL="514350" indent="-514350" algn="l" rtl="0">
              <a:buClr>
                <a:srgbClr val="FFC000"/>
              </a:buClr>
              <a:buFont typeface="+mj-lt"/>
              <a:buAutoNum type="alphaUcPeriod" startAt="7"/>
            </a:pPr>
            <a:r>
              <a:rPr lang="en-US" sz="2800" dirty="0" smtClean="0">
                <a:solidFill>
                  <a:schemeClr val="bg1"/>
                </a:solidFill>
              </a:rPr>
              <a:t>The response approach</a:t>
            </a:r>
            <a:endParaRPr lang="he-IL" sz="2800" dirty="0">
              <a:solidFill>
                <a:schemeClr val="bg1"/>
              </a:solidFill>
            </a:endParaRPr>
          </a:p>
        </p:txBody>
      </p:sp>
      <p:pic>
        <p:nvPicPr>
          <p:cNvPr id="3" name="תמונה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7774" y="2774828"/>
            <a:ext cx="4749196" cy="3633531"/>
          </a:xfrm>
          <a:prstGeom prst="rect">
            <a:avLst/>
          </a:prstGeom>
        </p:spPr>
      </p:pic>
    </p:spTree>
    <p:extLst>
      <p:ext uri="{BB962C8B-B14F-4D97-AF65-F5344CB8AC3E}">
        <p14:creationId xmlns:p14="http://schemas.microsoft.com/office/powerpoint/2010/main" val="2162113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3C7C672-76B2-413E-9408-F9C0DE56BB34}"/>
              </a:ext>
            </a:extLst>
          </p:cNvPr>
          <p:cNvSpPr txBox="1"/>
          <p:nvPr/>
        </p:nvSpPr>
        <p:spPr>
          <a:xfrm>
            <a:off x="4106608" y="587504"/>
            <a:ext cx="8556896" cy="1077218"/>
          </a:xfrm>
          <a:prstGeom prst="rect">
            <a:avLst/>
          </a:prstGeom>
          <a:noFill/>
        </p:spPr>
        <p:txBody>
          <a:bodyPr wrap="square" rtlCol="1">
            <a:spAutoFit/>
          </a:bodyPr>
          <a:lstStyle/>
          <a:p>
            <a:pPr algn="ctr" rtl="0"/>
            <a:r>
              <a:rPr lang="en-US" altLang="he-IL" sz="3200" dirty="0">
                <a:solidFill>
                  <a:schemeClr val="bg1"/>
                </a:solidFill>
                <a:latin typeface="Heebo" pitchFamily="2" charset="-79"/>
                <a:cs typeface="Heebo" pitchFamily="2" charset="-79"/>
              </a:rPr>
              <a:t>Strategy as design, </a:t>
            </a:r>
            <a:r>
              <a:rPr lang="en-US" altLang="he-IL" sz="3200" dirty="0" smtClean="0">
                <a:solidFill>
                  <a:schemeClr val="bg1"/>
                </a:solidFill>
                <a:latin typeface="Heebo" pitchFamily="2" charset="-79"/>
                <a:cs typeface="Heebo" pitchFamily="2" charset="-79"/>
              </a:rPr>
              <a:t>plan</a:t>
            </a:r>
          </a:p>
          <a:p>
            <a:pPr algn="ctr" rtl="0"/>
            <a:r>
              <a:rPr lang="en-US" altLang="he-IL" sz="3200" dirty="0" smtClean="0">
                <a:solidFill>
                  <a:schemeClr val="bg1"/>
                </a:solidFill>
                <a:latin typeface="Heebo" pitchFamily="2" charset="-79"/>
                <a:cs typeface="Heebo" pitchFamily="2" charset="-79"/>
              </a:rPr>
              <a:t>and execution</a:t>
            </a:r>
            <a:endParaRPr lang="he-IL" sz="3200" spc="90" dirty="0">
              <a:solidFill>
                <a:schemeClr val="bg1"/>
              </a:solidFill>
              <a:latin typeface="Heebo" panose="00000500000000000000" pitchFamily="2" charset="-79"/>
              <a:cs typeface="Heebo" panose="00000500000000000000" pitchFamily="2" charset="-79"/>
            </a:endParaRPr>
          </a:p>
        </p:txBody>
      </p:sp>
      <p:cxnSp>
        <p:nvCxnSpPr>
          <p:cNvPr id="29" name="מחבר ישר 28">
            <a:extLst>
              <a:ext uri="{FF2B5EF4-FFF2-40B4-BE49-F238E27FC236}">
                <a16:creationId xmlns:a16="http://schemas.microsoft.com/office/drawing/2014/main" id="{A0A8F1E4-83A1-40D8-8FA8-75487D3F4A9F}"/>
              </a:ext>
            </a:extLst>
          </p:cNvPr>
          <p:cNvCxnSpPr>
            <a:cxnSpLocks/>
            <a:endCxn id="13" idx="6"/>
          </p:cNvCxnSpPr>
          <p:nvPr/>
        </p:nvCxnSpPr>
        <p:spPr>
          <a:xfrm>
            <a:off x="2851067" y="4544911"/>
            <a:ext cx="7304724" cy="0"/>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7" name="אליפסה 16">
            <a:extLst>
              <a:ext uri="{FF2B5EF4-FFF2-40B4-BE49-F238E27FC236}">
                <a16:creationId xmlns:a16="http://schemas.microsoft.com/office/drawing/2014/main" id="{04308812-35DB-4E2C-9A2E-94AC9614EABC}"/>
              </a:ext>
            </a:extLst>
          </p:cNvPr>
          <p:cNvSpPr/>
          <p:nvPr/>
        </p:nvSpPr>
        <p:spPr>
          <a:xfrm>
            <a:off x="2321631"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1</a:t>
            </a:r>
          </a:p>
        </p:txBody>
      </p:sp>
      <p:sp>
        <p:nvSpPr>
          <p:cNvPr id="16" name="אליפסה 15">
            <a:extLst>
              <a:ext uri="{FF2B5EF4-FFF2-40B4-BE49-F238E27FC236}">
                <a16:creationId xmlns:a16="http://schemas.microsoft.com/office/drawing/2014/main" id="{FE819FB2-33D0-44DB-8CE7-1A8D646DE725}"/>
              </a:ext>
            </a:extLst>
          </p:cNvPr>
          <p:cNvSpPr/>
          <p:nvPr/>
        </p:nvSpPr>
        <p:spPr>
          <a:xfrm>
            <a:off x="4106608"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2</a:t>
            </a:r>
          </a:p>
        </p:txBody>
      </p:sp>
      <p:sp>
        <p:nvSpPr>
          <p:cNvPr id="21" name="מלבן 20">
            <a:extLst>
              <a:ext uri="{FF2B5EF4-FFF2-40B4-BE49-F238E27FC236}">
                <a16:creationId xmlns:a16="http://schemas.microsoft.com/office/drawing/2014/main" id="{8AC9FDB1-81C1-404F-9885-B48C78718245}"/>
              </a:ext>
            </a:extLst>
          </p:cNvPr>
          <p:cNvSpPr/>
          <p:nvPr/>
        </p:nvSpPr>
        <p:spPr>
          <a:xfrm>
            <a:off x="8609928" y="2657586"/>
            <a:ext cx="2468830" cy="106619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Summary –</a:t>
            </a:r>
          </a:p>
          <a:p>
            <a:pPr algn="ctr"/>
            <a:r>
              <a:rPr lang="en-US" sz="1900" dirty="0" smtClean="0">
                <a:latin typeface="Heebo" panose="00000500000000000000" pitchFamily="2" charset="-79"/>
                <a:cs typeface="Heebo" panose="00000500000000000000" pitchFamily="2" charset="-79"/>
              </a:rPr>
              <a:t>strategy as a learning process </a:t>
            </a:r>
            <a:endParaRPr lang="he-IL" sz="1900" dirty="0">
              <a:latin typeface="Heebo" panose="00000500000000000000" pitchFamily="2" charset="-79"/>
              <a:cs typeface="Heebo" panose="00000500000000000000" pitchFamily="2" charset="-79"/>
            </a:endParaRPr>
          </a:p>
        </p:txBody>
      </p:sp>
      <p:cxnSp>
        <p:nvCxnSpPr>
          <p:cNvPr id="36" name="מחבר ישר 35">
            <a:extLst>
              <a:ext uri="{FF2B5EF4-FFF2-40B4-BE49-F238E27FC236}">
                <a16:creationId xmlns:a16="http://schemas.microsoft.com/office/drawing/2014/main" id="{9CEB62B2-96A0-4349-8529-0916417735E1}"/>
              </a:ext>
            </a:extLst>
          </p:cNvPr>
          <p:cNvCxnSpPr>
            <a:endCxn id="21" idx="2"/>
          </p:cNvCxnSpPr>
          <p:nvPr/>
        </p:nvCxnSpPr>
        <p:spPr>
          <a:xfrm flipV="1">
            <a:off x="9840795" y="3723777"/>
            <a:ext cx="3548"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5" name="אליפסה 14">
            <a:extLst>
              <a:ext uri="{FF2B5EF4-FFF2-40B4-BE49-F238E27FC236}">
                <a16:creationId xmlns:a16="http://schemas.microsoft.com/office/drawing/2014/main" id="{9DDC9EC2-66EB-4A6D-8965-1CAC9494FAC5}"/>
              </a:ext>
            </a:extLst>
          </p:cNvPr>
          <p:cNvSpPr/>
          <p:nvPr/>
        </p:nvSpPr>
        <p:spPr>
          <a:xfrm>
            <a:off x="5899440" y="4205640"/>
            <a:ext cx="678542" cy="678542"/>
          </a:xfrm>
          <a:prstGeom prst="ellipse">
            <a:avLst/>
          </a:prstGeom>
          <a:solidFill>
            <a:schemeClr val="bg1"/>
          </a:solidFill>
          <a:ln w="57150">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3</a:t>
            </a:r>
            <a:endParaRPr lang="he-IL" sz="2400" b="1" dirty="0">
              <a:solidFill>
                <a:srgbClr val="222B34"/>
              </a:solidFill>
              <a:latin typeface="Heebo" panose="00000500000000000000" pitchFamily="2" charset="-79"/>
              <a:cs typeface="Heebo" panose="00000500000000000000" pitchFamily="2" charset="-79"/>
            </a:endParaRPr>
          </a:p>
        </p:txBody>
      </p:sp>
      <p:sp>
        <p:nvSpPr>
          <p:cNvPr id="24" name="מלבן 23">
            <a:extLst>
              <a:ext uri="{FF2B5EF4-FFF2-40B4-BE49-F238E27FC236}">
                <a16:creationId xmlns:a16="http://schemas.microsoft.com/office/drawing/2014/main" id="{083F108E-103C-41F5-86EB-1CF8A24F9D20}"/>
              </a:ext>
            </a:extLst>
          </p:cNvPr>
          <p:cNvSpPr/>
          <p:nvPr/>
        </p:nvSpPr>
        <p:spPr>
          <a:xfrm>
            <a:off x="6753654" y="5397979"/>
            <a:ext cx="2468830" cy="106619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Systematic inquiry as a feasible practice</a:t>
            </a:r>
            <a:endParaRPr lang="he-IL" sz="1900" dirty="0">
              <a:latin typeface="Heebo" panose="00000500000000000000" pitchFamily="2" charset="-79"/>
              <a:cs typeface="Heebo" panose="00000500000000000000" pitchFamily="2" charset="-79"/>
            </a:endParaRPr>
          </a:p>
        </p:txBody>
      </p:sp>
      <p:cxnSp>
        <p:nvCxnSpPr>
          <p:cNvPr id="38" name="מחבר ישר 37">
            <a:extLst>
              <a:ext uri="{FF2B5EF4-FFF2-40B4-BE49-F238E27FC236}">
                <a16:creationId xmlns:a16="http://schemas.microsoft.com/office/drawing/2014/main" id="{7545222B-5466-4AC9-BA41-13A948B89B1D}"/>
              </a:ext>
            </a:extLst>
          </p:cNvPr>
          <p:cNvCxnSpPr>
            <a:endCxn id="24" idx="0"/>
          </p:cNvCxnSpPr>
          <p:nvPr/>
        </p:nvCxnSpPr>
        <p:spPr>
          <a:xfrm flipH="1">
            <a:off x="7988069" y="4890403"/>
            <a:ext cx="254"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4" name="אליפסה 13">
            <a:extLst>
              <a:ext uri="{FF2B5EF4-FFF2-40B4-BE49-F238E27FC236}">
                <a16:creationId xmlns:a16="http://schemas.microsoft.com/office/drawing/2014/main" id="{11F8FF7E-5CA5-4CE4-9BF8-3ECD1B59EC91}"/>
              </a:ext>
            </a:extLst>
          </p:cNvPr>
          <p:cNvSpPr/>
          <p:nvPr/>
        </p:nvSpPr>
        <p:spPr>
          <a:xfrm>
            <a:off x="7686978"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4</a:t>
            </a:r>
            <a:endParaRPr lang="he-IL" sz="2400" b="1" dirty="0">
              <a:solidFill>
                <a:srgbClr val="222B34"/>
              </a:solidFill>
              <a:latin typeface="Heebo" panose="00000500000000000000" pitchFamily="2" charset="-79"/>
              <a:cs typeface="Heebo" panose="00000500000000000000" pitchFamily="2" charset="-79"/>
            </a:endParaRPr>
          </a:p>
        </p:txBody>
      </p:sp>
      <p:sp>
        <p:nvSpPr>
          <p:cNvPr id="20" name="מלבן 19">
            <a:extLst>
              <a:ext uri="{FF2B5EF4-FFF2-40B4-BE49-F238E27FC236}">
                <a16:creationId xmlns:a16="http://schemas.microsoft.com/office/drawing/2014/main" id="{3BB532C3-50C3-4083-B55B-7FC947FD4568}"/>
              </a:ext>
            </a:extLst>
          </p:cNvPr>
          <p:cNvSpPr/>
          <p:nvPr/>
        </p:nvSpPr>
        <p:spPr>
          <a:xfrm>
            <a:off x="5042193" y="2657586"/>
            <a:ext cx="2468830" cy="1034258"/>
          </a:xfrm>
          <a:prstGeom prst="rect">
            <a:avLst/>
          </a:prstGeom>
          <a:solidFill>
            <a:schemeClr val="bg1"/>
          </a:solidFill>
          <a:ln w="38100">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b="1" dirty="0" smtClean="0">
                <a:solidFill>
                  <a:srgbClr val="222B34"/>
                </a:solidFill>
                <a:latin typeface="Heebo" panose="00000500000000000000" pitchFamily="2" charset="-79"/>
                <a:cs typeface="Heebo" panose="00000500000000000000" pitchFamily="2" charset="-79"/>
              </a:rPr>
              <a:t>What lies between “designing” and “planning” </a:t>
            </a:r>
            <a:endParaRPr lang="he-IL" sz="1600" b="1" dirty="0">
              <a:solidFill>
                <a:srgbClr val="222B34"/>
              </a:solidFill>
              <a:latin typeface="Heebo" panose="00000500000000000000" pitchFamily="2" charset="-79"/>
              <a:cs typeface="Heebo" panose="00000500000000000000" pitchFamily="2" charset="-79"/>
            </a:endParaRPr>
          </a:p>
        </p:txBody>
      </p:sp>
      <p:cxnSp>
        <p:nvCxnSpPr>
          <p:cNvPr id="40" name="מחבר ישר 39">
            <a:extLst>
              <a:ext uri="{FF2B5EF4-FFF2-40B4-BE49-F238E27FC236}">
                <a16:creationId xmlns:a16="http://schemas.microsoft.com/office/drawing/2014/main" id="{497847B8-3B0B-4176-89A7-E172C8C3C9B4}"/>
              </a:ext>
            </a:extLst>
          </p:cNvPr>
          <p:cNvCxnSpPr/>
          <p:nvPr/>
        </p:nvCxnSpPr>
        <p:spPr>
          <a:xfrm flipV="1">
            <a:off x="6275368" y="3691844"/>
            <a:ext cx="1240" cy="492602"/>
          </a:xfrm>
          <a:prstGeom prst="line">
            <a:avLst/>
          </a:prstGeom>
          <a:solidFill>
            <a:schemeClr val="bg1"/>
          </a:solidFill>
          <a:ln w="57150">
            <a:solidFill>
              <a:srgbClr val="FF4343"/>
            </a:solidFill>
          </a:ln>
        </p:spPr>
        <p:style>
          <a:lnRef idx="2">
            <a:schemeClr val="accent1">
              <a:shade val="50000"/>
            </a:schemeClr>
          </a:lnRef>
          <a:fillRef idx="1">
            <a:schemeClr val="accent1"/>
          </a:fillRef>
          <a:effectRef idx="0">
            <a:schemeClr val="accent1"/>
          </a:effectRef>
          <a:fontRef idx="minor">
            <a:schemeClr val="lt1"/>
          </a:fontRef>
        </p:style>
      </p:cxnSp>
      <p:sp>
        <p:nvSpPr>
          <p:cNvPr id="13" name="אליפסה 12">
            <a:extLst>
              <a:ext uri="{FF2B5EF4-FFF2-40B4-BE49-F238E27FC236}">
                <a16:creationId xmlns:a16="http://schemas.microsoft.com/office/drawing/2014/main" id="{CA6F7869-CBAB-461B-B3BD-92CCE4596DC1}"/>
              </a:ext>
            </a:extLst>
          </p:cNvPr>
          <p:cNvSpPr/>
          <p:nvPr/>
        </p:nvSpPr>
        <p:spPr>
          <a:xfrm>
            <a:off x="9477249"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5</a:t>
            </a:r>
            <a:endParaRPr lang="he-IL" sz="2400" b="1" dirty="0">
              <a:solidFill>
                <a:srgbClr val="222B34"/>
              </a:solidFill>
              <a:latin typeface="Heebo" panose="00000500000000000000" pitchFamily="2" charset="-79"/>
              <a:cs typeface="Heebo" panose="00000500000000000000" pitchFamily="2" charset="-79"/>
            </a:endParaRPr>
          </a:p>
        </p:txBody>
      </p:sp>
      <p:sp>
        <p:nvSpPr>
          <p:cNvPr id="23" name="מלבן 22">
            <a:extLst>
              <a:ext uri="{FF2B5EF4-FFF2-40B4-BE49-F238E27FC236}">
                <a16:creationId xmlns:a16="http://schemas.microsoft.com/office/drawing/2014/main" id="{929B1B9C-E19F-4DE9-84BF-B6A003E6AAA8}"/>
              </a:ext>
            </a:extLst>
          </p:cNvPr>
          <p:cNvSpPr/>
          <p:nvPr/>
        </p:nvSpPr>
        <p:spPr>
          <a:xfrm>
            <a:off x="3170534" y="5397979"/>
            <a:ext cx="2468830" cy="1278592"/>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smtClean="0">
                <a:latin typeface="Heebo" panose="00000500000000000000" pitchFamily="2" charset="-79"/>
                <a:cs typeface="Heebo" panose="00000500000000000000" pitchFamily="2" charset="-79"/>
              </a:rPr>
              <a:t>What lies between the “ten-fold change” and strategic turning point, and the relevancy gap and strategic offset</a:t>
            </a:r>
            <a:endParaRPr lang="he-IL" sz="1600" dirty="0" smtClean="0">
              <a:latin typeface="Heebo" panose="00000500000000000000" pitchFamily="2" charset="-79"/>
              <a:cs typeface="Heebo" panose="00000500000000000000" pitchFamily="2" charset="-79"/>
            </a:endParaRPr>
          </a:p>
        </p:txBody>
      </p:sp>
      <p:cxnSp>
        <p:nvCxnSpPr>
          <p:cNvPr id="42" name="מחבר ישר 41">
            <a:extLst>
              <a:ext uri="{FF2B5EF4-FFF2-40B4-BE49-F238E27FC236}">
                <a16:creationId xmlns:a16="http://schemas.microsoft.com/office/drawing/2014/main" id="{4D6A2347-B8DA-4304-A5D4-90999F3B6BA5}"/>
              </a:ext>
            </a:extLst>
          </p:cNvPr>
          <p:cNvCxnSpPr>
            <a:endCxn id="23" idx="0"/>
          </p:cNvCxnSpPr>
          <p:nvPr/>
        </p:nvCxnSpPr>
        <p:spPr>
          <a:xfrm>
            <a:off x="4404949" y="4890402"/>
            <a:ext cx="0" cy="507577"/>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9" name="מלבן 18">
            <a:extLst>
              <a:ext uri="{FF2B5EF4-FFF2-40B4-BE49-F238E27FC236}">
                <a16:creationId xmlns:a16="http://schemas.microsoft.com/office/drawing/2014/main" id="{EC7550FA-D485-490F-862C-66D23C40A3C2}"/>
              </a:ext>
            </a:extLst>
          </p:cNvPr>
          <p:cNvSpPr/>
          <p:nvPr/>
        </p:nvSpPr>
        <p:spPr>
          <a:xfrm>
            <a:off x="1456005" y="2510024"/>
            <a:ext cx="2468830" cy="1203662"/>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Required </a:t>
            </a:r>
            <a:r>
              <a:rPr lang="en-US" sz="1900" dirty="0" smtClean="0">
                <a:latin typeface="Heebo" panose="00000500000000000000" pitchFamily="2" charset="-79"/>
                <a:cs typeface="Heebo" panose="00000500000000000000" pitchFamily="2" charset="-79"/>
              </a:rPr>
              <a:t>achievements </a:t>
            </a:r>
            <a:endParaRPr lang="he-IL" sz="1900" dirty="0" smtClean="0">
              <a:latin typeface="Heebo" panose="00000500000000000000" pitchFamily="2" charset="-79"/>
              <a:cs typeface="Heebo" panose="00000500000000000000" pitchFamily="2" charset="-79"/>
            </a:endParaRPr>
          </a:p>
        </p:txBody>
      </p:sp>
      <p:cxnSp>
        <p:nvCxnSpPr>
          <p:cNvPr id="44" name="מחבר ישר 43">
            <a:extLst>
              <a:ext uri="{FF2B5EF4-FFF2-40B4-BE49-F238E27FC236}">
                <a16:creationId xmlns:a16="http://schemas.microsoft.com/office/drawing/2014/main" id="{5E53FF27-6DEF-4A96-AF66-4C2DF6664896}"/>
              </a:ext>
            </a:extLst>
          </p:cNvPr>
          <p:cNvCxnSpPr>
            <a:endCxn id="19" idx="2"/>
          </p:cNvCxnSpPr>
          <p:nvPr/>
        </p:nvCxnSpPr>
        <p:spPr>
          <a:xfrm flipH="1" flipV="1">
            <a:off x="2690420" y="3713686"/>
            <a:ext cx="1066"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grpSp>
        <p:nvGrpSpPr>
          <p:cNvPr id="2" name="קבוצה 29"/>
          <p:cNvGrpSpPr>
            <a:grpSpLocks/>
          </p:cNvGrpSpPr>
          <p:nvPr/>
        </p:nvGrpSpPr>
        <p:grpSpPr bwMode="auto">
          <a:xfrm>
            <a:off x="830526" y="398767"/>
            <a:ext cx="3576364" cy="1512176"/>
            <a:chOff x="6781095" y="8269944"/>
            <a:chExt cx="4720057" cy="2497933"/>
          </a:xfrm>
        </p:grpSpPr>
        <p:grpSp>
          <p:nvGrpSpPr>
            <p:cNvPr id="3" name="קבוצה 30"/>
            <p:cNvGrpSpPr>
              <a:grpSpLocks/>
            </p:cNvGrpSpPr>
            <p:nvPr/>
          </p:nvGrpSpPr>
          <p:grpSpPr bwMode="auto">
            <a:xfrm>
              <a:off x="6781095" y="8269944"/>
              <a:ext cx="4717485" cy="2131127"/>
              <a:chOff x="6700070" y="4218801"/>
              <a:chExt cx="4717485" cy="2131127"/>
            </a:xfrm>
          </p:grpSpPr>
          <p:sp>
            <p:nvSpPr>
              <p:cNvPr id="39" name="TextBox 11"/>
              <p:cNvSpPr txBox="1">
                <a:spLocks noChangeArrowheads="1"/>
              </p:cNvSpPr>
              <p:nvPr/>
            </p:nvSpPr>
            <p:spPr bwMode="auto">
              <a:xfrm>
                <a:off x="6700070" y="4218801"/>
                <a:ext cx="4717485" cy="152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4400" b="1" dirty="0">
                    <a:solidFill>
                      <a:schemeClr val="bg1"/>
                    </a:solidFill>
                    <a:latin typeface="Heebo" pitchFamily="2" charset="0"/>
                    <a:cs typeface="Heebo" pitchFamily="2" charset="0"/>
                  </a:rPr>
                  <a:t>Strategic</a:t>
                </a:r>
                <a:r>
                  <a:rPr lang="en-US" altLang="en-US" sz="5400" b="1" dirty="0">
                    <a:solidFill>
                      <a:srgbClr val="FCC201"/>
                    </a:solidFill>
                    <a:latin typeface="Heebo" pitchFamily="2" charset="0"/>
                    <a:cs typeface="Heebo" pitchFamily="2" charset="0"/>
                  </a:rPr>
                  <a:t> </a:t>
                </a:r>
                <a:endParaRPr lang="he-IL" altLang="en-US" sz="5400" b="1" dirty="0">
                  <a:solidFill>
                    <a:srgbClr val="FCC201"/>
                  </a:solidFill>
                  <a:latin typeface="Heebo" pitchFamily="2" charset="0"/>
                  <a:cs typeface="Heebo" pitchFamily="2" charset="0"/>
                </a:endParaRPr>
              </a:p>
            </p:txBody>
          </p:sp>
          <p:sp>
            <p:nvSpPr>
              <p:cNvPr id="41" name="TextBox 13"/>
              <p:cNvSpPr txBox="1">
                <a:spLocks noChangeArrowheads="1"/>
              </p:cNvSpPr>
              <p:nvPr/>
            </p:nvSpPr>
            <p:spPr bwMode="auto">
              <a:xfrm>
                <a:off x="6700070" y="5426285"/>
                <a:ext cx="4717485" cy="92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5400" b="1" dirty="0">
                    <a:solidFill>
                      <a:srgbClr val="FFC000"/>
                    </a:solidFill>
                    <a:latin typeface="Heebo" pitchFamily="2" charset="0"/>
                    <a:cs typeface="Heebo" pitchFamily="2" charset="0"/>
                  </a:rPr>
                  <a:t>Thinking</a:t>
                </a:r>
                <a:endParaRPr lang="he-IL" altLang="en-US" sz="5400" b="1" dirty="0">
                  <a:solidFill>
                    <a:srgbClr val="FFC000"/>
                  </a:solidFill>
                  <a:latin typeface="Heebo" pitchFamily="2" charset="0"/>
                  <a:cs typeface="Heebo" pitchFamily="2" charset="0"/>
                </a:endParaRPr>
              </a:p>
            </p:txBody>
          </p:sp>
        </p:grpSp>
        <p:sp>
          <p:nvSpPr>
            <p:cNvPr id="32" name="צורה חופשית: צורה 19">
              <a:extLst/>
            </p:cNvPr>
            <p:cNvSpPr/>
            <p:nvPr/>
          </p:nvSpPr>
          <p:spPr>
            <a:xfrm>
              <a:off x="11039147" y="8357234"/>
              <a:ext cx="458829" cy="460531"/>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3" name="צורה חופשית: צורה 20">
              <a:extLst/>
            </p:cNvPr>
            <p:cNvSpPr/>
            <p:nvPr/>
          </p:nvSpPr>
          <p:spPr>
            <a:xfrm rot="5400000">
              <a:off x="11040678" y="10307403"/>
              <a:ext cx="458943" cy="462004"/>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5" name="צורה חופשית: צורה 21">
              <a:extLst/>
            </p:cNvPr>
            <p:cNvSpPr/>
            <p:nvPr/>
          </p:nvSpPr>
          <p:spPr>
            <a:xfrm rot="10800000">
              <a:off x="6784270" y="10305758"/>
              <a:ext cx="458829" cy="462119"/>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7" name="צורה חופשית: צורה 22">
              <a:extLst/>
            </p:cNvPr>
            <p:cNvSpPr/>
            <p:nvPr/>
          </p:nvSpPr>
          <p:spPr>
            <a:xfrm rot="16200000">
              <a:off x="6785007" y="8356497"/>
              <a:ext cx="458944" cy="460416"/>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r>
                <a:rPr lang="en-US" sz="1100" dirty="0"/>
                <a:t> </a:t>
              </a:r>
              <a:endParaRPr lang="he-IL" sz="1100" dirty="0"/>
            </a:p>
          </p:txBody>
        </p:sp>
      </p:grpSp>
    </p:spTree>
    <p:extLst>
      <p:ext uri="{BB962C8B-B14F-4D97-AF65-F5344CB8AC3E}">
        <p14:creationId xmlns:p14="http://schemas.microsoft.com/office/powerpoint/2010/main" val="867556450"/>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66AC8BA2-1CBE-49DB-ADA1-1ECD87B152EA}"/>
              </a:ext>
            </a:extLst>
          </p:cNvPr>
          <p:cNvSpPr/>
          <p:nvPr/>
        </p:nvSpPr>
        <p:spPr>
          <a:xfrm rot="2700000">
            <a:off x="10208471" y="3382614"/>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כותרת 1">
            <a:extLst>
              <a:ext uri="{FF2B5EF4-FFF2-40B4-BE49-F238E27FC236}">
                <a16:creationId xmlns:a16="http://schemas.microsoft.com/office/drawing/2014/main" id="{B636F25D-75B9-4FCF-8875-FC0D32CEAD9D}"/>
              </a:ext>
            </a:extLst>
          </p:cNvPr>
          <p:cNvSpPr>
            <a:spLocks noGrp="1"/>
          </p:cNvSpPr>
          <p:nvPr>
            <p:ph type="title"/>
          </p:nvPr>
        </p:nvSpPr>
        <p:spPr>
          <a:xfrm>
            <a:off x="8426346" y="362282"/>
            <a:ext cx="3765654" cy="2862322"/>
          </a:xfrm>
        </p:spPr>
        <p:txBody>
          <a:bodyPr/>
          <a:lstStyle/>
          <a:p>
            <a:pPr algn="ctr"/>
            <a:r>
              <a:rPr lang="en-US" sz="3600" dirty="0" smtClean="0"/>
              <a:t>What lies between “designing” and “planning”</a:t>
            </a:r>
            <a:endParaRPr lang="he-IL" sz="3600" dirty="0"/>
          </a:p>
        </p:txBody>
      </p:sp>
      <p:sp>
        <p:nvSpPr>
          <p:cNvPr id="7" name="מלבן 6"/>
          <p:cNvSpPr/>
          <p:nvPr/>
        </p:nvSpPr>
        <p:spPr>
          <a:xfrm>
            <a:off x="558800" y="1612900"/>
            <a:ext cx="7213600" cy="28575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3200" dirty="0" smtClean="0"/>
              <a:t>“A problem of design continues to emerge as long as it is nourished and treated for, because the understanding of what needs to be accomplished and the ways of doing so, are constantly changing.” </a:t>
            </a:r>
            <a:endParaRPr lang="he-IL" sz="3200" dirty="0"/>
          </a:p>
        </p:txBody>
      </p:sp>
      <p:sp>
        <p:nvSpPr>
          <p:cNvPr id="9" name="TextBox 8"/>
          <p:cNvSpPr txBox="1"/>
          <p:nvPr/>
        </p:nvSpPr>
        <p:spPr>
          <a:xfrm>
            <a:off x="6121400" y="4533900"/>
            <a:ext cx="1612900" cy="400110"/>
          </a:xfrm>
          <a:prstGeom prst="rect">
            <a:avLst/>
          </a:prstGeom>
          <a:noFill/>
        </p:spPr>
        <p:txBody>
          <a:bodyPr wrap="square" rtlCol="1">
            <a:spAutoFit/>
          </a:bodyPr>
          <a:lstStyle/>
          <a:p>
            <a:r>
              <a:rPr lang="en-US" sz="2000" dirty="0" smtClean="0">
                <a:solidFill>
                  <a:srgbClr val="FFC000"/>
                </a:solidFill>
              </a:rPr>
              <a:t>Horst </a:t>
            </a:r>
            <a:r>
              <a:rPr lang="en-US" sz="2000" dirty="0" err="1" smtClean="0">
                <a:solidFill>
                  <a:srgbClr val="FFC000"/>
                </a:solidFill>
              </a:rPr>
              <a:t>Rittel</a:t>
            </a:r>
            <a:endParaRPr lang="he-IL" sz="2000" dirty="0">
              <a:solidFill>
                <a:srgbClr val="FFC000"/>
              </a:solidFill>
            </a:endParaRPr>
          </a:p>
        </p:txBody>
      </p:sp>
    </p:spTree>
    <p:extLst>
      <p:ext uri="{BB962C8B-B14F-4D97-AF65-F5344CB8AC3E}">
        <p14:creationId xmlns:p14="http://schemas.microsoft.com/office/powerpoint/2010/main" val="17859426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כותרת 1">
            <a:extLst>
              <a:ext uri="{FF2B5EF4-FFF2-40B4-BE49-F238E27FC236}">
                <a16:creationId xmlns:a16="http://schemas.microsoft.com/office/drawing/2014/main" id="{B636F25D-75B9-4FCF-8875-FC0D32CEAD9D}"/>
              </a:ext>
            </a:extLst>
          </p:cNvPr>
          <p:cNvSpPr>
            <a:spLocks noGrp="1"/>
          </p:cNvSpPr>
          <p:nvPr>
            <p:ph type="title"/>
          </p:nvPr>
        </p:nvSpPr>
        <p:spPr>
          <a:xfrm>
            <a:off x="0" y="505384"/>
            <a:ext cx="12192000" cy="519373"/>
          </a:xfrm>
        </p:spPr>
        <p:txBody>
          <a:bodyPr/>
          <a:lstStyle/>
          <a:p>
            <a:pPr algn="ctr"/>
            <a:r>
              <a:rPr lang="en-US" sz="3000" dirty="0" smtClean="0"/>
              <a:t>10 sayings on the distinction between “designing” and “planning”</a:t>
            </a:r>
            <a:endParaRPr lang="he-IL" sz="3000" dirty="0"/>
          </a:p>
        </p:txBody>
      </p:sp>
      <p:sp>
        <p:nvSpPr>
          <p:cNvPr id="8" name="TextBox 7"/>
          <p:cNvSpPr txBox="1"/>
          <p:nvPr/>
        </p:nvSpPr>
        <p:spPr>
          <a:xfrm>
            <a:off x="165100" y="1574800"/>
            <a:ext cx="6464300" cy="5093702"/>
          </a:xfrm>
          <a:prstGeom prst="rect">
            <a:avLst/>
          </a:prstGeom>
          <a:noFill/>
        </p:spPr>
        <p:txBody>
          <a:bodyPr wrap="square" rtlCol="1">
            <a:spAutoFit/>
          </a:bodyPr>
          <a:lstStyle/>
          <a:p>
            <a:pPr marL="342900" indent="-342900" algn="l" rtl="0">
              <a:spcBef>
                <a:spcPts val="300"/>
              </a:spcBef>
              <a:spcAft>
                <a:spcPts val="300"/>
              </a:spcAft>
              <a:buClr>
                <a:srgbClr val="FFC000"/>
              </a:buClr>
              <a:buFont typeface="+mj-lt"/>
              <a:buAutoNum type="arabicPeriod"/>
            </a:pPr>
            <a:r>
              <a:rPr lang="en-US" sz="2800" dirty="0" smtClean="0">
                <a:solidFill>
                  <a:schemeClr val="bg1"/>
                </a:solidFill>
              </a:rPr>
              <a:t>A </a:t>
            </a:r>
            <a:r>
              <a:rPr lang="en-US" sz="2800" dirty="0" smtClean="0">
                <a:solidFill>
                  <a:schemeClr val="bg1"/>
                </a:solidFill>
              </a:rPr>
              <a:t>way of dealing with the “problem”</a:t>
            </a:r>
          </a:p>
          <a:p>
            <a:pPr marL="342900" indent="-342900" algn="l" rtl="0">
              <a:spcBef>
                <a:spcPts val="300"/>
              </a:spcBef>
              <a:spcAft>
                <a:spcPts val="300"/>
              </a:spcAft>
              <a:buClr>
                <a:srgbClr val="FFC000"/>
              </a:buClr>
              <a:buFont typeface="+mj-lt"/>
              <a:buAutoNum type="arabicPeriod"/>
            </a:pPr>
            <a:r>
              <a:rPr lang="en-US" sz="2800" dirty="0" smtClean="0">
                <a:solidFill>
                  <a:schemeClr val="bg1"/>
                </a:solidFill>
              </a:rPr>
              <a:t>Paradigm </a:t>
            </a:r>
          </a:p>
          <a:p>
            <a:pPr marL="342900" indent="-342900" algn="l" rtl="0">
              <a:spcBef>
                <a:spcPts val="300"/>
              </a:spcBef>
              <a:spcAft>
                <a:spcPts val="300"/>
              </a:spcAft>
              <a:buClr>
                <a:srgbClr val="FFC000"/>
              </a:buClr>
              <a:buFont typeface="+mj-lt"/>
              <a:buAutoNum type="arabicPeriod"/>
            </a:pPr>
            <a:r>
              <a:rPr lang="en-US" sz="2800" dirty="0" smtClean="0">
                <a:solidFill>
                  <a:schemeClr val="bg1"/>
                </a:solidFill>
              </a:rPr>
              <a:t>Thinking patterns</a:t>
            </a:r>
          </a:p>
          <a:p>
            <a:pPr marL="342900" indent="-342900" algn="l" rtl="0">
              <a:spcBef>
                <a:spcPts val="300"/>
              </a:spcBef>
              <a:spcAft>
                <a:spcPts val="300"/>
              </a:spcAft>
              <a:buClr>
                <a:srgbClr val="FFC000"/>
              </a:buClr>
              <a:buFont typeface="+mj-lt"/>
              <a:buAutoNum type="arabicPeriod"/>
            </a:pPr>
            <a:r>
              <a:rPr lang="en-US" sz="2800" dirty="0" smtClean="0">
                <a:solidFill>
                  <a:schemeClr val="bg1"/>
                </a:solidFill>
              </a:rPr>
              <a:t>The type </a:t>
            </a:r>
            <a:r>
              <a:rPr lang="en-US" sz="2800" dirty="0" smtClean="0">
                <a:solidFill>
                  <a:schemeClr val="bg1"/>
                </a:solidFill>
              </a:rPr>
              <a:t>of “product”</a:t>
            </a:r>
          </a:p>
          <a:p>
            <a:pPr marL="342900" indent="-342900" algn="l" rtl="0">
              <a:spcBef>
                <a:spcPts val="300"/>
              </a:spcBef>
              <a:spcAft>
                <a:spcPts val="300"/>
              </a:spcAft>
              <a:buClr>
                <a:srgbClr val="FFC000"/>
              </a:buClr>
              <a:buFont typeface="+mj-lt"/>
              <a:buAutoNum type="arabicPeriod"/>
            </a:pPr>
            <a:r>
              <a:rPr lang="en-US" sz="2800" dirty="0" smtClean="0">
                <a:solidFill>
                  <a:schemeClr val="bg1"/>
                </a:solidFill>
              </a:rPr>
              <a:t>The language</a:t>
            </a:r>
          </a:p>
          <a:p>
            <a:pPr marL="342900" indent="-342900" algn="l" rtl="0">
              <a:spcBef>
                <a:spcPts val="300"/>
              </a:spcBef>
              <a:spcAft>
                <a:spcPts val="300"/>
              </a:spcAft>
              <a:buClr>
                <a:srgbClr val="FFC000"/>
              </a:buClr>
              <a:buFont typeface="+mj-lt"/>
              <a:buAutoNum type="arabicPeriod"/>
            </a:pPr>
            <a:r>
              <a:rPr lang="en-US" sz="2800" dirty="0" smtClean="0">
                <a:solidFill>
                  <a:schemeClr val="bg1"/>
                </a:solidFill>
              </a:rPr>
              <a:t>Procedure</a:t>
            </a:r>
          </a:p>
          <a:p>
            <a:pPr marL="342900" indent="-342900" algn="l" rtl="0">
              <a:spcBef>
                <a:spcPts val="300"/>
              </a:spcBef>
              <a:spcAft>
                <a:spcPts val="300"/>
              </a:spcAft>
              <a:buClr>
                <a:srgbClr val="FFC000"/>
              </a:buClr>
              <a:buFont typeface="+mj-lt"/>
              <a:buAutoNum type="arabicPeriod"/>
            </a:pPr>
            <a:r>
              <a:rPr lang="en-US" sz="2800" dirty="0" smtClean="0">
                <a:solidFill>
                  <a:schemeClr val="bg1"/>
                </a:solidFill>
              </a:rPr>
              <a:t>Where </a:t>
            </a:r>
            <a:r>
              <a:rPr lang="en-US" sz="2800" dirty="0" smtClean="0">
                <a:solidFill>
                  <a:schemeClr val="bg1"/>
                </a:solidFill>
              </a:rPr>
              <a:t>does the need stem from </a:t>
            </a:r>
          </a:p>
          <a:p>
            <a:pPr marL="342900" indent="-342900" algn="l" rtl="0">
              <a:spcBef>
                <a:spcPts val="300"/>
              </a:spcBef>
              <a:spcAft>
                <a:spcPts val="300"/>
              </a:spcAft>
              <a:buClr>
                <a:srgbClr val="FFC000"/>
              </a:buClr>
              <a:buFont typeface="+mj-lt"/>
              <a:buAutoNum type="arabicPeriod"/>
            </a:pPr>
            <a:r>
              <a:rPr lang="en-US" sz="2800" dirty="0" smtClean="0">
                <a:solidFill>
                  <a:schemeClr val="bg1"/>
                </a:solidFill>
              </a:rPr>
              <a:t>Characteristics of learning</a:t>
            </a:r>
          </a:p>
          <a:p>
            <a:pPr marL="342900" indent="-342900" algn="l" rtl="0">
              <a:spcBef>
                <a:spcPts val="300"/>
              </a:spcBef>
              <a:spcAft>
                <a:spcPts val="300"/>
              </a:spcAft>
              <a:buClr>
                <a:srgbClr val="FFC000"/>
              </a:buClr>
              <a:buFont typeface="+mj-lt"/>
              <a:buAutoNum type="arabicPeriod"/>
            </a:pPr>
            <a:r>
              <a:rPr lang="en-US" sz="2800" dirty="0" smtClean="0">
                <a:solidFill>
                  <a:schemeClr val="bg1"/>
                </a:solidFill>
              </a:rPr>
              <a:t>The process of learning</a:t>
            </a:r>
          </a:p>
          <a:p>
            <a:pPr marL="342900" indent="-342900" algn="l" rtl="0">
              <a:spcBef>
                <a:spcPts val="300"/>
              </a:spcBef>
              <a:spcAft>
                <a:spcPts val="300"/>
              </a:spcAft>
              <a:buClr>
                <a:srgbClr val="FFC000"/>
              </a:buClr>
              <a:buFont typeface="+mj-lt"/>
              <a:buAutoNum type="arabicPeriod"/>
            </a:pPr>
            <a:r>
              <a:rPr lang="en-US" sz="2800" dirty="0" smtClean="0">
                <a:solidFill>
                  <a:schemeClr val="bg1"/>
                </a:solidFill>
              </a:rPr>
              <a:t> Summary</a:t>
            </a:r>
            <a:endParaRPr lang="he-IL" sz="2800" dirty="0">
              <a:solidFill>
                <a:schemeClr val="bg1"/>
              </a:solidFill>
            </a:endParaRPr>
          </a:p>
        </p:txBody>
      </p:sp>
      <p:pic>
        <p:nvPicPr>
          <p:cNvPr id="3074" name="Picture 2" descr="C:\Users\u45414\Desktop\3.png"/>
          <p:cNvPicPr>
            <a:picLocks noChangeAspect="1" noChangeArrowheads="1"/>
          </p:cNvPicPr>
          <p:nvPr/>
        </p:nvPicPr>
        <p:blipFill>
          <a:blip r:embed="rId3" cstate="print"/>
          <a:srcRect/>
          <a:stretch>
            <a:fillRect/>
          </a:stretch>
        </p:blipFill>
        <p:spPr bwMode="auto">
          <a:xfrm>
            <a:off x="7970602" y="1677989"/>
            <a:ext cx="4221397" cy="3186111"/>
          </a:xfrm>
          <a:prstGeom prst="rect">
            <a:avLst/>
          </a:prstGeom>
          <a:noFill/>
        </p:spPr>
      </p:pic>
      <p:pic>
        <p:nvPicPr>
          <p:cNvPr id="10" name="תמונה 9"/>
          <p:cNvPicPr>
            <a:picLocks noChangeAspect="1"/>
          </p:cNvPicPr>
          <p:nvPr/>
        </p:nvPicPr>
        <p:blipFill>
          <a:blip r:embed="rId4" cstate="email">
            <a:extLst>
              <a:ext uri="{BEBA8EAE-BF5A-486C-A8C5-ECC9F3942E4B}">
                <a14:imgProps xmlns:a14="http://schemas.microsoft.com/office/drawing/2010/main">
                  <a14:imgLayer r:embed="rId5">
                    <a14:imgEffect>
                      <a14:backgroundRemoval t="0" b="100000" l="0" r="99719"/>
                    </a14:imgEffect>
                  </a14:imgLayer>
                </a14:imgProps>
              </a:ext>
              <a:ext uri="{28A0092B-C50C-407E-A947-70E740481C1C}">
                <a14:useLocalDpi xmlns:a14="http://schemas.microsoft.com/office/drawing/2010/main"/>
              </a:ext>
            </a:extLst>
          </a:blip>
          <a:stretch>
            <a:fillRect/>
          </a:stretch>
        </p:blipFill>
        <p:spPr>
          <a:xfrm>
            <a:off x="5617084" y="3446185"/>
            <a:ext cx="3488816" cy="3234015"/>
          </a:xfrm>
          <a:prstGeom prst="rect">
            <a:avLst/>
          </a:prstGeom>
        </p:spPr>
      </p:pic>
      <p:sp>
        <p:nvSpPr>
          <p:cNvPr id="15" name="מלבן 14"/>
          <p:cNvSpPr/>
          <p:nvPr/>
        </p:nvSpPr>
        <p:spPr>
          <a:xfrm rot="18714339">
            <a:off x="9993145" y="2642686"/>
            <a:ext cx="1004666" cy="2476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solidFill>
                  <a:srgbClr val="222B34"/>
                </a:solidFill>
              </a:rPr>
              <a:t>Planning</a:t>
            </a:r>
            <a:endParaRPr lang="he-IL" dirty="0">
              <a:solidFill>
                <a:srgbClr val="222B34"/>
              </a:solidFill>
            </a:endParaRPr>
          </a:p>
        </p:txBody>
      </p:sp>
      <p:sp>
        <p:nvSpPr>
          <p:cNvPr id="16" name="מלבן 15"/>
          <p:cNvSpPr/>
          <p:nvPr/>
        </p:nvSpPr>
        <p:spPr>
          <a:xfrm rot="18714339">
            <a:off x="10388407" y="2990336"/>
            <a:ext cx="1100963" cy="247650"/>
          </a:xfrm>
          <a:prstGeom prst="rect">
            <a:avLst/>
          </a:prstGeom>
          <a:solidFill>
            <a:schemeClr val="tx2">
              <a:lumMod val="50000"/>
            </a:schemeClr>
          </a:solidFill>
          <a:ln>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solidFill>
                  <a:schemeClr val="bg1"/>
                </a:solidFill>
              </a:rPr>
              <a:t>Designing</a:t>
            </a:r>
            <a:endParaRPr lang="he-IL" dirty="0">
              <a:solidFill>
                <a:schemeClr val="bg1"/>
              </a:solidFill>
            </a:endParaRPr>
          </a:p>
        </p:txBody>
      </p:sp>
    </p:spTree>
    <p:extLst>
      <p:ext uri="{BB962C8B-B14F-4D97-AF65-F5344CB8AC3E}">
        <p14:creationId xmlns:p14="http://schemas.microsoft.com/office/powerpoint/2010/main" val="21621136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500"/>
                                        <p:tgtEl>
                                          <p:spTgt spid="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Effect transition="in" filter="fade">
                                      <p:cBhvr>
                                        <p:cTn id="32" dur="500"/>
                                        <p:tgtEl>
                                          <p:spTgt spid="8">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Effect transition="in" filter="fade">
                                      <p:cBhvr>
                                        <p:cTn id="37" dur="500"/>
                                        <p:tgtEl>
                                          <p:spTgt spid="8">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500"/>
                                        <p:tgtEl>
                                          <p:spTgt spid="8">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animEffect transition="in" filter="fade">
                                      <p:cBhvr>
                                        <p:cTn id="47" dur="500"/>
                                        <p:tgtEl>
                                          <p:spTgt spid="8">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
                                            <p:txEl>
                                              <p:pRg st="9" end="9"/>
                                            </p:txEl>
                                          </p:spTgt>
                                        </p:tgtEl>
                                        <p:attrNameLst>
                                          <p:attrName>style.visibility</p:attrName>
                                        </p:attrNameLst>
                                      </p:cBhvr>
                                      <p:to>
                                        <p:strVal val="visible"/>
                                      </p:to>
                                    </p:set>
                                    <p:animEffect transition="in" filter="fade">
                                      <p:cBhvr>
                                        <p:cTn id="52"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3C7C672-76B2-413E-9408-F9C0DE56BB34}"/>
              </a:ext>
            </a:extLst>
          </p:cNvPr>
          <p:cNvSpPr txBox="1"/>
          <p:nvPr/>
        </p:nvSpPr>
        <p:spPr>
          <a:xfrm>
            <a:off x="4086278" y="587504"/>
            <a:ext cx="8577226" cy="1077218"/>
          </a:xfrm>
          <a:prstGeom prst="rect">
            <a:avLst/>
          </a:prstGeom>
          <a:noFill/>
        </p:spPr>
        <p:txBody>
          <a:bodyPr wrap="square" rtlCol="1">
            <a:spAutoFit/>
          </a:bodyPr>
          <a:lstStyle/>
          <a:p>
            <a:pPr algn="ctr" rtl="0"/>
            <a:r>
              <a:rPr lang="en-US" altLang="he-IL" sz="3200" dirty="0">
                <a:solidFill>
                  <a:schemeClr val="bg1"/>
                </a:solidFill>
                <a:latin typeface="Heebo" pitchFamily="2" charset="-79"/>
                <a:cs typeface="Heebo" pitchFamily="2" charset="-79"/>
              </a:rPr>
              <a:t>Strategy as design, plan</a:t>
            </a:r>
          </a:p>
          <a:p>
            <a:pPr algn="ctr" rtl="0"/>
            <a:r>
              <a:rPr lang="en-US" altLang="he-IL" sz="3200" dirty="0">
                <a:solidFill>
                  <a:schemeClr val="bg1"/>
                </a:solidFill>
                <a:latin typeface="Heebo" pitchFamily="2" charset="-79"/>
                <a:cs typeface="Heebo" pitchFamily="2" charset="-79"/>
              </a:rPr>
              <a:t>and execution</a:t>
            </a:r>
            <a:endParaRPr lang="he-IL" sz="3200" spc="90" dirty="0">
              <a:solidFill>
                <a:schemeClr val="bg1"/>
              </a:solidFill>
              <a:latin typeface="Heebo" panose="00000500000000000000" pitchFamily="2" charset="-79"/>
              <a:cs typeface="Heebo" panose="00000500000000000000" pitchFamily="2" charset="-79"/>
            </a:endParaRPr>
          </a:p>
        </p:txBody>
      </p:sp>
      <p:cxnSp>
        <p:nvCxnSpPr>
          <p:cNvPr id="29" name="מחבר ישר 28">
            <a:extLst>
              <a:ext uri="{FF2B5EF4-FFF2-40B4-BE49-F238E27FC236}">
                <a16:creationId xmlns:a16="http://schemas.microsoft.com/office/drawing/2014/main" id="{A0A8F1E4-83A1-40D8-8FA8-75487D3F4A9F}"/>
              </a:ext>
            </a:extLst>
          </p:cNvPr>
          <p:cNvCxnSpPr>
            <a:cxnSpLocks/>
            <a:endCxn id="13" idx="6"/>
          </p:cNvCxnSpPr>
          <p:nvPr/>
        </p:nvCxnSpPr>
        <p:spPr>
          <a:xfrm>
            <a:off x="2851067" y="4544911"/>
            <a:ext cx="7304724" cy="0"/>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7" name="אליפסה 16">
            <a:extLst>
              <a:ext uri="{FF2B5EF4-FFF2-40B4-BE49-F238E27FC236}">
                <a16:creationId xmlns:a16="http://schemas.microsoft.com/office/drawing/2014/main" id="{04308812-35DB-4E2C-9A2E-94AC9614EABC}"/>
              </a:ext>
            </a:extLst>
          </p:cNvPr>
          <p:cNvSpPr/>
          <p:nvPr/>
        </p:nvSpPr>
        <p:spPr>
          <a:xfrm>
            <a:off x="2321631"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1</a:t>
            </a:r>
          </a:p>
        </p:txBody>
      </p:sp>
      <p:sp>
        <p:nvSpPr>
          <p:cNvPr id="16" name="אליפסה 15">
            <a:extLst>
              <a:ext uri="{FF2B5EF4-FFF2-40B4-BE49-F238E27FC236}">
                <a16:creationId xmlns:a16="http://schemas.microsoft.com/office/drawing/2014/main" id="{FE819FB2-33D0-44DB-8CE7-1A8D646DE725}"/>
              </a:ext>
            </a:extLst>
          </p:cNvPr>
          <p:cNvSpPr/>
          <p:nvPr/>
        </p:nvSpPr>
        <p:spPr>
          <a:xfrm>
            <a:off x="4106608"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2</a:t>
            </a:r>
          </a:p>
        </p:txBody>
      </p:sp>
      <p:sp>
        <p:nvSpPr>
          <p:cNvPr id="21" name="מלבן 20">
            <a:extLst>
              <a:ext uri="{FF2B5EF4-FFF2-40B4-BE49-F238E27FC236}">
                <a16:creationId xmlns:a16="http://schemas.microsoft.com/office/drawing/2014/main" id="{8AC9FDB1-81C1-404F-9885-B48C78718245}"/>
              </a:ext>
            </a:extLst>
          </p:cNvPr>
          <p:cNvSpPr/>
          <p:nvPr/>
        </p:nvSpPr>
        <p:spPr>
          <a:xfrm>
            <a:off x="8609928" y="2657586"/>
            <a:ext cx="2468830" cy="106619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Summary –</a:t>
            </a:r>
          </a:p>
          <a:p>
            <a:pPr algn="ctr"/>
            <a:r>
              <a:rPr lang="en-US" sz="1900" dirty="0" smtClean="0">
                <a:latin typeface="Heebo" panose="00000500000000000000" pitchFamily="2" charset="-79"/>
                <a:cs typeface="Heebo" panose="00000500000000000000" pitchFamily="2" charset="-79"/>
              </a:rPr>
              <a:t>strategy as a learning process </a:t>
            </a:r>
            <a:endParaRPr lang="he-IL" sz="1900" dirty="0">
              <a:latin typeface="Heebo" panose="00000500000000000000" pitchFamily="2" charset="-79"/>
              <a:cs typeface="Heebo" panose="00000500000000000000" pitchFamily="2" charset="-79"/>
            </a:endParaRPr>
          </a:p>
        </p:txBody>
      </p:sp>
      <p:cxnSp>
        <p:nvCxnSpPr>
          <p:cNvPr id="36" name="מחבר ישר 35">
            <a:extLst>
              <a:ext uri="{FF2B5EF4-FFF2-40B4-BE49-F238E27FC236}">
                <a16:creationId xmlns:a16="http://schemas.microsoft.com/office/drawing/2014/main" id="{9CEB62B2-96A0-4349-8529-0916417735E1}"/>
              </a:ext>
            </a:extLst>
          </p:cNvPr>
          <p:cNvCxnSpPr>
            <a:endCxn id="21" idx="2"/>
          </p:cNvCxnSpPr>
          <p:nvPr/>
        </p:nvCxnSpPr>
        <p:spPr>
          <a:xfrm flipV="1">
            <a:off x="9840795" y="3723777"/>
            <a:ext cx="3548"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5" name="אליפסה 14">
            <a:extLst>
              <a:ext uri="{FF2B5EF4-FFF2-40B4-BE49-F238E27FC236}">
                <a16:creationId xmlns:a16="http://schemas.microsoft.com/office/drawing/2014/main" id="{9DDC9EC2-66EB-4A6D-8965-1CAC9494FAC5}"/>
              </a:ext>
            </a:extLst>
          </p:cNvPr>
          <p:cNvSpPr/>
          <p:nvPr/>
        </p:nvSpPr>
        <p:spPr>
          <a:xfrm>
            <a:off x="5899440"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3</a:t>
            </a:r>
            <a:endParaRPr lang="he-IL" sz="2400" b="1" dirty="0">
              <a:solidFill>
                <a:srgbClr val="222B34"/>
              </a:solidFill>
              <a:latin typeface="Heebo" panose="00000500000000000000" pitchFamily="2" charset="-79"/>
              <a:cs typeface="Heebo" panose="00000500000000000000" pitchFamily="2" charset="-79"/>
            </a:endParaRPr>
          </a:p>
        </p:txBody>
      </p:sp>
      <p:sp>
        <p:nvSpPr>
          <p:cNvPr id="24" name="מלבן 23">
            <a:extLst>
              <a:ext uri="{FF2B5EF4-FFF2-40B4-BE49-F238E27FC236}">
                <a16:creationId xmlns:a16="http://schemas.microsoft.com/office/drawing/2014/main" id="{083F108E-103C-41F5-86EB-1CF8A24F9D20}"/>
              </a:ext>
            </a:extLst>
          </p:cNvPr>
          <p:cNvSpPr/>
          <p:nvPr/>
        </p:nvSpPr>
        <p:spPr>
          <a:xfrm>
            <a:off x="6753654" y="5397979"/>
            <a:ext cx="2468830" cy="1066191"/>
          </a:xfrm>
          <a:prstGeom prst="rect">
            <a:avLst/>
          </a:prstGeom>
          <a:solidFill>
            <a:schemeClr val="bg1"/>
          </a:solidFill>
          <a:ln w="38100">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b="1" dirty="0" smtClean="0">
                <a:solidFill>
                  <a:srgbClr val="222B34"/>
                </a:solidFill>
                <a:latin typeface="Heebo" panose="00000500000000000000" pitchFamily="2" charset="-79"/>
                <a:cs typeface="Heebo" panose="00000500000000000000" pitchFamily="2" charset="-79"/>
              </a:rPr>
              <a:t>Systematic inquiry as a feasible practice</a:t>
            </a:r>
            <a:endParaRPr lang="he-IL" sz="1600" b="1" dirty="0">
              <a:solidFill>
                <a:srgbClr val="222B34"/>
              </a:solidFill>
              <a:latin typeface="Heebo" panose="00000500000000000000" pitchFamily="2" charset="-79"/>
              <a:cs typeface="Heebo" panose="00000500000000000000" pitchFamily="2" charset="-79"/>
            </a:endParaRPr>
          </a:p>
        </p:txBody>
      </p:sp>
      <p:cxnSp>
        <p:nvCxnSpPr>
          <p:cNvPr id="38" name="מחבר ישר 37">
            <a:extLst>
              <a:ext uri="{FF2B5EF4-FFF2-40B4-BE49-F238E27FC236}">
                <a16:creationId xmlns:a16="http://schemas.microsoft.com/office/drawing/2014/main" id="{7545222B-5466-4AC9-BA41-13A948B89B1D}"/>
              </a:ext>
            </a:extLst>
          </p:cNvPr>
          <p:cNvCxnSpPr>
            <a:endCxn id="24" idx="0"/>
          </p:cNvCxnSpPr>
          <p:nvPr/>
        </p:nvCxnSpPr>
        <p:spPr>
          <a:xfrm flipH="1">
            <a:off x="7988069" y="4890403"/>
            <a:ext cx="254" cy="507576"/>
          </a:xfrm>
          <a:prstGeom prst="line">
            <a:avLst/>
          </a:prstGeom>
          <a:solidFill>
            <a:schemeClr val="bg1"/>
          </a:solidFill>
          <a:ln w="57150">
            <a:solidFill>
              <a:srgbClr val="FF4343"/>
            </a:solidFill>
          </a:ln>
        </p:spPr>
        <p:style>
          <a:lnRef idx="2">
            <a:schemeClr val="accent1">
              <a:shade val="50000"/>
            </a:schemeClr>
          </a:lnRef>
          <a:fillRef idx="1">
            <a:schemeClr val="accent1"/>
          </a:fillRef>
          <a:effectRef idx="0">
            <a:schemeClr val="accent1"/>
          </a:effectRef>
          <a:fontRef idx="minor">
            <a:schemeClr val="lt1"/>
          </a:fontRef>
        </p:style>
      </p:cxnSp>
      <p:sp>
        <p:nvSpPr>
          <p:cNvPr id="14" name="אליפסה 13">
            <a:extLst>
              <a:ext uri="{FF2B5EF4-FFF2-40B4-BE49-F238E27FC236}">
                <a16:creationId xmlns:a16="http://schemas.microsoft.com/office/drawing/2014/main" id="{11F8FF7E-5CA5-4CE4-9BF8-3ECD1B59EC91}"/>
              </a:ext>
            </a:extLst>
          </p:cNvPr>
          <p:cNvSpPr/>
          <p:nvPr/>
        </p:nvSpPr>
        <p:spPr>
          <a:xfrm>
            <a:off x="7686978" y="4205640"/>
            <a:ext cx="678542" cy="678542"/>
          </a:xfrm>
          <a:prstGeom prst="ellipse">
            <a:avLst/>
          </a:prstGeom>
          <a:solidFill>
            <a:schemeClr val="bg1"/>
          </a:solidFill>
          <a:ln w="57150">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4</a:t>
            </a:r>
            <a:endParaRPr lang="he-IL" sz="2400" b="1" dirty="0">
              <a:solidFill>
                <a:srgbClr val="222B34"/>
              </a:solidFill>
              <a:latin typeface="Heebo" panose="00000500000000000000" pitchFamily="2" charset="-79"/>
              <a:cs typeface="Heebo" panose="00000500000000000000" pitchFamily="2" charset="-79"/>
            </a:endParaRPr>
          </a:p>
        </p:txBody>
      </p:sp>
      <p:sp>
        <p:nvSpPr>
          <p:cNvPr id="20" name="מלבן 19">
            <a:extLst>
              <a:ext uri="{FF2B5EF4-FFF2-40B4-BE49-F238E27FC236}">
                <a16:creationId xmlns:a16="http://schemas.microsoft.com/office/drawing/2014/main" id="{3BB532C3-50C3-4083-B55B-7FC947FD4568}"/>
              </a:ext>
            </a:extLst>
          </p:cNvPr>
          <p:cNvSpPr/>
          <p:nvPr/>
        </p:nvSpPr>
        <p:spPr>
          <a:xfrm>
            <a:off x="5042193" y="2657586"/>
            <a:ext cx="2468830" cy="1034258"/>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What lies between “designing” and “planning” </a:t>
            </a:r>
            <a:endParaRPr lang="he-IL" sz="1900" dirty="0">
              <a:latin typeface="Heebo" panose="00000500000000000000" pitchFamily="2" charset="-79"/>
              <a:cs typeface="Heebo" panose="00000500000000000000" pitchFamily="2" charset="-79"/>
            </a:endParaRPr>
          </a:p>
        </p:txBody>
      </p:sp>
      <p:cxnSp>
        <p:nvCxnSpPr>
          <p:cNvPr id="40" name="מחבר ישר 39">
            <a:extLst>
              <a:ext uri="{FF2B5EF4-FFF2-40B4-BE49-F238E27FC236}">
                <a16:creationId xmlns:a16="http://schemas.microsoft.com/office/drawing/2014/main" id="{497847B8-3B0B-4176-89A7-E172C8C3C9B4}"/>
              </a:ext>
            </a:extLst>
          </p:cNvPr>
          <p:cNvCxnSpPr/>
          <p:nvPr/>
        </p:nvCxnSpPr>
        <p:spPr>
          <a:xfrm flipV="1">
            <a:off x="6275368" y="3691844"/>
            <a:ext cx="1240" cy="492602"/>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3" name="אליפסה 12">
            <a:extLst>
              <a:ext uri="{FF2B5EF4-FFF2-40B4-BE49-F238E27FC236}">
                <a16:creationId xmlns:a16="http://schemas.microsoft.com/office/drawing/2014/main" id="{CA6F7869-CBAB-461B-B3BD-92CCE4596DC1}"/>
              </a:ext>
            </a:extLst>
          </p:cNvPr>
          <p:cNvSpPr/>
          <p:nvPr/>
        </p:nvSpPr>
        <p:spPr>
          <a:xfrm>
            <a:off x="9477249"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5</a:t>
            </a:r>
            <a:endParaRPr lang="he-IL" sz="2400" b="1" dirty="0">
              <a:solidFill>
                <a:srgbClr val="222B34"/>
              </a:solidFill>
              <a:latin typeface="Heebo" panose="00000500000000000000" pitchFamily="2" charset="-79"/>
              <a:cs typeface="Heebo" panose="00000500000000000000" pitchFamily="2" charset="-79"/>
            </a:endParaRPr>
          </a:p>
        </p:txBody>
      </p:sp>
      <p:sp>
        <p:nvSpPr>
          <p:cNvPr id="23" name="מלבן 22">
            <a:extLst>
              <a:ext uri="{FF2B5EF4-FFF2-40B4-BE49-F238E27FC236}">
                <a16:creationId xmlns:a16="http://schemas.microsoft.com/office/drawing/2014/main" id="{929B1B9C-E19F-4DE9-84BF-B6A003E6AAA8}"/>
              </a:ext>
            </a:extLst>
          </p:cNvPr>
          <p:cNvSpPr/>
          <p:nvPr/>
        </p:nvSpPr>
        <p:spPr>
          <a:xfrm>
            <a:off x="3170534" y="5397979"/>
            <a:ext cx="2468830" cy="1278592"/>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smtClean="0">
                <a:latin typeface="Heebo" panose="00000500000000000000" pitchFamily="2" charset="-79"/>
                <a:cs typeface="Heebo" panose="00000500000000000000" pitchFamily="2" charset="-79"/>
              </a:rPr>
              <a:t>What lies between the “ten-fold change” and strategic turning point, and the relevancy gap and strategic offset</a:t>
            </a:r>
            <a:endParaRPr lang="he-IL" sz="1600" dirty="0" smtClean="0">
              <a:latin typeface="Heebo" panose="00000500000000000000" pitchFamily="2" charset="-79"/>
              <a:cs typeface="Heebo" panose="00000500000000000000" pitchFamily="2" charset="-79"/>
            </a:endParaRPr>
          </a:p>
        </p:txBody>
      </p:sp>
      <p:cxnSp>
        <p:nvCxnSpPr>
          <p:cNvPr id="42" name="מחבר ישר 41">
            <a:extLst>
              <a:ext uri="{FF2B5EF4-FFF2-40B4-BE49-F238E27FC236}">
                <a16:creationId xmlns:a16="http://schemas.microsoft.com/office/drawing/2014/main" id="{4D6A2347-B8DA-4304-A5D4-90999F3B6BA5}"/>
              </a:ext>
            </a:extLst>
          </p:cNvPr>
          <p:cNvCxnSpPr>
            <a:endCxn id="23" idx="0"/>
          </p:cNvCxnSpPr>
          <p:nvPr/>
        </p:nvCxnSpPr>
        <p:spPr>
          <a:xfrm>
            <a:off x="4404949" y="4890402"/>
            <a:ext cx="0" cy="507577"/>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9" name="מלבן 18">
            <a:extLst>
              <a:ext uri="{FF2B5EF4-FFF2-40B4-BE49-F238E27FC236}">
                <a16:creationId xmlns:a16="http://schemas.microsoft.com/office/drawing/2014/main" id="{EC7550FA-D485-490F-862C-66D23C40A3C2}"/>
              </a:ext>
            </a:extLst>
          </p:cNvPr>
          <p:cNvSpPr/>
          <p:nvPr/>
        </p:nvSpPr>
        <p:spPr>
          <a:xfrm>
            <a:off x="1456005" y="2510024"/>
            <a:ext cx="2468830" cy="1203662"/>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Required </a:t>
            </a:r>
            <a:r>
              <a:rPr lang="en-US" sz="1900" dirty="0" smtClean="0">
                <a:latin typeface="Heebo" panose="00000500000000000000" pitchFamily="2" charset="-79"/>
                <a:cs typeface="Heebo" panose="00000500000000000000" pitchFamily="2" charset="-79"/>
              </a:rPr>
              <a:t>achievements </a:t>
            </a:r>
            <a:endParaRPr lang="he-IL" sz="1900" dirty="0" smtClean="0">
              <a:latin typeface="Heebo" panose="00000500000000000000" pitchFamily="2" charset="-79"/>
              <a:cs typeface="Heebo" panose="00000500000000000000" pitchFamily="2" charset="-79"/>
            </a:endParaRPr>
          </a:p>
        </p:txBody>
      </p:sp>
      <p:cxnSp>
        <p:nvCxnSpPr>
          <p:cNvPr id="44" name="מחבר ישר 43">
            <a:extLst>
              <a:ext uri="{FF2B5EF4-FFF2-40B4-BE49-F238E27FC236}">
                <a16:creationId xmlns:a16="http://schemas.microsoft.com/office/drawing/2014/main" id="{5E53FF27-6DEF-4A96-AF66-4C2DF6664896}"/>
              </a:ext>
            </a:extLst>
          </p:cNvPr>
          <p:cNvCxnSpPr>
            <a:endCxn id="19" idx="2"/>
          </p:cNvCxnSpPr>
          <p:nvPr/>
        </p:nvCxnSpPr>
        <p:spPr>
          <a:xfrm flipH="1" flipV="1">
            <a:off x="2690420" y="3713686"/>
            <a:ext cx="1066"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grpSp>
        <p:nvGrpSpPr>
          <p:cNvPr id="2" name="קבוצה 29"/>
          <p:cNvGrpSpPr>
            <a:grpSpLocks/>
          </p:cNvGrpSpPr>
          <p:nvPr/>
        </p:nvGrpSpPr>
        <p:grpSpPr bwMode="auto">
          <a:xfrm>
            <a:off x="830526" y="398767"/>
            <a:ext cx="3576364" cy="1512176"/>
            <a:chOff x="6781095" y="8269944"/>
            <a:chExt cx="4720057" cy="2497933"/>
          </a:xfrm>
        </p:grpSpPr>
        <p:grpSp>
          <p:nvGrpSpPr>
            <p:cNvPr id="3" name="קבוצה 30"/>
            <p:cNvGrpSpPr>
              <a:grpSpLocks/>
            </p:cNvGrpSpPr>
            <p:nvPr/>
          </p:nvGrpSpPr>
          <p:grpSpPr bwMode="auto">
            <a:xfrm>
              <a:off x="6781095" y="8269944"/>
              <a:ext cx="4717485" cy="2131127"/>
              <a:chOff x="6700070" y="4218801"/>
              <a:chExt cx="4717485" cy="2131127"/>
            </a:xfrm>
          </p:grpSpPr>
          <p:sp>
            <p:nvSpPr>
              <p:cNvPr id="39" name="TextBox 11"/>
              <p:cNvSpPr txBox="1">
                <a:spLocks noChangeArrowheads="1"/>
              </p:cNvSpPr>
              <p:nvPr/>
            </p:nvSpPr>
            <p:spPr bwMode="auto">
              <a:xfrm>
                <a:off x="6700070" y="4218801"/>
                <a:ext cx="4717485" cy="152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4400" b="1" dirty="0">
                    <a:solidFill>
                      <a:schemeClr val="bg1"/>
                    </a:solidFill>
                    <a:latin typeface="Heebo" pitchFamily="2" charset="0"/>
                    <a:cs typeface="Heebo" pitchFamily="2" charset="0"/>
                  </a:rPr>
                  <a:t>Strategic</a:t>
                </a:r>
                <a:r>
                  <a:rPr lang="en-US" altLang="en-US" sz="5400" b="1" dirty="0">
                    <a:solidFill>
                      <a:srgbClr val="FCC201"/>
                    </a:solidFill>
                    <a:latin typeface="Heebo" pitchFamily="2" charset="0"/>
                    <a:cs typeface="Heebo" pitchFamily="2" charset="0"/>
                  </a:rPr>
                  <a:t> </a:t>
                </a:r>
                <a:endParaRPr lang="he-IL" altLang="en-US" sz="5400" b="1" dirty="0">
                  <a:solidFill>
                    <a:srgbClr val="FCC201"/>
                  </a:solidFill>
                  <a:latin typeface="Heebo" pitchFamily="2" charset="0"/>
                  <a:cs typeface="Heebo" pitchFamily="2" charset="0"/>
                </a:endParaRPr>
              </a:p>
            </p:txBody>
          </p:sp>
          <p:sp>
            <p:nvSpPr>
              <p:cNvPr id="41" name="TextBox 13"/>
              <p:cNvSpPr txBox="1">
                <a:spLocks noChangeArrowheads="1"/>
              </p:cNvSpPr>
              <p:nvPr/>
            </p:nvSpPr>
            <p:spPr bwMode="auto">
              <a:xfrm>
                <a:off x="6700070" y="5426285"/>
                <a:ext cx="4717485" cy="92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5400" b="1" dirty="0">
                    <a:solidFill>
                      <a:srgbClr val="FFC000"/>
                    </a:solidFill>
                    <a:latin typeface="Heebo" pitchFamily="2" charset="0"/>
                    <a:cs typeface="Heebo" pitchFamily="2" charset="0"/>
                  </a:rPr>
                  <a:t>Thinking</a:t>
                </a:r>
                <a:endParaRPr lang="he-IL" altLang="en-US" sz="5400" b="1" dirty="0">
                  <a:solidFill>
                    <a:srgbClr val="FFC000"/>
                  </a:solidFill>
                  <a:latin typeface="Heebo" pitchFamily="2" charset="0"/>
                  <a:cs typeface="Heebo" pitchFamily="2" charset="0"/>
                </a:endParaRPr>
              </a:p>
            </p:txBody>
          </p:sp>
        </p:grpSp>
        <p:sp>
          <p:nvSpPr>
            <p:cNvPr id="32" name="צורה חופשית: צורה 19">
              <a:extLst/>
            </p:cNvPr>
            <p:cNvSpPr/>
            <p:nvPr/>
          </p:nvSpPr>
          <p:spPr>
            <a:xfrm>
              <a:off x="11039147" y="8357234"/>
              <a:ext cx="458829" cy="460531"/>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3" name="צורה חופשית: צורה 20">
              <a:extLst/>
            </p:cNvPr>
            <p:cNvSpPr/>
            <p:nvPr/>
          </p:nvSpPr>
          <p:spPr>
            <a:xfrm rot="5400000">
              <a:off x="11040678" y="10307403"/>
              <a:ext cx="458943" cy="462004"/>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5" name="צורה חופשית: צורה 21">
              <a:extLst/>
            </p:cNvPr>
            <p:cNvSpPr/>
            <p:nvPr/>
          </p:nvSpPr>
          <p:spPr>
            <a:xfrm rot="10800000">
              <a:off x="6784270" y="10305758"/>
              <a:ext cx="458829" cy="462119"/>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7" name="צורה חופשית: צורה 22">
              <a:extLst/>
            </p:cNvPr>
            <p:cNvSpPr/>
            <p:nvPr/>
          </p:nvSpPr>
          <p:spPr>
            <a:xfrm rot="16200000">
              <a:off x="6785007" y="8356497"/>
              <a:ext cx="458944" cy="460416"/>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r>
                <a:rPr lang="en-US" sz="1100" dirty="0"/>
                <a:t> </a:t>
              </a:r>
              <a:endParaRPr lang="he-IL" sz="1100" dirty="0"/>
            </a:p>
          </p:txBody>
        </p:sp>
      </p:grpSp>
    </p:spTree>
    <p:extLst>
      <p:ext uri="{BB962C8B-B14F-4D97-AF65-F5344CB8AC3E}">
        <p14:creationId xmlns:p14="http://schemas.microsoft.com/office/powerpoint/2010/main" val="867556450"/>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כחול" hidden="1">
            <a:extLst>
              <a:ext uri="{FF2B5EF4-FFF2-40B4-BE49-F238E27FC236}">
                <a16:creationId xmlns:a16="http://schemas.microsoft.com/office/drawing/2014/main" id="{689D55C3-FB8F-486A-AC15-20D34381DC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61" t="37701" r="11536" b="4751"/>
          <a:stretch/>
        </p:blipFill>
        <p:spPr>
          <a:xfrm>
            <a:off x="1054249" y="2623882"/>
            <a:ext cx="6210181" cy="3767243"/>
          </a:xfrm>
          <a:prstGeom prst="rect">
            <a:avLst/>
          </a:prstGeom>
        </p:spPr>
      </p:pic>
      <p:pic>
        <p:nvPicPr>
          <p:cNvPr id="9" name="אדום" hidden="1">
            <a:extLst>
              <a:ext uri="{FF2B5EF4-FFF2-40B4-BE49-F238E27FC236}">
                <a16:creationId xmlns:a16="http://schemas.microsoft.com/office/drawing/2014/main" id="{16BD6B70-17E2-49BB-9EE6-07E9EB1B70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61" t="4980" r="11536" b="58621"/>
          <a:stretch/>
        </p:blipFill>
        <p:spPr>
          <a:xfrm>
            <a:off x="1054249" y="481921"/>
            <a:ext cx="6210181" cy="2382744"/>
          </a:xfrm>
          <a:prstGeom prst="rect">
            <a:avLst/>
          </a:prstGeom>
        </p:spPr>
      </p:pic>
      <p:pic>
        <p:nvPicPr>
          <p:cNvPr id="11" name="פנטגרם פנימי קטן">
            <a:extLst>
              <a:ext uri="{FF2B5EF4-FFF2-40B4-BE49-F238E27FC236}">
                <a16:creationId xmlns:a16="http://schemas.microsoft.com/office/drawing/2014/main" id="{C90103B7-7D00-4182-8B6E-C3498F2081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587" t="37701" r="33861" b="24904"/>
          <a:stretch/>
        </p:blipFill>
        <p:spPr>
          <a:xfrm>
            <a:off x="2850084" y="2623882"/>
            <a:ext cx="2618510" cy="2447956"/>
          </a:xfrm>
          <a:prstGeom prst="rect">
            <a:avLst/>
          </a:prstGeom>
        </p:spPr>
      </p:pic>
      <p:sp>
        <p:nvSpPr>
          <p:cNvPr id="16" name="TextBox 15">
            <a:extLst>
              <a:ext uri="{FF2B5EF4-FFF2-40B4-BE49-F238E27FC236}">
                <a16:creationId xmlns:a16="http://schemas.microsoft.com/office/drawing/2014/main" id="{D8EA891A-0AEC-4945-84EA-85A0676867DC}"/>
              </a:ext>
            </a:extLst>
          </p:cNvPr>
          <p:cNvSpPr txBox="1"/>
          <p:nvPr/>
        </p:nvSpPr>
        <p:spPr>
          <a:xfrm>
            <a:off x="3023660" y="3126198"/>
            <a:ext cx="2271358" cy="1379224"/>
          </a:xfrm>
          <a:prstGeom prst="rect">
            <a:avLst/>
          </a:prstGeom>
          <a:noFill/>
        </p:spPr>
        <p:txBody>
          <a:bodyPr wrap="square" rtlCol="1">
            <a:spAutoFit/>
          </a:bodyPr>
          <a:lstStyle/>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Gap </a:t>
            </a:r>
          </a:p>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and </a:t>
            </a:r>
          </a:p>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offset</a:t>
            </a:r>
            <a:endParaRPr lang="he-IL" sz="3200" b="1" dirty="0">
              <a:solidFill>
                <a:schemeClr val="bg1"/>
              </a:solidFill>
              <a:latin typeface="Heebo" panose="00000500000000000000" pitchFamily="2" charset="-79"/>
              <a:cs typeface="Heebo" panose="00000500000000000000" pitchFamily="2" charset="-79"/>
            </a:endParaRPr>
          </a:p>
        </p:txBody>
      </p:sp>
      <p:sp>
        <p:nvSpPr>
          <p:cNvPr id="10" name="מלבן 9">
            <a:extLst>
              <a:ext uri="{FF2B5EF4-FFF2-40B4-BE49-F238E27FC236}">
                <a16:creationId xmlns:a16="http://schemas.microsoft.com/office/drawing/2014/main" id="{66AC8BA2-1CBE-49DB-ADA1-1ECD87B152EA}"/>
              </a:ext>
            </a:extLst>
          </p:cNvPr>
          <p:cNvSpPr/>
          <p:nvPr/>
        </p:nvSpPr>
        <p:spPr>
          <a:xfrm rot="2700000">
            <a:off x="10195771" y="3408014"/>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כותרת 1">
            <a:extLst>
              <a:ext uri="{FF2B5EF4-FFF2-40B4-BE49-F238E27FC236}">
                <a16:creationId xmlns:a16="http://schemas.microsoft.com/office/drawing/2014/main" id="{B636F25D-75B9-4FCF-8875-FC0D32CEAD9D}"/>
              </a:ext>
            </a:extLst>
          </p:cNvPr>
          <p:cNvSpPr>
            <a:spLocks noGrp="1"/>
          </p:cNvSpPr>
          <p:nvPr>
            <p:ph type="title"/>
          </p:nvPr>
        </p:nvSpPr>
        <p:spPr>
          <a:xfrm>
            <a:off x="8426346" y="317500"/>
            <a:ext cx="3765654" cy="2862322"/>
          </a:xfrm>
        </p:spPr>
        <p:txBody>
          <a:bodyPr/>
          <a:lstStyle/>
          <a:p>
            <a:pPr algn="ctr"/>
            <a:r>
              <a:rPr lang="en-US" sz="4000" dirty="0" smtClean="0"/>
              <a:t>Systematic inquiry as a feasible practice</a:t>
            </a:r>
            <a:endParaRPr lang="he-IL" sz="4000" dirty="0"/>
          </a:p>
        </p:txBody>
      </p:sp>
    </p:spTree>
    <p:extLst>
      <p:ext uri="{BB962C8B-B14F-4D97-AF65-F5344CB8AC3E}">
        <p14:creationId xmlns:p14="http://schemas.microsoft.com/office/powerpoint/2010/main" val="1059707027"/>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כותרת 3">
            <a:extLst/>
          </p:cNvPr>
          <p:cNvSpPr>
            <a:spLocks noGrp="1"/>
          </p:cNvSpPr>
          <p:nvPr>
            <p:ph type="title"/>
          </p:nvPr>
        </p:nvSpPr>
        <p:spPr>
          <a:xfrm>
            <a:off x="0" y="307975"/>
            <a:ext cx="12192000" cy="846138"/>
          </a:xfrm>
        </p:spPr>
        <p:txBody>
          <a:bodyPr/>
          <a:lstStyle/>
          <a:p>
            <a:pPr algn="ctr" eaLnBrk="1" fontAlgn="auto" hangingPunct="1">
              <a:spcAft>
                <a:spcPts val="0"/>
              </a:spcAft>
              <a:defRPr/>
            </a:pPr>
            <a:r>
              <a:rPr lang="en-US" dirty="0" smtClean="0"/>
              <a:t>Reading Material</a:t>
            </a:r>
            <a:endParaRPr dirty="0"/>
          </a:p>
        </p:txBody>
      </p:sp>
      <p:sp>
        <p:nvSpPr>
          <p:cNvPr id="6" name="מלבן 5">
            <a:extLst/>
          </p:cNvPr>
          <p:cNvSpPr/>
          <p:nvPr/>
        </p:nvSpPr>
        <p:spPr>
          <a:xfrm>
            <a:off x="5387975" y="1595438"/>
            <a:ext cx="1416050" cy="568325"/>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lnSpc>
                <a:spcPts val="4400"/>
              </a:lnSpc>
              <a:spcBef>
                <a:spcPts val="0"/>
              </a:spcBef>
              <a:spcAft>
                <a:spcPts val="0"/>
              </a:spcAft>
              <a:defRPr/>
            </a:pPr>
            <a:r>
              <a:rPr lang="en-US" sz="2000" b="1" dirty="0">
                <a:solidFill>
                  <a:srgbClr val="222B34"/>
                </a:solidFill>
                <a:latin typeface="Heebo" panose="00000500000000000000" pitchFamily="2" charset="-79"/>
                <a:cs typeface="Heebo" panose="00000500000000000000" pitchFamily="2" charset="-79"/>
              </a:rPr>
              <a:t>Mandatory</a:t>
            </a:r>
            <a:endParaRPr lang="he-IL" sz="2000" b="1" dirty="0">
              <a:solidFill>
                <a:srgbClr val="222B34"/>
              </a:solidFill>
              <a:latin typeface="Heebo" panose="00000500000000000000" pitchFamily="2" charset="-79"/>
              <a:cs typeface="Heebo" panose="00000500000000000000" pitchFamily="2" charset="-79"/>
            </a:endParaRPr>
          </a:p>
        </p:txBody>
      </p:sp>
      <p:sp>
        <p:nvSpPr>
          <p:cNvPr id="9" name="TextBox 8"/>
          <p:cNvSpPr txBox="1">
            <a:spLocks noChangeArrowheads="1"/>
          </p:cNvSpPr>
          <p:nvPr/>
        </p:nvSpPr>
        <p:spPr bwMode="auto">
          <a:xfrm>
            <a:off x="336550" y="2586038"/>
            <a:ext cx="5556250" cy="278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algn="l" rtl="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algn="l" rtl="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algn="l" rtl="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algn="l" rtl="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rtl="0">
              <a:lnSpc>
                <a:spcPts val="3000"/>
              </a:lnSpc>
              <a:buClr>
                <a:srgbClr val="FCC201"/>
              </a:buClr>
              <a:buFont typeface="Calibri Light" panose="020F0302020204030204" pitchFamily="34" charset="0"/>
              <a:buAutoNum type="arabicPeriod"/>
            </a:pPr>
            <a:r>
              <a:rPr lang="en-US" dirty="0" smtClean="0">
                <a:solidFill>
                  <a:schemeClr val="bg1"/>
                </a:solidFill>
                <a:latin typeface="Heebo" pitchFamily="2" charset="0"/>
                <a:cs typeface="Heebo" pitchFamily="2" charset="0"/>
              </a:rPr>
              <a:t>Grove, S. Andrew. </a:t>
            </a:r>
            <a:r>
              <a:rPr lang="en-US" b="1" i="1" dirty="0" smtClean="0">
                <a:solidFill>
                  <a:schemeClr val="bg1"/>
                </a:solidFill>
                <a:latin typeface="Heebo" pitchFamily="2" charset="0"/>
                <a:cs typeface="Heebo" pitchFamily="2" charset="0"/>
              </a:rPr>
              <a:t>Only the Paranoid Survive</a:t>
            </a:r>
            <a:r>
              <a:rPr lang="en-US" i="1" dirty="0" smtClean="0">
                <a:solidFill>
                  <a:schemeClr val="bg1"/>
                </a:solidFill>
                <a:latin typeface="Heebo" pitchFamily="2" charset="0"/>
                <a:cs typeface="Heebo" pitchFamily="2" charset="0"/>
              </a:rPr>
              <a:t>. </a:t>
            </a:r>
            <a:r>
              <a:rPr lang="en-US" dirty="0" smtClean="0">
                <a:solidFill>
                  <a:schemeClr val="bg1"/>
                </a:solidFill>
                <a:latin typeface="Heebo" pitchFamily="2" charset="0"/>
                <a:cs typeface="Heebo" pitchFamily="2" charset="0"/>
              </a:rPr>
              <a:t>Crown Business, 1999, pp. 13-17, 35-43 </a:t>
            </a:r>
          </a:p>
          <a:p>
            <a:pPr algn="l" rtl="0">
              <a:lnSpc>
                <a:spcPts val="3000"/>
              </a:lnSpc>
              <a:buClr>
                <a:srgbClr val="FCC201"/>
              </a:buClr>
              <a:buFont typeface="Calibri Light" panose="020F0302020204030204" pitchFamily="34" charset="0"/>
              <a:buAutoNum type="arabicPeriod"/>
            </a:pPr>
            <a:r>
              <a:rPr lang="en-US" dirty="0" smtClean="0">
                <a:solidFill>
                  <a:schemeClr val="bg1"/>
                </a:solidFill>
                <a:latin typeface="Heebo" pitchFamily="2" charset="0"/>
                <a:cs typeface="Heebo" pitchFamily="2" charset="0"/>
              </a:rPr>
              <a:t>Dr. </a:t>
            </a:r>
            <a:r>
              <a:rPr lang="en-US" dirty="0" err="1" smtClean="0">
                <a:solidFill>
                  <a:schemeClr val="bg1"/>
                </a:solidFill>
                <a:latin typeface="Heebo" pitchFamily="2" charset="0"/>
                <a:cs typeface="Heebo" pitchFamily="2" charset="0"/>
              </a:rPr>
              <a:t>Lanir</a:t>
            </a:r>
            <a:r>
              <a:rPr lang="en-US" dirty="0" smtClean="0">
                <a:solidFill>
                  <a:schemeClr val="bg1"/>
                </a:solidFill>
                <a:latin typeface="Heebo" pitchFamily="2" charset="0"/>
                <a:cs typeface="Heebo" pitchFamily="2" charset="0"/>
              </a:rPr>
              <a:t> </a:t>
            </a:r>
            <a:r>
              <a:rPr lang="en-US" dirty="0" err="1" smtClean="0">
                <a:solidFill>
                  <a:schemeClr val="bg1"/>
                </a:solidFill>
                <a:latin typeface="Heebo" pitchFamily="2" charset="0"/>
                <a:cs typeface="Heebo" pitchFamily="2" charset="0"/>
              </a:rPr>
              <a:t>Zvi</a:t>
            </a:r>
            <a:r>
              <a:rPr lang="en-US" dirty="0" smtClean="0">
                <a:solidFill>
                  <a:schemeClr val="bg1"/>
                </a:solidFill>
                <a:latin typeface="Heebo" pitchFamily="2" charset="0"/>
                <a:cs typeface="Heebo" pitchFamily="2" charset="0"/>
              </a:rPr>
              <a:t>. </a:t>
            </a:r>
            <a:r>
              <a:rPr lang="en-US" b="1" dirty="0" smtClean="0">
                <a:solidFill>
                  <a:schemeClr val="bg1"/>
                </a:solidFill>
                <a:latin typeface="Heebo" pitchFamily="2" charset="0"/>
                <a:cs typeface="Heebo" pitchFamily="2" charset="0"/>
              </a:rPr>
              <a:t>Relevance Gap</a:t>
            </a:r>
            <a:r>
              <a:rPr lang="en-US" dirty="0" smtClean="0">
                <a:solidFill>
                  <a:schemeClr val="bg1"/>
                </a:solidFill>
                <a:latin typeface="Heebo" pitchFamily="2" charset="0"/>
                <a:cs typeface="Heebo" pitchFamily="2" charset="0"/>
              </a:rPr>
              <a:t> (a chapter from a book that will soon be published.) (4 pages) </a:t>
            </a:r>
            <a:endParaRPr lang="en-US" dirty="0" smtClean="0"/>
          </a:p>
          <a:p>
            <a:pPr algn="l" rtl="0">
              <a:lnSpc>
                <a:spcPts val="3000"/>
              </a:lnSpc>
              <a:buClr>
                <a:srgbClr val="FCC201"/>
              </a:buClr>
              <a:buFont typeface="Calibri Light" panose="020F0302020204030204" pitchFamily="34" charset="0"/>
              <a:buAutoNum type="arabicPeriod"/>
            </a:pPr>
            <a:r>
              <a:rPr lang="en-US" b="1" dirty="0" smtClean="0">
                <a:solidFill>
                  <a:schemeClr val="bg1"/>
                </a:solidFill>
                <a:latin typeface="Heebo" pitchFamily="2" charset="0"/>
                <a:cs typeface="Heebo" pitchFamily="2" charset="0"/>
              </a:rPr>
              <a:t>The Pentagram as a Cognitive Framework for Operative Investigation </a:t>
            </a:r>
            <a:r>
              <a:rPr lang="en-US" dirty="0" smtClean="0">
                <a:solidFill>
                  <a:schemeClr val="bg1"/>
                </a:solidFill>
                <a:latin typeface="Heebo" pitchFamily="2" charset="0"/>
                <a:cs typeface="Heebo" pitchFamily="2" charset="0"/>
              </a:rPr>
              <a:t>/ Brigadier Generals Course </a:t>
            </a:r>
            <a:endParaRPr lang="en-US" altLang="en-US" b="1" dirty="0">
              <a:solidFill>
                <a:schemeClr val="bg1"/>
              </a:solidFill>
              <a:latin typeface="Heebo" pitchFamily="2" charset="0"/>
              <a:cs typeface="Heebo" pitchFamily="2" charset="0"/>
            </a:endParaRPr>
          </a:p>
        </p:txBody>
      </p:sp>
      <p:sp>
        <p:nvSpPr>
          <p:cNvPr id="7" name="מלבן 6">
            <a:extLst/>
          </p:cNvPr>
          <p:cNvSpPr/>
          <p:nvPr/>
        </p:nvSpPr>
        <p:spPr>
          <a:xfrm>
            <a:off x="4260850" y="6240463"/>
            <a:ext cx="3670300" cy="422275"/>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lnSpc>
                <a:spcPts val="2600"/>
              </a:lnSpc>
              <a:spcBef>
                <a:spcPts val="0"/>
              </a:spcBef>
              <a:spcAft>
                <a:spcPts val="0"/>
              </a:spcAft>
              <a:defRPr/>
            </a:pPr>
            <a:r>
              <a:rPr lang="en-US" sz="2000" b="1" dirty="0" smtClean="0">
                <a:solidFill>
                  <a:srgbClr val="222B34"/>
                </a:solidFill>
                <a:latin typeface="Heebo" panose="00000500000000000000" pitchFamily="2" charset="-79"/>
                <a:cs typeface="Heebo" panose="00000500000000000000" pitchFamily="2" charset="-79"/>
              </a:rPr>
              <a:t>“Strategic Safari”</a:t>
            </a:r>
            <a:endParaRPr lang="he-IL" sz="2000" b="1" dirty="0">
              <a:solidFill>
                <a:srgbClr val="222B34"/>
              </a:solidFill>
              <a:latin typeface="Heebo" panose="00000500000000000000" pitchFamily="2" charset="-79"/>
              <a:cs typeface="Heebo" panose="00000500000000000000" pitchFamily="2" charset="-79"/>
            </a:endParaRPr>
          </a:p>
        </p:txBody>
      </p:sp>
    </p:spTree>
    <p:extLst>
      <p:ext uri="{BB962C8B-B14F-4D97-AF65-F5344CB8AC3E}">
        <p14:creationId xmlns:p14="http://schemas.microsoft.com/office/powerpoint/2010/main" val="2884718743"/>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par>
                          <p:cTn id="11" fill="hold" nodeType="afterGroup">
                            <p:stCondLst>
                              <p:cond delay="500"/>
                            </p:stCondLst>
                            <p:childTnLst>
                              <p:par>
                                <p:cTn id="12" presetID="23" presetClass="entr" presetSubtype="272"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strVal val="2/3*#ppt_w"/>
                                          </p:val>
                                        </p:tav>
                                        <p:tav tm="100000">
                                          <p:val>
                                            <p:strVal val="#ppt_w"/>
                                          </p:val>
                                        </p:tav>
                                      </p:tavLst>
                                    </p:anim>
                                    <p:anim calcmode="lin" valueType="num">
                                      <p:cBhvr>
                                        <p:cTn id="15" dur="500" fill="hold"/>
                                        <p:tgtEl>
                                          <p:spTgt spid="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כחול" hidden="1">
            <a:extLst>
              <a:ext uri="{FF2B5EF4-FFF2-40B4-BE49-F238E27FC236}">
                <a16:creationId xmlns:a16="http://schemas.microsoft.com/office/drawing/2014/main" id="{689D55C3-FB8F-486A-AC15-20D34381DC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61" t="37701" r="11536" b="4751"/>
          <a:stretch/>
        </p:blipFill>
        <p:spPr>
          <a:xfrm>
            <a:off x="1054249" y="2623882"/>
            <a:ext cx="6210181" cy="3767243"/>
          </a:xfrm>
          <a:prstGeom prst="rect">
            <a:avLst/>
          </a:prstGeom>
        </p:spPr>
      </p:pic>
      <p:pic>
        <p:nvPicPr>
          <p:cNvPr id="9" name="אדום" hidden="1">
            <a:extLst>
              <a:ext uri="{FF2B5EF4-FFF2-40B4-BE49-F238E27FC236}">
                <a16:creationId xmlns:a16="http://schemas.microsoft.com/office/drawing/2014/main" id="{16BD6B70-17E2-49BB-9EE6-07E9EB1B70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61" t="4980" r="11536" b="58621"/>
          <a:stretch/>
        </p:blipFill>
        <p:spPr>
          <a:xfrm>
            <a:off x="1054249" y="481921"/>
            <a:ext cx="6210181" cy="2382744"/>
          </a:xfrm>
          <a:prstGeom prst="rect">
            <a:avLst/>
          </a:prstGeom>
        </p:spPr>
      </p:pic>
      <p:pic>
        <p:nvPicPr>
          <p:cNvPr id="15" name="מחומש חיצוני">
            <a:extLst>
              <a:ext uri="{FF2B5EF4-FFF2-40B4-BE49-F238E27FC236}">
                <a16:creationId xmlns:a16="http://schemas.microsoft.com/office/drawing/2014/main" id="{D2F76ECB-6835-4744-8D26-92455382EE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360" y="155863"/>
            <a:ext cx="8043977" cy="6546273"/>
          </a:xfrm>
          <a:prstGeom prst="rect">
            <a:avLst/>
          </a:prstGeom>
        </p:spPr>
      </p:pic>
      <p:pic>
        <p:nvPicPr>
          <p:cNvPr id="13" name="כוכב">
            <a:extLst>
              <a:ext uri="{FF2B5EF4-FFF2-40B4-BE49-F238E27FC236}">
                <a16:creationId xmlns:a16="http://schemas.microsoft.com/office/drawing/2014/main" id="{F09F985C-A989-4341-9E92-3FA7B485C0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61" t="4751" r="11536" b="4981"/>
          <a:stretch/>
        </p:blipFill>
        <p:spPr>
          <a:xfrm>
            <a:off x="1065257" y="458354"/>
            <a:ext cx="6210181" cy="5909204"/>
          </a:xfrm>
          <a:prstGeom prst="rect">
            <a:avLst/>
          </a:prstGeom>
        </p:spPr>
      </p:pic>
      <p:pic>
        <p:nvPicPr>
          <p:cNvPr id="11" name="פנטגרם פנימי קטן">
            <a:extLst>
              <a:ext uri="{FF2B5EF4-FFF2-40B4-BE49-F238E27FC236}">
                <a16:creationId xmlns:a16="http://schemas.microsoft.com/office/drawing/2014/main" id="{C90103B7-7D00-4182-8B6E-C3498F2081C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587" t="37701" r="33861" b="24904"/>
          <a:stretch/>
        </p:blipFill>
        <p:spPr>
          <a:xfrm>
            <a:off x="2850084" y="2623882"/>
            <a:ext cx="2618510" cy="2447956"/>
          </a:xfrm>
          <a:prstGeom prst="rect">
            <a:avLst/>
          </a:prstGeom>
        </p:spPr>
      </p:pic>
      <p:sp>
        <p:nvSpPr>
          <p:cNvPr id="12" name="מלבן 11">
            <a:extLst>
              <a:ext uri="{FF2B5EF4-FFF2-40B4-BE49-F238E27FC236}">
                <a16:creationId xmlns:a16="http://schemas.microsoft.com/office/drawing/2014/main" id="{66AC8BA2-1CBE-49DB-ADA1-1ECD87B152EA}"/>
              </a:ext>
            </a:extLst>
          </p:cNvPr>
          <p:cNvSpPr/>
          <p:nvPr/>
        </p:nvSpPr>
        <p:spPr>
          <a:xfrm rot="2700000">
            <a:off x="10195771" y="3408014"/>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4" name="כותרת 1">
            <a:extLst>
              <a:ext uri="{FF2B5EF4-FFF2-40B4-BE49-F238E27FC236}">
                <a16:creationId xmlns:a16="http://schemas.microsoft.com/office/drawing/2014/main" id="{B636F25D-75B9-4FCF-8875-FC0D32CEAD9D}"/>
              </a:ext>
            </a:extLst>
          </p:cNvPr>
          <p:cNvSpPr>
            <a:spLocks noGrp="1"/>
          </p:cNvSpPr>
          <p:nvPr>
            <p:ph type="title"/>
          </p:nvPr>
        </p:nvSpPr>
        <p:spPr>
          <a:xfrm>
            <a:off x="8426346" y="317500"/>
            <a:ext cx="3765654" cy="2862322"/>
          </a:xfrm>
        </p:spPr>
        <p:txBody>
          <a:bodyPr/>
          <a:lstStyle/>
          <a:p>
            <a:pPr algn="ctr"/>
            <a:r>
              <a:rPr lang="en-US" sz="4000" dirty="0" smtClean="0"/>
              <a:t>Systematic inquiry as a feasible practice</a:t>
            </a:r>
            <a:endParaRPr lang="he-IL" sz="4000" dirty="0"/>
          </a:p>
        </p:txBody>
      </p:sp>
      <p:sp>
        <p:nvSpPr>
          <p:cNvPr id="17" name="TextBox 16">
            <a:extLst>
              <a:ext uri="{FF2B5EF4-FFF2-40B4-BE49-F238E27FC236}">
                <a16:creationId xmlns:a16="http://schemas.microsoft.com/office/drawing/2014/main" id="{D8EA891A-0AEC-4945-84EA-85A0676867DC}"/>
              </a:ext>
            </a:extLst>
          </p:cNvPr>
          <p:cNvSpPr txBox="1"/>
          <p:nvPr/>
        </p:nvSpPr>
        <p:spPr>
          <a:xfrm>
            <a:off x="3023660" y="3126198"/>
            <a:ext cx="2271358" cy="1379224"/>
          </a:xfrm>
          <a:prstGeom prst="rect">
            <a:avLst/>
          </a:prstGeom>
          <a:noFill/>
        </p:spPr>
        <p:txBody>
          <a:bodyPr wrap="square" rtlCol="1">
            <a:spAutoFit/>
          </a:bodyPr>
          <a:lstStyle/>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Gap </a:t>
            </a:r>
          </a:p>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and </a:t>
            </a:r>
          </a:p>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offset</a:t>
            </a:r>
            <a:endParaRPr lang="he-IL" sz="3200" b="1" dirty="0">
              <a:solidFill>
                <a:schemeClr val="bg1"/>
              </a:solidFill>
              <a:latin typeface="Heebo" panose="00000500000000000000" pitchFamily="2" charset="-79"/>
              <a:cs typeface="Heebo" panose="00000500000000000000" pitchFamily="2" charset="-79"/>
            </a:endParaRPr>
          </a:p>
        </p:txBody>
      </p:sp>
    </p:spTree>
    <p:extLst>
      <p:ext uri="{BB962C8B-B14F-4D97-AF65-F5344CB8AC3E}">
        <p14:creationId xmlns:p14="http://schemas.microsoft.com/office/powerpoint/2010/main" val="2132826201"/>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750"/>
                                        <p:tgtEl>
                                          <p:spTgt spid="13"/>
                                        </p:tgtEl>
                                      </p:cBhvr>
                                    </p:animEffect>
                                  </p:childTnLst>
                                </p:cTn>
                              </p:par>
                            </p:childTnLst>
                          </p:cTn>
                        </p:par>
                        <p:par>
                          <p:cTn id="8" fill="hold">
                            <p:stCondLst>
                              <p:cond delay="1750"/>
                            </p:stCondLst>
                            <p:childTnLst>
                              <p:par>
                                <p:cTn id="9" presetID="22" presetClass="entr" presetSubtype="2"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wipe(right)">
                                      <p:cBhvr>
                                        <p:cTn id="11" dur="1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כחול">
            <a:extLst>
              <a:ext uri="{FF2B5EF4-FFF2-40B4-BE49-F238E27FC236}">
                <a16:creationId xmlns:a16="http://schemas.microsoft.com/office/drawing/2014/main" id="{689D55C3-FB8F-486A-AC15-20D34381DC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61" t="37701" r="11536" b="4751"/>
          <a:stretch/>
        </p:blipFill>
        <p:spPr>
          <a:xfrm>
            <a:off x="1054249" y="2623882"/>
            <a:ext cx="6210181" cy="3767243"/>
          </a:xfrm>
          <a:prstGeom prst="rect">
            <a:avLst/>
          </a:prstGeom>
        </p:spPr>
      </p:pic>
      <p:pic>
        <p:nvPicPr>
          <p:cNvPr id="9" name="אדום">
            <a:extLst>
              <a:ext uri="{FF2B5EF4-FFF2-40B4-BE49-F238E27FC236}">
                <a16:creationId xmlns:a16="http://schemas.microsoft.com/office/drawing/2014/main" id="{16BD6B70-17E2-49BB-9EE6-07E9EB1B70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61" t="4980" r="11536" b="58621"/>
          <a:stretch/>
        </p:blipFill>
        <p:spPr>
          <a:xfrm>
            <a:off x="1054249" y="481921"/>
            <a:ext cx="6210181" cy="2382744"/>
          </a:xfrm>
          <a:prstGeom prst="rect">
            <a:avLst/>
          </a:prstGeom>
        </p:spPr>
      </p:pic>
      <p:pic>
        <p:nvPicPr>
          <p:cNvPr id="15" name="מחומש חיצוני">
            <a:extLst>
              <a:ext uri="{FF2B5EF4-FFF2-40B4-BE49-F238E27FC236}">
                <a16:creationId xmlns:a16="http://schemas.microsoft.com/office/drawing/2014/main" id="{D2F76ECB-6835-4744-8D26-92455382EE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360" y="155863"/>
            <a:ext cx="8043977" cy="6546273"/>
          </a:xfrm>
          <a:prstGeom prst="rect">
            <a:avLst/>
          </a:prstGeom>
        </p:spPr>
      </p:pic>
      <p:pic>
        <p:nvPicPr>
          <p:cNvPr id="13" name="כוכב">
            <a:extLst>
              <a:ext uri="{FF2B5EF4-FFF2-40B4-BE49-F238E27FC236}">
                <a16:creationId xmlns:a16="http://schemas.microsoft.com/office/drawing/2014/main" id="{F09F985C-A989-4341-9E92-3FA7B485C0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61" t="4751" r="11536" b="4981"/>
          <a:stretch/>
        </p:blipFill>
        <p:spPr>
          <a:xfrm>
            <a:off x="1065257" y="466874"/>
            <a:ext cx="6210181" cy="5909204"/>
          </a:xfrm>
          <a:prstGeom prst="rect">
            <a:avLst/>
          </a:prstGeom>
        </p:spPr>
      </p:pic>
      <p:sp>
        <p:nvSpPr>
          <p:cNvPr id="17" name="TextBox 16">
            <a:extLst>
              <a:ext uri="{FF2B5EF4-FFF2-40B4-BE49-F238E27FC236}">
                <a16:creationId xmlns:a16="http://schemas.microsoft.com/office/drawing/2014/main" id="{E312E3A0-6772-49A8-BA70-203E90A2F994}"/>
              </a:ext>
            </a:extLst>
          </p:cNvPr>
          <p:cNvSpPr txBox="1"/>
          <p:nvPr/>
        </p:nvSpPr>
        <p:spPr>
          <a:xfrm>
            <a:off x="2599261" y="88130"/>
            <a:ext cx="2984526" cy="515526"/>
          </a:xfrm>
          <a:prstGeom prst="rect">
            <a:avLst/>
          </a:prstGeom>
          <a:noFill/>
        </p:spPr>
        <p:txBody>
          <a:bodyPr wrap="square" rtlCol="1">
            <a:spAutoFit/>
          </a:bodyPr>
          <a:lstStyle/>
          <a:p>
            <a:pPr algn="ctr">
              <a:lnSpc>
                <a:spcPts val="3300"/>
              </a:lnSpc>
            </a:pPr>
            <a:r>
              <a:rPr lang="en-US" sz="2200" dirty="0" smtClean="0">
                <a:solidFill>
                  <a:srgbClr val="FF7979"/>
                </a:solidFill>
                <a:latin typeface="Heebo" panose="00000500000000000000" pitchFamily="2" charset="-79"/>
                <a:cs typeface="Heebo" panose="00000500000000000000" pitchFamily="2" charset="-79"/>
              </a:rPr>
              <a:t>Structuring learning</a:t>
            </a:r>
            <a:endParaRPr lang="he-IL" sz="2200" dirty="0">
              <a:solidFill>
                <a:srgbClr val="FF7979"/>
              </a:solidFill>
              <a:latin typeface="Heebo" panose="00000500000000000000" pitchFamily="2" charset="-79"/>
              <a:cs typeface="Heebo" panose="00000500000000000000" pitchFamily="2" charset="-79"/>
            </a:endParaRPr>
          </a:p>
        </p:txBody>
      </p:sp>
      <p:sp>
        <p:nvSpPr>
          <p:cNvPr id="21" name="TextBox 20">
            <a:extLst>
              <a:ext uri="{FF2B5EF4-FFF2-40B4-BE49-F238E27FC236}">
                <a16:creationId xmlns:a16="http://schemas.microsoft.com/office/drawing/2014/main" id="{CD979104-E7FB-461C-90EC-EFE5747C7C09}"/>
              </a:ext>
            </a:extLst>
          </p:cNvPr>
          <p:cNvSpPr txBox="1"/>
          <p:nvPr/>
        </p:nvSpPr>
        <p:spPr>
          <a:xfrm>
            <a:off x="7073695" y="2451098"/>
            <a:ext cx="1272051" cy="760465"/>
          </a:xfrm>
          <a:prstGeom prst="rect">
            <a:avLst/>
          </a:prstGeom>
          <a:noFill/>
        </p:spPr>
        <p:txBody>
          <a:bodyPr wrap="square" rtlCol="1">
            <a:spAutoFit/>
          </a:bodyPr>
          <a:lstStyle/>
          <a:p>
            <a:pPr algn="ctr">
              <a:lnSpc>
                <a:spcPts val="2600"/>
              </a:lnSpc>
            </a:pPr>
            <a:r>
              <a:rPr lang="en-US" sz="2200" dirty="0" smtClean="0">
                <a:solidFill>
                  <a:srgbClr val="FF7979"/>
                </a:solidFill>
                <a:latin typeface="Heebo" panose="00000500000000000000" pitchFamily="2" charset="-79"/>
                <a:cs typeface="Heebo" panose="00000500000000000000" pitchFamily="2" charset="-79"/>
              </a:rPr>
              <a:t>Critical thinking</a:t>
            </a:r>
            <a:endParaRPr lang="he-IL" sz="2200" dirty="0">
              <a:solidFill>
                <a:srgbClr val="FF7979"/>
              </a:solidFill>
              <a:latin typeface="Heebo" panose="00000500000000000000" pitchFamily="2" charset="-79"/>
              <a:cs typeface="Heebo" panose="00000500000000000000" pitchFamily="2" charset="-79"/>
            </a:endParaRPr>
          </a:p>
        </p:txBody>
      </p:sp>
      <p:sp>
        <p:nvSpPr>
          <p:cNvPr id="22" name="TextBox 21">
            <a:extLst>
              <a:ext uri="{FF2B5EF4-FFF2-40B4-BE49-F238E27FC236}">
                <a16:creationId xmlns:a16="http://schemas.microsoft.com/office/drawing/2014/main" id="{00B92986-6CDA-4720-B786-3586AC4649DE}"/>
              </a:ext>
            </a:extLst>
          </p:cNvPr>
          <p:cNvSpPr txBox="1"/>
          <p:nvPr/>
        </p:nvSpPr>
        <p:spPr>
          <a:xfrm>
            <a:off x="69179" y="2487961"/>
            <a:ext cx="1272051" cy="427040"/>
          </a:xfrm>
          <a:prstGeom prst="rect">
            <a:avLst/>
          </a:prstGeom>
          <a:noFill/>
        </p:spPr>
        <p:txBody>
          <a:bodyPr wrap="square" rtlCol="1">
            <a:spAutoFit/>
          </a:bodyPr>
          <a:lstStyle/>
          <a:p>
            <a:pPr algn="ctr">
              <a:lnSpc>
                <a:spcPts val="2600"/>
              </a:lnSpc>
            </a:pPr>
            <a:r>
              <a:rPr lang="en-US" sz="2200" dirty="0" smtClean="0">
                <a:solidFill>
                  <a:srgbClr val="FF7979"/>
                </a:solidFill>
                <a:latin typeface="Heebo" panose="00000500000000000000" pitchFamily="2" charset="-79"/>
                <a:cs typeface="Heebo" panose="00000500000000000000" pitchFamily="2" charset="-79"/>
              </a:rPr>
              <a:t>Design</a:t>
            </a:r>
            <a:endParaRPr lang="he-IL" sz="2200" dirty="0">
              <a:solidFill>
                <a:srgbClr val="FF7979"/>
              </a:solidFill>
              <a:latin typeface="Heebo" panose="00000500000000000000" pitchFamily="2" charset="-79"/>
              <a:cs typeface="Heebo" panose="00000500000000000000" pitchFamily="2" charset="-79"/>
            </a:endParaRPr>
          </a:p>
        </p:txBody>
      </p:sp>
      <p:cxnSp>
        <p:nvCxnSpPr>
          <p:cNvPr id="20" name="מחבר חץ ישר 19">
            <a:extLst>
              <a:ext uri="{FF2B5EF4-FFF2-40B4-BE49-F238E27FC236}">
                <a16:creationId xmlns:a16="http://schemas.microsoft.com/office/drawing/2014/main" id="{AC0C11FF-D64E-4B7A-B04A-2E14AD35B1B1}"/>
              </a:ext>
            </a:extLst>
          </p:cNvPr>
          <p:cNvCxnSpPr>
            <a:cxnSpLocks/>
          </p:cNvCxnSpPr>
          <p:nvPr/>
        </p:nvCxnSpPr>
        <p:spPr>
          <a:xfrm>
            <a:off x="4618165" y="650229"/>
            <a:ext cx="2574771" cy="1823588"/>
          </a:xfrm>
          <a:prstGeom prst="straightConnector1">
            <a:avLst/>
          </a:prstGeom>
          <a:ln w="28575">
            <a:solidFill>
              <a:srgbClr val="FF797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מחבר חץ ישר 24">
            <a:extLst>
              <a:ext uri="{FF2B5EF4-FFF2-40B4-BE49-F238E27FC236}">
                <a16:creationId xmlns:a16="http://schemas.microsoft.com/office/drawing/2014/main" id="{2EF97DC5-B8CE-48D6-BB6F-464546507542}"/>
              </a:ext>
            </a:extLst>
          </p:cNvPr>
          <p:cNvCxnSpPr>
            <a:cxnSpLocks/>
          </p:cNvCxnSpPr>
          <p:nvPr/>
        </p:nvCxnSpPr>
        <p:spPr>
          <a:xfrm flipH="1">
            <a:off x="1147761" y="650229"/>
            <a:ext cx="2574771" cy="1823588"/>
          </a:xfrm>
          <a:prstGeom prst="straightConnector1">
            <a:avLst/>
          </a:prstGeom>
          <a:ln w="28575">
            <a:solidFill>
              <a:srgbClr val="FF797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A6DE80AF-1C73-49DB-B1B9-1DFC286DCECC}"/>
              </a:ext>
            </a:extLst>
          </p:cNvPr>
          <p:cNvSpPr txBox="1"/>
          <p:nvPr/>
        </p:nvSpPr>
        <p:spPr>
          <a:xfrm>
            <a:off x="3132811" y="6279509"/>
            <a:ext cx="2176173" cy="427040"/>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Implementation</a:t>
            </a:r>
            <a:endParaRPr lang="he-IL" sz="2200" dirty="0">
              <a:solidFill>
                <a:srgbClr val="4AEBFC"/>
              </a:solidFill>
              <a:latin typeface="Heebo" panose="00000500000000000000" pitchFamily="2" charset="-79"/>
              <a:cs typeface="Heebo" panose="00000500000000000000" pitchFamily="2" charset="-79"/>
            </a:endParaRPr>
          </a:p>
        </p:txBody>
      </p:sp>
      <p:cxnSp>
        <p:nvCxnSpPr>
          <p:cNvPr id="27" name="מחבר חץ ישר 26">
            <a:extLst>
              <a:ext uri="{FF2B5EF4-FFF2-40B4-BE49-F238E27FC236}">
                <a16:creationId xmlns:a16="http://schemas.microsoft.com/office/drawing/2014/main" id="{8470E0CD-CE01-4291-BD23-C2E11675906E}"/>
              </a:ext>
            </a:extLst>
          </p:cNvPr>
          <p:cNvCxnSpPr>
            <a:cxnSpLocks/>
          </p:cNvCxnSpPr>
          <p:nvPr/>
        </p:nvCxnSpPr>
        <p:spPr>
          <a:xfrm>
            <a:off x="5357642" y="6457247"/>
            <a:ext cx="1001889" cy="0"/>
          </a:xfrm>
          <a:prstGeom prst="straightConnector1">
            <a:avLst/>
          </a:prstGeom>
          <a:ln w="28575">
            <a:solidFill>
              <a:srgbClr val="4AEBF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מחבר חץ ישר 36">
            <a:extLst>
              <a:ext uri="{FF2B5EF4-FFF2-40B4-BE49-F238E27FC236}">
                <a16:creationId xmlns:a16="http://schemas.microsoft.com/office/drawing/2014/main" id="{E4149530-5C05-4651-84C4-3C0F502DEACA}"/>
              </a:ext>
            </a:extLst>
          </p:cNvPr>
          <p:cNvCxnSpPr>
            <a:cxnSpLocks/>
          </p:cNvCxnSpPr>
          <p:nvPr/>
        </p:nvCxnSpPr>
        <p:spPr>
          <a:xfrm flipH="1">
            <a:off x="1976235" y="6449827"/>
            <a:ext cx="1001889" cy="0"/>
          </a:xfrm>
          <a:prstGeom prst="straightConnector1">
            <a:avLst/>
          </a:prstGeom>
          <a:ln w="28575">
            <a:solidFill>
              <a:srgbClr val="4AEBF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35DFBA54-F245-4853-B514-56A03D96A0A4}"/>
              </a:ext>
            </a:extLst>
          </p:cNvPr>
          <p:cNvSpPr txBox="1"/>
          <p:nvPr/>
        </p:nvSpPr>
        <p:spPr>
          <a:xfrm>
            <a:off x="6327840" y="6275096"/>
            <a:ext cx="2098506" cy="425758"/>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Organization</a:t>
            </a:r>
            <a:endParaRPr lang="he-IL" sz="2200" dirty="0">
              <a:solidFill>
                <a:srgbClr val="4AEBFC"/>
              </a:solidFill>
              <a:latin typeface="Heebo" panose="00000500000000000000" pitchFamily="2" charset="-79"/>
              <a:cs typeface="Heebo" panose="00000500000000000000" pitchFamily="2" charset="-79"/>
            </a:endParaRPr>
          </a:p>
        </p:txBody>
      </p:sp>
      <p:sp>
        <p:nvSpPr>
          <p:cNvPr id="40" name="TextBox 39">
            <a:extLst>
              <a:ext uri="{FF2B5EF4-FFF2-40B4-BE49-F238E27FC236}">
                <a16:creationId xmlns:a16="http://schemas.microsoft.com/office/drawing/2014/main" id="{6B25FDCB-419A-4DF7-B2A5-19311C1ED23A}"/>
              </a:ext>
            </a:extLst>
          </p:cNvPr>
          <p:cNvSpPr txBox="1"/>
          <p:nvPr/>
        </p:nvSpPr>
        <p:spPr>
          <a:xfrm>
            <a:off x="530490" y="6236948"/>
            <a:ext cx="1388274" cy="425758"/>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Planning</a:t>
            </a:r>
            <a:endParaRPr lang="he-IL" sz="2200" dirty="0">
              <a:solidFill>
                <a:srgbClr val="4AEBFC"/>
              </a:solidFill>
              <a:latin typeface="Heebo" panose="00000500000000000000" pitchFamily="2" charset="-79"/>
              <a:cs typeface="Heebo" panose="00000500000000000000" pitchFamily="2" charset="-79"/>
            </a:endParaRPr>
          </a:p>
        </p:txBody>
      </p:sp>
      <p:sp>
        <p:nvSpPr>
          <p:cNvPr id="34" name="TextBox 33">
            <a:extLst>
              <a:ext uri="{FF2B5EF4-FFF2-40B4-BE49-F238E27FC236}">
                <a16:creationId xmlns:a16="http://schemas.microsoft.com/office/drawing/2014/main" id="{B5763377-A7F6-4C72-83A8-E0EB427D77E0}"/>
              </a:ext>
            </a:extLst>
          </p:cNvPr>
          <p:cNvSpPr txBox="1"/>
          <p:nvPr/>
        </p:nvSpPr>
        <p:spPr>
          <a:xfrm rot="2161691">
            <a:off x="4484514" y="1215263"/>
            <a:ext cx="3079403" cy="374461"/>
          </a:xfrm>
          <a:prstGeom prst="rect">
            <a:avLst/>
          </a:prstGeom>
          <a:noFill/>
        </p:spPr>
        <p:txBody>
          <a:bodyPr wrap="square" rtlCol="1">
            <a:spAutoFit/>
          </a:bodyPr>
          <a:lstStyle/>
          <a:p>
            <a:pPr algn="ctr">
              <a:lnSpc>
                <a:spcPts val="2200"/>
              </a:lnSpc>
            </a:pPr>
            <a:r>
              <a:rPr lang="en-US" dirty="0" smtClean="0">
                <a:solidFill>
                  <a:srgbClr val="FF7979"/>
                </a:solidFill>
                <a:latin typeface="Heebo" panose="00000500000000000000" pitchFamily="2" charset="-79"/>
                <a:cs typeface="Heebo" panose="00000500000000000000" pitchFamily="2" charset="-79"/>
              </a:rPr>
              <a:t>Inquiry</a:t>
            </a:r>
            <a:endParaRPr lang="he-IL" dirty="0">
              <a:solidFill>
                <a:srgbClr val="FF7979"/>
              </a:solidFill>
              <a:latin typeface="Heebo" panose="00000500000000000000" pitchFamily="2" charset="-79"/>
              <a:cs typeface="Heebo" panose="00000500000000000000" pitchFamily="2" charset="-79"/>
            </a:endParaRPr>
          </a:p>
        </p:txBody>
      </p:sp>
      <p:sp>
        <p:nvSpPr>
          <p:cNvPr id="35" name="TextBox 34">
            <a:extLst>
              <a:ext uri="{FF2B5EF4-FFF2-40B4-BE49-F238E27FC236}">
                <a16:creationId xmlns:a16="http://schemas.microsoft.com/office/drawing/2014/main" id="{061C4971-C6E0-4A96-9EBD-ADFD04F19EE3}"/>
              </a:ext>
            </a:extLst>
          </p:cNvPr>
          <p:cNvSpPr txBox="1"/>
          <p:nvPr/>
        </p:nvSpPr>
        <p:spPr>
          <a:xfrm rot="19506101">
            <a:off x="737000" y="1211995"/>
            <a:ext cx="3121696" cy="374461"/>
          </a:xfrm>
          <a:prstGeom prst="rect">
            <a:avLst/>
          </a:prstGeom>
          <a:noFill/>
        </p:spPr>
        <p:txBody>
          <a:bodyPr wrap="square" rtlCol="1">
            <a:spAutoFit/>
          </a:bodyPr>
          <a:lstStyle/>
          <a:p>
            <a:pPr algn="ctr">
              <a:lnSpc>
                <a:spcPts val="2200"/>
              </a:lnSpc>
            </a:pPr>
            <a:r>
              <a:rPr lang="en-US" dirty="0">
                <a:solidFill>
                  <a:srgbClr val="FF7979"/>
                </a:solidFill>
                <a:latin typeface="Heebo" panose="00000500000000000000" pitchFamily="2" charset="-79"/>
                <a:cs typeface="Heebo" panose="00000500000000000000" pitchFamily="2" charset="-79"/>
              </a:rPr>
              <a:t>I</a:t>
            </a:r>
            <a:r>
              <a:rPr lang="en-US" dirty="0" smtClean="0">
                <a:solidFill>
                  <a:srgbClr val="FF7979"/>
                </a:solidFill>
                <a:latin typeface="Heebo" panose="00000500000000000000" pitchFamily="2" charset="-79"/>
                <a:cs typeface="Heebo" panose="00000500000000000000" pitchFamily="2" charset="-79"/>
              </a:rPr>
              <a:t>nsight</a:t>
            </a:r>
            <a:endParaRPr lang="he-IL" dirty="0">
              <a:solidFill>
                <a:srgbClr val="FF7979"/>
              </a:solidFill>
              <a:latin typeface="Heebo" panose="00000500000000000000" pitchFamily="2" charset="-79"/>
              <a:cs typeface="Heebo" panose="00000500000000000000" pitchFamily="2" charset="-79"/>
            </a:endParaRPr>
          </a:p>
        </p:txBody>
      </p:sp>
      <p:sp>
        <p:nvSpPr>
          <p:cNvPr id="23" name="מלבן 22">
            <a:extLst>
              <a:ext uri="{FF2B5EF4-FFF2-40B4-BE49-F238E27FC236}">
                <a16:creationId xmlns:a16="http://schemas.microsoft.com/office/drawing/2014/main" id="{66AC8BA2-1CBE-49DB-ADA1-1ECD87B152EA}"/>
              </a:ext>
            </a:extLst>
          </p:cNvPr>
          <p:cNvSpPr/>
          <p:nvPr/>
        </p:nvSpPr>
        <p:spPr>
          <a:xfrm rot="2700000">
            <a:off x="10195771" y="3408014"/>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4" name="כותרת 1">
            <a:extLst>
              <a:ext uri="{FF2B5EF4-FFF2-40B4-BE49-F238E27FC236}">
                <a16:creationId xmlns:a16="http://schemas.microsoft.com/office/drawing/2014/main" id="{B636F25D-75B9-4FCF-8875-FC0D32CEAD9D}"/>
              </a:ext>
            </a:extLst>
          </p:cNvPr>
          <p:cNvSpPr>
            <a:spLocks noGrp="1"/>
          </p:cNvSpPr>
          <p:nvPr>
            <p:ph type="title"/>
          </p:nvPr>
        </p:nvSpPr>
        <p:spPr>
          <a:xfrm>
            <a:off x="8426346" y="317500"/>
            <a:ext cx="3765654" cy="2862322"/>
          </a:xfrm>
        </p:spPr>
        <p:txBody>
          <a:bodyPr/>
          <a:lstStyle/>
          <a:p>
            <a:pPr algn="ctr"/>
            <a:r>
              <a:rPr lang="en-US" sz="4000" dirty="0" smtClean="0"/>
              <a:t>Systematic inquiry as a feasible practice</a:t>
            </a:r>
            <a:endParaRPr lang="he-IL" sz="4000" dirty="0"/>
          </a:p>
        </p:txBody>
      </p:sp>
      <p:sp>
        <p:nvSpPr>
          <p:cNvPr id="26" name="TextBox 25">
            <a:extLst>
              <a:ext uri="{FF2B5EF4-FFF2-40B4-BE49-F238E27FC236}">
                <a16:creationId xmlns:a16="http://schemas.microsoft.com/office/drawing/2014/main" id="{D8EA891A-0AEC-4945-84EA-85A0676867DC}"/>
              </a:ext>
            </a:extLst>
          </p:cNvPr>
          <p:cNvSpPr txBox="1"/>
          <p:nvPr/>
        </p:nvSpPr>
        <p:spPr>
          <a:xfrm>
            <a:off x="3023660" y="3126198"/>
            <a:ext cx="2271358" cy="1379224"/>
          </a:xfrm>
          <a:prstGeom prst="rect">
            <a:avLst/>
          </a:prstGeom>
          <a:noFill/>
        </p:spPr>
        <p:txBody>
          <a:bodyPr wrap="square" rtlCol="1">
            <a:spAutoFit/>
          </a:bodyPr>
          <a:lstStyle/>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Gap </a:t>
            </a:r>
          </a:p>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and </a:t>
            </a:r>
          </a:p>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offset</a:t>
            </a:r>
            <a:endParaRPr lang="he-IL" sz="3200" b="1" dirty="0">
              <a:solidFill>
                <a:schemeClr val="bg1"/>
              </a:solidFill>
              <a:latin typeface="Heebo" panose="00000500000000000000" pitchFamily="2" charset="-79"/>
              <a:cs typeface="Heebo" panose="00000500000000000000" pitchFamily="2" charset="-79"/>
            </a:endParaRPr>
          </a:p>
        </p:txBody>
      </p:sp>
    </p:spTree>
    <p:extLst>
      <p:ext uri="{BB962C8B-B14F-4D97-AF65-F5344CB8AC3E}">
        <p14:creationId xmlns:p14="http://schemas.microsoft.com/office/powerpoint/2010/main" val="1586805810"/>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25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25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25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par>
                                <p:cTn id="22" presetID="10" presetClass="entr" presetSubtype="0" fill="hold" nodeType="withEffect">
                                  <p:stCondLst>
                                    <p:cond delay="25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par>
                          <p:cTn id="25" fill="hold">
                            <p:stCondLst>
                              <p:cond delay="1750"/>
                            </p:stCondLst>
                            <p:childTnLst>
                              <p:par>
                                <p:cTn id="26" presetID="10" presetClass="entr" presetSubtype="0" fill="hold" nodeType="afterEffect">
                                  <p:stCondLst>
                                    <p:cond delay="25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nodeType="withEffect">
                                  <p:stCondLst>
                                    <p:cond delay="25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par>
                                <p:cTn id="32" presetID="10" presetClass="entr" presetSubtype="0" fill="hold" grpId="0" nodeType="withEffect">
                                  <p:stCondLst>
                                    <p:cond delay="250"/>
                                  </p:stCondLst>
                                  <p:childTnLst>
                                    <p:set>
                                      <p:cBhvr>
                                        <p:cTn id="33" dur="1" fill="hold">
                                          <p:stCondLst>
                                            <p:cond delay="0"/>
                                          </p:stCondLst>
                                        </p:cTn>
                                        <p:tgtEl>
                                          <p:spTgt spid="35"/>
                                        </p:tgtEl>
                                        <p:attrNameLst>
                                          <p:attrName>style.visibility</p:attrName>
                                        </p:attrNameLst>
                                      </p:cBhvr>
                                      <p:to>
                                        <p:strVal val="visible"/>
                                      </p:to>
                                    </p:set>
                                    <p:animEffect transition="in" filter="fade">
                                      <p:cBhvr>
                                        <p:cTn id="34" dur="500"/>
                                        <p:tgtEl>
                                          <p:spTgt spid="35"/>
                                        </p:tgtEl>
                                      </p:cBhvr>
                                    </p:animEffect>
                                  </p:childTnLst>
                                </p:cTn>
                              </p:par>
                              <p:par>
                                <p:cTn id="35" presetID="10" presetClass="entr" presetSubtype="0" fill="hold" grpId="0" nodeType="withEffect">
                                  <p:stCondLst>
                                    <p:cond delay="25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par>
                          <p:cTn id="38" fill="hold">
                            <p:stCondLst>
                              <p:cond delay="2500"/>
                            </p:stCondLst>
                            <p:childTnLst>
                              <p:par>
                                <p:cTn id="39" presetID="10" presetClass="entr" presetSubtype="0" fill="hold" grpId="0" nodeType="afterEffect">
                                  <p:stCondLst>
                                    <p:cond delay="25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grpId="0" nodeType="withEffect">
                                  <p:stCondLst>
                                    <p:cond delay="25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grpId="0" nodeType="withEffect">
                                  <p:stCondLst>
                                    <p:cond delay="25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39"/>
                                        </p:tgtEl>
                                        <p:attrNameLst>
                                          <p:attrName>style.visibility</p:attrName>
                                        </p:attrNameLst>
                                      </p:cBhvr>
                                      <p:to>
                                        <p:strVal val="visible"/>
                                      </p:to>
                                    </p:set>
                                    <p:animEffect transition="in" filter="fade">
                                      <p:cBhvr>
                                        <p:cTn id="5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2" grpId="0"/>
      <p:bldP spid="32" grpId="0"/>
      <p:bldP spid="39" grpId="0"/>
      <p:bldP spid="40" grpId="0"/>
      <p:bldP spid="34" grpId="0"/>
      <p:bldP spid="3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כחול">
            <a:extLst>
              <a:ext uri="{FF2B5EF4-FFF2-40B4-BE49-F238E27FC236}">
                <a16:creationId xmlns:a16="http://schemas.microsoft.com/office/drawing/2014/main" id="{689D55C3-FB8F-486A-AC15-20D34381DC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61" t="37701" r="11536" b="4751"/>
          <a:stretch/>
        </p:blipFill>
        <p:spPr>
          <a:xfrm>
            <a:off x="1054249" y="2623882"/>
            <a:ext cx="6210181" cy="3767243"/>
          </a:xfrm>
          <a:prstGeom prst="rect">
            <a:avLst/>
          </a:prstGeom>
        </p:spPr>
      </p:pic>
      <p:pic>
        <p:nvPicPr>
          <p:cNvPr id="9" name="אדום">
            <a:extLst>
              <a:ext uri="{FF2B5EF4-FFF2-40B4-BE49-F238E27FC236}">
                <a16:creationId xmlns:a16="http://schemas.microsoft.com/office/drawing/2014/main" id="{16BD6B70-17E2-49BB-9EE6-07E9EB1B70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61" t="4980" r="11536" b="58621"/>
          <a:stretch/>
        </p:blipFill>
        <p:spPr>
          <a:xfrm>
            <a:off x="1054249" y="481921"/>
            <a:ext cx="6210181" cy="2382744"/>
          </a:xfrm>
          <a:prstGeom prst="rect">
            <a:avLst/>
          </a:prstGeom>
        </p:spPr>
      </p:pic>
      <p:pic>
        <p:nvPicPr>
          <p:cNvPr id="15" name="מחומש חיצוני">
            <a:extLst>
              <a:ext uri="{FF2B5EF4-FFF2-40B4-BE49-F238E27FC236}">
                <a16:creationId xmlns:a16="http://schemas.microsoft.com/office/drawing/2014/main" id="{D2F76ECB-6835-4744-8D26-92455382EE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360" y="155863"/>
            <a:ext cx="8043977" cy="6546273"/>
          </a:xfrm>
          <a:prstGeom prst="rect">
            <a:avLst/>
          </a:prstGeom>
        </p:spPr>
      </p:pic>
      <p:pic>
        <p:nvPicPr>
          <p:cNvPr id="13" name="כוכב">
            <a:extLst>
              <a:ext uri="{FF2B5EF4-FFF2-40B4-BE49-F238E27FC236}">
                <a16:creationId xmlns:a16="http://schemas.microsoft.com/office/drawing/2014/main" id="{F09F985C-A989-4341-9E92-3FA7B485C0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61" t="4751" r="11536" b="4981"/>
          <a:stretch/>
        </p:blipFill>
        <p:spPr>
          <a:xfrm>
            <a:off x="1065257" y="466874"/>
            <a:ext cx="6210181" cy="5909204"/>
          </a:xfrm>
          <a:prstGeom prst="rect">
            <a:avLst/>
          </a:prstGeom>
        </p:spPr>
      </p:pic>
      <p:sp>
        <p:nvSpPr>
          <p:cNvPr id="17" name="TextBox 16">
            <a:extLst>
              <a:ext uri="{FF2B5EF4-FFF2-40B4-BE49-F238E27FC236}">
                <a16:creationId xmlns:a16="http://schemas.microsoft.com/office/drawing/2014/main" id="{E312E3A0-6772-49A8-BA70-203E90A2F994}"/>
              </a:ext>
            </a:extLst>
          </p:cNvPr>
          <p:cNvSpPr txBox="1"/>
          <p:nvPr/>
        </p:nvSpPr>
        <p:spPr>
          <a:xfrm>
            <a:off x="2696522" y="126400"/>
            <a:ext cx="2661120" cy="515526"/>
          </a:xfrm>
          <a:prstGeom prst="rect">
            <a:avLst/>
          </a:prstGeom>
          <a:noFill/>
        </p:spPr>
        <p:txBody>
          <a:bodyPr wrap="square" rtlCol="1">
            <a:spAutoFit/>
          </a:bodyPr>
          <a:lstStyle/>
          <a:p>
            <a:pPr algn="ctr">
              <a:lnSpc>
                <a:spcPts val="3300"/>
              </a:lnSpc>
            </a:pPr>
            <a:r>
              <a:rPr lang="en-US" sz="2200" dirty="0" smtClean="0">
                <a:solidFill>
                  <a:srgbClr val="FF7979"/>
                </a:solidFill>
                <a:latin typeface="Heebo" panose="00000500000000000000" pitchFamily="2" charset="-79"/>
                <a:cs typeface="Heebo" panose="00000500000000000000" pitchFamily="2" charset="-79"/>
              </a:rPr>
              <a:t>Structuring learning</a:t>
            </a:r>
            <a:endParaRPr lang="he-IL" sz="2200" dirty="0">
              <a:solidFill>
                <a:srgbClr val="FF7979"/>
              </a:solidFill>
              <a:latin typeface="Heebo" panose="00000500000000000000" pitchFamily="2" charset="-79"/>
              <a:cs typeface="Heebo" panose="00000500000000000000" pitchFamily="2" charset="-79"/>
            </a:endParaRPr>
          </a:p>
        </p:txBody>
      </p:sp>
      <p:sp>
        <p:nvSpPr>
          <p:cNvPr id="21" name="TextBox 20">
            <a:extLst>
              <a:ext uri="{FF2B5EF4-FFF2-40B4-BE49-F238E27FC236}">
                <a16:creationId xmlns:a16="http://schemas.microsoft.com/office/drawing/2014/main" id="{CD979104-E7FB-461C-90EC-EFE5747C7C09}"/>
              </a:ext>
            </a:extLst>
          </p:cNvPr>
          <p:cNvSpPr txBox="1"/>
          <p:nvPr/>
        </p:nvSpPr>
        <p:spPr>
          <a:xfrm>
            <a:off x="7073695" y="2451098"/>
            <a:ext cx="1272051" cy="760465"/>
          </a:xfrm>
          <a:prstGeom prst="rect">
            <a:avLst/>
          </a:prstGeom>
          <a:noFill/>
        </p:spPr>
        <p:txBody>
          <a:bodyPr wrap="square" rtlCol="1">
            <a:spAutoFit/>
          </a:bodyPr>
          <a:lstStyle/>
          <a:p>
            <a:pPr algn="ctr">
              <a:lnSpc>
                <a:spcPts val="2600"/>
              </a:lnSpc>
            </a:pPr>
            <a:r>
              <a:rPr lang="en-US" sz="2200" dirty="0" smtClean="0">
                <a:solidFill>
                  <a:srgbClr val="FF7979"/>
                </a:solidFill>
                <a:latin typeface="Heebo" panose="00000500000000000000" pitchFamily="2" charset="-79"/>
                <a:cs typeface="Heebo" panose="00000500000000000000" pitchFamily="2" charset="-79"/>
              </a:rPr>
              <a:t>Critical thinking</a:t>
            </a:r>
            <a:endParaRPr lang="he-IL" sz="2200" dirty="0">
              <a:solidFill>
                <a:srgbClr val="FF7979"/>
              </a:solidFill>
              <a:latin typeface="Heebo" panose="00000500000000000000" pitchFamily="2" charset="-79"/>
              <a:cs typeface="Heebo" panose="00000500000000000000" pitchFamily="2" charset="-79"/>
            </a:endParaRPr>
          </a:p>
        </p:txBody>
      </p:sp>
      <p:sp>
        <p:nvSpPr>
          <p:cNvPr id="22" name="TextBox 21">
            <a:extLst>
              <a:ext uri="{FF2B5EF4-FFF2-40B4-BE49-F238E27FC236}">
                <a16:creationId xmlns:a16="http://schemas.microsoft.com/office/drawing/2014/main" id="{00B92986-6CDA-4720-B786-3586AC4649DE}"/>
              </a:ext>
            </a:extLst>
          </p:cNvPr>
          <p:cNvSpPr txBox="1"/>
          <p:nvPr/>
        </p:nvSpPr>
        <p:spPr>
          <a:xfrm>
            <a:off x="69179" y="2487961"/>
            <a:ext cx="1272051" cy="427040"/>
          </a:xfrm>
          <a:prstGeom prst="rect">
            <a:avLst/>
          </a:prstGeom>
          <a:noFill/>
        </p:spPr>
        <p:txBody>
          <a:bodyPr wrap="square" rtlCol="1">
            <a:spAutoFit/>
          </a:bodyPr>
          <a:lstStyle/>
          <a:p>
            <a:pPr algn="ctr">
              <a:lnSpc>
                <a:spcPts val="2600"/>
              </a:lnSpc>
            </a:pPr>
            <a:r>
              <a:rPr lang="en-US" sz="2200" dirty="0" smtClean="0">
                <a:solidFill>
                  <a:srgbClr val="FF7979"/>
                </a:solidFill>
                <a:latin typeface="Heebo" panose="00000500000000000000" pitchFamily="2" charset="-79"/>
                <a:cs typeface="Heebo" panose="00000500000000000000" pitchFamily="2" charset="-79"/>
              </a:rPr>
              <a:t>Design</a:t>
            </a:r>
            <a:endParaRPr lang="he-IL" sz="2200" dirty="0">
              <a:solidFill>
                <a:srgbClr val="FF7979"/>
              </a:solidFill>
              <a:latin typeface="Heebo" panose="00000500000000000000" pitchFamily="2" charset="-79"/>
              <a:cs typeface="Heebo" panose="00000500000000000000" pitchFamily="2" charset="-79"/>
            </a:endParaRPr>
          </a:p>
        </p:txBody>
      </p:sp>
      <p:cxnSp>
        <p:nvCxnSpPr>
          <p:cNvPr id="20" name="מחבר חץ ישר 19">
            <a:extLst>
              <a:ext uri="{FF2B5EF4-FFF2-40B4-BE49-F238E27FC236}">
                <a16:creationId xmlns:a16="http://schemas.microsoft.com/office/drawing/2014/main" id="{AC0C11FF-D64E-4B7A-B04A-2E14AD35B1B1}"/>
              </a:ext>
            </a:extLst>
          </p:cNvPr>
          <p:cNvCxnSpPr>
            <a:cxnSpLocks/>
          </p:cNvCxnSpPr>
          <p:nvPr/>
        </p:nvCxnSpPr>
        <p:spPr>
          <a:xfrm>
            <a:off x="4618165" y="650229"/>
            <a:ext cx="2574771" cy="1823588"/>
          </a:xfrm>
          <a:prstGeom prst="straightConnector1">
            <a:avLst/>
          </a:prstGeom>
          <a:ln w="28575">
            <a:solidFill>
              <a:srgbClr val="FF797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מחבר חץ ישר 24">
            <a:extLst>
              <a:ext uri="{FF2B5EF4-FFF2-40B4-BE49-F238E27FC236}">
                <a16:creationId xmlns:a16="http://schemas.microsoft.com/office/drawing/2014/main" id="{2EF97DC5-B8CE-48D6-BB6F-464546507542}"/>
              </a:ext>
            </a:extLst>
          </p:cNvPr>
          <p:cNvCxnSpPr>
            <a:cxnSpLocks/>
          </p:cNvCxnSpPr>
          <p:nvPr/>
        </p:nvCxnSpPr>
        <p:spPr>
          <a:xfrm flipH="1">
            <a:off x="1147761" y="650229"/>
            <a:ext cx="2574771" cy="1823588"/>
          </a:xfrm>
          <a:prstGeom prst="straightConnector1">
            <a:avLst/>
          </a:prstGeom>
          <a:ln w="28575">
            <a:solidFill>
              <a:srgbClr val="FF797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11DBD26-A630-4F93-BAD4-EA83E7BB707A}"/>
              </a:ext>
            </a:extLst>
          </p:cNvPr>
          <p:cNvSpPr txBox="1"/>
          <p:nvPr/>
        </p:nvSpPr>
        <p:spPr>
          <a:xfrm>
            <a:off x="3571437" y="1867106"/>
            <a:ext cx="1272051" cy="922047"/>
          </a:xfrm>
          <a:prstGeom prst="rect">
            <a:avLst/>
          </a:prstGeom>
          <a:noFill/>
        </p:spPr>
        <p:txBody>
          <a:bodyPr wrap="square" rtlCol="1">
            <a:spAutoFit/>
          </a:bodyPr>
          <a:lstStyle/>
          <a:p>
            <a:pPr algn="ctr">
              <a:lnSpc>
                <a:spcPts val="2200"/>
              </a:lnSpc>
            </a:pPr>
            <a:r>
              <a:rPr lang="en-US" sz="1400" dirty="0" smtClean="0">
                <a:solidFill>
                  <a:srgbClr val="FF7979"/>
                </a:solidFill>
                <a:latin typeface="Heebo" panose="00000500000000000000" pitchFamily="2" charset="-79"/>
                <a:cs typeface="Heebo" panose="00000500000000000000" pitchFamily="2" charset="-79"/>
              </a:rPr>
              <a:t>Curiosity </a:t>
            </a:r>
          </a:p>
          <a:p>
            <a:pPr algn="ctr">
              <a:lnSpc>
                <a:spcPts val="2200"/>
              </a:lnSpc>
            </a:pPr>
            <a:r>
              <a:rPr lang="en-US" sz="1400" dirty="0" smtClean="0">
                <a:solidFill>
                  <a:srgbClr val="FF7979"/>
                </a:solidFill>
                <a:latin typeface="Heebo" panose="00000500000000000000" pitchFamily="2" charset="-79"/>
                <a:cs typeface="Heebo" panose="00000500000000000000" pitchFamily="2" charset="-79"/>
              </a:rPr>
              <a:t>and skepticism</a:t>
            </a:r>
            <a:endParaRPr lang="he-IL" sz="1400" dirty="0">
              <a:solidFill>
                <a:srgbClr val="FF7979"/>
              </a:solidFill>
              <a:latin typeface="Heebo" panose="00000500000000000000" pitchFamily="2" charset="-79"/>
              <a:cs typeface="Heebo" panose="00000500000000000000" pitchFamily="2" charset="-79"/>
            </a:endParaRPr>
          </a:p>
        </p:txBody>
      </p:sp>
      <p:sp>
        <p:nvSpPr>
          <p:cNvPr id="43" name="TextBox 42">
            <a:extLst>
              <a:ext uri="{FF2B5EF4-FFF2-40B4-BE49-F238E27FC236}">
                <a16:creationId xmlns:a16="http://schemas.microsoft.com/office/drawing/2014/main" id="{D3A57A58-4F5D-4B70-8834-D671FE04F3FE}"/>
              </a:ext>
            </a:extLst>
          </p:cNvPr>
          <p:cNvSpPr txBox="1"/>
          <p:nvPr/>
        </p:nvSpPr>
        <p:spPr>
          <a:xfrm rot="19506101">
            <a:off x="5080268" y="2998860"/>
            <a:ext cx="1680303" cy="656590"/>
          </a:xfrm>
          <a:prstGeom prst="rect">
            <a:avLst/>
          </a:prstGeom>
          <a:noFill/>
        </p:spPr>
        <p:txBody>
          <a:bodyPr wrap="square" rtlCol="1">
            <a:spAutoFit/>
          </a:bodyPr>
          <a:lstStyle/>
          <a:p>
            <a:pPr algn="ctr">
              <a:lnSpc>
                <a:spcPts val="2200"/>
              </a:lnSpc>
            </a:pPr>
            <a:r>
              <a:rPr lang="en-US" sz="1400" dirty="0" smtClean="0">
                <a:solidFill>
                  <a:srgbClr val="FF7979"/>
                </a:solidFill>
                <a:latin typeface="Heebo" panose="00000500000000000000" pitchFamily="2" charset="-79"/>
                <a:cs typeface="Heebo" panose="00000500000000000000" pitchFamily="2" charset="-79"/>
              </a:rPr>
              <a:t>Creating a group of experts</a:t>
            </a:r>
            <a:endParaRPr lang="he-IL" sz="1400" dirty="0">
              <a:solidFill>
                <a:srgbClr val="FF7979"/>
              </a:solidFill>
              <a:latin typeface="Heebo" panose="00000500000000000000" pitchFamily="2" charset="-79"/>
              <a:cs typeface="Heebo" panose="00000500000000000000" pitchFamily="2" charset="-79"/>
            </a:endParaRPr>
          </a:p>
        </p:txBody>
      </p:sp>
      <p:sp>
        <p:nvSpPr>
          <p:cNvPr id="44" name="TextBox 43">
            <a:extLst>
              <a:ext uri="{FF2B5EF4-FFF2-40B4-BE49-F238E27FC236}">
                <a16:creationId xmlns:a16="http://schemas.microsoft.com/office/drawing/2014/main" id="{229A9CFB-028C-4731-ABC8-65F89760B40A}"/>
              </a:ext>
            </a:extLst>
          </p:cNvPr>
          <p:cNvSpPr txBox="1"/>
          <p:nvPr/>
        </p:nvSpPr>
        <p:spPr>
          <a:xfrm rot="2161691">
            <a:off x="1545815" y="3022334"/>
            <a:ext cx="1818710" cy="656590"/>
          </a:xfrm>
          <a:prstGeom prst="rect">
            <a:avLst/>
          </a:prstGeom>
          <a:noFill/>
        </p:spPr>
        <p:txBody>
          <a:bodyPr wrap="square" rtlCol="1">
            <a:spAutoFit/>
          </a:bodyPr>
          <a:lstStyle/>
          <a:p>
            <a:pPr algn="ctr">
              <a:lnSpc>
                <a:spcPts val="2200"/>
              </a:lnSpc>
            </a:pPr>
            <a:r>
              <a:rPr lang="en-US" sz="1400" dirty="0" smtClean="0">
                <a:solidFill>
                  <a:srgbClr val="FF7979"/>
                </a:solidFill>
                <a:latin typeface="Heebo" panose="00000500000000000000" pitchFamily="2" charset="-79"/>
                <a:cs typeface="Heebo" panose="00000500000000000000" pitchFamily="2" charset="-79"/>
              </a:rPr>
              <a:t>Defining the gap in the exiting paradigm</a:t>
            </a:r>
            <a:endParaRPr lang="he-IL" sz="1400" dirty="0">
              <a:solidFill>
                <a:srgbClr val="FF7979"/>
              </a:solidFill>
              <a:latin typeface="Heebo" panose="00000500000000000000" pitchFamily="2" charset="-79"/>
              <a:cs typeface="Heebo" panose="00000500000000000000" pitchFamily="2" charset="-79"/>
            </a:endParaRPr>
          </a:p>
        </p:txBody>
      </p:sp>
      <p:sp>
        <p:nvSpPr>
          <p:cNvPr id="46" name="TextBox 45">
            <a:extLst>
              <a:ext uri="{FF2B5EF4-FFF2-40B4-BE49-F238E27FC236}">
                <a16:creationId xmlns:a16="http://schemas.microsoft.com/office/drawing/2014/main" id="{2AC1BA13-D695-484A-B9C6-C1D1D44948E6}"/>
              </a:ext>
            </a:extLst>
          </p:cNvPr>
          <p:cNvSpPr txBox="1"/>
          <p:nvPr/>
        </p:nvSpPr>
        <p:spPr>
          <a:xfrm rot="19506101">
            <a:off x="2477770" y="4860381"/>
            <a:ext cx="1694202" cy="656590"/>
          </a:xfrm>
          <a:prstGeom prst="rect">
            <a:avLst/>
          </a:prstGeom>
          <a:noFill/>
        </p:spPr>
        <p:txBody>
          <a:bodyPr wrap="square" rtlCol="1">
            <a:spAutoFit/>
          </a:bodyPr>
          <a:lstStyle/>
          <a:p>
            <a:pPr algn="ctr">
              <a:lnSpc>
                <a:spcPts val="2200"/>
              </a:lnSpc>
            </a:pPr>
            <a:r>
              <a:rPr lang="en-US" sz="1400" dirty="0" smtClean="0">
                <a:solidFill>
                  <a:srgbClr val="61FFFB"/>
                </a:solidFill>
                <a:latin typeface="Heebo" panose="00000500000000000000" pitchFamily="2" charset="-79"/>
                <a:cs typeface="Heebo" panose="00000500000000000000" pitchFamily="2" charset="-79"/>
              </a:rPr>
              <a:t>Creating a new paradigm</a:t>
            </a:r>
            <a:endParaRPr lang="he-IL" sz="1400" dirty="0">
              <a:solidFill>
                <a:srgbClr val="61FFFB"/>
              </a:solidFill>
              <a:latin typeface="Heebo" panose="00000500000000000000" pitchFamily="2" charset="-79"/>
              <a:cs typeface="Heebo" panose="00000500000000000000" pitchFamily="2" charset="-79"/>
            </a:endParaRPr>
          </a:p>
        </p:txBody>
      </p:sp>
      <p:sp>
        <p:nvSpPr>
          <p:cNvPr id="47" name="TextBox 46">
            <a:extLst>
              <a:ext uri="{FF2B5EF4-FFF2-40B4-BE49-F238E27FC236}">
                <a16:creationId xmlns:a16="http://schemas.microsoft.com/office/drawing/2014/main" id="{5B4514A4-AABD-4C43-892C-23725A1530CD}"/>
              </a:ext>
            </a:extLst>
          </p:cNvPr>
          <p:cNvSpPr txBox="1"/>
          <p:nvPr/>
        </p:nvSpPr>
        <p:spPr>
          <a:xfrm rot="2161691">
            <a:off x="4233522" y="4908746"/>
            <a:ext cx="1746593" cy="656590"/>
          </a:xfrm>
          <a:prstGeom prst="rect">
            <a:avLst/>
          </a:prstGeom>
          <a:noFill/>
        </p:spPr>
        <p:txBody>
          <a:bodyPr wrap="square" rtlCol="1">
            <a:spAutoFit/>
          </a:bodyPr>
          <a:lstStyle/>
          <a:p>
            <a:pPr algn="ctr">
              <a:lnSpc>
                <a:spcPts val="2200"/>
              </a:lnSpc>
            </a:pPr>
            <a:r>
              <a:rPr lang="en-US" sz="1400" dirty="0" smtClean="0">
                <a:solidFill>
                  <a:srgbClr val="61FFFB"/>
                </a:solidFill>
                <a:latin typeface="Heebo" panose="00000500000000000000" pitchFamily="2" charset="-79"/>
                <a:cs typeface="Heebo" panose="00000500000000000000" pitchFamily="2" charset="-79"/>
              </a:rPr>
              <a:t>Defining the system’s structure</a:t>
            </a:r>
            <a:endParaRPr lang="he-IL" sz="1400" dirty="0">
              <a:solidFill>
                <a:srgbClr val="61FFFB"/>
              </a:solidFill>
              <a:latin typeface="Heebo" panose="00000500000000000000" pitchFamily="2" charset="-79"/>
              <a:cs typeface="Heebo" panose="00000500000000000000" pitchFamily="2" charset="-79"/>
            </a:endParaRPr>
          </a:p>
        </p:txBody>
      </p:sp>
      <p:sp>
        <p:nvSpPr>
          <p:cNvPr id="34" name="TextBox 33">
            <a:extLst>
              <a:ext uri="{FF2B5EF4-FFF2-40B4-BE49-F238E27FC236}">
                <a16:creationId xmlns:a16="http://schemas.microsoft.com/office/drawing/2014/main" id="{39FE390C-876A-4B50-88F5-3795CCD523C9}"/>
              </a:ext>
            </a:extLst>
          </p:cNvPr>
          <p:cNvSpPr txBox="1"/>
          <p:nvPr/>
        </p:nvSpPr>
        <p:spPr>
          <a:xfrm rot="2161691">
            <a:off x="4484514" y="1215263"/>
            <a:ext cx="3079403" cy="374461"/>
          </a:xfrm>
          <a:prstGeom prst="rect">
            <a:avLst/>
          </a:prstGeom>
          <a:noFill/>
        </p:spPr>
        <p:txBody>
          <a:bodyPr wrap="square" rtlCol="1">
            <a:spAutoFit/>
          </a:bodyPr>
          <a:lstStyle/>
          <a:p>
            <a:pPr algn="ctr">
              <a:lnSpc>
                <a:spcPts val="2200"/>
              </a:lnSpc>
            </a:pPr>
            <a:r>
              <a:rPr lang="en-US" dirty="0" smtClean="0">
                <a:solidFill>
                  <a:srgbClr val="FF7979"/>
                </a:solidFill>
                <a:latin typeface="Heebo" panose="00000500000000000000" pitchFamily="2" charset="-79"/>
                <a:cs typeface="Heebo" panose="00000500000000000000" pitchFamily="2" charset="-79"/>
              </a:rPr>
              <a:t>Inquiry</a:t>
            </a:r>
            <a:endParaRPr lang="he-IL" dirty="0">
              <a:solidFill>
                <a:srgbClr val="FF7979"/>
              </a:solidFill>
              <a:latin typeface="Heebo" panose="00000500000000000000" pitchFamily="2" charset="-79"/>
              <a:cs typeface="Heebo" panose="00000500000000000000" pitchFamily="2" charset="-79"/>
            </a:endParaRPr>
          </a:p>
        </p:txBody>
      </p:sp>
      <p:sp>
        <p:nvSpPr>
          <p:cNvPr id="35" name="TextBox 34">
            <a:extLst>
              <a:ext uri="{FF2B5EF4-FFF2-40B4-BE49-F238E27FC236}">
                <a16:creationId xmlns:a16="http://schemas.microsoft.com/office/drawing/2014/main" id="{50434260-F551-4F1D-AB1A-12BA5F6BE32D}"/>
              </a:ext>
            </a:extLst>
          </p:cNvPr>
          <p:cNvSpPr txBox="1"/>
          <p:nvPr/>
        </p:nvSpPr>
        <p:spPr>
          <a:xfrm rot="19506101">
            <a:off x="737000" y="1211995"/>
            <a:ext cx="3121696" cy="374461"/>
          </a:xfrm>
          <a:prstGeom prst="rect">
            <a:avLst/>
          </a:prstGeom>
          <a:noFill/>
        </p:spPr>
        <p:txBody>
          <a:bodyPr wrap="square" rtlCol="1">
            <a:spAutoFit/>
          </a:bodyPr>
          <a:lstStyle/>
          <a:p>
            <a:pPr algn="ctr">
              <a:lnSpc>
                <a:spcPts val="2200"/>
              </a:lnSpc>
            </a:pPr>
            <a:r>
              <a:rPr lang="en-US" dirty="0">
                <a:solidFill>
                  <a:srgbClr val="FF7979"/>
                </a:solidFill>
                <a:latin typeface="Heebo" panose="00000500000000000000" pitchFamily="2" charset="-79"/>
                <a:cs typeface="Heebo" panose="00000500000000000000" pitchFamily="2" charset="-79"/>
              </a:rPr>
              <a:t>I</a:t>
            </a:r>
            <a:r>
              <a:rPr lang="en-US" dirty="0" smtClean="0">
                <a:solidFill>
                  <a:srgbClr val="FF7979"/>
                </a:solidFill>
                <a:latin typeface="Heebo" panose="00000500000000000000" pitchFamily="2" charset="-79"/>
                <a:cs typeface="Heebo" panose="00000500000000000000" pitchFamily="2" charset="-79"/>
              </a:rPr>
              <a:t>nsight</a:t>
            </a:r>
            <a:endParaRPr lang="he-IL" dirty="0">
              <a:solidFill>
                <a:srgbClr val="FF7979"/>
              </a:solidFill>
              <a:latin typeface="Heebo" panose="00000500000000000000" pitchFamily="2" charset="-79"/>
              <a:cs typeface="Heebo" panose="00000500000000000000" pitchFamily="2" charset="-79"/>
            </a:endParaRPr>
          </a:p>
        </p:txBody>
      </p:sp>
      <p:sp>
        <p:nvSpPr>
          <p:cNvPr id="26" name="TextBox 25">
            <a:extLst>
              <a:ext uri="{FF2B5EF4-FFF2-40B4-BE49-F238E27FC236}">
                <a16:creationId xmlns:a16="http://schemas.microsoft.com/office/drawing/2014/main" id="{A6DE80AF-1C73-49DB-B1B9-1DFC286DCECC}"/>
              </a:ext>
            </a:extLst>
          </p:cNvPr>
          <p:cNvSpPr txBox="1"/>
          <p:nvPr/>
        </p:nvSpPr>
        <p:spPr>
          <a:xfrm>
            <a:off x="3132811" y="6279509"/>
            <a:ext cx="2176173" cy="427040"/>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Implementation</a:t>
            </a:r>
            <a:endParaRPr lang="he-IL" sz="2200" dirty="0">
              <a:solidFill>
                <a:srgbClr val="4AEBFC"/>
              </a:solidFill>
              <a:latin typeface="Heebo" panose="00000500000000000000" pitchFamily="2" charset="-79"/>
              <a:cs typeface="Heebo" panose="00000500000000000000" pitchFamily="2" charset="-79"/>
            </a:endParaRPr>
          </a:p>
        </p:txBody>
      </p:sp>
      <p:cxnSp>
        <p:nvCxnSpPr>
          <p:cNvPr id="28" name="מחבר חץ ישר 27">
            <a:extLst>
              <a:ext uri="{FF2B5EF4-FFF2-40B4-BE49-F238E27FC236}">
                <a16:creationId xmlns:a16="http://schemas.microsoft.com/office/drawing/2014/main" id="{8470E0CD-CE01-4291-BD23-C2E11675906E}"/>
              </a:ext>
            </a:extLst>
          </p:cNvPr>
          <p:cNvCxnSpPr>
            <a:cxnSpLocks/>
          </p:cNvCxnSpPr>
          <p:nvPr/>
        </p:nvCxnSpPr>
        <p:spPr>
          <a:xfrm>
            <a:off x="5357642" y="6457247"/>
            <a:ext cx="1001889" cy="0"/>
          </a:xfrm>
          <a:prstGeom prst="straightConnector1">
            <a:avLst/>
          </a:prstGeom>
          <a:ln w="28575">
            <a:solidFill>
              <a:srgbClr val="4AEBF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מחבר חץ ישר 28">
            <a:extLst>
              <a:ext uri="{FF2B5EF4-FFF2-40B4-BE49-F238E27FC236}">
                <a16:creationId xmlns:a16="http://schemas.microsoft.com/office/drawing/2014/main" id="{E4149530-5C05-4651-84C4-3C0F502DEACA}"/>
              </a:ext>
            </a:extLst>
          </p:cNvPr>
          <p:cNvCxnSpPr>
            <a:cxnSpLocks/>
          </p:cNvCxnSpPr>
          <p:nvPr/>
        </p:nvCxnSpPr>
        <p:spPr>
          <a:xfrm flipH="1">
            <a:off x="1976235" y="6449827"/>
            <a:ext cx="1001889" cy="0"/>
          </a:xfrm>
          <a:prstGeom prst="straightConnector1">
            <a:avLst/>
          </a:prstGeom>
          <a:ln w="28575">
            <a:solidFill>
              <a:srgbClr val="4AEBF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5DFBA54-F245-4853-B514-56A03D96A0A4}"/>
              </a:ext>
            </a:extLst>
          </p:cNvPr>
          <p:cNvSpPr txBox="1"/>
          <p:nvPr/>
        </p:nvSpPr>
        <p:spPr>
          <a:xfrm>
            <a:off x="6327840" y="6275096"/>
            <a:ext cx="2098506" cy="425758"/>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Organization</a:t>
            </a:r>
            <a:endParaRPr lang="he-IL" sz="2200" dirty="0">
              <a:solidFill>
                <a:srgbClr val="4AEBFC"/>
              </a:solidFill>
              <a:latin typeface="Heebo" panose="00000500000000000000" pitchFamily="2" charset="-79"/>
              <a:cs typeface="Heebo" panose="00000500000000000000" pitchFamily="2" charset="-79"/>
            </a:endParaRPr>
          </a:p>
        </p:txBody>
      </p:sp>
      <p:sp>
        <p:nvSpPr>
          <p:cNvPr id="31" name="TextBox 30">
            <a:extLst>
              <a:ext uri="{FF2B5EF4-FFF2-40B4-BE49-F238E27FC236}">
                <a16:creationId xmlns:a16="http://schemas.microsoft.com/office/drawing/2014/main" id="{6B25FDCB-419A-4DF7-B2A5-19311C1ED23A}"/>
              </a:ext>
            </a:extLst>
          </p:cNvPr>
          <p:cNvSpPr txBox="1"/>
          <p:nvPr/>
        </p:nvSpPr>
        <p:spPr>
          <a:xfrm>
            <a:off x="530490" y="6236948"/>
            <a:ext cx="1388274" cy="425758"/>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Planning</a:t>
            </a:r>
            <a:endParaRPr lang="he-IL" sz="2200" dirty="0">
              <a:solidFill>
                <a:srgbClr val="4AEBFC"/>
              </a:solidFill>
              <a:latin typeface="Heebo" panose="00000500000000000000" pitchFamily="2" charset="-79"/>
              <a:cs typeface="Heebo" panose="00000500000000000000" pitchFamily="2" charset="-79"/>
            </a:endParaRPr>
          </a:p>
        </p:txBody>
      </p:sp>
      <p:sp>
        <p:nvSpPr>
          <p:cNvPr id="36" name="מלבן 35">
            <a:extLst>
              <a:ext uri="{FF2B5EF4-FFF2-40B4-BE49-F238E27FC236}">
                <a16:creationId xmlns:a16="http://schemas.microsoft.com/office/drawing/2014/main" id="{66AC8BA2-1CBE-49DB-ADA1-1ECD87B152EA}"/>
              </a:ext>
            </a:extLst>
          </p:cNvPr>
          <p:cNvSpPr/>
          <p:nvPr/>
        </p:nvSpPr>
        <p:spPr>
          <a:xfrm rot="2700000">
            <a:off x="10195771" y="3408014"/>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8" name="כותרת 1">
            <a:extLst>
              <a:ext uri="{FF2B5EF4-FFF2-40B4-BE49-F238E27FC236}">
                <a16:creationId xmlns:a16="http://schemas.microsoft.com/office/drawing/2014/main" id="{B636F25D-75B9-4FCF-8875-FC0D32CEAD9D}"/>
              </a:ext>
            </a:extLst>
          </p:cNvPr>
          <p:cNvSpPr>
            <a:spLocks noGrp="1"/>
          </p:cNvSpPr>
          <p:nvPr>
            <p:ph type="title"/>
          </p:nvPr>
        </p:nvSpPr>
        <p:spPr>
          <a:xfrm>
            <a:off x="8426346" y="317500"/>
            <a:ext cx="3765654" cy="2862322"/>
          </a:xfrm>
        </p:spPr>
        <p:txBody>
          <a:bodyPr/>
          <a:lstStyle/>
          <a:p>
            <a:pPr algn="ctr"/>
            <a:r>
              <a:rPr lang="en-US" sz="4000" dirty="0" smtClean="0"/>
              <a:t>Systematic inquiry as a feasible practice</a:t>
            </a:r>
            <a:endParaRPr lang="he-IL" sz="4000" dirty="0"/>
          </a:p>
        </p:txBody>
      </p:sp>
      <p:sp>
        <p:nvSpPr>
          <p:cNvPr id="41" name="TextBox 40">
            <a:extLst>
              <a:ext uri="{FF2B5EF4-FFF2-40B4-BE49-F238E27FC236}">
                <a16:creationId xmlns:a16="http://schemas.microsoft.com/office/drawing/2014/main" id="{D8EA891A-0AEC-4945-84EA-85A0676867DC}"/>
              </a:ext>
            </a:extLst>
          </p:cNvPr>
          <p:cNvSpPr txBox="1"/>
          <p:nvPr/>
        </p:nvSpPr>
        <p:spPr>
          <a:xfrm>
            <a:off x="3023660" y="3126198"/>
            <a:ext cx="2271358" cy="1379224"/>
          </a:xfrm>
          <a:prstGeom prst="rect">
            <a:avLst/>
          </a:prstGeom>
          <a:noFill/>
        </p:spPr>
        <p:txBody>
          <a:bodyPr wrap="square" rtlCol="1">
            <a:spAutoFit/>
          </a:bodyPr>
          <a:lstStyle/>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Gap </a:t>
            </a:r>
          </a:p>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and </a:t>
            </a:r>
          </a:p>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offset</a:t>
            </a:r>
            <a:endParaRPr lang="he-IL" sz="3200" b="1" dirty="0">
              <a:solidFill>
                <a:schemeClr val="bg1"/>
              </a:solidFill>
              <a:latin typeface="Heebo" panose="00000500000000000000" pitchFamily="2" charset="-79"/>
              <a:cs typeface="Heebo" panose="00000500000000000000" pitchFamily="2" charset="-79"/>
            </a:endParaRPr>
          </a:p>
        </p:txBody>
      </p:sp>
    </p:spTree>
    <p:extLst>
      <p:ext uri="{BB962C8B-B14F-4D97-AF65-F5344CB8AC3E}">
        <p14:creationId xmlns:p14="http://schemas.microsoft.com/office/powerpoint/2010/main" val="2523427117"/>
      </p:ext>
    </p:extLst>
  </p:cSld>
  <p:clrMapOvr>
    <a:masterClrMapping/>
  </p:clrMapOvr>
  <p:transition advClick="0">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כחול">
            <a:extLst>
              <a:ext uri="{FF2B5EF4-FFF2-40B4-BE49-F238E27FC236}">
                <a16:creationId xmlns:a16="http://schemas.microsoft.com/office/drawing/2014/main" id="{689D55C3-FB8F-486A-AC15-20D34381DC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61" t="37701" r="11536" b="4751"/>
          <a:stretch/>
        </p:blipFill>
        <p:spPr>
          <a:xfrm>
            <a:off x="1054249" y="2623882"/>
            <a:ext cx="6210181" cy="3767243"/>
          </a:xfrm>
          <a:prstGeom prst="rect">
            <a:avLst/>
          </a:prstGeom>
        </p:spPr>
      </p:pic>
      <p:pic>
        <p:nvPicPr>
          <p:cNvPr id="9" name="אדום">
            <a:extLst>
              <a:ext uri="{FF2B5EF4-FFF2-40B4-BE49-F238E27FC236}">
                <a16:creationId xmlns:a16="http://schemas.microsoft.com/office/drawing/2014/main" id="{16BD6B70-17E2-49BB-9EE6-07E9EB1B70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61" t="4980" r="11536" b="58621"/>
          <a:stretch/>
        </p:blipFill>
        <p:spPr>
          <a:xfrm>
            <a:off x="1054249" y="481921"/>
            <a:ext cx="6210181" cy="2382744"/>
          </a:xfrm>
          <a:prstGeom prst="rect">
            <a:avLst/>
          </a:prstGeom>
        </p:spPr>
      </p:pic>
      <p:pic>
        <p:nvPicPr>
          <p:cNvPr id="15" name="מחומש חיצוני">
            <a:extLst>
              <a:ext uri="{FF2B5EF4-FFF2-40B4-BE49-F238E27FC236}">
                <a16:creationId xmlns:a16="http://schemas.microsoft.com/office/drawing/2014/main" id="{D2F76ECB-6835-4744-8D26-92455382EE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360" y="155863"/>
            <a:ext cx="8043977" cy="6546273"/>
          </a:xfrm>
          <a:prstGeom prst="rect">
            <a:avLst/>
          </a:prstGeom>
        </p:spPr>
      </p:pic>
      <p:pic>
        <p:nvPicPr>
          <p:cNvPr id="13" name="כוכב">
            <a:extLst>
              <a:ext uri="{FF2B5EF4-FFF2-40B4-BE49-F238E27FC236}">
                <a16:creationId xmlns:a16="http://schemas.microsoft.com/office/drawing/2014/main" id="{F09F985C-A989-4341-9E92-3FA7B485C0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61" t="4751" r="11536" b="4981"/>
          <a:stretch/>
        </p:blipFill>
        <p:spPr>
          <a:xfrm>
            <a:off x="1065257" y="466874"/>
            <a:ext cx="6210181" cy="5909204"/>
          </a:xfrm>
          <a:prstGeom prst="rect">
            <a:avLst/>
          </a:prstGeom>
        </p:spPr>
      </p:pic>
      <p:sp>
        <p:nvSpPr>
          <p:cNvPr id="16" name="TextBox 15">
            <a:extLst>
              <a:ext uri="{FF2B5EF4-FFF2-40B4-BE49-F238E27FC236}">
                <a16:creationId xmlns:a16="http://schemas.microsoft.com/office/drawing/2014/main" id="{D8EA891A-0AEC-4945-84EA-85A0676867DC}"/>
              </a:ext>
            </a:extLst>
          </p:cNvPr>
          <p:cNvSpPr txBox="1"/>
          <p:nvPr/>
        </p:nvSpPr>
        <p:spPr>
          <a:xfrm>
            <a:off x="3037626" y="3327443"/>
            <a:ext cx="2271358" cy="912575"/>
          </a:xfrm>
          <a:prstGeom prst="rect">
            <a:avLst/>
          </a:prstGeom>
          <a:noFill/>
        </p:spPr>
        <p:txBody>
          <a:bodyPr wrap="square" rtlCol="1">
            <a:spAutoFit/>
          </a:bodyPr>
          <a:lstStyle/>
          <a:p>
            <a:pPr algn="ctr">
              <a:lnSpc>
                <a:spcPts val="3300"/>
              </a:lnSpc>
            </a:pPr>
            <a:r>
              <a:rPr lang="he-IL" sz="3200" b="1" dirty="0">
                <a:solidFill>
                  <a:schemeClr val="bg1"/>
                </a:solidFill>
                <a:latin typeface="Heebo" panose="00000500000000000000" pitchFamily="2" charset="-79"/>
                <a:cs typeface="Heebo" panose="00000500000000000000" pitchFamily="2" charset="-79"/>
              </a:rPr>
              <a:t>פער</a:t>
            </a:r>
          </a:p>
          <a:p>
            <a:pPr algn="ctr">
              <a:lnSpc>
                <a:spcPts val="3300"/>
              </a:lnSpc>
            </a:pPr>
            <a:r>
              <a:rPr lang="he-IL" sz="3200" b="1" dirty="0">
                <a:solidFill>
                  <a:schemeClr val="bg1"/>
                </a:solidFill>
                <a:latin typeface="Heebo" panose="00000500000000000000" pitchFamily="2" charset="-79"/>
                <a:cs typeface="Heebo" panose="00000500000000000000" pitchFamily="2" charset="-79"/>
              </a:rPr>
              <a:t>והיסט</a:t>
            </a:r>
          </a:p>
        </p:txBody>
      </p:sp>
      <p:sp>
        <p:nvSpPr>
          <p:cNvPr id="17" name="TextBox 16">
            <a:extLst>
              <a:ext uri="{FF2B5EF4-FFF2-40B4-BE49-F238E27FC236}">
                <a16:creationId xmlns:a16="http://schemas.microsoft.com/office/drawing/2014/main" id="{E312E3A0-6772-49A8-BA70-203E90A2F994}"/>
              </a:ext>
            </a:extLst>
          </p:cNvPr>
          <p:cNvSpPr txBox="1"/>
          <p:nvPr/>
        </p:nvSpPr>
        <p:spPr>
          <a:xfrm>
            <a:off x="2863963" y="126400"/>
            <a:ext cx="2713047" cy="515526"/>
          </a:xfrm>
          <a:prstGeom prst="rect">
            <a:avLst/>
          </a:prstGeom>
          <a:noFill/>
        </p:spPr>
        <p:txBody>
          <a:bodyPr wrap="square" rtlCol="1">
            <a:spAutoFit/>
          </a:bodyPr>
          <a:lstStyle/>
          <a:p>
            <a:pPr algn="ctr">
              <a:lnSpc>
                <a:spcPts val="3300"/>
              </a:lnSpc>
            </a:pPr>
            <a:r>
              <a:rPr lang="en-US" sz="2200" dirty="0">
                <a:solidFill>
                  <a:srgbClr val="FF7979"/>
                </a:solidFill>
                <a:latin typeface="Heebo" panose="00000500000000000000" pitchFamily="2" charset="-79"/>
                <a:cs typeface="Heebo" panose="00000500000000000000" pitchFamily="2" charset="-79"/>
              </a:rPr>
              <a:t>Structuring learning</a:t>
            </a:r>
            <a:endParaRPr lang="he-IL" sz="2200" dirty="0">
              <a:solidFill>
                <a:srgbClr val="FF7979"/>
              </a:solidFill>
              <a:latin typeface="Heebo" panose="00000500000000000000" pitchFamily="2" charset="-79"/>
              <a:cs typeface="Heebo" panose="00000500000000000000" pitchFamily="2" charset="-79"/>
            </a:endParaRPr>
          </a:p>
        </p:txBody>
      </p:sp>
      <p:sp>
        <p:nvSpPr>
          <p:cNvPr id="21" name="TextBox 20">
            <a:extLst>
              <a:ext uri="{FF2B5EF4-FFF2-40B4-BE49-F238E27FC236}">
                <a16:creationId xmlns:a16="http://schemas.microsoft.com/office/drawing/2014/main" id="{CD979104-E7FB-461C-90EC-EFE5747C7C09}"/>
              </a:ext>
            </a:extLst>
          </p:cNvPr>
          <p:cNvSpPr txBox="1"/>
          <p:nvPr/>
        </p:nvSpPr>
        <p:spPr>
          <a:xfrm>
            <a:off x="7073695" y="2451098"/>
            <a:ext cx="1272051" cy="760465"/>
          </a:xfrm>
          <a:prstGeom prst="rect">
            <a:avLst/>
          </a:prstGeom>
          <a:noFill/>
        </p:spPr>
        <p:txBody>
          <a:bodyPr wrap="square" rtlCol="1">
            <a:spAutoFit/>
          </a:bodyPr>
          <a:lstStyle/>
          <a:p>
            <a:pPr algn="ctr">
              <a:lnSpc>
                <a:spcPts val="2600"/>
              </a:lnSpc>
            </a:pPr>
            <a:r>
              <a:rPr lang="en-US" sz="2200" dirty="0">
                <a:solidFill>
                  <a:srgbClr val="FF7979"/>
                </a:solidFill>
                <a:latin typeface="Heebo" panose="00000500000000000000" pitchFamily="2" charset="-79"/>
                <a:cs typeface="Heebo" panose="00000500000000000000" pitchFamily="2" charset="-79"/>
              </a:rPr>
              <a:t>Critical thinking</a:t>
            </a:r>
            <a:endParaRPr lang="he-IL" sz="2200" dirty="0">
              <a:solidFill>
                <a:srgbClr val="FF7979"/>
              </a:solidFill>
              <a:latin typeface="Heebo" panose="00000500000000000000" pitchFamily="2" charset="-79"/>
              <a:cs typeface="Heebo" panose="00000500000000000000" pitchFamily="2" charset="-79"/>
            </a:endParaRPr>
          </a:p>
        </p:txBody>
      </p:sp>
      <p:sp>
        <p:nvSpPr>
          <p:cNvPr id="22" name="TextBox 21">
            <a:extLst>
              <a:ext uri="{FF2B5EF4-FFF2-40B4-BE49-F238E27FC236}">
                <a16:creationId xmlns:a16="http://schemas.microsoft.com/office/drawing/2014/main" id="{00B92986-6CDA-4720-B786-3586AC4649DE}"/>
              </a:ext>
            </a:extLst>
          </p:cNvPr>
          <p:cNvSpPr txBox="1"/>
          <p:nvPr/>
        </p:nvSpPr>
        <p:spPr>
          <a:xfrm>
            <a:off x="69179" y="2487961"/>
            <a:ext cx="1272051" cy="427040"/>
          </a:xfrm>
          <a:prstGeom prst="rect">
            <a:avLst/>
          </a:prstGeom>
          <a:noFill/>
        </p:spPr>
        <p:txBody>
          <a:bodyPr wrap="square" rtlCol="1">
            <a:spAutoFit/>
          </a:bodyPr>
          <a:lstStyle/>
          <a:p>
            <a:pPr algn="ctr">
              <a:lnSpc>
                <a:spcPts val="2600"/>
              </a:lnSpc>
            </a:pPr>
            <a:r>
              <a:rPr lang="en-US" sz="2200" dirty="0">
                <a:solidFill>
                  <a:srgbClr val="FF7979"/>
                </a:solidFill>
                <a:latin typeface="Heebo" panose="00000500000000000000" pitchFamily="2" charset="-79"/>
                <a:cs typeface="Heebo" panose="00000500000000000000" pitchFamily="2" charset="-79"/>
              </a:rPr>
              <a:t>Design</a:t>
            </a:r>
            <a:endParaRPr lang="he-IL" sz="2200" dirty="0">
              <a:solidFill>
                <a:srgbClr val="FF7979"/>
              </a:solidFill>
              <a:latin typeface="Heebo" panose="00000500000000000000" pitchFamily="2" charset="-79"/>
              <a:cs typeface="Heebo" panose="00000500000000000000" pitchFamily="2" charset="-79"/>
            </a:endParaRPr>
          </a:p>
        </p:txBody>
      </p:sp>
      <p:cxnSp>
        <p:nvCxnSpPr>
          <p:cNvPr id="20" name="מחבר חץ ישר 19">
            <a:extLst>
              <a:ext uri="{FF2B5EF4-FFF2-40B4-BE49-F238E27FC236}">
                <a16:creationId xmlns:a16="http://schemas.microsoft.com/office/drawing/2014/main" id="{AC0C11FF-D64E-4B7A-B04A-2E14AD35B1B1}"/>
              </a:ext>
            </a:extLst>
          </p:cNvPr>
          <p:cNvCxnSpPr>
            <a:cxnSpLocks/>
          </p:cNvCxnSpPr>
          <p:nvPr/>
        </p:nvCxnSpPr>
        <p:spPr>
          <a:xfrm>
            <a:off x="4618165" y="650229"/>
            <a:ext cx="2574771" cy="1823588"/>
          </a:xfrm>
          <a:prstGeom prst="straightConnector1">
            <a:avLst/>
          </a:prstGeom>
          <a:ln w="28575">
            <a:solidFill>
              <a:srgbClr val="FF797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מחבר חץ ישר 24">
            <a:extLst>
              <a:ext uri="{FF2B5EF4-FFF2-40B4-BE49-F238E27FC236}">
                <a16:creationId xmlns:a16="http://schemas.microsoft.com/office/drawing/2014/main" id="{2EF97DC5-B8CE-48D6-BB6F-464546507542}"/>
              </a:ext>
            </a:extLst>
          </p:cNvPr>
          <p:cNvCxnSpPr>
            <a:cxnSpLocks/>
          </p:cNvCxnSpPr>
          <p:nvPr/>
        </p:nvCxnSpPr>
        <p:spPr>
          <a:xfrm flipH="1">
            <a:off x="1147761" y="650229"/>
            <a:ext cx="2574771" cy="1823588"/>
          </a:xfrm>
          <a:prstGeom prst="straightConnector1">
            <a:avLst/>
          </a:prstGeom>
          <a:ln w="28575">
            <a:solidFill>
              <a:srgbClr val="FF7979"/>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D11DBD26-A630-4F93-BAD4-EA83E7BB707A}"/>
              </a:ext>
            </a:extLst>
          </p:cNvPr>
          <p:cNvSpPr txBox="1"/>
          <p:nvPr/>
        </p:nvSpPr>
        <p:spPr>
          <a:xfrm>
            <a:off x="3567871" y="2151360"/>
            <a:ext cx="1272051" cy="632224"/>
          </a:xfrm>
          <a:prstGeom prst="rect">
            <a:avLst/>
          </a:prstGeom>
          <a:noFill/>
        </p:spPr>
        <p:txBody>
          <a:bodyPr wrap="square" rtlCol="1">
            <a:spAutoFit/>
          </a:bodyPr>
          <a:lstStyle/>
          <a:p>
            <a:pPr algn="ctr">
              <a:lnSpc>
                <a:spcPts val="2200"/>
              </a:lnSpc>
            </a:pPr>
            <a:r>
              <a:rPr lang="en-US" sz="1200" dirty="0" smtClean="0">
                <a:solidFill>
                  <a:srgbClr val="FF7979"/>
                </a:solidFill>
                <a:latin typeface="Heebo" panose="00000500000000000000" pitchFamily="2" charset="-79"/>
                <a:cs typeface="Heebo" panose="00000500000000000000" pitchFamily="2" charset="-79"/>
              </a:rPr>
              <a:t>Embarrassment and doubt</a:t>
            </a:r>
            <a:endParaRPr lang="he-IL" sz="1200" dirty="0">
              <a:solidFill>
                <a:srgbClr val="FF7979"/>
              </a:solidFill>
              <a:latin typeface="Heebo" panose="00000500000000000000" pitchFamily="2" charset="-79"/>
              <a:cs typeface="Heebo" panose="00000500000000000000" pitchFamily="2" charset="-79"/>
            </a:endParaRPr>
          </a:p>
        </p:txBody>
      </p:sp>
      <p:sp>
        <p:nvSpPr>
          <p:cNvPr id="43" name="TextBox 42">
            <a:extLst>
              <a:ext uri="{FF2B5EF4-FFF2-40B4-BE49-F238E27FC236}">
                <a16:creationId xmlns:a16="http://schemas.microsoft.com/office/drawing/2014/main" id="{D3A57A58-4F5D-4B70-8834-D671FE04F3FE}"/>
              </a:ext>
            </a:extLst>
          </p:cNvPr>
          <p:cNvSpPr txBox="1"/>
          <p:nvPr/>
        </p:nvSpPr>
        <p:spPr>
          <a:xfrm rot="19506101">
            <a:off x="5080520" y="2974529"/>
            <a:ext cx="1688813" cy="656590"/>
          </a:xfrm>
          <a:prstGeom prst="rect">
            <a:avLst/>
          </a:prstGeom>
          <a:noFill/>
        </p:spPr>
        <p:txBody>
          <a:bodyPr wrap="square" rtlCol="1">
            <a:spAutoFit/>
          </a:bodyPr>
          <a:lstStyle/>
          <a:p>
            <a:pPr algn="ctr">
              <a:lnSpc>
                <a:spcPts val="2200"/>
              </a:lnSpc>
            </a:pPr>
            <a:r>
              <a:rPr lang="en-US" sz="1400" dirty="0">
                <a:solidFill>
                  <a:srgbClr val="FF7979"/>
                </a:solidFill>
                <a:latin typeface="Heebo" panose="00000500000000000000" pitchFamily="2" charset="-79"/>
                <a:cs typeface="Heebo" panose="00000500000000000000" pitchFamily="2" charset="-79"/>
              </a:rPr>
              <a:t>Creating a group of experts</a:t>
            </a:r>
            <a:endParaRPr lang="he-IL" sz="1400" dirty="0">
              <a:solidFill>
                <a:srgbClr val="FF7979"/>
              </a:solidFill>
              <a:latin typeface="Heebo" panose="00000500000000000000" pitchFamily="2" charset="-79"/>
              <a:cs typeface="Heebo" panose="00000500000000000000" pitchFamily="2" charset="-79"/>
            </a:endParaRPr>
          </a:p>
        </p:txBody>
      </p:sp>
      <p:sp>
        <p:nvSpPr>
          <p:cNvPr id="44" name="TextBox 43">
            <a:extLst>
              <a:ext uri="{FF2B5EF4-FFF2-40B4-BE49-F238E27FC236}">
                <a16:creationId xmlns:a16="http://schemas.microsoft.com/office/drawing/2014/main" id="{229A9CFB-028C-4731-ABC8-65F89760B40A}"/>
              </a:ext>
            </a:extLst>
          </p:cNvPr>
          <p:cNvSpPr txBox="1"/>
          <p:nvPr/>
        </p:nvSpPr>
        <p:spPr>
          <a:xfrm rot="2161691">
            <a:off x="1485981" y="3041890"/>
            <a:ext cx="1920827" cy="656590"/>
          </a:xfrm>
          <a:prstGeom prst="rect">
            <a:avLst/>
          </a:prstGeom>
          <a:noFill/>
        </p:spPr>
        <p:txBody>
          <a:bodyPr wrap="square" rtlCol="1">
            <a:spAutoFit/>
          </a:bodyPr>
          <a:lstStyle/>
          <a:p>
            <a:pPr algn="ctr">
              <a:lnSpc>
                <a:spcPts val="2200"/>
              </a:lnSpc>
            </a:pPr>
            <a:r>
              <a:rPr lang="en-US" sz="1400" dirty="0">
                <a:solidFill>
                  <a:srgbClr val="FF7979"/>
                </a:solidFill>
                <a:latin typeface="Heebo" panose="00000500000000000000" pitchFamily="2" charset="-79"/>
                <a:cs typeface="Heebo" panose="00000500000000000000" pitchFamily="2" charset="-79"/>
              </a:rPr>
              <a:t>Defining the gap in the exiting paradigm</a:t>
            </a:r>
            <a:endParaRPr lang="he-IL" sz="1400" dirty="0">
              <a:solidFill>
                <a:srgbClr val="FF7979"/>
              </a:solidFill>
              <a:latin typeface="Heebo" panose="00000500000000000000" pitchFamily="2" charset="-79"/>
              <a:cs typeface="Heebo" panose="00000500000000000000" pitchFamily="2" charset="-79"/>
            </a:endParaRPr>
          </a:p>
        </p:txBody>
      </p:sp>
      <p:sp>
        <p:nvSpPr>
          <p:cNvPr id="46" name="TextBox 45">
            <a:extLst>
              <a:ext uri="{FF2B5EF4-FFF2-40B4-BE49-F238E27FC236}">
                <a16:creationId xmlns:a16="http://schemas.microsoft.com/office/drawing/2014/main" id="{2AC1BA13-D695-484A-B9C6-C1D1D44948E6}"/>
              </a:ext>
            </a:extLst>
          </p:cNvPr>
          <p:cNvSpPr txBox="1"/>
          <p:nvPr/>
        </p:nvSpPr>
        <p:spPr>
          <a:xfrm rot="19506101">
            <a:off x="2480815" y="4886300"/>
            <a:ext cx="1694202" cy="656590"/>
          </a:xfrm>
          <a:prstGeom prst="rect">
            <a:avLst/>
          </a:prstGeom>
          <a:noFill/>
        </p:spPr>
        <p:txBody>
          <a:bodyPr wrap="square" rtlCol="1">
            <a:spAutoFit/>
          </a:bodyPr>
          <a:lstStyle/>
          <a:p>
            <a:pPr algn="ctr">
              <a:lnSpc>
                <a:spcPts val="2200"/>
              </a:lnSpc>
            </a:pPr>
            <a:r>
              <a:rPr lang="en-US" sz="1400" dirty="0">
                <a:solidFill>
                  <a:srgbClr val="61FFFB"/>
                </a:solidFill>
                <a:latin typeface="Heebo" panose="00000500000000000000" pitchFamily="2" charset="-79"/>
                <a:cs typeface="Heebo" panose="00000500000000000000" pitchFamily="2" charset="-79"/>
              </a:rPr>
              <a:t>Creating a new paradigm</a:t>
            </a:r>
            <a:endParaRPr lang="he-IL" sz="1400" dirty="0">
              <a:solidFill>
                <a:srgbClr val="61FFFB"/>
              </a:solidFill>
              <a:latin typeface="Heebo" panose="00000500000000000000" pitchFamily="2" charset="-79"/>
              <a:cs typeface="Heebo" panose="00000500000000000000" pitchFamily="2" charset="-79"/>
            </a:endParaRPr>
          </a:p>
        </p:txBody>
      </p:sp>
      <p:sp>
        <p:nvSpPr>
          <p:cNvPr id="47" name="TextBox 46">
            <a:extLst>
              <a:ext uri="{FF2B5EF4-FFF2-40B4-BE49-F238E27FC236}">
                <a16:creationId xmlns:a16="http://schemas.microsoft.com/office/drawing/2014/main" id="{5B4514A4-AABD-4C43-892C-23725A1530CD}"/>
              </a:ext>
            </a:extLst>
          </p:cNvPr>
          <p:cNvSpPr txBox="1"/>
          <p:nvPr/>
        </p:nvSpPr>
        <p:spPr>
          <a:xfrm rot="2161691">
            <a:off x="4238990" y="4974153"/>
            <a:ext cx="1878130" cy="656590"/>
          </a:xfrm>
          <a:prstGeom prst="rect">
            <a:avLst/>
          </a:prstGeom>
          <a:noFill/>
        </p:spPr>
        <p:txBody>
          <a:bodyPr wrap="square" rtlCol="1">
            <a:spAutoFit/>
          </a:bodyPr>
          <a:lstStyle/>
          <a:p>
            <a:pPr algn="ctr">
              <a:lnSpc>
                <a:spcPts val="2200"/>
              </a:lnSpc>
            </a:pPr>
            <a:r>
              <a:rPr lang="en-US" sz="1400" dirty="0">
                <a:solidFill>
                  <a:srgbClr val="61FFFB"/>
                </a:solidFill>
                <a:latin typeface="Heebo" panose="00000500000000000000" pitchFamily="2" charset="-79"/>
                <a:cs typeface="Heebo" panose="00000500000000000000" pitchFamily="2" charset="-79"/>
              </a:rPr>
              <a:t>Defining the system’s structure</a:t>
            </a:r>
            <a:endParaRPr lang="he-IL" sz="1400" dirty="0">
              <a:solidFill>
                <a:srgbClr val="61FFFB"/>
              </a:solidFill>
              <a:latin typeface="Heebo" panose="00000500000000000000" pitchFamily="2" charset="-79"/>
              <a:cs typeface="Heebo" panose="00000500000000000000" pitchFamily="2" charset="-79"/>
            </a:endParaRPr>
          </a:p>
        </p:txBody>
      </p:sp>
      <p:cxnSp>
        <p:nvCxnSpPr>
          <p:cNvPr id="48" name="מחבר חץ ישר 47">
            <a:extLst>
              <a:ext uri="{FF2B5EF4-FFF2-40B4-BE49-F238E27FC236}">
                <a16:creationId xmlns:a16="http://schemas.microsoft.com/office/drawing/2014/main" id="{D7CD9C49-36B9-4D67-91FF-B3522D6CDA27}"/>
              </a:ext>
            </a:extLst>
          </p:cNvPr>
          <p:cNvCxnSpPr>
            <a:cxnSpLocks/>
          </p:cNvCxnSpPr>
          <p:nvPr/>
        </p:nvCxnSpPr>
        <p:spPr>
          <a:xfrm flipV="1">
            <a:off x="4892881" y="2487961"/>
            <a:ext cx="285175" cy="25443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6879670-EEE7-4CDD-B8C9-B62250662613}"/>
              </a:ext>
            </a:extLst>
          </p:cNvPr>
          <p:cNvSpPr txBox="1"/>
          <p:nvPr/>
        </p:nvSpPr>
        <p:spPr>
          <a:xfrm>
            <a:off x="5076676" y="1896052"/>
            <a:ext cx="1487067" cy="938719"/>
          </a:xfrm>
          <a:prstGeom prst="rect">
            <a:avLst/>
          </a:prstGeom>
          <a:noFill/>
        </p:spPr>
        <p:txBody>
          <a:bodyPr wrap="square" rtlCol="1">
            <a:spAutoFit/>
          </a:bodyPr>
          <a:lstStyle/>
          <a:p>
            <a:pPr algn="ctr">
              <a:lnSpc>
                <a:spcPts val="2200"/>
              </a:lnSpc>
            </a:pPr>
            <a:r>
              <a:rPr lang="en-US" sz="1400" dirty="0" smtClean="0">
                <a:solidFill>
                  <a:schemeClr val="bg1"/>
                </a:solidFill>
                <a:latin typeface="Heebo" panose="00000500000000000000" pitchFamily="2" charset="-79"/>
                <a:cs typeface="Heebo" panose="00000500000000000000" pitchFamily="2" charset="-79"/>
              </a:rPr>
              <a:t>Changing</a:t>
            </a:r>
          </a:p>
          <a:p>
            <a:pPr algn="ctr">
              <a:lnSpc>
                <a:spcPts val="2200"/>
              </a:lnSpc>
            </a:pPr>
            <a:r>
              <a:rPr lang="en-US" sz="1400" dirty="0" smtClean="0">
                <a:solidFill>
                  <a:schemeClr val="bg1"/>
                </a:solidFill>
                <a:latin typeface="Heebo" panose="00000500000000000000" pitchFamily="2" charset="-79"/>
                <a:cs typeface="Heebo" panose="00000500000000000000" pitchFamily="2" charset="-79"/>
              </a:rPr>
              <a:t> the thinking   configuration</a:t>
            </a:r>
            <a:endParaRPr lang="he-IL" sz="1400" dirty="0">
              <a:solidFill>
                <a:schemeClr val="bg1"/>
              </a:solidFill>
              <a:latin typeface="Heebo" panose="00000500000000000000" pitchFamily="2" charset="-79"/>
              <a:cs typeface="Heebo" panose="00000500000000000000" pitchFamily="2" charset="-79"/>
            </a:endParaRPr>
          </a:p>
        </p:txBody>
      </p:sp>
      <p:cxnSp>
        <p:nvCxnSpPr>
          <p:cNvPr id="52" name="מחבר חץ ישר 51">
            <a:extLst>
              <a:ext uri="{FF2B5EF4-FFF2-40B4-BE49-F238E27FC236}">
                <a16:creationId xmlns:a16="http://schemas.microsoft.com/office/drawing/2014/main" id="{0EF0581A-1480-40C8-9D95-6A338E30C3BB}"/>
              </a:ext>
            </a:extLst>
          </p:cNvPr>
          <p:cNvCxnSpPr>
            <a:cxnSpLocks/>
          </p:cNvCxnSpPr>
          <p:nvPr/>
        </p:nvCxnSpPr>
        <p:spPr>
          <a:xfrm flipH="1" flipV="1">
            <a:off x="3174597" y="2487961"/>
            <a:ext cx="285175" cy="25443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CD97B007-8892-49F6-BCD0-1FF7D9F8BEDE}"/>
              </a:ext>
            </a:extLst>
          </p:cNvPr>
          <p:cNvSpPr txBox="1"/>
          <p:nvPr/>
        </p:nvSpPr>
        <p:spPr>
          <a:xfrm>
            <a:off x="2034454" y="1848819"/>
            <a:ext cx="1618541" cy="938719"/>
          </a:xfrm>
          <a:prstGeom prst="rect">
            <a:avLst/>
          </a:prstGeom>
          <a:noFill/>
        </p:spPr>
        <p:txBody>
          <a:bodyPr wrap="square" rtlCol="1">
            <a:spAutoFit/>
          </a:bodyPr>
          <a:lstStyle/>
          <a:p>
            <a:pPr algn="ctr">
              <a:lnSpc>
                <a:spcPts val="2200"/>
              </a:lnSpc>
            </a:pPr>
            <a:r>
              <a:rPr lang="en-US" sz="1400" dirty="0" smtClean="0">
                <a:solidFill>
                  <a:schemeClr val="bg1"/>
                </a:solidFill>
                <a:latin typeface="Heebo" panose="00000500000000000000" pitchFamily="2" charset="-79"/>
                <a:cs typeface="Heebo" panose="00000500000000000000" pitchFamily="2" charset="-79"/>
              </a:rPr>
              <a:t>Changing the understanding of reality</a:t>
            </a:r>
            <a:endParaRPr lang="he-IL" sz="1400" dirty="0">
              <a:solidFill>
                <a:schemeClr val="bg1"/>
              </a:solidFill>
              <a:latin typeface="Heebo" panose="00000500000000000000" pitchFamily="2" charset="-79"/>
              <a:cs typeface="Heebo" panose="00000500000000000000" pitchFamily="2" charset="-79"/>
            </a:endParaRPr>
          </a:p>
        </p:txBody>
      </p:sp>
      <p:cxnSp>
        <p:nvCxnSpPr>
          <p:cNvPr id="54" name="מחבר חץ ישר 53">
            <a:extLst>
              <a:ext uri="{FF2B5EF4-FFF2-40B4-BE49-F238E27FC236}">
                <a16:creationId xmlns:a16="http://schemas.microsoft.com/office/drawing/2014/main" id="{7A659DBF-6814-4A4C-96FE-5565892CD684}"/>
              </a:ext>
            </a:extLst>
          </p:cNvPr>
          <p:cNvCxnSpPr>
            <a:cxnSpLocks/>
          </p:cNvCxnSpPr>
          <p:nvPr/>
        </p:nvCxnSpPr>
        <p:spPr>
          <a:xfrm>
            <a:off x="5309991" y="4085118"/>
            <a:ext cx="346145" cy="18318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מחבר חץ ישר 57">
            <a:extLst>
              <a:ext uri="{FF2B5EF4-FFF2-40B4-BE49-F238E27FC236}">
                <a16:creationId xmlns:a16="http://schemas.microsoft.com/office/drawing/2014/main" id="{4CBB34DE-772E-404C-B3DF-649307AFA434}"/>
              </a:ext>
            </a:extLst>
          </p:cNvPr>
          <p:cNvCxnSpPr>
            <a:cxnSpLocks/>
          </p:cNvCxnSpPr>
          <p:nvPr/>
        </p:nvCxnSpPr>
        <p:spPr>
          <a:xfrm flipH="1">
            <a:off x="2687294" y="4085118"/>
            <a:ext cx="346145" cy="18318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C068D5E4-CFED-4CA9-82E2-35B165CACA4D}"/>
              </a:ext>
            </a:extLst>
          </p:cNvPr>
          <p:cNvSpPr txBox="1"/>
          <p:nvPr/>
        </p:nvSpPr>
        <p:spPr>
          <a:xfrm rot="17325326">
            <a:off x="5260180" y="3836994"/>
            <a:ext cx="1785156" cy="938719"/>
          </a:xfrm>
          <a:prstGeom prst="rect">
            <a:avLst/>
          </a:prstGeom>
          <a:noFill/>
        </p:spPr>
        <p:txBody>
          <a:bodyPr wrap="square" rtlCol="1">
            <a:spAutoFit/>
          </a:bodyPr>
          <a:lstStyle/>
          <a:p>
            <a:pPr algn="ctr">
              <a:lnSpc>
                <a:spcPts val="2200"/>
              </a:lnSpc>
            </a:pPr>
            <a:r>
              <a:rPr lang="en-US" sz="1400" dirty="0" smtClean="0">
                <a:solidFill>
                  <a:schemeClr val="bg1"/>
                </a:solidFill>
                <a:latin typeface="Heebo" panose="00000500000000000000" pitchFamily="2" charset="-79"/>
                <a:cs typeface="Heebo" panose="00000500000000000000" pitchFamily="2" charset="-79"/>
              </a:rPr>
              <a:t>Changing the method of organization</a:t>
            </a:r>
            <a:endParaRPr lang="he-IL" sz="1400" dirty="0">
              <a:solidFill>
                <a:schemeClr val="bg1"/>
              </a:solidFill>
              <a:latin typeface="Heebo" panose="00000500000000000000" pitchFamily="2" charset="-79"/>
              <a:cs typeface="Heebo" panose="00000500000000000000" pitchFamily="2" charset="-79"/>
            </a:endParaRPr>
          </a:p>
        </p:txBody>
      </p:sp>
      <p:sp>
        <p:nvSpPr>
          <p:cNvPr id="61" name="TextBox 60">
            <a:extLst>
              <a:ext uri="{FF2B5EF4-FFF2-40B4-BE49-F238E27FC236}">
                <a16:creationId xmlns:a16="http://schemas.microsoft.com/office/drawing/2014/main" id="{47CEFDFD-8922-4BD0-A855-E4C68C24434C}"/>
              </a:ext>
            </a:extLst>
          </p:cNvPr>
          <p:cNvSpPr txBox="1"/>
          <p:nvPr/>
        </p:nvSpPr>
        <p:spPr>
          <a:xfrm rot="4274674" flipH="1">
            <a:off x="1341750" y="4022060"/>
            <a:ext cx="1704605" cy="656590"/>
          </a:xfrm>
          <a:prstGeom prst="rect">
            <a:avLst/>
          </a:prstGeom>
          <a:noFill/>
        </p:spPr>
        <p:txBody>
          <a:bodyPr wrap="square" rtlCol="1">
            <a:spAutoFit/>
          </a:bodyPr>
          <a:lstStyle/>
          <a:p>
            <a:pPr algn="ctr">
              <a:lnSpc>
                <a:spcPts val="2200"/>
              </a:lnSpc>
            </a:pPr>
            <a:r>
              <a:rPr lang="en-US" sz="1600" dirty="0" smtClean="0">
                <a:solidFill>
                  <a:schemeClr val="bg1"/>
                </a:solidFill>
                <a:latin typeface="Heebo" panose="00000500000000000000" pitchFamily="2" charset="-79"/>
                <a:cs typeface="Heebo" panose="00000500000000000000" pitchFamily="2" charset="-79"/>
              </a:rPr>
              <a:t>New operative configuration</a:t>
            </a:r>
            <a:endParaRPr lang="he-IL" sz="1600" dirty="0">
              <a:solidFill>
                <a:schemeClr val="bg1"/>
              </a:solidFill>
              <a:latin typeface="Heebo" panose="00000500000000000000" pitchFamily="2" charset="-79"/>
              <a:cs typeface="Heebo" panose="00000500000000000000" pitchFamily="2" charset="-79"/>
            </a:endParaRPr>
          </a:p>
        </p:txBody>
      </p:sp>
      <p:sp>
        <p:nvSpPr>
          <p:cNvPr id="62" name="TextBox 61">
            <a:extLst>
              <a:ext uri="{FF2B5EF4-FFF2-40B4-BE49-F238E27FC236}">
                <a16:creationId xmlns:a16="http://schemas.microsoft.com/office/drawing/2014/main" id="{1088AC6C-BABC-4D0B-B27F-7A0940C51DB2}"/>
              </a:ext>
            </a:extLst>
          </p:cNvPr>
          <p:cNvSpPr txBox="1"/>
          <p:nvPr/>
        </p:nvSpPr>
        <p:spPr>
          <a:xfrm>
            <a:off x="3537280" y="5391019"/>
            <a:ext cx="1272051" cy="938719"/>
          </a:xfrm>
          <a:prstGeom prst="rect">
            <a:avLst/>
          </a:prstGeom>
          <a:noFill/>
        </p:spPr>
        <p:txBody>
          <a:bodyPr wrap="square" rtlCol="1">
            <a:spAutoFit/>
          </a:bodyPr>
          <a:lstStyle/>
          <a:p>
            <a:pPr algn="ctr">
              <a:lnSpc>
                <a:spcPts val="2200"/>
              </a:lnSpc>
            </a:pPr>
            <a:r>
              <a:rPr lang="en-US" sz="1600" dirty="0" smtClean="0">
                <a:solidFill>
                  <a:schemeClr val="bg1"/>
                </a:solidFill>
                <a:latin typeface="Heebo" panose="00000500000000000000" pitchFamily="2" charset="-79"/>
                <a:cs typeface="Heebo" panose="00000500000000000000" pitchFamily="2" charset="-79"/>
              </a:rPr>
              <a:t>Changing the way of thinking</a:t>
            </a:r>
            <a:endParaRPr lang="he-IL" sz="1600" dirty="0">
              <a:solidFill>
                <a:schemeClr val="bg1"/>
              </a:solidFill>
              <a:latin typeface="Heebo" panose="00000500000000000000" pitchFamily="2" charset="-79"/>
              <a:cs typeface="Heebo" panose="00000500000000000000" pitchFamily="2" charset="-79"/>
            </a:endParaRPr>
          </a:p>
        </p:txBody>
      </p:sp>
      <p:sp>
        <p:nvSpPr>
          <p:cNvPr id="34" name="TextBox 33">
            <a:extLst>
              <a:ext uri="{FF2B5EF4-FFF2-40B4-BE49-F238E27FC236}">
                <a16:creationId xmlns:a16="http://schemas.microsoft.com/office/drawing/2014/main" id="{85D6ACB3-5339-439C-8F8B-0571FED31C0C}"/>
              </a:ext>
            </a:extLst>
          </p:cNvPr>
          <p:cNvSpPr txBox="1"/>
          <p:nvPr/>
        </p:nvSpPr>
        <p:spPr>
          <a:xfrm rot="2161691">
            <a:off x="4484514" y="1215263"/>
            <a:ext cx="3079403" cy="374461"/>
          </a:xfrm>
          <a:prstGeom prst="rect">
            <a:avLst/>
          </a:prstGeom>
          <a:noFill/>
        </p:spPr>
        <p:txBody>
          <a:bodyPr wrap="square" rtlCol="1">
            <a:spAutoFit/>
          </a:bodyPr>
          <a:lstStyle/>
          <a:p>
            <a:pPr algn="ctr">
              <a:lnSpc>
                <a:spcPts val="2200"/>
              </a:lnSpc>
            </a:pPr>
            <a:r>
              <a:rPr lang="en-US" dirty="0">
                <a:solidFill>
                  <a:srgbClr val="FF7979"/>
                </a:solidFill>
                <a:latin typeface="Heebo" panose="00000500000000000000" pitchFamily="2" charset="-79"/>
                <a:cs typeface="Heebo" panose="00000500000000000000" pitchFamily="2" charset="-79"/>
              </a:rPr>
              <a:t>Inquiry</a:t>
            </a:r>
            <a:endParaRPr lang="he-IL" dirty="0">
              <a:solidFill>
                <a:srgbClr val="FF7979"/>
              </a:solidFill>
              <a:latin typeface="Heebo" panose="00000500000000000000" pitchFamily="2" charset="-79"/>
              <a:cs typeface="Heebo" panose="00000500000000000000" pitchFamily="2" charset="-79"/>
            </a:endParaRPr>
          </a:p>
        </p:txBody>
      </p:sp>
      <p:sp>
        <p:nvSpPr>
          <p:cNvPr id="35" name="TextBox 34">
            <a:extLst>
              <a:ext uri="{FF2B5EF4-FFF2-40B4-BE49-F238E27FC236}">
                <a16:creationId xmlns:a16="http://schemas.microsoft.com/office/drawing/2014/main" id="{B9C1BD91-3CB9-4FDC-8D32-0CDFE1F38DC7}"/>
              </a:ext>
            </a:extLst>
          </p:cNvPr>
          <p:cNvSpPr txBox="1"/>
          <p:nvPr/>
        </p:nvSpPr>
        <p:spPr>
          <a:xfrm rot="19506101">
            <a:off x="737000" y="1211995"/>
            <a:ext cx="3121696" cy="374461"/>
          </a:xfrm>
          <a:prstGeom prst="rect">
            <a:avLst/>
          </a:prstGeom>
          <a:noFill/>
        </p:spPr>
        <p:txBody>
          <a:bodyPr wrap="square" rtlCol="1">
            <a:spAutoFit/>
          </a:bodyPr>
          <a:lstStyle/>
          <a:p>
            <a:pPr algn="ctr">
              <a:lnSpc>
                <a:spcPts val="2200"/>
              </a:lnSpc>
            </a:pPr>
            <a:r>
              <a:rPr lang="en-US" dirty="0">
                <a:solidFill>
                  <a:srgbClr val="FF7979"/>
                </a:solidFill>
                <a:latin typeface="Heebo" panose="00000500000000000000" pitchFamily="2" charset="-79"/>
                <a:cs typeface="Heebo" panose="00000500000000000000" pitchFamily="2" charset="-79"/>
              </a:rPr>
              <a:t>Insight</a:t>
            </a:r>
            <a:endParaRPr lang="he-IL" dirty="0">
              <a:solidFill>
                <a:srgbClr val="FF7979"/>
              </a:solidFill>
              <a:latin typeface="Heebo" panose="00000500000000000000" pitchFamily="2" charset="-79"/>
              <a:cs typeface="Heebo" panose="00000500000000000000" pitchFamily="2" charset="-79"/>
            </a:endParaRPr>
          </a:p>
        </p:txBody>
      </p:sp>
      <p:pic>
        <p:nvPicPr>
          <p:cNvPr id="36" name="פנטגרם פנימי קטן">
            <a:extLst>
              <a:ext uri="{FF2B5EF4-FFF2-40B4-BE49-F238E27FC236}">
                <a16:creationId xmlns:a16="http://schemas.microsoft.com/office/drawing/2014/main" id="{3E94E75C-20AF-4EFC-8B08-B6AF8C861FB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664" t="36523" r="34664" b="24508"/>
          <a:stretch/>
        </p:blipFill>
        <p:spPr>
          <a:xfrm>
            <a:off x="2944461" y="2544340"/>
            <a:ext cx="2479140" cy="2564187"/>
          </a:xfrm>
          <a:prstGeom prst="rect">
            <a:avLst/>
          </a:prstGeom>
        </p:spPr>
      </p:pic>
      <p:sp>
        <p:nvSpPr>
          <p:cNvPr id="41" name="מלבן 40">
            <a:extLst>
              <a:ext uri="{FF2B5EF4-FFF2-40B4-BE49-F238E27FC236}">
                <a16:creationId xmlns:a16="http://schemas.microsoft.com/office/drawing/2014/main" id="{66AC8BA2-1CBE-49DB-ADA1-1ECD87B152EA}"/>
              </a:ext>
            </a:extLst>
          </p:cNvPr>
          <p:cNvSpPr/>
          <p:nvPr/>
        </p:nvSpPr>
        <p:spPr>
          <a:xfrm rot="2700000">
            <a:off x="10195771" y="3408014"/>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5" name="כותרת 1">
            <a:extLst>
              <a:ext uri="{FF2B5EF4-FFF2-40B4-BE49-F238E27FC236}">
                <a16:creationId xmlns:a16="http://schemas.microsoft.com/office/drawing/2014/main" id="{B636F25D-75B9-4FCF-8875-FC0D32CEAD9D}"/>
              </a:ext>
            </a:extLst>
          </p:cNvPr>
          <p:cNvSpPr>
            <a:spLocks noGrp="1"/>
          </p:cNvSpPr>
          <p:nvPr>
            <p:ph type="title"/>
          </p:nvPr>
        </p:nvSpPr>
        <p:spPr>
          <a:xfrm>
            <a:off x="8426346" y="317500"/>
            <a:ext cx="3765654" cy="2862322"/>
          </a:xfrm>
        </p:spPr>
        <p:txBody>
          <a:bodyPr/>
          <a:lstStyle/>
          <a:p>
            <a:pPr algn="ctr"/>
            <a:r>
              <a:rPr lang="en-US" sz="4000" dirty="0" smtClean="0"/>
              <a:t>Systematic inquiry as a feasible practice</a:t>
            </a:r>
            <a:endParaRPr lang="he-IL" sz="4000" dirty="0"/>
          </a:p>
        </p:txBody>
      </p:sp>
      <p:sp>
        <p:nvSpPr>
          <p:cNvPr id="49" name="TextBox 48">
            <a:extLst>
              <a:ext uri="{FF2B5EF4-FFF2-40B4-BE49-F238E27FC236}">
                <a16:creationId xmlns:a16="http://schemas.microsoft.com/office/drawing/2014/main" id="{A6DE80AF-1C73-49DB-B1B9-1DFC286DCECC}"/>
              </a:ext>
            </a:extLst>
          </p:cNvPr>
          <p:cNvSpPr txBox="1"/>
          <p:nvPr/>
        </p:nvSpPr>
        <p:spPr>
          <a:xfrm>
            <a:off x="3132811" y="6279509"/>
            <a:ext cx="2176173" cy="427040"/>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Implementation</a:t>
            </a:r>
            <a:endParaRPr lang="he-IL" sz="2200" dirty="0">
              <a:solidFill>
                <a:srgbClr val="4AEBFC"/>
              </a:solidFill>
              <a:latin typeface="Heebo" panose="00000500000000000000" pitchFamily="2" charset="-79"/>
              <a:cs typeface="Heebo" panose="00000500000000000000" pitchFamily="2" charset="-79"/>
            </a:endParaRPr>
          </a:p>
        </p:txBody>
      </p:sp>
      <p:cxnSp>
        <p:nvCxnSpPr>
          <p:cNvPr id="50" name="מחבר חץ ישר 49">
            <a:extLst>
              <a:ext uri="{FF2B5EF4-FFF2-40B4-BE49-F238E27FC236}">
                <a16:creationId xmlns:a16="http://schemas.microsoft.com/office/drawing/2014/main" id="{8470E0CD-CE01-4291-BD23-C2E11675906E}"/>
              </a:ext>
            </a:extLst>
          </p:cNvPr>
          <p:cNvCxnSpPr>
            <a:cxnSpLocks/>
          </p:cNvCxnSpPr>
          <p:nvPr/>
        </p:nvCxnSpPr>
        <p:spPr>
          <a:xfrm>
            <a:off x="5357642" y="6457247"/>
            <a:ext cx="1001889" cy="0"/>
          </a:xfrm>
          <a:prstGeom prst="straightConnector1">
            <a:avLst/>
          </a:prstGeom>
          <a:ln w="28575">
            <a:solidFill>
              <a:srgbClr val="4AEBF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מחבר חץ ישר 54">
            <a:extLst>
              <a:ext uri="{FF2B5EF4-FFF2-40B4-BE49-F238E27FC236}">
                <a16:creationId xmlns:a16="http://schemas.microsoft.com/office/drawing/2014/main" id="{E4149530-5C05-4651-84C4-3C0F502DEACA}"/>
              </a:ext>
            </a:extLst>
          </p:cNvPr>
          <p:cNvCxnSpPr>
            <a:cxnSpLocks/>
          </p:cNvCxnSpPr>
          <p:nvPr/>
        </p:nvCxnSpPr>
        <p:spPr>
          <a:xfrm flipH="1">
            <a:off x="1976235" y="6449827"/>
            <a:ext cx="1001889" cy="0"/>
          </a:xfrm>
          <a:prstGeom prst="straightConnector1">
            <a:avLst/>
          </a:prstGeom>
          <a:ln w="28575">
            <a:solidFill>
              <a:srgbClr val="4AEBF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35DFBA54-F245-4853-B514-56A03D96A0A4}"/>
              </a:ext>
            </a:extLst>
          </p:cNvPr>
          <p:cNvSpPr txBox="1"/>
          <p:nvPr/>
        </p:nvSpPr>
        <p:spPr>
          <a:xfrm>
            <a:off x="6327840" y="6275096"/>
            <a:ext cx="2098506" cy="425758"/>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Organization</a:t>
            </a:r>
            <a:endParaRPr lang="he-IL" sz="2200" dirty="0">
              <a:solidFill>
                <a:srgbClr val="4AEBFC"/>
              </a:solidFill>
              <a:latin typeface="Heebo" panose="00000500000000000000" pitchFamily="2" charset="-79"/>
              <a:cs typeface="Heebo" panose="00000500000000000000" pitchFamily="2" charset="-79"/>
            </a:endParaRPr>
          </a:p>
        </p:txBody>
      </p:sp>
      <p:sp>
        <p:nvSpPr>
          <p:cNvPr id="57" name="TextBox 56">
            <a:extLst>
              <a:ext uri="{FF2B5EF4-FFF2-40B4-BE49-F238E27FC236}">
                <a16:creationId xmlns:a16="http://schemas.microsoft.com/office/drawing/2014/main" id="{6B25FDCB-419A-4DF7-B2A5-19311C1ED23A}"/>
              </a:ext>
            </a:extLst>
          </p:cNvPr>
          <p:cNvSpPr txBox="1"/>
          <p:nvPr/>
        </p:nvSpPr>
        <p:spPr>
          <a:xfrm>
            <a:off x="530490" y="6236948"/>
            <a:ext cx="1388274" cy="425758"/>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Planning</a:t>
            </a:r>
            <a:endParaRPr lang="he-IL" sz="2200" dirty="0">
              <a:solidFill>
                <a:srgbClr val="4AEBFC"/>
              </a:solidFill>
              <a:latin typeface="Heebo" panose="00000500000000000000" pitchFamily="2" charset="-79"/>
              <a:cs typeface="Heebo" panose="00000500000000000000" pitchFamily="2" charset="-79"/>
            </a:endParaRPr>
          </a:p>
        </p:txBody>
      </p:sp>
      <p:sp>
        <p:nvSpPr>
          <p:cNvPr id="4" name="מלבן 3"/>
          <p:cNvSpPr/>
          <p:nvPr/>
        </p:nvSpPr>
        <p:spPr>
          <a:xfrm>
            <a:off x="3514151" y="3236108"/>
            <a:ext cx="1286018" cy="949607"/>
          </a:xfrm>
          <a:prstGeom prst="rect">
            <a:avLst/>
          </a:prstGeom>
          <a:solidFill>
            <a:srgbClr val="356B70"/>
          </a:solidFill>
          <a:ln>
            <a:solidFill>
              <a:srgbClr val="356B7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300"/>
              </a:lnSpc>
            </a:pPr>
            <a:r>
              <a:rPr lang="en-US" sz="3200" b="1" dirty="0">
                <a:solidFill>
                  <a:schemeClr val="bg1"/>
                </a:solidFill>
                <a:latin typeface="Heebo" panose="00000500000000000000" pitchFamily="2" charset="-79"/>
                <a:cs typeface="Heebo" panose="00000500000000000000" pitchFamily="2" charset="-79"/>
              </a:rPr>
              <a:t>Gap </a:t>
            </a:r>
          </a:p>
          <a:p>
            <a:pPr algn="ctr">
              <a:lnSpc>
                <a:spcPts val="3300"/>
              </a:lnSpc>
            </a:pPr>
            <a:r>
              <a:rPr lang="en-US" sz="3200" b="1" dirty="0" smtClean="0">
                <a:solidFill>
                  <a:schemeClr val="bg1"/>
                </a:solidFill>
                <a:latin typeface="Heebo" panose="00000500000000000000" pitchFamily="2" charset="-79"/>
                <a:cs typeface="Heebo" panose="00000500000000000000" pitchFamily="2" charset="-79"/>
              </a:rPr>
              <a:t>and offset</a:t>
            </a:r>
            <a:endParaRPr lang="he-IL" sz="3200" b="1" dirty="0">
              <a:solidFill>
                <a:schemeClr val="bg1"/>
              </a:solidFill>
              <a:latin typeface="Heebo" panose="00000500000000000000" pitchFamily="2" charset="-79"/>
              <a:cs typeface="Heebo" panose="00000500000000000000" pitchFamily="2" charset="-79"/>
            </a:endParaRPr>
          </a:p>
        </p:txBody>
      </p:sp>
    </p:spTree>
    <p:extLst>
      <p:ext uri="{BB962C8B-B14F-4D97-AF65-F5344CB8AC3E}">
        <p14:creationId xmlns:p14="http://schemas.microsoft.com/office/powerpoint/2010/main" val="55136982"/>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8"/>
                                        </p:tgtEl>
                                        <p:attrNameLst>
                                          <p:attrName>style.visibility</p:attrName>
                                        </p:attrNameLst>
                                      </p:cBhvr>
                                      <p:to>
                                        <p:strVal val="visible"/>
                                      </p:to>
                                    </p:set>
                                    <p:animEffect transition="in" filter="fade">
                                      <p:cBhvr>
                                        <p:cTn id="11" dur="500"/>
                                        <p:tgtEl>
                                          <p:spTgt spid="48"/>
                                        </p:tgtEl>
                                      </p:cBhvr>
                                    </p:animEffect>
                                  </p:childTnLst>
                                </p:cTn>
                              </p:par>
                              <p:par>
                                <p:cTn id="12" presetID="10" presetClass="entr" presetSubtype="0" fill="hold" nodeType="withEffect">
                                  <p:stCondLst>
                                    <p:cond delay="0"/>
                                  </p:stCondLst>
                                  <p:childTnLst>
                                    <p:set>
                                      <p:cBhvr>
                                        <p:cTn id="13" dur="1" fill="hold">
                                          <p:stCondLst>
                                            <p:cond delay="0"/>
                                          </p:stCondLst>
                                        </p:cTn>
                                        <p:tgtEl>
                                          <p:spTgt spid="52"/>
                                        </p:tgtEl>
                                        <p:attrNameLst>
                                          <p:attrName>style.visibility</p:attrName>
                                        </p:attrNameLst>
                                      </p:cBhvr>
                                      <p:to>
                                        <p:strVal val="visible"/>
                                      </p:to>
                                    </p:set>
                                    <p:animEffect transition="in" filter="fade">
                                      <p:cBhvr>
                                        <p:cTn id="14" dur="500"/>
                                        <p:tgtEl>
                                          <p:spTgt spid="52"/>
                                        </p:tgtEl>
                                      </p:cBhvr>
                                    </p:animEffect>
                                  </p:childTnLst>
                                </p:cTn>
                              </p:par>
                              <p:par>
                                <p:cTn id="15" presetID="10" presetClass="entr" presetSubtype="0" fill="hold" nodeType="with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par>
                                <p:cTn id="18" presetID="10" presetClass="entr" presetSubtype="0" fill="hold"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fade">
                                      <p:cBhvr>
                                        <p:cTn id="20" dur="500"/>
                                        <p:tgtEl>
                                          <p:spTgt spid="54"/>
                                        </p:tgtEl>
                                      </p:cBhvr>
                                    </p:animEffect>
                                  </p:childTnLst>
                                </p:cTn>
                              </p:par>
                            </p:childTnLst>
                          </p:cTn>
                        </p:par>
                        <p:par>
                          <p:cTn id="21" fill="hold">
                            <p:stCondLst>
                              <p:cond delay="1000"/>
                            </p:stCondLst>
                            <p:childTnLst>
                              <p:par>
                                <p:cTn id="22" presetID="10" presetClass="entr" presetSubtype="0" fill="hold" grpId="0" nodeType="afterEffect">
                                  <p:stCondLst>
                                    <p:cond delay="250"/>
                                  </p:stCondLst>
                                  <p:childTnLst>
                                    <p:set>
                                      <p:cBhvr>
                                        <p:cTn id="23" dur="1" fill="hold">
                                          <p:stCondLst>
                                            <p:cond delay="0"/>
                                          </p:stCondLst>
                                        </p:cTn>
                                        <p:tgtEl>
                                          <p:spTgt spid="53"/>
                                        </p:tgtEl>
                                        <p:attrNameLst>
                                          <p:attrName>style.visibility</p:attrName>
                                        </p:attrNameLst>
                                      </p:cBhvr>
                                      <p:to>
                                        <p:strVal val="visible"/>
                                      </p:to>
                                    </p:set>
                                    <p:animEffect transition="in" filter="fade">
                                      <p:cBhvr>
                                        <p:cTn id="24" dur="500"/>
                                        <p:tgtEl>
                                          <p:spTgt spid="53"/>
                                        </p:tgtEl>
                                      </p:cBhvr>
                                    </p:animEffect>
                                  </p:childTnLst>
                                </p:cTn>
                              </p:par>
                              <p:par>
                                <p:cTn id="25" presetID="10" presetClass="entr" presetSubtype="0" fill="hold" grpId="0" nodeType="withEffect">
                                  <p:stCondLst>
                                    <p:cond delay="250"/>
                                  </p:stCondLst>
                                  <p:childTnLst>
                                    <p:set>
                                      <p:cBhvr>
                                        <p:cTn id="26" dur="1" fill="hold">
                                          <p:stCondLst>
                                            <p:cond delay="0"/>
                                          </p:stCondLst>
                                        </p:cTn>
                                        <p:tgtEl>
                                          <p:spTgt spid="51"/>
                                        </p:tgtEl>
                                        <p:attrNameLst>
                                          <p:attrName>style.visibility</p:attrName>
                                        </p:attrNameLst>
                                      </p:cBhvr>
                                      <p:to>
                                        <p:strVal val="visible"/>
                                      </p:to>
                                    </p:set>
                                    <p:animEffect transition="in" filter="fade">
                                      <p:cBhvr>
                                        <p:cTn id="27" dur="500"/>
                                        <p:tgtEl>
                                          <p:spTgt spid="51"/>
                                        </p:tgtEl>
                                      </p:cBhvr>
                                    </p:animEffect>
                                  </p:childTnLst>
                                </p:cTn>
                              </p:par>
                              <p:par>
                                <p:cTn id="28" presetID="10" presetClass="entr" presetSubtype="0" fill="hold" grpId="0" nodeType="withEffect">
                                  <p:stCondLst>
                                    <p:cond delay="250"/>
                                  </p:stCondLst>
                                  <p:childTnLst>
                                    <p:set>
                                      <p:cBhvr>
                                        <p:cTn id="29" dur="1" fill="hold">
                                          <p:stCondLst>
                                            <p:cond delay="0"/>
                                          </p:stCondLst>
                                        </p:cTn>
                                        <p:tgtEl>
                                          <p:spTgt spid="61"/>
                                        </p:tgtEl>
                                        <p:attrNameLst>
                                          <p:attrName>style.visibility</p:attrName>
                                        </p:attrNameLst>
                                      </p:cBhvr>
                                      <p:to>
                                        <p:strVal val="visible"/>
                                      </p:to>
                                    </p:set>
                                    <p:animEffect transition="in" filter="fade">
                                      <p:cBhvr>
                                        <p:cTn id="30" dur="500"/>
                                        <p:tgtEl>
                                          <p:spTgt spid="61"/>
                                        </p:tgtEl>
                                      </p:cBhvr>
                                    </p:animEffect>
                                  </p:childTnLst>
                                </p:cTn>
                              </p:par>
                              <p:par>
                                <p:cTn id="31" presetID="10" presetClass="entr" presetSubtype="0" fill="hold" grpId="0" nodeType="withEffect">
                                  <p:stCondLst>
                                    <p:cond delay="250"/>
                                  </p:stCondLst>
                                  <p:childTnLst>
                                    <p:set>
                                      <p:cBhvr>
                                        <p:cTn id="32" dur="1" fill="hold">
                                          <p:stCondLst>
                                            <p:cond delay="0"/>
                                          </p:stCondLst>
                                        </p:cTn>
                                        <p:tgtEl>
                                          <p:spTgt spid="59"/>
                                        </p:tgtEl>
                                        <p:attrNameLst>
                                          <p:attrName>style.visibility</p:attrName>
                                        </p:attrNameLst>
                                      </p:cBhvr>
                                      <p:to>
                                        <p:strVal val="visible"/>
                                      </p:to>
                                    </p:set>
                                    <p:animEffect transition="in" filter="fade">
                                      <p:cBhvr>
                                        <p:cTn id="33" dur="500"/>
                                        <p:tgtEl>
                                          <p:spTgt spid="59"/>
                                        </p:tgtEl>
                                      </p:cBhvr>
                                    </p:animEffect>
                                  </p:childTnLst>
                                </p:cTn>
                              </p:par>
                            </p:childTnLst>
                          </p:cTn>
                        </p:par>
                        <p:par>
                          <p:cTn id="34" fill="hold">
                            <p:stCondLst>
                              <p:cond delay="1750"/>
                            </p:stCondLst>
                            <p:childTnLst>
                              <p:par>
                                <p:cTn id="35" presetID="10" presetClass="entr" presetSubtype="0" fill="hold" grpId="0" nodeType="afterEffect">
                                  <p:stCondLst>
                                    <p:cond delay="25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250"/>
                                  </p:stCondLst>
                                  <p:childTnLst>
                                    <p:set>
                                      <p:cBhvr>
                                        <p:cTn id="39" dur="1" fill="hold">
                                          <p:stCondLst>
                                            <p:cond delay="0"/>
                                          </p:stCondLst>
                                        </p:cTn>
                                        <p:tgtEl>
                                          <p:spTgt spid="62"/>
                                        </p:tgtEl>
                                        <p:attrNameLst>
                                          <p:attrName>style.visibility</p:attrName>
                                        </p:attrNameLst>
                                      </p:cBhvr>
                                      <p:to>
                                        <p:strVal val="visible"/>
                                      </p:to>
                                    </p:set>
                                    <p:animEffect transition="in" filter="fade">
                                      <p:cBhvr>
                                        <p:cTn id="40"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51" grpId="0"/>
      <p:bldP spid="53" grpId="0"/>
      <p:bldP spid="59" grpId="0"/>
      <p:bldP spid="61" grpId="0"/>
      <p:bldP spid="6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כחול">
            <a:extLst>
              <a:ext uri="{FF2B5EF4-FFF2-40B4-BE49-F238E27FC236}">
                <a16:creationId xmlns:a16="http://schemas.microsoft.com/office/drawing/2014/main" id="{689D55C3-FB8F-486A-AC15-20D34381DC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61" t="37701" r="11536" b="4751"/>
          <a:stretch/>
        </p:blipFill>
        <p:spPr>
          <a:xfrm>
            <a:off x="1054249" y="2623882"/>
            <a:ext cx="6210181" cy="3767243"/>
          </a:xfrm>
          <a:prstGeom prst="rect">
            <a:avLst/>
          </a:prstGeom>
        </p:spPr>
      </p:pic>
      <p:pic>
        <p:nvPicPr>
          <p:cNvPr id="9" name="אדום">
            <a:extLst>
              <a:ext uri="{FF2B5EF4-FFF2-40B4-BE49-F238E27FC236}">
                <a16:creationId xmlns:a16="http://schemas.microsoft.com/office/drawing/2014/main" id="{16BD6B70-17E2-49BB-9EE6-07E9EB1B70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61" t="4980" r="11536" b="58621"/>
          <a:stretch/>
        </p:blipFill>
        <p:spPr>
          <a:xfrm>
            <a:off x="1054249" y="481921"/>
            <a:ext cx="6210181" cy="2382744"/>
          </a:xfrm>
          <a:prstGeom prst="rect">
            <a:avLst/>
          </a:prstGeom>
        </p:spPr>
      </p:pic>
      <p:pic>
        <p:nvPicPr>
          <p:cNvPr id="15" name="מחומש חיצוני">
            <a:extLst>
              <a:ext uri="{FF2B5EF4-FFF2-40B4-BE49-F238E27FC236}">
                <a16:creationId xmlns:a16="http://schemas.microsoft.com/office/drawing/2014/main" id="{D2F76ECB-6835-4744-8D26-92455382EE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360" y="155863"/>
            <a:ext cx="8043977" cy="6546273"/>
          </a:xfrm>
          <a:prstGeom prst="rect">
            <a:avLst/>
          </a:prstGeom>
        </p:spPr>
      </p:pic>
      <p:pic>
        <p:nvPicPr>
          <p:cNvPr id="13" name="כוכב">
            <a:extLst>
              <a:ext uri="{FF2B5EF4-FFF2-40B4-BE49-F238E27FC236}">
                <a16:creationId xmlns:a16="http://schemas.microsoft.com/office/drawing/2014/main" id="{F09F985C-A989-4341-9E92-3FA7B485C0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61" t="4751" r="11536" b="4981"/>
          <a:stretch/>
        </p:blipFill>
        <p:spPr>
          <a:xfrm>
            <a:off x="1065257" y="466874"/>
            <a:ext cx="6210181" cy="5909204"/>
          </a:xfrm>
          <a:prstGeom prst="rect">
            <a:avLst/>
          </a:prstGeom>
        </p:spPr>
      </p:pic>
      <p:sp>
        <p:nvSpPr>
          <p:cNvPr id="16" name="TextBox 15">
            <a:extLst>
              <a:ext uri="{FF2B5EF4-FFF2-40B4-BE49-F238E27FC236}">
                <a16:creationId xmlns:a16="http://schemas.microsoft.com/office/drawing/2014/main" id="{D8EA891A-0AEC-4945-84EA-85A0676867DC}"/>
              </a:ext>
            </a:extLst>
          </p:cNvPr>
          <p:cNvSpPr txBox="1"/>
          <p:nvPr/>
        </p:nvSpPr>
        <p:spPr>
          <a:xfrm>
            <a:off x="3037626" y="2880630"/>
            <a:ext cx="2271358" cy="486672"/>
          </a:xfrm>
          <a:prstGeom prst="rect">
            <a:avLst/>
          </a:prstGeom>
          <a:noFill/>
        </p:spPr>
        <p:txBody>
          <a:bodyPr wrap="square" rtlCol="1">
            <a:spAutoFit/>
          </a:bodyPr>
          <a:lstStyle/>
          <a:p>
            <a:pPr algn="ctr">
              <a:lnSpc>
                <a:spcPts val="3300"/>
              </a:lnSpc>
            </a:pPr>
            <a:r>
              <a:rPr lang="en-US" b="1" dirty="0" smtClean="0">
                <a:solidFill>
                  <a:schemeClr val="bg1"/>
                </a:solidFill>
                <a:latin typeface="Heebo" panose="00000500000000000000" pitchFamily="2" charset="-79"/>
                <a:cs typeface="Heebo" panose="00000500000000000000" pitchFamily="2" charset="-79"/>
              </a:rPr>
              <a:t>Gap and offset</a:t>
            </a:r>
            <a:endParaRPr lang="he-IL" b="1" dirty="0">
              <a:solidFill>
                <a:schemeClr val="bg1"/>
              </a:solidFill>
              <a:latin typeface="Heebo" panose="00000500000000000000" pitchFamily="2" charset="-79"/>
              <a:cs typeface="Heebo" panose="00000500000000000000" pitchFamily="2" charset="-79"/>
            </a:endParaRPr>
          </a:p>
        </p:txBody>
      </p:sp>
      <p:cxnSp>
        <p:nvCxnSpPr>
          <p:cNvPr id="20" name="מחבר חץ ישר 19">
            <a:extLst>
              <a:ext uri="{FF2B5EF4-FFF2-40B4-BE49-F238E27FC236}">
                <a16:creationId xmlns:a16="http://schemas.microsoft.com/office/drawing/2014/main" id="{AC0C11FF-D64E-4B7A-B04A-2E14AD35B1B1}"/>
              </a:ext>
            </a:extLst>
          </p:cNvPr>
          <p:cNvCxnSpPr>
            <a:cxnSpLocks/>
          </p:cNvCxnSpPr>
          <p:nvPr/>
        </p:nvCxnSpPr>
        <p:spPr>
          <a:xfrm>
            <a:off x="4618165" y="650229"/>
            <a:ext cx="2574771" cy="1823588"/>
          </a:xfrm>
          <a:prstGeom prst="straightConnector1">
            <a:avLst/>
          </a:prstGeom>
          <a:ln w="28575">
            <a:solidFill>
              <a:srgbClr val="FF797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מחבר חץ ישר 24">
            <a:extLst>
              <a:ext uri="{FF2B5EF4-FFF2-40B4-BE49-F238E27FC236}">
                <a16:creationId xmlns:a16="http://schemas.microsoft.com/office/drawing/2014/main" id="{2EF97DC5-B8CE-48D6-BB6F-464546507542}"/>
              </a:ext>
            </a:extLst>
          </p:cNvPr>
          <p:cNvCxnSpPr>
            <a:cxnSpLocks/>
          </p:cNvCxnSpPr>
          <p:nvPr/>
        </p:nvCxnSpPr>
        <p:spPr>
          <a:xfrm flipH="1">
            <a:off x="1147761" y="650229"/>
            <a:ext cx="2574771" cy="1823588"/>
          </a:xfrm>
          <a:prstGeom prst="straightConnector1">
            <a:avLst/>
          </a:prstGeom>
          <a:ln w="28575">
            <a:solidFill>
              <a:srgbClr val="FF797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מחבר חץ ישר 47">
            <a:extLst>
              <a:ext uri="{FF2B5EF4-FFF2-40B4-BE49-F238E27FC236}">
                <a16:creationId xmlns:a16="http://schemas.microsoft.com/office/drawing/2014/main" id="{D7CD9C49-36B9-4D67-91FF-B3522D6CDA27}"/>
              </a:ext>
            </a:extLst>
          </p:cNvPr>
          <p:cNvCxnSpPr>
            <a:cxnSpLocks/>
          </p:cNvCxnSpPr>
          <p:nvPr/>
        </p:nvCxnSpPr>
        <p:spPr>
          <a:xfrm flipV="1">
            <a:off x="4892881" y="2487961"/>
            <a:ext cx="285175" cy="25443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מחבר חץ ישר 51">
            <a:extLst>
              <a:ext uri="{FF2B5EF4-FFF2-40B4-BE49-F238E27FC236}">
                <a16:creationId xmlns:a16="http://schemas.microsoft.com/office/drawing/2014/main" id="{0EF0581A-1480-40C8-9D95-6A338E30C3BB}"/>
              </a:ext>
            </a:extLst>
          </p:cNvPr>
          <p:cNvCxnSpPr>
            <a:cxnSpLocks/>
          </p:cNvCxnSpPr>
          <p:nvPr/>
        </p:nvCxnSpPr>
        <p:spPr>
          <a:xfrm flipH="1" flipV="1">
            <a:off x="3174597" y="2487961"/>
            <a:ext cx="285175" cy="25443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מחבר חץ ישר 53">
            <a:extLst>
              <a:ext uri="{FF2B5EF4-FFF2-40B4-BE49-F238E27FC236}">
                <a16:creationId xmlns:a16="http://schemas.microsoft.com/office/drawing/2014/main" id="{7A659DBF-6814-4A4C-96FE-5565892CD684}"/>
              </a:ext>
            </a:extLst>
          </p:cNvPr>
          <p:cNvCxnSpPr>
            <a:cxnSpLocks/>
          </p:cNvCxnSpPr>
          <p:nvPr/>
        </p:nvCxnSpPr>
        <p:spPr>
          <a:xfrm>
            <a:off x="5309991" y="4085118"/>
            <a:ext cx="346145" cy="18318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מחבר חץ ישר 57">
            <a:extLst>
              <a:ext uri="{FF2B5EF4-FFF2-40B4-BE49-F238E27FC236}">
                <a16:creationId xmlns:a16="http://schemas.microsoft.com/office/drawing/2014/main" id="{4CBB34DE-772E-404C-B3DF-649307AFA434}"/>
              </a:ext>
            </a:extLst>
          </p:cNvPr>
          <p:cNvCxnSpPr>
            <a:cxnSpLocks/>
          </p:cNvCxnSpPr>
          <p:nvPr/>
        </p:nvCxnSpPr>
        <p:spPr>
          <a:xfrm flipH="1">
            <a:off x="2687294" y="4085118"/>
            <a:ext cx="346145" cy="18318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8" name="פנטגרם פנימי קטן">
            <a:extLst>
              <a:ext uri="{FF2B5EF4-FFF2-40B4-BE49-F238E27FC236}">
                <a16:creationId xmlns:a16="http://schemas.microsoft.com/office/drawing/2014/main" id="{3BE5AAA3-589C-4877-B0C8-0F0734A915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587" t="37701" r="33861" b="24904"/>
          <a:stretch/>
        </p:blipFill>
        <p:spPr>
          <a:xfrm rot="10800000">
            <a:off x="3525079" y="3292093"/>
            <a:ext cx="1297875" cy="1213339"/>
          </a:xfrm>
          <a:prstGeom prst="rect">
            <a:avLst/>
          </a:prstGeom>
        </p:spPr>
      </p:pic>
      <p:sp>
        <p:nvSpPr>
          <p:cNvPr id="41" name="TextBox 40">
            <a:extLst>
              <a:ext uri="{FF2B5EF4-FFF2-40B4-BE49-F238E27FC236}">
                <a16:creationId xmlns:a16="http://schemas.microsoft.com/office/drawing/2014/main" id="{3112E1E9-8AAB-4AAD-8F33-F1351AE8F9EC}"/>
              </a:ext>
            </a:extLst>
          </p:cNvPr>
          <p:cNvSpPr txBox="1"/>
          <p:nvPr/>
        </p:nvSpPr>
        <p:spPr>
          <a:xfrm>
            <a:off x="3447372" y="3541471"/>
            <a:ext cx="1414545" cy="938719"/>
          </a:xfrm>
          <a:prstGeom prst="rect">
            <a:avLst/>
          </a:prstGeom>
          <a:noFill/>
        </p:spPr>
        <p:txBody>
          <a:bodyPr wrap="square" rtlCol="1">
            <a:spAutoFit/>
          </a:bodyPr>
          <a:lstStyle>
            <a:defPPr>
              <a:defRPr lang="he-IL"/>
            </a:defPPr>
            <a:lvl1pPr algn="ctr">
              <a:lnSpc>
                <a:spcPts val="2200"/>
              </a:lnSpc>
              <a:defRPr>
                <a:solidFill>
                  <a:schemeClr val="bg1"/>
                </a:solidFill>
                <a:latin typeface="Heebo" panose="00000500000000000000" pitchFamily="2" charset="-79"/>
                <a:cs typeface="Heebo" panose="00000500000000000000" pitchFamily="2" charset="-79"/>
              </a:defRPr>
            </a:lvl1pPr>
          </a:lstStyle>
          <a:p>
            <a:r>
              <a:rPr lang="en-US" sz="1600" dirty="0" smtClean="0"/>
              <a:t>Strategy </a:t>
            </a:r>
          </a:p>
          <a:p>
            <a:r>
              <a:rPr lang="en-US" sz="1600" dirty="0" smtClean="0"/>
              <a:t>and a</a:t>
            </a:r>
          </a:p>
          <a:p>
            <a:r>
              <a:rPr lang="en-US" sz="1600" dirty="0" smtClean="0"/>
              <a:t> system</a:t>
            </a:r>
            <a:endParaRPr lang="he-IL" sz="1600" dirty="0"/>
          </a:p>
        </p:txBody>
      </p:sp>
      <p:sp>
        <p:nvSpPr>
          <p:cNvPr id="45" name="TextBox 44">
            <a:extLst>
              <a:ext uri="{FF2B5EF4-FFF2-40B4-BE49-F238E27FC236}">
                <a16:creationId xmlns:a16="http://schemas.microsoft.com/office/drawing/2014/main" id="{A6DE80AF-1C73-49DB-B1B9-1DFC286DCECC}"/>
              </a:ext>
            </a:extLst>
          </p:cNvPr>
          <p:cNvSpPr txBox="1"/>
          <p:nvPr/>
        </p:nvSpPr>
        <p:spPr>
          <a:xfrm>
            <a:off x="3132811" y="6279509"/>
            <a:ext cx="2176173" cy="427040"/>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Implementation</a:t>
            </a:r>
            <a:endParaRPr lang="he-IL" sz="2200" dirty="0">
              <a:solidFill>
                <a:srgbClr val="4AEBFC"/>
              </a:solidFill>
              <a:latin typeface="Heebo" panose="00000500000000000000" pitchFamily="2" charset="-79"/>
              <a:cs typeface="Heebo" panose="00000500000000000000" pitchFamily="2" charset="-79"/>
            </a:endParaRPr>
          </a:p>
        </p:txBody>
      </p:sp>
      <p:cxnSp>
        <p:nvCxnSpPr>
          <p:cNvPr id="49" name="מחבר חץ ישר 48">
            <a:extLst>
              <a:ext uri="{FF2B5EF4-FFF2-40B4-BE49-F238E27FC236}">
                <a16:creationId xmlns:a16="http://schemas.microsoft.com/office/drawing/2014/main" id="{8470E0CD-CE01-4291-BD23-C2E11675906E}"/>
              </a:ext>
            </a:extLst>
          </p:cNvPr>
          <p:cNvCxnSpPr>
            <a:cxnSpLocks/>
          </p:cNvCxnSpPr>
          <p:nvPr/>
        </p:nvCxnSpPr>
        <p:spPr>
          <a:xfrm>
            <a:off x="5357642" y="6457247"/>
            <a:ext cx="1001889" cy="0"/>
          </a:xfrm>
          <a:prstGeom prst="straightConnector1">
            <a:avLst/>
          </a:prstGeom>
          <a:ln w="28575">
            <a:solidFill>
              <a:srgbClr val="4AEBF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מחבר חץ ישר 49">
            <a:extLst>
              <a:ext uri="{FF2B5EF4-FFF2-40B4-BE49-F238E27FC236}">
                <a16:creationId xmlns:a16="http://schemas.microsoft.com/office/drawing/2014/main" id="{E4149530-5C05-4651-84C4-3C0F502DEACA}"/>
              </a:ext>
            </a:extLst>
          </p:cNvPr>
          <p:cNvCxnSpPr>
            <a:cxnSpLocks/>
          </p:cNvCxnSpPr>
          <p:nvPr/>
        </p:nvCxnSpPr>
        <p:spPr>
          <a:xfrm flipH="1">
            <a:off x="1976235" y="6449827"/>
            <a:ext cx="1001889" cy="0"/>
          </a:xfrm>
          <a:prstGeom prst="straightConnector1">
            <a:avLst/>
          </a:prstGeom>
          <a:ln w="28575">
            <a:solidFill>
              <a:srgbClr val="4AEBF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35DFBA54-F245-4853-B514-56A03D96A0A4}"/>
              </a:ext>
            </a:extLst>
          </p:cNvPr>
          <p:cNvSpPr txBox="1"/>
          <p:nvPr/>
        </p:nvSpPr>
        <p:spPr>
          <a:xfrm>
            <a:off x="6327840" y="6275096"/>
            <a:ext cx="2098506" cy="425758"/>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Organization</a:t>
            </a:r>
            <a:endParaRPr lang="he-IL" sz="2200" dirty="0">
              <a:solidFill>
                <a:srgbClr val="4AEBFC"/>
              </a:solidFill>
              <a:latin typeface="Heebo" panose="00000500000000000000" pitchFamily="2" charset="-79"/>
              <a:cs typeface="Heebo" panose="00000500000000000000" pitchFamily="2" charset="-79"/>
            </a:endParaRPr>
          </a:p>
        </p:txBody>
      </p:sp>
      <p:sp>
        <p:nvSpPr>
          <p:cNvPr id="56" name="TextBox 55">
            <a:extLst>
              <a:ext uri="{FF2B5EF4-FFF2-40B4-BE49-F238E27FC236}">
                <a16:creationId xmlns:a16="http://schemas.microsoft.com/office/drawing/2014/main" id="{6B25FDCB-419A-4DF7-B2A5-19311C1ED23A}"/>
              </a:ext>
            </a:extLst>
          </p:cNvPr>
          <p:cNvSpPr txBox="1"/>
          <p:nvPr/>
        </p:nvSpPr>
        <p:spPr>
          <a:xfrm>
            <a:off x="530490" y="6236948"/>
            <a:ext cx="1388274" cy="425758"/>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Planning</a:t>
            </a:r>
            <a:endParaRPr lang="he-IL" sz="2200" dirty="0">
              <a:solidFill>
                <a:srgbClr val="4AEBFC"/>
              </a:solidFill>
              <a:latin typeface="Heebo" panose="00000500000000000000" pitchFamily="2" charset="-79"/>
              <a:cs typeface="Heebo" panose="00000500000000000000" pitchFamily="2" charset="-79"/>
            </a:endParaRPr>
          </a:p>
        </p:txBody>
      </p:sp>
      <p:sp>
        <p:nvSpPr>
          <p:cNvPr id="57" name="TextBox 56">
            <a:extLst>
              <a:ext uri="{FF2B5EF4-FFF2-40B4-BE49-F238E27FC236}">
                <a16:creationId xmlns:a16="http://schemas.microsoft.com/office/drawing/2014/main" id="{C068D5E4-CFED-4CA9-82E2-35B165CACA4D}"/>
              </a:ext>
            </a:extLst>
          </p:cNvPr>
          <p:cNvSpPr txBox="1"/>
          <p:nvPr/>
        </p:nvSpPr>
        <p:spPr>
          <a:xfrm rot="17325326">
            <a:off x="5260180" y="3836994"/>
            <a:ext cx="1785156" cy="938719"/>
          </a:xfrm>
          <a:prstGeom prst="rect">
            <a:avLst/>
          </a:prstGeom>
          <a:noFill/>
        </p:spPr>
        <p:txBody>
          <a:bodyPr wrap="square" rtlCol="1">
            <a:spAutoFit/>
          </a:bodyPr>
          <a:lstStyle/>
          <a:p>
            <a:pPr algn="ctr">
              <a:lnSpc>
                <a:spcPts val="2200"/>
              </a:lnSpc>
            </a:pPr>
            <a:r>
              <a:rPr lang="en-US" sz="1400" dirty="0" smtClean="0">
                <a:solidFill>
                  <a:schemeClr val="bg1"/>
                </a:solidFill>
                <a:latin typeface="Heebo" panose="00000500000000000000" pitchFamily="2" charset="-79"/>
                <a:cs typeface="Heebo" panose="00000500000000000000" pitchFamily="2" charset="-79"/>
              </a:rPr>
              <a:t>Changing the method of organization</a:t>
            </a:r>
            <a:endParaRPr lang="he-IL" sz="1400" dirty="0">
              <a:solidFill>
                <a:schemeClr val="bg1"/>
              </a:solidFill>
              <a:latin typeface="Heebo" panose="00000500000000000000" pitchFamily="2" charset="-79"/>
              <a:cs typeface="Heebo" panose="00000500000000000000" pitchFamily="2" charset="-79"/>
            </a:endParaRPr>
          </a:p>
        </p:txBody>
      </p:sp>
      <p:sp>
        <p:nvSpPr>
          <p:cNvPr id="60" name="TextBox 59">
            <a:extLst>
              <a:ext uri="{FF2B5EF4-FFF2-40B4-BE49-F238E27FC236}">
                <a16:creationId xmlns:a16="http://schemas.microsoft.com/office/drawing/2014/main" id="{D3A57A58-4F5D-4B70-8834-D671FE04F3FE}"/>
              </a:ext>
            </a:extLst>
          </p:cNvPr>
          <p:cNvSpPr txBox="1"/>
          <p:nvPr/>
        </p:nvSpPr>
        <p:spPr>
          <a:xfrm rot="19506101">
            <a:off x="5080520" y="2974529"/>
            <a:ext cx="1688813" cy="656590"/>
          </a:xfrm>
          <a:prstGeom prst="rect">
            <a:avLst/>
          </a:prstGeom>
          <a:noFill/>
        </p:spPr>
        <p:txBody>
          <a:bodyPr wrap="square" rtlCol="1">
            <a:spAutoFit/>
          </a:bodyPr>
          <a:lstStyle/>
          <a:p>
            <a:pPr algn="ctr">
              <a:lnSpc>
                <a:spcPts val="2200"/>
              </a:lnSpc>
            </a:pPr>
            <a:r>
              <a:rPr lang="en-US" sz="1400" dirty="0">
                <a:solidFill>
                  <a:srgbClr val="FF7979"/>
                </a:solidFill>
                <a:latin typeface="Heebo" panose="00000500000000000000" pitchFamily="2" charset="-79"/>
                <a:cs typeface="Heebo" panose="00000500000000000000" pitchFamily="2" charset="-79"/>
              </a:rPr>
              <a:t>Creating a group of experts</a:t>
            </a:r>
            <a:endParaRPr lang="he-IL" sz="1400" dirty="0">
              <a:solidFill>
                <a:srgbClr val="FF7979"/>
              </a:solidFill>
              <a:latin typeface="Heebo" panose="00000500000000000000" pitchFamily="2" charset="-79"/>
              <a:cs typeface="Heebo" panose="00000500000000000000" pitchFamily="2" charset="-79"/>
            </a:endParaRPr>
          </a:p>
        </p:txBody>
      </p:sp>
      <p:sp>
        <p:nvSpPr>
          <p:cNvPr id="63" name="TextBox 62">
            <a:extLst>
              <a:ext uri="{FF2B5EF4-FFF2-40B4-BE49-F238E27FC236}">
                <a16:creationId xmlns:a16="http://schemas.microsoft.com/office/drawing/2014/main" id="{76879670-EEE7-4CDD-B8C9-B62250662613}"/>
              </a:ext>
            </a:extLst>
          </p:cNvPr>
          <p:cNvSpPr txBox="1"/>
          <p:nvPr/>
        </p:nvSpPr>
        <p:spPr>
          <a:xfrm>
            <a:off x="5076676" y="1896052"/>
            <a:ext cx="1487067" cy="938719"/>
          </a:xfrm>
          <a:prstGeom prst="rect">
            <a:avLst/>
          </a:prstGeom>
          <a:noFill/>
        </p:spPr>
        <p:txBody>
          <a:bodyPr wrap="square" rtlCol="1">
            <a:spAutoFit/>
          </a:bodyPr>
          <a:lstStyle/>
          <a:p>
            <a:pPr algn="ctr">
              <a:lnSpc>
                <a:spcPts val="2200"/>
              </a:lnSpc>
            </a:pPr>
            <a:r>
              <a:rPr lang="en-US" sz="1400" dirty="0" smtClean="0">
                <a:solidFill>
                  <a:schemeClr val="bg1"/>
                </a:solidFill>
                <a:latin typeface="Heebo" panose="00000500000000000000" pitchFamily="2" charset="-79"/>
                <a:cs typeface="Heebo" panose="00000500000000000000" pitchFamily="2" charset="-79"/>
              </a:rPr>
              <a:t>Changing</a:t>
            </a:r>
          </a:p>
          <a:p>
            <a:pPr algn="ctr">
              <a:lnSpc>
                <a:spcPts val="2200"/>
              </a:lnSpc>
            </a:pPr>
            <a:r>
              <a:rPr lang="en-US" sz="1400" dirty="0" smtClean="0">
                <a:solidFill>
                  <a:schemeClr val="bg1"/>
                </a:solidFill>
                <a:latin typeface="Heebo" panose="00000500000000000000" pitchFamily="2" charset="-79"/>
                <a:cs typeface="Heebo" panose="00000500000000000000" pitchFamily="2" charset="-79"/>
              </a:rPr>
              <a:t> the thinking   configuration</a:t>
            </a:r>
            <a:endParaRPr lang="he-IL" sz="1400" dirty="0">
              <a:solidFill>
                <a:schemeClr val="bg1"/>
              </a:solidFill>
              <a:latin typeface="Heebo" panose="00000500000000000000" pitchFamily="2" charset="-79"/>
              <a:cs typeface="Heebo" panose="00000500000000000000" pitchFamily="2" charset="-79"/>
            </a:endParaRPr>
          </a:p>
        </p:txBody>
      </p:sp>
      <p:sp>
        <p:nvSpPr>
          <p:cNvPr id="64" name="TextBox 63">
            <a:extLst>
              <a:ext uri="{FF2B5EF4-FFF2-40B4-BE49-F238E27FC236}">
                <a16:creationId xmlns:a16="http://schemas.microsoft.com/office/drawing/2014/main" id="{D11DBD26-A630-4F93-BAD4-EA83E7BB707A}"/>
              </a:ext>
            </a:extLst>
          </p:cNvPr>
          <p:cNvSpPr txBox="1"/>
          <p:nvPr/>
        </p:nvSpPr>
        <p:spPr>
          <a:xfrm>
            <a:off x="3570616" y="2179163"/>
            <a:ext cx="1272051" cy="632224"/>
          </a:xfrm>
          <a:prstGeom prst="rect">
            <a:avLst/>
          </a:prstGeom>
          <a:noFill/>
        </p:spPr>
        <p:txBody>
          <a:bodyPr wrap="square" rtlCol="1">
            <a:spAutoFit/>
          </a:bodyPr>
          <a:lstStyle/>
          <a:p>
            <a:pPr algn="ctr">
              <a:lnSpc>
                <a:spcPts val="2200"/>
              </a:lnSpc>
            </a:pPr>
            <a:r>
              <a:rPr lang="en-US" sz="1200" dirty="0">
                <a:solidFill>
                  <a:srgbClr val="FF7979"/>
                </a:solidFill>
                <a:latin typeface="Heebo" panose="00000500000000000000" pitchFamily="2" charset="-79"/>
                <a:cs typeface="Heebo" panose="00000500000000000000" pitchFamily="2" charset="-79"/>
              </a:rPr>
              <a:t>Embarrassment and doubt</a:t>
            </a:r>
            <a:endParaRPr lang="he-IL" sz="1200" dirty="0">
              <a:solidFill>
                <a:srgbClr val="FF7979"/>
              </a:solidFill>
              <a:latin typeface="Heebo" panose="00000500000000000000" pitchFamily="2" charset="-79"/>
              <a:cs typeface="Heebo" panose="00000500000000000000" pitchFamily="2" charset="-79"/>
            </a:endParaRPr>
          </a:p>
        </p:txBody>
      </p:sp>
      <p:sp>
        <p:nvSpPr>
          <p:cNvPr id="65" name="TextBox 64">
            <a:extLst>
              <a:ext uri="{FF2B5EF4-FFF2-40B4-BE49-F238E27FC236}">
                <a16:creationId xmlns:a16="http://schemas.microsoft.com/office/drawing/2014/main" id="{CD97B007-8892-49F6-BCD0-1FF7D9F8BEDE}"/>
              </a:ext>
            </a:extLst>
          </p:cNvPr>
          <p:cNvSpPr txBox="1"/>
          <p:nvPr/>
        </p:nvSpPr>
        <p:spPr>
          <a:xfrm>
            <a:off x="2034454" y="1848819"/>
            <a:ext cx="1618541" cy="938719"/>
          </a:xfrm>
          <a:prstGeom prst="rect">
            <a:avLst/>
          </a:prstGeom>
          <a:noFill/>
        </p:spPr>
        <p:txBody>
          <a:bodyPr wrap="square" rtlCol="1">
            <a:spAutoFit/>
          </a:bodyPr>
          <a:lstStyle/>
          <a:p>
            <a:pPr algn="ctr">
              <a:lnSpc>
                <a:spcPts val="2200"/>
              </a:lnSpc>
            </a:pPr>
            <a:r>
              <a:rPr lang="en-US" sz="1400" dirty="0" smtClean="0">
                <a:solidFill>
                  <a:schemeClr val="bg1"/>
                </a:solidFill>
                <a:latin typeface="Heebo" panose="00000500000000000000" pitchFamily="2" charset="-79"/>
                <a:cs typeface="Heebo" panose="00000500000000000000" pitchFamily="2" charset="-79"/>
              </a:rPr>
              <a:t>Changing the understanding of reality</a:t>
            </a:r>
            <a:endParaRPr lang="he-IL" sz="1400" dirty="0">
              <a:solidFill>
                <a:schemeClr val="bg1"/>
              </a:solidFill>
              <a:latin typeface="Heebo" panose="00000500000000000000" pitchFamily="2" charset="-79"/>
              <a:cs typeface="Heebo" panose="00000500000000000000" pitchFamily="2" charset="-79"/>
            </a:endParaRPr>
          </a:p>
        </p:txBody>
      </p:sp>
      <p:sp>
        <p:nvSpPr>
          <p:cNvPr id="66" name="TextBox 65">
            <a:extLst>
              <a:ext uri="{FF2B5EF4-FFF2-40B4-BE49-F238E27FC236}">
                <a16:creationId xmlns:a16="http://schemas.microsoft.com/office/drawing/2014/main" id="{B9C1BD91-3CB9-4FDC-8D32-0CDFE1F38DC7}"/>
              </a:ext>
            </a:extLst>
          </p:cNvPr>
          <p:cNvSpPr txBox="1"/>
          <p:nvPr/>
        </p:nvSpPr>
        <p:spPr>
          <a:xfrm rot="19506101">
            <a:off x="737000" y="1211995"/>
            <a:ext cx="3121696" cy="374461"/>
          </a:xfrm>
          <a:prstGeom prst="rect">
            <a:avLst/>
          </a:prstGeom>
          <a:noFill/>
        </p:spPr>
        <p:txBody>
          <a:bodyPr wrap="square" rtlCol="1">
            <a:spAutoFit/>
          </a:bodyPr>
          <a:lstStyle/>
          <a:p>
            <a:pPr algn="ctr">
              <a:lnSpc>
                <a:spcPts val="2200"/>
              </a:lnSpc>
            </a:pPr>
            <a:r>
              <a:rPr lang="en-US" dirty="0">
                <a:solidFill>
                  <a:srgbClr val="FF7979"/>
                </a:solidFill>
                <a:latin typeface="Heebo" panose="00000500000000000000" pitchFamily="2" charset="-79"/>
                <a:cs typeface="Heebo" panose="00000500000000000000" pitchFamily="2" charset="-79"/>
              </a:rPr>
              <a:t>Insight</a:t>
            </a:r>
            <a:endParaRPr lang="he-IL" dirty="0">
              <a:solidFill>
                <a:srgbClr val="FF7979"/>
              </a:solidFill>
              <a:latin typeface="Heebo" panose="00000500000000000000" pitchFamily="2" charset="-79"/>
              <a:cs typeface="Heebo" panose="00000500000000000000" pitchFamily="2" charset="-79"/>
            </a:endParaRPr>
          </a:p>
        </p:txBody>
      </p:sp>
      <p:sp>
        <p:nvSpPr>
          <p:cNvPr id="67" name="TextBox 66">
            <a:extLst>
              <a:ext uri="{FF2B5EF4-FFF2-40B4-BE49-F238E27FC236}">
                <a16:creationId xmlns:a16="http://schemas.microsoft.com/office/drawing/2014/main" id="{E312E3A0-6772-49A8-BA70-203E90A2F994}"/>
              </a:ext>
            </a:extLst>
          </p:cNvPr>
          <p:cNvSpPr txBox="1"/>
          <p:nvPr/>
        </p:nvSpPr>
        <p:spPr>
          <a:xfrm>
            <a:off x="2863963" y="126400"/>
            <a:ext cx="2713047" cy="515526"/>
          </a:xfrm>
          <a:prstGeom prst="rect">
            <a:avLst/>
          </a:prstGeom>
          <a:noFill/>
        </p:spPr>
        <p:txBody>
          <a:bodyPr wrap="square" rtlCol="1">
            <a:spAutoFit/>
          </a:bodyPr>
          <a:lstStyle/>
          <a:p>
            <a:pPr algn="ctr">
              <a:lnSpc>
                <a:spcPts val="3300"/>
              </a:lnSpc>
            </a:pPr>
            <a:r>
              <a:rPr lang="en-US" sz="2200" dirty="0">
                <a:solidFill>
                  <a:srgbClr val="FF7979"/>
                </a:solidFill>
                <a:latin typeface="Heebo" panose="00000500000000000000" pitchFamily="2" charset="-79"/>
                <a:cs typeface="Heebo" panose="00000500000000000000" pitchFamily="2" charset="-79"/>
              </a:rPr>
              <a:t>Structuring learning</a:t>
            </a:r>
            <a:endParaRPr lang="he-IL" sz="2200" dirty="0">
              <a:solidFill>
                <a:srgbClr val="FF7979"/>
              </a:solidFill>
              <a:latin typeface="Heebo" panose="00000500000000000000" pitchFamily="2" charset="-79"/>
              <a:cs typeface="Heebo" panose="00000500000000000000" pitchFamily="2" charset="-79"/>
            </a:endParaRPr>
          </a:p>
        </p:txBody>
      </p:sp>
      <p:sp>
        <p:nvSpPr>
          <p:cNvPr id="68" name="TextBox 67">
            <a:extLst>
              <a:ext uri="{FF2B5EF4-FFF2-40B4-BE49-F238E27FC236}">
                <a16:creationId xmlns:a16="http://schemas.microsoft.com/office/drawing/2014/main" id="{85D6ACB3-5339-439C-8F8B-0571FED31C0C}"/>
              </a:ext>
            </a:extLst>
          </p:cNvPr>
          <p:cNvSpPr txBox="1"/>
          <p:nvPr/>
        </p:nvSpPr>
        <p:spPr>
          <a:xfrm rot="2161691">
            <a:off x="4484514" y="1215263"/>
            <a:ext cx="3079403" cy="374461"/>
          </a:xfrm>
          <a:prstGeom prst="rect">
            <a:avLst/>
          </a:prstGeom>
          <a:noFill/>
        </p:spPr>
        <p:txBody>
          <a:bodyPr wrap="square" rtlCol="1">
            <a:spAutoFit/>
          </a:bodyPr>
          <a:lstStyle/>
          <a:p>
            <a:pPr algn="ctr">
              <a:lnSpc>
                <a:spcPts val="2200"/>
              </a:lnSpc>
            </a:pPr>
            <a:r>
              <a:rPr lang="en-US" dirty="0">
                <a:solidFill>
                  <a:srgbClr val="FF7979"/>
                </a:solidFill>
                <a:latin typeface="Heebo" panose="00000500000000000000" pitchFamily="2" charset="-79"/>
                <a:cs typeface="Heebo" panose="00000500000000000000" pitchFamily="2" charset="-79"/>
              </a:rPr>
              <a:t>Inquiry</a:t>
            </a:r>
            <a:endParaRPr lang="he-IL" dirty="0">
              <a:solidFill>
                <a:srgbClr val="FF7979"/>
              </a:solidFill>
              <a:latin typeface="Heebo" panose="00000500000000000000" pitchFamily="2" charset="-79"/>
              <a:cs typeface="Heebo" panose="00000500000000000000" pitchFamily="2" charset="-79"/>
            </a:endParaRPr>
          </a:p>
        </p:txBody>
      </p:sp>
      <p:sp>
        <p:nvSpPr>
          <p:cNvPr id="69" name="TextBox 68">
            <a:extLst>
              <a:ext uri="{FF2B5EF4-FFF2-40B4-BE49-F238E27FC236}">
                <a16:creationId xmlns:a16="http://schemas.microsoft.com/office/drawing/2014/main" id="{47CEFDFD-8922-4BD0-A855-E4C68C24434C}"/>
              </a:ext>
            </a:extLst>
          </p:cNvPr>
          <p:cNvSpPr txBox="1"/>
          <p:nvPr/>
        </p:nvSpPr>
        <p:spPr>
          <a:xfrm rot="4274674" flipH="1">
            <a:off x="1341750" y="4022060"/>
            <a:ext cx="1704605" cy="656590"/>
          </a:xfrm>
          <a:prstGeom prst="rect">
            <a:avLst/>
          </a:prstGeom>
          <a:noFill/>
        </p:spPr>
        <p:txBody>
          <a:bodyPr wrap="square" rtlCol="1">
            <a:spAutoFit/>
          </a:bodyPr>
          <a:lstStyle/>
          <a:p>
            <a:pPr algn="ctr">
              <a:lnSpc>
                <a:spcPts val="2200"/>
              </a:lnSpc>
            </a:pPr>
            <a:r>
              <a:rPr lang="en-US" sz="1600" dirty="0" smtClean="0">
                <a:solidFill>
                  <a:schemeClr val="bg1"/>
                </a:solidFill>
                <a:latin typeface="Heebo" panose="00000500000000000000" pitchFamily="2" charset="-79"/>
                <a:cs typeface="Heebo" panose="00000500000000000000" pitchFamily="2" charset="-79"/>
              </a:rPr>
              <a:t>New operative configuration</a:t>
            </a:r>
            <a:endParaRPr lang="he-IL" sz="1600" dirty="0">
              <a:solidFill>
                <a:schemeClr val="bg1"/>
              </a:solidFill>
              <a:latin typeface="Heebo" panose="00000500000000000000" pitchFamily="2" charset="-79"/>
              <a:cs typeface="Heebo" panose="00000500000000000000" pitchFamily="2" charset="-79"/>
            </a:endParaRPr>
          </a:p>
        </p:txBody>
      </p:sp>
      <p:sp>
        <p:nvSpPr>
          <p:cNvPr id="70" name="TextBox 69">
            <a:extLst>
              <a:ext uri="{FF2B5EF4-FFF2-40B4-BE49-F238E27FC236}">
                <a16:creationId xmlns:a16="http://schemas.microsoft.com/office/drawing/2014/main" id="{229A9CFB-028C-4731-ABC8-65F89760B40A}"/>
              </a:ext>
            </a:extLst>
          </p:cNvPr>
          <p:cNvSpPr txBox="1"/>
          <p:nvPr/>
        </p:nvSpPr>
        <p:spPr>
          <a:xfrm rot="2161691">
            <a:off x="1485981" y="3041890"/>
            <a:ext cx="1920827" cy="656590"/>
          </a:xfrm>
          <a:prstGeom prst="rect">
            <a:avLst/>
          </a:prstGeom>
          <a:noFill/>
        </p:spPr>
        <p:txBody>
          <a:bodyPr wrap="square" rtlCol="1">
            <a:spAutoFit/>
          </a:bodyPr>
          <a:lstStyle/>
          <a:p>
            <a:pPr algn="ctr">
              <a:lnSpc>
                <a:spcPts val="2200"/>
              </a:lnSpc>
            </a:pPr>
            <a:r>
              <a:rPr lang="en-US" sz="1400" dirty="0">
                <a:solidFill>
                  <a:srgbClr val="FF7979"/>
                </a:solidFill>
                <a:latin typeface="Heebo" panose="00000500000000000000" pitchFamily="2" charset="-79"/>
                <a:cs typeface="Heebo" panose="00000500000000000000" pitchFamily="2" charset="-79"/>
              </a:rPr>
              <a:t>Defining the gap in the exiting paradigm</a:t>
            </a:r>
            <a:endParaRPr lang="he-IL" sz="1400" dirty="0">
              <a:solidFill>
                <a:srgbClr val="FF7979"/>
              </a:solidFill>
              <a:latin typeface="Heebo" panose="00000500000000000000" pitchFamily="2" charset="-79"/>
              <a:cs typeface="Heebo" panose="00000500000000000000" pitchFamily="2" charset="-79"/>
            </a:endParaRPr>
          </a:p>
        </p:txBody>
      </p:sp>
      <p:sp>
        <p:nvSpPr>
          <p:cNvPr id="71" name="TextBox 70">
            <a:extLst>
              <a:ext uri="{FF2B5EF4-FFF2-40B4-BE49-F238E27FC236}">
                <a16:creationId xmlns:a16="http://schemas.microsoft.com/office/drawing/2014/main" id="{CD979104-E7FB-461C-90EC-EFE5747C7C09}"/>
              </a:ext>
            </a:extLst>
          </p:cNvPr>
          <p:cNvSpPr txBox="1"/>
          <p:nvPr/>
        </p:nvSpPr>
        <p:spPr>
          <a:xfrm>
            <a:off x="7073695" y="2451098"/>
            <a:ext cx="1272051" cy="760465"/>
          </a:xfrm>
          <a:prstGeom prst="rect">
            <a:avLst/>
          </a:prstGeom>
          <a:noFill/>
        </p:spPr>
        <p:txBody>
          <a:bodyPr wrap="square" rtlCol="1">
            <a:spAutoFit/>
          </a:bodyPr>
          <a:lstStyle/>
          <a:p>
            <a:pPr algn="ctr">
              <a:lnSpc>
                <a:spcPts val="2600"/>
              </a:lnSpc>
            </a:pPr>
            <a:r>
              <a:rPr lang="en-US" sz="2200" dirty="0">
                <a:solidFill>
                  <a:srgbClr val="FF7979"/>
                </a:solidFill>
                <a:latin typeface="Heebo" panose="00000500000000000000" pitchFamily="2" charset="-79"/>
                <a:cs typeface="Heebo" panose="00000500000000000000" pitchFamily="2" charset="-79"/>
              </a:rPr>
              <a:t>Critical thinking</a:t>
            </a:r>
            <a:endParaRPr lang="he-IL" sz="2200" dirty="0">
              <a:solidFill>
                <a:srgbClr val="FF7979"/>
              </a:solidFill>
              <a:latin typeface="Heebo" panose="00000500000000000000" pitchFamily="2" charset="-79"/>
              <a:cs typeface="Heebo" panose="00000500000000000000" pitchFamily="2" charset="-79"/>
            </a:endParaRPr>
          </a:p>
        </p:txBody>
      </p:sp>
      <p:sp>
        <p:nvSpPr>
          <p:cNvPr id="72" name="TextBox 71">
            <a:extLst>
              <a:ext uri="{FF2B5EF4-FFF2-40B4-BE49-F238E27FC236}">
                <a16:creationId xmlns:a16="http://schemas.microsoft.com/office/drawing/2014/main" id="{00B92986-6CDA-4720-B786-3586AC4649DE}"/>
              </a:ext>
            </a:extLst>
          </p:cNvPr>
          <p:cNvSpPr txBox="1"/>
          <p:nvPr/>
        </p:nvSpPr>
        <p:spPr>
          <a:xfrm>
            <a:off x="69179" y="2487961"/>
            <a:ext cx="1272051" cy="427040"/>
          </a:xfrm>
          <a:prstGeom prst="rect">
            <a:avLst/>
          </a:prstGeom>
          <a:noFill/>
        </p:spPr>
        <p:txBody>
          <a:bodyPr wrap="square" rtlCol="1">
            <a:spAutoFit/>
          </a:bodyPr>
          <a:lstStyle/>
          <a:p>
            <a:pPr algn="ctr">
              <a:lnSpc>
                <a:spcPts val="2600"/>
              </a:lnSpc>
            </a:pPr>
            <a:r>
              <a:rPr lang="en-US" sz="2200" dirty="0">
                <a:solidFill>
                  <a:srgbClr val="FF7979"/>
                </a:solidFill>
                <a:latin typeface="Heebo" panose="00000500000000000000" pitchFamily="2" charset="-79"/>
                <a:cs typeface="Heebo" panose="00000500000000000000" pitchFamily="2" charset="-79"/>
              </a:rPr>
              <a:t>Design</a:t>
            </a:r>
            <a:endParaRPr lang="he-IL" sz="2200" dirty="0">
              <a:solidFill>
                <a:srgbClr val="FF7979"/>
              </a:solidFill>
              <a:latin typeface="Heebo" panose="00000500000000000000" pitchFamily="2" charset="-79"/>
              <a:cs typeface="Heebo" panose="00000500000000000000" pitchFamily="2" charset="-79"/>
            </a:endParaRPr>
          </a:p>
        </p:txBody>
      </p:sp>
      <p:sp>
        <p:nvSpPr>
          <p:cNvPr id="73" name="TextBox 72">
            <a:extLst>
              <a:ext uri="{FF2B5EF4-FFF2-40B4-BE49-F238E27FC236}">
                <a16:creationId xmlns:a16="http://schemas.microsoft.com/office/drawing/2014/main" id="{5B4514A4-AABD-4C43-892C-23725A1530CD}"/>
              </a:ext>
            </a:extLst>
          </p:cNvPr>
          <p:cNvSpPr txBox="1"/>
          <p:nvPr/>
        </p:nvSpPr>
        <p:spPr>
          <a:xfrm rot="2161691">
            <a:off x="4238990" y="4974153"/>
            <a:ext cx="1878130" cy="656590"/>
          </a:xfrm>
          <a:prstGeom prst="rect">
            <a:avLst/>
          </a:prstGeom>
          <a:noFill/>
        </p:spPr>
        <p:txBody>
          <a:bodyPr wrap="square" rtlCol="1">
            <a:spAutoFit/>
          </a:bodyPr>
          <a:lstStyle/>
          <a:p>
            <a:pPr algn="ctr">
              <a:lnSpc>
                <a:spcPts val="2200"/>
              </a:lnSpc>
            </a:pPr>
            <a:r>
              <a:rPr lang="en-US" sz="1400" dirty="0">
                <a:solidFill>
                  <a:srgbClr val="61FFFB"/>
                </a:solidFill>
                <a:latin typeface="Heebo" panose="00000500000000000000" pitchFamily="2" charset="-79"/>
                <a:cs typeface="Heebo" panose="00000500000000000000" pitchFamily="2" charset="-79"/>
              </a:rPr>
              <a:t>Defining the system’s structure</a:t>
            </a:r>
            <a:endParaRPr lang="he-IL" sz="1400" dirty="0">
              <a:solidFill>
                <a:srgbClr val="61FFFB"/>
              </a:solidFill>
              <a:latin typeface="Heebo" panose="00000500000000000000" pitchFamily="2" charset="-79"/>
              <a:cs typeface="Heebo" panose="00000500000000000000" pitchFamily="2" charset="-79"/>
            </a:endParaRPr>
          </a:p>
        </p:txBody>
      </p:sp>
      <p:sp>
        <p:nvSpPr>
          <p:cNvPr id="74" name="TextBox 73">
            <a:extLst>
              <a:ext uri="{FF2B5EF4-FFF2-40B4-BE49-F238E27FC236}">
                <a16:creationId xmlns:a16="http://schemas.microsoft.com/office/drawing/2014/main" id="{2AC1BA13-D695-484A-B9C6-C1D1D44948E6}"/>
              </a:ext>
            </a:extLst>
          </p:cNvPr>
          <p:cNvSpPr txBox="1"/>
          <p:nvPr/>
        </p:nvSpPr>
        <p:spPr>
          <a:xfrm rot="19506101">
            <a:off x="2480815" y="4886300"/>
            <a:ext cx="1694202" cy="656590"/>
          </a:xfrm>
          <a:prstGeom prst="rect">
            <a:avLst/>
          </a:prstGeom>
          <a:noFill/>
        </p:spPr>
        <p:txBody>
          <a:bodyPr wrap="square" rtlCol="1">
            <a:spAutoFit/>
          </a:bodyPr>
          <a:lstStyle/>
          <a:p>
            <a:pPr algn="ctr">
              <a:lnSpc>
                <a:spcPts val="2200"/>
              </a:lnSpc>
            </a:pPr>
            <a:r>
              <a:rPr lang="en-US" sz="1400" dirty="0">
                <a:solidFill>
                  <a:srgbClr val="61FFFB"/>
                </a:solidFill>
                <a:latin typeface="Heebo" panose="00000500000000000000" pitchFamily="2" charset="-79"/>
                <a:cs typeface="Heebo" panose="00000500000000000000" pitchFamily="2" charset="-79"/>
              </a:rPr>
              <a:t>Creating a new paradigm</a:t>
            </a:r>
            <a:endParaRPr lang="he-IL" sz="1400" dirty="0">
              <a:solidFill>
                <a:srgbClr val="61FFFB"/>
              </a:solidFill>
              <a:latin typeface="Heebo" panose="00000500000000000000" pitchFamily="2" charset="-79"/>
              <a:cs typeface="Heebo" panose="00000500000000000000" pitchFamily="2" charset="-79"/>
            </a:endParaRPr>
          </a:p>
        </p:txBody>
      </p:sp>
      <p:sp>
        <p:nvSpPr>
          <p:cNvPr id="75" name="TextBox 74">
            <a:extLst>
              <a:ext uri="{FF2B5EF4-FFF2-40B4-BE49-F238E27FC236}">
                <a16:creationId xmlns:a16="http://schemas.microsoft.com/office/drawing/2014/main" id="{1088AC6C-BABC-4D0B-B27F-7A0940C51DB2}"/>
              </a:ext>
            </a:extLst>
          </p:cNvPr>
          <p:cNvSpPr txBox="1"/>
          <p:nvPr/>
        </p:nvSpPr>
        <p:spPr>
          <a:xfrm>
            <a:off x="3537280" y="5391019"/>
            <a:ext cx="1272051" cy="938719"/>
          </a:xfrm>
          <a:prstGeom prst="rect">
            <a:avLst/>
          </a:prstGeom>
          <a:noFill/>
        </p:spPr>
        <p:txBody>
          <a:bodyPr wrap="square" rtlCol="1">
            <a:spAutoFit/>
          </a:bodyPr>
          <a:lstStyle/>
          <a:p>
            <a:pPr algn="ctr">
              <a:lnSpc>
                <a:spcPts val="2200"/>
              </a:lnSpc>
            </a:pPr>
            <a:r>
              <a:rPr lang="en-US" sz="1600" dirty="0" smtClean="0">
                <a:solidFill>
                  <a:schemeClr val="bg1"/>
                </a:solidFill>
                <a:latin typeface="Heebo" panose="00000500000000000000" pitchFamily="2" charset="-79"/>
                <a:cs typeface="Heebo" panose="00000500000000000000" pitchFamily="2" charset="-79"/>
              </a:rPr>
              <a:t>Changing the way of thinking</a:t>
            </a:r>
            <a:endParaRPr lang="he-IL" sz="1600" dirty="0">
              <a:solidFill>
                <a:schemeClr val="bg1"/>
              </a:solidFill>
              <a:latin typeface="Heebo" panose="00000500000000000000" pitchFamily="2" charset="-79"/>
              <a:cs typeface="Heebo" panose="00000500000000000000" pitchFamily="2" charset="-79"/>
            </a:endParaRPr>
          </a:p>
        </p:txBody>
      </p:sp>
      <p:sp>
        <p:nvSpPr>
          <p:cNvPr id="78" name="מלבן 77">
            <a:extLst>
              <a:ext uri="{FF2B5EF4-FFF2-40B4-BE49-F238E27FC236}">
                <a16:creationId xmlns:a16="http://schemas.microsoft.com/office/drawing/2014/main" id="{66AC8BA2-1CBE-49DB-ADA1-1ECD87B152EA}"/>
              </a:ext>
            </a:extLst>
          </p:cNvPr>
          <p:cNvSpPr/>
          <p:nvPr/>
        </p:nvSpPr>
        <p:spPr>
          <a:xfrm rot="2700000">
            <a:off x="10195771" y="3408014"/>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9" name="כותרת 1">
            <a:extLst>
              <a:ext uri="{FF2B5EF4-FFF2-40B4-BE49-F238E27FC236}">
                <a16:creationId xmlns:a16="http://schemas.microsoft.com/office/drawing/2014/main" id="{B636F25D-75B9-4FCF-8875-FC0D32CEAD9D}"/>
              </a:ext>
            </a:extLst>
          </p:cNvPr>
          <p:cNvSpPr>
            <a:spLocks noGrp="1"/>
          </p:cNvSpPr>
          <p:nvPr>
            <p:ph type="title"/>
          </p:nvPr>
        </p:nvSpPr>
        <p:spPr>
          <a:xfrm>
            <a:off x="8426346" y="317500"/>
            <a:ext cx="3765654" cy="2862322"/>
          </a:xfrm>
        </p:spPr>
        <p:txBody>
          <a:bodyPr/>
          <a:lstStyle/>
          <a:p>
            <a:pPr algn="ctr"/>
            <a:r>
              <a:rPr lang="en-US" sz="4000" dirty="0" smtClean="0"/>
              <a:t>Systematic inquiry as a feasible practice</a:t>
            </a:r>
            <a:endParaRPr lang="he-IL" sz="4000" dirty="0"/>
          </a:p>
        </p:txBody>
      </p:sp>
    </p:spTree>
    <p:extLst>
      <p:ext uri="{BB962C8B-B14F-4D97-AF65-F5344CB8AC3E}">
        <p14:creationId xmlns:p14="http://schemas.microsoft.com/office/powerpoint/2010/main" val="3292616470"/>
      </p:ext>
    </p:extLst>
  </p:cSld>
  <p:clrMapOvr>
    <a:masterClrMapping/>
  </p:clrMapOvr>
  <p:transition advClick="0">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קבוצה 44">
            <a:extLst>
              <a:ext uri="{FF2B5EF4-FFF2-40B4-BE49-F238E27FC236}">
                <a16:creationId xmlns:a16="http://schemas.microsoft.com/office/drawing/2014/main" id="{39D7C318-8B21-44A1-962D-4C7BCDBCAF59}"/>
              </a:ext>
            </a:extLst>
          </p:cNvPr>
          <p:cNvGrpSpPr/>
          <p:nvPr/>
        </p:nvGrpSpPr>
        <p:grpSpPr>
          <a:xfrm>
            <a:off x="243810" y="785691"/>
            <a:ext cx="8020189" cy="5361231"/>
            <a:chOff x="1716369" y="1303049"/>
            <a:chExt cx="8952388" cy="5361231"/>
          </a:xfrm>
        </p:grpSpPr>
        <p:pic>
          <p:nvPicPr>
            <p:cNvPr id="49" name="An object">
              <a:extLst>
                <a:ext uri="{FF2B5EF4-FFF2-40B4-BE49-F238E27FC236}">
                  <a16:creationId xmlns:a16="http://schemas.microsoft.com/office/drawing/2014/main" id="{5D3554BE-7FCA-4004-A4A7-F52DB6EA32F3}"/>
                </a:ext>
              </a:extLst>
            </p:cNvPr>
            <p:cNvPicPr>
              <a:picLocks noChangeAspect="1"/>
            </p:cNvPicPr>
            <p:nvPr/>
          </p:nvPicPr>
          <p:blipFill>
            <a:blip r:embed="rId2" cstate="print">
              <a:lum bright="20000"/>
              <a:extLst>
                <a:ext uri="{28A0092B-C50C-407E-A947-70E740481C1C}">
                  <a14:useLocalDpi xmlns:a14="http://schemas.microsoft.com/office/drawing/2010/main" val="0"/>
                </a:ext>
              </a:extLst>
            </a:blip>
            <a:srcRect/>
            <a:stretch>
              <a:fillRect/>
            </a:stretch>
          </p:blipFill>
          <p:spPr bwMode="auto">
            <a:xfrm>
              <a:off x="4092658" y="1668370"/>
              <a:ext cx="4133086" cy="46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An object">
              <a:extLst>
                <a:ext uri="{FF2B5EF4-FFF2-40B4-BE49-F238E27FC236}">
                  <a16:creationId xmlns:a16="http://schemas.microsoft.com/office/drawing/2014/main" id="{21C39774-24B2-45D4-960E-612E85971DF6}"/>
                </a:ext>
              </a:extLst>
            </p:cNvPr>
            <p:cNvSpPr/>
            <p:nvPr/>
          </p:nvSpPr>
          <p:spPr bwMode="auto">
            <a:xfrm rot="2281355">
              <a:off x="6339589" y="2032990"/>
              <a:ext cx="1613057" cy="4767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200">
                <a:latin typeface="Heebo" panose="00000500000000000000" pitchFamily="2" charset="-79"/>
                <a:cs typeface="Heebo" panose="00000500000000000000" pitchFamily="2" charset="-79"/>
              </a:endParaRPr>
            </a:p>
          </p:txBody>
        </p:sp>
        <p:sp>
          <p:nvSpPr>
            <p:cNvPr id="55" name="An object">
              <a:extLst>
                <a:ext uri="{FF2B5EF4-FFF2-40B4-BE49-F238E27FC236}">
                  <a16:creationId xmlns:a16="http://schemas.microsoft.com/office/drawing/2014/main" id="{8958F7BB-729C-4926-B827-427F3CFB565A}"/>
                </a:ext>
              </a:extLst>
            </p:cNvPr>
            <p:cNvSpPr>
              <a:spLocks noChangeArrowheads="1"/>
            </p:cNvSpPr>
            <p:nvPr/>
          </p:nvSpPr>
          <p:spPr bwMode="auto">
            <a:xfrm rot="2420045">
              <a:off x="6314223" y="2069274"/>
              <a:ext cx="1629153"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lnSpc>
                  <a:spcPts val="1300"/>
                </a:lnSpc>
                <a:spcBef>
                  <a:spcPct val="0"/>
                </a:spcBef>
                <a:spcAft>
                  <a:spcPct val="0"/>
                </a:spcAft>
                <a:buClrTx/>
                <a:buSzTx/>
                <a:buFontTx/>
                <a:buNone/>
              </a:pPr>
              <a:r>
                <a:rPr lang="en-US" altLang="en-US" sz="1100" b="1" dirty="0" smtClean="0">
                  <a:solidFill>
                    <a:schemeClr val="tx1"/>
                  </a:solidFill>
                  <a:latin typeface="Heebo" panose="00000500000000000000" pitchFamily="2" charset="-79"/>
                  <a:cs typeface="Heebo" panose="00000500000000000000" pitchFamily="2" charset="-79"/>
                </a:rPr>
                <a:t>Relevancy gap and offset awareness</a:t>
              </a:r>
              <a:endParaRPr lang="he-IL" altLang="en-US" sz="1100" b="1" dirty="0">
                <a:solidFill>
                  <a:schemeClr val="tx1"/>
                </a:solidFill>
                <a:latin typeface="Heebo" panose="00000500000000000000" pitchFamily="2" charset="-79"/>
                <a:cs typeface="Heebo" panose="00000500000000000000" pitchFamily="2" charset="-79"/>
              </a:endParaRPr>
            </a:p>
          </p:txBody>
        </p:sp>
        <p:sp>
          <p:nvSpPr>
            <p:cNvPr id="56" name="An object">
              <a:extLst>
                <a:ext uri="{FF2B5EF4-FFF2-40B4-BE49-F238E27FC236}">
                  <a16:creationId xmlns:a16="http://schemas.microsoft.com/office/drawing/2014/main" id="{80B40B9C-AB20-4D86-B77A-2475CE1B7EC0}"/>
                </a:ext>
              </a:extLst>
            </p:cNvPr>
            <p:cNvSpPr/>
            <p:nvPr/>
          </p:nvSpPr>
          <p:spPr bwMode="auto">
            <a:xfrm rot="7696744" flipV="1">
              <a:off x="7091412" y="1107669"/>
              <a:ext cx="375130" cy="2028826"/>
            </a:xfrm>
            <a:prstGeom prst="curvedRightArrow">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1" anchor="ctr"/>
            <a:lstStyle/>
            <a:p>
              <a:pPr algn="ctr" rtl="1" eaLnBrk="1" fontAlgn="auto" hangingPunct="1">
                <a:spcBef>
                  <a:spcPts val="0"/>
                </a:spcBef>
                <a:spcAft>
                  <a:spcPts val="0"/>
                </a:spcAft>
                <a:defRPr/>
              </a:pPr>
              <a:endParaRPr lang="he-IL" sz="1200">
                <a:solidFill>
                  <a:schemeClr val="tx1"/>
                </a:solidFill>
                <a:latin typeface="Heebo" panose="00000500000000000000" pitchFamily="2" charset="-79"/>
                <a:cs typeface="Heebo" panose="00000500000000000000" pitchFamily="2" charset="-79"/>
              </a:endParaRPr>
            </a:p>
          </p:txBody>
        </p:sp>
        <p:sp>
          <p:nvSpPr>
            <p:cNvPr id="57" name="An object">
              <a:extLst>
                <a:ext uri="{FF2B5EF4-FFF2-40B4-BE49-F238E27FC236}">
                  <a16:creationId xmlns:a16="http://schemas.microsoft.com/office/drawing/2014/main" id="{57E5600D-D49E-4952-9438-A5683C5AB0EA}"/>
                </a:ext>
              </a:extLst>
            </p:cNvPr>
            <p:cNvSpPr/>
            <p:nvPr/>
          </p:nvSpPr>
          <p:spPr bwMode="auto">
            <a:xfrm rot="10502329" flipV="1">
              <a:off x="8077620" y="3045660"/>
              <a:ext cx="382944" cy="1842825"/>
            </a:xfrm>
            <a:prstGeom prst="curvedRightArrow">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1" anchor="ctr"/>
            <a:lstStyle/>
            <a:p>
              <a:pPr algn="ctr" rtl="1" eaLnBrk="1" fontAlgn="auto" hangingPunct="1">
                <a:spcBef>
                  <a:spcPts val="0"/>
                </a:spcBef>
                <a:spcAft>
                  <a:spcPts val="0"/>
                </a:spcAft>
                <a:defRPr/>
              </a:pPr>
              <a:endParaRPr lang="he-IL" sz="1200">
                <a:solidFill>
                  <a:schemeClr val="tx1"/>
                </a:solidFill>
                <a:latin typeface="Heebo" panose="00000500000000000000" pitchFamily="2" charset="-79"/>
                <a:cs typeface="Heebo" panose="00000500000000000000" pitchFamily="2" charset="-79"/>
              </a:endParaRPr>
            </a:p>
          </p:txBody>
        </p:sp>
        <p:sp>
          <p:nvSpPr>
            <p:cNvPr id="60" name="An object">
              <a:extLst>
                <a:ext uri="{FF2B5EF4-FFF2-40B4-BE49-F238E27FC236}">
                  <a16:creationId xmlns:a16="http://schemas.microsoft.com/office/drawing/2014/main" id="{EBB54B4E-92DD-4513-9B78-3A9B59B77F73}"/>
                </a:ext>
              </a:extLst>
            </p:cNvPr>
            <p:cNvSpPr/>
            <p:nvPr/>
          </p:nvSpPr>
          <p:spPr bwMode="auto">
            <a:xfrm rot="5225736">
              <a:off x="7491480" y="3744340"/>
              <a:ext cx="1350468" cy="4032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200">
                <a:latin typeface="Heebo" panose="00000500000000000000" pitchFamily="2" charset="-79"/>
                <a:cs typeface="Heebo" panose="00000500000000000000" pitchFamily="2" charset="-79"/>
              </a:endParaRPr>
            </a:p>
          </p:txBody>
        </p:sp>
        <p:sp>
          <p:nvSpPr>
            <p:cNvPr id="63" name="An object">
              <a:extLst>
                <a:ext uri="{FF2B5EF4-FFF2-40B4-BE49-F238E27FC236}">
                  <a16:creationId xmlns:a16="http://schemas.microsoft.com/office/drawing/2014/main" id="{78CECC18-C2A9-454E-8C7A-D2AD4FCED435}"/>
                </a:ext>
              </a:extLst>
            </p:cNvPr>
            <p:cNvSpPr>
              <a:spLocks noChangeArrowheads="1"/>
            </p:cNvSpPr>
            <p:nvPr/>
          </p:nvSpPr>
          <p:spPr bwMode="auto">
            <a:xfrm rot="5400000">
              <a:off x="7559529" y="3758944"/>
              <a:ext cx="1189897" cy="48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lnSpc>
                  <a:spcPts val="1300"/>
                </a:lnSpc>
                <a:spcBef>
                  <a:spcPct val="0"/>
                </a:spcBef>
                <a:spcAft>
                  <a:spcPct val="0"/>
                </a:spcAft>
                <a:buClrTx/>
                <a:buSzTx/>
                <a:buFontTx/>
                <a:buNone/>
              </a:pPr>
              <a:r>
                <a:rPr lang="en-US" altLang="en-US" sz="1200" b="1" dirty="0" smtClean="0">
                  <a:solidFill>
                    <a:schemeClr val="tx1"/>
                  </a:solidFill>
                  <a:latin typeface="Heebo" panose="00000500000000000000" pitchFamily="2" charset="-79"/>
                  <a:cs typeface="Heebo" panose="00000500000000000000" pitchFamily="2" charset="-79"/>
                </a:rPr>
                <a:t>Systematic Inquiry</a:t>
              </a:r>
              <a:endParaRPr lang="he-IL" altLang="en-US" sz="1200" b="1" dirty="0">
                <a:solidFill>
                  <a:schemeClr val="tx1"/>
                </a:solidFill>
                <a:latin typeface="Heebo" panose="00000500000000000000" pitchFamily="2" charset="-79"/>
                <a:cs typeface="Heebo" panose="00000500000000000000" pitchFamily="2" charset="-79"/>
              </a:endParaRPr>
            </a:p>
          </p:txBody>
        </p:sp>
        <p:sp>
          <p:nvSpPr>
            <p:cNvPr id="64" name="An object">
              <a:extLst>
                <a:ext uri="{FF2B5EF4-FFF2-40B4-BE49-F238E27FC236}">
                  <a16:creationId xmlns:a16="http://schemas.microsoft.com/office/drawing/2014/main" id="{9F43BFFF-C366-4A22-B9BA-A514219EB8F8}"/>
                </a:ext>
              </a:extLst>
            </p:cNvPr>
            <p:cNvSpPr/>
            <p:nvPr/>
          </p:nvSpPr>
          <p:spPr bwMode="auto">
            <a:xfrm rot="14609719" flipV="1">
              <a:off x="7077386" y="4812076"/>
              <a:ext cx="381382" cy="1781867"/>
            </a:xfrm>
            <a:prstGeom prst="curvedRightArrow">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1" anchor="ctr"/>
            <a:lstStyle/>
            <a:p>
              <a:pPr algn="ctr" rtl="1" eaLnBrk="1" fontAlgn="auto" hangingPunct="1">
                <a:spcBef>
                  <a:spcPts val="0"/>
                </a:spcBef>
                <a:spcAft>
                  <a:spcPts val="0"/>
                </a:spcAft>
                <a:defRPr/>
              </a:pPr>
              <a:endParaRPr lang="he-IL" sz="1200">
                <a:solidFill>
                  <a:schemeClr val="tx1"/>
                </a:solidFill>
                <a:latin typeface="Heebo" panose="00000500000000000000" pitchFamily="2" charset="-79"/>
                <a:cs typeface="Heebo" panose="00000500000000000000" pitchFamily="2" charset="-79"/>
              </a:endParaRPr>
            </a:p>
          </p:txBody>
        </p:sp>
        <p:sp>
          <p:nvSpPr>
            <p:cNvPr id="65" name="An object">
              <a:extLst>
                <a:ext uri="{FF2B5EF4-FFF2-40B4-BE49-F238E27FC236}">
                  <a16:creationId xmlns:a16="http://schemas.microsoft.com/office/drawing/2014/main" id="{2ED0807C-0E85-4BAD-876F-DBECC4ACD107}"/>
                </a:ext>
              </a:extLst>
            </p:cNvPr>
            <p:cNvSpPr/>
            <p:nvPr/>
          </p:nvSpPr>
          <p:spPr bwMode="auto">
            <a:xfrm rot="9194330">
              <a:off x="6552638" y="5372792"/>
              <a:ext cx="1364535" cy="4689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200">
                <a:latin typeface="Heebo" panose="00000500000000000000" pitchFamily="2" charset="-79"/>
                <a:cs typeface="Heebo" panose="00000500000000000000" pitchFamily="2" charset="-79"/>
              </a:endParaRPr>
            </a:p>
          </p:txBody>
        </p:sp>
        <p:sp>
          <p:nvSpPr>
            <p:cNvPr id="66" name="An object">
              <a:extLst>
                <a:ext uri="{FF2B5EF4-FFF2-40B4-BE49-F238E27FC236}">
                  <a16:creationId xmlns:a16="http://schemas.microsoft.com/office/drawing/2014/main" id="{6C8807D5-A118-4027-A8E0-5ACA84F82E06}"/>
                </a:ext>
              </a:extLst>
            </p:cNvPr>
            <p:cNvSpPr>
              <a:spLocks noChangeArrowheads="1"/>
            </p:cNvSpPr>
            <p:nvPr/>
          </p:nvSpPr>
          <p:spPr bwMode="auto">
            <a:xfrm rot="19887370">
              <a:off x="6630845" y="5424551"/>
              <a:ext cx="1222693"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lnSpc>
                  <a:spcPts val="1300"/>
                </a:lnSpc>
                <a:spcBef>
                  <a:spcPct val="0"/>
                </a:spcBef>
                <a:spcAft>
                  <a:spcPct val="0"/>
                </a:spcAft>
                <a:buClrTx/>
                <a:buSzTx/>
                <a:buFontTx/>
                <a:buNone/>
              </a:pPr>
              <a:r>
                <a:rPr lang="en-US" altLang="en-US" sz="1100" b="1" dirty="0" smtClean="0">
                  <a:solidFill>
                    <a:schemeClr val="tx1"/>
                  </a:solidFill>
                  <a:latin typeface="Heebo" panose="00000500000000000000" pitchFamily="2" charset="-79"/>
                  <a:cs typeface="Heebo" panose="00000500000000000000" pitchFamily="2" charset="-79"/>
                </a:rPr>
                <a:t>The system and campaign</a:t>
              </a:r>
              <a:endParaRPr lang="he-IL" altLang="en-US" sz="1100" b="1" dirty="0">
                <a:solidFill>
                  <a:schemeClr val="tx1"/>
                </a:solidFill>
                <a:latin typeface="Heebo" panose="00000500000000000000" pitchFamily="2" charset="-79"/>
                <a:cs typeface="Heebo" panose="00000500000000000000" pitchFamily="2" charset="-79"/>
              </a:endParaRPr>
            </a:p>
          </p:txBody>
        </p:sp>
        <p:sp>
          <p:nvSpPr>
            <p:cNvPr id="67" name="An object">
              <a:extLst>
                <a:ext uri="{FF2B5EF4-FFF2-40B4-BE49-F238E27FC236}">
                  <a16:creationId xmlns:a16="http://schemas.microsoft.com/office/drawing/2014/main" id="{99597DA2-BCD8-43DE-8A60-56EF9EE497A3}"/>
                </a:ext>
              </a:extLst>
            </p:cNvPr>
            <p:cNvSpPr/>
            <p:nvPr/>
          </p:nvSpPr>
          <p:spPr bwMode="auto">
            <a:xfrm rot="18225597" flipV="1">
              <a:off x="4896116" y="4786278"/>
              <a:ext cx="373567" cy="1828757"/>
            </a:xfrm>
            <a:prstGeom prst="curvedRightArrow">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1" anchor="ctr"/>
            <a:lstStyle/>
            <a:p>
              <a:pPr algn="ctr" rtl="1" eaLnBrk="1" fontAlgn="auto" hangingPunct="1">
                <a:spcBef>
                  <a:spcPts val="0"/>
                </a:spcBef>
                <a:spcAft>
                  <a:spcPts val="0"/>
                </a:spcAft>
                <a:defRPr/>
              </a:pPr>
              <a:endParaRPr lang="he-IL" sz="1200">
                <a:solidFill>
                  <a:schemeClr val="tx1"/>
                </a:solidFill>
                <a:latin typeface="Heebo" panose="00000500000000000000" pitchFamily="2" charset="-79"/>
                <a:cs typeface="Heebo" panose="00000500000000000000" pitchFamily="2" charset="-79"/>
              </a:endParaRPr>
            </a:p>
          </p:txBody>
        </p:sp>
        <p:sp>
          <p:nvSpPr>
            <p:cNvPr id="68" name="An object">
              <a:extLst>
                <a:ext uri="{FF2B5EF4-FFF2-40B4-BE49-F238E27FC236}">
                  <a16:creationId xmlns:a16="http://schemas.microsoft.com/office/drawing/2014/main" id="{3ED8090F-C3E2-4675-93EA-6CE4E38B2885}"/>
                </a:ext>
              </a:extLst>
            </p:cNvPr>
            <p:cNvSpPr/>
            <p:nvPr/>
          </p:nvSpPr>
          <p:spPr bwMode="auto">
            <a:xfrm rot="12810208">
              <a:off x="4456120" y="5404460"/>
              <a:ext cx="1398921" cy="4610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200">
                <a:latin typeface="Heebo" panose="00000500000000000000" pitchFamily="2" charset="-79"/>
                <a:cs typeface="Heebo" panose="00000500000000000000" pitchFamily="2" charset="-79"/>
              </a:endParaRPr>
            </a:p>
          </p:txBody>
        </p:sp>
        <p:sp>
          <p:nvSpPr>
            <p:cNvPr id="69" name="An object">
              <a:extLst>
                <a:ext uri="{FF2B5EF4-FFF2-40B4-BE49-F238E27FC236}">
                  <a16:creationId xmlns:a16="http://schemas.microsoft.com/office/drawing/2014/main" id="{CF67710A-BE1C-4024-BE23-4B06F79805DE}"/>
                </a:ext>
              </a:extLst>
            </p:cNvPr>
            <p:cNvSpPr>
              <a:spLocks noChangeArrowheads="1"/>
            </p:cNvSpPr>
            <p:nvPr/>
          </p:nvSpPr>
          <p:spPr bwMode="auto">
            <a:xfrm rot="1903248">
              <a:off x="4572437" y="5492397"/>
              <a:ext cx="1108632" cy="2590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lnSpc>
                  <a:spcPts val="1300"/>
                </a:lnSpc>
                <a:spcBef>
                  <a:spcPct val="0"/>
                </a:spcBef>
                <a:spcAft>
                  <a:spcPct val="0"/>
                </a:spcAft>
                <a:buClrTx/>
                <a:buSzTx/>
                <a:buFontTx/>
                <a:buNone/>
              </a:pPr>
              <a:r>
                <a:rPr lang="en-US" altLang="en-US" sz="1200" b="1" dirty="0" smtClean="0">
                  <a:solidFill>
                    <a:schemeClr val="tx1"/>
                  </a:solidFill>
                  <a:latin typeface="Heebo" panose="00000500000000000000" pitchFamily="2" charset="-79"/>
                  <a:cs typeface="Heebo" panose="00000500000000000000" pitchFamily="2" charset="-79"/>
                </a:rPr>
                <a:t>Contrasting</a:t>
              </a:r>
              <a:endParaRPr lang="he-IL" altLang="en-US" sz="1200" b="1" dirty="0">
                <a:solidFill>
                  <a:schemeClr val="tx1"/>
                </a:solidFill>
                <a:latin typeface="Heebo" panose="00000500000000000000" pitchFamily="2" charset="-79"/>
                <a:cs typeface="Heebo" panose="00000500000000000000" pitchFamily="2" charset="-79"/>
              </a:endParaRPr>
            </a:p>
          </p:txBody>
        </p:sp>
        <p:sp>
          <p:nvSpPr>
            <p:cNvPr id="70" name="An object">
              <a:extLst>
                <a:ext uri="{FF2B5EF4-FFF2-40B4-BE49-F238E27FC236}">
                  <a16:creationId xmlns:a16="http://schemas.microsoft.com/office/drawing/2014/main" id="{F39F40F6-00E4-482B-8758-BDBDDA4C513C}"/>
                </a:ext>
              </a:extLst>
            </p:cNvPr>
            <p:cNvSpPr/>
            <p:nvPr/>
          </p:nvSpPr>
          <p:spPr bwMode="auto">
            <a:xfrm rot="72079" flipV="1">
              <a:off x="3899688" y="3135153"/>
              <a:ext cx="386071" cy="1513024"/>
            </a:xfrm>
            <a:prstGeom prst="curvedRightArrow">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1" anchor="ctr"/>
            <a:lstStyle/>
            <a:p>
              <a:pPr algn="ctr" rtl="1" eaLnBrk="1" fontAlgn="auto" hangingPunct="1">
                <a:spcBef>
                  <a:spcPts val="0"/>
                </a:spcBef>
                <a:spcAft>
                  <a:spcPts val="0"/>
                </a:spcAft>
                <a:defRPr/>
              </a:pPr>
              <a:endParaRPr lang="he-IL" sz="1200">
                <a:solidFill>
                  <a:schemeClr val="tx1"/>
                </a:solidFill>
                <a:latin typeface="Heebo" panose="00000500000000000000" pitchFamily="2" charset="-79"/>
                <a:cs typeface="Heebo" panose="00000500000000000000" pitchFamily="2" charset="-79"/>
              </a:endParaRPr>
            </a:p>
          </p:txBody>
        </p:sp>
        <p:sp>
          <p:nvSpPr>
            <p:cNvPr id="71" name="An object">
              <a:extLst>
                <a:ext uri="{FF2B5EF4-FFF2-40B4-BE49-F238E27FC236}">
                  <a16:creationId xmlns:a16="http://schemas.microsoft.com/office/drawing/2014/main" id="{E495CCC5-CBB3-498A-A12D-9D84E277C6AE}"/>
                </a:ext>
              </a:extLst>
            </p:cNvPr>
            <p:cNvSpPr/>
            <p:nvPr/>
          </p:nvSpPr>
          <p:spPr bwMode="auto">
            <a:xfrm rot="16256690">
              <a:off x="3687115" y="3719731"/>
              <a:ext cx="1000346" cy="3751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200">
                <a:latin typeface="Heebo" panose="00000500000000000000" pitchFamily="2" charset="-79"/>
                <a:cs typeface="Heebo" panose="00000500000000000000" pitchFamily="2" charset="-79"/>
              </a:endParaRPr>
            </a:p>
          </p:txBody>
        </p:sp>
        <p:sp>
          <p:nvSpPr>
            <p:cNvPr id="72" name="An object">
              <a:extLst>
                <a:ext uri="{FF2B5EF4-FFF2-40B4-BE49-F238E27FC236}">
                  <a16:creationId xmlns:a16="http://schemas.microsoft.com/office/drawing/2014/main" id="{E773A7F8-583D-4712-A949-BD79BB6C9259}"/>
                </a:ext>
              </a:extLst>
            </p:cNvPr>
            <p:cNvSpPr>
              <a:spLocks noChangeArrowheads="1"/>
            </p:cNvSpPr>
            <p:nvPr/>
          </p:nvSpPr>
          <p:spPr bwMode="auto">
            <a:xfrm rot="16395380">
              <a:off x="3696135" y="3763930"/>
              <a:ext cx="1004426" cy="289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eaLnBrk="1" hangingPunct="1">
                <a:lnSpc>
                  <a:spcPts val="1300"/>
                </a:lnSpc>
                <a:spcBef>
                  <a:spcPct val="0"/>
                </a:spcBef>
                <a:spcAft>
                  <a:spcPct val="0"/>
                </a:spcAft>
                <a:buClrTx/>
                <a:buSzTx/>
                <a:buFontTx/>
                <a:buNone/>
              </a:pPr>
              <a:r>
                <a:rPr lang="en-US" altLang="en-US" sz="1200" b="1" dirty="0" smtClean="0">
                  <a:solidFill>
                    <a:schemeClr val="tx1"/>
                  </a:solidFill>
                  <a:latin typeface="Heebo" panose="00000500000000000000" pitchFamily="2" charset="-79"/>
                  <a:cs typeface="Heebo" panose="00000500000000000000" pitchFamily="2" charset="-79"/>
                </a:rPr>
                <a:t>Translation</a:t>
              </a:r>
              <a:endParaRPr lang="he-IL" altLang="en-US" sz="1200" b="1" dirty="0">
                <a:solidFill>
                  <a:schemeClr val="tx1"/>
                </a:solidFill>
                <a:latin typeface="Heebo" panose="00000500000000000000" pitchFamily="2" charset="-79"/>
                <a:cs typeface="Heebo" panose="00000500000000000000" pitchFamily="2" charset="-79"/>
              </a:endParaRPr>
            </a:p>
          </p:txBody>
        </p:sp>
        <p:sp>
          <p:nvSpPr>
            <p:cNvPr id="73" name="An object">
              <a:extLst>
                <a:ext uri="{FF2B5EF4-FFF2-40B4-BE49-F238E27FC236}">
                  <a16:creationId xmlns:a16="http://schemas.microsoft.com/office/drawing/2014/main" id="{B78812E7-D2E8-4FB7-8FC7-AC8082FDA3D3}"/>
                </a:ext>
              </a:extLst>
            </p:cNvPr>
            <p:cNvSpPr/>
            <p:nvPr/>
          </p:nvSpPr>
          <p:spPr bwMode="auto">
            <a:xfrm>
              <a:off x="5897247" y="1303049"/>
              <a:ext cx="448593" cy="437652"/>
            </a:xfrm>
            <a:prstGeom prst="ellipse">
              <a:avLst/>
            </a:prstGeom>
            <a:solidFill>
              <a:srgbClr val="FFD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sp>
          <p:nvSpPr>
            <p:cNvPr id="74" name="An object">
              <a:extLst>
                <a:ext uri="{FF2B5EF4-FFF2-40B4-BE49-F238E27FC236}">
                  <a16:creationId xmlns:a16="http://schemas.microsoft.com/office/drawing/2014/main" id="{B13FD8E0-40CB-49DD-940B-53336F549CBB}"/>
                </a:ext>
              </a:extLst>
            </p:cNvPr>
            <p:cNvSpPr>
              <a:spLocks noChangeArrowheads="1"/>
            </p:cNvSpPr>
            <p:nvPr/>
          </p:nvSpPr>
          <p:spPr bwMode="auto">
            <a:xfrm>
              <a:off x="3394494" y="1328493"/>
              <a:ext cx="25644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Reality changes and flows</a:t>
              </a:r>
              <a:endParaRPr lang="he-IL" altLang="en-US" sz="1400" b="1" dirty="0">
                <a:solidFill>
                  <a:schemeClr val="bg1"/>
                </a:solidFill>
                <a:latin typeface="Heebo" panose="00000500000000000000" pitchFamily="2" charset="-79"/>
                <a:cs typeface="Heebo" panose="00000500000000000000" pitchFamily="2" charset="-79"/>
              </a:endParaRPr>
            </a:p>
          </p:txBody>
        </p:sp>
        <p:cxnSp>
          <p:nvCxnSpPr>
            <p:cNvPr id="75" name="An object">
              <a:extLst>
                <a:ext uri="{FF2B5EF4-FFF2-40B4-BE49-F238E27FC236}">
                  <a16:creationId xmlns:a16="http://schemas.microsoft.com/office/drawing/2014/main" id="{4EC98802-4DE0-48A2-A765-F7DB2FCC8C51}"/>
                </a:ext>
              </a:extLst>
            </p:cNvPr>
            <p:cNvCxnSpPr>
              <a:cxnSpLocks/>
            </p:cNvCxnSpPr>
            <p:nvPr/>
          </p:nvCxnSpPr>
          <p:spPr bwMode="auto">
            <a:xfrm>
              <a:off x="3657600" y="1639103"/>
              <a:ext cx="2463162" cy="0"/>
            </a:xfrm>
            <a:prstGeom prst="line">
              <a:avLst/>
            </a:prstGeom>
            <a:ln w="38100">
              <a:solidFill>
                <a:srgbClr val="FFD834"/>
              </a:solidFill>
            </a:ln>
          </p:spPr>
          <p:style>
            <a:lnRef idx="1">
              <a:schemeClr val="accent1"/>
            </a:lnRef>
            <a:fillRef idx="0">
              <a:schemeClr val="accent1"/>
            </a:fillRef>
            <a:effectRef idx="0">
              <a:schemeClr val="accent1"/>
            </a:effectRef>
            <a:fontRef idx="minor">
              <a:schemeClr val="tx1"/>
            </a:fontRef>
          </p:style>
        </p:cxnSp>
        <p:sp>
          <p:nvSpPr>
            <p:cNvPr id="76" name="An object">
              <a:extLst>
                <a:ext uri="{FF2B5EF4-FFF2-40B4-BE49-F238E27FC236}">
                  <a16:creationId xmlns:a16="http://schemas.microsoft.com/office/drawing/2014/main" id="{F669B2C7-8A3F-4524-8332-27ED19AD7F74}"/>
                </a:ext>
              </a:extLst>
            </p:cNvPr>
            <p:cNvSpPr/>
            <p:nvPr/>
          </p:nvSpPr>
          <p:spPr bwMode="auto">
            <a:xfrm>
              <a:off x="8157404" y="2562860"/>
              <a:ext cx="448593" cy="437652"/>
            </a:xfrm>
            <a:prstGeom prst="ellipse">
              <a:avLst/>
            </a:prstGeom>
            <a:solidFill>
              <a:srgbClr val="D9F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sp>
          <p:nvSpPr>
            <p:cNvPr id="77" name="An object">
              <a:extLst>
                <a:ext uri="{FF2B5EF4-FFF2-40B4-BE49-F238E27FC236}">
                  <a16:creationId xmlns:a16="http://schemas.microsoft.com/office/drawing/2014/main" id="{1D79E1D0-421C-47C8-B1B1-AC524241ADE3}"/>
                </a:ext>
              </a:extLst>
            </p:cNvPr>
            <p:cNvSpPr>
              <a:spLocks noChangeArrowheads="1"/>
            </p:cNvSpPr>
            <p:nvPr/>
          </p:nvSpPr>
          <p:spPr bwMode="auto">
            <a:xfrm>
              <a:off x="8595344" y="2303565"/>
              <a:ext cx="19244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The customary strategy</a:t>
              </a:r>
              <a:endParaRPr lang="he-IL" altLang="en-US" sz="1400" b="1" dirty="0">
                <a:solidFill>
                  <a:schemeClr val="bg1"/>
                </a:solidFill>
                <a:latin typeface="Heebo" panose="00000500000000000000" pitchFamily="2" charset="-79"/>
                <a:cs typeface="Heebo" panose="00000500000000000000" pitchFamily="2" charset="-79"/>
              </a:endParaRPr>
            </a:p>
          </p:txBody>
        </p:sp>
        <p:cxnSp>
          <p:nvCxnSpPr>
            <p:cNvPr id="78" name="An object">
              <a:extLst>
                <a:ext uri="{FF2B5EF4-FFF2-40B4-BE49-F238E27FC236}">
                  <a16:creationId xmlns:a16="http://schemas.microsoft.com/office/drawing/2014/main" id="{B2FD7780-D7FE-4CA8-94ED-BD780519D277}"/>
                </a:ext>
              </a:extLst>
            </p:cNvPr>
            <p:cNvCxnSpPr>
              <a:cxnSpLocks/>
            </p:cNvCxnSpPr>
            <p:nvPr/>
          </p:nvCxnSpPr>
          <p:spPr bwMode="auto">
            <a:xfrm>
              <a:off x="8602872" y="2819200"/>
              <a:ext cx="1802238" cy="0"/>
            </a:xfrm>
            <a:prstGeom prst="line">
              <a:avLst/>
            </a:prstGeom>
            <a:ln w="38100">
              <a:solidFill>
                <a:srgbClr val="D9FF3A"/>
              </a:solidFill>
            </a:ln>
          </p:spPr>
          <p:style>
            <a:lnRef idx="1">
              <a:schemeClr val="accent1"/>
            </a:lnRef>
            <a:fillRef idx="0">
              <a:schemeClr val="accent1"/>
            </a:fillRef>
            <a:effectRef idx="0">
              <a:schemeClr val="accent1"/>
            </a:effectRef>
            <a:fontRef idx="minor">
              <a:schemeClr val="tx1"/>
            </a:fontRef>
          </p:style>
        </p:cxnSp>
        <p:sp>
          <p:nvSpPr>
            <p:cNvPr id="79" name="An object">
              <a:extLst>
                <a:ext uri="{FF2B5EF4-FFF2-40B4-BE49-F238E27FC236}">
                  <a16:creationId xmlns:a16="http://schemas.microsoft.com/office/drawing/2014/main" id="{B24421B3-884E-406F-923F-A0D3E4FF56AC}"/>
                </a:ext>
              </a:extLst>
            </p:cNvPr>
            <p:cNvSpPr/>
            <p:nvPr/>
          </p:nvSpPr>
          <p:spPr bwMode="auto">
            <a:xfrm>
              <a:off x="8107390" y="4946498"/>
              <a:ext cx="496134" cy="437652"/>
            </a:xfrm>
            <a:prstGeom prst="ellipse">
              <a:avLst/>
            </a:prstGeom>
            <a:solidFill>
              <a:srgbClr val="51D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sp>
          <p:nvSpPr>
            <p:cNvPr id="80" name="An object">
              <a:extLst>
                <a:ext uri="{FF2B5EF4-FFF2-40B4-BE49-F238E27FC236}">
                  <a16:creationId xmlns:a16="http://schemas.microsoft.com/office/drawing/2014/main" id="{C463E272-3365-4782-A4AF-064DEB684137}"/>
                </a:ext>
              </a:extLst>
            </p:cNvPr>
            <p:cNvSpPr>
              <a:spLocks noChangeArrowheads="1"/>
            </p:cNvSpPr>
            <p:nvPr/>
          </p:nvSpPr>
          <p:spPr bwMode="auto">
            <a:xfrm>
              <a:off x="8595344" y="4360486"/>
              <a:ext cx="20734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Understanding the problem and defining the system and its boundaries</a:t>
              </a:r>
              <a:endParaRPr lang="he-IL" altLang="en-US" sz="1400" b="1" dirty="0">
                <a:solidFill>
                  <a:schemeClr val="bg1"/>
                </a:solidFill>
                <a:latin typeface="Heebo" panose="00000500000000000000" pitchFamily="2" charset="-79"/>
                <a:cs typeface="Heebo" panose="00000500000000000000" pitchFamily="2" charset="-79"/>
              </a:endParaRPr>
            </a:p>
          </p:txBody>
        </p:sp>
        <p:cxnSp>
          <p:nvCxnSpPr>
            <p:cNvPr id="81" name="An object">
              <a:extLst>
                <a:ext uri="{FF2B5EF4-FFF2-40B4-BE49-F238E27FC236}">
                  <a16:creationId xmlns:a16="http://schemas.microsoft.com/office/drawing/2014/main" id="{C4DB9AA4-C361-455A-BB54-4FB91E87CE84}"/>
                </a:ext>
              </a:extLst>
            </p:cNvPr>
            <p:cNvCxnSpPr/>
            <p:nvPr/>
          </p:nvCxnSpPr>
          <p:spPr bwMode="auto">
            <a:xfrm>
              <a:off x="8466957" y="5263795"/>
              <a:ext cx="2048496" cy="12504"/>
            </a:xfrm>
            <a:prstGeom prst="line">
              <a:avLst/>
            </a:prstGeom>
            <a:ln w="38100">
              <a:solidFill>
                <a:srgbClr val="51DC8D"/>
              </a:solidFill>
            </a:ln>
          </p:spPr>
          <p:style>
            <a:lnRef idx="1">
              <a:schemeClr val="accent1"/>
            </a:lnRef>
            <a:fillRef idx="0">
              <a:schemeClr val="accent1"/>
            </a:fillRef>
            <a:effectRef idx="0">
              <a:schemeClr val="accent1"/>
            </a:effectRef>
            <a:fontRef idx="minor">
              <a:schemeClr val="tx1"/>
            </a:fontRef>
          </p:style>
        </p:cxnSp>
        <p:sp>
          <p:nvSpPr>
            <p:cNvPr id="82" name="An object">
              <a:extLst>
                <a:ext uri="{FF2B5EF4-FFF2-40B4-BE49-F238E27FC236}">
                  <a16:creationId xmlns:a16="http://schemas.microsoft.com/office/drawing/2014/main" id="{D9CBA5D2-EDE0-47A3-A56E-77AD8AC32997}"/>
                </a:ext>
              </a:extLst>
            </p:cNvPr>
            <p:cNvSpPr>
              <a:spLocks noChangeArrowheads="1"/>
            </p:cNvSpPr>
            <p:nvPr/>
          </p:nvSpPr>
          <p:spPr bwMode="auto">
            <a:xfrm>
              <a:off x="6352959" y="6223866"/>
              <a:ext cx="23687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Initial strategy</a:t>
              </a:r>
              <a:endParaRPr lang="he-IL" altLang="en-US" sz="1400" b="1" dirty="0">
                <a:solidFill>
                  <a:schemeClr val="bg1"/>
                </a:solidFill>
                <a:latin typeface="Heebo" panose="00000500000000000000" pitchFamily="2" charset="-79"/>
                <a:cs typeface="Heebo" panose="00000500000000000000" pitchFamily="2" charset="-79"/>
              </a:endParaRPr>
            </a:p>
          </p:txBody>
        </p:sp>
        <p:sp>
          <p:nvSpPr>
            <p:cNvPr id="83" name="An object">
              <a:extLst>
                <a:ext uri="{FF2B5EF4-FFF2-40B4-BE49-F238E27FC236}">
                  <a16:creationId xmlns:a16="http://schemas.microsoft.com/office/drawing/2014/main" id="{F2831096-3524-4998-9F2B-6143EB6A1C37}"/>
                </a:ext>
              </a:extLst>
            </p:cNvPr>
            <p:cNvSpPr/>
            <p:nvPr/>
          </p:nvSpPr>
          <p:spPr bwMode="auto">
            <a:xfrm>
              <a:off x="5919132" y="6226629"/>
              <a:ext cx="448593" cy="437651"/>
            </a:xfrm>
            <a:prstGeom prst="ellipse">
              <a:avLst/>
            </a:prstGeom>
            <a:solidFill>
              <a:srgbClr val="36D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cxnSp>
          <p:nvCxnSpPr>
            <p:cNvPr id="84" name="An object">
              <a:extLst>
                <a:ext uri="{FF2B5EF4-FFF2-40B4-BE49-F238E27FC236}">
                  <a16:creationId xmlns:a16="http://schemas.microsoft.com/office/drawing/2014/main" id="{4CF11EB5-0789-4EBF-8404-F91A0E799785}"/>
                </a:ext>
              </a:extLst>
            </p:cNvPr>
            <p:cNvCxnSpPr>
              <a:cxnSpLocks/>
            </p:cNvCxnSpPr>
            <p:nvPr/>
          </p:nvCxnSpPr>
          <p:spPr bwMode="auto">
            <a:xfrm>
              <a:off x="6228614" y="6493909"/>
              <a:ext cx="1997131" cy="0"/>
            </a:xfrm>
            <a:prstGeom prst="line">
              <a:avLst/>
            </a:prstGeom>
            <a:ln w="38100">
              <a:solidFill>
                <a:srgbClr val="36D6E2"/>
              </a:solidFill>
            </a:ln>
          </p:spPr>
          <p:style>
            <a:lnRef idx="1">
              <a:schemeClr val="accent1"/>
            </a:lnRef>
            <a:fillRef idx="0">
              <a:schemeClr val="accent1"/>
            </a:fillRef>
            <a:effectRef idx="0">
              <a:schemeClr val="accent1"/>
            </a:effectRef>
            <a:fontRef idx="minor">
              <a:schemeClr val="tx1"/>
            </a:fontRef>
          </p:style>
        </p:cxnSp>
        <p:sp>
          <p:nvSpPr>
            <p:cNvPr id="85" name="An object">
              <a:extLst>
                <a:ext uri="{FF2B5EF4-FFF2-40B4-BE49-F238E27FC236}">
                  <a16:creationId xmlns:a16="http://schemas.microsoft.com/office/drawing/2014/main" id="{CC0BC114-233F-46A3-ADC5-6AEB4B46ED2A}"/>
                </a:ext>
              </a:extLst>
            </p:cNvPr>
            <p:cNvSpPr>
              <a:spLocks noChangeArrowheads="1"/>
            </p:cNvSpPr>
            <p:nvPr/>
          </p:nvSpPr>
          <p:spPr bwMode="auto">
            <a:xfrm>
              <a:off x="1789407" y="5034834"/>
              <a:ext cx="20151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Systematic strategy</a:t>
              </a:r>
              <a:endParaRPr lang="he-IL" altLang="en-US" sz="1400" b="1" dirty="0">
                <a:solidFill>
                  <a:schemeClr val="bg1"/>
                </a:solidFill>
                <a:latin typeface="Heebo" panose="00000500000000000000" pitchFamily="2" charset="-79"/>
                <a:cs typeface="Heebo" panose="00000500000000000000" pitchFamily="2" charset="-79"/>
              </a:endParaRPr>
            </a:p>
          </p:txBody>
        </p:sp>
        <p:sp>
          <p:nvSpPr>
            <p:cNvPr id="86" name="An object">
              <a:extLst>
                <a:ext uri="{FF2B5EF4-FFF2-40B4-BE49-F238E27FC236}">
                  <a16:creationId xmlns:a16="http://schemas.microsoft.com/office/drawing/2014/main" id="{2FED8FD2-D03C-4203-B018-CEACBCE3A787}"/>
                </a:ext>
              </a:extLst>
            </p:cNvPr>
            <p:cNvSpPr/>
            <p:nvPr/>
          </p:nvSpPr>
          <p:spPr bwMode="auto">
            <a:xfrm>
              <a:off x="3749630" y="5018395"/>
              <a:ext cx="448593" cy="437651"/>
            </a:xfrm>
            <a:prstGeom prst="ellipse">
              <a:avLst/>
            </a:prstGeom>
            <a:solidFill>
              <a:srgbClr val="526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cxnSp>
          <p:nvCxnSpPr>
            <p:cNvPr id="87" name="An object">
              <a:extLst>
                <a:ext uri="{FF2B5EF4-FFF2-40B4-BE49-F238E27FC236}">
                  <a16:creationId xmlns:a16="http://schemas.microsoft.com/office/drawing/2014/main" id="{92070C8D-C91F-4D5A-BF3F-814AEE19D8C7}"/>
                </a:ext>
              </a:extLst>
            </p:cNvPr>
            <p:cNvCxnSpPr/>
            <p:nvPr/>
          </p:nvCxnSpPr>
          <p:spPr bwMode="auto">
            <a:xfrm flipV="1">
              <a:off x="1870854" y="5315373"/>
              <a:ext cx="2055399" cy="7815"/>
            </a:xfrm>
            <a:prstGeom prst="line">
              <a:avLst/>
            </a:prstGeom>
            <a:ln w="38100">
              <a:solidFill>
                <a:srgbClr val="526F85"/>
              </a:solidFill>
            </a:ln>
          </p:spPr>
          <p:style>
            <a:lnRef idx="1">
              <a:schemeClr val="accent1"/>
            </a:lnRef>
            <a:fillRef idx="0">
              <a:schemeClr val="accent1"/>
            </a:fillRef>
            <a:effectRef idx="0">
              <a:schemeClr val="accent1"/>
            </a:effectRef>
            <a:fontRef idx="minor">
              <a:schemeClr val="tx1"/>
            </a:fontRef>
          </p:style>
        </p:cxnSp>
        <p:sp>
          <p:nvSpPr>
            <p:cNvPr id="88" name="An object">
              <a:extLst>
                <a:ext uri="{FF2B5EF4-FFF2-40B4-BE49-F238E27FC236}">
                  <a16:creationId xmlns:a16="http://schemas.microsoft.com/office/drawing/2014/main" id="{95CA4C98-06CC-431B-BB0F-7D1B25293FD0}"/>
                </a:ext>
              </a:extLst>
            </p:cNvPr>
            <p:cNvSpPr/>
            <p:nvPr/>
          </p:nvSpPr>
          <p:spPr bwMode="auto">
            <a:xfrm>
              <a:off x="3723058" y="2490963"/>
              <a:ext cx="448592" cy="436090"/>
            </a:xfrm>
            <a:prstGeom prst="ellipse">
              <a:avLst/>
            </a:prstGeom>
            <a:solidFill>
              <a:srgbClr val="FF8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grpSp>
          <p:nvGrpSpPr>
            <p:cNvPr id="89" name="An object">
              <a:extLst>
                <a:ext uri="{FF2B5EF4-FFF2-40B4-BE49-F238E27FC236}">
                  <a16:creationId xmlns:a16="http://schemas.microsoft.com/office/drawing/2014/main" id="{C2FC262B-CEE3-4579-9247-95D1DC9A8C98}"/>
                </a:ext>
              </a:extLst>
            </p:cNvPr>
            <p:cNvGrpSpPr>
              <a:grpSpLocks/>
            </p:cNvGrpSpPr>
            <p:nvPr/>
          </p:nvGrpSpPr>
          <p:grpSpPr bwMode="auto">
            <a:xfrm>
              <a:off x="1716369" y="2088121"/>
              <a:ext cx="2122357" cy="738664"/>
              <a:chOff x="1320338" y="1388097"/>
              <a:chExt cx="2298828" cy="821071"/>
            </a:xfrm>
          </p:grpSpPr>
          <p:sp>
            <p:nvSpPr>
              <p:cNvPr id="91" name="An object">
                <a:extLst>
                  <a:ext uri="{FF2B5EF4-FFF2-40B4-BE49-F238E27FC236}">
                    <a16:creationId xmlns:a16="http://schemas.microsoft.com/office/drawing/2014/main" id="{6BC7D9C2-3BFD-49AA-B844-DB0031EE4B8E}"/>
                  </a:ext>
                </a:extLst>
              </p:cNvPr>
              <p:cNvSpPr>
                <a:spLocks noChangeArrowheads="1"/>
              </p:cNvSpPr>
              <p:nvPr/>
            </p:nvSpPr>
            <p:spPr bwMode="auto">
              <a:xfrm>
                <a:off x="1320338" y="1388097"/>
                <a:ext cx="2292658" cy="82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Operation as involvement and affect on reality</a:t>
                </a:r>
                <a:endParaRPr lang="he-IL" altLang="en-US" sz="1400" b="1" dirty="0">
                  <a:solidFill>
                    <a:schemeClr val="bg1"/>
                  </a:solidFill>
                  <a:latin typeface="Heebo" panose="00000500000000000000" pitchFamily="2" charset="-79"/>
                  <a:cs typeface="Heebo" panose="00000500000000000000" pitchFamily="2" charset="-79"/>
                </a:endParaRPr>
              </a:p>
            </p:txBody>
          </p:sp>
          <p:cxnSp>
            <p:nvCxnSpPr>
              <p:cNvPr id="92" name="An object">
                <a:extLst>
                  <a:ext uri="{FF2B5EF4-FFF2-40B4-BE49-F238E27FC236}">
                    <a16:creationId xmlns:a16="http://schemas.microsoft.com/office/drawing/2014/main" id="{2A95A525-608D-4B89-977C-5D26C30EE908}"/>
                  </a:ext>
                </a:extLst>
              </p:cNvPr>
              <p:cNvCxnSpPr>
                <a:cxnSpLocks/>
              </p:cNvCxnSpPr>
              <p:nvPr/>
            </p:nvCxnSpPr>
            <p:spPr>
              <a:xfrm flipV="1">
                <a:off x="1338947" y="2155566"/>
                <a:ext cx="2280219" cy="16728"/>
              </a:xfrm>
              <a:prstGeom prst="line">
                <a:avLst/>
              </a:prstGeom>
              <a:ln w="38100">
                <a:solidFill>
                  <a:srgbClr val="FF8D63"/>
                </a:solidFill>
              </a:ln>
            </p:spPr>
            <p:style>
              <a:lnRef idx="1">
                <a:schemeClr val="accent1"/>
              </a:lnRef>
              <a:fillRef idx="0">
                <a:schemeClr val="accent1"/>
              </a:fillRef>
              <a:effectRef idx="0">
                <a:schemeClr val="accent1"/>
              </a:effectRef>
              <a:fontRef idx="minor">
                <a:schemeClr val="tx1"/>
              </a:fontRef>
            </p:style>
          </p:cxnSp>
        </p:grpSp>
        <p:sp>
          <p:nvSpPr>
            <p:cNvPr id="90" name="An object">
              <a:extLst>
                <a:ext uri="{FF2B5EF4-FFF2-40B4-BE49-F238E27FC236}">
                  <a16:creationId xmlns:a16="http://schemas.microsoft.com/office/drawing/2014/main" id="{E5F7E12E-EFFD-48DC-B403-6AB66C266B1B}"/>
                </a:ext>
              </a:extLst>
            </p:cNvPr>
            <p:cNvSpPr/>
            <p:nvPr/>
          </p:nvSpPr>
          <p:spPr bwMode="auto">
            <a:xfrm>
              <a:off x="4826566" y="2697282"/>
              <a:ext cx="2593085" cy="263059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b="1" dirty="0" smtClean="0">
                  <a:solidFill>
                    <a:schemeClr val="tx1"/>
                  </a:solidFill>
                  <a:latin typeface="Heebo" panose="00000500000000000000" pitchFamily="2" charset="-79"/>
                  <a:cs typeface="Heebo" panose="00000500000000000000" pitchFamily="2" charset="-79"/>
                </a:rPr>
                <a:t>The Systematic Inquiry Model</a:t>
              </a:r>
              <a:endParaRPr lang="he-IL" b="1" dirty="0">
                <a:solidFill>
                  <a:schemeClr val="tx1"/>
                </a:solidFill>
                <a:latin typeface="Heebo" panose="00000500000000000000" pitchFamily="2" charset="-79"/>
                <a:cs typeface="Heebo" panose="00000500000000000000" pitchFamily="2" charset="-79"/>
              </a:endParaRPr>
            </a:p>
          </p:txBody>
        </p:sp>
      </p:grpSp>
      <p:sp>
        <p:nvSpPr>
          <p:cNvPr id="42" name="מלבן 41">
            <a:extLst>
              <a:ext uri="{FF2B5EF4-FFF2-40B4-BE49-F238E27FC236}">
                <a16:creationId xmlns:a16="http://schemas.microsoft.com/office/drawing/2014/main" id="{66AC8BA2-1CBE-49DB-ADA1-1ECD87B152EA}"/>
              </a:ext>
            </a:extLst>
          </p:cNvPr>
          <p:cNvSpPr/>
          <p:nvPr/>
        </p:nvSpPr>
        <p:spPr>
          <a:xfrm rot="2700000">
            <a:off x="10195771" y="3408014"/>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3" name="כותרת 1">
            <a:extLst>
              <a:ext uri="{FF2B5EF4-FFF2-40B4-BE49-F238E27FC236}">
                <a16:creationId xmlns:a16="http://schemas.microsoft.com/office/drawing/2014/main" id="{B636F25D-75B9-4FCF-8875-FC0D32CEAD9D}"/>
              </a:ext>
            </a:extLst>
          </p:cNvPr>
          <p:cNvSpPr>
            <a:spLocks noGrp="1"/>
          </p:cNvSpPr>
          <p:nvPr>
            <p:ph type="title"/>
          </p:nvPr>
        </p:nvSpPr>
        <p:spPr>
          <a:xfrm>
            <a:off x="8426346" y="317500"/>
            <a:ext cx="3765654" cy="2862322"/>
          </a:xfrm>
        </p:spPr>
        <p:txBody>
          <a:bodyPr/>
          <a:lstStyle/>
          <a:p>
            <a:pPr algn="ctr"/>
            <a:r>
              <a:rPr lang="en-US" sz="4000" dirty="0" smtClean="0"/>
              <a:t>Systematic inquiry as a feasible practice</a:t>
            </a:r>
            <a:endParaRPr lang="he-IL" sz="4000" dirty="0"/>
          </a:p>
        </p:txBody>
      </p:sp>
    </p:spTree>
    <p:extLst>
      <p:ext uri="{BB962C8B-B14F-4D97-AF65-F5344CB8AC3E}">
        <p14:creationId xmlns:p14="http://schemas.microsoft.com/office/powerpoint/2010/main" val="39425083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1000"/>
                                        <p:tgtEl>
                                          <p:spTgt spid="45"/>
                                        </p:tgtEl>
                                      </p:cBhvr>
                                    </p:animEffect>
                                  </p:childTnLst>
                                </p:cTn>
                              </p:par>
                              <p:par>
                                <p:cTn id="8" presetID="23" presetClass="entr" presetSubtype="16"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 calcmode="lin" valueType="num">
                                      <p:cBhvr>
                                        <p:cTn id="10" dur="1000" fill="hold"/>
                                        <p:tgtEl>
                                          <p:spTgt spid="45"/>
                                        </p:tgtEl>
                                        <p:attrNameLst>
                                          <p:attrName>ppt_w</p:attrName>
                                        </p:attrNameLst>
                                      </p:cBhvr>
                                      <p:tavLst>
                                        <p:tav tm="0">
                                          <p:val>
                                            <p:fltVal val="0"/>
                                          </p:val>
                                        </p:tav>
                                        <p:tav tm="100000">
                                          <p:val>
                                            <p:strVal val="#ppt_w"/>
                                          </p:val>
                                        </p:tav>
                                      </p:tavLst>
                                    </p:anim>
                                    <p:anim calcmode="lin" valueType="num">
                                      <p:cBhvr>
                                        <p:cTn id="11" dur="1000" fill="hold"/>
                                        <p:tgtEl>
                                          <p:spTgt spid="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כחול">
            <a:extLst>
              <a:ext uri="{FF2B5EF4-FFF2-40B4-BE49-F238E27FC236}">
                <a16:creationId xmlns:a16="http://schemas.microsoft.com/office/drawing/2014/main" id="{689D55C3-FB8F-486A-AC15-20D34381DC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261" t="37701" r="11536" b="4751"/>
          <a:stretch/>
        </p:blipFill>
        <p:spPr>
          <a:xfrm>
            <a:off x="1054249" y="2623882"/>
            <a:ext cx="6210181" cy="3767243"/>
          </a:xfrm>
          <a:prstGeom prst="rect">
            <a:avLst/>
          </a:prstGeom>
        </p:spPr>
      </p:pic>
      <p:pic>
        <p:nvPicPr>
          <p:cNvPr id="9" name="אדום">
            <a:extLst>
              <a:ext uri="{FF2B5EF4-FFF2-40B4-BE49-F238E27FC236}">
                <a16:creationId xmlns:a16="http://schemas.microsoft.com/office/drawing/2014/main" id="{16BD6B70-17E2-49BB-9EE6-07E9EB1B70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61" t="4980" r="11536" b="58621"/>
          <a:stretch/>
        </p:blipFill>
        <p:spPr>
          <a:xfrm>
            <a:off x="1054249" y="481921"/>
            <a:ext cx="6210181" cy="2382744"/>
          </a:xfrm>
          <a:prstGeom prst="rect">
            <a:avLst/>
          </a:prstGeom>
        </p:spPr>
      </p:pic>
      <p:pic>
        <p:nvPicPr>
          <p:cNvPr id="15" name="מחומש חיצוני">
            <a:extLst>
              <a:ext uri="{FF2B5EF4-FFF2-40B4-BE49-F238E27FC236}">
                <a16:creationId xmlns:a16="http://schemas.microsoft.com/office/drawing/2014/main" id="{D2F76ECB-6835-4744-8D26-92455382EE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360" y="155863"/>
            <a:ext cx="8043977" cy="6546273"/>
          </a:xfrm>
          <a:prstGeom prst="rect">
            <a:avLst/>
          </a:prstGeom>
        </p:spPr>
      </p:pic>
      <p:pic>
        <p:nvPicPr>
          <p:cNvPr id="13" name="כוכב">
            <a:extLst>
              <a:ext uri="{FF2B5EF4-FFF2-40B4-BE49-F238E27FC236}">
                <a16:creationId xmlns:a16="http://schemas.microsoft.com/office/drawing/2014/main" id="{F09F985C-A989-4341-9E92-3FA7B485C0C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261" t="4751" r="11536" b="4981"/>
          <a:stretch/>
        </p:blipFill>
        <p:spPr>
          <a:xfrm>
            <a:off x="1065257" y="466874"/>
            <a:ext cx="6210181" cy="5909204"/>
          </a:xfrm>
          <a:prstGeom prst="rect">
            <a:avLst/>
          </a:prstGeom>
        </p:spPr>
      </p:pic>
      <p:sp>
        <p:nvSpPr>
          <p:cNvPr id="16" name="TextBox 15">
            <a:extLst>
              <a:ext uri="{FF2B5EF4-FFF2-40B4-BE49-F238E27FC236}">
                <a16:creationId xmlns:a16="http://schemas.microsoft.com/office/drawing/2014/main" id="{D8EA891A-0AEC-4945-84EA-85A0676867DC}"/>
              </a:ext>
            </a:extLst>
          </p:cNvPr>
          <p:cNvSpPr txBox="1"/>
          <p:nvPr/>
        </p:nvSpPr>
        <p:spPr>
          <a:xfrm>
            <a:off x="3037626" y="2880630"/>
            <a:ext cx="2271358" cy="486672"/>
          </a:xfrm>
          <a:prstGeom prst="rect">
            <a:avLst/>
          </a:prstGeom>
          <a:noFill/>
        </p:spPr>
        <p:txBody>
          <a:bodyPr wrap="square" rtlCol="1">
            <a:spAutoFit/>
          </a:bodyPr>
          <a:lstStyle/>
          <a:p>
            <a:pPr algn="ctr">
              <a:lnSpc>
                <a:spcPts val="3300"/>
              </a:lnSpc>
            </a:pPr>
            <a:r>
              <a:rPr lang="en-US" b="1" dirty="0" smtClean="0">
                <a:solidFill>
                  <a:schemeClr val="bg1"/>
                </a:solidFill>
                <a:latin typeface="Heebo" panose="00000500000000000000" pitchFamily="2" charset="-79"/>
                <a:cs typeface="Heebo" panose="00000500000000000000" pitchFamily="2" charset="-79"/>
              </a:rPr>
              <a:t>Gap and offset</a:t>
            </a:r>
            <a:endParaRPr lang="he-IL" b="1" dirty="0">
              <a:solidFill>
                <a:schemeClr val="bg1"/>
              </a:solidFill>
              <a:latin typeface="Heebo" panose="00000500000000000000" pitchFamily="2" charset="-79"/>
              <a:cs typeface="Heebo" panose="00000500000000000000" pitchFamily="2" charset="-79"/>
            </a:endParaRPr>
          </a:p>
        </p:txBody>
      </p:sp>
      <p:cxnSp>
        <p:nvCxnSpPr>
          <p:cNvPr id="20" name="מחבר חץ ישר 19">
            <a:extLst>
              <a:ext uri="{FF2B5EF4-FFF2-40B4-BE49-F238E27FC236}">
                <a16:creationId xmlns:a16="http://schemas.microsoft.com/office/drawing/2014/main" id="{AC0C11FF-D64E-4B7A-B04A-2E14AD35B1B1}"/>
              </a:ext>
            </a:extLst>
          </p:cNvPr>
          <p:cNvCxnSpPr>
            <a:cxnSpLocks/>
          </p:cNvCxnSpPr>
          <p:nvPr/>
        </p:nvCxnSpPr>
        <p:spPr>
          <a:xfrm>
            <a:off x="4618165" y="650229"/>
            <a:ext cx="2574771" cy="1823588"/>
          </a:xfrm>
          <a:prstGeom prst="straightConnector1">
            <a:avLst/>
          </a:prstGeom>
          <a:ln w="28575">
            <a:solidFill>
              <a:srgbClr val="FF797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מחבר חץ ישר 24">
            <a:extLst>
              <a:ext uri="{FF2B5EF4-FFF2-40B4-BE49-F238E27FC236}">
                <a16:creationId xmlns:a16="http://schemas.microsoft.com/office/drawing/2014/main" id="{2EF97DC5-B8CE-48D6-BB6F-464546507542}"/>
              </a:ext>
            </a:extLst>
          </p:cNvPr>
          <p:cNvCxnSpPr>
            <a:cxnSpLocks/>
          </p:cNvCxnSpPr>
          <p:nvPr/>
        </p:nvCxnSpPr>
        <p:spPr>
          <a:xfrm flipH="1">
            <a:off x="1147761" y="650229"/>
            <a:ext cx="2574771" cy="1823588"/>
          </a:xfrm>
          <a:prstGeom prst="straightConnector1">
            <a:avLst/>
          </a:prstGeom>
          <a:ln w="28575">
            <a:solidFill>
              <a:srgbClr val="FF7979"/>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8" name="מחבר חץ ישר 47">
            <a:extLst>
              <a:ext uri="{FF2B5EF4-FFF2-40B4-BE49-F238E27FC236}">
                <a16:creationId xmlns:a16="http://schemas.microsoft.com/office/drawing/2014/main" id="{D7CD9C49-36B9-4D67-91FF-B3522D6CDA27}"/>
              </a:ext>
            </a:extLst>
          </p:cNvPr>
          <p:cNvCxnSpPr>
            <a:cxnSpLocks/>
          </p:cNvCxnSpPr>
          <p:nvPr/>
        </p:nvCxnSpPr>
        <p:spPr>
          <a:xfrm flipV="1">
            <a:off x="4892881" y="2487961"/>
            <a:ext cx="285175" cy="25443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מחבר חץ ישר 51">
            <a:extLst>
              <a:ext uri="{FF2B5EF4-FFF2-40B4-BE49-F238E27FC236}">
                <a16:creationId xmlns:a16="http://schemas.microsoft.com/office/drawing/2014/main" id="{0EF0581A-1480-40C8-9D95-6A338E30C3BB}"/>
              </a:ext>
            </a:extLst>
          </p:cNvPr>
          <p:cNvCxnSpPr>
            <a:cxnSpLocks/>
          </p:cNvCxnSpPr>
          <p:nvPr/>
        </p:nvCxnSpPr>
        <p:spPr>
          <a:xfrm flipH="1" flipV="1">
            <a:off x="3174597" y="2487961"/>
            <a:ext cx="285175" cy="25443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מחבר חץ ישר 53">
            <a:extLst>
              <a:ext uri="{FF2B5EF4-FFF2-40B4-BE49-F238E27FC236}">
                <a16:creationId xmlns:a16="http://schemas.microsoft.com/office/drawing/2014/main" id="{7A659DBF-6814-4A4C-96FE-5565892CD684}"/>
              </a:ext>
            </a:extLst>
          </p:cNvPr>
          <p:cNvCxnSpPr>
            <a:cxnSpLocks/>
          </p:cNvCxnSpPr>
          <p:nvPr/>
        </p:nvCxnSpPr>
        <p:spPr>
          <a:xfrm>
            <a:off x="5309991" y="4085118"/>
            <a:ext cx="346145" cy="18318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מחבר חץ ישר 57">
            <a:extLst>
              <a:ext uri="{FF2B5EF4-FFF2-40B4-BE49-F238E27FC236}">
                <a16:creationId xmlns:a16="http://schemas.microsoft.com/office/drawing/2014/main" id="{4CBB34DE-772E-404C-B3DF-649307AFA434}"/>
              </a:ext>
            </a:extLst>
          </p:cNvPr>
          <p:cNvCxnSpPr>
            <a:cxnSpLocks/>
          </p:cNvCxnSpPr>
          <p:nvPr/>
        </p:nvCxnSpPr>
        <p:spPr>
          <a:xfrm flipH="1">
            <a:off x="2687294" y="4085118"/>
            <a:ext cx="346145" cy="183187"/>
          </a:xfrm>
          <a:prstGeom prst="straightConnector1">
            <a:avLst/>
          </a:prstGeom>
          <a:ln w="28575">
            <a:solidFill>
              <a:srgbClr val="FCC20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8" name="פנטגרם פנימי קטן">
            <a:extLst>
              <a:ext uri="{FF2B5EF4-FFF2-40B4-BE49-F238E27FC236}">
                <a16:creationId xmlns:a16="http://schemas.microsoft.com/office/drawing/2014/main" id="{3BE5AAA3-589C-4877-B0C8-0F0734A915F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3587" t="37701" r="33861" b="24904"/>
          <a:stretch/>
        </p:blipFill>
        <p:spPr>
          <a:xfrm rot="10800000">
            <a:off x="3525079" y="3292093"/>
            <a:ext cx="1297875" cy="1213339"/>
          </a:xfrm>
          <a:prstGeom prst="rect">
            <a:avLst/>
          </a:prstGeom>
        </p:spPr>
      </p:pic>
      <p:sp>
        <p:nvSpPr>
          <p:cNvPr id="41" name="TextBox 40">
            <a:extLst>
              <a:ext uri="{FF2B5EF4-FFF2-40B4-BE49-F238E27FC236}">
                <a16:creationId xmlns:a16="http://schemas.microsoft.com/office/drawing/2014/main" id="{3112E1E9-8AAB-4AAD-8F33-F1351AE8F9EC}"/>
              </a:ext>
            </a:extLst>
          </p:cNvPr>
          <p:cNvSpPr txBox="1"/>
          <p:nvPr/>
        </p:nvSpPr>
        <p:spPr>
          <a:xfrm>
            <a:off x="3447372" y="3541471"/>
            <a:ext cx="1414545" cy="938719"/>
          </a:xfrm>
          <a:prstGeom prst="rect">
            <a:avLst/>
          </a:prstGeom>
          <a:noFill/>
        </p:spPr>
        <p:txBody>
          <a:bodyPr wrap="square" rtlCol="1">
            <a:spAutoFit/>
          </a:bodyPr>
          <a:lstStyle>
            <a:defPPr>
              <a:defRPr lang="he-IL"/>
            </a:defPPr>
            <a:lvl1pPr algn="ctr">
              <a:lnSpc>
                <a:spcPts val="2200"/>
              </a:lnSpc>
              <a:defRPr>
                <a:solidFill>
                  <a:schemeClr val="bg1"/>
                </a:solidFill>
                <a:latin typeface="Heebo" panose="00000500000000000000" pitchFamily="2" charset="-79"/>
                <a:cs typeface="Heebo" panose="00000500000000000000" pitchFamily="2" charset="-79"/>
              </a:defRPr>
            </a:lvl1pPr>
          </a:lstStyle>
          <a:p>
            <a:r>
              <a:rPr lang="en-US" sz="1600" dirty="0" smtClean="0"/>
              <a:t>Strategy </a:t>
            </a:r>
          </a:p>
          <a:p>
            <a:r>
              <a:rPr lang="en-US" sz="1600" dirty="0" smtClean="0"/>
              <a:t>and a</a:t>
            </a:r>
          </a:p>
          <a:p>
            <a:r>
              <a:rPr lang="en-US" sz="1600" dirty="0" smtClean="0"/>
              <a:t> system</a:t>
            </a:r>
            <a:endParaRPr lang="he-IL" sz="1600" dirty="0"/>
          </a:p>
        </p:txBody>
      </p:sp>
      <p:sp>
        <p:nvSpPr>
          <p:cNvPr id="45" name="TextBox 44">
            <a:extLst>
              <a:ext uri="{FF2B5EF4-FFF2-40B4-BE49-F238E27FC236}">
                <a16:creationId xmlns:a16="http://schemas.microsoft.com/office/drawing/2014/main" id="{A6DE80AF-1C73-49DB-B1B9-1DFC286DCECC}"/>
              </a:ext>
            </a:extLst>
          </p:cNvPr>
          <p:cNvSpPr txBox="1"/>
          <p:nvPr/>
        </p:nvSpPr>
        <p:spPr>
          <a:xfrm>
            <a:off x="3132811" y="6279509"/>
            <a:ext cx="2176173" cy="427040"/>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Implementation</a:t>
            </a:r>
            <a:endParaRPr lang="he-IL" sz="2200" dirty="0">
              <a:solidFill>
                <a:srgbClr val="4AEBFC"/>
              </a:solidFill>
              <a:latin typeface="Heebo" panose="00000500000000000000" pitchFamily="2" charset="-79"/>
              <a:cs typeface="Heebo" panose="00000500000000000000" pitchFamily="2" charset="-79"/>
            </a:endParaRPr>
          </a:p>
        </p:txBody>
      </p:sp>
      <p:cxnSp>
        <p:nvCxnSpPr>
          <p:cNvPr id="49" name="מחבר חץ ישר 48">
            <a:extLst>
              <a:ext uri="{FF2B5EF4-FFF2-40B4-BE49-F238E27FC236}">
                <a16:creationId xmlns:a16="http://schemas.microsoft.com/office/drawing/2014/main" id="{8470E0CD-CE01-4291-BD23-C2E11675906E}"/>
              </a:ext>
            </a:extLst>
          </p:cNvPr>
          <p:cNvCxnSpPr>
            <a:cxnSpLocks/>
          </p:cNvCxnSpPr>
          <p:nvPr/>
        </p:nvCxnSpPr>
        <p:spPr>
          <a:xfrm>
            <a:off x="5357642" y="6457247"/>
            <a:ext cx="1001889" cy="0"/>
          </a:xfrm>
          <a:prstGeom prst="straightConnector1">
            <a:avLst/>
          </a:prstGeom>
          <a:ln w="28575">
            <a:solidFill>
              <a:srgbClr val="4AEBF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0" name="מחבר חץ ישר 49">
            <a:extLst>
              <a:ext uri="{FF2B5EF4-FFF2-40B4-BE49-F238E27FC236}">
                <a16:creationId xmlns:a16="http://schemas.microsoft.com/office/drawing/2014/main" id="{E4149530-5C05-4651-84C4-3C0F502DEACA}"/>
              </a:ext>
            </a:extLst>
          </p:cNvPr>
          <p:cNvCxnSpPr>
            <a:cxnSpLocks/>
          </p:cNvCxnSpPr>
          <p:nvPr/>
        </p:nvCxnSpPr>
        <p:spPr>
          <a:xfrm flipH="1">
            <a:off x="1976235" y="6449827"/>
            <a:ext cx="1001889" cy="0"/>
          </a:xfrm>
          <a:prstGeom prst="straightConnector1">
            <a:avLst/>
          </a:prstGeom>
          <a:ln w="28575">
            <a:solidFill>
              <a:srgbClr val="4AEBF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35DFBA54-F245-4853-B514-56A03D96A0A4}"/>
              </a:ext>
            </a:extLst>
          </p:cNvPr>
          <p:cNvSpPr txBox="1"/>
          <p:nvPr/>
        </p:nvSpPr>
        <p:spPr>
          <a:xfrm>
            <a:off x="6327840" y="6275096"/>
            <a:ext cx="2098506" cy="425758"/>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Organization</a:t>
            </a:r>
            <a:endParaRPr lang="he-IL" sz="2200" dirty="0">
              <a:solidFill>
                <a:srgbClr val="4AEBFC"/>
              </a:solidFill>
              <a:latin typeface="Heebo" panose="00000500000000000000" pitchFamily="2" charset="-79"/>
              <a:cs typeface="Heebo" panose="00000500000000000000" pitchFamily="2" charset="-79"/>
            </a:endParaRPr>
          </a:p>
        </p:txBody>
      </p:sp>
      <p:sp>
        <p:nvSpPr>
          <p:cNvPr id="56" name="TextBox 55">
            <a:extLst>
              <a:ext uri="{FF2B5EF4-FFF2-40B4-BE49-F238E27FC236}">
                <a16:creationId xmlns:a16="http://schemas.microsoft.com/office/drawing/2014/main" id="{6B25FDCB-419A-4DF7-B2A5-19311C1ED23A}"/>
              </a:ext>
            </a:extLst>
          </p:cNvPr>
          <p:cNvSpPr txBox="1"/>
          <p:nvPr/>
        </p:nvSpPr>
        <p:spPr>
          <a:xfrm>
            <a:off x="530490" y="6236948"/>
            <a:ext cx="1388274" cy="425758"/>
          </a:xfrm>
          <a:prstGeom prst="rect">
            <a:avLst/>
          </a:prstGeom>
          <a:noFill/>
        </p:spPr>
        <p:txBody>
          <a:bodyPr wrap="square" rtlCol="1">
            <a:spAutoFit/>
          </a:bodyPr>
          <a:lstStyle/>
          <a:p>
            <a:pPr algn="ctr">
              <a:lnSpc>
                <a:spcPts val="2600"/>
              </a:lnSpc>
            </a:pPr>
            <a:r>
              <a:rPr lang="en-US" sz="2200" dirty="0" smtClean="0">
                <a:solidFill>
                  <a:srgbClr val="4AEBFC"/>
                </a:solidFill>
                <a:latin typeface="Heebo" panose="00000500000000000000" pitchFamily="2" charset="-79"/>
                <a:cs typeface="Heebo" panose="00000500000000000000" pitchFamily="2" charset="-79"/>
              </a:rPr>
              <a:t>Planning</a:t>
            </a:r>
            <a:endParaRPr lang="he-IL" sz="2200" dirty="0">
              <a:solidFill>
                <a:srgbClr val="4AEBFC"/>
              </a:solidFill>
              <a:latin typeface="Heebo" panose="00000500000000000000" pitchFamily="2" charset="-79"/>
              <a:cs typeface="Heebo" panose="00000500000000000000" pitchFamily="2" charset="-79"/>
            </a:endParaRPr>
          </a:p>
        </p:txBody>
      </p:sp>
      <p:sp>
        <p:nvSpPr>
          <p:cNvPr id="57" name="TextBox 56">
            <a:extLst>
              <a:ext uri="{FF2B5EF4-FFF2-40B4-BE49-F238E27FC236}">
                <a16:creationId xmlns:a16="http://schemas.microsoft.com/office/drawing/2014/main" id="{C068D5E4-CFED-4CA9-82E2-35B165CACA4D}"/>
              </a:ext>
            </a:extLst>
          </p:cNvPr>
          <p:cNvSpPr txBox="1"/>
          <p:nvPr/>
        </p:nvSpPr>
        <p:spPr>
          <a:xfrm rot="17325326">
            <a:off x="5260180" y="3836994"/>
            <a:ext cx="1785156" cy="938719"/>
          </a:xfrm>
          <a:prstGeom prst="rect">
            <a:avLst/>
          </a:prstGeom>
          <a:noFill/>
        </p:spPr>
        <p:txBody>
          <a:bodyPr wrap="square" rtlCol="1">
            <a:spAutoFit/>
          </a:bodyPr>
          <a:lstStyle/>
          <a:p>
            <a:pPr algn="ctr">
              <a:lnSpc>
                <a:spcPts val="2200"/>
              </a:lnSpc>
            </a:pPr>
            <a:r>
              <a:rPr lang="en-US" sz="1400" dirty="0" smtClean="0">
                <a:solidFill>
                  <a:schemeClr val="bg1"/>
                </a:solidFill>
                <a:latin typeface="Heebo" panose="00000500000000000000" pitchFamily="2" charset="-79"/>
                <a:cs typeface="Heebo" panose="00000500000000000000" pitchFamily="2" charset="-79"/>
              </a:rPr>
              <a:t>Changing the method of organization</a:t>
            </a:r>
            <a:endParaRPr lang="he-IL" sz="1400" dirty="0">
              <a:solidFill>
                <a:schemeClr val="bg1"/>
              </a:solidFill>
              <a:latin typeface="Heebo" panose="00000500000000000000" pitchFamily="2" charset="-79"/>
              <a:cs typeface="Heebo" panose="00000500000000000000" pitchFamily="2" charset="-79"/>
            </a:endParaRPr>
          </a:p>
        </p:txBody>
      </p:sp>
      <p:sp>
        <p:nvSpPr>
          <p:cNvPr id="60" name="TextBox 59">
            <a:extLst>
              <a:ext uri="{FF2B5EF4-FFF2-40B4-BE49-F238E27FC236}">
                <a16:creationId xmlns:a16="http://schemas.microsoft.com/office/drawing/2014/main" id="{D3A57A58-4F5D-4B70-8834-D671FE04F3FE}"/>
              </a:ext>
            </a:extLst>
          </p:cNvPr>
          <p:cNvSpPr txBox="1"/>
          <p:nvPr/>
        </p:nvSpPr>
        <p:spPr>
          <a:xfrm rot="19506101">
            <a:off x="5080520" y="2974529"/>
            <a:ext cx="1688813" cy="656590"/>
          </a:xfrm>
          <a:prstGeom prst="rect">
            <a:avLst/>
          </a:prstGeom>
          <a:noFill/>
        </p:spPr>
        <p:txBody>
          <a:bodyPr wrap="square" rtlCol="1">
            <a:spAutoFit/>
          </a:bodyPr>
          <a:lstStyle/>
          <a:p>
            <a:pPr algn="ctr">
              <a:lnSpc>
                <a:spcPts val="2200"/>
              </a:lnSpc>
            </a:pPr>
            <a:r>
              <a:rPr lang="en-US" sz="1400" dirty="0">
                <a:solidFill>
                  <a:srgbClr val="FF7979"/>
                </a:solidFill>
                <a:latin typeface="Heebo" panose="00000500000000000000" pitchFamily="2" charset="-79"/>
                <a:cs typeface="Heebo" panose="00000500000000000000" pitchFamily="2" charset="-79"/>
              </a:rPr>
              <a:t>Creating a group of experts</a:t>
            </a:r>
            <a:endParaRPr lang="he-IL" sz="1400" dirty="0">
              <a:solidFill>
                <a:srgbClr val="FF7979"/>
              </a:solidFill>
              <a:latin typeface="Heebo" panose="00000500000000000000" pitchFamily="2" charset="-79"/>
              <a:cs typeface="Heebo" panose="00000500000000000000" pitchFamily="2" charset="-79"/>
            </a:endParaRPr>
          </a:p>
        </p:txBody>
      </p:sp>
      <p:sp>
        <p:nvSpPr>
          <p:cNvPr id="63" name="TextBox 62">
            <a:extLst>
              <a:ext uri="{FF2B5EF4-FFF2-40B4-BE49-F238E27FC236}">
                <a16:creationId xmlns:a16="http://schemas.microsoft.com/office/drawing/2014/main" id="{76879670-EEE7-4CDD-B8C9-B62250662613}"/>
              </a:ext>
            </a:extLst>
          </p:cNvPr>
          <p:cNvSpPr txBox="1"/>
          <p:nvPr/>
        </p:nvSpPr>
        <p:spPr>
          <a:xfrm>
            <a:off x="5076676" y="1896052"/>
            <a:ext cx="1487067" cy="938719"/>
          </a:xfrm>
          <a:prstGeom prst="rect">
            <a:avLst/>
          </a:prstGeom>
          <a:noFill/>
        </p:spPr>
        <p:txBody>
          <a:bodyPr wrap="square" rtlCol="1">
            <a:spAutoFit/>
          </a:bodyPr>
          <a:lstStyle/>
          <a:p>
            <a:pPr algn="ctr">
              <a:lnSpc>
                <a:spcPts val="2200"/>
              </a:lnSpc>
            </a:pPr>
            <a:r>
              <a:rPr lang="en-US" sz="1400" dirty="0" smtClean="0">
                <a:solidFill>
                  <a:schemeClr val="bg1"/>
                </a:solidFill>
                <a:latin typeface="Heebo" panose="00000500000000000000" pitchFamily="2" charset="-79"/>
                <a:cs typeface="Heebo" panose="00000500000000000000" pitchFamily="2" charset="-79"/>
              </a:rPr>
              <a:t>Changing</a:t>
            </a:r>
          </a:p>
          <a:p>
            <a:pPr algn="ctr">
              <a:lnSpc>
                <a:spcPts val="2200"/>
              </a:lnSpc>
            </a:pPr>
            <a:r>
              <a:rPr lang="en-US" sz="1400" dirty="0" smtClean="0">
                <a:solidFill>
                  <a:schemeClr val="bg1"/>
                </a:solidFill>
                <a:latin typeface="Heebo" panose="00000500000000000000" pitchFamily="2" charset="-79"/>
                <a:cs typeface="Heebo" panose="00000500000000000000" pitchFamily="2" charset="-79"/>
              </a:rPr>
              <a:t> the thinking   configuration</a:t>
            </a:r>
            <a:endParaRPr lang="he-IL" sz="1400" dirty="0">
              <a:solidFill>
                <a:schemeClr val="bg1"/>
              </a:solidFill>
              <a:latin typeface="Heebo" panose="00000500000000000000" pitchFamily="2" charset="-79"/>
              <a:cs typeface="Heebo" panose="00000500000000000000" pitchFamily="2" charset="-79"/>
            </a:endParaRPr>
          </a:p>
        </p:txBody>
      </p:sp>
      <p:sp>
        <p:nvSpPr>
          <p:cNvPr id="64" name="TextBox 63">
            <a:extLst>
              <a:ext uri="{FF2B5EF4-FFF2-40B4-BE49-F238E27FC236}">
                <a16:creationId xmlns:a16="http://schemas.microsoft.com/office/drawing/2014/main" id="{D11DBD26-A630-4F93-BAD4-EA83E7BB707A}"/>
              </a:ext>
            </a:extLst>
          </p:cNvPr>
          <p:cNvSpPr txBox="1"/>
          <p:nvPr/>
        </p:nvSpPr>
        <p:spPr>
          <a:xfrm>
            <a:off x="3570616" y="2179163"/>
            <a:ext cx="1272051" cy="632224"/>
          </a:xfrm>
          <a:prstGeom prst="rect">
            <a:avLst/>
          </a:prstGeom>
          <a:noFill/>
        </p:spPr>
        <p:txBody>
          <a:bodyPr wrap="square" rtlCol="1">
            <a:spAutoFit/>
          </a:bodyPr>
          <a:lstStyle/>
          <a:p>
            <a:pPr algn="ctr">
              <a:lnSpc>
                <a:spcPts val="2200"/>
              </a:lnSpc>
            </a:pPr>
            <a:r>
              <a:rPr lang="en-US" sz="1200" dirty="0">
                <a:solidFill>
                  <a:srgbClr val="FF7979"/>
                </a:solidFill>
                <a:latin typeface="Heebo" panose="00000500000000000000" pitchFamily="2" charset="-79"/>
                <a:cs typeface="Heebo" panose="00000500000000000000" pitchFamily="2" charset="-79"/>
              </a:rPr>
              <a:t>Embarrassment and doubt</a:t>
            </a:r>
            <a:endParaRPr lang="he-IL" sz="1200" dirty="0">
              <a:solidFill>
                <a:srgbClr val="FF7979"/>
              </a:solidFill>
              <a:latin typeface="Heebo" panose="00000500000000000000" pitchFamily="2" charset="-79"/>
              <a:cs typeface="Heebo" panose="00000500000000000000" pitchFamily="2" charset="-79"/>
            </a:endParaRPr>
          </a:p>
        </p:txBody>
      </p:sp>
      <p:sp>
        <p:nvSpPr>
          <p:cNvPr id="65" name="TextBox 64">
            <a:extLst>
              <a:ext uri="{FF2B5EF4-FFF2-40B4-BE49-F238E27FC236}">
                <a16:creationId xmlns:a16="http://schemas.microsoft.com/office/drawing/2014/main" id="{CD97B007-8892-49F6-BCD0-1FF7D9F8BEDE}"/>
              </a:ext>
            </a:extLst>
          </p:cNvPr>
          <p:cNvSpPr txBox="1"/>
          <p:nvPr/>
        </p:nvSpPr>
        <p:spPr>
          <a:xfrm>
            <a:off x="2034454" y="1848819"/>
            <a:ext cx="1618541" cy="938719"/>
          </a:xfrm>
          <a:prstGeom prst="rect">
            <a:avLst/>
          </a:prstGeom>
          <a:noFill/>
        </p:spPr>
        <p:txBody>
          <a:bodyPr wrap="square" rtlCol="1">
            <a:spAutoFit/>
          </a:bodyPr>
          <a:lstStyle/>
          <a:p>
            <a:pPr algn="ctr">
              <a:lnSpc>
                <a:spcPts val="2200"/>
              </a:lnSpc>
            </a:pPr>
            <a:r>
              <a:rPr lang="en-US" sz="1400" dirty="0" smtClean="0">
                <a:solidFill>
                  <a:schemeClr val="bg1"/>
                </a:solidFill>
                <a:latin typeface="Heebo" panose="00000500000000000000" pitchFamily="2" charset="-79"/>
                <a:cs typeface="Heebo" panose="00000500000000000000" pitchFamily="2" charset="-79"/>
              </a:rPr>
              <a:t>Changing the understanding of reality</a:t>
            </a:r>
            <a:endParaRPr lang="he-IL" sz="1400" dirty="0">
              <a:solidFill>
                <a:schemeClr val="bg1"/>
              </a:solidFill>
              <a:latin typeface="Heebo" panose="00000500000000000000" pitchFamily="2" charset="-79"/>
              <a:cs typeface="Heebo" panose="00000500000000000000" pitchFamily="2" charset="-79"/>
            </a:endParaRPr>
          </a:p>
        </p:txBody>
      </p:sp>
      <p:sp>
        <p:nvSpPr>
          <p:cNvPr id="66" name="TextBox 65">
            <a:extLst>
              <a:ext uri="{FF2B5EF4-FFF2-40B4-BE49-F238E27FC236}">
                <a16:creationId xmlns:a16="http://schemas.microsoft.com/office/drawing/2014/main" id="{B9C1BD91-3CB9-4FDC-8D32-0CDFE1F38DC7}"/>
              </a:ext>
            </a:extLst>
          </p:cNvPr>
          <p:cNvSpPr txBox="1"/>
          <p:nvPr/>
        </p:nvSpPr>
        <p:spPr>
          <a:xfrm rot="19506101">
            <a:off x="737000" y="1211995"/>
            <a:ext cx="3121696" cy="374461"/>
          </a:xfrm>
          <a:prstGeom prst="rect">
            <a:avLst/>
          </a:prstGeom>
          <a:noFill/>
        </p:spPr>
        <p:txBody>
          <a:bodyPr wrap="square" rtlCol="1">
            <a:spAutoFit/>
          </a:bodyPr>
          <a:lstStyle/>
          <a:p>
            <a:pPr algn="ctr">
              <a:lnSpc>
                <a:spcPts val="2200"/>
              </a:lnSpc>
            </a:pPr>
            <a:r>
              <a:rPr lang="en-US" dirty="0">
                <a:solidFill>
                  <a:srgbClr val="FF7979"/>
                </a:solidFill>
                <a:latin typeface="Heebo" panose="00000500000000000000" pitchFamily="2" charset="-79"/>
                <a:cs typeface="Heebo" panose="00000500000000000000" pitchFamily="2" charset="-79"/>
              </a:rPr>
              <a:t>Insight</a:t>
            </a:r>
            <a:endParaRPr lang="he-IL" dirty="0">
              <a:solidFill>
                <a:srgbClr val="FF7979"/>
              </a:solidFill>
              <a:latin typeface="Heebo" panose="00000500000000000000" pitchFamily="2" charset="-79"/>
              <a:cs typeface="Heebo" panose="00000500000000000000" pitchFamily="2" charset="-79"/>
            </a:endParaRPr>
          </a:p>
        </p:txBody>
      </p:sp>
      <p:sp>
        <p:nvSpPr>
          <p:cNvPr id="67" name="TextBox 66">
            <a:extLst>
              <a:ext uri="{FF2B5EF4-FFF2-40B4-BE49-F238E27FC236}">
                <a16:creationId xmlns:a16="http://schemas.microsoft.com/office/drawing/2014/main" id="{E312E3A0-6772-49A8-BA70-203E90A2F994}"/>
              </a:ext>
            </a:extLst>
          </p:cNvPr>
          <p:cNvSpPr txBox="1"/>
          <p:nvPr/>
        </p:nvSpPr>
        <p:spPr>
          <a:xfrm>
            <a:off x="2863963" y="126400"/>
            <a:ext cx="2713047" cy="515526"/>
          </a:xfrm>
          <a:prstGeom prst="rect">
            <a:avLst/>
          </a:prstGeom>
          <a:noFill/>
        </p:spPr>
        <p:txBody>
          <a:bodyPr wrap="square" rtlCol="1">
            <a:spAutoFit/>
          </a:bodyPr>
          <a:lstStyle/>
          <a:p>
            <a:pPr algn="ctr">
              <a:lnSpc>
                <a:spcPts val="3300"/>
              </a:lnSpc>
            </a:pPr>
            <a:r>
              <a:rPr lang="en-US" sz="2200" dirty="0">
                <a:solidFill>
                  <a:srgbClr val="FF7979"/>
                </a:solidFill>
                <a:latin typeface="Heebo" panose="00000500000000000000" pitchFamily="2" charset="-79"/>
                <a:cs typeface="Heebo" panose="00000500000000000000" pitchFamily="2" charset="-79"/>
              </a:rPr>
              <a:t>Structuring learning</a:t>
            </a:r>
            <a:endParaRPr lang="he-IL" sz="2200" dirty="0">
              <a:solidFill>
                <a:srgbClr val="FF7979"/>
              </a:solidFill>
              <a:latin typeface="Heebo" panose="00000500000000000000" pitchFamily="2" charset="-79"/>
              <a:cs typeface="Heebo" panose="00000500000000000000" pitchFamily="2" charset="-79"/>
            </a:endParaRPr>
          </a:p>
        </p:txBody>
      </p:sp>
      <p:sp>
        <p:nvSpPr>
          <p:cNvPr id="68" name="TextBox 67">
            <a:extLst>
              <a:ext uri="{FF2B5EF4-FFF2-40B4-BE49-F238E27FC236}">
                <a16:creationId xmlns:a16="http://schemas.microsoft.com/office/drawing/2014/main" id="{85D6ACB3-5339-439C-8F8B-0571FED31C0C}"/>
              </a:ext>
            </a:extLst>
          </p:cNvPr>
          <p:cNvSpPr txBox="1"/>
          <p:nvPr/>
        </p:nvSpPr>
        <p:spPr>
          <a:xfrm rot="2161691">
            <a:off x="4484514" y="1215263"/>
            <a:ext cx="3079403" cy="374461"/>
          </a:xfrm>
          <a:prstGeom prst="rect">
            <a:avLst/>
          </a:prstGeom>
          <a:noFill/>
        </p:spPr>
        <p:txBody>
          <a:bodyPr wrap="square" rtlCol="1">
            <a:spAutoFit/>
          </a:bodyPr>
          <a:lstStyle/>
          <a:p>
            <a:pPr algn="ctr">
              <a:lnSpc>
                <a:spcPts val="2200"/>
              </a:lnSpc>
            </a:pPr>
            <a:r>
              <a:rPr lang="en-US" dirty="0">
                <a:solidFill>
                  <a:srgbClr val="FF7979"/>
                </a:solidFill>
                <a:latin typeface="Heebo" panose="00000500000000000000" pitchFamily="2" charset="-79"/>
                <a:cs typeface="Heebo" panose="00000500000000000000" pitchFamily="2" charset="-79"/>
              </a:rPr>
              <a:t>Inquiry</a:t>
            </a:r>
            <a:endParaRPr lang="he-IL" dirty="0">
              <a:solidFill>
                <a:srgbClr val="FF7979"/>
              </a:solidFill>
              <a:latin typeface="Heebo" panose="00000500000000000000" pitchFamily="2" charset="-79"/>
              <a:cs typeface="Heebo" panose="00000500000000000000" pitchFamily="2" charset="-79"/>
            </a:endParaRPr>
          </a:p>
        </p:txBody>
      </p:sp>
      <p:sp>
        <p:nvSpPr>
          <p:cNvPr id="69" name="TextBox 68">
            <a:extLst>
              <a:ext uri="{FF2B5EF4-FFF2-40B4-BE49-F238E27FC236}">
                <a16:creationId xmlns:a16="http://schemas.microsoft.com/office/drawing/2014/main" id="{47CEFDFD-8922-4BD0-A855-E4C68C24434C}"/>
              </a:ext>
            </a:extLst>
          </p:cNvPr>
          <p:cNvSpPr txBox="1"/>
          <p:nvPr/>
        </p:nvSpPr>
        <p:spPr>
          <a:xfrm rot="4274674" flipH="1">
            <a:off x="1341750" y="4022060"/>
            <a:ext cx="1704605" cy="656590"/>
          </a:xfrm>
          <a:prstGeom prst="rect">
            <a:avLst/>
          </a:prstGeom>
          <a:noFill/>
        </p:spPr>
        <p:txBody>
          <a:bodyPr wrap="square" rtlCol="1">
            <a:spAutoFit/>
          </a:bodyPr>
          <a:lstStyle/>
          <a:p>
            <a:pPr algn="ctr">
              <a:lnSpc>
                <a:spcPts val="2200"/>
              </a:lnSpc>
            </a:pPr>
            <a:r>
              <a:rPr lang="en-US" sz="1600" dirty="0" smtClean="0">
                <a:solidFill>
                  <a:schemeClr val="bg1"/>
                </a:solidFill>
                <a:latin typeface="Heebo" panose="00000500000000000000" pitchFamily="2" charset="-79"/>
                <a:cs typeface="Heebo" panose="00000500000000000000" pitchFamily="2" charset="-79"/>
              </a:rPr>
              <a:t>New operative configuration</a:t>
            </a:r>
            <a:endParaRPr lang="he-IL" sz="1600" dirty="0">
              <a:solidFill>
                <a:schemeClr val="bg1"/>
              </a:solidFill>
              <a:latin typeface="Heebo" panose="00000500000000000000" pitchFamily="2" charset="-79"/>
              <a:cs typeface="Heebo" panose="00000500000000000000" pitchFamily="2" charset="-79"/>
            </a:endParaRPr>
          </a:p>
        </p:txBody>
      </p:sp>
      <p:sp>
        <p:nvSpPr>
          <p:cNvPr id="70" name="TextBox 69">
            <a:extLst>
              <a:ext uri="{FF2B5EF4-FFF2-40B4-BE49-F238E27FC236}">
                <a16:creationId xmlns:a16="http://schemas.microsoft.com/office/drawing/2014/main" id="{229A9CFB-028C-4731-ABC8-65F89760B40A}"/>
              </a:ext>
            </a:extLst>
          </p:cNvPr>
          <p:cNvSpPr txBox="1"/>
          <p:nvPr/>
        </p:nvSpPr>
        <p:spPr>
          <a:xfrm rot="2161691">
            <a:off x="1485981" y="3041890"/>
            <a:ext cx="1920827" cy="656590"/>
          </a:xfrm>
          <a:prstGeom prst="rect">
            <a:avLst/>
          </a:prstGeom>
          <a:noFill/>
        </p:spPr>
        <p:txBody>
          <a:bodyPr wrap="square" rtlCol="1">
            <a:spAutoFit/>
          </a:bodyPr>
          <a:lstStyle/>
          <a:p>
            <a:pPr algn="ctr">
              <a:lnSpc>
                <a:spcPts val="2200"/>
              </a:lnSpc>
            </a:pPr>
            <a:r>
              <a:rPr lang="en-US" sz="1400" dirty="0">
                <a:solidFill>
                  <a:srgbClr val="FF7979"/>
                </a:solidFill>
                <a:latin typeface="Heebo" panose="00000500000000000000" pitchFamily="2" charset="-79"/>
                <a:cs typeface="Heebo" panose="00000500000000000000" pitchFamily="2" charset="-79"/>
              </a:rPr>
              <a:t>Defining the gap in the exiting paradigm</a:t>
            </a:r>
            <a:endParaRPr lang="he-IL" sz="1400" dirty="0">
              <a:solidFill>
                <a:srgbClr val="FF7979"/>
              </a:solidFill>
              <a:latin typeface="Heebo" panose="00000500000000000000" pitchFamily="2" charset="-79"/>
              <a:cs typeface="Heebo" panose="00000500000000000000" pitchFamily="2" charset="-79"/>
            </a:endParaRPr>
          </a:p>
        </p:txBody>
      </p:sp>
      <p:sp>
        <p:nvSpPr>
          <p:cNvPr id="71" name="TextBox 70">
            <a:extLst>
              <a:ext uri="{FF2B5EF4-FFF2-40B4-BE49-F238E27FC236}">
                <a16:creationId xmlns:a16="http://schemas.microsoft.com/office/drawing/2014/main" id="{CD979104-E7FB-461C-90EC-EFE5747C7C09}"/>
              </a:ext>
            </a:extLst>
          </p:cNvPr>
          <p:cNvSpPr txBox="1"/>
          <p:nvPr/>
        </p:nvSpPr>
        <p:spPr>
          <a:xfrm>
            <a:off x="7073695" y="2451098"/>
            <a:ext cx="1272051" cy="760465"/>
          </a:xfrm>
          <a:prstGeom prst="rect">
            <a:avLst/>
          </a:prstGeom>
          <a:noFill/>
        </p:spPr>
        <p:txBody>
          <a:bodyPr wrap="square" rtlCol="1">
            <a:spAutoFit/>
          </a:bodyPr>
          <a:lstStyle/>
          <a:p>
            <a:pPr algn="ctr">
              <a:lnSpc>
                <a:spcPts val="2600"/>
              </a:lnSpc>
            </a:pPr>
            <a:r>
              <a:rPr lang="en-US" sz="2200" dirty="0">
                <a:solidFill>
                  <a:srgbClr val="FF7979"/>
                </a:solidFill>
                <a:latin typeface="Heebo" panose="00000500000000000000" pitchFamily="2" charset="-79"/>
                <a:cs typeface="Heebo" panose="00000500000000000000" pitchFamily="2" charset="-79"/>
              </a:rPr>
              <a:t>Critical thinking</a:t>
            </a:r>
            <a:endParaRPr lang="he-IL" sz="2200" dirty="0">
              <a:solidFill>
                <a:srgbClr val="FF7979"/>
              </a:solidFill>
              <a:latin typeface="Heebo" panose="00000500000000000000" pitchFamily="2" charset="-79"/>
              <a:cs typeface="Heebo" panose="00000500000000000000" pitchFamily="2" charset="-79"/>
            </a:endParaRPr>
          </a:p>
        </p:txBody>
      </p:sp>
      <p:sp>
        <p:nvSpPr>
          <p:cNvPr id="72" name="TextBox 71">
            <a:extLst>
              <a:ext uri="{FF2B5EF4-FFF2-40B4-BE49-F238E27FC236}">
                <a16:creationId xmlns:a16="http://schemas.microsoft.com/office/drawing/2014/main" id="{00B92986-6CDA-4720-B786-3586AC4649DE}"/>
              </a:ext>
            </a:extLst>
          </p:cNvPr>
          <p:cNvSpPr txBox="1"/>
          <p:nvPr/>
        </p:nvSpPr>
        <p:spPr>
          <a:xfrm>
            <a:off x="69179" y="2487961"/>
            <a:ext cx="1272051" cy="427040"/>
          </a:xfrm>
          <a:prstGeom prst="rect">
            <a:avLst/>
          </a:prstGeom>
          <a:noFill/>
        </p:spPr>
        <p:txBody>
          <a:bodyPr wrap="square" rtlCol="1">
            <a:spAutoFit/>
          </a:bodyPr>
          <a:lstStyle/>
          <a:p>
            <a:pPr algn="ctr">
              <a:lnSpc>
                <a:spcPts val="2600"/>
              </a:lnSpc>
            </a:pPr>
            <a:r>
              <a:rPr lang="en-US" sz="2200" dirty="0">
                <a:solidFill>
                  <a:srgbClr val="FF7979"/>
                </a:solidFill>
                <a:latin typeface="Heebo" panose="00000500000000000000" pitchFamily="2" charset="-79"/>
                <a:cs typeface="Heebo" panose="00000500000000000000" pitchFamily="2" charset="-79"/>
              </a:rPr>
              <a:t>Design</a:t>
            </a:r>
            <a:endParaRPr lang="he-IL" sz="2200" dirty="0">
              <a:solidFill>
                <a:srgbClr val="FF7979"/>
              </a:solidFill>
              <a:latin typeface="Heebo" panose="00000500000000000000" pitchFamily="2" charset="-79"/>
              <a:cs typeface="Heebo" panose="00000500000000000000" pitchFamily="2" charset="-79"/>
            </a:endParaRPr>
          </a:p>
        </p:txBody>
      </p:sp>
      <p:sp>
        <p:nvSpPr>
          <p:cNvPr id="73" name="TextBox 72">
            <a:extLst>
              <a:ext uri="{FF2B5EF4-FFF2-40B4-BE49-F238E27FC236}">
                <a16:creationId xmlns:a16="http://schemas.microsoft.com/office/drawing/2014/main" id="{5B4514A4-AABD-4C43-892C-23725A1530CD}"/>
              </a:ext>
            </a:extLst>
          </p:cNvPr>
          <p:cNvSpPr txBox="1"/>
          <p:nvPr/>
        </p:nvSpPr>
        <p:spPr>
          <a:xfrm rot="2161691">
            <a:off x="4238990" y="4974153"/>
            <a:ext cx="1878130" cy="656590"/>
          </a:xfrm>
          <a:prstGeom prst="rect">
            <a:avLst/>
          </a:prstGeom>
          <a:noFill/>
        </p:spPr>
        <p:txBody>
          <a:bodyPr wrap="square" rtlCol="1">
            <a:spAutoFit/>
          </a:bodyPr>
          <a:lstStyle/>
          <a:p>
            <a:pPr algn="ctr">
              <a:lnSpc>
                <a:spcPts val="2200"/>
              </a:lnSpc>
            </a:pPr>
            <a:r>
              <a:rPr lang="en-US" sz="1400" dirty="0">
                <a:solidFill>
                  <a:srgbClr val="61FFFB"/>
                </a:solidFill>
                <a:latin typeface="Heebo" panose="00000500000000000000" pitchFamily="2" charset="-79"/>
                <a:cs typeface="Heebo" panose="00000500000000000000" pitchFamily="2" charset="-79"/>
              </a:rPr>
              <a:t>Defining the system’s structure</a:t>
            </a:r>
            <a:endParaRPr lang="he-IL" sz="1400" dirty="0">
              <a:solidFill>
                <a:srgbClr val="61FFFB"/>
              </a:solidFill>
              <a:latin typeface="Heebo" panose="00000500000000000000" pitchFamily="2" charset="-79"/>
              <a:cs typeface="Heebo" panose="00000500000000000000" pitchFamily="2" charset="-79"/>
            </a:endParaRPr>
          </a:p>
        </p:txBody>
      </p:sp>
      <p:sp>
        <p:nvSpPr>
          <p:cNvPr id="74" name="TextBox 73">
            <a:extLst>
              <a:ext uri="{FF2B5EF4-FFF2-40B4-BE49-F238E27FC236}">
                <a16:creationId xmlns:a16="http://schemas.microsoft.com/office/drawing/2014/main" id="{2AC1BA13-D695-484A-B9C6-C1D1D44948E6}"/>
              </a:ext>
            </a:extLst>
          </p:cNvPr>
          <p:cNvSpPr txBox="1"/>
          <p:nvPr/>
        </p:nvSpPr>
        <p:spPr>
          <a:xfrm rot="19506101">
            <a:off x="2480815" y="4886300"/>
            <a:ext cx="1694202" cy="656590"/>
          </a:xfrm>
          <a:prstGeom prst="rect">
            <a:avLst/>
          </a:prstGeom>
          <a:noFill/>
        </p:spPr>
        <p:txBody>
          <a:bodyPr wrap="square" rtlCol="1">
            <a:spAutoFit/>
          </a:bodyPr>
          <a:lstStyle/>
          <a:p>
            <a:pPr algn="ctr">
              <a:lnSpc>
                <a:spcPts val="2200"/>
              </a:lnSpc>
            </a:pPr>
            <a:r>
              <a:rPr lang="en-US" sz="1400" dirty="0">
                <a:solidFill>
                  <a:srgbClr val="61FFFB"/>
                </a:solidFill>
                <a:latin typeface="Heebo" panose="00000500000000000000" pitchFamily="2" charset="-79"/>
                <a:cs typeface="Heebo" panose="00000500000000000000" pitchFamily="2" charset="-79"/>
              </a:rPr>
              <a:t>Creating a new paradigm</a:t>
            </a:r>
            <a:endParaRPr lang="he-IL" sz="1400" dirty="0">
              <a:solidFill>
                <a:srgbClr val="61FFFB"/>
              </a:solidFill>
              <a:latin typeface="Heebo" panose="00000500000000000000" pitchFamily="2" charset="-79"/>
              <a:cs typeface="Heebo" panose="00000500000000000000" pitchFamily="2" charset="-79"/>
            </a:endParaRPr>
          </a:p>
        </p:txBody>
      </p:sp>
      <p:sp>
        <p:nvSpPr>
          <p:cNvPr id="75" name="TextBox 74">
            <a:extLst>
              <a:ext uri="{FF2B5EF4-FFF2-40B4-BE49-F238E27FC236}">
                <a16:creationId xmlns:a16="http://schemas.microsoft.com/office/drawing/2014/main" id="{1088AC6C-BABC-4D0B-B27F-7A0940C51DB2}"/>
              </a:ext>
            </a:extLst>
          </p:cNvPr>
          <p:cNvSpPr txBox="1"/>
          <p:nvPr/>
        </p:nvSpPr>
        <p:spPr>
          <a:xfrm>
            <a:off x="3537280" y="5391019"/>
            <a:ext cx="1272051" cy="938719"/>
          </a:xfrm>
          <a:prstGeom prst="rect">
            <a:avLst/>
          </a:prstGeom>
          <a:noFill/>
        </p:spPr>
        <p:txBody>
          <a:bodyPr wrap="square" rtlCol="1">
            <a:spAutoFit/>
          </a:bodyPr>
          <a:lstStyle/>
          <a:p>
            <a:pPr algn="ctr">
              <a:lnSpc>
                <a:spcPts val="2200"/>
              </a:lnSpc>
            </a:pPr>
            <a:r>
              <a:rPr lang="en-US" sz="1600" dirty="0" smtClean="0">
                <a:solidFill>
                  <a:schemeClr val="bg1"/>
                </a:solidFill>
                <a:latin typeface="Heebo" panose="00000500000000000000" pitchFamily="2" charset="-79"/>
                <a:cs typeface="Heebo" panose="00000500000000000000" pitchFamily="2" charset="-79"/>
              </a:rPr>
              <a:t>Changing the way of thinking</a:t>
            </a:r>
            <a:endParaRPr lang="he-IL" sz="1600" dirty="0">
              <a:solidFill>
                <a:schemeClr val="bg1"/>
              </a:solidFill>
              <a:latin typeface="Heebo" panose="00000500000000000000" pitchFamily="2" charset="-79"/>
              <a:cs typeface="Heebo" panose="00000500000000000000" pitchFamily="2" charset="-79"/>
            </a:endParaRPr>
          </a:p>
        </p:txBody>
      </p:sp>
      <p:sp>
        <p:nvSpPr>
          <p:cNvPr id="78" name="מלבן 77">
            <a:extLst>
              <a:ext uri="{FF2B5EF4-FFF2-40B4-BE49-F238E27FC236}">
                <a16:creationId xmlns:a16="http://schemas.microsoft.com/office/drawing/2014/main" id="{66AC8BA2-1CBE-49DB-ADA1-1ECD87B152EA}"/>
              </a:ext>
            </a:extLst>
          </p:cNvPr>
          <p:cNvSpPr/>
          <p:nvPr/>
        </p:nvSpPr>
        <p:spPr>
          <a:xfrm rot="2700000">
            <a:off x="10195771" y="3408014"/>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9" name="כותרת 1">
            <a:extLst>
              <a:ext uri="{FF2B5EF4-FFF2-40B4-BE49-F238E27FC236}">
                <a16:creationId xmlns:a16="http://schemas.microsoft.com/office/drawing/2014/main" id="{B636F25D-75B9-4FCF-8875-FC0D32CEAD9D}"/>
              </a:ext>
            </a:extLst>
          </p:cNvPr>
          <p:cNvSpPr>
            <a:spLocks noGrp="1"/>
          </p:cNvSpPr>
          <p:nvPr>
            <p:ph type="title"/>
          </p:nvPr>
        </p:nvSpPr>
        <p:spPr>
          <a:xfrm>
            <a:off x="8426346" y="317500"/>
            <a:ext cx="3765654" cy="2862322"/>
          </a:xfrm>
        </p:spPr>
        <p:txBody>
          <a:bodyPr/>
          <a:lstStyle/>
          <a:p>
            <a:pPr algn="ctr"/>
            <a:r>
              <a:rPr lang="en-US" sz="4000" dirty="0" smtClean="0"/>
              <a:t>Systematic inquiry as a feasible practice</a:t>
            </a:r>
            <a:endParaRPr lang="he-IL" sz="4000" dirty="0"/>
          </a:p>
        </p:txBody>
      </p:sp>
    </p:spTree>
    <p:extLst>
      <p:ext uri="{BB962C8B-B14F-4D97-AF65-F5344CB8AC3E}">
        <p14:creationId xmlns:p14="http://schemas.microsoft.com/office/powerpoint/2010/main" val="798594717"/>
      </p:ext>
    </p:extLst>
  </p:cSld>
  <p:clrMapOvr>
    <a:masterClrMapping/>
  </p:clrMapOvr>
  <p:transition advClick="0">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קבוצה 44">
            <a:extLst>
              <a:ext uri="{FF2B5EF4-FFF2-40B4-BE49-F238E27FC236}">
                <a16:creationId xmlns:a16="http://schemas.microsoft.com/office/drawing/2014/main" id="{39D7C318-8B21-44A1-962D-4C7BCDBCAF59}"/>
              </a:ext>
            </a:extLst>
          </p:cNvPr>
          <p:cNvGrpSpPr/>
          <p:nvPr/>
        </p:nvGrpSpPr>
        <p:grpSpPr>
          <a:xfrm>
            <a:off x="243810" y="785691"/>
            <a:ext cx="8020189" cy="5361231"/>
            <a:chOff x="1716369" y="1303049"/>
            <a:chExt cx="8952388" cy="5361231"/>
          </a:xfrm>
        </p:grpSpPr>
        <p:pic>
          <p:nvPicPr>
            <p:cNvPr id="49" name="An object">
              <a:extLst>
                <a:ext uri="{FF2B5EF4-FFF2-40B4-BE49-F238E27FC236}">
                  <a16:creationId xmlns:a16="http://schemas.microsoft.com/office/drawing/2014/main" id="{5D3554BE-7FCA-4004-A4A7-F52DB6EA32F3}"/>
                </a:ext>
              </a:extLst>
            </p:cNvPr>
            <p:cNvPicPr>
              <a:picLocks noChangeAspect="1"/>
            </p:cNvPicPr>
            <p:nvPr/>
          </p:nvPicPr>
          <p:blipFill>
            <a:blip r:embed="rId2" cstate="print">
              <a:lum bright="20000"/>
              <a:extLst>
                <a:ext uri="{28A0092B-C50C-407E-A947-70E740481C1C}">
                  <a14:useLocalDpi xmlns:a14="http://schemas.microsoft.com/office/drawing/2010/main" val="0"/>
                </a:ext>
              </a:extLst>
            </a:blip>
            <a:srcRect/>
            <a:stretch>
              <a:fillRect/>
            </a:stretch>
          </p:blipFill>
          <p:spPr bwMode="auto">
            <a:xfrm>
              <a:off x="4092658" y="1668370"/>
              <a:ext cx="4133086" cy="46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An object">
              <a:extLst>
                <a:ext uri="{FF2B5EF4-FFF2-40B4-BE49-F238E27FC236}">
                  <a16:creationId xmlns:a16="http://schemas.microsoft.com/office/drawing/2014/main" id="{21C39774-24B2-45D4-960E-612E85971DF6}"/>
                </a:ext>
              </a:extLst>
            </p:cNvPr>
            <p:cNvSpPr/>
            <p:nvPr/>
          </p:nvSpPr>
          <p:spPr bwMode="auto">
            <a:xfrm rot="2281355">
              <a:off x="6339589" y="2032990"/>
              <a:ext cx="1613057" cy="4767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200">
                <a:latin typeface="Heebo" panose="00000500000000000000" pitchFamily="2" charset="-79"/>
                <a:cs typeface="Heebo" panose="00000500000000000000" pitchFamily="2" charset="-79"/>
              </a:endParaRPr>
            </a:p>
          </p:txBody>
        </p:sp>
        <p:sp>
          <p:nvSpPr>
            <p:cNvPr id="55" name="An object">
              <a:extLst>
                <a:ext uri="{FF2B5EF4-FFF2-40B4-BE49-F238E27FC236}">
                  <a16:creationId xmlns:a16="http://schemas.microsoft.com/office/drawing/2014/main" id="{8958F7BB-729C-4926-B827-427F3CFB565A}"/>
                </a:ext>
              </a:extLst>
            </p:cNvPr>
            <p:cNvSpPr>
              <a:spLocks noChangeArrowheads="1"/>
            </p:cNvSpPr>
            <p:nvPr/>
          </p:nvSpPr>
          <p:spPr bwMode="auto">
            <a:xfrm rot="2420045">
              <a:off x="6314223" y="2069274"/>
              <a:ext cx="1629153"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lnSpc>
                  <a:spcPts val="1300"/>
                </a:lnSpc>
                <a:spcBef>
                  <a:spcPct val="0"/>
                </a:spcBef>
                <a:spcAft>
                  <a:spcPct val="0"/>
                </a:spcAft>
                <a:buClrTx/>
                <a:buSzTx/>
                <a:buFontTx/>
                <a:buNone/>
              </a:pPr>
              <a:r>
                <a:rPr lang="en-US" altLang="en-US" sz="1100" b="1" dirty="0" smtClean="0">
                  <a:solidFill>
                    <a:schemeClr val="tx1"/>
                  </a:solidFill>
                  <a:latin typeface="Heebo" panose="00000500000000000000" pitchFamily="2" charset="-79"/>
                  <a:cs typeface="Heebo" panose="00000500000000000000" pitchFamily="2" charset="-79"/>
                </a:rPr>
                <a:t>Relevancy gap and offset awareness</a:t>
              </a:r>
              <a:endParaRPr lang="he-IL" altLang="en-US" sz="1100" b="1" dirty="0">
                <a:solidFill>
                  <a:schemeClr val="tx1"/>
                </a:solidFill>
                <a:latin typeface="Heebo" panose="00000500000000000000" pitchFamily="2" charset="-79"/>
                <a:cs typeface="Heebo" panose="00000500000000000000" pitchFamily="2" charset="-79"/>
              </a:endParaRPr>
            </a:p>
          </p:txBody>
        </p:sp>
        <p:sp>
          <p:nvSpPr>
            <p:cNvPr id="56" name="An object">
              <a:extLst>
                <a:ext uri="{FF2B5EF4-FFF2-40B4-BE49-F238E27FC236}">
                  <a16:creationId xmlns:a16="http://schemas.microsoft.com/office/drawing/2014/main" id="{80B40B9C-AB20-4D86-B77A-2475CE1B7EC0}"/>
                </a:ext>
              </a:extLst>
            </p:cNvPr>
            <p:cNvSpPr/>
            <p:nvPr/>
          </p:nvSpPr>
          <p:spPr bwMode="auto">
            <a:xfrm rot="7696744" flipV="1">
              <a:off x="7091412" y="1107669"/>
              <a:ext cx="375130" cy="2028826"/>
            </a:xfrm>
            <a:prstGeom prst="curvedRightArrow">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1" anchor="ctr"/>
            <a:lstStyle/>
            <a:p>
              <a:pPr algn="ctr" rtl="1" eaLnBrk="1" fontAlgn="auto" hangingPunct="1">
                <a:spcBef>
                  <a:spcPts val="0"/>
                </a:spcBef>
                <a:spcAft>
                  <a:spcPts val="0"/>
                </a:spcAft>
                <a:defRPr/>
              </a:pPr>
              <a:endParaRPr lang="he-IL" sz="1200">
                <a:solidFill>
                  <a:schemeClr val="tx1"/>
                </a:solidFill>
                <a:latin typeface="Heebo" panose="00000500000000000000" pitchFamily="2" charset="-79"/>
                <a:cs typeface="Heebo" panose="00000500000000000000" pitchFamily="2" charset="-79"/>
              </a:endParaRPr>
            </a:p>
          </p:txBody>
        </p:sp>
        <p:sp>
          <p:nvSpPr>
            <p:cNvPr id="57" name="An object">
              <a:extLst>
                <a:ext uri="{FF2B5EF4-FFF2-40B4-BE49-F238E27FC236}">
                  <a16:creationId xmlns:a16="http://schemas.microsoft.com/office/drawing/2014/main" id="{57E5600D-D49E-4952-9438-A5683C5AB0EA}"/>
                </a:ext>
              </a:extLst>
            </p:cNvPr>
            <p:cNvSpPr/>
            <p:nvPr/>
          </p:nvSpPr>
          <p:spPr bwMode="auto">
            <a:xfrm rot="10502329" flipV="1">
              <a:off x="8077620" y="3045660"/>
              <a:ext cx="382944" cy="1842825"/>
            </a:xfrm>
            <a:prstGeom prst="curvedRightArrow">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1" anchor="ctr"/>
            <a:lstStyle/>
            <a:p>
              <a:pPr algn="ctr" rtl="1" eaLnBrk="1" fontAlgn="auto" hangingPunct="1">
                <a:spcBef>
                  <a:spcPts val="0"/>
                </a:spcBef>
                <a:spcAft>
                  <a:spcPts val="0"/>
                </a:spcAft>
                <a:defRPr/>
              </a:pPr>
              <a:endParaRPr lang="he-IL" sz="1200">
                <a:solidFill>
                  <a:schemeClr val="tx1"/>
                </a:solidFill>
                <a:latin typeface="Heebo" panose="00000500000000000000" pitchFamily="2" charset="-79"/>
                <a:cs typeface="Heebo" panose="00000500000000000000" pitchFamily="2" charset="-79"/>
              </a:endParaRPr>
            </a:p>
          </p:txBody>
        </p:sp>
        <p:sp>
          <p:nvSpPr>
            <p:cNvPr id="60" name="An object">
              <a:extLst>
                <a:ext uri="{FF2B5EF4-FFF2-40B4-BE49-F238E27FC236}">
                  <a16:creationId xmlns:a16="http://schemas.microsoft.com/office/drawing/2014/main" id="{EBB54B4E-92DD-4513-9B78-3A9B59B77F73}"/>
                </a:ext>
              </a:extLst>
            </p:cNvPr>
            <p:cNvSpPr/>
            <p:nvPr/>
          </p:nvSpPr>
          <p:spPr bwMode="auto">
            <a:xfrm rot="5225736">
              <a:off x="7491480" y="3744340"/>
              <a:ext cx="1350468" cy="40326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200">
                <a:latin typeface="Heebo" panose="00000500000000000000" pitchFamily="2" charset="-79"/>
                <a:cs typeface="Heebo" panose="00000500000000000000" pitchFamily="2" charset="-79"/>
              </a:endParaRPr>
            </a:p>
          </p:txBody>
        </p:sp>
        <p:sp>
          <p:nvSpPr>
            <p:cNvPr id="63" name="An object">
              <a:extLst>
                <a:ext uri="{FF2B5EF4-FFF2-40B4-BE49-F238E27FC236}">
                  <a16:creationId xmlns:a16="http://schemas.microsoft.com/office/drawing/2014/main" id="{78CECC18-C2A9-454E-8C7A-D2AD4FCED435}"/>
                </a:ext>
              </a:extLst>
            </p:cNvPr>
            <p:cNvSpPr>
              <a:spLocks noChangeArrowheads="1"/>
            </p:cNvSpPr>
            <p:nvPr/>
          </p:nvSpPr>
          <p:spPr bwMode="auto">
            <a:xfrm rot="5400000">
              <a:off x="7559529" y="3758944"/>
              <a:ext cx="1189897" cy="48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lnSpc>
                  <a:spcPts val="1300"/>
                </a:lnSpc>
                <a:spcBef>
                  <a:spcPct val="0"/>
                </a:spcBef>
                <a:spcAft>
                  <a:spcPct val="0"/>
                </a:spcAft>
                <a:buClrTx/>
                <a:buSzTx/>
                <a:buFontTx/>
                <a:buNone/>
              </a:pPr>
              <a:r>
                <a:rPr lang="en-US" altLang="en-US" sz="1200" b="1" dirty="0" smtClean="0">
                  <a:solidFill>
                    <a:schemeClr val="tx1"/>
                  </a:solidFill>
                  <a:latin typeface="Heebo" panose="00000500000000000000" pitchFamily="2" charset="-79"/>
                  <a:cs typeface="Heebo" panose="00000500000000000000" pitchFamily="2" charset="-79"/>
                </a:rPr>
                <a:t>Systematic Inquiry</a:t>
              </a:r>
              <a:endParaRPr lang="he-IL" altLang="en-US" sz="1200" b="1" dirty="0">
                <a:solidFill>
                  <a:schemeClr val="tx1"/>
                </a:solidFill>
                <a:latin typeface="Heebo" panose="00000500000000000000" pitchFamily="2" charset="-79"/>
                <a:cs typeface="Heebo" panose="00000500000000000000" pitchFamily="2" charset="-79"/>
              </a:endParaRPr>
            </a:p>
          </p:txBody>
        </p:sp>
        <p:sp>
          <p:nvSpPr>
            <p:cNvPr id="64" name="An object">
              <a:extLst>
                <a:ext uri="{FF2B5EF4-FFF2-40B4-BE49-F238E27FC236}">
                  <a16:creationId xmlns:a16="http://schemas.microsoft.com/office/drawing/2014/main" id="{9F43BFFF-C366-4A22-B9BA-A514219EB8F8}"/>
                </a:ext>
              </a:extLst>
            </p:cNvPr>
            <p:cNvSpPr/>
            <p:nvPr/>
          </p:nvSpPr>
          <p:spPr bwMode="auto">
            <a:xfrm rot="14609719" flipV="1">
              <a:off x="7077386" y="4812076"/>
              <a:ext cx="381382" cy="1781867"/>
            </a:xfrm>
            <a:prstGeom prst="curvedRightArrow">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1" anchor="ctr"/>
            <a:lstStyle/>
            <a:p>
              <a:pPr algn="ctr" rtl="1" eaLnBrk="1" fontAlgn="auto" hangingPunct="1">
                <a:spcBef>
                  <a:spcPts val="0"/>
                </a:spcBef>
                <a:spcAft>
                  <a:spcPts val="0"/>
                </a:spcAft>
                <a:defRPr/>
              </a:pPr>
              <a:endParaRPr lang="he-IL" sz="1200">
                <a:solidFill>
                  <a:schemeClr val="tx1"/>
                </a:solidFill>
                <a:latin typeface="Heebo" panose="00000500000000000000" pitchFamily="2" charset="-79"/>
                <a:cs typeface="Heebo" panose="00000500000000000000" pitchFamily="2" charset="-79"/>
              </a:endParaRPr>
            </a:p>
          </p:txBody>
        </p:sp>
        <p:sp>
          <p:nvSpPr>
            <p:cNvPr id="65" name="An object">
              <a:extLst>
                <a:ext uri="{FF2B5EF4-FFF2-40B4-BE49-F238E27FC236}">
                  <a16:creationId xmlns:a16="http://schemas.microsoft.com/office/drawing/2014/main" id="{2ED0807C-0E85-4BAD-876F-DBECC4ACD107}"/>
                </a:ext>
              </a:extLst>
            </p:cNvPr>
            <p:cNvSpPr/>
            <p:nvPr/>
          </p:nvSpPr>
          <p:spPr bwMode="auto">
            <a:xfrm rot="9194330">
              <a:off x="6552638" y="5372792"/>
              <a:ext cx="1364535" cy="4689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200">
                <a:latin typeface="Heebo" panose="00000500000000000000" pitchFamily="2" charset="-79"/>
                <a:cs typeface="Heebo" panose="00000500000000000000" pitchFamily="2" charset="-79"/>
              </a:endParaRPr>
            </a:p>
          </p:txBody>
        </p:sp>
        <p:sp>
          <p:nvSpPr>
            <p:cNvPr id="66" name="An object">
              <a:extLst>
                <a:ext uri="{FF2B5EF4-FFF2-40B4-BE49-F238E27FC236}">
                  <a16:creationId xmlns:a16="http://schemas.microsoft.com/office/drawing/2014/main" id="{6C8807D5-A118-4027-A8E0-5ACA84F82E06}"/>
                </a:ext>
              </a:extLst>
            </p:cNvPr>
            <p:cNvSpPr>
              <a:spLocks noChangeArrowheads="1"/>
            </p:cNvSpPr>
            <p:nvPr/>
          </p:nvSpPr>
          <p:spPr bwMode="auto">
            <a:xfrm rot="19887370">
              <a:off x="6630845" y="5424551"/>
              <a:ext cx="1222693" cy="42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lnSpc>
                  <a:spcPts val="1300"/>
                </a:lnSpc>
                <a:spcBef>
                  <a:spcPct val="0"/>
                </a:spcBef>
                <a:spcAft>
                  <a:spcPct val="0"/>
                </a:spcAft>
                <a:buClrTx/>
                <a:buSzTx/>
                <a:buFontTx/>
                <a:buNone/>
              </a:pPr>
              <a:r>
                <a:rPr lang="en-US" altLang="en-US" sz="1100" b="1" dirty="0" smtClean="0">
                  <a:solidFill>
                    <a:schemeClr val="tx1"/>
                  </a:solidFill>
                  <a:latin typeface="Heebo" panose="00000500000000000000" pitchFamily="2" charset="-79"/>
                  <a:cs typeface="Heebo" panose="00000500000000000000" pitchFamily="2" charset="-79"/>
                </a:rPr>
                <a:t>The system and campaign</a:t>
              </a:r>
              <a:endParaRPr lang="he-IL" altLang="en-US" sz="1100" b="1" dirty="0">
                <a:solidFill>
                  <a:schemeClr val="tx1"/>
                </a:solidFill>
                <a:latin typeface="Heebo" panose="00000500000000000000" pitchFamily="2" charset="-79"/>
                <a:cs typeface="Heebo" panose="00000500000000000000" pitchFamily="2" charset="-79"/>
              </a:endParaRPr>
            </a:p>
          </p:txBody>
        </p:sp>
        <p:sp>
          <p:nvSpPr>
            <p:cNvPr id="67" name="An object">
              <a:extLst>
                <a:ext uri="{FF2B5EF4-FFF2-40B4-BE49-F238E27FC236}">
                  <a16:creationId xmlns:a16="http://schemas.microsoft.com/office/drawing/2014/main" id="{99597DA2-BCD8-43DE-8A60-56EF9EE497A3}"/>
                </a:ext>
              </a:extLst>
            </p:cNvPr>
            <p:cNvSpPr/>
            <p:nvPr/>
          </p:nvSpPr>
          <p:spPr bwMode="auto">
            <a:xfrm rot="18225597" flipV="1">
              <a:off x="4896116" y="4786278"/>
              <a:ext cx="373567" cy="1828757"/>
            </a:xfrm>
            <a:prstGeom prst="curvedRightArrow">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1" anchor="ctr"/>
            <a:lstStyle/>
            <a:p>
              <a:pPr algn="ctr" rtl="1" eaLnBrk="1" fontAlgn="auto" hangingPunct="1">
                <a:spcBef>
                  <a:spcPts val="0"/>
                </a:spcBef>
                <a:spcAft>
                  <a:spcPts val="0"/>
                </a:spcAft>
                <a:defRPr/>
              </a:pPr>
              <a:endParaRPr lang="he-IL" sz="1200">
                <a:solidFill>
                  <a:schemeClr val="tx1"/>
                </a:solidFill>
                <a:latin typeface="Heebo" panose="00000500000000000000" pitchFamily="2" charset="-79"/>
                <a:cs typeface="Heebo" panose="00000500000000000000" pitchFamily="2" charset="-79"/>
              </a:endParaRPr>
            </a:p>
          </p:txBody>
        </p:sp>
        <p:sp>
          <p:nvSpPr>
            <p:cNvPr id="68" name="An object">
              <a:extLst>
                <a:ext uri="{FF2B5EF4-FFF2-40B4-BE49-F238E27FC236}">
                  <a16:creationId xmlns:a16="http://schemas.microsoft.com/office/drawing/2014/main" id="{3ED8090F-C3E2-4675-93EA-6CE4E38B2885}"/>
                </a:ext>
              </a:extLst>
            </p:cNvPr>
            <p:cNvSpPr/>
            <p:nvPr/>
          </p:nvSpPr>
          <p:spPr bwMode="auto">
            <a:xfrm rot="12810208">
              <a:off x="4456120" y="5404460"/>
              <a:ext cx="1398921" cy="46109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200">
                <a:latin typeface="Heebo" panose="00000500000000000000" pitchFamily="2" charset="-79"/>
                <a:cs typeface="Heebo" panose="00000500000000000000" pitchFamily="2" charset="-79"/>
              </a:endParaRPr>
            </a:p>
          </p:txBody>
        </p:sp>
        <p:sp>
          <p:nvSpPr>
            <p:cNvPr id="69" name="An object">
              <a:extLst>
                <a:ext uri="{FF2B5EF4-FFF2-40B4-BE49-F238E27FC236}">
                  <a16:creationId xmlns:a16="http://schemas.microsoft.com/office/drawing/2014/main" id="{CF67710A-BE1C-4024-BE23-4B06F79805DE}"/>
                </a:ext>
              </a:extLst>
            </p:cNvPr>
            <p:cNvSpPr>
              <a:spLocks noChangeArrowheads="1"/>
            </p:cNvSpPr>
            <p:nvPr/>
          </p:nvSpPr>
          <p:spPr bwMode="auto">
            <a:xfrm rot="1903248">
              <a:off x="4572437" y="5492397"/>
              <a:ext cx="1108632" cy="2590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ctr" eaLnBrk="1" hangingPunct="1">
                <a:lnSpc>
                  <a:spcPts val="1300"/>
                </a:lnSpc>
                <a:spcBef>
                  <a:spcPct val="0"/>
                </a:spcBef>
                <a:spcAft>
                  <a:spcPct val="0"/>
                </a:spcAft>
                <a:buClrTx/>
                <a:buSzTx/>
                <a:buFontTx/>
                <a:buNone/>
              </a:pPr>
              <a:r>
                <a:rPr lang="en-US" altLang="en-US" sz="1200" b="1" dirty="0" smtClean="0">
                  <a:solidFill>
                    <a:schemeClr val="tx1"/>
                  </a:solidFill>
                  <a:latin typeface="Heebo" panose="00000500000000000000" pitchFamily="2" charset="-79"/>
                  <a:cs typeface="Heebo" panose="00000500000000000000" pitchFamily="2" charset="-79"/>
                </a:rPr>
                <a:t>Contrasting</a:t>
              </a:r>
              <a:endParaRPr lang="he-IL" altLang="en-US" sz="1200" b="1" dirty="0">
                <a:solidFill>
                  <a:schemeClr val="tx1"/>
                </a:solidFill>
                <a:latin typeface="Heebo" panose="00000500000000000000" pitchFamily="2" charset="-79"/>
                <a:cs typeface="Heebo" panose="00000500000000000000" pitchFamily="2" charset="-79"/>
              </a:endParaRPr>
            </a:p>
          </p:txBody>
        </p:sp>
        <p:sp>
          <p:nvSpPr>
            <p:cNvPr id="70" name="An object">
              <a:extLst>
                <a:ext uri="{FF2B5EF4-FFF2-40B4-BE49-F238E27FC236}">
                  <a16:creationId xmlns:a16="http://schemas.microsoft.com/office/drawing/2014/main" id="{F39F40F6-00E4-482B-8758-BDBDDA4C513C}"/>
                </a:ext>
              </a:extLst>
            </p:cNvPr>
            <p:cNvSpPr/>
            <p:nvPr/>
          </p:nvSpPr>
          <p:spPr bwMode="auto">
            <a:xfrm rot="72079" flipV="1">
              <a:off x="3899688" y="3135153"/>
              <a:ext cx="386071" cy="1513024"/>
            </a:xfrm>
            <a:prstGeom prst="curvedRightArrow">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1" anchor="ctr"/>
            <a:lstStyle/>
            <a:p>
              <a:pPr algn="ctr" rtl="1" eaLnBrk="1" fontAlgn="auto" hangingPunct="1">
                <a:spcBef>
                  <a:spcPts val="0"/>
                </a:spcBef>
                <a:spcAft>
                  <a:spcPts val="0"/>
                </a:spcAft>
                <a:defRPr/>
              </a:pPr>
              <a:endParaRPr lang="he-IL" sz="1200">
                <a:solidFill>
                  <a:schemeClr val="tx1"/>
                </a:solidFill>
                <a:latin typeface="Heebo" panose="00000500000000000000" pitchFamily="2" charset="-79"/>
                <a:cs typeface="Heebo" panose="00000500000000000000" pitchFamily="2" charset="-79"/>
              </a:endParaRPr>
            </a:p>
          </p:txBody>
        </p:sp>
        <p:sp>
          <p:nvSpPr>
            <p:cNvPr id="71" name="An object">
              <a:extLst>
                <a:ext uri="{FF2B5EF4-FFF2-40B4-BE49-F238E27FC236}">
                  <a16:creationId xmlns:a16="http://schemas.microsoft.com/office/drawing/2014/main" id="{E495CCC5-CBB3-498A-A12D-9D84E277C6AE}"/>
                </a:ext>
              </a:extLst>
            </p:cNvPr>
            <p:cNvSpPr/>
            <p:nvPr/>
          </p:nvSpPr>
          <p:spPr bwMode="auto">
            <a:xfrm rot="16256690">
              <a:off x="3687115" y="3719731"/>
              <a:ext cx="1000346" cy="37512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200">
                <a:latin typeface="Heebo" panose="00000500000000000000" pitchFamily="2" charset="-79"/>
                <a:cs typeface="Heebo" panose="00000500000000000000" pitchFamily="2" charset="-79"/>
              </a:endParaRPr>
            </a:p>
          </p:txBody>
        </p:sp>
        <p:sp>
          <p:nvSpPr>
            <p:cNvPr id="72" name="An object">
              <a:extLst>
                <a:ext uri="{FF2B5EF4-FFF2-40B4-BE49-F238E27FC236}">
                  <a16:creationId xmlns:a16="http://schemas.microsoft.com/office/drawing/2014/main" id="{E773A7F8-583D-4712-A949-BD79BB6C9259}"/>
                </a:ext>
              </a:extLst>
            </p:cNvPr>
            <p:cNvSpPr>
              <a:spLocks noChangeArrowheads="1"/>
            </p:cNvSpPr>
            <p:nvPr/>
          </p:nvSpPr>
          <p:spPr bwMode="auto">
            <a:xfrm rot="16395380">
              <a:off x="3696135" y="3763930"/>
              <a:ext cx="1004426" cy="289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eaLnBrk="1" hangingPunct="1">
                <a:lnSpc>
                  <a:spcPts val="1300"/>
                </a:lnSpc>
                <a:spcBef>
                  <a:spcPct val="0"/>
                </a:spcBef>
                <a:spcAft>
                  <a:spcPct val="0"/>
                </a:spcAft>
                <a:buClrTx/>
                <a:buSzTx/>
                <a:buFontTx/>
                <a:buNone/>
              </a:pPr>
              <a:r>
                <a:rPr lang="en-US" altLang="en-US" sz="1200" b="1" dirty="0" smtClean="0">
                  <a:solidFill>
                    <a:schemeClr val="tx1"/>
                  </a:solidFill>
                  <a:latin typeface="Heebo" panose="00000500000000000000" pitchFamily="2" charset="-79"/>
                  <a:cs typeface="Heebo" panose="00000500000000000000" pitchFamily="2" charset="-79"/>
                </a:rPr>
                <a:t>Translation</a:t>
              </a:r>
              <a:endParaRPr lang="he-IL" altLang="en-US" sz="1200" b="1" dirty="0">
                <a:solidFill>
                  <a:schemeClr val="tx1"/>
                </a:solidFill>
                <a:latin typeface="Heebo" panose="00000500000000000000" pitchFamily="2" charset="-79"/>
                <a:cs typeface="Heebo" panose="00000500000000000000" pitchFamily="2" charset="-79"/>
              </a:endParaRPr>
            </a:p>
          </p:txBody>
        </p:sp>
        <p:sp>
          <p:nvSpPr>
            <p:cNvPr id="73" name="An object">
              <a:extLst>
                <a:ext uri="{FF2B5EF4-FFF2-40B4-BE49-F238E27FC236}">
                  <a16:creationId xmlns:a16="http://schemas.microsoft.com/office/drawing/2014/main" id="{B78812E7-D2E8-4FB7-8FC7-AC8082FDA3D3}"/>
                </a:ext>
              </a:extLst>
            </p:cNvPr>
            <p:cNvSpPr/>
            <p:nvPr/>
          </p:nvSpPr>
          <p:spPr bwMode="auto">
            <a:xfrm>
              <a:off x="5897247" y="1303049"/>
              <a:ext cx="448593" cy="437652"/>
            </a:xfrm>
            <a:prstGeom prst="ellipse">
              <a:avLst/>
            </a:prstGeom>
            <a:solidFill>
              <a:srgbClr val="FFD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sp>
          <p:nvSpPr>
            <p:cNvPr id="74" name="An object">
              <a:extLst>
                <a:ext uri="{FF2B5EF4-FFF2-40B4-BE49-F238E27FC236}">
                  <a16:creationId xmlns:a16="http://schemas.microsoft.com/office/drawing/2014/main" id="{B13FD8E0-40CB-49DD-940B-53336F549CBB}"/>
                </a:ext>
              </a:extLst>
            </p:cNvPr>
            <p:cNvSpPr>
              <a:spLocks noChangeArrowheads="1"/>
            </p:cNvSpPr>
            <p:nvPr/>
          </p:nvSpPr>
          <p:spPr bwMode="auto">
            <a:xfrm>
              <a:off x="3394494" y="1328493"/>
              <a:ext cx="256445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Reality changes and flows</a:t>
              </a:r>
              <a:endParaRPr lang="he-IL" altLang="en-US" sz="1400" b="1" dirty="0">
                <a:solidFill>
                  <a:schemeClr val="bg1"/>
                </a:solidFill>
                <a:latin typeface="Heebo" panose="00000500000000000000" pitchFamily="2" charset="-79"/>
                <a:cs typeface="Heebo" panose="00000500000000000000" pitchFamily="2" charset="-79"/>
              </a:endParaRPr>
            </a:p>
          </p:txBody>
        </p:sp>
        <p:cxnSp>
          <p:nvCxnSpPr>
            <p:cNvPr id="75" name="An object">
              <a:extLst>
                <a:ext uri="{FF2B5EF4-FFF2-40B4-BE49-F238E27FC236}">
                  <a16:creationId xmlns:a16="http://schemas.microsoft.com/office/drawing/2014/main" id="{4EC98802-4DE0-48A2-A765-F7DB2FCC8C51}"/>
                </a:ext>
              </a:extLst>
            </p:cNvPr>
            <p:cNvCxnSpPr>
              <a:cxnSpLocks/>
            </p:cNvCxnSpPr>
            <p:nvPr/>
          </p:nvCxnSpPr>
          <p:spPr bwMode="auto">
            <a:xfrm>
              <a:off x="3657600" y="1639103"/>
              <a:ext cx="2463162" cy="0"/>
            </a:xfrm>
            <a:prstGeom prst="line">
              <a:avLst/>
            </a:prstGeom>
            <a:ln w="38100">
              <a:solidFill>
                <a:srgbClr val="FFD834"/>
              </a:solidFill>
            </a:ln>
          </p:spPr>
          <p:style>
            <a:lnRef idx="1">
              <a:schemeClr val="accent1"/>
            </a:lnRef>
            <a:fillRef idx="0">
              <a:schemeClr val="accent1"/>
            </a:fillRef>
            <a:effectRef idx="0">
              <a:schemeClr val="accent1"/>
            </a:effectRef>
            <a:fontRef idx="minor">
              <a:schemeClr val="tx1"/>
            </a:fontRef>
          </p:style>
        </p:cxnSp>
        <p:sp>
          <p:nvSpPr>
            <p:cNvPr id="76" name="An object">
              <a:extLst>
                <a:ext uri="{FF2B5EF4-FFF2-40B4-BE49-F238E27FC236}">
                  <a16:creationId xmlns:a16="http://schemas.microsoft.com/office/drawing/2014/main" id="{F669B2C7-8A3F-4524-8332-27ED19AD7F74}"/>
                </a:ext>
              </a:extLst>
            </p:cNvPr>
            <p:cNvSpPr/>
            <p:nvPr/>
          </p:nvSpPr>
          <p:spPr bwMode="auto">
            <a:xfrm>
              <a:off x="8157404" y="2562860"/>
              <a:ext cx="448593" cy="437652"/>
            </a:xfrm>
            <a:prstGeom prst="ellipse">
              <a:avLst/>
            </a:prstGeom>
            <a:solidFill>
              <a:srgbClr val="D9FF3A"/>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sp>
          <p:nvSpPr>
            <p:cNvPr id="77" name="An object">
              <a:extLst>
                <a:ext uri="{FF2B5EF4-FFF2-40B4-BE49-F238E27FC236}">
                  <a16:creationId xmlns:a16="http://schemas.microsoft.com/office/drawing/2014/main" id="{1D79E1D0-421C-47C8-B1B1-AC524241ADE3}"/>
                </a:ext>
              </a:extLst>
            </p:cNvPr>
            <p:cNvSpPr>
              <a:spLocks noChangeArrowheads="1"/>
            </p:cNvSpPr>
            <p:nvPr/>
          </p:nvSpPr>
          <p:spPr bwMode="auto">
            <a:xfrm>
              <a:off x="8595344" y="2303565"/>
              <a:ext cx="19244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The customary strategy</a:t>
              </a:r>
              <a:endParaRPr lang="he-IL" altLang="en-US" sz="1400" b="1" dirty="0">
                <a:solidFill>
                  <a:schemeClr val="bg1"/>
                </a:solidFill>
                <a:latin typeface="Heebo" panose="00000500000000000000" pitchFamily="2" charset="-79"/>
                <a:cs typeface="Heebo" panose="00000500000000000000" pitchFamily="2" charset="-79"/>
              </a:endParaRPr>
            </a:p>
          </p:txBody>
        </p:sp>
        <p:cxnSp>
          <p:nvCxnSpPr>
            <p:cNvPr id="78" name="An object">
              <a:extLst>
                <a:ext uri="{FF2B5EF4-FFF2-40B4-BE49-F238E27FC236}">
                  <a16:creationId xmlns:a16="http://schemas.microsoft.com/office/drawing/2014/main" id="{B2FD7780-D7FE-4CA8-94ED-BD780519D277}"/>
                </a:ext>
              </a:extLst>
            </p:cNvPr>
            <p:cNvCxnSpPr>
              <a:cxnSpLocks/>
            </p:cNvCxnSpPr>
            <p:nvPr/>
          </p:nvCxnSpPr>
          <p:spPr bwMode="auto">
            <a:xfrm>
              <a:off x="8602872" y="2819200"/>
              <a:ext cx="1802238" cy="0"/>
            </a:xfrm>
            <a:prstGeom prst="line">
              <a:avLst/>
            </a:prstGeom>
            <a:ln w="38100">
              <a:solidFill>
                <a:srgbClr val="D9FF3A"/>
              </a:solidFill>
            </a:ln>
          </p:spPr>
          <p:style>
            <a:lnRef idx="1">
              <a:schemeClr val="accent1"/>
            </a:lnRef>
            <a:fillRef idx="0">
              <a:schemeClr val="accent1"/>
            </a:fillRef>
            <a:effectRef idx="0">
              <a:schemeClr val="accent1"/>
            </a:effectRef>
            <a:fontRef idx="minor">
              <a:schemeClr val="tx1"/>
            </a:fontRef>
          </p:style>
        </p:cxnSp>
        <p:sp>
          <p:nvSpPr>
            <p:cNvPr id="79" name="An object">
              <a:extLst>
                <a:ext uri="{FF2B5EF4-FFF2-40B4-BE49-F238E27FC236}">
                  <a16:creationId xmlns:a16="http://schemas.microsoft.com/office/drawing/2014/main" id="{B24421B3-884E-406F-923F-A0D3E4FF56AC}"/>
                </a:ext>
              </a:extLst>
            </p:cNvPr>
            <p:cNvSpPr/>
            <p:nvPr/>
          </p:nvSpPr>
          <p:spPr bwMode="auto">
            <a:xfrm>
              <a:off x="8107390" y="4946498"/>
              <a:ext cx="496134" cy="437652"/>
            </a:xfrm>
            <a:prstGeom prst="ellipse">
              <a:avLst/>
            </a:prstGeom>
            <a:solidFill>
              <a:srgbClr val="51D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sp>
          <p:nvSpPr>
            <p:cNvPr id="80" name="An object">
              <a:extLst>
                <a:ext uri="{FF2B5EF4-FFF2-40B4-BE49-F238E27FC236}">
                  <a16:creationId xmlns:a16="http://schemas.microsoft.com/office/drawing/2014/main" id="{C463E272-3365-4782-A4AF-064DEB684137}"/>
                </a:ext>
              </a:extLst>
            </p:cNvPr>
            <p:cNvSpPr>
              <a:spLocks noChangeArrowheads="1"/>
            </p:cNvSpPr>
            <p:nvPr/>
          </p:nvSpPr>
          <p:spPr bwMode="auto">
            <a:xfrm>
              <a:off x="8595344" y="4360486"/>
              <a:ext cx="207341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Understanding the problem and defining the system and its boundaries</a:t>
              </a:r>
              <a:endParaRPr lang="he-IL" altLang="en-US" sz="1400" b="1" dirty="0">
                <a:solidFill>
                  <a:schemeClr val="bg1"/>
                </a:solidFill>
                <a:latin typeface="Heebo" panose="00000500000000000000" pitchFamily="2" charset="-79"/>
                <a:cs typeface="Heebo" panose="00000500000000000000" pitchFamily="2" charset="-79"/>
              </a:endParaRPr>
            </a:p>
          </p:txBody>
        </p:sp>
        <p:cxnSp>
          <p:nvCxnSpPr>
            <p:cNvPr id="81" name="An object">
              <a:extLst>
                <a:ext uri="{FF2B5EF4-FFF2-40B4-BE49-F238E27FC236}">
                  <a16:creationId xmlns:a16="http://schemas.microsoft.com/office/drawing/2014/main" id="{C4DB9AA4-C361-455A-BB54-4FB91E87CE84}"/>
                </a:ext>
              </a:extLst>
            </p:cNvPr>
            <p:cNvCxnSpPr/>
            <p:nvPr/>
          </p:nvCxnSpPr>
          <p:spPr bwMode="auto">
            <a:xfrm>
              <a:off x="8466957" y="5263795"/>
              <a:ext cx="2048496" cy="12504"/>
            </a:xfrm>
            <a:prstGeom prst="line">
              <a:avLst/>
            </a:prstGeom>
            <a:ln w="38100">
              <a:solidFill>
                <a:srgbClr val="51DC8D"/>
              </a:solidFill>
            </a:ln>
          </p:spPr>
          <p:style>
            <a:lnRef idx="1">
              <a:schemeClr val="accent1"/>
            </a:lnRef>
            <a:fillRef idx="0">
              <a:schemeClr val="accent1"/>
            </a:fillRef>
            <a:effectRef idx="0">
              <a:schemeClr val="accent1"/>
            </a:effectRef>
            <a:fontRef idx="minor">
              <a:schemeClr val="tx1"/>
            </a:fontRef>
          </p:style>
        </p:cxnSp>
        <p:sp>
          <p:nvSpPr>
            <p:cNvPr id="82" name="An object">
              <a:extLst>
                <a:ext uri="{FF2B5EF4-FFF2-40B4-BE49-F238E27FC236}">
                  <a16:creationId xmlns:a16="http://schemas.microsoft.com/office/drawing/2014/main" id="{D9CBA5D2-EDE0-47A3-A56E-77AD8AC32997}"/>
                </a:ext>
              </a:extLst>
            </p:cNvPr>
            <p:cNvSpPr>
              <a:spLocks noChangeArrowheads="1"/>
            </p:cNvSpPr>
            <p:nvPr/>
          </p:nvSpPr>
          <p:spPr bwMode="auto">
            <a:xfrm>
              <a:off x="6352959" y="6223866"/>
              <a:ext cx="23687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Initial strategy</a:t>
              </a:r>
              <a:endParaRPr lang="he-IL" altLang="en-US" sz="1400" b="1" dirty="0">
                <a:solidFill>
                  <a:schemeClr val="bg1"/>
                </a:solidFill>
                <a:latin typeface="Heebo" panose="00000500000000000000" pitchFamily="2" charset="-79"/>
                <a:cs typeface="Heebo" panose="00000500000000000000" pitchFamily="2" charset="-79"/>
              </a:endParaRPr>
            </a:p>
          </p:txBody>
        </p:sp>
        <p:sp>
          <p:nvSpPr>
            <p:cNvPr id="83" name="An object">
              <a:extLst>
                <a:ext uri="{FF2B5EF4-FFF2-40B4-BE49-F238E27FC236}">
                  <a16:creationId xmlns:a16="http://schemas.microsoft.com/office/drawing/2014/main" id="{F2831096-3524-4998-9F2B-6143EB6A1C37}"/>
                </a:ext>
              </a:extLst>
            </p:cNvPr>
            <p:cNvSpPr/>
            <p:nvPr/>
          </p:nvSpPr>
          <p:spPr bwMode="auto">
            <a:xfrm>
              <a:off x="5919132" y="6226629"/>
              <a:ext cx="448593" cy="437651"/>
            </a:xfrm>
            <a:prstGeom prst="ellipse">
              <a:avLst/>
            </a:prstGeom>
            <a:solidFill>
              <a:srgbClr val="36D6E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cxnSp>
          <p:nvCxnSpPr>
            <p:cNvPr id="84" name="An object">
              <a:extLst>
                <a:ext uri="{FF2B5EF4-FFF2-40B4-BE49-F238E27FC236}">
                  <a16:creationId xmlns:a16="http://schemas.microsoft.com/office/drawing/2014/main" id="{4CF11EB5-0789-4EBF-8404-F91A0E799785}"/>
                </a:ext>
              </a:extLst>
            </p:cNvPr>
            <p:cNvCxnSpPr>
              <a:cxnSpLocks/>
            </p:cNvCxnSpPr>
            <p:nvPr/>
          </p:nvCxnSpPr>
          <p:spPr bwMode="auto">
            <a:xfrm>
              <a:off x="6228614" y="6493909"/>
              <a:ext cx="1997131" cy="0"/>
            </a:xfrm>
            <a:prstGeom prst="line">
              <a:avLst/>
            </a:prstGeom>
            <a:ln w="38100">
              <a:solidFill>
                <a:srgbClr val="36D6E2"/>
              </a:solidFill>
            </a:ln>
          </p:spPr>
          <p:style>
            <a:lnRef idx="1">
              <a:schemeClr val="accent1"/>
            </a:lnRef>
            <a:fillRef idx="0">
              <a:schemeClr val="accent1"/>
            </a:fillRef>
            <a:effectRef idx="0">
              <a:schemeClr val="accent1"/>
            </a:effectRef>
            <a:fontRef idx="minor">
              <a:schemeClr val="tx1"/>
            </a:fontRef>
          </p:style>
        </p:cxnSp>
        <p:sp>
          <p:nvSpPr>
            <p:cNvPr id="85" name="An object">
              <a:extLst>
                <a:ext uri="{FF2B5EF4-FFF2-40B4-BE49-F238E27FC236}">
                  <a16:creationId xmlns:a16="http://schemas.microsoft.com/office/drawing/2014/main" id="{CC0BC114-233F-46A3-ADC5-6AEB4B46ED2A}"/>
                </a:ext>
              </a:extLst>
            </p:cNvPr>
            <p:cNvSpPr>
              <a:spLocks noChangeArrowheads="1"/>
            </p:cNvSpPr>
            <p:nvPr/>
          </p:nvSpPr>
          <p:spPr bwMode="auto">
            <a:xfrm>
              <a:off x="1789407" y="5034834"/>
              <a:ext cx="20151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Systematic strategy</a:t>
              </a:r>
              <a:endParaRPr lang="he-IL" altLang="en-US" sz="1400" b="1" dirty="0">
                <a:solidFill>
                  <a:schemeClr val="bg1"/>
                </a:solidFill>
                <a:latin typeface="Heebo" panose="00000500000000000000" pitchFamily="2" charset="-79"/>
                <a:cs typeface="Heebo" panose="00000500000000000000" pitchFamily="2" charset="-79"/>
              </a:endParaRPr>
            </a:p>
          </p:txBody>
        </p:sp>
        <p:sp>
          <p:nvSpPr>
            <p:cNvPr id="86" name="An object">
              <a:extLst>
                <a:ext uri="{FF2B5EF4-FFF2-40B4-BE49-F238E27FC236}">
                  <a16:creationId xmlns:a16="http://schemas.microsoft.com/office/drawing/2014/main" id="{2FED8FD2-D03C-4203-B018-CEACBCE3A787}"/>
                </a:ext>
              </a:extLst>
            </p:cNvPr>
            <p:cNvSpPr/>
            <p:nvPr/>
          </p:nvSpPr>
          <p:spPr bwMode="auto">
            <a:xfrm>
              <a:off x="3749630" y="5018395"/>
              <a:ext cx="448593" cy="437651"/>
            </a:xfrm>
            <a:prstGeom prst="ellipse">
              <a:avLst/>
            </a:prstGeom>
            <a:solidFill>
              <a:srgbClr val="526F85"/>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cxnSp>
          <p:nvCxnSpPr>
            <p:cNvPr id="87" name="An object">
              <a:extLst>
                <a:ext uri="{FF2B5EF4-FFF2-40B4-BE49-F238E27FC236}">
                  <a16:creationId xmlns:a16="http://schemas.microsoft.com/office/drawing/2014/main" id="{92070C8D-C91F-4D5A-BF3F-814AEE19D8C7}"/>
                </a:ext>
              </a:extLst>
            </p:cNvPr>
            <p:cNvCxnSpPr/>
            <p:nvPr/>
          </p:nvCxnSpPr>
          <p:spPr bwMode="auto">
            <a:xfrm flipV="1">
              <a:off x="1870854" y="5315373"/>
              <a:ext cx="2055399" cy="7815"/>
            </a:xfrm>
            <a:prstGeom prst="line">
              <a:avLst/>
            </a:prstGeom>
            <a:ln w="38100">
              <a:solidFill>
                <a:srgbClr val="526F85"/>
              </a:solidFill>
            </a:ln>
          </p:spPr>
          <p:style>
            <a:lnRef idx="1">
              <a:schemeClr val="accent1"/>
            </a:lnRef>
            <a:fillRef idx="0">
              <a:schemeClr val="accent1"/>
            </a:fillRef>
            <a:effectRef idx="0">
              <a:schemeClr val="accent1"/>
            </a:effectRef>
            <a:fontRef idx="minor">
              <a:schemeClr val="tx1"/>
            </a:fontRef>
          </p:style>
        </p:cxnSp>
        <p:sp>
          <p:nvSpPr>
            <p:cNvPr id="88" name="An object">
              <a:extLst>
                <a:ext uri="{FF2B5EF4-FFF2-40B4-BE49-F238E27FC236}">
                  <a16:creationId xmlns:a16="http://schemas.microsoft.com/office/drawing/2014/main" id="{95CA4C98-06CC-431B-BB0F-7D1B25293FD0}"/>
                </a:ext>
              </a:extLst>
            </p:cNvPr>
            <p:cNvSpPr/>
            <p:nvPr/>
          </p:nvSpPr>
          <p:spPr bwMode="auto">
            <a:xfrm>
              <a:off x="3723058" y="2490963"/>
              <a:ext cx="448592" cy="436090"/>
            </a:xfrm>
            <a:prstGeom prst="ellipse">
              <a:avLst/>
            </a:prstGeom>
            <a:solidFill>
              <a:srgbClr val="FF8D63"/>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endParaRPr lang="he-IL" sz="1400">
                <a:solidFill>
                  <a:srgbClr val="A6D107"/>
                </a:solidFill>
                <a:latin typeface="Heebo" panose="00000500000000000000" pitchFamily="2" charset="-79"/>
                <a:cs typeface="Heebo" panose="00000500000000000000" pitchFamily="2" charset="-79"/>
              </a:endParaRPr>
            </a:p>
          </p:txBody>
        </p:sp>
        <p:grpSp>
          <p:nvGrpSpPr>
            <p:cNvPr id="89" name="An object">
              <a:extLst>
                <a:ext uri="{FF2B5EF4-FFF2-40B4-BE49-F238E27FC236}">
                  <a16:creationId xmlns:a16="http://schemas.microsoft.com/office/drawing/2014/main" id="{C2FC262B-CEE3-4579-9247-95D1DC9A8C98}"/>
                </a:ext>
              </a:extLst>
            </p:cNvPr>
            <p:cNvGrpSpPr>
              <a:grpSpLocks/>
            </p:cNvGrpSpPr>
            <p:nvPr/>
          </p:nvGrpSpPr>
          <p:grpSpPr bwMode="auto">
            <a:xfrm>
              <a:off x="1716369" y="2088121"/>
              <a:ext cx="2122357" cy="738664"/>
              <a:chOff x="1320338" y="1388097"/>
              <a:chExt cx="2298828" cy="821071"/>
            </a:xfrm>
          </p:grpSpPr>
          <p:sp>
            <p:nvSpPr>
              <p:cNvPr id="91" name="An object">
                <a:extLst>
                  <a:ext uri="{FF2B5EF4-FFF2-40B4-BE49-F238E27FC236}">
                    <a16:creationId xmlns:a16="http://schemas.microsoft.com/office/drawing/2014/main" id="{6BC7D9C2-3BFD-49AA-B844-DB0031EE4B8E}"/>
                  </a:ext>
                </a:extLst>
              </p:cNvPr>
              <p:cNvSpPr>
                <a:spLocks noChangeArrowheads="1"/>
              </p:cNvSpPr>
              <p:nvPr/>
            </p:nvSpPr>
            <p:spPr bwMode="auto">
              <a:xfrm>
                <a:off x="1320338" y="1388097"/>
                <a:ext cx="2292658" cy="821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r" rtl="1">
                  <a:spcBef>
                    <a:spcPct val="20000"/>
                  </a:spcBef>
                  <a:spcAft>
                    <a:spcPts val="600"/>
                  </a:spcAft>
                  <a:buClr>
                    <a:schemeClr val="tx1"/>
                  </a:buClr>
                  <a:buSzPct val="80000"/>
                  <a:buFont typeface="Wingdings 3" panose="05040102010807070707" pitchFamily="18" charset="2"/>
                  <a:buChar char=""/>
                  <a:defRPr sz="2000">
                    <a:solidFill>
                      <a:srgbClr val="0F496F"/>
                    </a:solidFill>
                    <a:latin typeface="Century Gothic" panose="020B0502020202020204" pitchFamily="34" charset="0"/>
                    <a:cs typeface="Gisha" panose="020B0502040204020203" pitchFamily="34" charset="-79"/>
                  </a:defRPr>
                </a:lvl1pPr>
                <a:lvl2pPr marL="742950" indent="-285750" algn="r" rtl="1">
                  <a:spcBef>
                    <a:spcPct val="20000"/>
                  </a:spcBef>
                  <a:spcAft>
                    <a:spcPts val="600"/>
                  </a:spcAft>
                  <a:buClr>
                    <a:schemeClr val="tx1"/>
                  </a:buClr>
                  <a:buSzPct val="80000"/>
                  <a:buFont typeface="Wingdings 3" panose="05040102010807070707" pitchFamily="18" charset="2"/>
                  <a:buChar char=""/>
                  <a:defRPr>
                    <a:solidFill>
                      <a:srgbClr val="0F496F"/>
                    </a:solidFill>
                    <a:latin typeface="Century Gothic" panose="020B0502020202020204" pitchFamily="34" charset="0"/>
                    <a:cs typeface="Gisha" panose="020B0502040204020203" pitchFamily="34" charset="-79"/>
                  </a:defRPr>
                </a:lvl2pPr>
                <a:lvl3pPr marL="1143000" indent="-228600" algn="r" rtl="1">
                  <a:spcBef>
                    <a:spcPct val="20000"/>
                  </a:spcBef>
                  <a:spcAft>
                    <a:spcPts val="600"/>
                  </a:spcAft>
                  <a:buClr>
                    <a:schemeClr val="tx1"/>
                  </a:buClr>
                  <a:buSzPct val="80000"/>
                  <a:buFont typeface="Wingdings 3" panose="05040102010807070707" pitchFamily="18" charset="2"/>
                  <a:buChar char=""/>
                  <a:defRPr sz="1600">
                    <a:solidFill>
                      <a:srgbClr val="0F496F"/>
                    </a:solidFill>
                    <a:latin typeface="Century Gothic" panose="020B0502020202020204" pitchFamily="34" charset="0"/>
                    <a:cs typeface="Gisha" panose="020B0502040204020203" pitchFamily="34" charset="-79"/>
                  </a:defRPr>
                </a:lvl3pPr>
                <a:lvl4pPr marL="16002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4pPr>
                <a:lvl5pPr marL="2057400" indent="-228600" algn="r" rtl="1">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5pPr>
                <a:lvl6pPr marL="25146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6pPr>
                <a:lvl7pPr marL="29718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7pPr>
                <a:lvl8pPr marL="34290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8pPr>
                <a:lvl9pPr marL="3886200" indent="-228600" eaLnBrk="0" fontAlgn="base" hangingPunct="0">
                  <a:spcBef>
                    <a:spcPct val="20000"/>
                  </a:spcBef>
                  <a:spcAft>
                    <a:spcPts val="600"/>
                  </a:spcAft>
                  <a:buClr>
                    <a:schemeClr val="tx1"/>
                  </a:buClr>
                  <a:buSzPct val="80000"/>
                  <a:buFont typeface="Wingdings 3" panose="05040102010807070707" pitchFamily="18" charset="2"/>
                  <a:buChar char=""/>
                  <a:defRPr sz="1400">
                    <a:solidFill>
                      <a:srgbClr val="0F496F"/>
                    </a:solidFill>
                    <a:latin typeface="Century Gothic" panose="020B0502020202020204" pitchFamily="34" charset="0"/>
                    <a:cs typeface="Gisha" panose="020B0502040204020203" pitchFamily="34" charset="-79"/>
                  </a:defRPr>
                </a:lvl9pPr>
              </a:lstStyle>
              <a:p>
                <a:pPr algn="l" rtl="0" eaLnBrk="1" hangingPunct="1">
                  <a:spcBef>
                    <a:spcPct val="0"/>
                  </a:spcBef>
                  <a:spcAft>
                    <a:spcPct val="0"/>
                  </a:spcAft>
                  <a:buClrTx/>
                  <a:buSzTx/>
                  <a:buFontTx/>
                  <a:buNone/>
                </a:pPr>
                <a:r>
                  <a:rPr lang="en-US" altLang="en-US" sz="1400" b="1" dirty="0" smtClean="0">
                    <a:solidFill>
                      <a:schemeClr val="bg1"/>
                    </a:solidFill>
                    <a:latin typeface="Heebo" panose="00000500000000000000" pitchFamily="2" charset="-79"/>
                    <a:cs typeface="Heebo" panose="00000500000000000000" pitchFamily="2" charset="-79"/>
                  </a:rPr>
                  <a:t>Operation as involvement and affect on reality</a:t>
                </a:r>
                <a:endParaRPr lang="he-IL" altLang="en-US" sz="1400" b="1" dirty="0">
                  <a:solidFill>
                    <a:schemeClr val="bg1"/>
                  </a:solidFill>
                  <a:latin typeface="Heebo" panose="00000500000000000000" pitchFamily="2" charset="-79"/>
                  <a:cs typeface="Heebo" panose="00000500000000000000" pitchFamily="2" charset="-79"/>
                </a:endParaRPr>
              </a:p>
            </p:txBody>
          </p:sp>
          <p:cxnSp>
            <p:nvCxnSpPr>
              <p:cNvPr id="92" name="An object">
                <a:extLst>
                  <a:ext uri="{FF2B5EF4-FFF2-40B4-BE49-F238E27FC236}">
                    <a16:creationId xmlns:a16="http://schemas.microsoft.com/office/drawing/2014/main" id="{2A95A525-608D-4B89-977C-5D26C30EE908}"/>
                  </a:ext>
                </a:extLst>
              </p:cNvPr>
              <p:cNvCxnSpPr>
                <a:cxnSpLocks/>
              </p:cNvCxnSpPr>
              <p:nvPr/>
            </p:nvCxnSpPr>
            <p:spPr>
              <a:xfrm flipV="1">
                <a:off x="1338947" y="2155566"/>
                <a:ext cx="2280219" cy="16728"/>
              </a:xfrm>
              <a:prstGeom prst="line">
                <a:avLst/>
              </a:prstGeom>
              <a:ln w="38100">
                <a:solidFill>
                  <a:srgbClr val="FF8D63"/>
                </a:solidFill>
              </a:ln>
            </p:spPr>
            <p:style>
              <a:lnRef idx="1">
                <a:schemeClr val="accent1"/>
              </a:lnRef>
              <a:fillRef idx="0">
                <a:schemeClr val="accent1"/>
              </a:fillRef>
              <a:effectRef idx="0">
                <a:schemeClr val="accent1"/>
              </a:effectRef>
              <a:fontRef idx="minor">
                <a:schemeClr val="tx1"/>
              </a:fontRef>
            </p:style>
          </p:cxnSp>
        </p:grpSp>
        <p:sp>
          <p:nvSpPr>
            <p:cNvPr id="90" name="An object">
              <a:extLst>
                <a:ext uri="{FF2B5EF4-FFF2-40B4-BE49-F238E27FC236}">
                  <a16:creationId xmlns:a16="http://schemas.microsoft.com/office/drawing/2014/main" id="{E5F7E12E-EFFD-48DC-B403-6AB66C266B1B}"/>
                </a:ext>
              </a:extLst>
            </p:cNvPr>
            <p:cNvSpPr/>
            <p:nvPr/>
          </p:nvSpPr>
          <p:spPr bwMode="auto">
            <a:xfrm>
              <a:off x="4826566" y="2697282"/>
              <a:ext cx="2593085" cy="263059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b="1" dirty="0" smtClean="0">
                  <a:solidFill>
                    <a:schemeClr val="tx1"/>
                  </a:solidFill>
                  <a:latin typeface="Heebo" panose="00000500000000000000" pitchFamily="2" charset="-79"/>
                  <a:cs typeface="Heebo" panose="00000500000000000000" pitchFamily="2" charset="-79"/>
                </a:rPr>
                <a:t>The Systematic Inquiry Model</a:t>
              </a:r>
              <a:endParaRPr lang="he-IL" b="1" dirty="0">
                <a:solidFill>
                  <a:schemeClr val="tx1"/>
                </a:solidFill>
                <a:latin typeface="Heebo" panose="00000500000000000000" pitchFamily="2" charset="-79"/>
                <a:cs typeface="Heebo" panose="00000500000000000000" pitchFamily="2" charset="-79"/>
              </a:endParaRPr>
            </a:p>
          </p:txBody>
        </p:sp>
      </p:grpSp>
      <p:sp>
        <p:nvSpPr>
          <p:cNvPr id="42" name="מלבן 41">
            <a:extLst>
              <a:ext uri="{FF2B5EF4-FFF2-40B4-BE49-F238E27FC236}">
                <a16:creationId xmlns:a16="http://schemas.microsoft.com/office/drawing/2014/main" id="{66AC8BA2-1CBE-49DB-ADA1-1ECD87B152EA}"/>
              </a:ext>
            </a:extLst>
          </p:cNvPr>
          <p:cNvSpPr/>
          <p:nvPr/>
        </p:nvSpPr>
        <p:spPr>
          <a:xfrm rot="2700000">
            <a:off x="10195771" y="3408014"/>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3" name="כותרת 1">
            <a:extLst>
              <a:ext uri="{FF2B5EF4-FFF2-40B4-BE49-F238E27FC236}">
                <a16:creationId xmlns:a16="http://schemas.microsoft.com/office/drawing/2014/main" id="{B636F25D-75B9-4FCF-8875-FC0D32CEAD9D}"/>
              </a:ext>
            </a:extLst>
          </p:cNvPr>
          <p:cNvSpPr>
            <a:spLocks noGrp="1"/>
          </p:cNvSpPr>
          <p:nvPr>
            <p:ph type="title"/>
          </p:nvPr>
        </p:nvSpPr>
        <p:spPr>
          <a:xfrm>
            <a:off x="8426346" y="317500"/>
            <a:ext cx="3765654" cy="2862322"/>
          </a:xfrm>
        </p:spPr>
        <p:txBody>
          <a:bodyPr/>
          <a:lstStyle/>
          <a:p>
            <a:pPr algn="ctr"/>
            <a:r>
              <a:rPr lang="en-US" sz="4000" dirty="0" smtClean="0"/>
              <a:t>Systematic inquiry as a feasible practice</a:t>
            </a:r>
            <a:endParaRPr lang="he-IL" sz="4000" dirty="0"/>
          </a:p>
        </p:txBody>
      </p:sp>
    </p:spTree>
    <p:extLst>
      <p:ext uri="{BB962C8B-B14F-4D97-AF65-F5344CB8AC3E}">
        <p14:creationId xmlns:p14="http://schemas.microsoft.com/office/powerpoint/2010/main" val="3877418091"/>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66AC8BA2-1CBE-49DB-ADA1-1ECD87B152EA}"/>
              </a:ext>
            </a:extLst>
          </p:cNvPr>
          <p:cNvSpPr/>
          <p:nvPr/>
        </p:nvSpPr>
        <p:spPr>
          <a:xfrm rot="2700000">
            <a:off x="10195771" y="2609727"/>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כותרת 1">
            <a:extLst>
              <a:ext uri="{FF2B5EF4-FFF2-40B4-BE49-F238E27FC236}">
                <a16:creationId xmlns:a16="http://schemas.microsoft.com/office/drawing/2014/main" id="{B636F25D-75B9-4FCF-8875-FC0D32CEAD9D}"/>
              </a:ext>
            </a:extLst>
          </p:cNvPr>
          <p:cNvSpPr>
            <a:spLocks noGrp="1"/>
          </p:cNvSpPr>
          <p:nvPr>
            <p:ph type="title"/>
          </p:nvPr>
        </p:nvSpPr>
        <p:spPr>
          <a:xfrm>
            <a:off x="8426346" y="317500"/>
            <a:ext cx="3765654" cy="2169825"/>
          </a:xfrm>
        </p:spPr>
        <p:txBody>
          <a:bodyPr/>
          <a:lstStyle/>
          <a:p>
            <a:pPr algn="ctr"/>
            <a:r>
              <a:rPr lang="en-US" sz="4000" dirty="0" smtClean="0"/>
              <a:t>Systematic inquiry</a:t>
            </a:r>
            <a:br>
              <a:rPr lang="en-US" sz="4000" dirty="0" smtClean="0"/>
            </a:br>
            <a:r>
              <a:rPr lang="en-US" sz="4000" dirty="0" smtClean="0"/>
              <a:t>summary</a:t>
            </a:r>
            <a:endParaRPr lang="he-IL" sz="4000" dirty="0"/>
          </a:p>
        </p:txBody>
      </p:sp>
      <p:sp>
        <p:nvSpPr>
          <p:cNvPr id="6" name="TextBox 5"/>
          <p:cNvSpPr txBox="1"/>
          <p:nvPr/>
        </p:nvSpPr>
        <p:spPr>
          <a:xfrm>
            <a:off x="478971" y="566057"/>
            <a:ext cx="7649029" cy="5839740"/>
          </a:xfrm>
          <a:prstGeom prst="rect">
            <a:avLst/>
          </a:prstGeom>
          <a:noFill/>
        </p:spPr>
        <p:txBody>
          <a:bodyPr wrap="square" rtlCol="1">
            <a:spAutoFit/>
          </a:bodyPr>
          <a:lstStyle/>
          <a:p>
            <a:pPr marL="342900" indent="-342900" algn="l" rtl="0">
              <a:lnSpc>
                <a:spcPct val="150000"/>
              </a:lnSpc>
              <a:buClr>
                <a:srgbClr val="FFC000"/>
              </a:buClr>
              <a:buFont typeface="+mj-lt"/>
              <a:buAutoNum type="arabicPeriod"/>
            </a:pPr>
            <a:r>
              <a:rPr lang="en-US" sz="2800" b="1" dirty="0" smtClean="0">
                <a:solidFill>
                  <a:schemeClr val="bg1"/>
                </a:solidFill>
              </a:rPr>
              <a:t>Systematic inquiry might allow us to avoid “messing around” in an abstract  and </a:t>
            </a:r>
            <a:r>
              <a:rPr lang="en-US" sz="2800" b="1" dirty="0" smtClean="0">
                <a:solidFill>
                  <a:schemeClr val="bg1"/>
                </a:solidFill>
              </a:rPr>
              <a:t>fluid </a:t>
            </a:r>
            <a:r>
              <a:rPr lang="en-US" sz="2800" b="1" dirty="0" smtClean="0">
                <a:solidFill>
                  <a:schemeClr val="bg1"/>
                </a:solidFill>
              </a:rPr>
              <a:t>world, to define the system and its boundaries, locate the gap in relevancy and formalize a new strategy </a:t>
            </a:r>
          </a:p>
          <a:p>
            <a:pPr marL="342900" indent="-342900" algn="l" rtl="0">
              <a:lnSpc>
                <a:spcPct val="150000"/>
              </a:lnSpc>
              <a:buClr>
                <a:srgbClr val="FFC000"/>
              </a:buClr>
              <a:buFont typeface="+mj-lt"/>
              <a:buAutoNum type="arabicPeriod"/>
            </a:pPr>
            <a:endParaRPr lang="en-US" sz="2800" b="1" dirty="0" smtClean="0">
              <a:solidFill>
                <a:schemeClr val="bg1"/>
              </a:solidFill>
            </a:endParaRPr>
          </a:p>
          <a:p>
            <a:pPr marL="342900" indent="-342900" algn="l" rtl="0">
              <a:lnSpc>
                <a:spcPct val="150000"/>
              </a:lnSpc>
              <a:buClr>
                <a:srgbClr val="FFC000"/>
              </a:buClr>
              <a:buFont typeface="+mj-lt"/>
              <a:buAutoNum type="arabicPeriod"/>
            </a:pPr>
            <a:r>
              <a:rPr lang="en-US" sz="2800" b="1" dirty="0" smtClean="0">
                <a:solidFill>
                  <a:schemeClr val="bg1"/>
                </a:solidFill>
              </a:rPr>
              <a:t>Systematic inquiry is a process of thinking (through social interaction), which has the potential to understand reality in a better way</a:t>
            </a:r>
            <a:endParaRPr lang="he-IL" sz="2800" b="1" dirty="0">
              <a:solidFill>
                <a:schemeClr val="bg1"/>
              </a:solidFill>
            </a:endParaRPr>
          </a:p>
        </p:txBody>
      </p:sp>
    </p:spTree>
    <p:extLst>
      <p:ext uri="{BB962C8B-B14F-4D97-AF65-F5344CB8AC3E}">
        <p14:creationId xmlns:p14="http://schemas.microsoft.com/office/powerpoint/2010/main" val="3580357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3C7C672-76B2-413E-9408-F9C0DE56BB34}"/>
              </a:ext>
            </a:extLst>
          </p:cNvPr>
          <p:cNvSpPr txBox="1"/>
          <p:nvPr/>
        </p:nvSpPr>
        <p:spPr>
          <a:xfrm>
            <a:off x="4086278" y="587504"/>
            <a:ext cx="8577226" cy="1077218"/>
          </a:xfrm>
          <a:prstGeom prst="rect">
            <a:avLst/>
          </a:prstGeom>
          <a:noFill/>
        </p:spPr>
        <p:txBody>
          <a:bodyPr wrap="square" rtlCol="1">
            <a:spAutoFit/>
          </a:bodyPr>
          <a:lstStyle/>
          <a:p>
            <a:pPr algn="ctr" rtl="0"/>
            <a:r>
              <a:rPr lang="en-US" altLang="he-IL" sz="3200" dirty="0">
                <a:solidFill>
                  <a:schemeClr val="bg1"/>
                </a:solidFill>
                <a:latin typeface="Heebo" pitchFamily="2" charset="-79"/>
                <a:cs typeface="Heebo" pitchFamily="2" charset="-79"/>
              </a:rPr>
              <a:t>Strategy as design, plan</a:t>
            </a:r>
          </a:p>
          <a:p>
            <a:pPr algn="ctr" rtl="0"/>
            <a:r>
              <a:rPr lang="en-US" altLang="he-IL" sz="3200" dirty="0">
                <a:solidFill>
                  <a:schemeClr val="bg1"/>
                </a:solidFill>
                <a:latin typeface="Heebo" pitchFamily="2" charset="-79"/>
                <a:cs typeface="Heebo" pitchFamily="2" charset="-79"/>
              </a:rPr>
              <a:t>and execution</a:t>
            </a:r>
            <a:endParaRPr lang="he-IL" sz="3200" spc="90" dirty="0">
              <a:solidFill>
                <a:schemeClr val="bg1"/>
              </a:solidFill>
              <a:latin typeface="Heebo" panose="00000500000000000000" pitchFamily="2" charset="-79"/>
              <a:cs typeface="Heebo" panose="00000500000000000000" pitchFamily="2" charset="-79"/>
            </a:endParaRPr>
          </a:p>
        </p:txBody>
      </p:sp>
      <p:cxnSp>
        <p:nvCxnSpPr>
          <p:cNvPr id="29" name="מחבר ישר 28">
            <a:extLst>
              <a:ext uri="{FF2B5EF4-FFF2-40B4-BE49-F238E27FC236}">
                <a16:creationId xmlns:a16="http://schemas.microsoft.com/office/drawing/2014/main" id="{A0A8F1E4-83A1-40D8-8FA8-75487D3F4A9F}"/>
              </a:ext>
            </a:extLst>
          </p:cNvPr>
          <p:cNvCxnSpPr>
            <a:cxnSpLocks/>
            <a:endCxn id="13" idx="6"/>
          </p:cNvCxnSpPr>
          <p:nvPr/>
        </p:nvCxnSpPr>
        <p:spPr>
          <a:xfrm>
            <a:off x="2851067" y="4544911"/>
            <a:ext cx="7304724" cy="0"/>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7" name="אליפסה 16">
            <a:extLst>
              <a:ext uri="{FF2B5EF4-FFF2-40B4-BE49-F238E27FC236}">
                <a16:creationId xmlns:a16="http://schemas.microsoft.com/office/drawing/2014/main" id="{04308812-35DB-4E2C-9A2E-94AC9614EABC}"/>
              </a:ext>
            </a:extLst>
          </p:cNvPr>
          <p:cNvSpPr/>
          <p:nvPr/>
        </p:nvSpPr>
        <p:spPr>
          <a:xfrm>
            <a:off x="2321631"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1</a:t>
            </a:r>
          </a:p>
        </p:txBody>
      </p:sp>
      <p:sp>
        <p:nvSpPr>
          <p:cNvPr id="16" name="אליפסה 15">
            <a:extLst>
              <a:ext uri="{FF2B5EF4-FFF2-40B4-BE49-F238E27FC236}">
                <a16:creationId xmlns:a16="http://schemas.microsoft.com/office/drawing/2014/main" id="{FE819FB2-33D0-44DB-8CE7-1A8D646DE725}"/>
              </a:ext>
            </a:extLst>
          </p:cNvPr>
          <p:cNvSpPr/>
          <p:nvPr/>
        </p:nvSpPr>
        <p:spPr>
          <a:xfrm>
            <a:off x="4106608"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2</a:t>
            </a:r>
          </a:p>
        </p:txBody>
      </p:sp>
      <p:sp>
        <p:nvSpPr>
          <p:cNvPr id="21" name="מלבן 20">
            <a:extLst>
              <a:ext uri="{FF2B5EF4-FFF2-40B4-BE49-F238E27FC236}">
                <a16:creationId xmlns:a16="http://schemas.microsoft.com/office/drawing/2014/main" id="{8AC9FDB1-81C1-404F-9885-B48C78718245}"/>
              </a:ext>
            </a:extLst>
          </p:cNvPr>
          <p:cNvSpPr/>
          <p:nvPr/>
        </p:nvSpPr>
        <p:spPr>
          <a:xfrm>
            <a:off x="8609928" y="2657586"/>
            <a:ext cx="2468830" cy="1066191"/>
          </a:xfrm>
          <a:prstGeom prst="rect">
            <a:avLst/>
          </a:prstGeom>
          <a:solidFill>
            <a:schemeClr val="bg1"/>
          </a:solidFill>
          <a:ln w="38100">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b="1" dirty="0" smtClean="0">
                <a:solidFill>
                  <a:srgbClr val="222B34"/>
                </a:solidFill>
                <a:latin typeface="Heebo" panose="00000500000000000000" pitchFamily="2" charset="-79"/>
                <a:cs typeface="Heebo" panose="00000500000000000000" pitchFamily="2" charset="-79"/>
              </a:rPr>
              <a:t>Summary –</a:t>
            </a:r>
          </a:p>
          <a:p>
            <a:pPr algn="ctr"/>
            <a:r>
              <a:rPr lang="en-US" sz="1600" b="1" dirty="0" smtClean="0">
                <a:solidFill>
                  <a:srgbClr val="222B34"/>
                </a:solidFill>
                <a:latin typeface="Heebo" panose="00000500000000000000" pitchFamily="2" charset="-79"/>
                <a:cs typeface="Heebo" panose="00000500000000000000" pitchFamily="2" charset="-79"/>
              </a:rPr>
              <a:t>strategy as a learning process </a:t>
            </a:r>
            <a:endParaRPr lang="he-IL" sz="1600" b="1" dirty="0">
              <a:solidFill>
                <a:srgbClr val="222B34"/>
              </a:solidFill>
              <a:latin typeface="Heebo" panose="00000500000000000000" pitchFamily="2" charset="-79"/>
              <a:cs typeface="Heebo" panose="00000500000000000000" pitchFamily="2" charset="-79"/>
            </a:endParaRPr>
          </a:p>
        </p:txBody>
      </p:sp>
      <p:cxnSp>
        <p:nvCxnSpPr>
          <p:cNvPr id="36" name="מחבר ישר 35">
            <a:extLst>
              <a:ext uri="{FF2B5EF4-FFF2-40B4-BE49-F238E27FC236}">
                <a16:creationId xmlns:a16="http://schemas.microsoft.com/office/drawing/2014/main" id="{9CEB62B2-96A0-4349-8529-0916417735E1}"/>
              </a:ext>
            </a:extLst>
          </p:cNvPr>
          <p:cNvCxnSpPr>
            <a:endCxn id="21" idx="2"/>
          </p:cNvCxnSpPr>
          <p:nvPr/>
        </p:nvCxnSpPr>
        <p:spPr>
          <a:xfrm flipV="1">
            <a:off x="9840795" y="3723777"/>
            <a:ext cx="3548" cy="507576"/>
          </a:xfrm>
          <a:prstGeom prst="line">
            <a:avLst/>
          </a:prstGeom>
          <a:solidFill>
            <a:schemeClr val="bg1"/>
          </a:solidFill>
          <a:ln w="57150">
            <a:solidFill>
              <a:srgbClr val="FF4343"/>
            </a:solidFill>
          </a:ln>
        </p:spPr>
        <p:style>
          <a:lnRef idx="2">
            <a:schemeClr val="accent1">
              <a:shade val="50000"/>
            </a:schemeClr>
          </a:lnRef>
          <a:fillRef idx="1">
            <a:schemeClr val="accent1"/>
          </a:fillRef>
          <a:effectRef idx="0">
            <a:schemeClr val="accent1"/>
          </a:effectRef>
          <a:fontRef idx="minor">
            <a:schemeClr val="lt1"/>
          </a:fontRef>
        </p:style>
      </p:cxnSp>
      <p:sp>
        <p:nvSpPr>
          <p:cNvPr id="15" name="אליפסה 14">
            <a:extLst>
              <a:ext uri="{FF2B5EF4-FFF2-40B4-BE49-F238E27FC236}">
                <a16:creationId xmlns:a16="http://schemas.microsoft.com/office/drawing/2014/main" id="{9DDC9EC2-66EB-4A6D-8965-1CAC9494FAC5}"/>
              </a:ext>
            </a:extLst>
          </p:cNvPr>
          <p:cNvSpPr/>
          <p:nvPr/>
        </p:nvSpPr>
        <p:spPr>
          <a:xfrm>
            <a:off x="5899440"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3</a:t>
            </a:r>
            <a:endParaRPr lang="he-IL" sz="2400" b="1" dirty="0">
              <a:solidFill>
                <a:srgbClr val="222B34"/>
              </a:solidFill>
              <a:latin typeface="Heebo" panose="00000500000000000000" pitchFamily="2" charset="-79"/>
              <a:cs typeface="Heebo" panose="00000500000000000000" pitchFamily="2" charset="-79"/>
            </a:endParaRPr>
          </a:p>
        </p:txBody>
      </p:sp>
      <p:sp>
        <p:nvSpPr>
          <p:cNvPr id="24" name="מלבן 23">
            <a:extLst>
              <a:ext uri="{FF2B5EF4-FFF2-40B4-BE49-F238E27FC236}">
                <a16:creationId xmlns:a16="http://schemas.microsoft.com/office/drawing/2014/main" id="{083F108E-103C-41F5-86EB-1CF8A24F9D20}"/>
              </a:ext>
            </a:extLst>
          </p:cNvPr>
          <p:cNvSpPr/>
          <p:nvPr/>
        </p:nvSpPr>
        <p:spPr>
          <a:xfrm>
            <a:off x="6753654" y="5397979"/>
            <a:ext cx="2468830" cy="106619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Systematic inquiry as a feasible practice</a:t>
            </a:r>
            <a:endParaRPr lang="he-IL" sz="1900" dirty="0" smtClean="0">
              <a:latin typeface="Heebo" panose="00000500000000000000" pitchFamily="2" charset="-79"/>
              <a:cs typeface="Heebo" panose="00000500000000000000" pitchFamily="2" charset="-79"/>
            </a:endParaRPr>
          </a:p>
        </p:txBody>
      </p:sp>
      <p:cxnSp>
        <p:nvCxnSpPr>
          <p:cNvPr id="38" name="מחבר ישר 37">
            <a:extLst>
              <a:ext uri="{FF2B5EF4-FFF2-40B4-BE49-F238E27FC236}">
                <a16:creationId xmlns:a16="http://schemas.microsoft.com/office/drawing/2014/main" id="{7545222B-5466-4AC9-BA41-13A948B89B1D}"/>
              </a:ext>
            </a:extLst>
          </p:cNvPr>
          <p:cNvCxnSpPr>
            <a:endCxn id="24" idx="0"/>
          </p:cNvCxnSpPr>
          <p:nvPr/>
        </p:nvCxnSpPr>
        <p:spPr>
          <a:xfrm flipH="1">
            <a:off x="7988069" y="4890403"/>
            <a:ext cx="254"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4" name="אליפסה 13">
            <a:extLst>
              <a:ext uri="{FF2B5EF4-FFF2-40B4-BE49-F238E27FC236}">
                <a16:creationId xmlns:a16="http://schemas.microsoft.com/office/drawing/2014/main" id="{11F8FF7E-5CA5-4CE4-9BF8-3ECD1B59EC91}"/>
              </a:ext>
            </a:extLst>
          </p:cNvPr>
          <p:cNvSpPr/>
          <p:nvPr/>
        </p:nvSpPr>
        <p:spPr>
          <a:xfrm>
            <a:off x="7686978"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4</a:t>
            </a:r>
          </a:p>
        </p:txBody>
      </p:sp>
      <p:sp>
        <p:nvSpPr>
          <p:cNvPr id="20" name="מלבן 19">
            <a:extLst>
              <a:ext uri="{FF2B5EF4-FFF2-40B4-BE49-F238E27FC236}">
                <a16:creationId xmlns:a16="http://schemas.microsoft.com/office/drawing/2014/main" id="{3BB532C3-50C3-4083-B55B-7FC947FD4568}"/>
              </a:ext>
            </a:extLst>
          </p:cNvPr>
          <p:cNvSpPr/>
          <p:nvPr/>
        </p:nvSpPr>
        <p:spPr>
          <a:xfrm>
            <a:off x="5042193" y="2657586"/>
            <a:ext cx="2468830" cy="1034258"/>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What lies between “designing” and “planning” </a:t>
            </a:r>
            <a:endParaRPr lang="he-IL" sz="1900" dirty="0">
              <a:latin typeface="Heebo" panose="00000500000000000000" pitchFamily="2" charset="-79"/>
              <a:cs typeface="Heebo" panose="00000500000000000000" pitchFamily="2" charset="-79"/>
            </a:endParaRPr>
          </a:p>
        </p:txBody>
      </p:sp>
      <p:cxnSp>
        <p:nvCxnSpPr>
          <p:cNvPr id="40" name="מחבר ישר 39">
            <a:extLst>
              <a:ext uri="{FF2B5EF4-FFF2-40B4-BE49-F238E27FC236}">
                <a16:creationId xmlns:a16="http://schemas.microsoft.com/office/drawing/2014/main" id="{497847B8-3B0B-4176-89A7-E172C8C3C9B4}"/>
              </a:ext>
            </a:extLst>
          </p:cNvPr>
          <p:cNvCxnSpPr/>
          <p:nvPr/>
        </p:nvCxnSpPr>
        <p:spPr>
          <a:xfrm flipV="1">
            <a:off x="6275368" y="3691844"/>
            <a:ext cx="1240" cy="492602"/>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3" name="אליפסה 12">
            <a:extLst>
              <a:ext uri="{FF2B5EF4-FFF2-40B4-BE49-F238E27FC236}">
                <a16:creationId xmlns:a16="http://schemas.microsoft.com/office/drawing/2014/main" id="{CA6F7869-CBAB-461B-B3BD-92CCE4596DC1}"/>
              </a:ext>
            </a:extLst>
          </p:cNvPr>
          <p:cNvSpPr/>
          <p:nvPr/>
        </p:nvSpPr>
        <p:spPr>
          <a:xfrm>
            <a:off x="9477249" y="4205640"/>
            <a:ext cx="678542" cy="678542"/>
          </a:xfrm>
          <a:prstGeom prst="ellipse">
            <a:avLst/>
          </a:prstGeom>
          <a:solidFill>
            <a:schemeClr val="bg1"/>
          </a:solidFill>
          <a:ln w="57150">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5</a:t>
            </a:r>
            <a:endParaRPr lang="he-IL" sz="2400" b="1" dirty="0">
              <a:solidFill>
                <a:srgbClr val="222B34"/>
              </a:solidFill>
              <a:latin typeface="Heebo" panose="00000500000000000000" pitchFamily="2" charset="-79"/>
              <a:cs typeface="Heebo" panose="00000500000000000000" pitchFamily="2" charset="-79"/>
            </a:endParaRPr>
          </a:p>
        </p:txBody>
      </p:sp>
      <p:sp>
        <p:nvSpPr>
          <p:cNvPr id="23" name="מלבן 22">
            <a:extLst>
              <a:ext uri="{FF2B5EF4-FFF2-40B4-BE49-F238E27FC236}">
                <a16:creationId xmlns:a16="http://schemas.microsoft.com/office/drawing/2014/main" id="{929B1B9C-E19F-4DE9-84BF-B6A003E6AAA8}"/>
              </a:ext>
            </a:extLst>
          </p:cNvPr>
          <p:cNvSpPr/>
          <p:nvPr/>
        </p:nvSpPr>
        <p:spPr>
          <a:xfrm>
            <a:off x="3170534" y="5397979"/>
            <a:ext cx="2468830" cy="1278592"/>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dirty="0" smtClean="0">
                <a:latin typeface="Heebo" panose="00000500000000000000" pitchFamily="2" charset="-79"/>
                <a:cs typeface="Heebo" panose="00000500000000000000" pitchFamily="2" charset="-79"/>
              </a:rPr>
              <a:t>What lies between the “ten-fold change” and strategic turning point, and the relevancy gap and strategic offset</a:t>
            </a:r>
            <a:endParaRPr lang="he-IL" sz="1600" dirty="0" smtClean="0">
              <a:latin typeface="Heebo" panose="00000500000000000000" pitchFamily="2" charset="-79"/>
              <a:cs typeface="Heebo" panose="00000500000000000000" pitchFamily="2" charset="-79"/>
            </a:endParaRPr>
          </a:p>
        </p:txBody>
      </p:sp>
      <p:cxnSp>
        <p:nvCxnSpPr>
          <p:cNvPr id="42" name="מחבר ישר 41">
            <a:extLst>
              <a:ext uri="{FF2B5EF4-FFF2-40B4-BE49-F238E27FC236}">
                <a16:creationId xmlns:a16="http://schemas.microsoft.com/office/drawing/2014/main" id="{4D6A2347-B8DA-4304-A5D4-90999F3B6BA5}"/>
              </a:ext>
            </a:extLst>
          </p:cNvPr>
          <p:cNvCxnSpPr>
            <a:endCxn id="23" idx="0"/>
          </p:cNvCxnSpPr>
          <p:nvPr/>
        </p:nvCxnSpPr>
        <p:spPr>
          <a:xfrm>
            <a:off x="4404949" y="4890402"/>
            <a:ext cx="0" cy="507577"/>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9" name="מלבן 18">
            <a:extLst>
              <a:ext uri="{FF2B5EF4-FFF2-40B4-BE49-F238E27FC236}">
                <a16:creationId xmlns:a16="http://schemas.microsoft.com/office/drawing/2014/main" id="{EC7550FA-D485-490F-862C-66D23C40A3C2}"/>
              </a:ext>
            </a:extLst>
          </p:cNvPr>
          <p:cNvSpPr/>
          <p:nvPr/>
        </p:nvSpPr>
        <p:spPr>
          <a:xfrm>
            <a:off x="1456005" y="2510024"/>
            <a:ext cx="2468830" cy="1203662"/>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Required </a:t>
            </a:r>
            <a:r>
              <a:rPr lang="en-US" sz="1900" dirty="0" smtClean="0">
                <a:latin typeface="Heebo" panose="00000500000000000000" pitchFamily="2" charset="-79"/>
                <a:cs typeface="Heebo" panose="00000500000000000000" pitchFamily="2" charset="-79"/>
              </a:rPr>
              <a:t>achievements </a:t>
            </a:r>
            <a:endParaRPr lang="he-IL" sz="1900" dirty="0" smtClean="0">
              <a:latin typeface="Heebo" panose="00000500000000000000" pitchFamily="2" charset="-79"/>
              <a:cs typeface="Heebo" panose="00000500000000000000" pitchFamily="2" charset="-79"/>
            </a:endParaRPr>
          </a:p>
        </p:txBody>
      </p:sp>
      <p:cxnSp>
        <p:nvCxnSpPr>
          <p:cNvPr id="44" name="מחבר ישר 43">
            <a:extLst>
              <a:ext uri="{FF2B5EF4-FFF2-40B4-BE49-F238E27FC236}">
                <a16:creationId xmlns:a16="http://schemas.microsoft.com/office/drawing/2014/main" id="{5E53FF27-6DEF-4A96-AF66-4C2DF6664896}"/>
              </a:ext>
            </a:extLst>
          </p:cNvPr>
          <p:cNvCxnSpPr>
            <a:endCxn id="19" idx="2"/>
          </p:cNvCxnSpPr>
          <p:nvPr/>
        </p:nvCxnSpPr>
        <p:spPr>
          <a:xfrm flipH="1" flipV="1">
            <a:off x="2690420" y="3713686"/>
            <a:ext cx="1066"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grpSp>
        <p:nvGrpSpPr>
          <p:cNvPr id="2" name="קבוצה 29"/>
          <p:cNvGrpSpPr>
            <a:grpSpLocks/>
          </p:cNvGrpSpPr>
          <p:nvPr/>
        </p:nvGrpSpPr>
        <p:grpSpPr bwMode="auto">
          <a:xfrm>
            <a:off x="830526" y="398767"/>
            <a:ext cx="3576364" cy="1512176"/>
            <a:chOff x="6781095" y="8269944"/>
            <a:chExt cx="4720057" cy="2497933"/>
          </a:xfrm>
        </p:grpSpPr>
        <p:grpSp>
          <p:nvGrpSpPr>
            <p:cNvPr id="3" name="קבוצה 30"/>
            <p:cNvGrpSpPr>
              <a:grpSpLocks/>
            </p:cNvGrpSpPr>
            <p:nvPr/>
          </p:nvGrpSpPr>
          <p:grpSpPr bwMode="auto">
            <a:xfrm>
              <a:off x="6781095" y="8269944"/>
              <a:ext cx="4717485" cy="2131127"/>
              <a:chOff x="6700070" y="4218801"/>
              <a:chExt cx="4717485" cy="2131127"/>
            </a:xfrm>
          </p:grpSpPr>
          <p:sp>
            <p:nvSpPr>
              <p:cNvPr id="39" name="TextBox 11"/>
              <p:cNvSpPr txBox="1">
                <a:spLocks noChangeArrowheads="1"/>
              </p:cNvSpPr>
              <p:nvPr/>
            </p:nvSpPr>
            <p:spPr bwMode="auto">
              <a:xfrm>
                <a:off x="6700070" y="4218801"/>
                <a:ext cx="4717485" cy="152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4400" b="1" dirty="0">
                    <a:solidFill>
                      <a:schemeClr val="bg1"/>
                    </a:solidFill>
                    <a:latin typeface="Heebo" pitchFamily="2" charset="0"/>
                    <a:cs typeface="Heebo" pitchFamily="2" charset="0"/>
                  </a:rPr>
                  <a:t>Strategic</a:t>
                </a:r>
                <a:r>
                  <a:rPr lang="en-US" altLang="en-US" sz="5400" b="1" dirty="0">
                    <a:solidFill>
                      <a:srgbClr val="FCC201"/>
                    </a:solidFill>
                    <a:latin typeface="Heebo" pitchFamily="2" charset="0"/>
                    <a:cs typeface="Heebo" pitchFamily="2" charset="0"/>
                  </a:rPr>
                  <a:t> </a:t>
                </a:r>
                <a:endParaRPr lang="he-IL" altLang="en-US" sz="5400" b="1" dirty="0">
                  <a:solidFill>
                    <a:srgbClr val="FCC201"/>
                  </a:solidFill>
                  <a:latin typeface="Heebo" pitchFamily="2" charset="0"/>
                  <a:cs typeface="Heebo" pitchFamily="2" charset="0"/>
                </a:endParaRPr>
              </a:p>
            </p:txBody>
          </p:sp>
          <p:sp>
            <p:nvSpPr>
              <p:cNvPr id="41" name="TextBox 13"/>
              <p:cNvSpPr txBox="1">
                <a:spLocks noChangeArrowheads="1"/>
              </p:cNvSpPr>
              <p:nvPr/>
            </p:nvSpPr>
            <p:spPr bwMode="auto">
              <a:xfrm>
                <a:off x="6700070" y="5426285"/>
                <a:ext cx="4717485" cy="92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5400" b="1" dirty="0">
                    <a:solidFill>
                      <a:srgbClr val="FFC000"/>
                    </a:solidFill>
                    <a:latin typeface="Heebo" pitchFamily="2" charset="0"/>
                    <a:cs typeface="Heebo" pitchFamily="2" charset="0"/>
                  </a:rPr>
                  <a:t>Thinking</a:t>
                </a:r>
                <a:endParaRPr lang="he-IL" altLang="en-US" sz="5400" b="1" dirty="0">
                  <a:solidFill>
                    <a:srgbClr val="FFC000"/>
                  </a:solidFill>
                  <a:latin typeface="Heebo" pitchFamily="2" charset="0"/>
                  <a:cs typeface="Heebo" pitchFamily="2" charset="0"/>
                </a:endParaRPr>
              </a:p>
            </p:txBody>
          </p:sp>
        </p:grpSp>
        <p:sp>
          <p:nvSpPr>
            <p:cNvPr id="32" name="צורה חופשית: צורה 19">
              <a:extLst/>
            </p:cNvPr>
            <p:cNvSpPr/>
            <p:nvPr/>
          </p:nvSpPr>
          <p:spPr>
            <a:xfrm>
              <a:off x="11039147" y="8357234"/>
              <a:ext cx="458829" cy="460531"/>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3" name="צורה חופשית: צורה 20">
              <a:extLst/>
            </p:cNvPr>
            <p:cNvSpPr/>
            <p:nvPr/>
          </p:nvSpPr>
          <p:spPr>
            <a:xfrm rot="5400000">
              <a:off x="11040678" y="10307403"/>
              <a:ext cx="458943" cy="462004"/>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5" name="צורה חופשית: צורה 21">
              <a:extLst/>
            </p:cNvPr>
            <p:cNvSpPr/>
            <p:nvPr/>
          </p:nvSpPr>
          <p:spPr>
            <a:xfrm rot="10800000">
              <a:off x="6784270" y="10305758"/>
              <a:ext cx="458829" cy="462119"/>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7" name="צורה חופשית: צורה 22">
              <a:extLst/>
            </p:cNvPr>
            <p:cNvSpPr/>
            <p:nvPr/>
          </p:nvSpPr>
          <p:spPr>
            <a:xfrm rot="16200000">
              <a:off x="6785007" y="8356497"/>
              <a:ext cx="458944" cy="460416"/>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r>
                <a:rPr lang="en-US" sz="1100" dirty="0"/>
                <a:t> </a:t>
              </a:r>
              <a:endParaRPr lang="he-IL" sz="1100" dirty="0"/>
            </a:p>
          </p:txBody>
        </p:sp>
      </p:grpSp>
    </p:spTree>
    <p:extLst>
      <p:ext uri="{BB962C8B-B14F-4D97-AF65-F5344CB8AC3E}">
        <p14:creationId xmlns:p14="http://schemas.microsoft.com/office/powerpoint/2010/main" val="86755645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p:cNvPr>
          <p:cNvSpPr>
            <a:spLocks noGrp="1"/>
          </p:cNvSpPr>
          <p:nvPr>
            <p:ph type="title"/>
          </p:nvPr>
        </p:nvSpPr>
        <p:spPr>
          <a:xfrm>
            <a:off x="0" y="185738"/>
            <a:ext cx="12192000" cy="690562"/>
          </a:xfrm>
        </p:spPr>
        <p:txBody>
          <a:bodyPr/>
          <a:lstStyle/>
          <a:p>
            <a:pPr algn="ctr" eaLnBrk="1" fontAlgn="auto" hangingPunct="1">
              <a:spcAft>
                <a:spcPts val="0"/>
              </a:spcAft>
              <a:defRPr/>
            </a:pPr>
            <a:r>
              <a:rPr lang="en-US" dirty="0" smtClean="0"/>
              <a:t>Strategic Studies Road Map</a:t>
            </a:r>
            <a:endParaRPr dirty="0"/>
          </a:p>
        </p:txBody>
      </p:sp>
      <p:grpSp>
        <p:nvGrpSpPr>
          <p:cNvPr id="3" name="קבוצה 2"/>
          <p:cNvGrpSpPr>
            <a:grpSpLocks/>
          </p:cNvGrpSpPr>
          <p:nvPr/>
        </p:nvGrpSpPr>
        <p:grpSpPr bwMode="auto">
          <a:xfrm>
            <a:off x="134938" y="1200150"/>
            <a:ext cx="1609725" cy="5561013"/>
            <a:chOff x="10399770" y="1199779"/>
            <a:chExt cx="1610635" cy="5560915"/>
          </a:xfrm>
        </p:grpSpPr>
        <p:sp>
          <p:nvSpPr>
            <p:cNvPr id="10" name="מלבן 9">
              <a:extLst/>
            </p:cNvPr>
            <p:cNvSpPr/>
            <p:nvPr/>
          </p:nvSpPr>
          <p:spPr>
            <a:xfrm>
              <a:off x="10399770" y="1199779"/>
              <a:ext cx="1610635" cy="898509"/>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Strategic Thought</a:t>
              </a:r>
              <a:endParaRPr lang="he-IL" sz="1600" b="1" dirty="0">
                <a:solidFill>
                  <a:srgbClr val="222B34"/>
                </a:solidFill>
                <a:latin typeface="Heebo" panose="00000500000000000000" pitchFamily="2" charset="-79"/>
                <a:cs typeface="Heebo" panose="00000500000000000000" pitchFamily="2" charset="-79"/>
              </a:endParaRPr>
            </a:p>
            <a:p>
              <a:pPr algn="ctr" eaLnBrk="1" fontAlgn="auto" hangingPunct="1">
                <a:lnSpc>
                  <a:spcPts val="1600"/>
                </a:lnSpc>
                <a:spcBef>
                  <a:spcPts val="0"/>
                </a:spcBef>
                <a:spcAft>
                  <a:spcPts val="0"/>
                </a:spcAft>
                <a:defRPr/>
              </a:pPr>
              <a:r>
                <a:rPr lang="en-US" sz="1600" dirty="0">
                  <a:solidFill>
                    <a:srgbClr val="222B34"/>
                  </a:solidFill>
                  <a:latin typeface="Heebo" panose="00000500000000000000" pitchFamily="2" charset="-79"/>
                  <a:cs typeface="Heebo" panose="00000500000000000000" pitchFamily="2" charset="-79"/>
                </a:rPr>
                <a:t>Prof. </a:t>
              </a:r>
              <a:r>
                <a:rPr lang="en-US" sz="1600" dirty="0" err="1">
                  <a:solidFill>
                    <a:srgbClr val="222B34"/>
                  </a:solidFill>
                  <a:latin typeface="Heebo" panose="00000500000000000000" pitchFamily="2" charset="-79"/>
                  <a:cs typeface="Heebo" panose="00000500000000000000" pitchFamily="2" charset="-79"/>
                </a:rPr>
                <a:t>Dima</a:t>
              </a:r>
              <a:r>
                <a:rPr lang="en-US" sz="1600" dirty="0">
                  <a:solidFill>
                    <a:srgbClr val="222B34"/>
                  </a:solidFill>
                  <a:latin typeface="Heebo" panose="00000500000000000000" pitchFamily="2" charset="-79"/>
                  <a:cs typeface="Heebo" panose="00000500000000000000" pitchFamily="2" charset="-79"/>
                </a:rPr>
                <a:t> </a:t>
              </a:r>
              <a:r>
                <a:rPr lang="en-US" sz="1600" dirty="0" err="1">
                  <a:solidFill>
                    <a:srgbClr val="222B34"/>
                  </a:solidFill>
                  <a:latin typeface="Heebo" panose="00000500000000000000" pitchFamily="2" charset="-79"/>
                  <a:cs typeface="Heebo" panose="00000500000000000000" pitchFamily="2" charset="-79"/>
                </a:rPr>
                <a:t>Adamsky</a:t>
              </a:r>
              <a:endParaRPr lang="he-IL" sz="1600" dirty="0">
                <a:solidFill>
                  <a:srgbClr val="222B34"/>
                </a:solidFill>
                <a:latin typeface="Heebo" panose="00000500000000000000" pitchFamily="2" charset="-79"/>
                <a:cs typeface="Heebo" panose="00000500000000000000" pitchFamily="2" charset="-79"/>
              </a:endParaRPr>
            </a:p>
          </p:txBody>
        </p:sp>
        <p:sp>
          <p:nvSpPr>
            <p:cNvPr id="12" name="מלבן 11">
              <a:extLst/>
            </p:cNvPr>
            <p:cNvSpPr/>
            <p:nvPr/>
          </p:nvSpPr>
          <p:spPr>
            <a:xfrm>
              <a:off x="10399770" y="2193536"/>
              <a:ext cx="1578867" cy="558790"/>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The development of military strategic thought</a:t>
              </a:r>
              <a:endParaRPr lang="he-IL" sz="1100" dirty="0">
                <a:solidFill>
                  <a:schemeClr val="bg1"/>
                </a:solidFill>
                <a:latin typeface="Heebo" panose="00000500000000000000" pitchFamily="2" charset="-79"/>
                <a:cs typeface="Heebo" panose="00000500000000000000" pitchFamily="2" charset="-79"/>
              </a:endParaRPr>
            </a:p>
          </p:txBody>
        </p:sp>
        <p:sp>
          <p:nvSpPr>
            <p:cNvPr id="23" name="מלבן 22">
              <a:extLst/>
            </p:cNvPr>
            <p:cNvSpPr/>
            <p:nvPr/>
          </p:nvSpPr>
          <p:spPr>
            <a:xfrm>
              <a:off x="10399770" y="2847575"/>
              <a:ext cx="1578867" cy="684201"/>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The history of strategic thought and the development of conventional warfare</a:t>
              </a:r>
              <a:endParaRPr lang="he-IL" sz="1100" dirty="0">
                <a:solidFill>
                  <a:schemeClr val="bg1"/>
                </a:solidFill>
                <a:latin typeface="Heebo" panose="00000500000000000000" pitchFamily="2" charset="-79"/>
                <a:cs typeface="Heebo" panose="00000500000000000000" pitchFamily="2" charset="-79"/>
              </a:endParaRPr>
            </a:p>
          </p:txBody>
        </p:sp>
        <p:sp>
          <p:nvSpPr>
            <p:cNvPr id="24" name="מלבן 23">
              <a:extLst/>
            </p:cNvPr>
            <p:cNvSpPr/>
            <p:nvPr/>
          </p:nvSpPr>
          <p:spPr>
            <a:xfrm>
              <a:off x="10399770" y="3627024"/>
              <a:ext cx="1578867" cy="684200"/>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The history of strategic thought at the age of hybrid warfare</a:t>
              </a:r>
              <a:endParaRPr lang="he-IL" sz="1100" dirty="0">
                <a:solidFill>
                  <a:schemeClr val="bg1"/>
                </a:solidFill>
                <a:latin typeface="Heebo" panose="00000500000000000000" pitchFamily="2" charset="-79"/>
                <a:cs typeface="Heebo" panose="00000500000000000000" pitchFamily="2" charset="-79"/>
              </a:endParaRPr>
            </a:p>
          </p:txBody>
        </p:sp>
        <p:sp>
          <p:nvSpPr>
            <p:cNvPr id="25" name="מלבן 24">
              <a:extLst/>
            </p:cNvPr>
            <p:cNvSpPr/>
            <p:nvPr/>
          </p:nvSpPr>
          <p:spPr>
            <a:xfrm>
              <a:off x="10399770" y="4406472"/>
              <a:ext cx="1578867" cy="558790"/>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The history of strategic thought in the nuclear era</a:t>
              </a:r>
              <a:endParaRPr lang="he-IL" sz="1100" dirty="0">
                <a:solidFill>
                  <a:schemeClr val="bg1"/>
                </a:solidFill>
                <a:latin typeface="Heebo" panose="00000500000000000000" pitchFamily="2" charset="-79"/>
                <a:cs typeface="Heebo" panose="00000500000000000000" pitchFamily="2" charset="-79"/>
              </a:endParaRPr>
            </a:p>
          </p:txBody>
        </p:sp>
        <p:sp>
          <p:nvSpPr>
            <p:cNvPr id="26" name="מלבן 25">
              <a:extLst/>
            </p:cNvPr>
            <p:cNvSpPr/>
            <p:nvPr/>
          </p:nvSpPr>
          <p:spPr>
            <a:xfrm>
              <a:off x="10399770" y="5060511"/>
              <a:ext cx="1578867" cy="56037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Intelligence diagnosis and strategic planning</a:t>
              </a:r>
              <a:endParaRPr lang="he-IL" sz="1100" dirty="0">
                <a:solidFill>
                  <a:schemeClr val="bg1"/>
                </a:solidFill>
                <a:latin typeface="Heebo" panose="00000500000000000000" pitchFamily="2" charset="-79"/>
                <a:cs typeface="Heebo" panose="00000500000000000000" pitchFamily="2" charset="-79"/>
              </a:endParaRPr>
            </a:p>
          </p:txBody>
        </p:sp>
        <p:sp>
          <p:nvSpPr>
            <p:cNvPr id="27" name="מלבן 26">
              <a:extLst/>
            </p:cNvPr>
            <p:cNvSpPr/>
            <p:nvPr/>
          </p:nvSpPr>
          <p:spPr>
            <a:xfrm>
              <a:off x="10399770" y="5701849"/>
              <a:ext cx="1578867" cy="1058845"/>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Russian </a:t>
              </a:r>
              <a:r>
                <a:rPr lang="en-US" sz="1100" dirty="0" smtClean="0">
                  <a:solidFill>
                    <a:schemeClr val="bg1"/>
                  </a:solidFill>
                  <a:latin typeface="Heebo" panose="00000500000000000000" pitchFamily="2" charset="-79"/>
                  <a:cs typeface="Heebo" panose="00000500000000000000" pitchFamily="2" charset="-79"/>
                </a:rPr>
                <a:t>strategy</a:t>
              </a:r>
              <a:endParaRPr lang="he-IL" sz="1100" dirty="0">
                <a:solidFill>
                  <a:schemeClr val="bg1"/>
                </a:solidFill>
                <a:latin typeface="Heebo" panose="00000500000000000000" pitchFamily="2" charset="-79"/>
                <a:cs typeface="Heebo" panose="00000500000000000000" pitchFamily="2" charset="-79"/>
              </a:endParaRPr>
            </a:p>
          </p:txBody>
        </p:sp>
      </p:grpSp>
      <p:grpSp>
        <p:nvGrpSpPr>
          <p:cNvPr id="11" name="קבוצה 10"/>
          <p:cNvGrpSpPr>
            <a:grpSpLocks/>
          </p:cNvGrpSpPr>
          <p:nvPr/>
        </p:nvGrpSpPr>
        <p:grpSpPr bwMode="auto">
          <a:xfrm>
            <a:off x="1836738" y="1200150"/>
            <a:ext cx="1627187" cy="5561013"/>
            <a:chOff x="8680875" y="1199779"/>
            <a:chExt cx="1626501" cy="4825098"/>
          </a:xfrm>
        </p:grpSpPr>
        <p:sp>
          <p:nvSpPr>
            <p:cNvPr id="9" name="מלבן 8">
              <a:extLst/>
            </p:cNvPr>
            <p:cNvSpPr/>
            <p:nvPr/>
          </p:nvSpPr>
          <p:spPr>
            <a:xfrm>
              <a:off x="8696743" y="1199779"/>
              <a:ext cx="1610633" cy="779619"/>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Strategic Thinking</a:t>
              </a:r>
              <a:endParaRPr lang="he-IL" sz="1600" b="1" dirty="0">
                <a:solidFill>
                  <a:srgbClr val="222B34"/>
                </a:solidFill>
                <a:latin typeface="Heebo" panose="00000500000000000000" pitchFamily="2" charset="-79"/>
                <a:cs typeface="Heebo" panose="00000500000000000000" pitchFamily="2" charset="-79"/>
              </a:endParaRPr>
            </a:p>
            <a:p>
              <a:pPr algn="ctr" rtl="1" eaLnBrk="1" fontAlgn="auto" hangingPunct="1">
                <a:lnSpc>
                  <a:spcPts val="1600"/>
                </a:lnSpc>
                <a:spcBef>
                  <a:spcPts val="0"/>
                </a:spcBef>
                <a:spcAft>
                  <a:spcPts val="0"/>
                </a:spcAft>
                <a:defRPr/>
              </a:pPr>
              <a:r>
                <a:rPr lang="en-US" sz="1600" dirty="0">
                  <a:solidFill>
                    <a:srgbClr val="222B34"/>
                  </a:solidFill>
                  <a:latin typeface="Heebo" panose="00000500000000000000" pitchFamily="2" charset="-79"/>
                  <a:cs typeface="Heebo" panose="00000500000000000000" pitchFamily="2" charset="-79"/>
                </a:rPr>
                <a:t>MG Amir </a:t>
              </a:r>
              <a:r>
                <a:rPr lang="en-US" sz="1600" dirty="0" err="1">
                  <a:solidFill>
                    <a:srgbClr val="222B34"/>
                  </a:solidFill>
                  <a:latin typeface="Heebo" panose="00000500000000000000" pitchFamily="2" charset="-79"/>
                  <a:cs typeface="Heebo" panose="00000500000000000000" pitchFamily="2" charset="-79"/>
                </a:rPr>
                <a:t>Baram</a:t>
              </a:r>
              <a:endParaRPr lang="he-IL" sz="1600" dirty="0">
                <a:solidFill>
                  <a:srgbClr val="222B34"/>
                </a:solidFill>
                <a:latin typeface="Heebo" panose="00000500000000000000" pitchFamily="2" charset="-79"/>
                <a:cs typeface="Heebo" panose="00000500000000000000" pitchFamily="2" charset="-79"/>
              </a:endParaRPr>
            </a:p>
          </p:txBody>
        </p:sp>
        <p:sp>
          <p:nvSpPr>
            <p:cNvPr id="29" name="מלבן 28">
              <a:extLst/>
            </p:cNvPr>
            <p:cNvSpPr/>
            <p:nvPr/>
          </p:nvSpPr>
          <p:spPr>
            <a:xfrm>
              <a:off x="8680875" y="2090969"/>
              <a:ext cx="1578896" cy="455925"/>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Conceptualization and levels of action</a:t>
              </a:r>
              <a:endParaRPr lang="he-IL" sz="1100" dirty="0">
                <a:solidFill>
                  <a:schemeClr val="bg1"/>
                </a:solidFill>
                <a:latin typeface="Heebo" panose="00000500000000000000" pitchFamily="2" charset="-79"/>
                <a:cs typeface="Heebo" panose="00000500000000000000" pitchFamily="2" charset="-79"/>
              </a:endParaRPr>
            </a:p>
          </p:txBody>
        </p:sp>
        <p:sp>
          <p:nvSpPr>
            <p:cNvPr id="30" name="מלבן 29">
              <a:extLst/>
            </p:cNvPr>
            <p:cNvSpPr/>
            <p:nvPr/>
          </p:nvSpPr>
          <p:spPr>
            <a:xfrm>
              <a:off x="8680875" y="2629540"/>
              <a:ext cx="1578896" cy="566119"/>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050" dirty="0">
                  <a:solidFill>
                    <a:schemeClr val="bg1"/>
                  </a:solidFill>
                  <a:latin typeface="Heebo" panose="00000500000000000000" pitchFamily="2" charset="-79"/>
                  <a:cs typeface="Heebo" panose="00000500000000000000" pitchFamily="2" charset="-79"/>
                </a:rPr>
                <a:t>Strategic thinking challenges and competing approaches </a:t>
              </a:r>
              <a:endParaRPr lang="he-IL" sz="1050" dirty="0">
                <a:solidFill>
                  <a:schemeClr val="bg1"/>
                </a:solidFill>
                <a:latin typeface="Heebo" panose="00000500000000000000" pitchFamily="2" charset="-79"/>
                <a:cs typeface="Heebo" panose="00000500000000000000" pitchFamily="2" charset="-79"/>
              </a:endParaRPr>
            </a:p>
          </p:txBody>
        </p:sp>
        <p:sp>
          <p:nvSpPr>
            <p:cNvPr id="31" name="מלבן 30">
              <a:extLst/>
            </p:cNvPr>
            <p:cNvSpPr/>
            <p:nvPr/>
          </p:nvSpPr>
          <p:spPr>
            <a:xfrm>
              <a:off x="8680875" y="3293455"/>
              <a:ext cx="1578896" cy="560610"/>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“Bulgaria” case study</a:t>
              </a:r>
              <a:endParaRPr lang="he-IL" sz="1100" dirty="0">
                <a:solidFill>
                  <a:schemeClr val="bg1"/>
                </a:solidFill>
                <a:latin typeface="Heebo" panose="00000500000000000000" pitchFamily="2" charset="-79"/>
                <a:cs typeface="Heebo" panose="00000500000000000000" pitchFamily="2" charset="-79"/>
              </a:endParaRPr>
            </a:p>
          </p:txBody>
        </p:sp>
        <p:sp>
          <p:nvSpPr>
            <p:cNvPr id="32" name="מלבן 31">
              <a:extLst/>
            </p:cNvPr>
            <p:cNvSpPr/>
            <p:nvPr/>
          </p:nvSpPr>
          <p:spPr>
            <a:xfrm>
              <a:off x="8680875" y="3951862"/>
              <a:ext cx="1578896" cy="59779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r>
                <a:rPr lang="en-US" sz="1050" dirty="0" smtClean="0">
                  <a:solidFill>
                    <a:schemeClr val="bg1"/>
                  </a:solidFill>
                  <a:latin typeface="Heebo" panose="00000500000000000000" pitchFamily="2" charset="-79"/>
                  <a:cs typeface="Heebo" panose="00000500000000000000" pitchFamily="2" charset="-79"/>
                </a:rPr>
                <a:t>“Systems”: </a:t>
              </a:r>
              <a:r>
                <a:rPr lang="en-US" sz="1050" dirty="0">
                  <a:solidFill>
                    <a:schemeClr val="bg1"/>
                  </a:solidFill>
                  <a:latin typeface="Heebo" panose="00000500000000000000" pitchFamily="2" charset="-79"/>
                  <a:cs typeface="Heebo" panose="00000500000000000000" pitchFamily="2" charset="-79"/>
                </a:rPr>
                <a:t>systematic thinking, complex system and the systematic level</a:t>
              </a:r>
              <a:endParaRPr lang="he-IL" sz="1050" dirty="0">
                <a:solidFill>
                  <a:schemeClr val="bg1"/>
                </a:solidFill>
                <a:latin typeface="Heebo" panose="00000500000000000000" pitchFamily="2" charset="-79"/>
                <a:cs typeface="Heebo" panose="00000500000000000000" pitchFamily="2" charset="-79"/>
              </a:endParaRPr>
            </a:p>
          </p:txBody>
        </p:sp>
        <p:sp>
          <p:nvSpPr>
            <p:cNvPr id="33" name="מלבן 32">
              <a:extLst/>
            </p:cNvPr>
            <p:cNvSpPr/>
            <p:nvPr/>
          </p:nvSpPr>
          <p:spPr>
            <a:xfrm>
              <a:off x="8680875" y="4618532"/>
              <a:ext cx="1578896" cy="41735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Processing</a:t>
              </a:r>
              <a:endParaRPr lang="he-IL" sz="1100" dirty="0">
                <a:solidFill>
                  <a:schemeClr val="bg1"/>
                </a:solidFill>
                <a:latin typeface="Heebo" panose="00000500000000000000" pitchFamily="2" charset="-79"/>
                <a:cs typeface="Heebo" panose="00000500000000000000" pitchFamily="2" charset="-79"/>
              </a:endParaRPr>
            </a:p>
          </p:txBody>
        </p:sp>
        <p:sp>
          <p:nvSpPr>
            <p:cNvPr id="34" name="מלבן 33">
              <a:extLst/>
            </p:cNvPr>
            <p:cNvSpPr/>
            <p:nvPr/>
          </p:nvSpPr>
          <p:spPr>
            <a:xfrm>
              <a:off x="8680875" y="5106137"/>
              <a:ext cx="1578896" cy="918740"/>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tLang="he-IL" sz="1100" dirty="0" smtClean="0">
                  <a:solidFill>
                    <a:schemeClr val="bg1"/>
                  </a:solidFill>
                  <a:latin typeface="Heebo" pitchFamily="2" charset="-79"/>
                  <a:cs typeface="Heebo" pitchFamily="2" charset="-79"/>
                </a:rPr>
                <a:t>Strategy as designing, planning and executing (institutional learning and implementation)</a:t>
              </a:r>
              <a:endParaRPr lang="he-IL" altLang="he-IL" sz="1100" dirty="0">
                <a:solidFill>
                  <a:schemeClr val="bg1"/>
                </a:solidFill>
                <a:latin typeface="Heebo" pitchFamily="2" charset="-79"/>
                <a:cs typeface="Heebo" pitchFamily="2" charset="-79"/>
              </a:endParaRPr>
            </a:p>
          </p:txBody>
        </p:sp>
      </p:grpSp>
      <p:grpSp>
        <p:nvGrpSpPr>
          <p:cNvPr id="13" name="קבוצה 12"/>
          <p:cNvGrpSpPr>
            <a:grpSpLocks/>
          </p:cNvGrpSpPr>
          <p:nvPr/>
        </p:nvGrpSpPr>
        <p:grpSpPr bwMode="auto">
          <a:xfrm>
            <a:off x="6992938" y="1200150"/>
            <a:ext cx="1611312" cy="2862263"/>
            <a:chOff x="6993715" y="1199779"/>
            <a:chExt cx="1610632" cy="2862008"/>
          </a:xfrm>
        </p:grpSpPr>
        <p:sp>
          <p:nvSpPr>
            <p:cNvPr id="8" name="מלבן 7">
              <a:extLst/>
            </p:cNvPr>
            <p:cNvSpPr/>
            <p:nvPr/>
          </p:nvSpPr>
          <p:spPr>
            <a:xfrm>
              <a:off x="6993715" y="1199779"/>
              <a:ext cx="1610632" cy="898445"/>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rtl="1"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Second Experience</a:t>
              </a:r>
            </a:p>
            <a:p>
              <a:pPr algn="ctr" rtl="1" eaLnBrk="1" fontAlgn="auto" hangingPunct="1">
                <a:lnSpc>
                  <a:spcPts val="1600"/>
                </a:lnSpc>
                <a:spcBef>
                  <a:spcPts val="0"/>
                </a:spcBef>
                <a:spcAft>
                  <a:spcPts val="0"/>
                </a:spcAft>
                <a:defRPr/>
              </a:pPr>
              <a:r>
                <a:rPr lang="en-US" sz="1200" dirty="0">
                  <a:solidFill>
                    <a:srgbClr val="222B34"/>
                  </a:solidFill>
                  <a:latin typeface="Heebo" panose="00000500000000000000" pitchFamily="2" charset="-79"/>
                  <a:cs typeface="Heebo" panose="00000500000000000000" pitchFamily="2" charset="-79"/>
                </a:rPr>
                <a:t>The Israeli-Palestinian Conflict</a:t>
              </a:r>
              <a:endParaRPr lang="he-IL" sz="1200" dirty="0">
                <a:solidFill>
                  <a:srgbClr val="222B34"/>
                </a:solidFill>
                <a:latin typeface="Heebo" panose="00000500000000000000" pitchFamily="2" charset="-79"/>
                <a:cs typeface="Heebo" panose="00000500000000000000" pitchFamily="2" charset="-79"/>
              </a:endParaRPr>
            </a:p>
          </p:txBody>
        </p:sp>
        <p:sp>
          <p:nvSpPr>
            <p:cNvPr id="38" name="מלבן 37">
              <a:extLst/>
            </p:cNvPr>
            <p:cNvSpPr/>
            <p:nvPr/>
          </p:nvSpPr>
          <p:spPr>
            <a:xfrm>
              <a:off x="7009583" y="2193465"/>
              <a:ext cx="1578895" cy="56033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Background and references</a:t>
              </a:r>
              <a:endParaRPr lang="he-IL" sz="1100" dirty="0">
                <a:solidFill>
                  <a:schemeClr val="bg1"/>
                </a:solidFill>
                <a:latin typeface="Heebo" panose="00000500000000000000" pitchFamily="2" charset="-79"/>
                <a:cs typeface="Heebo" panose="00000500000000000000" pitchFamily="2" charset="-79"/>
              </a:endParaRPr>
            </a:p>
          </p:txBody>
        </p:sp>
        <p:sp>
          <p:nvSpPr>
            <p:cNvPr id="39" name="מלבן 38">
              <a:extLst/>
            </p:cNvPr>
            <p:cNvSpPr/>
            <p:nvPr/>
          </p:nvSpPr>
          <p:spPr>
            <a:xfrm>
              <a:off x="7009583" y="2847457"/>
              <a:ext cx="1578895" cy="56033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Experiencing the Design Approach</a:t>
              </a:r>
              <a:endParaRPr lang="he-IL" sz="1100" dirty="0">
                <a:solidFill>
                  <a:schemeClr val="bg1"/>
                </a:solidFill>
                <a:latin typeface="Heebo" panose="00000500000000000000" pitchFamily="2" charset="-79"/>
                <a:cs typeface="Heebo" panose="00000500000000000000" pitchFamily="2" charset="-79"/>
              </a:endParaRPr>
            </a:p>
          </p:txBody>
        </p:sp>
        <p:sp>
          <p:nvSpPr>
            <p:cNvPr id="40" name="מלבן 39">
              <a:extLst/>
            </p:cNvPr>
            <p:cNvSpPr/>
            <p:nvPr/>
          </p:nvSpPr>
          <p:spPr>
            <a:xfrm>
              <a:off x="7009583" y="3501449"/>
              <a:ext cx="1578895" cy="56033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Lifting of the veil summary</a:t>
              </a:r>
              <a:endParaRPr lang="he-IL" sz="1100" dirty="0">
                <a:solidFill>
                  <a:schemeClr val="bg1"/>
                </a:solidFill>
                <a:latin typeface="Heebo" panose="00000500000000000000" pitchFamily="2" charset="-79"/>
                <a:cs typeface="Heebo" panose="00000500000000000000" pitchFamily="2" charset="-79"/>
              </a:endParaRPr>
            </a:p>
          </p:txBody>
        </p:sp>
      </p:grpSp>
      <p:grpSp>
        <p:nvGrpSpPr>
          <p:cNvPr id="14" name="קבוצה 13"/>
          <p:cNvGrpSpPr>
            <a:grpSpLocks/>
          </p:cNvGrpSpPr>
          <p:nvPr/>
        </p:nvGrpSpPr>
        <p:grpSpPr bwMode="auto">
          <a:xfrm>
            <a:off x="5291138" y="1200150"/>
            <a:ext cx="1609725" cy="2862263"/>
            <a:chOff x="5290685" y="1199779"/>
            <a:chExt cx="1610632" cy="2862008"/>
          </a:xfrm>
        </p:grpSpPr>
        <p:sp>
          <p:nvSpPr>
            <p:cNvPr id="7" name="מלבן 6">
              <a:extLst/>
            </p:cNvPr>
            <p:cNvSpPr/>
            <p:nvPr/>
          </p:nvSpPr>
          <p:spPr>
            <a:xfrm>
              <a:off x="5290685" y="1199779"/>
              <a:ext cx="1610632" cy="898445"/>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rtl="1"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First Experience</a:t>
              </a:r>
            </a:p>
            <a:p>
              <a:pPr algn="ctr" rtl="1" eaLnBrk="1" fontAlgn="auto" hangingPunct="1">
                <a:lnSpc>
                  <a:spcPts val="1600"/>
                </a:lnSpc>
                <a:spcBef>
                  <a:spcPts val="0"/>
                </a:spcBef>
                <a:spcAft>
                  <a:spcPts val="0"/>
                </a:spcAft>
                <a:defRPr/>
              </a:pPr>
              <a:r>
                <a:rPr lang="en-US" sz="1600" dirty="0">
                  <a:solidFill>
                    <a:srgbClr val="222B34"/>
                  </a:solidFill>
                  <a:latin typeface="Heebo" panose="00000500000000000000" pitchFamily="2" charset="-79"/>
                  <a:cs typeface="Heebo" panose="00000500000000000000" pitchFamily="2" charset="-79"/>
                </a:rPr>
                <a:t>Northern Arena</a:t>
              </a:r>
              <a:endParaRPr lang="he-IL" sz="1600" dirty="0">
                <a:solidFill>
                  <a:srgbClr val="222B34"/>
                </a:solidFill>
                <a:latin typeface="Heebo" panose="00000500000000000000" pitchFamily="2" charset="-79"/>
                <a:cs typeface="Heebo" panose="00000500000000000000" pitchFamily="2" charset="-79"/>
              </a:endParaRPr>
            </a:p>
          </p:txBody>
        </p:sp>
        <p:sp>
          <p:nvSpPr>
            <p:cNvPr id="47" name="מלבן 46">
              <a:extLst/>
            </p:cNvPr>
            <p:cNvSpPr/>
            <p:nvPr/>
          </p:nvSpPr>
          <p:spPr>
            <a:xfrm>
              <a:off x="5306569" y="2193465"/>
              <a:ext cx="1578864" cy="56033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Background and references</a:t>
              </a:r>
              <a:endParaRPr lang="he-IL" sz="1100" dirty="0">
                <a:solidFill>
                  <a:schemeClr val="bg1"/>
                </a:solidFill>
                <a:latin typeface="Heebo" panose="00000500000000000000" pitchFamily="2" charset="-79"/>
                <a:cs typeface="Heebo" panose="00000500000000000000" pitchFamily="2" charset="-79"/>
              </a:endParaRPr>
            </a:p>
          </p:txBody>
        </p:sp>
        <p:sp>
          <p:nvSpPr>
            <p:cNvPr id="48" name="מלבן 47">
              <a:extLst/>
            </p:cNvPr>
            <p:cNvSpPr/>
            <p:nvPr/>
          </p:nvSpPr>
          <p:spPr>
            <a:xfrm>
              <a:off x="5306569" y="2847457"/>
              <a:ext cx="1578864" cy="56033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Experiencing the Design Approach</a:t>
              </a:r>
              <a:endParaRPr lang="he-IL" sz="1100" dirty="0">
                <a:solidFill>
                  <a:schemeClr val="bg1"/>
                </a:solidFill>
                <a:latin typeface="Heebo" panose="00000500000000000000" pitchFamily="2" charset="-79"/>
                <a:cs typeface="Heebo" panose="00000500000000000000" pitchFamily="2" charset="-79"/>
              </a:endParaRPr>
            </a:p>
          </p:txBody>
        </p:sp>
        <p:sp>
          <p:nvSpPr>
            <p:cNvPr id="49" name="מלבן 48">
              <a:extLst/>
            </p:cNvPr>
            <p:cNvSpPr/>
            <p:nvPr/>
          </p:nvSpPr>
          <p:spPr>
            <a:xfrm>
              <a:off x="5306569" y="3501449"/>
              <a:ext cx="1578864" cy="56033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Summary</a:t>
              </a:r>
              <a:endParaRPr lang="he-IL" sz="1100" dirty="0">
                <a:solidFill>
                  <a:schemeClr val="bg1"/>
                </a:solidFill>
                <a:latin typeface="Heebo" panose="00000500000000000000" pitchFamily="2" charset="-79"/>
                <a:cs typeface="Heebo" panose="00000500000000000000" pitchFamily="2" charset="-79"/>
              </a:endParaRPr>
            </a:p>
          </p:txBody>
        </p:sp>
      </p:grpSp>
      <p:grpSp>
        <p:nvGrpSpPr>
          <p:cNvPr id="15" name="קבוצה 14"/>
          <p:cNvGrpSpPr>
            <a:grpSpLocks/>
          </p:cNvGrpSpPr>
          <p:nvPr/>
        </p:nvGrpSpPr>
        <p:grpSpPr bwMode="auto">
          <a:xfrm>
            <a:off x="3587750" y="1200150"/>
            <a:ext cx="1611313" cy="2862263"/>
            <a:chOff x="3587655" y="1199780"/>
            <a:chExt cx="1610632" cy="2862007"/>
          </a:xfrm>
        </p:grpSpPr>
        <p:sp>
          <p:nvSpPr>
            <p:cNvPr id="6" name="מלבן 5">
              <a:extLst/>
            </p:cNvPr>
            <p:cNvSpPr/>
            <p:nvPr/>
          </p:nvSpPr>
          <p:spPr>
            <a:xfrm>
              <a:off x="3587655" y="1199780"/>
              <a:ext cx="1610632" cy="898445"/>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Design Approach</a:t>
              </a:r>
            </a:p>
            <a:p>
              <a:pPr algn="ctr" eaLnBrk="1" fontAlgn="auto" hangingPunct="1">
                <a:lnSpc>
                  <a:spcPts val="1600"/>
                </a:lnSpc>
                <a:spcBef>
                  <a:spcPts val="0"/>
                </a:spcBef>
                <a:spcAft>
                  <a:spcPts val="0"/>
                </a:spcAft>
                <a:defRPr/>
              </a:pPr>
              <a:r>
                <a:rPr lang="en-US" sz="1600" dirty="0">
                  <a:solidFill>
                    <a:srgbClr val="222B34"/>
                  </a:solidFill>
                  <a:latin typeface="Heebo" panose="00000500000000000000" pitchFamily="2" charset="-79"/>
                  <a:cs typeface="Heebo" panose="00000500000000000000" pitchFamily="2" charset="-79"/>
                </a:rPr>
                <a:t>“Dado Center”</a:t>
              </a:r>
            </a:p>
          </p:txBody>
        </p:sp>
        <p:sp>
          <p:nvSpPr>
            <p:cNvPr id="55" name="מלבן 54">
              <a:extLst/>
            </p:cNvPr>
            <p:cNvSpPr/>
            <p:nvPr/>
          </p:nvSpPr>
          <p:spPr>
            <a:xfrm>
              <a:off x="3603523" y="2193466"/>
              <a:ext cx="1578895" cy="56033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Systematic inquiry as a methodology to a design a strategy</a:t>
              </a:r>
              <a:endParaRPr lang="he-IL" sz="1100" dirty="0">
                <a:solidFill>
                  <a:schemeClr val="bg1"/>
                </a:solidFill>
                <a:latin typeface="Heebo" panose="00000500000000000000" pitchFamily="2" charset="-79"/>
                <a:cs typeface="Heebo" panose="00000500000000000000" pitchFamily="2" charset="-79"/>
              </a:endParaRPr>
            </a:p>
          </p:txBody>
        </p:sp>
        <p:sp>
          <p:nvSpPr>
            <p:cNvPr id="56" name="מלבן 55">
              <a:extLst/>
            </p:cNvPr>
            <p:cNvSpPr/>
            <p:nvPr/>
          </p:nvSpPr>
          <p:spPr>
            <a:xfrm>
              <a:off x="3603523" y="2847458"/>
              <a:ext cx="1578895" cy="56033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Systematic inquiry as a methodology to a design a strategy</a:t>
              </a:r>
              <a:endParaRPr lang="he-IL" sz="1100" dirty="0">
                <a:solidFill>
                  <a:schemeClr val="bg1"/>
                </a:solidFill>
                <a:latin typeface="Heebo" panose="00000500000000000000" pitchFamily="2" charset="-79"/>
                <a:cs typeface="Heebo" panose="00000500000000000000" pitchFamily="2" charset="-79"/>
              </a:endParaRPr>
            </a:p>
          </p:txBody>
        </p:sp>
        <p:sp>
          <p:nvSpPr>
            <p:cNvPr id="57" name="מלבן 56">
              <a:extLst/>
            </p:cNvPr>
            <p:cNvSpPr/>
            <p:nvPr/>
          </p:nvSpPr>
          <p:spPr>
            <a:xfrm>
              <a:off x="3603523" y="3501449"/>
              <a:ext cx="1578895" cy="560338"/>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Experience – Inquiring the relevance gap</a:t>
              </a:r>
              <a:endParaRPr lang="he-IL" sz="1100" dirty="0">
                <a:solidFill>
                  <a:schemeClr val="bg1"/>
                </a:solidFill>
                <a:latin typeface="Heebo" panose="00000500000000000000" pitchFamily="2" charset="-79"/>
                <a:cs typeface="Heebo" panose="00000500000000000000" pitchFamily="2" charset="-79"/>
              </a:endParaRPr>
            </a:p>
          </p:txBody>
        </p:sp>
      </p:grpSp>
      <p:grpSp>
        <p:nvGrpSpPr>
          <p:cNvPr id="16" name="קבוצה 15"/>
          <p:cNvGrpSpPr>
            <a:grpSpLocks/>
          </p:cNvGrpSpPr>
          <p:nvPr/>
        </p:nvGrpSpPr>
        <p:grpSpPr bwMode="auto">
          <a:xfrm>
            <a:off x="8712200" y="1204913"/>
            <a:ext cx="1611313" cy="2860675"/>
            <a:chOff x="1884626" y="1199780"/>
            <a:chExt cx="1610632" cy="2862007"/>
          </a:xfrm>
        </p:grpSpPr>
        <p:sp>
          <p:nvSpPr>
            <p:cNvPr id="5" name="מלבן 4">
              <a:extLst/>
            </p:cNvPr>
            <p:cNvSpPr/>
            <p:nvPr/>
          </p:nvSpPr>
          <p:spPr>
            <a:xfrm>
              <a:off x="1884626" y="1199780"/>
              <a:ext cx="1610632" cy="898943"/>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Third Experience</a:t>
              </a:r>
            </a:p>
            <a:p>
              <a:pPr algn="ctr" eaLnBrk="1" fontAlgn="auto" hangingPunct="1">
                <a:lnSpc>
                  <a:spcPts val="1600"/>
                </a:lnSpc>
                <a:spcBef>
                  <a:spcPts val="0"/>
                </a:spcBef>
                <a:spcAft>
                  <a:spcPts val="0"/>
                </a:spcAft>
                <a:defRPr/>
              </a:pPr>
              <a:r>
                <a:rPr lang="en-US" sz="1200" dirty="0">
                  <a:solidFill>
                    <a:srgbClr val="222B34"/>
                  </a:solidFill>
                  <a:latin typeface="Heebo" panose="00000500000000000000" pitchFamily="2" charset="-79"/>
                  <a:cs typeface="Heebo" panose="00000500000000000000" pitchFamily="2" charset="-79"/>
                </a:rPr>
                <a:t>A Tour and an Inquiry of the East</a:t>
              </a:r>
              <a:endParaRPr lang="he-IL" sz="1200" dirty="0">
                <a:solidFill>
                  <a:srgbClr val="222B34"/>
                </a:solidFill>
                <a:latin typeface="Heebo" panose="00000500000000000000" pitchFamily="2" charset="-79"/>
                <a:cs typeface="Heebo" panose="00000500000000000000" pitchFamily="2" charset="-79"/>
              </a:endParaRPr>
            </a:p>
          </p:txBody>
        </p:sp>
        <p:sp>
          <p:nvSpPr>
            <p:cNvPr id="63" name="מלבן 62">
              <a:extLst/>
            </p:cNvPr>
            <p:cNvSpPr/>
            <p:nvPr/>
          </p:nvSpPr>
          <p:spPr>
            <a:xfrm>
              <a:off x="1900494" y="2194018"/>
              <a:ext cx="1578895" cy="559060"/>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Background and references</a:t>
              </a:r>
              <a:endParaRPr lang="he-IL" sz="1100" dirty="0">
                <a:solidFill>
                  <a:schemeClr val="bg1"/>
                </a:solidFill>
                <a:latin typeface="Heebo" panose="00000500000000000000" pitchFamily="2" charset="-79"/>
                <a:cs typeface="Heebo" panose="00000500000000000000" pitchFamily="2" charset="-79"/>
              </a:endParaRPr>
            </a:p>
          </p:txBody>
        </p:sp>
        <p:sp>
          <p:nvSpPr>
            <p:cNvPr id="64" name="מלבן 63">
              <a:extLst/>
            </p:cNvPr>
            <p:cNvSpPr/>
            <p:nvPr/>
          </p:nvSpPr>
          <p:spPr>
            <a:xfrm>
              <a:off x="1900494" y="2848372"/>
              <a:ext cx="1578895" cy="559060"/>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Tour to the East</a:t>
              </a:r>
              <a:endParaRPr lang="he-IL" sz="1100" dirty="0">
                <a:solidFill>
                  <a:schemeClr val="bg1"/>
                </a:solidFill>
                <a:latin typeface="Heebo" panose="00000500000000000000" pitchFamily="2" charset="-79"/>
                <a:cs typeface="Heebo" panose="00000500000000000000" pitchFamily="2" charset="-79"/>
              </a:endParaRPr>
            </a:p>
          </p:txBody>
        </p:sp>
        <p:sp>
          <p:nvSpPr>
            <p:cNvPr id="65" name="מלבן 64">
              <a:extLst/>
            </p:cNvPr>
            <p:cNvSpPr/>
            <p:nvPr/>
          </p:nvSpPr>
          <p:spPr>
            <a:xfrm>
              <a:off x="1900494" y="3502727"/>
              <a:ext cx="1578895" cy="559060"/>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Summery</a:t>
              </a:r>
              <a:endParaRPr lang="he-IL" sz="1100" dirty="0">
                <a:solidFill>
                  <a:schemeClr val="bg1"/>
                </a:solidFill>
                <a:latin typeface="Heebo" panose="00000500000000000000" pitchFamily="2" charset="-79"/>
                <a:cs typeface="Heebo" panose="00000500000000000000" pitchFamily="2" charset="-79"/>
              </a:endParaRPr>
            </a:p>
          </p:txBody>
        </p:sp>
      </p:grpSp>
      <p:grpSp>
        <p:nvGrpSpPr>
          <p:cNvPr id="17" name="קבוצה 16"/>
          <p:cNvGrpSpPr>
            <a:grpSpLocks/>
          </p:cNvGrpSpPr>
          <p:nvPr/>
        </p:nvGrpSpPr>
        <p:grpSpPr bwMode="auto">
          <a:xfrm>
            <a:off x="10431463" y="1233488"/>
            <a:ext cx="1609725" cy="5527675"/>
            <a:chOff x="181595" y="1199782"/>
            <a:chExt cx="1610633" cy="4825094"/>
          </a:xfrm>
        </p:grpSpPr>
        <p:sp>
          <p:nvSpPr>
            <p:cNvPr id="4" name="מלבן 3">
              <a:extLst/>
            </p:cNvPr>
            <p:cNvSpPr/>
            <p:nvPr/>
          </p:nvSpPr>
          <p:spPr>
            <a:xfrm>
              <a:off x="181595" y="1199782"/>
              <a:ext cx="1610633" cy="755220"/>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rtl="1"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Public Corporate Strategy</a:t>
              </a:r>
              <a:endParaRPr lang="he-IL" sz="1600" dirty="0">
                <a:solidFill>
                  <a:srgbClr val="222B34"/>
                </a:solidFill>
                <a:latin typeface="Heebo" panose="00000500000000000000" pitchFamily="2" charset="-79"/>
                <a:cs typeface="Heebo" panose="00000500000000000000" pitchFamily="2" charset="-79"/>
              </a:endParaRPr>
            </a:p>
          </p:txBody>
        </p:sp>
        <p:sp>
          <p:nvSpPr>
            <p:cNvPr id="71" name="מלבן 70">
              <a:extLst/>
            </p:cNvPr>
            <p:cNvSpPr/>
            <p:nvPr/>
          </p:nvSpPr>
          <p:spPr>
            <a:xfrm>
              <a:off x="181595" y="2038145"/>
              <a:ext cx="1578865" cy="559833"/>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The “evolution” of strategic thinking in the corporate world</a:t>
              </a:r>
              <a:endParaRPr lang="he-IL" sz="1100" dirty="0">
                <a:solidFill>
                  <a:schemeClr val="bg1"/>
                </a:solidFill>
                <a:latin typeface="Heebo" panose="00000500000000000000" pitchFamily="2" charset="-79"/>
                <a:cs typeface="Heebo" panose="00000500000000000000" pitchFamily="2" charset="-79"/>
              </a:endParaRPr>
            </a:p>
          </p:txBody>
        </p:sp>
        <p:sp>
          <p:nvSpPr>
            <p:cNvPr id="72" name="מלבן 71">
              <a:extLst/>
            </p:cNvPr>
            <p:cNvSpPr/>
            <p:nvPr/>
          </p:nvSpPr>
          <p:spPr>
            <a:xfrm>
              <a:off x="181595" y="2706064"/>
              <a:ext cx="1578865" cy="429575"/>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New approaches</a:t>
              </a:r>
              <a:endParaRPr lang="he-IL" sz="1100" dirty="0">
                <a:solidFill>
                  <a:schemeClr val="bg1"/>
                </a:solidFill>
                <a:latin typeface="Heebo" panose="00000500000000000000" pitchFamily="2" charset="-79"/>
                <a:cs typeface="Heebo" panose="00000500000000000000" pitchFamily="2" charset="-79"/>
              </a:endParaRPr>
            </a:p>
          </p:txBody>
        </p:sp>
        <p:sp>
          <p:nvSpPr>
            <p:cNvPr id="73" name="מלבן 72">
              <a:extLst/>
            </p:cNvPr>
            <p:cNvSpPr/>
            <p:nvPr/>
          </p:nvSpPr>
          <p:spPr>
            <a:xfrm>
              <a:off x="181595" y="3243726"/>
              <a:ext cx="1578865" cy="559833"/>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Diffusion of strategic thinking into the public sector</a:t>
              </a:r>
              <a:endParaRPr lang="he-IL" sz="1100" dirty="0">
                <a:solidFill>
                  <a:schemeClr val="bg1"/>
                </a:solidFill>
                <a:latin typeface="Heebo" panose="00000500000000000000" pitchFamily="2" charset="-79"/>
                <a:cs typeface="Heebo" panose="00000500000000000000" pitchFamily="2" charset="-79"/>
              </a:endParaRPr>
            </a:p>
          </p:txBody>
        </p:sp>
        <p:sp>
          <p:nvSpPr>
            <p:cNvPr id="74" name="מלבן 73">
              <a:extLst/>
            </p:cNvPr>
            <p:cNvSpPr/>
            <p:nvPr/>
          </p:nvSpPr>
          <p:spPr>
            <a:xfrm>
              <a:off x="181595" y="3911645"/>
              <a:ext cx="1578865" cy="683163"/>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Tasting menu.</a:t>
              </a:r>
            </a:p>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A survey of the arsenal of tools used to support strategy</a:t>
              </a:r>
              <a:endParaRPr lang="he-IL" sz="1100" dirty="0">
                <a:solidFill>
                  <a:schemeClr val="bg1"/>
                </a:solidFill>
                <a:latin typeface="Heebo" panose="00000500000000000000" pitchFamily="2" charset="-79"/>
                <a:cs typeface="Heebo" panose="00000500000000000000" pitchFamily="2" charset="-79"/>
              </a:endParaRPr>
            </a:p>
          </p:txBody>
        </p:sp>
        <p:sp>
          <p:nvSpPr>
            <p:cNvPr id="75" name="מלבן 74">
              <a:extLst/>
            </p:cNvPr>
            <p:cNvSpPr/>
            <p:nvPr/>
          </p:nvSpPr>
          <p:spPr>
            <a:xfrm>
              <a:off x="181595" y="4702894"/>
              <a:ext cx="1578865" cy="654062"/>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Presentation, competition and discussion</a:t>
              </a:r>
              <a:endParaRPr lang="he-IL" sz="1100" dirty="0">
                <a:solidFill>
                  <a:schemeClr val="bg1"/>
                </a:solidFill>
                <a:latin typeface="Heebo" panose="00000500000000000000" pitchFamily="2" charset="-79"/>
                <a:cs typeface="Heebo" panose="00000500000000000000" pitchFamily="2" charset="-79"/>
              </a:endParaRPr>
            </a:p>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Real life scenario</a:t>
              </a:r>
            </a:p>
          </p:txBody>
        </p:sp>
        <p:sp>
          <p:nvSpPr>
            <p:cNvPr id="76" name="מלבן 75">
              <a:extLst/>
            </p:cNvPr>
            <p:cNvSpPr/>
            <p:nvPr/>
          </p:nvSpPr>
          <p:spPr>
            <a:xfrm>
              <a:off x="181595" y="5465043"/>
              <a:ext cx="1578865" cy="559833"/>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Case studies from the experience of senior officials</a:t>
              </a:r>
              <a:endParaRPr lang="he-IL" sz="1100" dirty="0">
                <a:solidFill>
                  <a:schemeClr val="bg1"/>
                </a:solidFill>
                <a:latin typeface="Heebo" panose="00000500000000000000" pitchFamily="2" charset="-79"/>
                <a:cs typeface="Heebo" panose="00000500000000000000" pitchFamily="2" charset="-79"/>
              </a:endParaRPr>
            </a:p>
          </p:txBody>
        </p:sp>
      </p:grpSp>
    </p:spTree>
    <p:extLst>
      <p:ext uri="{BB962C8B-B14F-4D97-AF65-F5344CB8AC3E}">
        <p14:creationId xmlns:p14="http://schemas.microsoft.com/office/powerpoint/2010/main" val="301925589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50"/>
                                        <p:tgtEl>
                                          <p:spTgt spid="3"/>
                                        </p:tgtEl>
                                      </p:cBhvr>
                                    </p:animEffect>
                                  </p:childTnLst>
                                </p:cTn>
                              </p:par>
                            </p:childTnLst>
                          </p:cTn>
                        </p:par>
                        <p:par>
                          <p:cTn id="8" fill="hold" nodeType="afterGroup">
                            <p:stCondLst>
                              <p:cond delay="35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350"/>
                                        <p:tgtEl>
                                          <p:spTgt spid="11"/>
                                        </p:tgtEl>
                                      </p:cBhvr>
                                    </p:animEffect>
                                  </p:childTnLst>
                                </p:cTn>
                              </p:par>
                            </p:childTnLst>
                          </p:cTn>
                        </p:par>
                        <p:par>
                          <p:cTn id="12" fill="hold" nodeType="afterGroup">
                            <p:stCondLst>
                              <p:cond delay="105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350"/>
                                        <p:tgtEl>
                                          <p:spTgt spid="15"/>
                                        </p:tgtEl>
                                      </p:cBhvr>
                                    </p:animEffect>
                                  </p:childTnLst>
                                </p:cTn>
                              </p:par>
                            </p:childTnLst>
                          </p:cTn>
                        </p:par>
                        <p:par>
                          <p:cTn id="16" fill="hold" nodeType="afterGroup">
                            <p:stCondLst>
                              <p:cond delay="14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350"/>
                                        <p:tgtEl>
                                          <p:spTgt spid="14"/>
                                        </p:tgtEl>
                                      </p:cBhvr>
                                    </p:animEffect>
                                  </p:childTnLst>
                                </p:cTn>
                              </p:par>
                            </p:childTnLst>
                          </p:cTn>
                        </p:par>
                        <p:par>
                          <p:cTn id="20" fill="hold" nodeType="afterGroup">
                            <p:stCondLst>
                              <p:cond delay="175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350"/>
                                        <p:tgtEl>
                                          <p:spTgt spid="13"/>
                                        </p:tgtEl>
                                      </p:cBhvr>
                                    </p:animEffect>
                                  </p:childTnLst>
                                </p:cTn>
                              </p:par>
                            </p:childTnLst>
                          </p:cTn>
                        </p:par>
                        <p:par>
                          <p:cTn id="24" fill="hold" nodeType="afterGroup">
                            <p:stCondLst>
                              <p:cond delay="2100"/>
                            </p:stCondLst>
                            <p:childTnLst>
                              <p:par>
                                <p:cTn id="25" presetID="10" presetClass="entr" presetSubtype="0"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350"/>
                                        <p:tgtEl>
                                          <p:spTgt spid="16"/>
                                        </p:tgtEl>
                                      </p:cBhvr>
                                    </p:animEffect>
                                  </p:childTnLst>
                                </p:cTn>
                              </p:par>
                            </p:childTnLst>
                          </p:cTn>
                        </p:par>
                        <p:par>
                          <p:cTn id="28" fill="hold" nodeType="afterGroup">
                            <p:stCondLst>
                              <p:cond delay="245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3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66AC8BA2-1CBE-49DB-ADA1-1ECD87B152EA}"/>
              </a:ext>
            </a:extLst>
          </p:cNvPr>
          <p:cNvSpPr/>
          <p:nvPr/>
        </p:nvSpPr>
        <p:spPr>
          <a:xfrm rot="2700000">
            <a:off x="10181257" y="3901500"/>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כותרת 1">
            <a:extLst>
              <a:ext uri="{FF2B5EF4-FFF2-40B4-BE49-F238E27FC236}">
                <a16:creationId xmlns:a16="http://schemas.microsoft.com/office/drawing/2014/main" id="{B636F25D-75B9-4FCF-8875-FC0D32CEAD9D}"/>
              </a:ext>
            </a:extLst>
          </p:cNvPr>
          <p:cNvSpPr>
            <a:spLocks noGrp="1"/>
          </p:cNvSpPr>
          <p:nvPr>
            <p:ph type="title"/>
          </p:nvPr>
        </p:nvSpPr>
        <p:spPr>
          <a:xfrm>
            <a:off x="8426346" y="317500"/>
            <a:ext cx="3765654" cy="4247317"/>
          </a:xfrm>
        </p:spPr>
        <p:txBody>
          <a:bodyPr/>
          <a:lstStyle/>
          <a:p>
            <a:pPr algn="ctr"/>
            <a:r>
              <a:rPr lang="en-US" sz="4000" dirty="0" smtClean="0"/>
              <a:t>Strategy as a learning </a:t>
            </a:r>
            <a:br>
              <a:rPr lang="en-US" sz="4000" dirty="0" smtClean="0"/>
            </a:br>
            <a:r>
              <a:rPr lang="en-US" sz="4000" dirty="0" smtClean="0"/>
              <a:t>process</a:t>
            </a:r>
            <a:br>
              <a:rPr lang="en-US" sz="4000" dirty="0" smtClean="0"/>
            </a:br>
            <a:r>
              <a:rPr lang="en-US" sz="3200" dirty="0" smtClean="0"/>
              <a:t>11 concluding sentences</a:t>
            </a:r>
            <a:br>
              <a:rPr lang="en-US" sz="3200" dirty="0" smtClean="0"/>
            </a:br>
            <a:endParaRPr lang="he-IL" sz="3200" dirty="0"/>
          </a:p>
        </p:txBody>
      </p:sp>
      <p:sp>
        <p:nvSpPr>
          <p:cNvPr id="6" name="TextBox 5"/>
          <p:cNvSpPr txBox="1"/>
          <p:nvPr/>
        </p:nvSpPr>
        <p:spPr>
          <a:xfrm>
            <a:off x="478971" y="566057"/>
            <a:ext cx="7649029" cy="5262979"/>
          </a:xfrm>
          <a:prstGeom prst="rect">
            <a:avLst/>
          </a:prstGeom>
          <a:noFill/>
        </p:spPr>
        <p:txBody>
          <a:bodyPr wrap="square" rtlCol="1">
            <a:spAutoFit/>
          </a:bodyPr>
          <a:lstStyle/>
          <a:p>
            <a:pPr marL="342900" indent="-342900" algn="l" rtl="0">
              <a:buClr>
                <a:srgbClr val="FFC000"/>
              </a:buClr>
              <a:buFont typeface="+mj-lt"/>
              <a:buAutoNum type="arabicPeriod"/>
            </a:pPr>
            <a:r>
              <a:rPr lang="en-US" sz="2800" b="1" dirty="0" smtClean="0">
                <a:solidFill>
                  <a:srgbClr val="FFC000"/>
                </a:solidFill>
              </a:rPr>
              <a:t>Learning as change </a:t>
            </a:r>
          </a:p>
          <a:p>
            <a:pPr marL="342900" indent="-342900" algn="l" rtl="0">
              <a:buClr>
                <a:srgbClr val="FFC000"/>
              </a:buClr>
            </a:pPr>
            <a:r>
              <a:rPr lang="en-US" sz="2800" b="1" dirty="0" smtClean="0">
                <a:solidFill>
                  <a:srgbClr val="FFC000"/>
                </a:solidFill>
              </a:rPr>
              <a:t>	</a:t>
            </a:r>
            <a:r>
              <a:rPr lang="en-US" sz="2800" b="1" dirty="0" smtClean="0">
                <a:solidFill>
                  <a:schemeClr val="bg1"/>
                </a:solidFill>
              </a:rPr>
              <a:t>seein</a:t>
            </a:r>
            <a:r>
              <a:rPr lang="en-US" sz="2800" b="1" dirty="0" smtClean="0">
                <a:solidFill>
                  <a:schemeClr val="bg1"/>
                </a:solidFill>
              </a:rPr>
              <a:t>g as</a:t>
            </a:r>
            <a:r>
              <a:rPr lang="en-US" sz="2800" b="1" dirty="0" smtClean="0">
                <a:solidFill>
                  <a:schemeClr val="bg1"/>
                </a:solidFill>
              </a:rPr>
              <a:t> </a:t>
            </a:r>
            <a:r>
              <a:rPr lang="en-US" sz="2800" b="1" dirty="0" smtClean="0">
                <a:solidFill>
                  <a:schemeClr val="bg1"/>
                </a:solidFill>
              </a:rPr>
              <a:t>reality is constantly changing (in a non-linear way) and with it – us as well, new knowledge structures are created all the time, and with the continued emergence of the reality, they become irrelevant </a:t>
            </a:r>
          </a:p>
          <a:p>
            <a:pPr marL="342900" indent="-342900" algn="l" rtl="0">
              <a:buClr>
                <a:srgbClr val="FFC000"/>
              </a:buClr>
              <a:buFont typeface="+mj-lt"/>
              <a:buAutoNum type="arabicPeriod"/>
            </a:pPr>
            <a:endParaRPr lang="en-US" sz="2800" b="1" dirty="0" smtClean="0">
              <a:solidFill>
                <a:schemeClr val="bg1"/>
              </a:solidFill>
            </a:endParaRPr>
          </a:p>
          <a:p>
            <a:pPr marL="514350" indent="-514350" algn="l" rtl="0">
              <a:buClr>
                <a:srgbClr val="FFC000"/>
              </a:buClr>
            </a:pPr>
            <a:r>
              <a:rPr lang="en-US" sz="2800" b="1" dirty="0" smtClean="0">
                <a:solidFill>
                  <a:srgbClr val="FFC000"/>
                </a:solidFill>
              </a:rPr>
              <a:t>2. Strategy = learning as a mechanism for the</a:t>
            </a:r>
          </a:p>
          <a:p>
            <a:pPr marL="514350" indent="-514350" algn="l" rtl="0">
              <a:buClr>
                <a:srgbClr val="FFC000"/>
              </a:buClr>
            </a:pPr>
            <a:r>
              <a:rPr lang="en-US" sz="2800" b="1" dirty="0" smtClean="0">
                <a:solidFill>
                  <a:srgbClr val="FFC000"/>
                </a:solidFill>
              </a:rPr>
              <a:t>    creation of new knowledge </a:t>
            </a:r>
          </a:p>
          <a:p>
            <a:pPr marL="342900" indent="-342900" algn="l" rtl="0">
              <a:buClr>
                <a:srgbClr val="FFC000"/>
              </a:buClr>
            </a:pPr>
            <a:r>
              <a:rPr lang="en-US" sz="2800" b="1" dirty="0" smtClean="0">
                <a:solidFill>
                  <a:srgbClr val="FFC000"/>
                </a:solidFill>
              </a:rPr>
              <a:t>	</a:t>
            </a:r>
            <a:r>
              <a:rPr lang="en-US" sz="2800" b="1" dirty="0" smtClean="0">
                <a:solidFill>
                  <a:schemeClr val="bg1"/>
                </a:solidFill>
              </a:rPr>
              <a:t>Considering the gap will never close, learning is thus a critical mechanism that allows us to indentify the change</a:t>
            </a:r>
            <a:endParaRPr lang="he-IL" sz="2800" b="1" dirty="0">
              <a:solidFill>
                <a:schemeClr val="bg1"/>
              </a:solidFill>
            </a:endParaRPr>
          </a:p>
        </p:txBody>
      </p:sp>
    </p:spTree>
    <p:extLst>
      <p:ext uri="{BB962C8B-B14F-4D97-AF65-F5344CB8AC3E}">
        <p14:creationId xmlns:p14="http://schemas.microsoft.com/office/powerpoint/2010/main" val="3580357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1000"/>
                                        <p:tgtEl>
                                          <p:spTgt spid="6">
                                            <p:txEl>
                                              <p:pRg st="1" end="1"/>
                                            </p:txEl>
                                          </p:spTgt>
                                        </p:tgtEl>
                                      </p:cBhvr>
                                    </p:animEffect>
                                    <p:anim calcmode="lin" valueType="num">
                                      <p:cBhvr>
                                        <p:cTn id="13"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1000"/>
                                        <p:tgtEl>
                                          <p:spTgt spid="6">
                                            <p:txEl>
                                              <p:pRg st="3" end="3"/>
                                            </p:txEl>
                                          </p:spTgt>
                                        </p:tgtEl>
                                      </p:cBhvr>
                                    </p:animEffect>
                                    <p:anim calcmode="lin" valueType="num">
                                      <p:cBhvr>
                                        <p:cTn id="20"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3" end="3"/>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fade">
                                      <p:cBhvr>
                                        <p:cTn id="24" dur="1000"/>
                                        <p:tgtEl>
                                          <p:spTgt spid="6">
                                            <p:txEl>
                                              <p:pRg st="4" end="4"/>
                                            </p:txEl>
                                          </p:spTgt>
                                        </p:tgtEl>
                                      </p:cBhvr>
                                    </p:animEffect>
                                    <p:anim calcmode="lin" valueType="num">
                                      <p:cBhvr>
                                        <p:cTn id="25"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6">
                                            <p:txEl>
                                              <p:pRg st="5" end="5"/>
                                            </p:txEl>
                                          </p:spTgt>
                                        </p:tgtEl>
                                        <p:attrNameLst>
                                          <p:attrName>style.visibility</p:attrName>
                                        </p:attrNameLst>
                                      </p:cBhvr>
                                      <p:to>
                                        <p:strVal val="visible"/>
                                      </p:to>
                                    </p:set>
                                    <p:animEffect transition="in" filter="fade">
                                      <p:cBhvr>
                                        <p:cTn id="29" dur="1000"/>
                                        <p:tgtEl>
                                          <p:spTgt spid="6">
                                            <p:txEl>
                                              <p:pRg st="5" end="5"/>
                                            </p:txEl>
                                          </p:spTgt>
                                        </p:tgtEl>
                                      </p:cBhvr>
                                    </p:animEffect>
                                    <p:anim calcmode="lin" valueType="num">
                                      <p:cBhvr>
                                        <p:cTn id="30" dur="1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66AC8BA2-1CBE-49DB-ADA1-1ECD87B152EA}"/>
              </a:ext>
            </a:extLst>
          </p:cNvPr>
          <p:cNvSpPr/>
          <p:nvPr/>
        </p:nvSpPr>
        <p:spPr>
          <a:xfrm rot="2700000">
            <a:off x="10181257" y="3901500"/>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כותרת 1">
            <a:extLst>
              <a:ext uri="{FF2B5EF4-FFF2-40B4-BE49-F238E27FC236}">
                <a16:creationId xmlns:a16="http://schemas.microsoft.com/office/drawing/2014/main" id="{B636F25D-75B9-4FCF-8875-FC0D32CEAD9D}"/>
              </a:ext>
            </a:extLst>
          </p:cNvPr>
          <p:cNvSpPr>
            <a:spLocks noGrp="1"/>
          </p:cNvSpPr>
          <p:nvPr>
            <p:ph type="title"/>
          </p:nvPr>
        </p:nvSpPr>
        <p:spPr>
          <a:xfrm>
            <a:off x="8426346" y="317500"/>
            <a:ext cx="3765654" cy="4247317"/>
          </a:xfrm>
        </p:spPr>
        <p:txBody>
          <a:bodyPr/>
          <a:lstStyle/>
          <a:p>
            <a:pPr algn="ctr"/>
            <a:r>
              <a:rPr lang="en-US" sz="4000" dirty="0" smtClean="0"/>
              <a:t>Strategy as a learning </a:t>
            </a:r>
            <a:br>
              <a:rPr lang="en-US" sz="4000" dirty="0" smtClean="0"/>
            </a:br>
            <a:r>
              <a:rPr lang="en-US" sz="4000" dirty="0" smtClean="0"/>
              <a:t>process</a:t>
            </a:r>
            <a:br>
              <a:rPr lang="en-US" sz="4000" dirty="0" smtClean="0"/>
            </a:br>
            <a:r>
              <a:rPr lang="en-US" sz="3200" dirty="0" smtClean="0"/>
              <a:t>11 concluding sentences</a:t>
            </a:r>
            <a:br>
              <a:rPr lang="en-US" sz="3200" dirty="0" smtClean="0"/>
            </a:br>
            <a:endParaRPr lang="he-IL" sz="3200" dirty="0"/>
          </a:p>
        </p:txBody>
      </p:sp>
      <p:sp>
        <p:nvSpPr>
          <p:cNvPr id="6" name="TextBox 5"/>
          <p:cNvSpPr txBox="1"/>
          <p:nvPr/>
        </p:nvSpPr>
        <p:spPr>
          <a:xfrm>
            <a:off x="478971" y="566057"/>
            <a:ext cx="7649029" cy="3970318"/>
          </a:xfrm>
          <a:prstGeom prst="rect">
            <a:avLst/>
          </a:prstGeom>
          <a:noFill/>
        </p:spPr>
        <p:txBody>
          <a:bodyPr wrap="square" rtlCol="1">
            <a:spAutoFit/>
          </a:bodyPr>
          <a:lstStyle/>
          <a:p>
            <a:pPr marL="514350" indent="-514350" algn="l" rtl="0">
              <a:buClr>
                <a:srgbClr val="FFC000"/>
              </a:buClr>
              <a:buFont typeface="+mj-lt"/>
              <a:buAutoNum type="arabicPeriod" startAt="3"/>
            </a:pPr>
            <a:r>
              <a:rPr lang="en-US" sz="2800" b="1" dirty="0" smtClean="0">
                <a:solidFill>
                  <a:srgbClr val="FFC000"/>
                </a:solidFill>
              </a:rPr>
              <a:t>The idea of ‘wholeness’ within systems requires us to draw boundaries</a:t>
            </a:r>
          </a:p>
          <a:p>
            <a:pPr marL="342900" indent="-342900" algn="l" rtl="0">
              <a:buClr>
                <a:srgbClr val="FFC000"/>
              </a:buClr>
              <a:buFont typeface="+mj-lt"/>
              <a:buAutoNum type="arabicPeriod" startAt="3"/>
            </a:pPr>
            <a:endParaRPr lang="en-US" sz="2800" b="1" dirty="0" smtClean="0">
              <a:solidFill>
                <a:srgbClr val="FFC000"/>
              </a:solidFill>
            </a:endParaRPr>
          </a:p>
          <a:p>
            <a:pPr marL="342900" indent="-342900" algn="l" rtl="0">
              <a:buClr>
                <a:srgbClr val="FFC000"/>
              </a:buClr>
              <a:buFont typeface="+mj-lt"/>
              <a:buAutoNum type="arabicPeriod" startAt="3"/>
            </a:pPr>
            <a:endParaRPr lang="en-US" sz="2800" b="1" dirty="0" smtClean="0">
              <a:solidFill>
                <a:srgbClr val="FFC000"/>
              </a:solidFill>
            </a:endParaRPr>
          </a:p>
          <a:p>
            <a:pPr marL="342900" indent="-342900" algn="l" rtl="0">
              <a:buClr>
                <a:srgbClr val="FFC000"/>
              </a:buClr>
              <a:buFont typeface="+mj-lt"/>
              <a:buAutoNum type="arabicPeriod" startAt="3"/>
            </a:pPr>
            <a:endParaRPr lang="en-US" sz="2800" b="1" dirty="0" smtClean="0">
              <a:solidFill>
                <a:srgbClr val="FFC000"/>
              </a:solidFill>
            </a:endParaRPr>
          </a:p>
          <a:p>
            <a:pPr marL="342900" indent="-342900" algn="l" rtl="0">
              <a:buClr>
                <a:srgbClr val="FFC000"/>
              </a:buClr>
              <a:buFont typeface="+mj-lt"/>
              <a:buAutoNum type="arabicPeriod" startAt="3"/>
            </a:pPr>
            <a:endParaRPr lang="en-US" sz="2800" b="1" dirty="0" smtClean="0">
              <a:solidFill>
                <a:srgbClr val="FFC000"/>
              </a:solidFill>
            </a:endParaRPr>
          </a:p>
          <a:p>
            <a:pPr marL="342900" indent="-342900" algn="l" rtl="0">
              <a:buClr>
                <a:srgbClr val="FFC000"/>
              </a:buClr>
              <a:buFont typeface="+mj-lt"/>
              <a:buAutoNum type="arabicPeriod" startAt="3"/>
            </a:pPr>
            <a:endParaRPr lang="en-US" sz="2800" b="1" dirty="0" smtClean="0">
              <a:solidFill>
                <a:srgbClr val="FFC000"/>
              </a:solidFill>
            </a:endParaRPr>
          </a:p>
          <a:p>
            <a:pPr marL="342900" indent="-342900" algn="l" rtl="0">
              <a:buClr>
                <a:srgbClr val="FFC000"/>
              </a:buClr>
              <a:buFont typeface="+mj-lt"/>
              <a:buAutoNum type="arabicPeriod" startAt="3"/>
            </a:pPr>
            <a:endParaRPr lang="en-US" sz="2800" b="1" dirty="0" smtClean="0">
              <a:solidFill>
                <a:srgbClr val="FFC000"/>
              </a:solidFill>
            </a:endParaRPr>
          </a:p>
          <a:p>
            <a:pPr algn="l" rtl="0">
              <a:buClr>
                <a:srgbClr val="FFC000"/>
              </a:buClr>
            </a:pPr>
            <a:endParaRPr lang="en-US" sz="2800" b="1" dirty="0" smtClean="0">
              <a:solidFill>
                <a:schemeClr val="bg1"/>
              </a:solidFill>
            </a:endParaRPr>
          </a:p>
        </p:txBody>
      </p:sp>
      <p:pic>
        <p:nvPicPr>
          <p:cNvPr id="5" name="תמונה 4">
            <a:extLst>
              <a:ext uri="{FF2B5EF4-FFF2-40B4-BE49-F238E27FC236}">
                <a16:creationId xmlns:a16="http://schemas.microsoft.com/office/drawing/2014/main" id="{DFF79938-D731-4784-9B15-2A3ABBC78B7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55917"/>
            <a:ext cx="8404860" cy="1936647"/>
          </a:xfrm>
          <a:prstGeom prst="rect">
            <a:avLst/>
          </a:prstGeom>
        </p:spPr>
      </p:pic>
      <p:sp>
        <p:nvSpPr>
          <p:cNvPr id="2" name="TextBox 1"/>
          <p:cNvSpPr txBox="1"/>
          <p:nvPr/>
        </p:nvSpPr>
        <p:spPr>
          <a:xfrm>
            <a:off x="478971" y="4284617"/>
            <a:ext cx="7241178" cy="2677656"/>
          </a:xfrm>
          <a:prstGeom prst="rect">
            <a:avLst/>
          </a:prstGeom>
          <a:noFill/>
        </p:spPr>
        <p:txBody>
          <a:bodyPr wrap="square" rtlCol="1">
            <a:spAutoFit/>
          </a:bodyPr>
          <a:lstStyle/>
          <a:p>
            <a:pPr marL="514350" indent="-514350" algn="l" rtl="0">
              <a:buClr>
                <a:srgbClr val="FFC000"/>
              </a:buClr>
              <a:buFont typeface="+mj-lt"/>
              <a:buAutoNum type="arabicPeriod" startAt="4"/>
            </a:pPr>
            <a:r>
              <a:rPr lang="en-US" sz="2800" b="1" dirty="0">
                <a:solidFill>
                  <a:srgbClr val="FFC000"/>
                </a:solidFill>
              </a:rPr>
              <a:t>A conduct of learning as institutional DNA</a:t>
            </a:r>
          </a:p>
          <a:p>
            <a:pPr marL="342900" indent="-342900" algn="l" rtl="0">
              <a:buClr>
                <a:srgbClr val="FFC000"/>
              </a:buClr>
            </a:pPr>
            <a:r>
              <a:rPr lang="en-US" sz="2800" b="1" dirty="0">
                <a:solidFill>
                  <a:srgbClr val="FFC000"/>
                </a:solidFill>
              </a:rPr>
              <a:t>	</a:t>
            </a:r>
            <a:r>
              <a:rPr lang="en-US" sz="2800" b="1" dirty="0">
                <a:solidFill>
                  <a:schemeClr val="bg1"/>
                </a:solidFill>
              </a:rPr>
              <a:t>An internal ability that expresses the organizational ability to reacquaint (conceptually), reorganize (structurally) and act (operatively)  </a:t>
            </a:r>
            <a:endParaRPr lang="he-IL" sz="2800" b="1" dirty="0">
              <a:solidFill>
                <a:schemeClr val="bg1"/>
              </a:solidFill>
            </a:endParaRPr>
          </a:p>
          <a:p>
            <a:endParaRPr lang="he-IL" sz="2800" dirty="0"/>
          </a:p>
        </p:txBody>
      </p:sp>
    </p:spTree>
    <p:extLst>
      <p:ext uri="{BB962C8B-B14F-4D97-AF65-F5344CB8AC3E}">
        <p14:creationId xmlns:p14="http://schemas.microsoft.com/office/powerpoint/2010/main" val="3580357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10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66AC8BA2-1CBE-49DB-ADA1-1ECD87B152EA}"/>
              </a:ext>
            </a:extLst>
          </p:cNvPr>
          <p:cNvSpPr/>
          <p:nvPr/>
        </p:nvSpPr>
        <p:spPr>
          <a:xfrm rot="2700000">
            <a:off x="10181257" y="3901500"/>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כותרת 1">
            <a:extLst>
              <a:ext uri="{FF2B5EF4-FFF2-40B4-BE49-F238E27FC236}">
                <a16:creationId xmlns:a16="http://schemas.microsoft.com/office/drawing/2014/main" id="{B636F25D-75B9-4FCF-8875-FC0D32CEAD9D}"/>
              </a:ext>
            </a:extLst>
          </p:cNvPr>
          <p:cNvSpPr>
            <a:spLocks noGrp="1"/>
          </p:cNvSpPr>
          <p:nvPr>
            <p:ph type="title"/>
          </p:nvPr>
        </p:nvSpPr>
        <p:spPr>
          <a:xfrm>
            <a:off x="8426346" y="317500"/>
            <a:ext cx="3765654" cy="4247317"/>
          </a:xfrm>
        </p:spPr>
        <p:txBody>
          <a:bodyPr/>
          <a:lstStyle/>
          <a:p>
            <a:pPr algn="ctr"/>
            <a:r>
              <a:rPr lang="en-US" sz="4000" dirty="0" smtClean="0"/>
              <a:t>Strategy as a learning </a:t>
            </a:r>
            <a:br>
              <a:rPr lang="en-US" sz="4000" dirty="0" smtClean="0"/>
            </a:br>
            <a:r>
              <a:rPr lang="en-US" sz="4000" dirty="0" smtClean="0"/>
              <a:t>process</a:t>
            </a:r>
            <a:br>
              <a:rPr lang="en-US" sz="4000" dirty="0" smtClean="0"/>
            </a:br>
            <a:r>
              <a:rPr lang="en-US" sz="3200" dirty="0" smtClean="0"/>
              <a:t>11 concluding sentences</a:t>
            </a:r>
            <a:br>
              <a:rPr lang="en-US" sz="3200" dirty="0" smtClean="0"/>
            </a:br>
            <a:endParaRPr lang="he-IL" sz="3200" dirty="0"/>
          </a:p>
        </p:txBody>
      </p:sp>
      <p:sp>
        <p:nvSpPr>
          <p:cNvPr id="6" name="TextBox 5"/>
          <p:cNvSpPr txBox="1"/>
          <p:nvPr/>
        </p:nvSpPr>
        <p:spPr>
          <a:xfrm>
            <a:off x="348343" y="566057"/>
            <a:ext cx="7750628" cy="6124754"/>
          </a:xfrm>
          <a:prstGeom prst="rect">
            <a:avLst/>
          </a:prstGeom>
          <a:noFill/>
        </p:spPr>
        <p:txBody>
          <a:bodyPr wrap="square" rtlCol="1">
            <a:spAutoFit/>
          </a:bodyPr>
          <a:lstStyle/>
          <a:p>
            <a:pPr marL="514350" indent="-514350" algn="l" rtl="0">
              <a:buClr>
                <a:srgbClr val="FFC000"/>
              </a:buClr>
              <a:buFont typeface="+mj-lt"/>
              <a:buAutoNum type="arabicPeriod" startAt="5"/>
            </a:pPr>
            <a:r>
              <a:rPr lang="en-US" sz="2800" b="1" dirty="0" smtClean="0">
                <a:solidFill>
                  <a:srgbClr val="FFC000"/>
                </a:solidFill>
              </a:rPr>
              <a:t>The architect metaphor </a:t>
            </a:r>
          </a:p>
          <a:p>
            <a:pPr marL="514350" indent="-514350" algn="l" rtl="0">
              <a:buClr>
                <a:srgbClr val="FFC000"/>
              </a:buClr>
              <a:buFont typeface="+mj-lt"/>
              <a:buAutoNum type="arabicPeriod" startAt="5"/>
            </a:pPr>
            <a:endParaRPr lang="en-US" sz="2800" b="1" dirty="0" smtClean="0">
              <a:solidFill>
                <a:srgbClr val="FFC000"/>
              </a:solidFill>
            </a:endParaRPr>
          </a:p>
          <a:p>
            <a:pPr marL="514350" indent="-514350" algn="l" rtl="0">
              <a:buClr>
                <a:srgbClr val="FFC000"/>
              </a:buClr>
              <a:buFont typeface="+mj-lt"/>
              <a:buAutoNum type="arabicPeriod" startAt="5"/>
            </a:pPr>
            <a:r>
              <a:rPr lang="en-US" sz="2800" b="1" dirty="0" smtClean="0">
                <a:solidFill>
                  <a:srgbClr val="FFC000"/>
                </a:solidFill>
              </a:rPr>
              <a:t>Debates will encourage ‘visible thinking’</a:t>
            </a:r>
          </a:p>
          <a:p>
            <a:pPr marL="342900" indent="-342900" algn="l" rtl="0">
              <a:buClr>
                <a:srgbClr val="FFC000"/>
              </a:buClr>
            </a:pPr>
            <a:r>
              <a:rPr lang="en-US" sz="2800" b="1" dirty="0" smtClean="0">
                <a:solidFill>
                  <a:schemeClr val="bg1"/>
                </a:solidFill>
              </a:rPr>
              <a:t>	  </a:t>
            </a:r>
            <a:r>
              <a:rPr lang="en-US" sz="2800" b="1" dirty="0" smtClean="0">
                <a:solidFill>
                  <a:srgbClr val="FFC000"/>
                </a:solidFill>
              </a:rPr>
              <a:t>Linear discussion will lead to concrete decisions</a:t>
            </a:r>
          </a:p>
          <a:p>
            <a:pPr marL="342900" indent="-342900" algn="l" rtl="0">
              <a:buClr>
                <a:srgbClr val="FFC000"/>
              </a:buClr>
            </a:pPr>
            <a:endParaRPr lang="en-US" sz="2800" b="1" dirty="0" smtClean="0">
              <a:solidFill>
                <a:srgbClr val="FFC000"/>
              </a:solidFill>
            </a:endParaRPr>
          </a:p>
          <a:p>
            <a:pPr marL="514350" indent="-514350" algn="l" rtl="0">
              <a:buClr>
                <a:srgbClr val="FFC000"/>
              </a:buClr>
              <a:buFont typeface="+mj-lt"/>
              <a:buAutoNum type="arabicPeriod" startAt="7"/>
            </a:pPr>
            <a:r>
              <a:rPr lang="en-US" sz="2800" b="1" dirty="0" smtClean="0">
                <a:solidFill>
                  <a:srgbClr val="FFC000"/>
                </a:solidFill>
              </a:rPr>
              <a:t>“learning about learning”</a:t>
            </a:r>
          </a:p>
          <a:p>
            <a:pPr marL="514350" indent="-514350" algn="l" rtl="0">
              <a:buClr>
                <a:srgbClr val="FFC000"/>
              </a:buClr>
            </a:pPr>
            <a:r>
              <a:rPr lang="en-US" sz="2800" b="1" dirty="0" smtClean="0">
                <a:solidFill>
                  <a:srgbClr val="FFC000"/>
                </a:solidFill>
              </a:rPr>
              <a:t>	</a:t>
            </a:r>
            <a:r>
              <a:rPr lang="en-US" sz="2800" b="1" dirty="0" smtClean="0">
                <a:solidFill>
                  <a:schemeClr val="bg1"/>
                </a:solidFill>
              </a:rPr>
              <a:t>Is stopping the learning process from time to time and discussing the status of learning in order to “exit ourselves” </a:t>
            </a:r>
          </a:p>
          <a:p>
            <a:pPr marL="514350" indent="-514350" algn="l" rtl="0">
              <a:buClr>
                <a:srgbClr val="FFC000"/>
              </a:buClr>
              <a:buFont typeface="+mj-lt"/>
              <a:buAutoNum type="arabicPeriod" startAt="8"/>
            </a:pPr>
            <a:endParaRPr lang="en-US" sz="2800" b="1" dirty="0" smtClean="0">
              <a:solidFill>
                <a:srgbClr val="FFC000"/>
              </a:solidFill>
            </a:endParaRPr>
          </a:p>
          <a:p>
            <a:pPr marL="514350" indent="-514350" algn="l" rtl="0">
              <a:buClr>
                <a:srgbClr val="FFC000"/>
              </a:buClr>
              <a:buFont typeface="+mj-lt"/>
              <a:buAutoNum type="arabicPeriod" startAt="8"/>
            </a:pPr>
            <a:r>
              <a:rPr lang="en-US" sz="2800" b="1" dirty="0" smtClean="0">
                <a:solidFill>
                  <a:srgbClr val="FFC000"/>
                </a:solidFill>
              </a:rPr>
              <a:t>“Praxis” </a:t>
            </a:r>
          </a:p>
          <a:p>
            <a:pPr marL="514350" indent="-514350" algn="l" rtl="0">
              <a:buClr>
                <a:srgbClr val="FFC000"/>
              </a:buClr>
            </a:pPr>
            <a:r>
              <a:rPr lang="en-US" sz="2800" b="1" dirty="0" smtClean="0">
                <a:solidFill>
                  <a:schemeClr val="bg1"/>
                </a:solidFill>
              </a:rPr>
              <a:t>	A holistic outlook on the written strategic concept and the means of its execution </a:t>
            </a:r>
            <a:r>
              <a:rPr lang="en-US" sz="2800" b="1" dirty="0" smtClean="0">
                <a:solidFill>
                  <a:schemeClr val="bg1"/>
                </a:solidFill>
              </a:rPr>
              <a:t>in </a:t>
            </a:r>
            <a:r>
              <a:rPr lang="en-US" sz="2800" b="1" dirty="0" smtClean="0">
                <a:solidFill>
                  <a:schemeClr val="bg1"/>
                </a:solidFill>
              </a:rPr>
              <a:t>the </a:t>
            </a:r>
            <a:r>
              <a:rPr lang="en-US" sz="2800" b="1" dirty="0" smtClean="0">
                <a:solidFill>
                  <a:schemeClr val="bg1"/>
                </a:solidFill>
              </a:rPr>
              <a:t>field</a:t>
            </a:r>
            <a:endParaRPr lang="en-US" sz="2800" b="1" dirty="0" smtClean="0">
              <a:solidFill>
                <a:schemeClr val="bg1"/>
              </a:solidFill>
            </a:endParaRPr>
          </a:p>
        </p:txBody>
      </p:sp>
    </p:spTree>
    <p:extLst>
      <p:ext uri="{BB962C8B-B14F-4D97-AF65-F5344CB8AC3E}">
        <p14:creationId xmlns:p14="http://schemas.microsoft.com/office/powerpoint/2010/main" val="3580357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animEffect transition="in" filter="fade">
                                      <p:cBhvr>
                                        <p:cTn id="15" dur="500"/>
                                        <p:tgtEl>
                                          <p:spTgt spid="6">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animEffect transition="in" filter="fade">
                                      <p:cBhvr>
                                        <p:cTn id="20" dur="500"/>
                                        <p:tgtEl>
                                          <p:spTgt spid="6">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animEffect transition="in" filter="fade">
                                      <p:cBhvr>
                                        <p:cTn id="23" dur="500"/>
                                        <p:tgtEl>
                                          <p:spTgt spid="6">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
                                            <p:txEl>
                                              <p:pRg st="8" end="8"/>
                                            </p:txEl>
                                          </p:spTgt>
                                        </p:tgtEl>
                                        <p:attrNameLst>
                                          <p:attrName>style.visibility</p:attrName>
                                        </p:attrNameLst>
                                      </p:cBhvr>
                                      <p:to>
                                        <p:strVal val="visible"/>
                                      </p:to>
                                    </p:set>
                                    <p:animEffect transition="in" filter="fade">
                                      <p:cBhvr>
                                        <p:cTn id="28" dur="500"/>
                                        <p:tgtEl>
                                          <p:spTgt spid="6">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6">
                                            <p:txEl>
                                              <p:pRg st="9" end="9"/>
                                            </p:txEl>
                                          </p:spTgt>
                                        </p:tgtEl>
                                        <p:attrNameLst>
                                          <p:attrName>style.visibility</p:attrName>
                                        </p:attrNameLst>
                                      </p:cBhvr>
                                      <p:to>
                                        <p:strVal val="visible"/>
                                      </p:to>
                                    </p:set>
                                    <p:animEffect transition="in" filter="fade">
                                      <p:cBhvr>
                                        <p:cTn id="31" dur="500"/>
                                        <p:tgtEl>
                                          <p:spTgt spid="6">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E35792-D567-48F3-B737-7288850EF543}"/>
              </a:ext>
            </a:extLst>
          </p:cNvPr>
          <p:cNvSpPr txBox="1"/>
          <p:nvPr/>
        </p:nvSpPr>
        <p:spPr>
          <a:xfrm>
            <a:off x="208966" y="384262"/>
            <a:ext cx="8001000" cy="1384995"/>
          </a:xfrm>
          <a:prstGeom prst="rect">
            <a:avLst/>
          </a:prstGeom>
          <a:noFill/>
        </p:spPr>
        <p:txBody>
          <a:bodyPr wrap="square" rtlCol="1">
            <a:spAutoFit/>
          </a:bodyPr>
          <a:lstStyle/>
          <a:p>
            <a:pPr marL="542925" indent="-542925" algn="l" rtl="0">
              <a:buClr>
                <a:srgbClr val="FCC201"/>
              </a:buClr>
              <a:buFont typeface="+mj-lt"/>
              <a:buAutoNum type="arabicPeriod" startAt="9"/>
            </a:pPr>
            <a:r>
              <a:rPr lang="en-US" sz="2800" b="1" dirty="0" smtClean="0">
                <a:solidFill>
                  <a:srgbClr val="FCC201"/>
                </a:solidFill>
                <a:cs typeface="Heebo" panose="00000500000000000000" pitchFamily="2" charset="-79"/>
              </a:rPr>
              <a:t>Institutional learning system – a continued, very wide range of learning interactions, with the purpose of promoting a shared topic</a:t>
            </a:r>
            <a:endParaRPr lang="he-IL" sz="2800" b="1" dirty="0">
              <a:solidFill>
                <a:srgbClr val="FCC201"/>
              </a:solidFill>
              <a:cs typeface="Heebo" panose="00000500000000000000" pitchFamily="2" charset="-79"/>
            </a:endParaRPr>
          </a:p>
        </p:txBody>
      </p:sp>
      <p:sp>
        <p:nvSpPr>
          <p:cNvPr id="5" name="מלבן 4">
            <a:extLst>
              <a:ext uri="{FF2B5EF4-FFF2-40B4-BE49-F238E27FC236}">
                <a16:creationId xmlns:a16="http://schemas.microsoft.com/office/drawing/2014/main" id="{8DBC1607-6ABC-4E50-A0AA-529FCE8B9251}"/>
              </a:ext>
            </a:extLst>
          </p:cNvPr>
          <p:cNvSpPr/>
          <p:nvPr/>
        </p:nvSpPr>
        <p:spPr>
          <a:xfrm>
            <a:off x="583899" y="2094044"/>
            <a:ext cx="2334776" cy="1232308"/>
          </a:xfrm>
          <a:prstGeom prst="rect">
            <a:avLst/>
          </a:prstGeom>
          <a:solidFill>
            <a:srgbClr val="FFFFFF">
              <a:alpha val="1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2600" b="1" dirty="0" smtClean="0">
                <a:solidFill>
                  <a:schemeClr val="bg1"/>
                </a:solidFill>
                <a:latin typeface="Heebo" panose="00000500000000000000" pitchFamily="2" charset="-79"/>
                <a:cs typeface="Heebo" panose="00000500000000000000" pitchFamily="2" charset="-79"/>
              </a:rPr>
              <a:t>Contextual</a:t>
            </a:r>
            <a:endParaRPr lang="he-IL" sz="2600" b="1" dirty="0">
              <a:solidFill>
                <a:schemeClr val="bg1"/>
              </a:solidFill>
              <a:latin typeface="Heebo" panose="00000500000000000000" pitchFamily="2" charset="-79"/>
              <a:cs typeface="Heebo" panose="00000500000000000000" pitchFamily="2" charset="-79"/>
            </a:endParaRPr>
          </a:p>
        </p:txBody>
      </p:sp>
      <p:sp>
        <p:nvSpPr>
          <p:cNvPr id="8" name="מלבן 7">
            <a:extLst>
              <a:ext uri="{FF2B5EF4-FFF2-40B4-BE49-F238E27FC236}">
                <a16:creationId xmlns:a16="http://schemas.microsoft.com/office/drawing/2014/main" id="{40F38CBF-E200-4963-BBD0-855B141C15DB}"/>
              </a:ext>
            </a:extLst>
          </p:cNvPr>
          <p:cNvSpPr/>
          <p:nvPr/>
        </p:nvSpPr>
        <p:spPr>
          <a:xfrm>
            <a:off x="3151377" y="2114939"/>
            <a:ext cx="2334776" cy="1232308"/>
          </a:xfrm>
          <a:prstGeom prst="rect">
            <a:avLst/>
          </a:prstGeom>
          <a:solidFill>
            <a:srgbClr val="FFFFFF">
              <a:alpha val="1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2700" b="1" dirty="0" smtClean="0">
                <a:solidFill>
                  <a:schemeClr val="bg1"/>
                </a:solidFill>
                <a:latin typeface="Heebo" panose="00000500000000000000" pitchFamily="2" charset="-79"/>
                <a:cs typeface="Heebo" panose="00000500000000000000" pitchFamily="2" charset="-79"/>
              </a:rPr>
              <a:t>Process</a:t>
            </a:r>
            <a:endParaRPr lang="he-IL" sz="2700" b="1" dirty="0">
              <a:solidFill>
                <a:schemeClr val="bg1"/>
              </a:solidFill>
              <a:latin typeface="Heebo" panose="00000500000000000000" pitchFamily="2" charset="-79"/>
              <a:cs typeface="Heebo" panose="00000500000000000000" pitchFamily="2" charset="-79"/>
            </a:endParaRPr>
          </a:p>
        </p:txBody>
      </p:sp>
      <p:sp>
        <p:nvSpPr>
          <p:cNvPr id="9" name="מלבן 8">
            <a:extLst>
              <a:ext uri="{FF2B5EF4-FFF2-40B4-BE49-F238E27FC236}">
                <a16:creationId xmlns:a16="http://schemas.microsoft.com/office/drawing/2014/main" id="{79C86FEC-7314-4BD0-B431-7A81234D43F1}"/>
              </a:ext>
            </a:extLst>
          </p:cNvPr>
          <p:cNvSpPr/>
          <p:nvPr/>
        </p:nvSpPr>
        <p:spPr>
          <a:xfrm>
            <a:off x="5691644" y="2114939"/>
            <a:ext cx="2334776" cy="1232308"/>
          </a:xfrm>
          <a:prstGeom prst="rect">
            <a:avLst/>
          </a:prstGeom>
          <a:solidFill>
            <a:srgbClr val="FFFFFF">
              <a:alpha val="1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2700" b="1" dirty="0" smtClean="0">
                <a:solidFill>
                  <a:schemeClr val="bg1"/>
                </a:solidFill>
                <a:latin typeface="Heebo" panose="00000500000000000000" pitchFamily="2" charset="-79"/>
                <a:cs typeface="Heebo" panose="00000500000000000000" pitchFamily="2" charset="-79"/>
              </a:rPr>
              <a:t>Disciplining</a:t>
            </a:r>
            <a:endParaRPr lang="he-IL" sz="2700" b="1" dirty="0">
              <a:solidFill>
                <a:schemeClr val="bg1"/>
              </a:solidFill>
              <a:latin typeface="Heebo" panose="00000500000000000000" pitchFamily="2" charset="-79"/>
              <a:cs typeface="Heebo" panose="00000500000000000000" pitchFamily="2" charset="-79"/>
            </a:endParaRPr>
          </a:p>
        </p:txBody>
      </p:sp>
      <p:sp>
        <p:nvSpPr>
          <p:cNvPr id="10" name="מלבן 9">
            <a:extLst>
              <a:ext uri="{FF2B5EF4-FFF2-40B4-BE49-F238E27FC236}">
                <a16:creationId xmlns:a16="http://schemas.microsoft.com/office/drawing/2014/main" id="{01D10497-DC62-4116-8D4F-BB7455F3DE9C}"/>
              </a:ext>
            </a:extLst>
          </p:cNvPr>
          <p:cNvSpPr/>
          <p:nvPr/>
        </p:nvSpPr>
        <p:spPr>
          <a:xfrm>
            <a:off x="583899" y="3549842"/>
            <a:ext cx="2334776" cy="1232308"/>
          </a:xfrm>
          <a:prstGeom prst="rect">
            <a:avLst/>
          </a:prstGeom>
          <a:solidFill>
            <a:srgbClr val="FFFFFF">
              <a:alpha val="1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700" b="1" dirty="0" smtClean="0">
                <a:solidFill>
                  <a:schemeClr val="bg1"/>
                </a:solidFill>
                <a:latin typeface="Heebo" panose="00000500000000000000" pitchFamily="2" charset="-79"/>
                <a:cs typeface="Heebo" panose="00000500000000000000" pitchFamily="2" charset="-79"/>
              </a:rPr>
              <a:t>Structured contrast</a:t>
            </a:r>
            <a:endParaRPr lang="he-IL" sz="2700" b="1" dirty="0">
              <a:solidFill>
                <a:schemeClr val="bg1"/>
              </a:solidFill>
              <a:latin typeface="Heebo" panose="00000500000000000000" pitchFamily="2" charset="-79"/>
              <a:cs typeface="Heebo" panose="00000500000000000000" pitchFamily="2" charset="-79"/>
            </a:endParaRPr>
          </a:p>
        </p:txBody>
      </p:sp>
      <p:sp>
        <p:nvSpPr>
          <p:cNvPr id="11" name="מלבן 10">
            <a:extLst>
              <a:ext uri="{FF2B5EF4-FFF2-40B4-BE49-F238E27FC236}">
                <a16:creationId xmlns:a16="http://schemas.microsoft.com/office/drawing/2014/main" id="{3002DD39-F1D0-46FA-98C2-AB6B5EBB41AA}"/>
              </a:ext>
            </a:extLst>
          </p:cNvPr>
          <p:cNvSpPr/>
          <p:nvPr/>
        </p:nvSpPr>
        <p:spPr>
          <a:xfrm>
            <a:off x="3151377" y="3549842"/>
            <a:ext cx="2334776" cy="1232308"/>
          </a:xfrm>
          <a:prstGeom prst="rect">
            <a:avLst/>
          </a:prstGeom>
          <a:solidFill>
            <a:srgbClr val="FFFFFF">
              <a:alpha val="1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700" b="1" dirty="0" smtClean="0">
                <a:solidFill>
                  <a:schemeClr val="bg1"/>
                </a:solidFill>
                <a:latin typeface="Heebo" panose="00000500000000000000" pitchFamily="2" charset="-79"/>
                <a:cs typeface="Heebo" panose="00000500000000000000" pitchFamily="2" charset="-79"/>
              </a:rPr>
              <a:t>Inductive process</a:t>
            </a:r>
            <a:endParaRPr lang="he-IL" sz="2700" b="1" dirty="0">
              <a:solidFill>
                <a:schemeClr val="bg1"/>
              </a:solidFill>
              <a:latin typeface="Heebo" panose="00000500000000000000" pitchFamily="2" charset="-79"/>
              <a:cs typeface="Heebo" panose="00000500000000000000" pitchFamily="2" charset="-79"/>
            </a:endParaRPr>
          </a:p>
        </p:txBody>
      </p:sp>
      <p:sp>
        <p:nvSpPr>
          <p:cNvPr id="12" name="מלבן 11">
            <a:extLst>
              <a:ext uri="{FF2B5EF4-FFF2-40B4-BE49-F238E27FC236}">
                <a16:creationId xmlns:a16="http://schemas.microsoft.com/office/drawing/2014/main" id="{342CA6A9-38FF-45A6-AFCA-E54DFEC99917}"/>
              </a:ext>
            </a:extLst>
          </p:cNvPr>
          <p:cNvSpPr/>
          <p:nvPr/>
        </p:nvSpPr>
        <p:spPr>
          <a:xfrm>
            <a:off x="5691644" y="3549842"/>
            <a:ext cx="2334776" cy="1232308"/>
          </a:xfrm>
          <a:prstGeom prst="rect">
            <a:avLst/>
          </a:prstGeom>
          <a:solidFill>
            <a:srgbClr val="FFFFFF">
              <a:alpha val="1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700" b="1" dirty="0" smtClean="0">
                <a:solidFill>
                  <a:schemeClr val="bg1"/>
                </a:solidFill>
                <a:latin typeface="Heebo" panose="00000500000000000000" pitchFamily="2" charset="-79"/>
                <a:cs typeface="Heebo" panose="00000500000000000000" pitchFamily="2" charset="-79"/>
              </a:rPr>
              <a:t>Partnership</a:t>
            </a:r>
            <a:endParaRPr lang="he-IL" sz="2700" b="1" dirty="0">
              <a:solidFill>
                <a:schemeClr val="bg1"/>
              </a:solidFill>
              <a:latin typeface="Heebo" panose="00000500000000000000" pitchFamily="2" charset="-79"/>
              <a:cs typeface="Heebo" panose="00000500000000000000" pitchFamily="2" charset="-79"/>
            </a:endParaRPr>
          </a:p>
        </p:txBody>
      </p:sp>
      <p:sp>
        <p:nvSpPr>
          <p:cNvPr id="13" name="מלבן 12">
            <a:extLst>
              <a:ext uri="{FF2B5EF4-FFF2-40B4-BE49-F238E27FC236}">
                <a16:creationId xmlns:a16="http://schemas.microsoft.com/office/drawing/2014/main" id="{E960E536-2697-4684-8256-699CF3DB7B86}"/>
              </a:ext>
            </a:extLst>
          </p:cNvPr>
          <p:cNvSpPr/>
          <p:nvPr/>
        </p:nvSpPr>
        <p:spPr>
          <a:xfrm>
            <a:off x="1874690" y="5005640"/>
            <a:ext cx="2334776" cy="1232308"/>
          </a:xfrm>
          <a:prstGeom prst="rect">
            <a:avLst/>
          </a:prstGeom>
          <a:solidFill>
            <a:srgbClr val="FFFFFF">
              <a:alpha val="1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700" b="1" dirty="0" smtClean="0">
                <a:solidFill>
                  <a:schemeClr val="bg1"/>
                </a:solidFill>
                <a:latin typeface="Heebo" panose="00000500000000000000" pitchFamily="2" charset="-79"/>
                <a:cs typeface="Heebo" panose="00000500000000000000" pitchFamily="2" charset="-79"/>
              </a:rPr>
              <a:t>Open framing</a:t>
            </a:r>
            <a:endParaRPr lang="he-IL" sz="2700" b="1" dirty="0">
              <a:solidFill>
                <a:schemeClr val="bg1"/>
              </a:solidFill>
              <a:latin typeface="Heebo" panose="00000500000000000000" pitchFamily="2" charset="-79"/>
              <a:cs typeface="Heebo" panose="00000500000000000000" pitchFamily="2" charset="-79"/>
            </a:endParaRPr>
          </a:p>
        </p:txBody>
      </p:sp>
      <p:sp>
        <p:nvSpPr>
          <p:cNvPr id="14" name="מלבן 13">
            <a:extLst>
              <a:ext uri="{FF2B5EF4-FFF2-40B4-BE49-F238E27FC236}">
                <a16:creationId xmlns:a16="http://schemas.microsoft.com/office/drawing/2014/main" id="{7E7872B6-1A41-4340-8236-3A853D7F7D16}"/>
              </a:ext>
            </a:extLst>
          </p:cNvPr>
          <p:cNvSpPr/>
          <p:nvPr/>
        </p:nvSpPr>
        <p:spPr>
          <a:xfrm>
            <a:off x="4524256" y="5005640"/>
            <a:ext cx="2334776" cy="1232308"/>
          </a:xfrm>
          <a:prstGeom prst="rect">
            <a:avLst/>
          </a:prstGeom>
          <a:solidFill>
            <a:srgbClr val="FFFFFF">
              <a:alpha val="14902"/>
            </a:srgb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700" b="1" dirty="0" smtClean="0">
                <a:solidFill>
                  <a:schemeClr val="bg1"/>
                </a:solidFill>
                <a:latin typeface="Heebo" panose="00000500000000000000" pitchFamily="2" charset="-79"/>
                <a:cs typeface="Heebo" panose="00000500000000000000" pitchFamily="2" charset="-79"/>
              </a:rPr>
              <a:t>Brain-storming and otherness</a:t>
            </a:r>
            <a:endParaRPr lang="he-IL" sz="2700" b="1" dirty="0">
              <a:solidFill>
                <a:schemeClr val="bg1"/>
              </a:solidFill>
              <a:latin typeface="Heebo" panose="00000500000000000000" pitchFamily="2" charset="-79"/>
              <a:cs typeface="Heebo" panose="00000500000000000000" pitchFamily="2" charset="-79"/>
            </a:endParaRPr>
          </a:p>
        </p:txBody>
      </p:sp>
      <p:sp>
        <p:nvSpPr>
          <p:cNvPr id="15" name="מלבן 14">
            <a:extLst>
              <a:ext uri="{FF2B5EF4-FFF2-40B4-BE49-F238E27FC236}">
                <a16:creationId xmlns:a16="http://schemas.microsoft.com/office/drawing/2014/main" id="{66AC8BA2-1CBE-49DB-ADA1-1ECD87B152EA}"/>
              </a:ext>
            </a:extLst>
          </p:cNvPr>
          <p:cNvSpPr/>
          <p:nvPr/>
        </p:nvSpPr>
        <p:spPr>
          <a:xfrm rot="2700000">
            <a:off x="10181257" y="3901500"/>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6" name="כותרת 1">
            <a:extLst>
              <a:ext uri="{FF2B5EF4-FFF2-40B4-BE49-F238E27FC236}">
                <a16:creationId xmlns:a16="http://schemas.microsoft.com/office/drawing/2014/main" id="{B636F25D-75B9-4FCF-8875-FC0D32CEAD9D}"/>
              </a:ext>
            </a:extLst>
          </p:cNvPr>
          <p:cNvSpPr>
            <a:spLocks noGrp="1"/>
          </p:cNvSpPr>
          <p:nvPr>
            <p:ph type="title"/>
          </p:nvPr>
        </p:nvSpPr>
        <p:spPr>
          <a:xfrm>
            <a:off x="8426346" y="317500"/>
            <a:ext cx="3765654" cy="4247317"/>
          </a:xfrm>
        </p:spPr>
        <p:txBody>
          <a:bodyPr/>
          <a:lstStyle/>
          <a:p>
            <a:pPr algn="ctr"/>
            <a:r>
              <a:rPr lang="en-US" sz="4000" dirty="0" smtClean="0"/>
              <a:t>Strategy as a learning </a:t>
            </a:r>
            <a:br>
              <a:rPr lang="en-US" sz="4000" dirty="0" smtClean="0"/>
            </a:br>
            <a:r>
              <a:rPr lang="en-US" sz="4000" dirty="0" smtClean="0"/>
              <a:t>process</a:t>
            </a:r>
            <a:br>
              <a:rPr lang="en-US" sz="4000" dirty="0" smtClean="0"/>
            </a:br>
            <a:r>
              <a:rPr lang="en-US" sz="3200" dirty="0" smtClean="0"/>
              <a:t>11 concluding sentences</a:t>
            </a:r>
            <a:br>
              <a:rPr lang="en-US" sz="3200" dirty="0" smtClean="0"/>
            </a:br>
            <a:endParaRPr lang="he-IL" sz="3200" dirty="0"/>
          </a:p>
        </p:txBody>
      </p:sp>
    </p:spTree>
    <p:extLst>
      <p:ext uri="{BB962C8B-B14F-4D97-AF65-F5344CB8AC3E}">
        <p14:creationId xmlns:p14="http://schemas.microsoft.com/office/powerpoint/2010/main" val="33574676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400"/>
                                        <p:tgtEl>
                                          <p:spTgt spid="5"/>
                                        </p:tgtEl>
                                      </p:cBhvr>
                                    </p:animEffect>
                                  </p:childTnLst>
                                </p:cTn>
                              </p:par>
                            </p:childTnLst>
                          </p:cTn>
                        </p:par>
                        <p:par>
                          <p:cTn id="12" fill="hold">
                            <p:stCondLst>
                              <p:cond delay="9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400"/>
                                        <p:tgtEl>
                                          <p:spTgt spid="8"/>
                                        </p:tgtEl>
                                      </p:cBhvr>
                                    </p:animEffect>
                                  </p:childTnLst>
                                </p:cTn>
                              </p:par>
                            </p:childTnLst>
                          </p:cTn>
                        </p:par>
                        <p:par>
                          <p:cTn id="16" fill="hold">
                            <p:stCondLst>
                              <p:cond delay="13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400"/>
                                        <p:tgtEl>
                                          <p:spTgt spid="9"/>
                                        </p:tgtEl>
                                      </p:cBhvr>
                                    </p:animEffect>
                                  </p:childTnLst>
                                </p:cTn>
                              </p:par>
                            </p:childTnLst>
                          </p:cTn>
                        </p:par>
                        <p:par>
                          <p:cTn id="20" fill="hold">
                            <p:stCondLst>
                              <p:cond delay="17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400"/>
                                        <p:tgtEl>
                                          <p:spTgt spid="10"/>
                                        </p:tgtEl>
                                      </p:cBhvr>
                                    </p:animEffect>
                                  </p:childTnLst>
                                </p:cTn>
                              </p:par>
                            </p:childTnLst>
                          </p:cTn>
                        </p:par>
                        <p:par>
                          <p:cTn id="24" fill="hold">
                            <p:stCondLst>
                              <p:cond delay="21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400"/>
                                        <p:tgtEl>
                                          <p:spTgt spid="11"/>
                                        </p:tgtEl>
                                      </p:cBhvr>
                                    </p:animEffect>
                                  </p:childTnLst>
                                </p:cTn>
                              </p:par>
                            </p:childTnLst>
                          </p:cTn>
                        </p:par>
                        <p:par>
                          <p:cTn id="28" fill="hold">
                            <p:stCondLst>
                              <p:cond delay="2500"/>
                            </p:stCondLst>
                            <p:childTnLst>
                              <p:par>
                                <p:cTn id="29" presetID="10" presetClass="entr" presetSubtype="0"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400"/>
                                        <p:tgtEl>
                                          <p:spTgt spid="12"/>
                                        </p:tgtEl>
                                      </p:cBhvr>
                                    </p:animEffect>
                                  </p:childTnLst>
                                </p:cTn>
                              </p:par>
                            </p:childTnLst>
                          </p:cTn>
                        </p:par>
                        <p:par>
                          <p:cTn id="32" fill="hold">
                            <p:stCondLst>
                              <p:cond delay="2900"/>
                            </p:stCondLst>
                            <p:childTnLst>
                              <p:par>
                                <p:cTn id="33" presetID="10" presetClass="entr" presetSubtype="0"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400"/>
                                        <p:tgtEl>
                                          <p:spTgt spid="13"/>
                                        </p:tgtEl>
                                      </p:cBhvr>
                                    </p:animEffect>
                                  </p:childTnLst>
                                </p:cTn>
                              </p:par>
                            </p:childTnLst>
                          </p:cTn>
                        </p:par>
                        <p:par>
                          <p:cTn id="36" fill="hold">
                            <p:stCondLst>
                              <p:cond delay="33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4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animBg="1"/>
      <p:bldP spid="8" grpId="0" animBg="1"/>
      <p:bldP spid="9" grpId="0" animBg="1"/>
      <p:bldP spid="10" grpId="0" animBg="1"/>
      <p:bldP spid="11" grpId="0" animBg="1"/>
      <p:bldP spid="12" grpId="0" animBg="1"/>
      <p:bldP spid="13" grpId="0" animBg="1"/>
      <p:bldP spid="1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6E35792-D567-48F3-B737-7288850EF543}"/>
              </a:ext>
            </a:extLst>
          </p:cNvPr>
          <p:cNvSpPr txBox="1"/>
          <p:nvPr/>
        </p:nvSpPr>
        <p:spPr>
          <a:xfrm>
            <a:off x="208966" y="595314"/>
            <a:ext cx="8001000" cy="3539430"/>
          </a:xfrm>
          <a:prstGeom prst="rect">
            <a:avLst/>
          </a:prstGeom>
          <a:noFill/>
        </p:spPr>
        <p:txBody>
          <a:bodyPr wrap="square" rtlCol="1">
            <a:spAutoFit/>
          </a:bodyPr>
          <a:lstStyle/>
          <a:p>
            <a:pPr marL="742950" indent="-742950" algn="l" rtl="0">
              <a:buClr>
                <a:srgbClr val="FCC201"/>
              </a:buClr>
              <a:buFont typeface="+mj-lt"/>
              <a:buAutoNum type="arabicPeriod" startAt="10"/>
            </a:pPr>
            <a:r>
              <a:rPr lang="en-US" sz="2800" b="1" dirty="0" smtClean="0">
                <a:solidFill>
                  <a:srgbClr val="FCC201"/>
                </a:solidFill>
                <a:cs typeface="Heebo" panose="00000500000000000000" pitchFamily="2" charset="-79"/>
              </a:rPr>
              <a:t>Without motivation there is no learning</a:t>
            </a:r>
          </a:p>
          <a:p>
            <a:pPr algn="l" rtl="0">
              <a:buClr>
                <a:srgbClr val="FCC201"/>
              </a:buClr>
            </a:pPr>
            <a:r>
              <a:rPr lang="en-US" sz="2800" b="1" dirty="0" smtClean="0">
                <a:solidFill>
                  <a:srgbClr val="FCC201"/>
                </a:solidFill>
                <a:cs typeface="Heebo" panose="00000500000000000000" pitchFamily="2" charset="-79"/>
              </a:rPr>
              <a:t>          and with no offset there is no inquiry</a:t>
            </a:r>
            <a:endParaRPr lang="he-IL" sz="2800" b="1" dirty="0">
              <a:solidFill>
                <a:srgbClr val="FCC201"/>
              </a:solidFill>
              <a:cs typeface="Heebo" panose="00000500000000000000" pitchFamily="2" charset="-79"/>
            </a:endParaRPr>
          </a:p>
          <a:p>
            <a:pPr marL="742950" indent="-742950" algn="l" rtl="0">
              <a:buClr>
                <a:srgbClr val="FCC201"/>
              </a:buClr>
              <a:buFont typeface="+mj-lt"/>
              <a:buAutoNum type="arabicPeriod" startAt="10"/>
            </a:pPr>
            <a:endParaRPr lang="he-IL" sz="2800" b="1" dirty="0">
              <a:solidFill>
                <a:srgbClr val="FCC201"/>
              </a:solidFill>
              <a:cs typeface="Heebo" panose="00000500000000000000" pitchFamily="2" charset="-79"/>
            </a:endParaRPr>
          </a:p>
          <a:p>
            <a:pPr marL="742950" indent="-742950" algn="l" rtl="0">
              <a:buClr>
                <a:srgbClr val="FCC201"/>
              </a:buClr>
              <a:buFont typeface="+mj-lt"/>
              <a:buAutoNum type="arabicPeriod" startAt="11"/>
            </a:pPr>
            <a:r>
              <a:rPr lang="en-US" sz="2800" b="1" dirty="0" smtClean="0">
                <a:solidFill>
                  <a:srgbClr val="FCC201"/>
                </a:solidFill>
                <a:cs typeface="Heebo" panose="00000500000000000000" pitchFamily="2" charset="-79"/>
              </a:rPr>
              <a:t>The military leader </a:t>
            </a:r>
            <a:r>
              <a:rPr lang="en-US" sz="2800" b="1" dirty="0">
                <a:solidFill>
                  <a:srgbClr val="FCC201"/>
                </a:solidFill>
                <a:cs typeface="Heebo" panose="00000500000000000000" pitchFamily="2" charset="-79"/>
              </a:rPr>
              <a:t/>
            </a:r>
            <a:br>
              <a:rPr lang="en-US" sz="2800" b="1" dirty="0">
                <a:solidFill>
                  <a:srgbClr val="FCC201"/>
                </a:solidFill>
                <a:cs typeface="Heebo" panose="00000500000000000000" pitchFamily="2" charset="-79"/>
              </a:rPr>
            </a:br>
            <a:r>
              <a:rPr lang="en-US" sz="2800" b="1" dirty="0" smtClean="0">
                <a:solidFill>
                  <a:schemeClr val="bg1"/>
                </a:solidFill>
                <a:cs typeface="Heebo" panose="00000500000000000000" pitchFamily="2" charset="-79"/>
              </a:rPr>
              <a:t>Is required to take upon himself the Sisyphean attributes of learning and the temporariness of knowledge, and to conduct himself as the main learner and educator </a:t>
            </a:r>
            <a:endParaRPr lang="he-IL" sz="2800" b="1" dirty="0">
              <a:solidFill>
                <a:schemeClr val="bg1"/>
              </a:solidFill>
              <a:cs typeface="Heebo" panose="00000500000000000000" pitchFamily="2" charset="-79"/>
            </a:endParaRPr>
          </a:p>
        </p:txBody>
      </p:sp>
      <p:sp>
        <p:nvSpPr>
          <p:cNvPr id="8" name="מלבן 7">
            <a:extLst>
              <a:ext uri="{FF2B5EF4-FFF2-40B4-BE49-F238E27FC236}">
                <a16:creationId xmlns:a16="http://schemas.microsoft.com/office/drawing/2014/main" id="{66AC8BA2-1CBE-49DB-ADA1-1ECD87B152EA}"/>
              </a:ext>
            </a:extLst>
          </p:cNvPr>
          <p:cNvSpPr/>
          <p:nvPr/>
        </p:nvSpPr>
        <p:spPr>
          <a:xfrm rot="2700000">
            <a:off x="10181257" y="3901500"/>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9" name="כותרת 1">
            <a:extLst>
              <a:ext uri="{FF2B5EF4-FFF2-40B4-BE49-F238E27FC236}">
                <a16:creationId xmlns:a16="http://schemas.microsoft.com/office/drawing/2014/main" id="{B636F25D-75B9-4FCF-8875-FC0D32CEAD9D}"/>
              </a:ext>
            </a:extLst>
          </p:cNvPr>
          <p:cNvSpPr>
            <a:spLocks noGrp="1"/>
          </p:cNvSpPr>
          <p:nvPr>
            <p:ph type="title"/>
          </p:nvPr>
        </p:nvSpPr>
        <p:spPr>
          <a:xfrm>
            <a:off x="8426346" y="317500"/>
            <a:ext cx="3765654" cy="4247317"/>
          </a:xfrm>
        </p:spPr>
        <p:txBody>
          <a:bodyPr/>
          <a:lstStyle/>
          <a:p>
            <a:pPr algn="ctr"/>
            <a:r>
              <a:rPr lang="en-US" sz="4000" dirty="0" smtClean="0"/>
              <a:t>Strategy as a learning </a:t>
            </a:r>
            <a:br>
              <a:rPr lang="en-US" sz="4000" dirty="0" smtClean="0"/>
            </a:br>
            <a:r>
              <a:rPr lang="en-US" sz="4000" dirty="0" smtClean="0"/>
              <a:t>process</a:t>
            </a:r>
            <a:br>
              <a:rPr lang="en-US" sz="4000" dirty="0" smtClean="0"/>
            </a:br>
            <a:r>
              <a:rPr lang="en-US" sz="3200" dirty="0" smtClean="0"/>
              <a:t>11 concluding sentences</a:t>
            </a:r>
            <a:br>
              <a:rPr lang="en-US" sz="3200" dirty="0" smtClean="0"/>
            </a:br>
            <a:endParaRPr lang="he-IL" sz="3200" dirty="0"/>
          </a:p>
        </p:txBody>
      </p:sp>
    </p:spTree>
    <p:extLst>
      <p:ext uri="{BB962C8B-B14F-4D97-AF65-F5344CB8AC3E}">
        <p14:creationId xmlns:p14="http://schemas.microsoft.com/office/powerpoint/2010/main" val="36612480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fade">
                                      <p:cBhvr>
                                        <p:cTn id="1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2408463E-3E28-4865-8FF8-4059EF53C58F}"/>
              </a:ext>
            </a:extLst>
          </p:cNvPr>
          <p:cNvSpPr/>
          <p:nvPr/>
        </p:nvSpPr>
        <p:spPr>
          <a:xfrm>
            <a:off x="716280" y="678180"/>
            <a:ext cx="10759440" cy="5501640"/>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2600" dirty="0" smtClean="0">
                <a:solidFill>
                  <a:srgbClr val="222B34"/>
                </a:solidFill>
                <a:latin typeface="Heebo" panose="00000500000000000000" pitchFamily="2" charset="-79"/>
                <a:cs typeface="Heebo" panose="00000500000000000000" pitchFamily="2" charset="-79"/>
              </a:rPr>
              <a:t>“Understanding </a:t>
            </a:r>
            <a:r>
              <a:rPr lang="en-US" sz="2600" dirty="0" smtClean="0">
                <a:solidFill>
                  <a:srgbClr val="222B34"/>
                </a:solidFill>
                <a:latin typeface="Heebo" panose="00000500000000000000" pitchFamily="2" charset="-79"/>
                <a:cs typeface="Heebo" panose="00000500000000000000" pitchFamily="2" charset="-79"/>
              </a:rPr>
              <a:t>means getting to the bottom of things</a:t>
            </a:r>
          </a:p>
          <a:p>
            <a:pPr algn="ctr" rtl="0"/>
            <a:r>
              <a:rPr lang="en-US" sz="2600" dirty="0">
                <a:solidFill>
                  <a:srgbClr val="222B34"/>
                </a:solidFill>
                <a:latin typeface="Heebo" panose="00000500000000000000" pitchFamily="2" charset="-79"/>
                <a:cs typeface="Heebo" panose="00000500000000000000" pitchFamily="2" charset="-79"/>
              </a:rPr>
              <a:t>b</a:t>
            </a:r>
            <a:r>
              <a:rPr lang="en-US" sz="2600" dirty="0" smtClean="0">
                <a:solidFill>
                  <a:srgbClr val="222B34"/>
                </a:solidFill>
                <a:latin typeface="Heebo" panose="00000500000000000000" pitchFamily="2" charset="-79"/>
                <a:cs typeface="Heebo" panose="00000500000000000000" pitchFamily="2" charset="-79"/>
              </a:rPr>
              <a:t>ut </a:t>
            </a:r>
            <a:r>
              <a:rPr lang="en-US" sz="2600" dirty="0" smtClean="0">
                <a:solidFill>
                  <a:srgbClr val="222B34"/>
                </a:solidFill>
                <a:latin typeface="Heebo" panose="00000500000000000000" pitchFamily="2" charset="-79"/>
                <a:cs typeface="Heebo" panose="00000500000000000000" pitchFamily="2" charset="-79"/>
              </a:rPr>
              <a:t>what happens if the bottom of things </a:t>
            </a:r>
            <a:r>
              <a:rPr lang="en-US" sz="2600" dirty="0" smtClean="0">
                <a:solidFill>
                  <a:srgbClr val="222B34"/>
                </a:solidFill>
                <a:latin typeface="Heebo" panose="00000500000000000000" pitchFamily="2" charset="-79"/>
                <a:cs typeface="Heebo" panose="00000500000000000000" pitchFamily="2" charset="-79"/>
              </a:rPr>
              <a:t>is at the top?</a:t>
            </a:r>
            <a:endParaRPr lang="en-US" sz="2600" dirty="0" smtClean="0">
              <a:solidFill>
                <a:srgbClr val="222B34"/>
              </a:solidFill>
              <a:latin typeface="Heebo" panose="00000500000000000000" pitchFamily="2" charset="-79"/>
              <a:cs typeface="Heebo" panose="00000500000000000000" pitchFamily="2" charset="-79"/>
            </a:endParaRPr>
          </a:p>
          <a:p>
            <a:pPr algn="ctr" rtl="0"/>
            <a:r>
              <a:rPr lang="en-US" sz="2600" dirty="0" smtClean="0">
                <a:solidFill>
                  <a:srgbClr val="222B34"/>
                </a:solidFill>
                <a:latin typeface="Heebo" panose="00000500000000000000" pitchFamily="2" charset="-79"/>
                <a:cs typeface="Heebo" panose="00000500000000000000" pitchFamily="2" charset="-79"/>
              </a:rPr>
              <a:t>Understanding then, means </a:t>
            </a:r>
            <a:r>
              <a:rPr lang="en-US" sz="2600" dirty="0" smtClean="0">
                <a:solidFill>
                  <a:srgbClr val="222B34"/>
                </a:solidFill>
                <a:latin typeface="Heebo" panose="00000500000000000000" pitchFamily="2" charset="-79"/>
                <a:cs typeface="Heebo" panose="00000500000000000000" pitchFamily="2" charset="-79"/>
              </a:rPr>
              <a:t>- </a:t>
            </a:r>
            <a:r>
              <a:rPr lang="en-US" sz="2600" dirty="0" smtClean="0">
                <a:solidFill>
                  <a:srgbClr val="222B34"/>
                </a:solidFill>
                <a:latin typeface="Heebo" panose="00000500000000000000" pitchFamily="2" charset="-79"/>
                <a:cs typeface="Heebo" panose="00000500000000000000" pitchFamily="2" charset="-79"/>
              </a:rPr>
              <a:t>climbing to the heights of things,</a:t>
            </a:r>
          </a:p>
          <a:p>
            <a:pPr algn="ctr" rtl="0"/>
            <a:r>
              <a:rPr lang="en-US" sz="2600" dirty="0" smtClean="0">
                <a:solidFill>
                  <a:srgbClr val="222B34"/>
                </a:solidFill>
                <a:latin typeface="Heebo" panose="00000500000000000000" pitchFamily="2" charset="-79"/>
                <a:cs typeface="Heebo" panose="00000500000000000000" pitchFamily="2" charset="-79"/>
              </a:rPr>
              <a:t>through </a:t>
            </a:r>
            <a:r>
              <a:rPr lang="en-US" sz="2600" dirty="0" smtClean="0">
                <a:solidFill>
                  <a:srgbClr val="222B34"/>
                </a:solidFill>
                <a:latin typeface="Heebo" panose="00000500000000000000" pitchFamily="2" charset="-79"/>
                <a:cs typeface="Heebo" panose="00000500000000000000" pitchFamily="2" charset="-79"/>
              </a:rPr>
              <a:t>the seven heavens and above,</a:t>
            </a:r>
          </a:p>
          <a:p>
            <a:pPr algn="ctr" rtl="0"/>
            <a:r>
              <a:rPr lang="en-US" sz="2600" dirty="0">
                <a:solidFill>
                  <a:srgbClr val="222B34"/>
                </a:solidFill>
                <a:latin typeface="Heebo" panose="00000500000000000000" pitchFamily="2" charset="-79"/>
                <a:cs typeface="Heebo" panose="00000500000000000000" pitchFamily="2" charset="-79"/>
              </a:rPr>
              <a:t>a</a:t>
            </a:r>
            <a:r>
              <a:rPr lang="en-US" sz="2600" dirty="0" smtClean="0">
                <a:solidFill>
                  <a:srgbClr val="222B34"/>
                </a:solidFill>
                <a:latin typeface="Heebo" panose="00000500000000000000" pitchFamily="2" charset="-79"/>
                <a:cs typeface="Heebo" panose="00000500000000000000" pitchFamily="2" charset="-79"/>
              </a:rPr>
              <a:t>nd </a:t>
            </a:r>
            <a:r>
              <a:rPr lang="en-US" sz="2600" dirty="0" smtClean="0">
                <a:solidFill>
                  <a:srgbClr val="222B34"/>
                </a:solidFill>
                <a:latin typeface="Heebo" panose="00000500000000000000" pitchFamily="2" charset="-79"/>
                <a:cs typeface="Heebo" panose="00000500000000000000" pitchFamily="2" charset="-79"/>
              </a:rPr>
              <a:t>there </a:t>
            </a:r>
            <a:r>
              <a:rPr lang="en-US" sz="2600" dirty="0" smtClean="0">
                <a:solidFill>
                  <a:srgbClr val="222B34"/>
                </a:solidFill>
                <a:latin typeface="Heebo" panose="00000500000000000000" pitchFamily="2" charset="-79"/>
                <a:cs typeface="Heebo" panose="00000500000000000000" pitchFamily="2" charset="-79"/>
              </a:rPr>
              <a:t>it lies, </a:t>
            </a:r>
            <a:r>
              <a:rPr lang="en-US" sz="2600" dirty="0" smtClean="0">
                <a:solidFill>
                  <a:srgbClr val="222B34"/>
                </a:solidFill>
                <a:latin typeface="Heebo" panose="00000500000000000000" pitchFamily="2" charset="-79"/>
                <a:cs typeface="Heebo" panose="00000500000000000000" pitchFamily="2" charset="-79"/>
              </a:rPr>
              <a:t>awaiting in a shining </a:t>
            </a:r>
            <a:r>
              <a:rPr lang="en-US" sz="2600" dirty="0" smtClean="0">
                <a:solidFill>
                  <a:srgbClr val="222B34"/>
                </a:solidFill>
                <a:latin typeface="Heebo" panose="00000500000000000000" pitchFamily="2" charset="-79"/>
                <a:cs typeface="Heebo" panose="00000500000000000000" pitchFamily="2" charset="-79"/>
              </a:rPr>
              <a:t>wrapper, </a:t>
            </a:r>
            <a:r>
              <a:rPr lang="en-US" sz="2600" dirty="0" smtClean="0">
                <a:solidFill>
                  <a:srgbClr val="222B34"/>
                </a:solidFill>
                <a:latin typeface="Heebo" panose="00000500000000000000" pitchFamily="2" charset="-79"/>
                <a:cs typeface="Heebo" panose="00000500000000000000" pitchFamily="2" charset="-79"/>
              </a:rPr>
              <a:t>untouched.</a:t>
            </a:r>
          </a:p>
          <a:p>
            <a:pPr algn="ctr" rtl="0"/>
            <a:r>
              <a:rPr lang="en-US" sz="2600" dirty="0" smtClean="0">
                <a:solidFill>
                  <a:srgbClr val="222B34"/>
                </a:solidFill>
                <a:latin typeface="Heebo" panose="00000500000000000000" pitchFamily="2" charset="-79"/>
                <a:cs typeface="Heebo" panose="00000500000000000000" pitchFamily="2" charset="-79"/>
              </a:rPr>
              <a:t>Understanding means reaching, and it’s a matter of logistics</a:t>
            </a:r>
          </a:p>
          <a:p>
            <a:pPr algn="ctr" rtl="0"/>
            <a:r>
              <a:rPr lang="en-US" sz="2600" dirty="0" smtClean="0">
                <a:solidFill>
                  <a:srgbClr val="222B34"/>
                </a:solidFill>
                <a:latin typeface="Heebo" panose="00000500000000000000" pitchFamily="2" charset="-79"/>
                <a:cs typeface="Heebo" panose="00000500000000000000" pitchFamily="2" charset="-79"/>
              </a:rPr>
              <a:t>but </a:t>
            </a:r>
            <a:r>
              <a:rPr lang="en-US" sz="2600" dirty="0" smtClean="0">
                <a:solidFill>
                  <a:srgbClr val="222B34"/>
                </a:solidFill>
                <a:latin typeface="Heebo" panose="00000500000000000000" pitchFamily="2" charset="-79"/>
                <a:cs typeface="Heebo" panose="00000500000000000000" pitchFamily="2" charset="-79"/>
              </a:rPr>
              <a:t>reaching does not mean understanding, and that’s a mystical matter.</a:t>
            </a:r>
          </a:p>
          <a:p>
            <a:pPr algn="ctr" rtl="0"/>
            <a:r>
              <a:rPr lang="en-US" sz="2600" dirty="0" smtClean="0">
                <a:solidFill>
                  <a:srgbClr val="222B34"/>
                </a:solidFill>
                <a:latin typeface="Heebo" panose="00000500000000000000" pitchFamily="2" charset="-79"/>
                <a:cs typeface="Heebo" panose="00000500000000000000" pitchFamily="2" charset="-79"/>
              </a:rPr>
              <a:t>So what does one do with all this?</a:t>
            </a:r>
          </a:p>
          <a:p>
            <a:pPr algn="ctr" rtl="0"/>
            <a:r>
              <a:rPr lang="en-US" sz="2600" dirty="0" smtClean="0">
                <a:solidFill>
                  <a:srgbClr val="222B34"/>
                </a:solidFill>
                <a:latin typeface="Heebo" panose="00000500000000000000" pitchFamily="2" charset="-79"/>
                <a:cs typeface="Heebo" panose="00000500000000000000" pitchFamily="2" charset="-79"/>
              </a:rPr>
              <a:t>First of all, don’t get to the bottom of things, but to the top.</a:t>
            </a:r>
          </a:p>
          <a:p>
            <a:pPr algn="ctr" rtl="0"/>
            <a:r>
              <a:rPr lang="en-US" sz="2600" dirty="0" smtClean="0">
                <a:solidFill>
                  <a:srgbClr val="222B34"/>
                </a:solidFill>
                <a:latin typeface="Heebo" panose="00000500000000000000" pitchFamily="2" charset="-79"/>
                <a:cs typeface="Heebo" panose="00000500000000000000" pitchFamily="2" charset="-79"/>
              </a:rPr>
              <a:t>And then, don’t </a:t>
            </a:r>
            <a:r>
              <a:rPr lang="en-US" sz="2600" dirty="0" smtClean="0">
                <a:solidFill>
                  <a:srgbClr val="222B34"/>
                </a:solidFill>
                <a:latin typeface="Heebo" panose="00000500000000000000" pitchFamily="2" charset="-79"/>
                <a:cs typeface="Heebo" panose="00000500000000000000" pitchFamily="2" charset="-79"/>
              </a:rPr>
              <a:t>reach for </a:t>
            </a:r>
            <a:r>
              <a:rPr lang="en-US" sz="2600" dirty="0" smtClean="0">
                <a:solidFill>
                  <a:srgbClr val="222B34"/>
                </a:solidFill>
                <a:latin typeface="Heebo" panose="00000500000000000000" pitchFamily="2" charset="-79"/>
                <a:cs typeface="Heebo" panose="00000500000000000000" pitchFamily="2" charset="-79"/>
              </a:rPr>
              <a:t>the thing itself, but yourself</a:t>
            </a:r>
          </a:p>
          <a:p>
            <a:pPr algn="ctr" rtl="0"/>
            <a:r>
              <a:rPr lang="en-US" sz="2600" smtClean="0">
                <a:solidFill>
                  <a:srgbClr val="222B34"/>
                </a:solidFill>
                <a:latin typeface="Heebo" panose="00000500000000000000" pitchFamily="2" charset="-79"/>
                <a:cs typeface="Heebo" panose="00000500000000000000" pitchFamily="2" charset="-79"/>
              </a:rPr>
              <a:t>in </a:t>
            </a:r>
            <a:r>
              <a:rPr lang="en-US" sz="2600" dirty="0" smtClean="0">
                <a:solidFill>
                  <a:srgbClr val="222B34"/>
                </a:solidFill>
                <a:latin typeface="Heebo" panose="00000500000000000000" pitchFamily="2" charset="-79"/>
                <a:cs typeface="Heebo" panose="00000500000000000000" pitchFamily="2" charset="-79"/>
              </a:rPr>
              <a:t>sight of the great shining thing above.</a:t>
            </a:r>
          </a:p>
          <a:p>
            <a:pPr algn="ctr" rtl="0"/>
            <a:r>
              <a:rPr lang="en-US" sz="2600" dirty="0" smtClean="0">
                <a:solidFill>
                  <a:srgbClr val="222B34"/>
                </a:solidFill>
                <a:latin typeface="Heebo" panose="00000500000000000000" pitchFamily="2" charset="-79"/>
                <a:cs typeface="Heebo" panose="00000500000000000000" pitchFamily="2" charset="-79"/>
              </a:rPr>
              <a:t>And then, don’t forgive yourself for missing”</a:t>
            </a:r>
            <a:endParaRPr lang="he-IL" sz="2600" dirty="0">
              <a:solidFill>
                <a:srgbClr val="222B34"/>
              </a:solidFill>
              <a:latin typeface="Heebo" panose="00000500000000000000" pitchFamily="2" charset="-79"/>
              <a:cs typeface="Heebo" panose="00000500000000000000" pitchFamily="2" charset="-79"/>
            </a:endParaRPr>
          </a:p>
        </p:txBody>
      </p:sp>
      <p:sp>
        <p:nvSpPr>
          <p:cNvPr id="4" name="TextBox 3">
            <a:extLst>
              <a:ext uri="{FF2B5EF4-FFF2-40B4-BE49-F238E27FC236}">
                <a16:creationId xmlns:a16="http://schemas.microsoft.com/office/drawing/2014/main" id="{0059201E-B92E-4A6A-B8B0-2977D97B1F9D}"/>
              </a:ext>
            </a:extLst>
          </p:cNvPr>
          <p:cNvSpPr txBox="1"/>
          <p:nvPr/>
        </p:nvSpPr>
        <p:spPr>
          <a:xfrm>
            <a:off x="9926676" y="6179820"/>
            <a:ext cx="1792082" cy="369332"/>
          </a:xfrm>
          <a:prstGeom prst="rect">
            <a:avLst/>
          </a:prstGeom>
          <a:noFill/>
        </p:spPr>
        <p:txBody>
          <a:bodyPr wrap="square" rtlCol="1">
            <a:spAutoFit/>
          </a:bodyPr>
          <a:lstStyle/>
          <a:p>
            <a:pPr algn="l"/>
            <a:r>
              <a:rPr lang="en-US" dirty="0" smtClean="0">
                <a:solidFill>
                  <a:srgbClr val="FFC000"/>
                </a:solidFill>
                <a:latin typeface="Heebo" panose="00000500000000000000" pitchFamily="2" charset="-79"/>
                <a:cs typeface="Heebo" panose="00000500000000000000" pitchFamily="2" charset="-79"/>
              </a:rPr>
              <a:t>David </a:t>
            </a:r>
            <a:r>
              <a:rPr lang="en-US" dirty="0" err="1" smtClean="0">
                <a:solidFill>
                  <a:srgbClr val="FFC000"/>
                </a:solidFill>
                <a:latin typeface="Heebo" panose="00000500000000000000" pitchFamily="2" charset="-79"/>
                <a:cs typeface="Heebo" panose="00000500000000000000" pitchFamily="2" charset="-79"/>
              </a:rPr>
              <a:t>Avidan</a:t>
            </a:r>
            <a:endParaRPr lang="he-IL" dirty="0">
              <a:solidFill>
                <a:srgbClr val="FFC000"/>
              </a:solidFill>
              <a:latin typeface="Heebo" panose="00000500000000000000" pitchFamily="2" charset="-79"/>
              <a:cs typeface="Heebo" panose="00000500000000000000" pitchFamily="2" charset="-79"/>
            </a:endParaRPr>
          </a:p>
        </p:txBody>
      </p:sp>
    </p:spTree>
    <p:extLst>
      <p:ext uri="{BB962C8B-B14F-4D97-AF65-F5344CB8AC3E}">
        <p14:creationId xmlns:p14="http://schemas.microsoft.com/office/powerpoint/2010/main" val="4001199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4" name="קבוצה 12"/>
          <p:cNvGrpSpPr>
            <a:grpSpLocks/>
          </p:cNvGrpSpPr>
          <p:nvPr/>
        </p:nvGrpSpPr>
        <p:grpSpPr bwMode="auto">
          <a:xfrm>
            <a:off x="7008813" y="2193925"/>
            <a:ext cx="1579562" cy="1868488"/>
            <a:chOff x="7009377" y="2193369"/>
            <a:chExt cx="1579305" cy="1868418"/>
          </a:xfrm>
        </p:grpSpPr>
        <p:sp>
          <p:nvSpPr>
            <p:cNvPr id="38" name="מלבן 37">
              <a:extLst/>
            </p:cNvPr>
            <p:cNvSpPr/>
            <p:nvPr/>
          </p:nvSpPr>
          <p:spPr>
            <a:xfrm>
              <a:off x="7009377" y="2193369"/>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Background and references</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39" name="מלבן 38">
              <a:extLst/>
            </p:cNvPr>
            <p:cNvSpPr/>
            <p:nvPr/>
          </p:nvSpPr>
          <p:spPr>
            <a:xfrm>
              <a:off x="7009377" y="2847732"/>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Experiencing the Design Approach</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40" name="מלבן 39">
              <a:extLst/>
            </p:cNvPr>
            <p:cNvSpPr/>
            <p:nvPr/>
          </p:nvSpPr>
          <p:spPr>
            <a:xfrm>
              <a:off x="7009377" y="3502095"/>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Lifting of the veil summary</a:t>
              </a:r>
              <a:endParaRPr lang="he-IL" sz="1100" dirty="0">
                <a:solidFill>
                  <a:schemeClr val="bg1">
                    <a:alpha val="40000"/>
                  </a:schemeClr>
                </a:solidFill>
                <a:latin typeface="Heebo" panose="00000500000000000000" pitchFamily="2" charset="-79"/>
                <a:cs typeface="Heebo" panose="00000500000000000000" pitchFamily="2" charset="-79"/>
              </a:endParaRPr>
            </a:p>
          </p:txBody>
        </p:sp>
      </p:grpSp>
      <p:grpSp>
        <p:nvGrpSpPr>
          <p:cNvPr id="18435" name="קבוצה 13"/>
          <p:cNvGrpSpPr>
            <a:grpSpLocks/>
          </p:cNvGrpSpPr>
          <p:nvPr/>
        </p:nvGrpSpPr>
        <p:grpSpPr bwMode="auto">
          <a:xfrm>
            <a:off x="5307013" y="2193925"/>
            <a:ext cx="1577975" cy="1868488"/>
            <a:chOff x="5306348" y="2193369"/>
            <a:chExt cx="1579305" cy="1868418"/>
          </a:xfrm>
        </p:grpSpPr>
        <p:sp>
          <p:nvSpPr>
            <p:cNvPr id="47" name="מלבן 46">
              <a:extLst/>
            </p:cNvPr>
            <p:cNvSpPr/>
            <p:nvPr/>
          </p:nvSpPr>
          <p:spPr>
            <a:xfrm>
              <a:off x="5306348" y="2193369"/>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Background and references</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48" name="מלבן 47">
              <a:extLst/>
            </p:cNvPr>
            <p:cNvSpPr/>
            <p:nvPr/>
          </p:nvSpPr>
          <p:spPr>
            <a:xfrm>
              <a:off x="5306348" y="2847732"/>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Experiencing the Design Approach</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49" name="מלבן 48">
              <a:extLst/>
            </p:cNvPr>
            <p:cNvSpPr/>
            <p:nvPr/>
          </p:nvSpPr>
          <p:spPr>
            <a:xfrm>
              <a:off x="5306348" y="3502095"/>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Summary</a:t>
              </a:r>
              <a:endParaRPr lang="he-IL" sz="1100" dirty="0">
                <a:solidFill>
                  <a:schemeClr val="bg1">
                    <a:alpha val="40000"/>
                  </a:schemeClr>
                </a:solidFill>
                <a:latin typeface="Heebo" panose="00000500000000000000" pitchFamily="2" charset="-79"/>
                <a:cs typeface="Heebo" panose="00000500000000000000" pitchFamily="2" charset="-79"/>
              </a:endParaRPr>
            </a:p>
          </p:txBody>
        </p:sp>
      </p:grpSp>
      <p:grpSp>
        <p:nvGrpSpPr>
          <p:cNvPr id="18436" name="קבוצה 14"/>
          <p:cNvGrpSpPr>
            <a:grpSpLocks/>
          </p:cNvGrpSpPr>
          <p:nvPr/>
        </p:nvGrpSpPr>
        <p:grpSpPr bwMode="auto">
          <a:xfrm>
            <a:off x="3603625" y="2193925"/>
            <a:ext cx="1579563" cy="1868488"/>
            <a:chOff x="3603318" y="2193369"/>
            <a:chExt cx="1579305" cy="1868418"/>
          </a:xfrm>
        </p:grpSpPr>
        <p:sp>
          <p:nvSpPr>
            <p:cNvPr id="55" name="מלבן 54">
              <a:extLst/>
            </p:cNvPr>
            <p:cNvSpPr/>
            <p:nvPr/>
          </p:nvSpPr>
          <p:spPr>
            <a:xfrm>
              <a:off x="3603318" y="2193369"/>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Systematic inquiry as a methodology to a design a strategy</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56" name="מלבן 55">
              <a:extLst/>
            </p:cNvPr>
            <p:cNvSpPr/>
            <p:nvPr/>
          </p:nvSpPr>
          <p:spPr>
            <a:xfrm>
              <a:off x="3603318" y="2847732"/>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Systematic inquiry as a methodology to a design a strategy</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57" name="מלבן 56">
              <a:extLst/>
            </p:cNvPr>
            <p:cNvSpPr/>
            <p:nvPr/>
          </p:nvSpPr>
          <p:spPr>
            <a:xfrm>
              <a:off x="3603318" y="3502095"/>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Experience – Inquiring the relevance gap</a:t>
              </a:r>
              <a:endParaRPr lang="he-IL" sz="1100" dirty="0">
                <a:solidFill>
                  <a:schemeClr val="bg1">
                    <a:alpha val="40000"/>
                  </a:schemeClr>
                </a:solidFill>
                <a:latin typeface="Heebo" panose="00000500000000000000" pitchFamily="2" charset="-79"/>
                <a:cs typeface="Heebo" panose="00000500000000000000" pitchFamily="2" charset="-79"/>
              </a:endParaRPr>
            </a:p>
          </p:txBody>
        </p:sp>
      </p:grpSp>
      <p:grpSp>
        <p:nvGrpSpPr>
          <p:cNvPr id="18437" name="קבוצה 15"/>
          <p:cNvGrpSpPr>
            <a:grpSpLocks/>
          </p:cNvGrpSpPr>
          <p:nvPr/>
        </p:nvGrpSpPr>
        <p:grpSpPr bwMode="auto">
          <a:xfrm>
            <a:off x="8728075" y="2197100"/>
            <a:ext cx="1579563" cy="1868488"/>
            <a:chOff x="1900289" y="2193369"/>
            <a:chExt cx="1579305" cy="1868418"/>
          </a:xfrm>
        </p:grpSpPr>
        <p:sp>
          <p:nvSpPr>
            <p:cNvPr id="63" name="מלבן 62">
              <a:extLst/>
            </p:cNvPr>
            <p:cNvSpPr/>
            <p:nvPr/>
          </p:nvSpPr>
          <p:spPr>
            <a:xfrm>
              <a:off x="1900289" y="2193369"/>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Background and references</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64" name="מלבן 63">
              <a:extLst/>
            </p:cNvPr>
            <p:cNvSpPr/>
            <p:nvPr/>
          </p:nvSpPr>
          <p:spPr>
            <a:xfrm>
              <a:off x="1900289" y="2847732"/>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Tour to the East</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65" name="מלבן 64">
              <a:extLst/>
            </p:cNvPr>
            <p:cNvSpPr/>
            <p:nvPr/>
          </p:nvSpPr>
          <p:spPr>
            <a:xfrm>
              <a:off x="1900289" y="3502095"/>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Summery</a:t>
              </a:r>
              <a:endParaRPr lang="he-IL" sz="1100" dirty="0">
                <a:solidFill>
                  <a:schemeClr val="bg1">
                    <a:alpha val="40000"/>
                  </a:schemeClr>
                </a:solidFill>
                <a:latin typeface="Heebo" panose="00000500000000000000" pitchFamily="2" charset="-79"/>
                <a:cs typeface="Heebo" panose="00000500000000000000" pitchFamily="2" charset="-79"/>
              </a:endParaRPr>
            </a:p>
          </p:txBody>
        </p:sp>
      </p:grpSp>
      <p:grpSp>
        <p:nvGrpSpPr>
          <p:cNvPr id="18438" name="קבוצה 16"/>
          <p:cNvGrpSpPr>
            <a:grpSpLocks/>
          </p:cNvGrpSpPr>
          <p:nvPr/>
        </p:nvGrpSpPr>
        <p:grpSpPr bwMode="auto">
          <a:xfrm>
            <a:off x="10431463" y="2193925"/>
            <a:ext cx="1579562" cy="4567238"/>
            <a:chOff x="181595" y="2038691"/>
            <a:chExt cx="1579305" cy="3986185"/>
          </a:xfrm>
        </p:grpSpPr>
        <p:sp>
          <p:nvSpPr>
            <p:cNvPr id="71" name="מלבן 70">
              <a:extLst/>
            </p:cNvPr>
            <p:cNvSpPr/>
            <p:nvPr/>
          </p:nvSpPr>
          <p:spPr>
            <a:xfrm>
              <a:off x="181595" y="2038691"/>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The “evolution” of strategic thinking in the corporate world</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72" name="מלבן 71">
              <a:extLst/>
            </p:cNvPr>
            <p:cNvSpPr/>
            <p:nvPr/>
          </p:nvSpPr>
          <p:spPr>
            <a:xfrm>
              <a:off x="181595" y="2706495"/>
              <a:ext cx="1579305" cy="429426"/>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New approaches</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73" name="מלבן 72">
              <a:extLst/>
            </p:cNvPr>
            <p:cNvSpPr/>
            <p:nvPr/>
          </p:nvSpPr>
          <p:spPr>
            <a:xfrm>
              <a:off x="181595" y="3244033"/>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Diffusion of strategic thinking into the public sector</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74" name="מלבן 73">
              <a:extLst/>
            </p:cNvPr>
            <p:cNvSpPr/>
            <p:nvPr/>
          </p:nvSpPr>
          <p:spPr>
            <a:xfrm>
              <a:off x="181595" y="3911837"/>
              <a:ext cx="1579305" cy="682758"/>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Tasting menu </a:t>
              </a:r>
            </a:p>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A survey of the arsenal of tools used to support strategy</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75" name="מלבן 74">
              <a:extLst/>
            </p:cNvPr>
            <p:cNvSpPr/>
            <p:nvPr/>
          </p:nvSpPr>
          <p:spPr>
            <a:xfrm>
              <a:off x="181595" y="4702707"/>
              <a:ext cx="1579305" cy="654363"/>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Presentation, competition and discussion</a:t>
              </a:r>
              <a:endParaRPr lang="he-IL" sz="1100" dirty="0">
                <a:solidFill>
                  <a:schemeClr val="bg1">
                    <a:alpha val="40000"/>
                  </a:schemeClr>
                </a:solidFill>
                <a:latin typeface="Heebo" panose="00000500000000000000" pitchFamily="2" charset="-79"/>
                <a:cs typeface="Heebo" panose="00000500000000000000" pitchFamily="2" charset="-79"/>
              </a:endParaRPr>
            </a:p>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Real life scenario</a:t>
              </a:r>
            </a:p>
          </p:txBody>
        </p:sp>
        <p:sp>
          <p:nvSpPr>
            <p:cNvPr id="76" name="מלבן 75">
              <a:extLst/>
            </p:cNvPr>
            <p:cNvSpPr/>
            <p:nvPr/>
          </p:nvSpPr>
          <p:spPr>
            <a:xfrm>
              <a:off x="181595" y="5465184"/>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Case studies from the experience of senior officials</a:t>
              </a:r>
              <a:endParaRPr lang="he-IL" sz="1100" dirty="0">
                <a:solidFill>
                  <a:schemeClr val="bg1">
                    <a:alpha val="40000"/>
                  </a:schemeClr>
                </a:solidFill>
                <a:latin typeface="Heebo" panose="00000500000000000000" pitchFamily="2" charset="-79"/>
                <a:cs typeface="Heebo" panose="00000500000000000000" pitchFamily="2" charset="-79"/>
              </a:endParaRPr>
            </a:p>
          </p:txBody>
        </p:sp>
      </p:grpSp>
      <p:sp>
        <p:nvSpPr>
          <p:cNvPr id="2" name="כותרת 1">
            <a:extLst/>
          </p:cNvPr>
          <p:cNvSpPr>
            <a:spLocks noGrp="1"/>
          </p:cNvSpPr>
          <p:nvPr>
            <p:ph type="title"/>
          </p:nvPr>
        </p:nvSpPr>
        <p:spPr>
          <a:xfrm>
            <a:off x="0" y="185738"/>
            <a:ext cx="12192000" cy="690562"/>
          </a:xfrm>
        </p:spPr>
        <p:txBody>
          <a:bodyPr/>
          <a:lstStyle/>
          <a:p>
            <a:pPr algn="ctr" eaLnBrk="1" fontAlgn="auto" hangingPunct="1">
              <a:spcAft>
                <a:spcPts val="0"/>
              </a:spcAft>
              <a:defRPr/>
            </a:pPr>
            <a:r>
              <a:rPr lang="en-US" dirty="0" smtClean="0"/>
              <a:t>Strategic Studies Road Map</a:t>
            </a:r>
            <a:endParaRPr dirty="0"/>
          </a:p>
        </p:txBody>
      </p:sp>
      <p:grpSp>
        <p:nvGrpSpPr>
          <p:cNvPr id="18440" name="קבוצה 2"/>
          <p:cNvGrpSpPr>
            <a:grpSpLocks/>
          </p:cNvGrpSpPr>
          <p:nvPr/>
        </p:nvGrpSpPr>
        <p:grpSpPr bwMode="auto">
          <a:xfrm>
            <a:off x="134938" y="2193925"/>
            <a:ext cx="1579562" cy="4567238"/>
            <a:chOff x="10399770" y="2193369"/>
            <a:chExt cx="1579308" cy="4567324"/>
          </a:xfrm>
        </p:grpSpPr>
        <p:sp>
          <p:nvSpPr>
            <p:cNvPr id="12" name="מלבן 11">
              <a:extLst/>
            </p:cNvPr>
            <p:cNvSpPr/>
            <p:nvPr/>
          </p:nvSpPr>
          <p:spPr>
            <a:xfrm>
              <a:off x="10399773" y="2193369"/>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The development of military strategic thought</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23" name="מלבן 22">
              <a:extLst/>
            </p:cNvPr>
            <p:cNvSpPr/>
            <p:nvPr/>
          </p:nvSpPr>
          <p:spPr>
            <a:xfrm>
              <a:off x="10399773" y="2847732"/>
              <a:ext cx="1579305" cy="6845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The history of strategic thought and the development of conventional warfare</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24" name="מלבן 23">
              <a:extLst/>
            </p:cNvPr>
            <p:cNvSpPr/>
            <p:nvPr/>
          </p:nvSpPr>
          <p:spPr>
            <a:xfrm>
              <a:off x="10399770" y="3626995"/>
              <a:ext cx="1579305" cy="6845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The history of strategic thought at the age of hybrid warfare</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25" name="מלבן 24">
              <a:extLst/>
            </p:cNvPr>
            <p:cNvSpPr/>
            <p:nvPr/>
          </p:nvSpPr>
          <p:spPr>
            <a:xfrm>
              <a:off x="10399770" y="4406258"/>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The history of strategic thought in the nuclear era</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26" name="מלבן 25">
              <a:extLst/>
            </p:cNvPr>
            <p:cNvSpPr/>
            <p:nvPr/>
          </p:nvSpPr>
          <p:spPr>
            <a:xfrm>
              <a:off x="10399770" y="5060621"/>
              <a:ext cx="1579305" cy="559692"/>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Intelligence diagnosis and strategic planning</a:t>
              </a:r>
              <a:endParaRPr lang="he-IL" sz="1100" dirty="0">
                <a:solidFill>
                  <a:schemeClr val="bg1">
                    <a:alpha val="40000"/>
                  </a:schemeClr>
                </a:solidFill>
                <a:latin typeface="Heebo" panose="00000500000000000000" pitchFamily="2" charset="-79"/>
                <a:cs typeface="Heebo" panose="00000500000000000000" pitchFamily="2" charset="-79"/>
              </a:endParaRPr>
            </a:p>
          </p:txBody>
        </p:sp>
        <p:sp>
          <p:nvSpPr>
            <p:cNvPr id="27" name="מלבן 26">
              <a:extLst/>
            </p:cNvPr>
            <p:cNvSpPr/>
            <p:nvPr/>
          </p:nvSpPr>
          <p:spPr>
            <a:xfrm>
              <a:off x="10399770" y="5701765"/>
              <a:ext cx="1579305" cy="1058928"/>
            </a:xfrm>
            <a:prstGeom prst="rect">
              <a:avLst/>
            </a:prstGeom>
            <a:solidFill>
              <a:srgbClr val="222B34">
                <a:alpha val="0"/>
              </a:srgbClr>
            </a:solidFill>
            <a:ln w="28575">
              <a:solidFill>
                <a:srgbClr val="FCC201">
                  <a:alpha val="40000"/>
                </a:srgb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alpha val="40000"/>
                    </a:schemeClr>
                  </a:solidFill>
                  <a:latin typeface="Heebo" panose="00000500000000000000" pitchFamily="2" charset="-79"/>
                  <a:cs typeface="Heebo" panose="00000500000000000000" pitchFamily="2" charset="-79"/>
                </a:rPr>
                <a:t>Russian strategy in the Middle East</a:t>
              </a:r>
              <a:endParaRPr lang="he-IL" sz="1100" dirty="0">
                <a:solidFill>
                  <a:schemeClr val="bg1">
                    <a:alpha val="40000"/>
                  </a:schemeClr>
                </a:solidFill>
                <a:latin typeface="Heebo" panose="00000500000000000000" pitchFamily="2" charset="-79"/>
                <a:cs typeface="Heebo" panose="00000500000000000000" pitchFamily="2" charset="-79"/>
              </a:endParaRPr>
            </a:p>
          </p:txBody>
        </p:sp>
      </p:grpSp>
      <p:grpSp>
        <p:nvGrpSpPr>
          <p:cNvPr id="18441" name="קבוצה 10"/>
          <p:cNvGrpSpPr>
            <a:grpSpLocks/>
          </p:cNvGrpSpPr>
          <p:nvPr/>
        </p:nvGrpSpPr>
        <p:grpSpPr bwMode="auto">
          <a:xfrm>
            <a:off x="1822223" y="1200150"/>
            <a:ext cx="1641701" cy="5561013"/>
            <a:chOff x="8666367" y="1199779"/>
            <a:chExt cx="1641009" cy="4825098"/>
          </a:xfrm>
        </p:grpSpPr>
        <p:sp>
          <p:nvSpPr>
            <p:cNvPr id="9" name="מלבן 8">
              <a:extLst/>
            </p:cNvPr>
            <p:cNvSpPr/>
            <p:nvPr/>
          </p:nvSpPr>
          <p:spPr>
            <a:xfrm>
              <a:off x="8696743" y="1199779"/>
              <a:ext cx="1610633" cy="779619"/>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Strategic Thinking</a:t>
              </a:r>
              <a:endParaRPr lang="he-IL" sz="1600" b="1" dirty="0">
                <a:solidFill>
                  <a:srgbClr val="222B34"/>
                </a:solidFill>
                <a:latin typeface="Heebo" panose="00000500000000000000" pitchFamily="2" charset="-79"/>
                <a:cs typeface="Heebo" panose="00000500000000000000" pitchFamily="2" charset="-79"/>
              </a:endParaRPr>
            </a:p>
            <a:p>
              <a:pPr algn="ctr" rtl="1" eaLnBrk="1" fontAlgn="auto" hangingPunct="1">
                <a:lnSpc>
                  <a:spcPts val="1600"/>
                </a:lnSpc>
                <a:spcBef>
                  <a:spcPts val="0"/>
                </a:spcBef>
                <a:spcAft>
                  <a:spcPts val="0"/>
                </a:spcAft>
                <a:defRPr/>
              </a:pPr>
              <a:r>
                <a:rPr lang="en-US" sz="1600" dirty="0">
                  <a:solidFill>
                    <a:srgbClr val="222B34"/>
                  </a:solidFill>
                  <a:latin typeface="Heebo" panose="00000500000000000000" pitchFamily="2" charset="-79"/>
                  <a:cs typeface="Heebo" panose="00000500000000000000" pitchFamily="2" charset="-79"/>
                </a:rPr>
                <a:t>MG Amir </a:t>
              </a:r>
              <a:r>
                <a:rPr lang="en-US" sz="1600" dirty="0" err="1">
                  <a:solidFill>
                    <a:srgbClr val="222B34"/>
                  </a:solidFill>
                  <a:latin typeface="Heebo" panose="00000500000000000000" pitchFamily="2" charset="-79"/>
                  <a:cs typeface="Heebo" panose="00000500000000000000" pitchFamily="2" charset="-79"/>
                </a:rPr>
                <a:t>Baram</a:t>
              </a:r>
              <a:endParaRPr lang="he-IL" sz="1600" dirty="0">
                <a:solidFill>
                  <a:srgbClr val="222B34"/>
                </a:solidFill>
                <a:latin typeface="Heebo" panose="00000500000000000000" pitchFamily="2" charset="-79"/>
                <a:cs typeface="Heebo" panose="00000500000000000000" pitchFamily="2" charset="-79"/>
              </a:endParaRPr>
            </a:p>
          </p:txBody>
        </p:sp>
        <p:sp>
          <p:nvSpPr>
            <p:cNvPr id="29" name="מלבן 28">
              <a:extLst/>
            </p:cNvPr>
            <p:cNvSpPr/>
            <p:nvPr/>
          </p:nvSpPr>
          <p:spPr>
            <a:xfrm>
              <a:off x="8680875" y="2090969"/>
              <a:ext cx="1578896" cy="455925"/>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Conceptualization and levels of action</a:t>
              </a:r>
              <a:endParaRPr lang="he-IL" sz="1100" dirty="0">
                <a:solidFill>
                  <a:schemeClr val="bg1"/>
                </a:solidFill>
                <a:latin typeface="Heebo" panose="00000500000000000000" pitchFamily="2" charset="-79"/>
                <a:cs typeface="Heebo" panose="00000500000000000000" pitchFamily="2" charset="-79"/>
              </a:endParaRPr>
            </a:p>
          </p:txBody>
        </p:sp>
        <p:sp>
          <p:nvSpPr>
            <p:cNvPr id="30" name="מלבן 29">
              <a:extLst/>
            </p:cNvPr>
            <p:cNvSpPr/>
            <p:nvPr/>
          </p:nvSpPr>
          <p:spPr>
            <a:xfrm>
              <a:off x="8680875" y="2632294"/>
              <a:ext cx="1578896" cy="590913"/>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050" dirty="0">
                  <a:solidFill>
                    <a:schemeClr val="bg1"/>
                  </a:solidFill>
                  <a:latin typeface="Heebo" panose="00000500000000000000" pitchFamily="2" charset="-79"/>
                  <a:cs typeface="Heebo" panose="00000500000000000000" pitchFamily="2" charset="-79"/>
                </a:rPr>
                <a:t>Strategic thinking challenges and competing approaches </a:t>
              </a:r>
              <a:endParaRPr lang="he-IL" sz="1050" dirty="0">
                <a:solidFill>
                  <a:schemeClr val="bg1"/>
                </a:solidFill>
                <a:latin typeface="Heebo" panose="00000500000000000000" pitchFamily="2" charset="-79"/>
                <a:cs typeface="Heebo" panose="00000500000000000000" pitchFamily="2" charset="-79"/>
              </a:endParaRPr>
            </a:p>
          </p:txBody>
        </p:sp>
        <p:sp>
          <p:nvSpPr>
            <p:cNvPr id="31" name="מלבן 30">
              <a:extLst/>
            </p:cNvPr>
            <p:cNvSpPr/>
            <p:nvPr/>
          </p:nvSpPr>
          <p:spPr>
            <a:xfrm>
              <a:off x="8680875" y="3293455"/>
              <a:ext cx="1578896" cy="560610"/>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1"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“Bulgaria” case study</a:t>
              </a:r>
              <a:endParaRPr lang="he-IL" sz="1100" dirty="0">
                <a:solidFill>
                  <a:schemeClr val="bg1"/>
                </a:solidFill>
                <a:latin typeface="Heebo" panose="00000500000000000000" pitchFamily="2" charset="-79"/>
                <a:cs typeface="Heebo" panose="00000500000000000000" pitchFamily="2" charset="-79"/>
              </a:endParaRPr>
            </a:p>
          </p:txBody>
        </p:sp>
        <p:sp>
          <p:nvSpPr>
            <p:cNvPr id="32" name="מלבן 31">
              <a:extLst/>
            </p:cNvPr>
            <p:cNvSpPr/>
            <p:nvPr/>
          </p:nvSpPr>
          <p:spPr>
            <a:xfrm>
              <a:off x="8666367" y="3937693"/>
              <a:ext cx="1578896" cy="620822"/>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r>
                <a:rPr lang="en-US" sz="1050" dirty="0" smtClean="0">
                  <a:solidFill>
                    <a:schemeClr val="bg1"/>
                  </a:solidFill>
                  <a:latin typeface="Heebo" panose="00000500000000000000" pitchFamily="2" charset="-79"/>
                  <a:cs typeface="Heebo" panose="00000500000000000000" pitchFamily="2" charset="-79"/>
                </a:rPr>
                <a:t>“Systems”: </a:t>
              </a:r>
              <a:r>
                <a:rPr lang="en-US" sz="1050" dirty="0">
                  <a:solidFill>
                    <a:schemeClr val="bg1"/>
                  </a:solidFill>
                  <a:latin typeface="Heebo" panose="00000500000000000000" pitchFamily="2" charset="-79"/>
                  <a:cs typeface="Heebo" panose="00000500000000000000" pitchFamily="2" charset="-79"/>
                </a:rPr>
                <a:t>systematic thinking, complex system and the systematic level</a:t>
              </a:r>
              <a:endParaRPr lang="he-IL" sz="1050" dirty="0">
                <a:solidFill>
                  <a:schemeClr val="bg1"/>
                </a:solidFill>
                <a:latin typeface="Heebo" panose="00000500000000000000" pitchFamily="2" charset="-79"/>
                <a:cs typeface="Heebo" panose="00000500000000000000" pitchFamily="2" charset="-79"/>
              </a:endParaRPr>
            </a:p>
          </p:txBody>
        </p:sp>
        <p:sp>
          <p:nvSpPr>
            <p:cNvPr id="33" name="מלבן 32">
              <a:extLst/>
            </p:cNvPr>
            <p:cNvSpPr/>
            <p:nvPr/>
          </p:nvSpPr>
          <p:spPr>
            <a:xfrm>
              <a:off x="8680875" y="4618532"/>
              <a:ext cx="1578896" cy="416895"/>
            </a:xfrm>
            <a:prstGeom prst="rect">
              <a:avLst/>
            </a:prstGeom>
            <a:solidFill>
              <a:srgbClr val="222B34">
                <a:alpha val="15000"/>
              </a:srgbClr>
            </a:solidFill>
            <a:ln w="28575">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eaLnBrk="1" fontAlgn="auto" hangingPunct="1">
                <a:spcBef>
                  <a:spcPts val="0"/>
                </a:spcBef>
                <a:spcAft>
                  <a:spcPts val="0"/>
                </a:spcAft>
                <a:defRPr/>
              </a:pPr>
              <a:r>
                <a:rPr lang="en-US" sz="1100" dirty="0">
                  <a:solidFill>
                    <a:schemeClr val="bg1"/>
                  </a:solidFill>
                  <a:latin typeface="Heebo" panose="00000500000000000000" pitchFamily="2" charset="-79"/>
                  <a:cs typeface="Heebo" panose="00000500000000000000" pitchFamily="2" charset="-79"/>
                </a:rPr>
                <a:t>Processing</a:t>
              </a:r>
              <a:endParaRPr lang="he-IL" sz="1100" dirty="0">
                <a:solidFill>
                  <a:schemeClr val="bg1"/>
                </a:solidFill>
                <a:latin typeface="Heebo" panose="00000500000000000000" pitchFamily="2" charset="-79"/>
                <a:cs typeface="Heebo" panose="00000500000000000000" pitchFamily="2" charset="-79"/>
              </a:endParaRPr>
            </a:p>
          </p:txBody>
        </p:sp>
        <p:sp>
          <p:nvSpPr>
            <p:cNvPr id="34" name="מלבן 33">
              <a:extLst/>
            </p:cNvPr>
            <p:cNvSpPr/>
            <p:nvPr/>
          </p:nvSpPr>
          <p:spPr>
            <a:xfrm>
              <a:off x="8680875" y="5106099"/>
              <a:ext cx="1578896" cy="918778"/>
            </a:xfrm>
            <a:prstGeom prst="rect">
              <a:avLst/>
            </a:prstGeom>
            <a:solidFill>
              <a:schemeClr val="bg1">
                <a:alpha val="15000"/>
              </a:schemeClr>
            </a:solidFill>
            <a:ln w="41275">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altLang="he-IL" sz="1090" b="1" dirty="0" smtClean="0">
                  <a:solidFill>
                    <a:schemeClr val="bg1"/>
                  </a:solidFill>
                  <a:latin typeface="Heebo" pitchFamily="2" charset="-79"/>
                  <a:cs typeface="Heebo" pitchFamily="2" charset="-79"/>
                </a:rPr>
                <a:t>Strategy as designing, planning and executing (institutional learning and implementation)</a:t>
              </a:r>
              <a:endParaRPr lang="he-IL" altLang="he-IL" sz="1090" b="1" dirty="0">
                <a:solidFill>
                  <a:schemeClr val="bg1"/>
                </a:solidFill>
                <a:latin typeface="Heebo" pitchFamily="2" charset="-79"/>
                <a:cs typeface="Heebo" pitchFamily="2" charset="-79"/>
              </a:endParaRPr>
            </a:p>
          </p:txBody>
        </p:sp>
      </p:grpSp>
      <p:sp>
        <p:nvSpPr>
          <p:cNvPr id="51" name="מלבן 50">
            <a:extLst/>
          </p:cNvPr>
          <p:cNvSpPr/>
          <p:nvPr/>
        </p:nvSpPr>
        <p:spPr>
          <a:xfrm>
            <a:off x="10431463" y="1233488"/>
            <a:ext cx="1609725" cy="865187"/>
          </a:xfrm>
          <a:prstGeom prst="rect">
            <a:avLst/>
          </a:prstGeom>
          <a:solidFill>
            <a:srgbClr val="FCC20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rtl="1"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Public Corporate Strategy</a:t>
            </a:r>
            <a:endParaRPr lang="he-IL" sz="1600" b="1" dirty="0">
              <a:solidFill>
                <a:srgbClr val="222B34"/>
              </a:solidFill>
              <a:latin typeface="Heebo" panose="00000500000000000000" pitchFamily="2" charset="-79"/>
              <a:cs typeface="Heebo" panose="00000500000000000000" pitchFamily="2" charset="-79"/>
            </a:endParaRPr>
          </a:p>
        </p:txBody>
      </p:sp>
      <p:sp>
        <p:nvSpPr>
          <p:cNvPr id="52" name="מלבן 51">
            <a:extLst/>
          </p:cNvPr>
          <p:cNvSpPr/>
          <p:nvPr/>
        </p:nvSpPr>
        <p:spPr>
          <a:xfrm>
            <a:off x="8712200" y="1204913"/>
            <a:ext cx="1611313" cy="898525"/>
          </a:xfrm>
          <a:prstGeom prst="rect">
            <a:avLst/>
          </a:prstGeom>
          <a:solidFill>
            <a:srgbClr val="FCC20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rtl="1"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Third Experience</a:t>
            </a:r>
          </a:p>
          <a:p>
            <a:pPr algn="ctr" rtl="1" eaLnBrk="1" fontAlgn="auto" hangingPunct="1">
              <a:lnSpc>
                <a:spcPts val="1600"/>
              </a:lnSpc>
              <a:spcBef>
                <a:spcPts val="0"/>
              </a:spcBef>
              <a:spcAft>
                <a:spcPts val="0"/>
              </a:spcAft>
              <a:defRPr/>
            </a:pPr>
            <a:r>
              <a:rPr lang="en-US" sz="1200" dirty="0">
                <a:solidFill>
                  <a:srgbClr val="222B34"/>
                </a:solidFill>
                <a:latin typeface="Heebo" panose="00000500000000000000" pitchFamily="2" charset="-79"/>
                <a:cs typeface="Heebo" panose="00000500000000000000" pitchFamily="2" charset="-79"/>
              </a:rPr>
              <a:t>A Tour and an Inquiry of the East</a:t>
            </a:r>
            <a:endParaRPr lang="he-IL" sz="1200" dirty="0">
              <a:solidFill>
                <a:srgbClr val="222B34"/>
              </a:solidFill>
              <a:latin typeface="Heebo" panose="00000500000000000000" pitchFamily="2" charset="-79"/>
              <a:cs typeface="Heebo" panose="00000500000000000000" pitchFamily="2" charset="-79"/>
            </a:endParaRPr>
          </a:p>
        </p:txBody>
      </p:sp>
      <p:sp>
        <p:nvSpPr>
          <p:cNvPr id="54" name="מלבן 53">
            <a:extLst/>
          </p:cNvPr>
          <p:cNvSpPr/>
          <p:nvPr/>
        </p:nvSpPr>
        <p:spPr>
          <a:xfrm>
            <a:off x="6992938" y="1200150"/>
            <a:ext cx="1611312" cy="898525"/>
          </a:xfrm>
          <a:prstGeom prst="rect">
            <a:avLst/>
          </a:prstGeom>
          <a:solidFill>
            <a:srgbClr val="FCC20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rtl="1"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Second Experience</a:t>
            </a:r>
          </a:p>
          <a:p>
            <a:pPr algn="ctr" rtl="1" eaLnBrk="1" fontAlgn="auto" hangingPunct="1">
              <a:lnSpc>
                <a:spcPts val="1600"/>
              </a:lnSpc>
              <a:spcBef>
                <a:spcPts val="0"/>
              </a:spcBef>
              <a:spcAft>
                <a:spcPts val="0"/>
              </a:spcAft>
              <a:defRPr/>
            </a:pPr>
            <a:r>
              <a:rPr lang="en-US" sz="1200" dirty="0">
                <a:solidFill>
                  <a:srgbClr val="222B34"/>
                </a:solidFill>
                <a:latin typeface="Heebo" panose="00000500000000000000" pitchFamily="2" charset="-79"/>
                <a:cs typeface="Heebo" panose="00000500000000000000" pitchFamily="2" charset="-79"/>
              </a:rPr>
              <a:t>The Israeli-Palestinian Conflict</a:t>
            </a:r>
            <a:endParaRPr lang="he-IL" sz="1200" dirty="0">
              <a:solidFill>
                <a:srgbClr val="222B34"/>
              </a:solidFill>
              <a:latin typeface="Heebo" panose="00000500000000000000" pitchFamily="2" charset="-79"/>
              <a:cs typeface="Heebo" panose="00000500000000000000" pitchFamily="2" charset="-79"/>
            </a:endParaRPr>
          </a:p>
        </p:txBody>
      </p:sp>
      <p:sp>
        <p:nvSpPr>
          <p:cNvPr id="58" name="מלבן 57">
            <a:extLst/>
          </p:cNvPr>
          <p:cNvSpPr/>
          <p:nvPr/>
        </p:nvSpPr>
        <p:spPr>
          <a:xfrm>
            <a:off x="5291138" y="1200150"/>
            <a:ext cx="1609725" cy="898525"/>
          </a:xfrm>
          <a:prstGeom prst="rect">
            <a:avLst/>
          </a:prstGeom>
          <a:solidFill>
            <a:srgbClr val="FCC20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rtl="1"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First Experience</a:t>
            </a:r>
          </a:p>
          <a:p>
            <a:pPr algn="ctr" rtl="1" eaLnBrk="1" fontAlgn="auto" hangingPunct="1">
              <a:lnSpc>
                <a:spcPts val="1600"/>
              </a:lnSpc>
              <a:spcBef>
                <a:spcPts val="0"/>
              </a:spcBef>
              <a:spcAft>
                <a:spcPts val="0"/>
              </a:spcAft>
              <a:defRPr/>
            </a:pPr>
            <a:r>
              <a:rPr lang="en-US" sz="1600" dirty="0">
                <a:solidFill>
                  <a:srgbClr val="222B34"/>
                </a:solidFill>
                <a:latin typeface="Heebo" panose="00000500000000000000" pitchFamily="2" charset="-79"/>
                <a:cs typeface="Heebo" panose="00000500000000000000" pitchFamily="2" charset="-79"/>
              </a:rPr>
              <a:t>Northern Arena</a:t>
            </a:r>
            <a:endParaRPr lang="he-IL" sz="1600" dirty="0">
              <a:solidFill>
                <a:srgbClr val="222B34"/>
              </a:solidFill>
              <a:latin typeface="Heebo" panose="00000500000000000000" pitchFamily="2" charset="-79"/>
              <a:cs typeface="Heebo" panose="00000500000000000000" pitchFamily="2" charset="-79"/>
            </a:endParaRPr>
          </a:p>
        </p:txBody>
      </p:sp>
      <p:sp>
        <p:nvSpPr>
          <p:cNvPr id="59" name="מלבן 58">
            <a:extLst/>
          </p:cNvPr>
          <p:cNvSpPr/>
          <p:nvPr/>
        </p:nvSpPr>
        <p:spPr>
          <a:xfrm>
            <a:off x="3587750" y="1200150"/>
            <a:ext cx="1611313" cy="898525"/>
          </a:xfrm>
          <a:prstGeom prst="rect">
            <a:avLst/>
          </a:prstGeom>
          <a:solidFill>
            <a:srgbClr val="FCC20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rtl="1"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Design Approach</a:t>
            </a:r>
          </a:p>
          <a:p>
            <a:pPr algn="ctr" rtl="1" eaLnBrk="1" fontAlgn="auto" hangingPunct="1">
              <a:lnSpc>
                <a:spcPts val="1600"/>
              </a:lnSpc>
              <a:spcBef>
                <a:spcPts val="0"/>
              </a:spcBef>
              <a:spcAft>
                <a:spcPts val="0"/>
              </a:spcAft>
              <a:defRPr/>
            </a:pPr>
            <a:r>
              <a:rPr lang="en-US" sz="1600" dirty="0">
                <a:solidFill>
                  <a:srgbClr val="222B34"/>
                </a:solidFill>
                <a:latin typeface="Heebo" panose="00000500000000000000" pitchFamily="2" charset="-79"/>
                <a:cs typeface="Heebo" panose="00000500000000000000" pitchFamily="2" charset="-79"/>
              </a:rPr>
              <a:t>“Dado Center”</a:t>
            </a:r>
          </a:p>
        </p:txBody>
      </p:sp>
      <p:sp>
        <p:nvSpPr>
          <p:cNvPr id="60" name="מלבן 59">
            <a:extLst/>
          </p:cNvPr>
          <p:cNvSpPr/>
          <p:nvPr/>
        </p:nvSpPr>
        <p:spPr>
          <a:xfrm>
            <a:off x="134938" y="1200150"/>
            <a:ext cx="1609725" cy="898525"/>
          </a:xfrm>
          <a:prstGeom prst="rect">
            <a:avLst/>
          </a:prstGeom>
          <a:solidFill>
            <a:srgbClr val="FCC201">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lstStyle/>
          <a:p>
            <a:pPr algn="ctr" rtl="1" eaLnBrk="1" fontAlgn="auto" hangingPunct="1">
              <a:lnSpc>
                <a:spcPts val="1600"/>
              </a:lnSpc>
              <a:spcBef>
                <a:spcPts val="0"/>
              </a:spcBef>
              <a:spcAft>
                <a:spcPts val="0"/>
              </a:spcAft>
              <a:defRPr/>
            </a:pPr>
            <a:r>
              <a:rPr lang="en-US" sz="1600" b="1" dirty="0">
                <a:solidFill>
                  <a:srgbClr val="222B34"/>
                </a:solidFill>
                <a:latin typeface="Heebo" panose="00000500000000000000" pitchFamily="2" charset="-79"/>
                <a:cs typeface="Heebo" panose="00000500000000000000" pitchFamily="2" charset="-79"/>
              </a:rPr>
              <a:t>Strategic Thought</a:t>
            </a:r>
            <a:endParaRPr lang="he-IL" sz="1600" b="1" dirty="0">
              <a:solidFill>
                <a:srgbClr val="222B34"/>
              </a:solidFill>
              <a:latin typeface="Heebo" panose="00000500000000000000" pitchFamily="2" charset="-79"/>
              <a:cs typeface="Heebo" panose="00000500000000000000" pitchFamily="2" charset="-79"/>
            </a:endParaRPr>
          </a:p>
          <a:p>
            <a:pPr algn="ctr" rtl="1" eaLnBrk="1" fontAlgn="auto" hangingPunct="1">
              <a:lnSpc>
                <a:spcPts val="1600"/>
              </a:lnSpc>
              <a:spcBef>
                <a:spcPts val="0"/>
              </a:spcBef>
              <a:spcAft>
                <a:spcPts val="0"/>
              </a:spcAft>
              <a:defRPr/>
            </a:pPr>
            <a:r>
              <a:rPr lang="en-US" sz="1600" dirty="0">
                <a:solidFill>
                  <a:srgbClr val="222B34"/>
                </a:solidFill>
                <a:latin typeface="Heebo" panose="00000500000000000000" pitchFamily="2" charset="-79"/>
                <a:cs typeface="Heebo" panose="00000500000000000000" pitchFamily="2" charset="-79"/>
              </a:rPr>
              <a:t>Prof. </a:t>
            </a:r>
            <a:r>
              <a:rPr lang="en-US" sz="1600" dirty="0" err="1">
                <a:solidFill>
                  <a:srgbClr val="222B34"/>
                </a:solidFill>
                <a:latin typeface="Heebo" panose="00000500000000000000" pitchFamily="2" charset="-79"/>
                <a:cs typeface="Heebo" panose="00000500000000000000" pitchFamily="2" charset="-79"/>
              </a:rPr>
              <a:t>Dima</a:t>
            </a:r>
            <a:r>
              <a:rPr lang="en-US" sz="1600" dirty="0">
                <a:solidFill>
                  <a:srgbClr val="222B34"/>
                </a:solidFill>
                <a:latin typeface="Heebo" panose="00000500000000000000" pitchFamily="2" charset="-79"/>
                <a:cs typeface="Heebo" panose="00000500000000000000" pitchFamily="2" charset="-79"/>
              </a:rPr>
              <a:t> </a:t>
            </a:r>
            <a:r>
              <a:rPr lang="en-US" sz="1600" dirty="0" err="1">
                <a:solidFill>
                  <a:srgbClr val="222B34"/>
                </a:solidFill>
                <a:latin typeface="Heebo" panose="00000500000000000000" pitchFamily="2" charset="-79"/>
                <a:cs typeface="Heebo" panose="00000500000000000000" pitchFamily="2" charset="-79"/>
              </a:rPr>
              <a:t>Adamsky</a:t>
            </a:r>
            <a:endParaRPr lang="he-IL" sz="1600" dirty="0">
              <a:solidFill>
                <a:srgbClr val="222B34"/>
              </a:solidFill>
              <a:latin typeface="Heebo" panose="00000500000000000000" pitchFamily="2" charset="-79"/>
              <a:cs typeface="Heebo" panose="00000500000000000000" pitchFamily="2" charset="-79"/>
            </a:endParaRPr>
          </a:p>
        </p:txBody>
      </p:sp>
    </p:spTree>
    <p:extLst>
      <p:ext uri="{BB962C8B-B14F-4D97-AF65-F5344CB8AC3E}">
        <p14:creationId xmlns:p14="http://schemas.microsoft.com/office/powerpoint/2010/main" val="4264026456"/>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3C7C672-76B2-413E-9408-F9C0DE56BB34}"/>
              </a:ext>
            </a:extLst>
          </p:cNvPr>
          <p:cNvSpPr txBox="1"/>
          <p:nvPr/>
        </p:nvSpPr>
        <p:spPr>
          <a:xfrm>
            <a:off x="4086278" y="587504"/>
            <a:ext cx="8577226" cy="1077218"/>
          </a:xfrm>
          <a:prstGeom prst="rect">
            <a:avLst/>
          </a:prstGeom>
          <a:noFill/>
        </p:spPr>
        <p:txBody>
          <a:bodyPr wrap="square" rtlCol="1">
            <a:spAutoFit/>
          </a:bodyPr>
          <a:lstStyle/>
          <a:p>
            <a:pPr algn="ctr" rtl="0"/>
            <a:r>
              <a:rPr lang="en-US" altLang="he-IL" sz="3200" dirty="0" smtClean="0">
                <a:solidFill>
                  <a:schemeClr val="bg1"/>
                </a:solidFill>
                <a:latin typeface="Heebo" pitchFamily="2" charset="-79"/>
                <a:cs typeface="Heebo" pitchFamily="2" charset="-79"/>
              </a:rPr>
              <a:t>Strategy as </a:t>
            </a:r>
            <a:r>
              <a:rPr lang="en-US" altLang="he-IL" sz="3200" dirty="0" smtClean="0">
                <a:solidFill>
                  <a:schemeClr val="bg1"/>
                </a:solidFill>
                <a:latin typeface="Heebo" pitchFamily="2" charset="-79"/>
                <a:cs typeface="Heebo" pitchFamily="2" charset="-79"/>
              </a:rPr>
              <a:t>design, plan</a:t>
            </a:r>
            <a:endParaRPr lang="en-US" altLang="he-IL" sz="3200" dirty="0" smtClean="0">
              <a:solidFill>
                <a:schemeClr val="bg1"/>
              </a:solidFill>
              <a:latin typeface="Heebo" pitchFamily="2" charset="-79"/>
              <a:cs typeface="Heebo" pitchFamily="2" charset="-79"/>
            </a:endParaRPr>
          </a:p>
          <a:p>
            <a:pPr algn="ctr" rtl="0"/>
            <a:r>
              <a:rPr lang="en-US" altLang="he-IL" sz="3200" dirty="0" smtClean="0">
                <a:solidFill>
                  <a:schemeClr val="bg1"/>
                </a:solidFill>
                <a:latin typeface="Heebo" pitchFamily="2" charset="-79"/>
                <a:cs typeface="Heebo" pitchFamily="2" charset="-79"/>
              </a:rPr>
              <a:t>and </a:t>
            </a:r>
            <a:r>
              <a:rPr lang="en-US" altLang="he-IL" sz="3200" dirty="0" smtClean="0">
                <a:solidFill>
                  <a:schemeClr val="bg1"/>
                </a:solidFill>
                <a:latin typeface="Heebo" pitchFamily="2" charset="-79"/>
                <a:cs typeface="Heebo" pitchFamily="2" charset="-79"/>
              </a:rPr>
              <a:t>execution</a:t>
            </a:r>
            <a:endParaRPr lang="he-IL" sz="3200" spc="90" dirty="0">
              <a:solidFill>
                <a:schemeClr val="bg1"/>
              </a:solidFill>
              <a:latin typeface="Heebo" panose="00000500000000000000" pitchFamily="2" charset="-79"/>
              <a:cs typeface="Heebo" panose="00000500000000000000" pitchFamily="2" charset="-79"/>
            </a:endParaRPr>
          </a:p>
        </p:txBody>
      </p:sp>
      <p:cxnSp>
        <p:nvCxnSpPr>
          <p:cNvPr id="29" name="מחבר ישר 28">
            <a:extLst>
              <a:ext uri="{FF2B5EF4-FFF2-40B4-BE49-F238E27FC236}">
                <a16:creationId xmlns:a16="http://schemas.microsoft.com/office/drawing/2014/main" id="{A0A8F1E4-83A1-40D8-8FA8-75487D3F4A9F}"/>
              </a:ext>
            </a:extLst>
          </p:cNvPr>
          <p:cNvCxnSpPr>
            <a:cxnSpLocks/>
            <a:endCxn id="13" idx="6"/>
          </p:cNvCxnSpPr>
          <p:nvPr/>
        </p:nvCxnSpPr>
        <p:spPr>
          <a:xfrm>
            <a:off x="2851067" y="4544911"/>
            <a:ext cx="7304724" cy="0"/>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7" name="אליפסה 16">
            <a:extLst>
              <a:ext uri="{FF2B5EF4-FFF2-40B4-BE49-F238E27FC236}">
                <a16:creationId xmlns:a16="http://schemas.microsoft.com/office/drawing/2014/main" id="{04308812-35DB-4E2C-9A2E-94AC9614EABC}"/>
              </a:ext>
            </a:extLst>
          </p:cNvPr>
          <p:cNvSpPr/>
          <p:nvPr/>
        </p:nvSpPr>
        <p:spPr>
          <a:xfrm>
            <a:off x="2321631"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1</a:t>
            </a:r>
            <a:endParaRPr lang="he-IL" sz="2400" b="1" dirty="0">
              <a:solidFill>
                <a:srgbClr val="222B34"/>
              </a:solidFill>
              <a:latin typeface="Heebo" panose="00000500000000000000" pitchFamily="2" charset="-79"/>
              <a:cs typeface="Heebo" panose="00000500000000000000" pitchFamily="2" charset="-79"/>
            </a:endParaRPr>
          </a:p>
        </p:txBody>
      </p:sp>
      <p:sp>
        <p:nvSpPr>
          <p:cNvPr id="16" name="אליפסה 15">
            <a:extLst>
              <a:ext uri="{FF2B5EF4-FFF2-40B4-BE49-F238E27FC236}">
                <a16:creationId xmlns:a16="http://schemas.microsoft.com/office/drawing/2014/main" id="{FE819FB2-33D0-44DB-8CE7-1A8D646DE725}"/>
              </a:ext>
            </a:extLst>
          </p:cNvPr>
          <p:cNvSpPr/>
          <p:nvPr/>
        </p:nvSpPr>
        <p:spPr>
          <a:xfrm>
            <a:off x="4106608"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2</a:t>
            </a:r>
            <a:endParaRPr lang="he-IL" sz="2400" b="1" dirty="0">
              <a:solidFill>
                <a:srgbClr val="222B34"/>
              </a:solidFill>
              <a:latin typeface="Heebo" panose="00000500000000000000" pitchFamily="2" charset="-79"/>
              <a:cs typeface="Heebo" panose="00000500000000000000" pitchFamily="2" charset="-79"/>
            </a:endParaRPr>
          </a:p>
        </p:txBody>
      </p:sp>
      <p:sp>
        <p:nvSpPr>
          <p:cNvPr id="21" name="מלבן 20">
            <a:extLst>
              <a:ext uri="{FF2B5EF4-FFF2-40B4-BE49-F238E27FC236}">
                <a16:creationId xmlns:a16="http://schemas.microsoft.com/office/drawing/2014/main" id="{8AC9FDB1-81C1-404F-9885-B48C78718245}"/>
              </a:ext>
            </a:extLst>
          </p:cNvPr>
          <p:cNvSpPr/>
          <p:nvPr/>
        </p:nvSpPr>
        <p:spPr>
          <a:xfrm>
            <a:off x="8609928" y="2657586"/>
            <a:ext cx="2468830" cy="106619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Summary –</a:t>
            </a:r>
          </a:p>
          <a:p>
            <a:pPr algn="ctr"/>
            <a:r>
              <a:rPr lang="en-US" sz="1900" dirty="0" smtClean="0">
                <a:latin typeface="Heebo" panose="00000500000000000000" pitchFamily="2" charset="-79"/>
                <a:cs typeface="Heebo" panose="00000500000000000000" pitchFamily="2" charset="-79"/>
              </a:rPr>
              <a:t>strategy as a learning process</a:t>
            </a:r>
            <a:endParaRPr lang="he-IL" sz="1900" dirty="0">
              <a:latin typeface="Heebo" panose="00000500000000000000" pitchFamily="2" charset="-79"/>
              <a:cs typeface="Heebo" panose="00000500000000000000" pitchFamily="2" charset="-79"/>
            </a:endParaRPr>
          </a:p>
        </p:txBody>
      </p:sp>
      <p:cxnSp>
        <p:nvCxnSpPr>
          <p:cNvPr id="36" name="מחבר ישר 35">
            <a:extLst>
              <a:ext uri="{FF2B5EF4-FFF2-40B4-BE49-F238E27FC236}">
                <a16:creationId xmlns:a16="http://schemas.microsoft.com/office/drawing/2014/main" id="{9CEB62B2-96A0-4349-8529-0916417735E1}"/>
              </a:ext>
            </a:extLst>
          </p:cNvPr>
          <p:cNvCxnSpPr>
            <a:endCxn id="21" idx="2"/>
          </p:cNvCxnSpPr>
          <p:nvPr/>
        </p:nvCxnSpPr>
        <p:spPr>
          <a:xfrm flipV="1">
            <a:off x="9840795" y="3723777"/>
            <a:ext cx="3548"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5" name="אליפסה 14">
            <a:extLst>
              <a:ext uri="{FF2B5EF4-FFF2-40B4-BE49-F238E27FC236}">
                <a16:creationId xmlns:a16="http://schemas.microsoft.com/office/drawing/2014/main" id="{9DDC9EC2-66EB-4A6D-8965-1CAC9494FAC5}"/>
              </a:ext>
            </a:extLst>
          </p:cNvPr>
          <p:cNvSpPr/>
          <p:nvPr/>
        </p:nvSpPr>
        <p:spPr>
          <a:xfrm>
            <a:off x="5899440"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3</a:t>
            </a:r>
            <a:endParaRPr lang="he-IL" sz="2400" b="1" dirty="0">
              <a:solidFill>
                <a:srgbClr val="222B34"/>
              </a:solidFill>
              <a:latin typeface="Heebo" panose="00000500000000000000" pitchFamily="2" charset="-79"/>
              <a:cs typeface="Heebo" panose="00000500000000000000" pitchFamily="2" charset="-79"/>
            </a:endParaRPr>
          </a:p>
        </p:txBody>
      </p:sp>
      <p:sp>
        <p:nvSpPr>
          <p:cNvPr id="24" name="מלבן 23">
            <a:extLst>
              <a:ext uri="{FF2B5EF4-FFF2-40B4-BE49-F238E27FC236}">
                <a16:creationId xmlns:a16="http://schemas.microsoft.com/office/drawing/2014/main" id="{083F108E-103C-41F5-86EB-1CF8A24F9D20}"/>
              </a:ext>
            </a:extLst>
          </p:cNvPr>
          <p:cNvSpPr/>
          <p:nvPr/>
        </p:nvSpPr>
        <p:spPr>
          <a:xfrm>
            <a:off x="6753654" y="5397979"/>
            <a:ext cx="2468830" cy="106619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Systematic inquiry as a feasible practice</a:t>
            </a:r>
            <a:endParaRPr lang="he-IL" sz="1900" dirty="0">
              <a:latin typeface="Heebo" panose="00000500000000000000" pitchFamily="2" charset="-79"/>
              <a:cs typeface="Heebo" panose="00000500000000000000" pitchFamily="2" charset="-79"/>
            </a:endParaRPr>
          </a:p>
        </p:txBody>
      </p:sp>
      <p:cxnSp>
        <p:nvCxnSpPr>
          <p:cNvPr id="38" name="מחבר ישר 37">
            <a:extLst>
              <a:ext uri="{FF2B5EF4-FFF2-40B4-BE49-F238E27FC236}">
                <a16:creationId xmlns:a16="http://schemas.microsoft.com/office/drawing/2014/main" id="{7545222B-5466-4AC9-BA41-13A948B89B1D}"/>
              </a:ext>
            </a:extLst>
          </p:cNvPr>
          <p:cNvCxnSpPr>
            <a:endCxn id="24" idx="0"/>
          </p:cNvCxnSpPr>
          <p:nvPr/>
        </p:nvCxnSpPr>
        <p:spPr>
          <a:xfrm flipH="1">
            <a:off x="7988069" y="4890403"/>
            <a:ext cx="254"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4" name="אליפסה 13">
            <a:extLst>
              <a:ext uri="{FF2B5EF4-FFF2-40B4-BE49-F238E27FC236}">
                <a16:creationId xmlns:a16="http://schemas.microsoft.com/office/drawing/2014/main" id="{11F8FF7E-5CA5-4CE4-9BF8-3ECD1B59EC91}"/>
              </a:ext>
            </a:extLst>
          </p:cNvPr>
          <p:cNvSpPr/>
          <p:nvPr/>
        </p:nvSpPr>
        <p:spPr>
          <a:xfrm>
            <a:off x="7686978"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4</a:t>
            </a:r>
            <a:endParaRPr lang="he-IL" sz="2400" b="1" dirty="0">
              <a:solidFill>
                <a:srgbClr val="222B34"/>
              </a:solidFill>
              <a:latin typeface="Heebo" panose="00000500000000000000" pitchFamily="2" charset="-79"/>
              <a:cs typeface="Heebo" panose="00000500000000000000" pitchFamily="2" charset="-79"/>
            </a:endParaRPr>
          </a:p>
        </p:txBody>
      </p:sp>
      <p:sp>
        <p:nvSpPr>
          <p:cNvPr id="20" name="מלבן 19">
            <a:extLst>
              <a:ext uri="{FF2B5EF4-FFF2-40B4-BE49-F238E27FC236}">
                <a16:creationId xmlns:a16="http://schemas.microsoft.com/office/drawing/2014/main" id="{3BB532C3-50C3-4083-B55B-7FC947FD4568}"/>
              </a:ext>
            </a:extLst>
          </p:cNvPr>
          <p:cNvSpPr/>
          <p:nvPr/>
        </p:nvSpPr>
        <p:spPr>
          <a:xfrm>
            <a:off x="5042193" y="2657586"/>
            <a:ext cx="2468830" cy="1034258"/>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What lies between “designing” and “planning” </a:t>
            </a:r>
            <a:endParaRPr lang="he-IL" sz="1900" dirty="0">
              <a:latin typeface="Heebo" panose="00000500000000000000" pitchFamily="2" charset="-79"/>
              <a:cs typeface="Heebo" panose="00000500000000000000" pitchFamily="2" charset="-79"/>
            </a:endParaRPr>
          </a:p>
        </p:txBody>
      </p:sp>
      <p:cxnSp>
        <p:nvCxnSpPr>
          <p:cNvPr id="40" name="מחבר ישר 39">
            <a:extLst>
              <a:ext uri="{FF2B5EF4-FFF2-40B4-BE49-F238E27FC236}">
                <a16:creationId xmlns:a16="http://schemas.microsoft.com/office/drawing/2014/main" id="{497847B8-3B0B-4176-89A7-E172C8C3C9B4}"/>
              </a:ext>
            </a:extLst>
          </p:cNvPr>
          <p:cNvCxnSpPr/>
          <p:nvPr/>
        </p:nvCxnSpPr>
        <p:spPr>
          <a:xfrm flipV="1">
            <a:off x="6275368" y="3691844"/>
            <a:ext cx="1240" cy="492602"/>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3" name="אליפסה 12">
            <a:extLst>
              <a:ext uri="{FF2B5EF4-FFF2-40B4-BE49-F238E27FC236}">
                <a16:creationId xmlns:a16="http://schemas.microsoft.com/office/drawing/2014/main" id="{CA6F7869-CBAB-461B-B3BD-92CCE4596DC1}"/>
              </a:ext>
            </a:extLst>
          </p:cNvPr>
          <p:cNvSpPr/>
          <p:nvPr/>
        </p:nvSpPr>
        <p:spPr>
          <a:xfrm>
            <a:off x="9477249"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5</a:t>
            </a:r>
            <a:endParaRPr lang="he-IL" sz="2400" b="1" dirty="0">
              <a:solidFill>
                <a:srgbClr val="222B34"/>
              </a:solidFill>
              <a:latin typeface="Heebo" panose="00000500000000000000" pitchFamily="2" charset="-79"/>
              <a:cs typeface="Heebo" panose="00000500000000000000" pitchFamily="2" charset="-79"/>
            </a:endParaRPr>
          </a:p>
        </p:txBody>
      </p:sp>
      <p:sp>
        <p:nvSpPr>
          <p:cNvPr id="23" name="מלבן 22">
            <a:extLst>
              <a:ext uri="{FF2B5EF4-FFF2-40B4-BE49-F238E27FC236}">
                <a16:creationId xmlns:a16="http://schemas.microsoft.com/office/drawing/2014/main" id="{929B1B9C-E19F-4DE9-84BF-B6A003E6AAA8}"/>
              </a:ext>
            </a:extLst>
          </p:cNvPr>
          <p:cNvSpPr/>
          <p:nvPr/>
        </p:nvSpPr>
        <p:spPr>
          <a:xfrm>
            <a:off x="3170534" y="5397979"/>
            <a:ext cx="2468830" cy="1264078"/>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1600" dirty="0" smtClean="0">
                <a:latin typeface="Heebo" panose="00000500000000000000" pitchFamily="2" charset="-79"/>
                <a:cs typeface="Heebo" panose="00000500000000000000" pitchFamily="2" charset="-79"/>
              </a:rPr>
              <a:t>What lies between the “ten-fold change” and strategic turning point, and the relevancy gap and strategic offset</a:t>
            </a:r>
            <a:endParaRPr lang="he-IL" sz="1600" dirty="0">
              <a:latin typeface="Heebo" panose="00000500000000000000" pitchFamily="2" charset="-79"/>
              <a:cs typeface="Heebo" panose="00000500000000000000" pitchFamily="2" charset="-79"/>
            </a:endParaRPr>
          </a:p>
        </p:txBody>
      </p:sp>
      <p:cxnSp>
        <p:nvCxnSpPr>
          <p:cNvPr id="42" name="מחבר ישר 41">
            <a:extLst>
              <a:ext uri="{FF2B5EF4-FFF2-40B4-BE49-F238E27FC236}">
                <a16:creationId xmlns:a16="http://schemas.microsoft.com/office/drawing/2014/main" id="{4D6A2347-B8DA-4304-A5D4-90999F3B6BA5}"/>
              </a:ext>
            </a:extLst>
          </p:cNvPr>
          <p:cNvCxnSpPr>
            <a:endCxn id="23" idx="0"/>
          </p:cNvCxnSpPr>
          <p:nvPr/>
        </p:nvCxnSpPr>
        <p:spPr>
          <a:xfrm>
            <a:off x="4404949" y="4890402"/>
            <a:ext cx="0" cy="507577"/>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9" name="מלבן 18">
            <a:extLst>
              <a:ext uri="{FF2B5EF4-FFF2-40B4-BE49-F238E27FC236}">
                <a16:creationId xmlns:a16="http://schemas.microsoft.com/office/drawing/2014/main" id="{EC7550FA-D485-490F-862C-66D23C40A3C2}"/>
              </a:ext>
            </a:extLst>
          </p:cNvPr>
          <p:cNvSpPr/>
          <p:nvPr/>
        </p:nvSpPr>
        <p:spPr>
          <a:xfrm>
            <a:off x="1456005" y="2510024"/>
            <a:ext cx="2468830" cy="1203662"/>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Required </a:t>
            </a:r>
            <a:r>
              <a:rPr lang="en-US" sz="1900" dirty="0" smtClean="0">
                <a:latin typeface="Heebo" panose="00000500000000000000" pitchFamily="2" charset="-79"/>
                <a:cs typeface="Heebo" panose="00000500000000000000" pitchFamily="2" charset="-79"/>
              </a:rPr>
              <a:t>achievements </a:t>
            </a:r>
            <a:endParaRPr lang="he-IL" sz="1900" dirty="0">
              <a:latin typeface="Heebo" panose="00000500000000000000" pitchFamily="2" charset="-79"/>
              <a:cs typeface="Heebo" panose="00000500000000000000" pitchFamily="2" charset="-79"/>
            </a:endParaRPr>
          </a:p>
        </p:txBody>
      </p:sp>
      <p:cxnSp>
        <p:nvCxnSpPr>
          <p:cNvPr id="44" name="מחבר ישר 43">
            <a:extLst>
              <a:ext uri="{FF2B5EF4-FFF2-40B4-BE49-F238E27FC236}">
                <a16:creationId xmlns:a16="http://schemas.microsoft.com/office/drawing/2014/main" id="{5E53FF27-6DEF-4A96-AF66-4C2DF6664896}"/>
              </a:ext>
            </a:extLst>
          </p:cNvPr>
          <p:cNvCxnSpPr>
            <a:endCxn id="19" idx="2"/>
          </p:cNvCxnSpPr>
          <p:nvPr/>
        </p:nvCxnSpPr>
        <p:spPr>
          <a:xfrm flipH="1" flipV="1">
            <a:off x="2690420" y="3713686"/>
            <a:ext cx="1066"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grpSp>
        <p:nvGrpSpPr>
          <p:cNvPr id="30" name="קבוצה 29"/>
          <p:cNvGrpSpPr>
            <a:grpSpLocks/>
          </p:cNvGrpSpPr>
          <p:nvPr/>
        </p:nvGrpSpPr>
        <p:grpSpPr bwMode="auto">
          <a:xfrm>
            <a:off x="830526" y="398767"/>
            <a:ext cx="3576364" cy="1512176"/>
            <a:chOff x="6781095" y="8269944"/>
            <a:chExt cx="4720057" cy="2497933"/>
          </a:xfrm>
        </p:grpSpPr>
        <p:grpSp>
          <p:nvGrpSpPr>
            <p:cNvPr id="31" name="קבוצה 30"/>
            <p:cNvGrpSpPr>
              <a:grpSpLocks/>
            </p:cNvGrpSpPr>
            <p:nvPr/>
          </p:nvGrpSpPr>
          <p:grpSpPr bwMode="auto">
            <a:xfrm>
              <a:off x="6781095" y="8269944"/>
              <a:ext cx="4717485" cy="2131127"/>
              <a:chOff x="6700070" y="4218801"/>
              <a:chExt cx="4717485" cy="2131127"/>
            </a:xfrm>
          </p:grpSpPr>
          <p:sp>
            <p:nvSpPr>
              <p:cNvPr id="39" name="TextBox 11"/>
              <p:cNvSpPr txBox="1">
                <a:spLocks noChangeArrowheads="1"/>
              </p:cNvSpPr>
              <p:nvPr/>
            </p:nvSpPr>
            <p:spPr bwMode="auto">
              <a:xfrm>
                <a:off x="6700070" y="4218801"/>
                <a:ext cx="4717485" cy="152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4400" b="1" dirty="0">
                    <a:solidFill>
                      <a:schemeClr val="bg1"/>
                    </a:solidFill>
                    <a:latin typeface="Heebo" pitchFamily="2" charset="0"/>
                    <a:cs typeface="Heebo" pitchFamily="2" charset="0"/>
                  </a:rPr>
                  <a:t>Strategic</a:t>
                </a:r>
                <a:r>
                  <a:rPr lang="en-US" altLang="en-US" sz="5400" b="1" dirty="0">
                    <a:solidFill>
                      <a:srgbClr val="FCC201"/>
                    </a:solidFill>
                    <a:latin typeface="Heebo" pitchFamily="2" charset="0"/>
                    <a:cs typeface="Heebo" pitchFamily="2" charset="0"/>
                  </a:rPr>
                  <a:t> </a:t>
                </a:r>
                <a:endParaRPr lang="he-IL" altLang="en-US" sz="5400" b="1" dirty="0">
                  <a:solidFill>
                    <a:srgbClr val="FCC201"/>
                  </a:solidFill>
                  <a:latin typeface="Heebo" pitchFamily="2" charset="0"/>
                  <a:cs typeface="Heebo" pitchFamily="2" charset="0"/>
                </a:endParaRPr>
              </a:p>
            </p:txBody>
          </p:sp>
          <p:sp>
            <p:nvSpPr>
              <p:cNvPr id="41" name="TextBox 13"/>
              <p:cNvSpPr txBox="1">
                <a:spLocks noChangeArrowheads="1"/>
              </p:cNvSpPr>
              <p:nvPr/>
            </p:nvSpPr>
            <p:spPr bwMode="auto">
              <a:xfrm>
                <a:off x="6700070" y="5426285"/>
                <a:ext cx="4717485" cy="92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5400" b="1" dirty="0">
                    <a:solidFill>
                      <a:srgbClr val="FFC000"/>
                    </a:solidFill>
                    <a:latin typeface="Heebo" pitchFamily="2" charset="0"/>
                    <a:cs typeface="Heebo" pitchFamily="2" charset="0"/>
                  </a:rPr>
                  <a:t>Thinking</a:t>
                </a:r>
                <a:endParaRPr lang="he-IL" altLang="en-US" sz="5400" b="1" dirty="0">
                  <a:solidFill>
                    <a:srgbClr val="FFC000"/>
                  </a:solidFill>
                  <a:latin typeface="Heebo" pitchFamily="2" charset="0"/>
                  <a:cs typeface="Heebo" pitchFamily="2" charset="0"/>
                </a:endParaRPr>
              </a:p>
            </p:txBody>
          </p:sp>
        </p:grpSp>
        <p:sp>
          <p:nvSpPr>
            <p:cNvPr id="32" name="צורה חופשית: צורה 19">
              <a:extLst/>
            </p:cNvPr>
            <p:cNvSpPr/>
            <p:nvPr/>
          </p:nvSpPr>
          <p:spPr>
            <a:xfrm>
              <a:off x="11039147" y="8357234"/>
              <a:ext cx="458829" cy="460531"/>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3" name="צורה חופשית: צורה 20">
              <a:extLst/>
            </p:cNvPr>
            <p:cNvSpPr/>
            <p:nvPr/>
          </p:nvSpPr>
          <p:spPr>
            <a:xfrm rot="5400000">
              <a:off x="11040678" y="10307403"/>
              <a:ext cx="458943" cy="462004"/>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5" name="צורה חופשית: צורה 21">
              <a:extLst/>
            </p:cNvPr>
            <p:cNvSpPr/>
            <p:nvPr/>
          </p:nvSpPr>
          <p:spPr>
            <a:xfrm rot="10800000">
              <a:off x="6784270" y="10305758"/>
              <a:ext cx="458829" cy="462119"/>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7" name="צורה חופשית: צורה 22">
              <a:extLst/>
            </p:cNvPr>
            <p:cNvSpPr/>
            <p:nvPr/>
          </p:nvSpPr>
          <p:spPr>
            <a:xfrm rot="16200000">
              <a:off x="6785007" y="8356497"/>
              <a:ext cx="458944" cy="460416"/>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r>
                <a:rPr lang="en-US" sz="1100" dirty="0"/>
                <a:t> </a:t>
              </a:r>
              <a:endParaRPr lang="he-IL" sz="1100" dirty="0"/>
            </a:p>
          </p:txBody>
        </p:sp>
      </p:grpSp>
    </p:spTree>
    <p:extLst>
      <p:ext uri="{BB962C8B-B14F-4D97-AF65-F5344CB8AC3E}">
        <p14:creationId xmlns:p14="http://schemas.microsoft.com/office/powerpoint/2010/main" val="867556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44"/>
                                        </p:tgtEl>
                                        <p:attrNameLst>
                                          <p:attrName>style.visibility</p:attrName>
                                        </p:attrNameLst>
                                      </p:cBhvr>
                                      <p:to>
                                        <p:strVal val="visible"/>
                                      </p:to>
                                    </p:set>
                                    <p:animEffect transition="in" filter="fade">
                                      <p:cBhvr>
                                        <p:cTn id="10" dur="500"/>
                                        <p:tgtEl>
                                          <p:spTgt spid="4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childTnLst>
                                </p:cTn>
                              </p:par>
                              <p:par>
                                <p:cTn id="15" presetID="10" presetClass="entr" presetSubtype="0" fill="hold" nodeType="with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500"/>
                                        <p:tgtEl>
                                          <p:spTgt spid="40"/>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nodeType="with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fade">
                                      <p:cBhvr>
                                        <p:cTn id="38"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20" grpId="0" animBg="1"/>
      <p:bldP spid="23" grpId="0" animBg="1"/>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3C7C672-76B2-413E-9408-F9C0DE56BB34}"/>
              </a:ext>
            </a:extLst>
          </p:cNvPr>
          <p:cNvSpPr txBox="1"/>
          <p:nvPr/>
        </p:nvSpPr>
        <p:spPr>
          <a:xfrm>
            <a:off x="4086278" y="587504"/>
            <a:ext cx="8577226" cy="1077218"/>
          </a:xfrm>
          <a:prstGeom prst="rect">
            <a:avLst/>
          </a:prstGeom>
          <a:noFill/>
        </p:spPr>
        <p:txBody>
          <a:bodyPr wrap="square" rtlCol="1">
            <a:spAutoFit/>
          </a:bodyPr>
          <a:lstStyle/>
          <a:p>
            <a:pPr algn="ctr" rtl="0"/>
            <a:r>
              <a:rPr lang="en-US" altLang="he-IL" sz="3200" dirty="0">
                <a:solidFill>
                  <a:schemeClr val="bg1"/>
                </a:solidFill>
                <a:latin typeface="Heebo" pitchFamily="2" charset="-79"/>
                <a:cs typeface="Heebo" pitchFamily="2" charset="-79"/>
              </a:rPr>
              <a:t>Strategy as design, plan</a:t>
            </a:r>
          </a:p>
          <a:p>
            <a:pPr algn="ctr" rtl="0"/>
            <a:r>
              <a:rPr lang="en-US" altLang="he-IL" sz="3200" dirty="0">
                <a:solidFill>
                  <a:schemeClr val="bg1"/>
                </a:solidFill>
                <a:latin typeface="Heebo" pitchFamily="2" charset="-79"/>
                <a:cs typeface="Heebo" pitchFamily="2" charset="-79"/>
              </a:rPr>
              <a:t>and execution</a:t>
            </a:r>
            <a:endParaRPr lang="he-IL" sz="3200" spc="90" dirty="0">
              <a:solidFill>
                <a:schemeClr val="bg1"/>
              </a:solidFill>
              <a:latin typeface="Heebo" panose="00000500000000000000" pitchFamily="2" charset="-79"/>
              <a:cs typeface="Heebo" panose="00000500000000000000" pitchFamily="2" charset="-79"/>
            </a:endParaRPr>
          </a:p>
        </p:txBody>
      </p:sp>
      <p:cxnSp>
        <p:nvCxnSpPr>
          <p:cNvPr id="29" name="מחבר ישר 28">
            <a:extLst>
              <a:ext uri="{FF2B5EF4-FFF2-40B4-BE49-F238E27FC236}">
                <a16:creationId xmlns:a16="http://schemas.microsoft.com/office/drawing/2014/main" id="{A0A8F1E4-83A1-40D8-8FA8-75487D3F4A9F}"/>
              </a:ext>
            </a:extLst>
          </p:cNvPr>
          <p:cNvCxnSpPr>
            <a:cxnSpLocks/>
            <a:endCxn id="13" idx="6"/>
          </p:cNvCxnSpPr>
          <p:nvPr/>
        </p:nvCxnSpPr>
        <p:spPr>
          <a:xfrm>
            <a:off x="2851067" y="4544911"/>
            <a:ext cx="7304724" cy="0"/>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7" name="אליפסה 16">
            <a:extLst>
              <a:ext uri="{FF2B5EF4-FFF2-40B4-BE49-F238E27FC236}">
                <a16:creationId xmlns:a16="http://schemas.microsoft.com/office/drawing/2014/main" id="{04308812-35DB-4E2C-9A2E-94AC9614EABC}"/>
              </a:ext>
            </a:extLst>
          </p:cNvPr>
          <p:cNvSpPr/>
          <p:nvPr/>
        </p:nvSpPr>
        <p:spPr>
          <a:xfrm>
            <a:off x="2321631" y="4205640"/>
            <a:ext cx="678542" cy="678542"/>
          </a:xfrm>
          <a:prstGeom prst="ellipse">
            <a:avLst/>
          </a:prstGeom>
          <a:solidFill>
            <a:schemeClr val="bg1"/>
          </a:solidFill>
          <a:ln w="57150">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1</a:t>
            </a:r>
            <a:endParaRPr lang="he-IL" sz="2400" b="1" dirty="0">
              <a:solidFill>
                <a:srgbClr val="222B34"/>
              </a:solidFill>
              <a:latin typeface="Heebo" panose="00000500000000000000" pitchFamily="2" charset="-79"/>
              <a:cs typeface="Heebo" panose="00000500000000000000" pitchFamily="2" charset="-79"/>
            </a:endParaRPr>
          </a:p>
        </p:txBody>
      </p:sp>
      <p:sp>
        <p:nvSpPr>
          <p:cNvPr id="16" name="אליפסה 15">
            <a:extLst>
              <a:ext uri="{FF2B5EF4-FFF2-40B4-BE49-F238E27FC236}">
                <a16:creationId xmlns:a16="http://schemas.microsoft.com/office/drawing/2014/main" id="{FE819FB2-33D0-44DB-8CE7-1A8D646DE725}"/>
              </a:ext>
            </a:extLst>
          </p:cNvPr>
          <p:cNvSpPr/>
          <p:nvPr/>
        </p:nvSpPr>
        <p:spPr>
          <a:xfrm>
            <a:off x="4106608"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2</a:t>
            </a:r>
            <a:endParaRPr lang="he-IL" sz="2400" b="1" dirty="0">
              <a:solidFill>
                <a:srgbClr val="222B34"/>
              </a:solidFill>
              <a:latin typeface="Heebo" panose="00000500000000000000" pitchFamily="2" charset="-79"/>
              <a:cs typeface="Heebo" panose="00000500000000000000" pitchFamily="2" charset="-79"/>
            </a:endParaRPr>
          </a:p>
        </p:txBody>
      </p:sp>
      <p:sp>
        <p:nvSpPr>
          <p:cNvPr id="21" name="מלבן 20">
            <a:extLst>
              <a:ext uri="{FF2B5EF4-FFF2-40B4-BE49-F238E27FC236}">
                <a16:creationId xmlns:a16="http://schemas.microsoft.com/office/drawing/2014/main" id="{8AC9FDB1-81C1-404F-9885-B48C78718245}"/>
              </a:ext>
            </a:extLst>
          </p:cNvPr>
          <p:cNvSpPr/>
          <p:nvPr/>
        </p:nvSpPr>
        <p:spPr>
          <a:xfrm>
            <a:off x="8609928" y="2657586"/>
            <a:ext cx="2468830" cy="106619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Summary –</a:t>
            </a:r>
          </a:p>
          <a:p>
            <a:pPr algn="ctr"/>
            <a:r>
              <a:rPr lang="en-US" sz="1900" dirty="0" smtClean="0">
                <a:latin typeface="Heebo" panose="00000500000000000000" pitchFamily="2" charset="-79"/>
                <a:cs typeface="Heebo" panose="00000500000000000000" pitchFamily="2" charset="-79"/>
              </a:rPr>
              <a:t>strategy as a learning process</a:t>
            </a:r>
            <a:endParaRPr lang="he-IL" sz="1900" dirty="0">
              <a:latin typeface="Heebo" panose="00000500000000000000" pitchFamily="2" charset="-79"/>
              <a:cs typeface="Heebo" panose="00000500000000000000" pitchFamily="2" charset="-79"/>
            </a:endParaRPr>
          </a:p>
        </p:txBody>
      </p:sp>
      <p:cxnSp>
        <p:nvCxnSpPr>
          <p:cNvPr id="36" name="מחבר ישר 35">
            <a:extLst>
              <a:ext uri="{FF2B5EF4-FFF2-40B4-BE49-F238E27FC236}">
                <a16:creationId xmlns:a16="http://schemas.microsoft.com/office/drawing/2014/main" id="{9CEB62B2-96A0-4349-8529-0916417735E1}"/>
              </a:ext>
            </a:extLst>
          </p:cNvPr>
          <p:cNvCxnSpPr>
            <a:endCxn id="21" idx="2"/>
          </p:cNvCxnSpPr>
          <p:nvPr/>
        </p:nvCxnSpPr>
        <p:spPr>
          <a:xfrm flipV="1">
            <a:off x="9840795" y="3723777"/>
            <a:ext cx="3548"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5" name="אליפסה 14">
            <a:extLst>
              <a:ext uri="{FF2B5EF4-FFF2-40B4-BE49-F238E27FC236}">
                <a16:creationId xmlns:a16="http://schemas.microsoft.com/office/drawing/2014/main" id="{9DDC9EC2-66EB-4A6D-8965-1CAC9494FAC5}"/>
              </a:ext>
            </a:extLst>
          </p:cNvPr>
          <p:cNvSpPr/>
          <p:nvPr/>
        </p:nvSpPr>
        <p:spPr>
          <a:xfrm>
            <a:off x="5899440"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3</a:t>
            </a:r>
            <a:endParaRPr lang="he-IL" sz="2400" b="1" dirty="0">
              <a:solidFill>
                <a:srgbClr val="222B34"/>
              </a:solidFill>
              <a:latin typeface="Heebo" panose="00000500000000000000" pitchFamily="2" charset="-79"/>
              <a:cs typeface="Heebo" panose="00000500000000000000" pitchFamily="2" charset="-79"/>
            </a:endParaRPr>
          </a:p>
        </p:txBody>
      </p:sp>
      <p:sp>
        <p:nvSpPr>
          <p:cNvPr id="24" name="מלבן 23">
            <a:extLst>
              <a:ext uri="{FF2B5EF4-FFF2-40B4-BE49-F238E27FC236}">
                <a16:creationId xmlns:a16="http://schemas.microsoft.com/office/drawing/2014/main" id="{083F108E-103C-41F5-86EB-1CF8A24F9D20}"/>
              </a:ext>
            </a:extLst>
          </p:cNvPr>
          <p:cNvSpPr/>
          <p:nvPr/>
        </p:nvSpPr>
        <p:spPr>
          <a:xfrm>
            <a:off x="6753654" y="5397979"/>
            <a:ext cx="2468830" cy="106619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Systematic inquiry as a feasible practice</a:t>
            </a:r>
            <a:endParaRPr lang="he-IL" sz="1900" dirty="0">
              <a:latin typeface="Heebo" panose="00000500000000000000" pitchFamily="2" charset="-79"/>
              <a:cs typeface="Heebo" panose="00000500000000000000" pitchFamily="2" charset="-79"/>
            </a:endParaRPr>
          </a:p>
        </p:txBody>
      </p:sp>
      <p:cxnSp>
        <p:nvCxnSpPr>
          <p:cNvPr id="38" name="מחבר ישר 37">
            <a:extLst>
              <a:ext uri="{FF2B5EF4-FFF2-40B4-BE49-F238E27FC236}">
                <a16:creationId xmlns:a16="http://schemas.microsoft.com/office/drawing/2014/main" id="{7545222B-5466-4AC9-BA41-13A948B89B1D}"/>
              </a:ext>
            </a:extLst>
          </p:cNvPr>
          <p:cNvCxnSpPr>
            <a:endCxn id="24" idx="0"/>
          </p:cNvCxnSpPr>
          <p:nvPr/>
        </p:nvCxnSpPr>
        <p:spPr>
          <a:xfrm flipH="1">
            <a:off x="7988069" y="4890403"/>
            <a:ext cx="254"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4" name="אליפסה 13">
            <a:extLst>
              <a:ext uri="{FF2B5EF4-FFF2-40B4-BE49-F238E27FC236}">
                <a16:creationId xmlns:a16="http://schemas.microsoft.com/office/drawing/2014/main" id="{11F8FF7E-5CA5-4CE4-9BF8-3ECD1B59EC91}"/>
              </a:ext>
            </a:extLst>
          </p:cNvPr>
          <p:cNvSpPr/>
          <p:nvPr/>
        </p:nvSpPr>
        <p:spPr>
          <a:xfrm>
            <a:off x="7686978"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4</a:t>
            </a:r>
            <a:endParaRPr lang="he-IL" sz="2400" b="1" dirty="0">
              <a:solidFill>
                <a:srgbClr val="222B34"/>
              </a:solidFill>
              <a:latin typeface="Heebo" panose="00000500000000000000" pitchFamily="2" charset="-79"/>
              <a:cs typeface="Heebo" panose="00000500000000000000" pitchFamily="2" charset="-79"/>
            </a:endParaRPr>
          </a:p>
        </p:txBody>
      </p:sp>
      <p:sp>
        <p:nvSpPr>
          <p:cNvPr id="20" name="מלבן 19">
            <a:extLst>
              <a:ext uri="{FF2B5EF4-FFF2-40B4-BE49-F238E27FC236}">
                <a16:creationId xmlns:a16="http://schemas.microsoft.com/office/drawing/2014/main" id="{3BB532C3-50C3-4083-B55B-7FC947FD4568}"/>
              </a:ext>
            </a:extLst>
          </p:cNvPr>
          <p:cNvSpPr/>
          <p:nvPr/>
        </p:nvSpPr>
        <p:spPr>
          <a:xfrm>
            <a:off x="5042193" y="2657586"/>
            <a:ext cx="2468830" cy="1034258"/>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What lies between “designing” and “planning” </a:t>
            </a:r>
            <a:endParaRPr lang="he-IL" sz="1900" dirty="0">
              <a:latin typeface="Heebo" panose="00000500000000000000" pitchFamily="2" charset="-79"/>
              <a:cs typeface="Heebo" panose="00000500000000000000" pitchFamily="2" charset="-79"/>
            </a:endParaRPr>
          </a:p>
        </p:txBody>
      </p:sp>
      <p:cxnSp>
        <p:nvCxnSpPr>
          <p:cNvPr id="40" name="מחבר ישר 39">
            <a:extLst>
              <a:ext uri="{FF2B5EF4-FFF2-40B4-BE49-F238E27FC236}">
                <a16:creationId xmlns:a16="http://schemas.microsoft.com/office/drawing/2014/main" id="{497847B8-3B0B-4176-89A7-E172C8C3C9B4}"/>
              </a:ext>
            </a:extLst>
          </p:cNvPr>
          <p:cNvCxnSpPr/>
          <p:nvPr/>
        </p:nvCxnSpPr>
        <p:spPr>
          <a:xfrm flipV="1">
            <a:off x="6275368" y="3691844"/>
            <a:ext cx="1240" cy="492602"/>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3" name="אליפסה 12">
            <a:extLst>
              <a:ext uri="{FF2B5EF4-FFF2-40B4-BE49-F238E27FC236}">
                <a16:creationId xmlns:a16="http://schemas.microsoft.com/office/drawing/2014/main" id="{CA6F7869-CBAB-461B-B3BD-92CCE4596DC1}"/>
              </a:ext>
            </a:extLst>
          </p:cNvPr>
          <p:cNvSpPr/>
          <p:nvPr/>
        </p:nvSpPr>
        <p:spPr>
          <a:xfrm>
            <a:off x="9477249"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5</a:t>
            </a:r>
            <a:endParaRPr lang="he-IL" sz="2400" b="1" dirty="0">
              <a:solidFill>
                <a:srgbClr val="222B34"/>
              </a:solidFill>
              <a:latin typeface="Heebo" panose="00000500000000000000" pitchFamily="2" charset="-79"/>
              <a:cs typeface="Heebo" panose="00000500000000000000" pitchFamily="2" charset="-79"/>
            </a:endParaRPr>
          </a:p>
        </p:txBody>
      </p:sp>
      <p:sp>
        <p:nvSpPr>
          <p:cNvPr id="23" name="מלבן 22">
            <a:extLst>
              <a:ext uri="{FF2B5EF4-FFF2-40B4-BE49-F238E27FC236}">
                <a16:creationId xmlns:a16="http://schemas.microsoft.com/office/drawing/2014/main" id="{929B1B9C-E19F-4DE9-84BF-B6A003E6AAA8}"/>
              </a:ext>
            </a:extLst>
          </p:cNvPr>
          <p:cNvSpPr/>
          <p:nvPr/>
        </p:nvSpPr>
        <p:spPr>
          <a:xfrm>
            <a:off x="3170534" y="5397979"/>
            <a:ext cx="2468830" cy="1264078"/>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rtl="0"/>
            <a:r>
              <a:rPr lang="en-US" sz="1600" dirty="0" smtClean="0">
                <a:latin typeface="Heebo" panose="00000500000000000000" pitchFamily="2" charset="-79"/>
                <a:cs typeface="Heebo" panose="00000500000000000000" pitchFamily="2" charset="-79"/>
              </a:rPr>
              <a:t>What lies between the “ten-fold change” and strategic turning point, and the relevancy gap and strategic offset</a:t>
            </a:r>
            <a:endParaRPr lang="he-IL" sz="1600" dirty="0">
              <a:latin typeface="Heebo" panose="00000500000000000000" pitchFamily="2" charset="-79"/>
              <a:cs typeface="Heebo" panose="00000500000000000000" pitchFamily="2" charset="-79"/>
            </a:endParaRPr>
          </a:p>
        </p:txBody>
      </p:sp>
      <p:cxnSp>
        <p:nvCxnSpPr>
          <p:cNvPr id="42" name="מחבר ישר 41">
            <a:extLst>
              <a:ext uri="{FF2B5EF4-FFF2-40B4-BE49-F238E27FC236}">
                <a16:creationId xmlns:a16="http://schemas.microsoft.com/office/drawing/2014/main" id="{4D6A2347-B8DA-4304-A5D4-90999F3B6BA5}"/>
              </a:ext>
            </a:extLst>
          </p:cNvPr>
          <p:cNvCxnSpPr>
            <a:endCxn id="23" idx="0"/>
          </p:cNvCxnSpPr>
          <p:nvPr/>
        </p:nvCxnSpPr>
        <p:spPr>
          <a:xfrm>
            <a:off x="4404949" y="4890402"/>
            <a:ext cx="0" cy="507577"/>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9" name="מלבן 18">
            <a:extLst>
              <a:ext uri="{FF2B5EF4-FFF2-40B4-BE49-F238E27FC236}">
                <a16:creationId xmlns:a16="http://schemas.microsoft.com/office/drawing/2014/main" id="{EC7550FA-D485-490F-862C-66D23C40A3C2}"/>
              </a:ext>
            </a:extLst>
          </p:cNvPr>
          <p:cNvSpPr/>
          <p:nvPr/>
        </p:nvSpPr>
        <p:spPr>
          <a:xfrm>
            <a:off x="1456005" y="2510024"/>
            <a:ext cx="2468830" cy="1203662"/>
          </a:xfrm>
          <a:prstGeom prst="rect">
            <a:avLst/>
          </a:prstGeom>
          <a:solidFill>
            <a:schemeClr val="bg1"/>
          </a:solidFill>
          <a:ln w="38100">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b="1" dirty="0" smtClean="0">
                <a:solidFill>
                  <a:srgbClr val="222B34"/>
                </a:solidFill>
                <a:latin typeface="Heebo" panose="00000500000000000000" pitchFamily="2" charset="-79"/>
                <a:cs typeface="Heebo" panose="00000500000000000000" pitchFamily="2" charset="-79"/>
              </a:rPr>
              <a:t>Required </a:t>
            </a:r>
            <a:r>
              <a:rPr lang="en-US" sz="1900" b="1" dirty="0" smtClean="0">
                <a:solidFill>
                  <a:srgbClr val="222B34"/>
                </a:solidFill>
                <a:latin typeface="Heebo" panose="00000500000000000000" pitchFamily="2" charset="-79"/>
                <a:cs typeface="Heebo" panose="00000500000000000000" pitchFamily="2" charset="-79"/>
              </a:rPr>
              <a:t>achievements </a:t>
            </a:r>
            <a:endParaRPr lang="he-IL" sz="1900" b="1" dirty="0">
              <a:solidFill>
                <a:srgbClr val="222B34"/>
              </a:solidFill>
              <a:latin typeface="Heebo" panose="00000500000000000000" pitchFamily="2" charset="-79"/>
              <a:cs typeface="Heebo" panose="00000500000000000000" pitchFamily="2" charset="-79"/>
            </a:endParaRPr>
          </a:p>
        </p:txBody>
      </p:sp>
      <p:cxnSp>
        <p:nvCxnSpPr>
          <p:cNvPr id="44" name="מחבר ישר 43">
            <a:extLst>
              <a:ext uri="{FF2B5EF4-FFF2-40B4-BE49-F238E27FC236}">
                <a16:creationId xmlns:a16="http://schemas.microsoft.com/office/drawing/2014/main" id="{5E53FF27-6DEF-4A96-AF66-4C2DF6664896}"/>
              </a:ext>
            </a:extLst>
          </p:cNvPr>
          <p:cNvCxnSpPr>
            <a:endCxn id="19" idx="2"/>
          </p:cNvCxnSpPr>
          <p:nvPr/>
        </p:nvCxnSpPr>
        <p:spPr>
          <a:xfrm flipH="1" flipV="1">
            <a:off x="2690420" y="3713686"/>
            <a:ext cx="1066" cy="507576"/>
          </a:xfrm>
          <a:prstGeom prst="line">
            <a:avLst/>
          </a:prstGeom>
          <a:solidFill>
            <a:schemeClr val="bg1"/>
          </a:solidFill>
          <a:ln w="57150">
            <a:solidFill>
              <a:srgbClr val="FF4343"/>
            </a:solidFill>
          </a:ln>
        </p:spPr>
        <p:style>
          <a:lnRef idx="2">
            <a:schemeClr val="accent1">
              <a:shade val="50000"/>
            </a:schemeClr>
          </a:lnRef>
          <a:fillRef idx="1">
            <a:schemeClr val="accent1"/>
          </a:fillRef>
          <a:effectRef idx="0">
            <a:schemeClr val="accent1"/>
          </a:effectRef>
          <a:fontRef idx="minor">
            <a:schemeClr val="lt1"/>
          </a:fontRef>
        </p:style>
      </p:cxnSp>
      <p:grpSp>
        <p:nvGrpSpPr>
          <p:cNvPr id="2" name="קבוצה 29"/>
          <p:cNvGrpSpPr>
            <a:grpSpLocks/>
          </p:cNvGrpSpPr>
          <p:nvPr/>
        </p:nvGrpSpPr>
        <p:grpSpPr bwMode="auto">
          <a:xfrm>
            <a:off x="830526" y="398767"/>
            <a:ext cx="3576364" cy="1512176"/>
            <a:chOff x="6781095" y="8269944"/>
            <a:chExt cx="4720057" cy="2497933"/>
          </a:xfrm>
        </p:grpSpPr>
        <p:grpSp>
          <p:nvGrpSpPr>
            <p:cNvPr id="3" name="קבוצה 30"/>
            <p:cNvGrpSpPr>
              <a:grpSpLocks/>
            </p:cNvGrpSpPr>
            <p:nvPr/>
          </p:nvGrpSpPr>
          <p:grpSpPr bwMode="auto">
            <a:xfrm>
              <a:off x="6781095" y="8269944"/>
              <a:ext cx="4717485" cy="2131127"/>
              <a:chOff x="6700070" y="4218801"/>
              <a:chExt cx="4717485" cy="2131127"/>
            </a:xfrm>
          </p:grpSpPr>
          <p:sp>
            <p:nvSpPr>
              <p:cNvPr id="39" name="TextBox 11"/>
              <p:cNvSpPr txBox="1">
                <a:spLocks noChangeArrowheads="1"/>
              </p:cNvSpPr>
              <p:nvPr/>
            </p:nvSpPr>
            <p:spPr bwMode="auto">
              <a:xfrm>
                <a:off x="6700070" y="4218801"/>
                <a:ext cx="4717485" cy="152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4400" b="1" dirty="0">
                    <a:solidFill>
                      <a:schemeClr val="bg1"/>
                    </a:solidFill>
                    <a:latin typeface="Heebo" pitchFamily="2" charset="0"/>
                    <a:cs typeface="Heebo" pitchFamily="2" charset="0"/>
                  </a:rPr>
                  <a:t>Strategic</a:t>
                </a:r>
                <a:r>
                  <a:rPr lang="en-US" altLang="en-US" sz="5400" b="1" dirty="0">
                    <a:solidFill>
                      <a:srgbClr val="FCC201"/>
                    </a:solidFill>
                    <a:latin typeface="Heebo" pitchFamily="2" charset="0"/>
                    <a:cs typeface="Heebo" pitchFamily="2" charset="0"/>
                  </a:rPr>
                  <a:t> </a:t>
                </a:r>
                <a:endParaRPr lang="he-IL" altLang="en-US" sz="5400" b="1" dirty="0">
                  <a:solidFill>
                    <a:srgbClr val="FCC201"/>
                  </a:solidFill>
                  <a:latin typeface="Heebo" pitchFamily="2" charset="0"/>
                  <a:cs typeface="Heebo" pitchFamily="2" charset="0"/>
                </a:endParaRPr>
              </a:p>
            </p:txBody>
          </p:sp>
          <p:sp>
            <p:nvSpPr>
              <p:cNvPr id="41" name="TextBox 13"/>
              <p:cNvSpPr txBox="1">
                <a:spLocks noChangeArrowheads="1"/>
              </p:cNvSpPr>
              <p:nvPr/>
            </p:nvSpPr>
            <p:spPr bwMode="auto">
              <a:xfrm>
                <a:off x="6700070" y="5426285"/>
                <a:ext cx="4717485" cy="92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5400" b="1" dirty="0">
                    <a:solidFill>
                      <a:srgbClr val="FFC000"/>
                    </a:solidFill>
                    <a:latin typeface="Heebo" pitchFamily="2" charset="0"/>
                    <a:cs typeface="Heebo" pitchFamily="2" charset="0"/>
                  </a:rPr>
                  <a:t>Thinking</a:t>
                </a:r>
                <a:endParaRPr lang="he-IL" altLang="en-US" sz="5400" b="1" dirty="0">
                  <a:solidFill>
                    <a:srgbClr val="FFC000"/>
                  </a:solidFill>
                  <a:latin typeface="Heebo" pitchFamily="2" charset="0"/>
                  <a:cs typeface="Heebo" pitchFamily="2" charset="0"/>
                </a:endParaRPr>
              </a:p>
            </p:txBody>
          </p:sp>
        </p:grpSp>
        <p:sp>
          <p:nvSpPr>
            <p:cNvPr id="32" name="צורה חופשית: צורה 19">
              <a:extLst/>
            </p:cNvPr>
            <p:cNvSpPr/>
            <p:nvPr/>
          </p:nvSpPr>
          <p:spPr>
            <a:xfrm>
              <a:off x="11039147" y="8357234"/>
              <a:ext cx="458829" cy="460531"/>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3" name="צורה חופשית: צורה 20">
              <a:extLst/>
            </p:cNvPr>
            <p:cNvSpPr/>
            <p:nvPr/>
          </p:nvSpPr>
          <p:spPr>
            <a:xfrm rot="5400000">
              <a:off x="11040678" y="10307403"/>
              <a:ext cx="458943" cy="462004"/>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5" name="צורה חופשית: צורה 21">
              <a:extLst/>
            </p:cNvPr>
            <p:cNvSpPr/>
            <p:nvPr/>
          </p:nvSpPr>
          <p:spPr>
            <a:xfrm rot="10800000">
              <a:off x="6784270" y="10305758"/>
              <a:ext cx="458829" cy="462119"/>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7" name="צורה חופשית: צורה 22">
              <a:extLst/>
            </p:cNvPr>
            <p:cNvSpPr/>
            <p:nvPr/>
          </p:nvSpPr>
          <p:spPr>
            <a:xfrm rot="16200000">
              <a:off x="6785007" y="8356497"/>
              <a:ext cx="458944" cy="460416"/>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r>
                <a:rPr lang="en-US" sz="1100" dirty="0"/>
                <a:t> </a:t>
              </a:r>
              <a:endParaRPr lang="he-IL" sz="1100" dirty="0"/>
            </a:p>
          </p:txBody>
        </p:sp>
      </p:grpSp>
    </p:spTree>
    <p:extLst>
      <p:ext uri="{BB962C8B-B14F-4D97-AF65-F5344CB8AC3E}">
        <p14:creationId xmlns:p14="http://schemas.microsoft.com/office/powerpoint/2010/main" val="86755645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636F25D-75B9-4FCF-8875-FC0D32CEAD9D}"/>
              </a:ext>
            </a:extLst>
          </p:cNvPr>
          <p:cNvSpPr>
            <a:spLocks noGrp="1"/>
          </p:cNvSpPr>
          <p:nvPr>
            <p:ph type="title"/>
          </p:nvPr>
        </p:nvSpPr>
        <p:spPr>
          <a:xfrm>
            <a:off x="8418931" y="552782"/>
            <a:ext cx="3765654" cy="1477328"/>
          </a:xfrm>
        </p:spPr>
        <p:txBody>
          <a:bodyPr/>
          <a:lstStyle/>
          <a:p>
            <a:pPr algn="ctr"/>
            <a:r>
              <a:rPr lang="en-US" sz="4000" dirty="0" smtClean="0"/>
              <a:t>5 Required Achievements</a:t>
            </a:r>
            <a:endParaRPr lang="he-IL" sz="4000" dirty="0"/>
          </a:p>
        </p:txBody>
      </p:sp>
      <p:sp>
        <p:nvSpPr>
          <p:cNvPr id="3" name="מלבן 2">
            <a:extLst>
              <a:ext uri="{FF2B5EF4-FFF2-40B4-BE49-F238E27FC236}">
                <a16:creationId xmlns:a16="http://schemas.microsoft.com/office/drawing/2014/main" id="{66AC8BA2-1CBE-49DB-ADA1-1ECD87B152EA}"/>
              </a:ext>
            </a:extLst>
          </p:cNvPr>
          <p:cNvSpPr/>
          <p:nvPr/>
        </p:nvSpPr>
        <p:spPr>
          <a:xfrm rot="2700000">
            <a:off x="10210286" y="2250500"/>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TextBox 5">
            <a:extLst>
              <a:ext uri="{FF2B5EF4-FFF2-40B4-BE49-F238E27FC236}">
                <a16:creationId xmlns:a16="http://schemas.microsoft.com/office/drawing/2014/main" id="{36E35792-D567-48F3-B737-7288850EF543}"/>
              </a:ext>
            </a:extLst>
          </p:cNvPr>
          <p:cNvSpPr txBox="1"/>
          <p:nvPr/>
        </p:nvSpPr>
        <p:spPr>
          <a:xfrm>
            <a:off x="261257" y="407645"/>
            <a:ext cx="8157673" cy="5452775"/>
          </a:xfrm>
          <a:prstGeom prst="rect">
            <a:avLst/>
          </a:prstGeom>
          <a:noFill/>
        </p:spPr>
        <p:txBody>
          <a:bodyPr wrap="square" rtlCol="1">
            <a:spAutoFit/>
          </a:bodyPr>
          <a:lstStyle/>
          <a:p>
            <a:pPr marL="514350" indent="-514350" algn="l" rtl="0">
              <a:lnSpc>
                <a:spcPts val="3800"/>
              </a:lnSpc>
              <a:buClr>
                <a:srgbClr val="FCC201"/>
              </a:buClr>
              <a:buFont typeface="+mj-lt"/>
              <a:buAutoNum type="arabicPeriod"/>
            </a:pPr>
            <a:r>
              <a:rPr lang="en-US" sz="2400" dirty="0" smtClean="0">
                <a:solidFill>
                  <a:schemeClr val="bg1"/>
                </a:solidFill>
                <a:latin typeface="Heebo" panose="00000500000000000000" pitchFamily="2" charset="-79"/>
                <a:cs typeface="Heebo" panose="00000500000000000000" pitchFamily="2" charset="-79"/>
              </a:rPr>
              <a:t>Getting acquainted with </a:t>
            </a:r>
            <a:r>
              <a:rPr lang="en-US" sz="2400" b="1" dirty="0" smtClean="0">
                <a:solidFill>
                  <a:schemeClr val="bg1"/>
                </a:solidFill>
                <a:latin typeface="Heebo" panose="00000500000000000000" pitchFamily="2" charset="-79"/>
                <a:cs typeface="Heebo" panose="00000500000000000000" pitchFamily="2" charset="-79"/>
              </a:rPr>
              <a:t>systematic inquiry </a:t>
            </a:r>
            <a:r>
              <a:rPr lang="en-US" sz="2400" dirty="0" smtClean="0">
                <a:solidFill>
                  <a:schemeClr val="bg1"/>
                </a:solidFill>
                <a:latin typeface="Heebo" panose="00000500000000000000" pitchFamily="2" charset="-79"/>
                <a:cs typeface="Heebo" panose="00000500000000000000" pitchFamily="2" charset="-79"/>
              </a:rPr>
              <a:t>and its components (key definitions)</a:t>
            </a:r>
          </a:p>
          <a:p>
            <a:pPr marL="514350" indent="-514350" algn="l" rtl="0">
              <a:lnSpc>
                <a:spcPts val="3800"/>
              </a:lnSpc>
              <a:buClr>
                <a:srgbClr val="FCC201"/>
              </a:buClr>
              <a:buFont typeface="+mj-lt"/>
              <a:buAutoNum type="arabicPeriod"/>
            </a:pPr>
            <a:endParaRPr lang="en-US" sz="2400" dirty="0" smtClean="0">
              <a:solidFill>
                <a:schemeClr val="bg1"/>
              </a:solidFill>
              <a:latin typeface="Heebo" panose="00000500000000000000" pitchFamily="2" charset="-79"/>
              <a:cs typeface="Heebo" panose="00000500000000000000" pitchFamily="2" charset="-79"/>
            </a:endParaRPr>
          </a:p>
          <a:p>
            <a:pPr marL="514350" indent="-514350" algn="l" rtl="0">
              <a:lnSpc>
                <a:spcPts val="3800"/>
              </a:lnSpc>
              <a:buClr>
                <a:srgbClr val="FCC201"/>
              </a:buClr>
              <a:buFont typeface="+mj-lt"/>
              <a:buAutoNum type="arabicPeriod"/>
            </a:pPr>
            <a:r>
              <a:rPr lang="en-US" sz="2400" dirty="0" smtClean="0">
                <a:solidFill>
                  <a:schemeClr val="bg1"/>
                </a:solidFill>
                <a:latin typeface="Heebo" panose="00000500000000000000" pitchFamily="2" charset="-79"/>
                <a:cs typeface="Heebo" panose="00000500000000000000" pitchFamily="2" charset="-79"/>
              </a:rPr>
              <a:t>Understanding the </a:t>
            </a:r>
            <a:r>
              <a:rPr lang="en-US" sz="2400" b="1" dirty="0" smtClean="0">
                <a:solidFill>
                  <a:schemeClr val="bg1"/>
                </a:solidFill>
                <a:latin typeface="Heebo" panose="00000500000000000000" pitchFamily="2" charset="-79"/>
                <a:cs typeface="Heebo" panose="00000500000000000000" pitchFamily="2" charset="-79"/>
              </a:rPr>
              <a:t>relationship </a:t>
            </a:r>
            <a:r>
              <a:rPr lang="en-US" sz="2400" dirty="0" smtClean="0">
                <a:solidFill>
                  <a:schemeClr val="bg1"/>
                </a:solidFill>
                <a:latin typeface="Heebo" panose="00000500000000000000" pitchFamily="2" charset="-79"/>
                <a:cs typeface="Heebo" panose="00000500000000000000" pitchFamily="2" charset="-79"/>
              </a:rPr>
              <a:t>between design and </a:t>
            </a:r>
            <a:r>
              <a:rPr lang="en-US" sz="2400" b="1" dirty="0" smtClean="0">
                <a:solidFill>
                  <a:schemeClr val="bg1"/>
                </a:solidFill>
                <a:latin typeface="Heebo" panose="00000500000000000000" pitchFamily="2" charset="-79"/>
                <a:cs typeface="Heebo" panose="00000500000000000000" pitchFamily="2" charset="-79"/>
              </a:rPr>
              <a:t>planning </a:t>
            </a:r>
            <a:r>
              <a:rPr lang="en-US" sz="2400" dirty="0" smtClean="0">
                <a:solidFill>
                  <a:schemeClr val="bg1"/>
                </a:solidFill>
                <a:latin typeface="Heebo" panose="00000500000000000000" pitchFamily="2" charset="-79"/>
                <a:cs typeface="Heebo" panose="00000500000000000000" pitchFamily="2" charset="-79"/>
              </a:rPr>
              <a:t>and the </a:t>
            </a:r>
            <a:r>
              <a:rPr lang="en-US" sz="2400" dirty="0" smtClean="0">
                <a:solidFill>
                  <a:schemeClr val="bg1"/>
                </a:solidFill>
                <a:latin typeface="Heebo" panose="00000500000000000000" pitchFamily="2" charset="-79"/>
                <a:cs typeface="Heebo" panose="00000500000000000000" pitchFamily="2" charset="-79"/>
              </a:rPr>
              <a:t>relationship </a:t>
            </a:r>
            <a:r>
              <a:rPr lang="en-US" sz="2400" dirty="0" smtClean="0">
                <a:solidFill>
                  <a:schemeClr val="bg1"/>
                </a:solidFill>
                <a:latin typeface="Heebo" panose="00000500000000000000" pitchFamily="2" charset="-79"/>
                <a:cs typeface="Heebo" panose="00000500000000000000" pitchFamily="2" charset="-79"/>
              </a:rPr>
              <a:t>between </a:t>
            </a:r>
            <a:r>
              <a:rPr lang="en-US" sz="2400" b="1" dirty="0" smtClean="0">
                <a:solidFill>
                  <a:schemeClr val="bg1"/>
                </a:solidFill>
                <a:latin typeface="Heebo" panose="00000500000000000000" pitchFamily="2" charset="-79"/>
                <a:cs typeface="Heebo" panose="00000500000000000000" pitchFamily="2" charset="-79"/>
              </a:rPr>
              <a:t>strategy</a:t>
            </a:r>
            <a:r>
              <a:rPr lang="en-US" sz="2400" dirty="0" smtClean="0">
                <a:solidFill>
                  <a:schemeClr val="bg1"/>
                </a:solidFill>
                <a:latin typeface="Heebo" panose="00000500000000000000" pitchFamily="2" charset="-79"/>
                <a:cs typeface="Heebo" panose="00000500000000000000" pitchFamily="2" charset="-79"/>
              </a:rPr>
              <a:t> and </a:t>
            </a:r>
            <a:r>
              <a:rPr lang="en-US" sz="2400" b="1" dirty="0" smtClean="0">
                <a:solidFill>
                  <a:schemeClr val="bg1"/>
                </a:solidFill>
                <a:latin typeface="Heebo" panose="00000500000000000000" pitchFamily="2" charset="-79"/>
                <a:cs typeface="Heebo" panose="00000500000000000000" pitchFamily="2" charset="-79"/>
              </a:rPr>
              <a:t>campaign </a:t>
            </a:r>
            <a:endParaRPr lang="en-US" sz="2400" dirty="0" smtClean="0">
              <a:solidFill>
                <a:schemeClr val="bg1"/>
              </a:solidFill>
              <a:latin typeface="Heebo" panose="00000500000000000000" pitchFamily="2" charset="-79"/>
              <a:cs typeface="Heebo" panose="00000500000000000000" pitchFamily="2" charset="-79"/>
            </a:endParaRPr>
          </a:p>
          <a:p>
            <a:pPr marL="514350" indent="-514350" algn="l" rtl="0">
              <a:lnSpc>
                <a:spcPts val="3800"/>
              </a:lnSpc>
              <a:buClr>
                <a:srgbClr val="FCC201"/>
              </a:buClr>
              <a:buFont typeface="+mj-lt"/>
              <a:buAutoNum type="arabicPeriod"/>
            </a:pPr>
            <a:endParaRPr lang="en-US" sz="2400" dirty="0" smtClean="0">
              <a:solidFill>
                <a:schemeClr val="bg1"/>
              </a:solidFill>
              <a:latin typeface="Heebo" panose="00000500000000000000" pitchFamily="2" charset="-79"/>
              <a:cs typeface="Heebo" panose="00000500000000000000" pitchFamily="2" charset="-79"/>
            </a:endParaRPr>
          </a:p>
          <a:p>
            <a:pPr marL="514350" indent="-514350" algn="l" rtl="0">
              <a:lnSpc>
                <a:spcPts val="3800"/>
              </a:lnSpc>
              <a:buClr>
                <a:srgbClr val="FCC201"/>
              </a:buClr>
              <a:buFont typeface="+mj-lt"/>
              <a:buAutoNum type="arabicPeriod"/>
            </a:pPr>
            <a:r>
              <a:rPr lang="en-US" sz="2400" dirty="0" smtClean="0">
                <a:solidFill>
                  <a:schemeClr val="bg1"/>
                </a:solidFill>
                <a:latin typeface="Heebo" panose="00000500000000000000" pitchFamily="2" charset="-79"/>
                <a:cs typeface="Heebo" panose="00000500000000000000" pitchFamily="2" charset="-79"/>
              </a:rPr>
              <a:t>Presenting </a:t>
            </a:r>
            <a:r>
              <a:rPr lang="en-US" sz="2400" b="1" dirty="0" smtClean="0">
                <a:solidFill>
                  <a:schemeClr val="bg1"/>
                </a:solidFill>
                <a:latin typeface="Heebo" panose="00000500000000000000" pitchFamily="2" charset="-79"/>
                <a:cs typeface="Heebo" panose="00000500000000000000" pitchFamily="2" charset="-79"/>
              </a:rPr>
              <a:t>systematic inquiry </a:t>
            </a:r>
            <a:r>
              <a:rPr lang="en-US" sz="2400" dirty="0" smtClean="0">
                <a:solidFill>
                  <a:schemeClr val="bg1"/>
                </a:solidFill>
                <a:latin typeface="Heebo" panose="00000500000000000000" pitchFamily="2" charset="-79"/>
                <a:cs typeface="Heebo" panose="00000500000000000000" pitchFamily="2" charset="-79"/>
              </a:rPr>
              <a:t>as a cognitive tool through which it is possible to transfer from an unexamined and emerging situation, to a systematic understanding (“orientation”) </a:t>
            </a:r>
          </a:p>
        </p:txBody>
      </p:sp>
    </p:spTree>
    <p:extLst>
      <p:ext uri="{BB962C8B-B14F-4D97-AF65-F5344CB8AC3E}">
        <p14:creationId xmlns:p14="http://schemas.microsoft.com/office/powerpoint/2010/main" val="3218730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636F25D-75B9-4FCF-8875-FC0D32CEAD9D}"/>
              </a:ext>
            </a:extLst>
          </p:cNvPr>
          <p:cNvSpPr>
            <a:spLocks noGrp="1"/>
          </p:cNvSpPr>
          <p:nvPr>
            <p:ph type="title"/>
          </p:nvPr>
        </p:nvSpPr>
        <p:spPr>
          <a:xfrm>
            <a:off x="8418931" y="552782"/>
            <a:ext cx="3765654" cy="1477328"/>
          </a:xfrm>
        </p:spPr>
        <p:txBody>
          <a:bodyPr/>
          <a:lstStyle/>
          <a:p>
            <a:pPr algn="ctr"/>
            <a:r>
              <a:rPr lang="en-US" sz="4000" dirty="0" smtClean="0"/>
              <a:t>5 Required Achievements</a:t>
            </a:r>
            <a:endParaRPr lang="he-IL" sz="4000" dirty="0"/>
          </a:p>
        </p:txBody>
      </p:sp>
      <p:sp>
        <p:nvSpPr>
          <p:cNvPr id="3" name="מלבן 2">
            <a:extLst>
              <a:ext uri="{FF2B5EF4-FFF2-40B4-BE49-F238E27FC236}">
                <a16:creationId xmlns:a16="http://schemas.microsoft.com/office/drawing/2014/main" id="{66AC8BA2-1CBE-49DB-ADA1-1ECD87B152EA}"/>
              </a:ext>
            </a:extLst>
          </p:cNvPr>
          <p:cNvSpPr/>
          <p:nvPr/>
        </p:nvSpPr>
        <p:spPr>
          <a:xfrm rot="2700000">
            <a:off x="10210286" y="2250500"/>
            <a:ext cx="215682" cy="215682"/>
          </a:xfrm>
          <a:prstGeom prst="rect">
            <a:avLst/>
          </a:prstGeom>
          <a:solidFill>
            <a:srgbClr val="FCC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TextBox 5">
            <a:extLst>
              <a:ext uri="{FF2B5EF4-FFF2-40B4-BE49-F238E27FC236}">
                <a16:creationId xmlns:a16="http://schemas.microsoft.com/office/drawing/2014/main" id="{36E35792-D567-48F3-B737-7288850EF543}"/>
              </a:ext>
            </a:extLst>
          </p:cNvPr>
          <p:cNvSpPr txBox="1"/>
          <p:nvPr/>
        </p:nvSpPr>
        <p:spPr>
          <a:xfrm>
            <a:off x="261257" y="407645"/>
            <a:ext cx="8157673" cy="3961341"/>
          </a:xfrm>
          <a:prstGeom prst="rect">
            <a:avLst/>
          </a:prstGeom>
          <a:noFill/>
        </p:spPr>
        <p:txBody>
          <a:bodyPr wrap="square" rtlCol="1">
            <a:spAutoFit/>
          </a:bodyPr>
          <a:lstStyle/>
          <a:p>
            <a:pPr marL="514350" indent="-514350" algn="l" rtl="0">
              <a:lnSpc>
                <a:spcPts val="3800"/>
              </a:lnSpc>
              <a:buClr>
                <a:srgbClr val="FCC201"/>
              </a:buClr>
              <a:buFont typeface="+mj-lt"/>
              <a:buAutoNum type="arabicPeriod" startAt="4"/>
            </a:pPr>
            <a:r>
              <a:rPr lang="en-US" sz="2400" dirty="0" smtClean="0">
                <a:solidFill>
                  <a:schemeClr val="bg1"/>
                </a:solidFill>
                <a:latin typeface="Heebo" panose="00000500000000000000" pitchFamily="2" charset="-79"/>
                <a:cs typeface="Heebo" panose="00000500000000000000" pitchFamily="2" charset="-79"/>
              </a:rPr>
              <a:t>Knowing </a:t>
            </a:r>
            <a:r>
              <a:rPr lang="en-US" sz="2400" b="1" dirty="0" smtClean="0">
                <a:solidFill>
                  <a:schemeClr val="bg1"/>
                </a:solidFill>
                <a:latin typeface="Heebo" panose="00000500000000000000" pitchFamily="2" charset="-79"/>
                <a:cs typeface="Heebo" panose="00000500000000000000" pitchFamily="2" charset="-79"/>
              </a:rPr>
              <a:t>when</a:t>
            </a:r>
            <a:r>
              <a:rPr lang="en-US" sz="2400" dirty="0" smtClean="0">
                <a:solidFill>
                  <a:schemeClr val="bg1"/>
                </a:solidFill>
                <a:latin typeface="Heebo" panose="00000500000000000000" pitchFamily="2" charset="-79"/>
                <a:cs typeface="Heebo" panose="00000500000000000000" pitchFamily="2" charset="-79"/>
              </a:rPr>
              <a:t> an inquiry needs to be done (self awareness and institutional culture), in face of the question – </a:t>
            </a:r>
            <a:r>
              <a:rPr lang="en-US" sz="2400" b="1" dirty="0" smtClean="0">
                <a:solidFill>
                  <a:schemeClr val="bg1"/>
                </a:solidFill>
                <a:latin typeface="Heebo" panose="00000500000000000000" pitchFamily="2" charset="-79"/>
                <a:cs typeface="Heebo" panose="00000500000000000000" pitchFamily="2" charset="-79"/>
              </a:rPr>
              <a:t>how</a:t>
            </a:r>
            <a:r>
              <a:rPr lang="en-US" sz="2400" dirty="0" smtClean="0">
                <a:solidFill>
                  <a:schemeClr val="bg1"/>
                </a:solidFill>
                <a:latin typeface="Heebo" panose="00000500000000000000" pitchFamily="2" charset="-79"/>
                <a:cs typeface="Heebo" panose="00000500000000000000" pitchFamily="2" charset="-79"/>
              </a:rPr>
              <a:t> does one implement a systematic inquiry</a:t>
            </a:r>
          </a:p>
          <a:p>
            <a:pPr marL="514350" indent="-514350" algn="l" rtl="0">
              <a:lnSpc>
                <a:spcPts val="3800"/>
              </a:lnSpc>
              <a:buClr>
                <a:srgbClr val="FCC201"/>
              </a:buClr>
              <a:buFont typeface="+mj-lt"/>
              <a:buAutoNum type="arabicPeriod" startAt="4"/>
            </a:pPr>
            <a:endParaRPr lang="en-US" sz="2400" dirty="0" smtClean="0">
              <a:solidFill>
                <a:schemeClr val="bg1"/>
              </a:solidFill>
              <a:latin typeface="Heebo" panose="00000500000000000000" pitchFamily="2" charset="-79"/>
              <a:cs typeface="Heebo" panose="00000500000000000000" pitchFamily="2" charset="-79"/>
            </a:endParaRPr>
          </a:p>
          <a:p>
            <a:pPr marL="514350" indent="-514350" algn="l" rtl="0">
              <a:lnSpc>
                <a:spcPts val="3800"/>
              </a:lnSpc>
              <a:buClr>
                <a:srgbClr val="FCC201"/>
              </a:buClr>
              <a:buFont typeface="+mj-lt"/>
              <a:buAutoNum type="arabicPeriod" startAt="4"/>
            </a:pPr>
            <a:r>
              <a:rPr lang="en-US" sz="2400" dirty="0" smtClean="0">
                <a:solidFill>
                  <a:schemeClr val="bg1"/>
                </a:solidFill>
                <a:latin typeface="Heebo" panose="00000500000000000000" pitchFamily="2" charset="-79"/>
                <a:cs typeface="Heebo" panose="00000500000000000000" pitchFamily="2" charset="-79"/>
              </a:rPr>
              <a:t>Summarizing strategy as an </a:t>
            </a:r>
            <a:r>
              <a:rPr lang="en-US" sz="2400" b="1" dirty="0" smtClean="0">
                <a:solidFill>
                  <a:schemeClr val="bg1"/>
                </a:solidFill>
                <a:latin typeface="Heebo" panose="00000500000000000000" pitchFamily="2" charset="-79"/>
                <a:cs typeface="Heebo" panose="00000500000000000000" pitchFamily="2" charset="-79"/>
              </a:rPr>
              <a:t>emerging</a:t>
            </a:r>
            <a:r>
              <a:rPr lang="en-US" sz="2400" dirty="0" smtClean="0">
                <a:solidFill>
                  <a:schemeClr val="bg1"/>
                </a:solidFill>
                <a:latin typeface="Heebo" panose="00000500000000000000" pitchFamily="2" charset="-79"/>
                <a:cs typeface="Heebo" panose="00000500000000000000" pitchFamily="2" charset="-79"/>
              </a:rPr>
              <a:t> process of </a:t>
            </a:r>
            <a:r>
              <a:rPr lang="en-US" sz="2400" b="1" dirty="0" smtClean="0">
                <a:solidFill>
                  <a:schemeClr val="bg1"/>
                </a:solidFill>
                <a:latin typeface="Heebo" panose="00000500000000000000" pitchFamily="2" charset="-79"/>
                <a:cs typeface="Heebo" panose="00000500000000000000" pitchFamily="2" charset="-79"/>
              </a:rPr>
              <a:t>learning</a:t>
            </a:r>
            <a:r>
              <a:rPr lang="en-US" sz="2400" dirty="0" smtClean="0">
                <a:solidFill>
                  <a:schemeClr val="bg1"/>
                </a:solidFill>
                <a:latin typeface="Heebo" panose="00000500000000000000" pitchFamily="2" charset="-79"/>
                <a:cs typeface="Heebo" panose="00000500000000000000" pitchFamily="2" charset="-79"/>
              </a:rPr>
              <a:t> </a:t>
            </a:r>
          </a:p>
          <a:p>
            <a:pPr marL="514350" indent="-514350" algn="l" rtl="0">
              <a:lnSpc>
                <a:spcPts val="3800"/>
              </a:lnSpc>
              <a:buClr>
                <a:srgbClr val="FCC201"/>
              </a:buClr>
              <a:buFont typeface="+mj-lt"/>
              <a:buAutoNum type="arabicPeriod" startAt="4"/>
            </a:pPr>
            <a:endParaRPr lang="en-US" sz="2400" dirty="0" smtClean="0">
              <a:solidFill>
                <a:schemeClr val="bg1"/>
              </a:solidFill>
              <a:latin typeface="Heebo" panose="00000500000000000000" pitchFamily="2" charset="-79"/>
              <a:cs typeface="Heebo" panose="00000500000000000000" pitchFamily="2" charset="-79"/>
            </a:endParaRPr>
          </a:p>
        </p:txBody>
      </p:sp>
    </p:spTree>
    <p:extLst>
      <p:ext uri="{BB962C8B-B14F-4D97-AF65-F5344CB8AC3E}">
        <p14:creationId xmlns:p14="http://schemas.microsoft.com/office/powerpoint/2010/main" val="3218730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13C7C672-76B2-413E-9408-F9C0DE56BB34}"/>
              </a:ext>
            </a:extLst>
          </p:cNvPr>
          <p:cNvSpPr txBox="1"/>
          <p:nvPr/>
        </p:nvSpPr>
        <p:spPr>
          <a:xfrm>
            <a:off x="4086278" y="587504"/>
            <a:ext cx="8577226" cy="1077218"/>
          </a:xfrm>
          <a:prstGeom prst="rect">
            <a:avLst/>
          </a:prstGeom>
          <a:noFill/>
        </p:spPr>
        <p:txBody>
          <a:bodyPr wrap="square" rtlCol="1">
            <a:spAutoFit/>
          </a:bodyPr>
          <a:lstStyle/>
          <a:p>
            <a:pPr algn="ctr" rtl="0"/>
            <a:r>
              <a:rPr lang="en-US" altLang="he-IL" sz="3200" dirty="0">
                <a:solidFill>
                  <a:schemeClr val="bg1"/>
                </a:solidFill>
                <a:latin typeface="Heebo" pitchFamily="2" charset="-79"/>
                <a:cs typeface="Heebo" pitchFamily="2" charset="-79"/>
              </a:rPr>
              <a:t>Strategy as design, plan</a:t>
            </a:r>
          </a:p>
          <a:p>
            <a:pPr algn="ctr" rtl="0"/>
            <a:r>
              <a:rPr lang="en-US" altLang="he-IL" sz="3200" dirty="0">
                <a:solidFill>
                  <a:schemeClr val="bg1"/>
                </a:solidFill>
                <a:latin typeface="Heebo" pitchFamily="2" charset="-79"/>
                <a:cs typeface="Heebo" pitchFamily="2" charset="-79"/>
              </a:rPr>
              <a:t>and execution</a:t>
            </a:r>
            <a:endParaRPr lang="he-IL" sz="3200" spc="90" dirty="0">
              <a:solidFill>
                <a:schemeClr val="bg1"/>
              </a:solidFill>
              <a:latin typeface="Heebo" panose="00000500000000000000" pitchFamily="2" charset="-79"/>
              <a:cs typeface="Heebo" panose="00000500000000000000" pitchFamily="2" charset="-79"/>
            </a:endParaRPr>
          </a:p>
        </p:txBody>
      </p:sp>
      <p:cxnSp>
        <p:nvCxnSpPr>
          <p:cNvPr id="29" name="מחבר ישר 28">
            <a:extLst>
              <a:ext uri="{FF2B5EF4-FFF2-40B4-BE49-F238E27FC236}">
                <a16:creationId xmlns:a16="http://schemas.microsoft.com/office/drawing/2014/main" id="{A0A8F1E4-83A1-40D8-8FA8-75487D3F4A9F}"/>
              </a:ext>
            </a:extLst>
          </p:cNvPr>
          <p:cNvCxnSpPr>
            <a:cxnSpLocks/>
            <a:endCxn id="13" idx="6"/>
          </p:cNvCxnSpPr>
          <p:nvPr/>
        </p:nvCxnSpPr>
        <p:spPr>
          <a:xfrm>
            <a:off x="2851067" y="4544911"/>
            <a:ext cx="7304724" cy="0"/>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7" name="אליפסה 16">
            <a:extLst>
              <a:ext uri="{FF2B5EF4-FFF2-40B4-BE49-F238E27FC236}">
                <a16:creationId xmlns:a16="http://schemas.microsoft.com/office/drawing/2014/main" id="{04308812-35DB-4E2C-9A2E-94AC9614EABC}"/>
              </a:ext>
            </a:extLst>
          </p:cNvPr>
          <p:cNvSpPr/>
          <p:nvPr/>
        </p:nvSpPr>
        <p:spPr>
          <a:xfrm>
            <a:off x="2321631"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1</a:t>
            </a:r>
          </a:p>
        </p:txBody>
      </p:sp>
      <p:sp>
        <p:nvSpPr>
          <p:cNvPr id="16" name="אליפסה 15">
            <a:extLst>
              <a:ext uri="{FF2B5EF4-FFF2-40B4-BE49-F238E27FC236}">
                <a16:creationId xmlns:a16="http://schemas.microsoft.com/office/drawing/2014/main" id="{FE819FB2-33D0-44DB-8CE7-1A8D646DE725}"/>
              </a:ext>
            </a:extLst>
          </p:cNvPr>
          <p:cNvSpPr/>
          <p:nvPr/>
        </p:nvSpPr>
        <p:spPr>
          <a:xfrm>
            <a:off x="4106608" y="4205640"/>
            <a:ext cx="678542" cy="678542"/>
          </a:xfrm>
          <a:prstGeom prst="ellipse">
            <a:avLst/>
          </a:prstGeom>
          <a:solidFill>
            <a:schemeClr val="bg1"/>
          </a:solidFill>
          <a:ln w="57150">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2</a:t>
            </a:r>
            <a:endParaRPr lang="he-IL" sz="2400" b="1" dirty="0">
              <a:solidFill>
                <a:srgbClr val="222B34"/>
              </a:solidFill>
              <a:latin typeface="Heebo" panose="00000500000000000000" pitchFamily="2" charset="-79"/>
              <a:cs typeface="Heebo" panose="00000500000000000000" pitchFamily="2" charset="-79"/>
            </a:endParaRPr>
          </a:p>
        </p:txBody>
      </p:sp>
      <p:sp>
        <p:nvSpPr>
          <p:cNvPr id="21" name="מלבן 20">
            <a:extLst>
              <a:ext uri="{FF2B5EF4-FFF2-40B4-BE49-F238E27FC236}">
                <a16:creationId xmlns:a16="http://schemas.microsoft.com/office/drawing/2014/main" id="{8AC9FDB1-81C1-404F-9885-B48C78718245}"/>
              </a:ext>
            </a:extLst>
          </p:cNvPr>
          <p:cNvSpPr/>
          <p:nvPr/>
        </p:nvSpPr>
        <p:spPr>
          <a:xfrm>
            <a:off x="8609928" y="2657586"/>
            <a:ext cx="2468830" cy="106619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Summary –</a:t>
            </a:r>
          </a:p>
          <a:p>
            <a:pPr algn="ctr"/>
            <a:r>
              <a:rPr lang="en-US" sz="1900" dirty="0" smtClean="0">
                <a:latin typeface="Heebo" panose="00000500000000000000" pitchFamily="2" charset="-79"/>
                <a:cs typeface="Heebo" panose="00000500000000000000" pitchFamily="2" charset="-79"/>
              </a:rPr>
              <a:t>strategy as a learning process</a:t>
            </a:r>
            <a:endParaRPr lang="he-IL" sz="1900" dirty="0">
              <a:latin typeface="Heebo" panose="00000500000000000000" pitchFamily="2" charset="-79"/>
              <a:cs typeface="Heebo" panose="00000500000000000000" pitchFamily="2" charset="-79"/>
            </a:endParaRPr>
          </a:p>
        </p:txBody>
      </p:sp>
      <p:cxnSp>
        <p:nvCxnSpPr>
          <p:cNvPr id="36" name="מחבר ישר 35">
            <a:extLst>
              <a:ext uri="{FF2B5EF4-FFF2-40B4-BE49-F238E27FC236}">
                <a16:creationId xmlns:a16="http://schemas.microsoft.com/office/drawing/2014/main" id="{9CEB62B2-96A0-4349-8529-0916417735E1}"/>
              </a:ext>
            </a:extLst>
          </p:cNvPr>
          <p:cNvCxnSpPr>
            <a:endCxn id="21" idx="2"/>
          </p:cNvCxnSpPr>
          <p:nvPr/>
        </p:nvCxnSpPr>
        <p:spPr>
          <a:xfrm flipV="1">
            <a:off x="9840795" y="3723777"/>
            <a:ext cx="3548"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5" name="אליפסה 14">
            <a:extLst>
              <a:ext uri="{FF2B5EF4-FFF2-40B4-BE49-F238E27FC236}">
                <a16:creationId xmlns:a16="http://schemas.microsoft.com/office/drawing/2014/main" id="{9DDC9EC2-66EB-4A6D-8965-1CAC9494FAC5}"/>
              </a:ext>
            </a:extLst>
          </p:cNvPr>
          <p:cNvSpPr/>
          <p:nvPr/>
        </p:nvSpPr>
        <p:spPr>
          <a:xfrm>
            <a:off x="5899440"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3</a:t>
            </a:r>
            <a:endParaRPr lang="he-IL" sz="2400" b="1" dirty="0">
              <a:solidFill>
                <a:srgbClr val="222B34"/>
              </a:solidFill>
              <a:latin typeface="Heebo" panose="00000500000000000000" pitchFamily="2" charset="-79"/>
              <a:cs typeface="Heebo" panose="00000500000000000000" pitchFamily="2" charset="-79"/>
            </a:endParaRPr>
          </a:p>
        </p:txBody>
      </p:sp>
      <p:sp>
        <p:nvSpPr>
          <p:cNvPr id="24" name="מלבן 23">
            <a:extLst>
              <a:ext uri="{FF2B5EF4-FFF2-40B4-BE49-F238E27FC236}">
                <a16:creationId xmlns:a16="http://schemas.microsoft.com/office/drawing/2014/main" id="{083F108E-103C-41F5-86EB-1CF8A24F9D20}"/>
              </a:ext>
            </a:extLst>
          </p:cNvPr>
          <p:cNvSpPr/>
          <p:nvPr/>
        </p:nvSpPr>
        <p:spPr>
          <a:xfrm>
            <a:off x="6753654" y="5397979"/>
            <a:ext cx="2468830" cy="1066191"/>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Systematic inquiry as a feasible practice</a:t>
            </a:r>
            <a:endParaRPr lang="he-IL" sz="1900" dirty="0">
              <a:latin typeface="Heebo" panose="00000500000000000000" pitchFamily="2" charset="-79"/>
              <a:cs typeface="Heebo" panose="00000500000000000000" pitchFamily="2" charset="-79"/>
            </a:endParaRPr>
          </a:p>
        </p:txBody>
      </p:sp>
      <p:cxnSp>
        <p:nvCxnSpPr>
          <p:cNvPr id="38" name="מחבר ישר 37">
            <a:extLst>
              <a:ext uri="{FF2B5EF4-FFF2-40B4-BE49-F238E27FC236}">
                <a16:creationId xmlns:a16="http://schemas.microsoft.com/office/drawing/2014/main" id="{7545222B-5466-4AC9-BA41-13A948B89B1D}"/>
              </a:ext>
            </a:extLst>
          </p:cNvPr>
          <p:cNvCxnSpPr>
            <a:endCxn id="24" idx="0"/>
          </p:cNvCxnSpPr>
          <p:nvPr/>
        </p:nvCxnSpPr>
        <p:spPr>
          <a:xfrm flipH="1">
            <a:off x="7988069" y="4890403"/>
            <a:ext cx="254"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4" name="אליפסה 13">
            <a:extLst>
              <a:ext uri="{FF2B5EF4-FFF2-40B4-BE49-F238E27FC236}">
                <a16:creationId xmlns:a16="http://schemas.microsoft.com/office/drawing/2014/main" id="{11F8FF7E-5CA5-4CE4-9BF8-3ECD1B59EC91}"/>
              </a:ext>
            </a:extLst>
          </p:cNvPr>
          <p:cNvSpPr/>
          <p:nvPr/>
        </p:nvSpPr>
        <p:spPr>
          <a:xfrm>
            <a:off x="7686978"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4</a:t>
            </a:r>
            <a:endParaRPr lang="he-IL" sz="2400" b="1" dirty="0">
              <a:solidFill>
                <a:srgbClr val="222B34"/>
              </a:solidFill>
              <a:latin typeface="Heebo" panose="00000500000000000000" pitchFamily="2" charset="-79"/>
              <a:cs typeface="Heebo" panose="00000500000000000000" pitchFamily="2" charset="-79"/>
            </a:endParaRPr>
          </a:p>
        </p:txBody>
      </p:sp>
      <p:sp>
        <p:nvSpPr>
          <p:cNvPr id="20" name="מלבן 19">
            <a:extLst>
              <a:ext uri="{FF2B5EF4-FFF2-40B4-BE49-F238E27FC236}">
                <a16:creationId xmlns:a16="http://schemas.microsoft.com/office/drawing/2014/main" id="{3BB532C3-50C3-4083-B55B-7FC947FD4568}"/>
              </a:ext>
            </a:extLst>
          </p:cNvPr>
          <p:cNvSpPr/>
          <p:nvPr/>
        </p:nvSpPr>
        <p:spPr>
          <a:xfrm>
            <a:off x="5042193" y="2657586"/>
            <a:ext cx="2468830" cy="1034258"/>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What lies between “designing” and “planning” </a:t>
            </a:r>
            <a:endParaRPr lang="he-IL" sz="1900" dirty="0">
              <a:latin typeface="Heebo" panose="00000500000000000000" pitchFamily="2" charset="-79"/>
              <a:cs typeface="Heebo" panose="00000500000000000000" pitchFamily="2" charset="-79"/>
            </a:endParaRPr>
          </a:p>
        </p:txBody>
      </p:sp>
      <p:cxnSp>
        <p:nvCxnSpPr>
          <p:cNvPr id="40" name="מחבר ישר 39">
            <a:extLst>
              <a:ext uri="{FF2B5EF4-FFF2-40B4-BE49-F238E27FC236}">
                <a16:creationId xmlns:a16="http://schemas.microsoft.com/office/drawing/2014/main" id="{497847B8-3B0B-4176-89A7-E172C8C3C9B4}"/>
              </a:ext>
            </a:extLst>
          </p:cNvPr>
          <p:cNvCxnSpPr/>
          <p:nvPr/>
        </p:nvCxnSpPr>
        <p:spPr>
          <a:xfrm flipV="1">
            <a:off x="6275368" y="3691844"/>
            <a:ext cx="1240" cy="492602"/>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sp>
        <p:nvSpPr>
          <p:cNvPr id="13" name="אליפסה 12">
            <a:extLst>
              <a:ext uri="{FF2B5EF4-FFF2-40B4-BE49-F238E27FC236}">
                <a16:creationId xmlns:a16="http://schemas.microsoft.com/office/drawing/2014/main" id="{CA6F7869-CBAB-461B-B3BD-92CCE4596DC1}"/>
              </a:ext>
            </a:extLst>
          </p:cNvPr>
          <p:cNvSpPr/>
          <p:nvPr/>
        </p:nvSpPr>
        <p:spPr>
          <a:xfrm>
            <a:off x="9477249" y="4205640"/>
            <a:ext cx="678542" cy="678542"/>
          </a:xfrm>
          <a:prstGeom prst="ellipse">
            <a:avLst/>
          </a:prstGeom>
          <a:solidFill>
            <a:schemeClr val="bg1"/>
          </a:solidFill>
          <a:ln w="57150">
            <a:solidFill>
              <a:srgbClr val="222B34"/>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b="1" dirty="0" smtClean="0">
                <a:solidFill>
                  <a:srgbClr val="222B34"/>
                </a:solidFill>
                <a:latin typeface="Heebo" panose="00000500000000000000" pitchFamily="2" charset="-79"/>
                <a:cs typeface="Heebo" panose="00000500000000000000" pitchFamily="2" charset="-79"/>
              </a:rPr>
              <a:t>5</a:t>
            </a:r>
            <a:endParaRPr lang="he-IL" sz="2400" b="1" dirty="0">
              <a:solidFill>
                <a:srgbClr val="222B34"/>
              </a:solidFill>
              <a:latin typeface="Heebo" panose="00000500000000000000" pitchFamily="2" charset="-79"/>
              <a:cs typeface="Heebo" panose="00000500000000000000" pitchFamily="2" charset="-79"/>
            </a:endParaRPr>
          </a:p>
        </p:txBody>
      </p:sp>
      <p:sp>
        <p:nvSpPr>
          <p:cNvPr id="23" name="מלבן 22">
            <a:extLst>
              <a:ext uri="{FF2B5EF4-FFF2-40B4-BE49-F238E27FC236}">
                <a16:creationId xmlns:a16="http://schemas.microsoft.com/office/drawing/2014/main" id="{929B1B9C-E19F-4DE9-84BF-B6A003E6AAA8}"/>
              </a:ext>
            </a:extLst>
          </p:cNvPr>
          <p:cNvSpPr/>
          <p:nvPr/>
        </p:nvSpPr>
        <p:spPr>
          <a:xfrm>
            <a:off x="3170534" y="5397979"/>
            <a:ext cx="2468830" cy="1278592"/>
          </a:xfrm>
          <a:prstGeom prst="rect">
            <a:avLst/>
          </a:prstGeom>
          <a:solidFill>
            <a:schemeClr val="bg1"/>
          </a:solidFill>
          <a:ln w="38100">
            <a:solidFill>
              <a:srgbClr val="FF434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600" b="1" dirty="0" smtClean="0">
                <a:solidFill>
                  <a:srgbClr val="222B34"/>
                </a:solidFill>
                <a:latin typeface="Heebo" panose="00000500000000000000" pitchFamily="2" charset="-79"/>
                <a:cs typeface="Heebo" panose="00000500000000000000" pitchFamily="2" charset="-79"/>
              </a:rPr>
              <a:t>What lies between the “ten-fold change” and strategic turning point, and the relevancy gap and strategic offset</a:t>
            </a:r>
            <a:endParaRPr lang="he-IL" sz="1600" b="1" dirty="0">
              <a:solidFill>
                <a:srgbClr val="222B34"/>
              </a:solidFill>
              <a:latin typeface="Heebo" panose="00000500000000000000" pitchFamily="2" charset="-79"/>
              <a:cs typeface="Heebo" panose="00000500000000000000" pitchFamily="2" charset="-79"/>
            </a:endParaRPr>
          </a:p>
        </p:txBody>
      </p:sp>
      <p:cxnSp>
        <p:nvCxnSpPr>
          <p:cNvPr id="42" name="מחבר ישר 41">
            <a:extLst>
              <a:ext uri="{FF2B5EF4-FFF2-40B4-BE49-F238E27FC236}">
                <a16:creationId xmlns:a16="http://schemas.microsoft.com/office/drawing/2014/main" id="{4D6A2347-B8DA-4304-A5D4-90999F3B6BA5}"/>
              </a:ext>
            </a:extLst>
          </p:cNvPr>
          <p:cNvCxnSpPr>
            <a:endCxn id="23" idx="0"/>
          </p:cNvCxnSpPr>
          <p:nvPr/>
        </p:nvCxnSpPr>
        <p:spPr>
          <a:xfrm>
            <a:off x="4404949" y="4890402"/>
            <a:ext cx="0" cy="507577"/>
          </a:xfrm>
          <a:prstGeom prst="line">
            <a:avLst/>
          </a:prstGeom>
          <a:solidFill>
            <a:schemeClr val="bg1"/>
          </a:solidFill>
          <a:ln w="57150">
            <a:solidFill>
              <a:srgbClr val="FF4343"/>
            </a:solidFill>
          </a:ln>
        </p:spPr>
        <p:style>
          <a:lnRef idx="2">
            <a:schemeClr val="accent1">
              <a:shade val="50000"/>
            </a:schemeClr>
          </a:lnRef>
          <a:fillRef idx="1">
            <a:schemeClr val="accent1"/>
          </a:fillRef>
          <a:effectRef idx="0">
            <a:schemeClr val="accent1"/>
          </a:effectRef>
          <a:fontRef idx="minor">
            <a:schemeClr val="lt1"/>
          </a:fontRef>
        </p:style>
      </p:cxnSp>
      <p:sp>
        <p:nvSpPr>
          <p:cNvPr id="19" name="מלבן 18">
            <a:extLst>
              <a:ext uri="{FF2B5EF4-FFF2-40B4-BE49-F238E27FC236}">
                <a16:creationId xmlns:a16="http://schemas.microsoft.com/office/drawing/2014/main" id="{EC7550FA-D485-490F-862C-66D23C40A3C2}"/>
              </a:ext>
            </a:extLst>
          </p:cNvPr>
          <p:cNvSpPr/>
          <p:nvPr/>
        </p:nvSpPr>
        <p:spPr>
          <a:xfrm>
            <a:off x="1456005" y="2510024"/>
            <a:ext cx="2468830" cy="1203662"/>
          </a:xfrm>
          <a:prstGeom prst="rect">
            <a:avLst/>
          </a:prstGeom>
          <a:solidFill>
            <a:srgbClr val="222B3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1900" dirty="0" smtClean="0">
                <a:latin typeface="Heebo" panose="00000500000000000000" pitchFamily="2" charset="-79"/>
                <a:cs typeface="Heebo" panose="00000500000000000000" pitchFamily="2" charset="-79"/>
              </a:rPr>
              <a:t>Required </a:t>
            </a:r>
            <a:r>
              <a:rPr lang="en-US" sz="1900" dirty="0" smtClean="0">
                <a:latin typeface="Heebo" panose="00000500000000000000" pitchFamily="2" charset="-79"/>
                <a:cs typeface="Heebo" panose="00000500000000000000" pitchFamily="2" charset="-79"/>
              </a:rPr>
              <a:t>achievements </a:t>
            </a:r>
            <a:endParaRPr lang="he-IL" sz="1900" dirty="0" smtClean="0">
              <a:latin typeface="Heebo" panose="00000500000000000000" pitchFamily="2" charset="-79"/>
              <a:cs typeface="Heebo" panose="00000500000000000000" pitchFamily="2" charset="-79"/>
            </a:endParaRPr>
          </a:p>
        </p:txBody>
      </p:sp>
      <p:cxnSp>
        <p:nvCxnSpPr>
          <p:cNvPr id="44" name="מחבר ישר 43">
            <a:extLst>
              <a:ext uri="{FF2B5EF4-FFF2-40B4-BE49-F238E27FC236}">
                <a16:creationId xmlns:a16="http://schemas.microsoft.com/office/drawing/2014/main" id="{5E53FF27-6DEF-4A96-AF66-4C2DF6664896}"/>
              </a:ext>
            </a:extLst>
          </p:cNvPr>
          <p:cNvCxnSpPr>
            <a:endCxn id="19" idx="2"/>
          </p:cNvCxnSpPr>
          <p:nvPr/>
        </p:nvCxnSpPr>
        <p:spPr>
          <a:xfrm flipH="1" flipV="1">
            <a:off x="2690420" y="3713686"/>
            <a:ext cx="1066" cy="507576"/>
          </a:xfrm>
          <a:prstGeom prst="line">
            <a:avLst/>
          </a:prstGeom>
          <a:ln w="38100">
            <a:solidFill>
              <a:srgbClr val="222B34"/>
            </a:solidFill>
          </a:ln>
        </p:spPr>
        <p:style>
          <a:lnRef idx="1">
            <a:schemeClr val="accent1"/>
          </a:lnRef>
          <a:fillRef idx="0">
            <a:schemeClr val="accent1"/>
          </a:fillRef>
          <a:effectRef idx="0">
            <a:schemeClr val="accent1"/>
          </a:effectRef>
          <a:fontRef idx="minor">
            <a:schemeClr val="tx1"/>
          </a:fontRef>
        </p:style>
      </p:cxnSp>
      <p:grpSp>
        <p:nvGrpSpPr>
          <p:cNvPr id="2" name="קבוצה 29"/>
          <p:cNvGrpSpPr>
            <a:grpSpLocks/>
          </p:cNvGrpSpPr>
          <p:nvPr/>
        </p:nvGrpSpPr>
        <p:grpSpPr bwMode="auto">
          <a:xfrm>
            <a:off x="830526" y="398767"/>
            <a:ext cx="3576364" cy="1512176"/>
            <a:chOff x="6781095" y="8269944"/>
            <a:chExt cx="4720057" cy="2497933"/>
          </a:xfrm>
        </p:grpSpPr>
        <p:grpSp>
          <p:nvGrpSpPr>
            <p:cNvPr id="3" name="קבוצה 30"/>
            <p:cNvGrpSpPr>
              <a:grpSpLocks/>
            </p:cNvGrpSpPr>
            <p:nvPr/>
          </p:nvGrpSpPr>
          <p:grpSpPr bwMode="auto">
            <a:xfrm>
              <a:off x="6781095" y="8269944"/>
              <a:ext cx="4717485" cy="2131127"/>
              <a:chOff x="6700070" y="4218801"/>
              <a:chExt cx="4717485" cy="2131127"/>
            </a:xfrm>
          </p:grpSpPr>
          <p:sp>
            <p:nvSpPr>
              <p:cNvPr id="39" name="TextBox 11"/>
              <p:cNvSpPr txBox="1">
                <a:spLocks noChangeArrowheads="1"/>
              </p:cNvSpPr>
              <p:nvPr/>
            </p:nvSpPr>
            <p:spPr bwMode="auto">
              <a:xfrm>
                <a:off x="6700070" y="4218801"/>
                <a:ext cx="4717485" cy="1525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4400" b="1" dirty="0">
                    <a:solidFill>
                      <a:schemeClr val="bg1"/>
                    </a:solidFill>
                    <a:latin typeface="Heebo" pitchFamily="2" charset="0"/>
                    <a:cs typeface="Heebo" pitchFamily="2" charset="0"/>
                  </a:rPr>
                  <a:t>Strategic</a:t>
                </a:r>
                <a:r>
                  <a:rPr lang="en-US" altLang="en-US" sz="5400" b="1" dirty="0">
                    <a:solidFill>
                      <a:srgbClr val="FCC201"/>
                    </a:solidFill>
                    <a:latin typeface="Heebo" pitchFamily="2" charset="0"/>
                    <a:cs typeface="Heebo" pitchFamily="2" charset="0"/>
                  </a:rPr>
                  <a:t> </a:t>
                </a:r>
                <a:endParaRPr lang="he-IL" altLang="en-US" sz="5400" b="1" dirty="0">
                  <a:solidFill>
                    <a:srgbClr val="FCC201"/>
                  </a:solidFill>
                  <a:latin typeface="Heebo" pitchFamily="2" charset="0"/>
                  <a:cs typeface="Heebo" pitchFamily="2" charset="0"/>
                </a:endParaRPr>
              </a:p>
            </p:txBody>
          </p:sp>
          <p:sp>
            <p:nvSpPr>
              <p:cNvPr id="41" name="TextBox 13"/>
              <p:cNvSpPr txBox="1">
                <a:spLocks noChangeArrowheads="1"/>
              </p:cNvSpPr>
              <p:nvPr/>
            </p:nvSpPr>
            <p:spPr bwMode="auto">
              <a:xfrm>
                <a:off x="6700070" y="5426285"/>
                <a:ext cx="4717485" cy="923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he-IL"/>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r" defTabSz="914400" rtl="1"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algn="ctr" rtl="1" eaLnBrk="1" hangingPunct="1"/>
                <a:r>
                  <a:rPr lang="en-US" altLang="en-US" sz="5400" b="1" dirty="0">
                    <a:solidFill>
                      <a:srgbClr val="FFC000"/>
                    </a:solidFill>
                    <a:latin typeface="Heebo" pitchFamily="2" charset="0"/>
                    <a:cs typeface="Heebo" pitchFamily="2" charset="0"/>
                  </a:rPr>
                  <a:t>Thinking</a:t>
                </a:r>
                <a:endParaRPr lang="he-IL" altLang="en-US" sz="5400" b="1" dirty="0">
                  <a:solidFill>
                    <a:srgbClr val="FFC000"/>
                  </a:solidFill>
                  <a:latin typeface="Heebo" pitchFamily="2" charset="0"/>
                  <a:cs typeface="Heebo" pitchFamily="2" charset="0"/>
                </a:endParaRPr>
              </a:p>
            </p:txBody>
          </p:sp>
        </p:grpSp>
        <p:sp>
          <p:nvSpPr>
            <p:cNvPr id="32" name="צורה חופשית: צורה 19">
              <a:extLst/>
            </p:cNvPr>
            <p:cNvSpPr/>
            <p:nvPr/>
          </p:nvSpPr>
          <p:spPr>
            <a:xfrm>
              <a:off x="11039147" y="8357234"/>
              <a:ext cx="458829" cy="460531"/>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3" name="צורה חופשית: צורה 20">
              <a:extLst/>
            </p:cNvPr>
            <p:cNvSpPr/>
            <p:nvPr/>
          </p:nvSpPr>
          <p:spPr>
            <a:xfrm rot="5400000">
              <a:off x="11040678" y="10307403"/>
              <a:ext cx="458943" cy="462004"/>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5" name="צורה חופשית: צורה 21">
              <a:extLst/>
            </p:cNvPr>
            <p:cNvSpPr/>
            <p:nvPr/>
          </p:nvSpPr>
          <p:spPr>
            <a:xfrm rot="10800000">
              <a:off x="6784270" y="10305758"/>
              <a:ext cx="458829" cy="462119"/>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endParaRPr lang="he-IL" sz="1100"/>
            </a:p>
          </p:txBody>
        </p:sp>
        <p:sp>
          <p:nvSpPr>
            <p:cNvPr id="37" name="צורה חופשית: צורה 22">
              <a:extLst/>
            </p:cNvPr>
            <p:cNvSpPr/>
            <p:nvPr/>
          </p:nvSpPr>
          <p:spPr>
            <a:xfrm rot="16200000">
              <a:off x="6785007" y="8356497"/>
              <a:ext cx="458944" cy="460416"/>
            </a:xfrm>
            <a:custGeom>
              <a:avLst/>
              <a:gdLst>
                <a:gd name="connsiteX0" fmla="*/ 0 w 451413"/>
                <a:gd name="connsiteY0" fmla="*/ 0 h 462987"/>
                <a:gd name="connsiteX1" fmla="*/ 0 w 451413"/>
                <a:gd name="connsiteY1" fmla="*/ 0 h 462987"/>
                <a:gd name="connsiteX2" fmla="*/ 451413 w 451413"/>
                <a:gd name="connsiteY2" fmla="*/ 0 h 462987"/>
                <a:gd name="connsiteX3" fmla="*/ 451413 w 451413"/>
                <a:gd name="connsiteY3" fmla="*/ 462987 h 462987"/>
              </a:gdLst>
              <a:ahLst/>
              <a:cxnLst>
                <a:cxn ang="0">
                  <a:pos x="connsiteX0" y="connsiteY0"/>
                </a:cxn>
                <a:cxn ang="0">
                  <a:pos x="connsiteX1" y="connsiteY1"/>
                </a:cxn>
                <a:cxn ang="0">
                  <a:pos x="connsiteX2" y="connsiteY2"/>
                </a:cxn>
                <a:cxn ang="0">
                  <a:pos x="connsiteX3" y="connsiteY3"/>
                </a:cxn>
              </a:cxnLst>
              <a:rect l="l" t="t" r="r" b="b"/>
              <a:pathLst>
                <a:path w="451413" h="462987">
                  <a:moveTo>
                    <a:pt x="0" y="0"/>
                  </a:moveTo>
                  <a:lnTo>
                    <a:pt x="0" y="0"/>
                  </a:lnTo>
                  <a:lnTo>
                    <a:pt x="451413" y="0"/>
                  </a:lnTo>
                  <a:lnTo>
                    <a:pt x="451413" y="462987"/>
                  </a:lnTo>
                </a:path>
              </a:pathLst>
            </a:custGeom>
            <a:noFill/>
            <a:ln w="76200">
              <a:solidFill>
                <a:srgbClr val="FCC20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he-IL"/>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r" defTabSz="914400" rtl="1" eaLnBrk="1" latinLnBrk="0" hangingPunct="1">
                <a:defRPr kern="1200">
                  <a:solidFill>
                    <a:schemeClr val="lt1"/>
                  </a:solidFill>
                  <a:latin typeface="+mn-lt"/>
                  <a:ea typeface="+mn-ea"/>
                  <a:cs typeface="+mn-cs"/>
                </a:defRPr>
              </a:lvl6pPr>
              <a:lvl7pPr marL="2743200" algn="r" defTabSz="914400" rtl="1" eaLnBrk="1" latinLnBrk="0" hangingPunct="1">
                <a:defRPr kern="1200">
                  <a:solidFill>
                    <a:schemeClr val="lt1"/>
                  </a:solidFill>
                  <a:latin typeface="+mn-lt"/>
                  <a:ea typeface="+mn-ea"/>
                  <a:cs typeface="+mn-cs"/>
                </a:defRPr>
              </a:lvl7pPr>
              <a:lvl8pPr marL="3200400" algn="r" defTabSz="914400" rtl="1" eaLnBrk="1" latinLnBrk="0" hangingPunct="1">
                <a:defRPr kern="1200">
                  <a:solidFill>
                    <a:schemeClr val="lt1"/>
                  </a:solidFill>
                  <a:latin typeface="+mn-lt"/>
                  <a:ea typeface="+mn-ea"/>
                  <a:cs typeface="+mn-cs"/>
                </a:defRPr>
              </a:lvl8pPr>
              <a:lvl9pPr marL="3657600" algn="r" defTabSz="914400" rtl="1" eaLnBrk="1" latinLnBrk="0" hangingPunct="1">
                <a:defRPr kern="1200">
                  <a:solidFill>
                    <a:schemeClr val="lt1"/>
                  </a:solidFill>
                  <a:latin typeface="+mn-lt"/>
                  <a:ea typeface="+mn-ea"/>
                  <a:cs typeface="+mn-cs"/>
                </a:defRPr>
              </a:lvl9pPr>
            </a:lstStyle>
            <a:p>
              <a:pPr algn="ctr" rtl="1" eaLnBrk="1" fontAlgn="auto" hangingPunct="1">
                <a:spcBef>
                  <a:spcPts val="0"/>
                </a:spcBef>
                <a:spcAft>
                  <a:spcPts val="0"/>
                </a:spcAft>
                <a:defRPr/>
              </a:pPr>
              <a:r>
                <a:rPr lang="en-US" sz="1100" dirty="0"/>
                <a:t> </a:t>
              </a:r>
              <a:endParaRPr lang="he-IL" sz="1100" dirty="0"/>
            </a:p>
          </p:txBody>
        </p:sp>
      </p:grpSp>
    </p:spTree>
    <p:extLst>
      <p:ext uri="{BB962C8B-B14F-4D97-AF65-F5344CB8AC3E}">
        <p14:creationId xmlns:p14="http://schemas.microsoft.com/office/powerpoint/2010/main" val="867556450"/>
      </p:ext>
    </p:extLst>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22688</TotalTime>
  <Words>1991</Words>
  <Application>Microsoft Office PowerPoint</Application>
  <PresentationFormat>מסך רחב</PresentationFormat>
  <Paragraphs>462</Paragraphs>
  <Slides>35</Slides>
  <Notes>18</Notes>
  <HiddenSlides>0</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35</vt:i4>
      </vt:variant>
    </vt:vector>
  </HeadingPairs>
  <TitlesOfParts>
    <vt:vector size="41" baseType="lpstr">
      <vt:lpstr>Helvetica Neue</vt:lpstr>
      <vt:lpstr>Heebo</vt:lpstr>
      <vt:lpstr>Arial</vt:lpstr>
      <vt:lpstr>Calibri Light</vt:lpstr>
      <vt:lpstr>Calibri</vt:lpstr>
      <vt:lpstr>ערכת נושא Office</vt:lpstr>
      <vt:lpstr>מצגת של PowerPoint‏</vt:lpstr>
      <vt:lpstr>Reading Material</vt:lpstr>
      <vt:lpstr>Strategic Studies Road Map</vt:lpstr>
      <vt:lpstr>Strategic Studies Road Map</vt:lpstr>
      <vt:lpstr>מצגת של PowerPoint‏</vt:lpstr>
      <vt:lpstr>מצגת של PowerPoint‏</vt:lpstr>
      <vt:lpstr>5 Required Achievements</vt:lpstr>
      <vt:lpstr>5 Required Achievements</vt:lpstr>
      <vt:lpstr>מצגת של PowerPoint‏</vt:lpstr>
      <vt:lpstr>What lies between the “ten-fold change” and strategic turning point, and the relevancy gap and strategic offset</vt:lpstr>
      <vt:lpstr>What lies between the “ten-fold change” and strategic turning point, and the relevancy gap and strategic offset</vt:lpstr>
      <vt:lpstr>What lies between the “ten-fold change” and strategic turning point, and the relevancy gap and strategic offset</vt:lpstr>
      <vt:lpstr>What lies between the “ten-fold change” and strategic turning point, and the relevancy gap and strategic offset</vt:lpstr>
      <vt:lpstr>What lies between the “ten-fold change” and strategic turning point, and the relevancy gap and strategic offset</vt:lpstr>
      <vt:lpstr>מצגת של PowerPoint‏</vt:lpstr>
      <vt:lpstr>What lies between “designing” and “planning”</vt:lpstr>
      <vt:lpstr>10 sayings on the distinction between “designing” and “planning”</vt:lpstr>
      <vt:lpstr>מצגת של PowerPoint‏</vt:lpstr>
      <vt:lpstr>Systematic inquiry as a feasible practice</vt:lpstr>
      <vt:lpstr>Systematic inquiry as a feasible practice</vt:lpstr>
      <vt:lpstr>Systematic inquiry as a feasible practice</vt:lpstr>
      <vt:lpstr>Systematic inquiry as a feasible practice</vt:lpstr>
      <vt:lpstr>Systematic inquiry as a feasible practice</vt:lpstr>
      <vt:lpstr>Systematic inquiry as a feasible practice</vt:lpstr>
      <vt:lpstr>Systematic inquiry as a feasible practice</vt:lpstr>
      <vt:lpstr>Systematic inquiry as a feasible practice</vt:lpstr>
      <vt:lpstr>Systematic inquiry as a feasible practice</vt:lpstr>
      <vt:lpstr>Systematic inquiry summary</vt:lpstr>
      <vt:lpstr>מצגת של PowerPoint‏</vt:lpstr>
      <vt:lpstr>Strategy as a learning  process 11 concluding sentences </vt:lpstr>
      <vt:lpstr>Strategy as a learning  process 11 concluding sentences </vt:lpstr>
      <vt:lpstr>Strategy as a learning  process 11 concluding sentences </vt:lpstr>
      <vt:lpstr>Strategy as a learning  process 11 concluding sentences </vt:lpstr>
      <vt:lpstr>Strategy as a learning  process 11 concluding sentences </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Yuval Zohar</dc:creator>
  <cp:lastModifiedBy>u26697</cp:lastModifiedBy>
  <cp:revision>838</cp:revision>
  <dcterms:created xsi:type="dcterms:W3CDTF">2018-10-17T05:51:35Z</dcterms:created>
  <dcterms:modified xsi:type="dcterms:W3CDTF">2018-12-17T15:18:32Z</dcterms:modified>
</cp:coreProperties>
</file>