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37"/>
  </p:notesMasterIdLst>
  <p:sldIdLst>
    <p:sldId id="437" r:id="rId2"/>
    <p:sldId id="450" r:id="rId3"/>
    <p:sldId id="403" r:id="rId4"/>
    <p:sldId id="405" r:id="rId5"/>
    <p:sldId id="257" r:id="rId6"/>
    <p:sldId id="413" r:id="rId7"/>
    <p:sldId id="358" r:id="rId8"/>
    <p:sldId id="414" r:id="rId9"/>
    <p:sldId id="415" r:id="rId10"/>
    <p:sldId id="418" r:id="rId11"/>
    <p:sldId id="419" r:id="rId12"/>
    <p:sldId id="421" r:id="rId13"/>
    <p:sldId id="422" r:id="rId14"/>
    <p:sldId id="423" r:id="rId15"/>
    <p:sldId id="416" r:id="rId16"/>
    <p:sldId id="360" r:id="rId17"/>
    <p:sldId id="424" r:id="rId18"/>
    <p:sldId id="425" r:id="rId19"/>
    <p:sldId id="438" r:id="rId20"/>
    <p:sldId id="439" r:id="rId21"/>
    <p:sldId id="440" r:id="rId22"/>
    <p:sldId id="441" r:id="rId23"/>
    <p:sldId id="442" r:id="rId24"/>
    <p:sldId id="443" r:id="rId25"/>
    <p:sldId id="444" r:id="rId26"/>
    <p:sldId id="448" r:id="rId27"/>
    <p:sldId id="449" r:id="rId28"/>
    <p:sldId id="432" r:id="rId29"/>
    <p:sldId id="433" r:id="rId30"/>
    <p:sldId id="434" r:id="rId31"/>
    <p:sldId id="435" r:id="rId32"/>
    <p:sldId id="436" r:id="rId33"/>
    <p:sldId id="445" r:id="rId34"/>
    <p:sldId id="446" r:id="rId35"/>
    <p:sldId id="447"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Heebo" panose="020B0604020202020204" charset="-79"/>
      <p:regular r:id="rId44"/>
      <p:bold r:id="rId45"/>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B34"/>
    <a:srgbClr val="FCC201"/>
    <a:srgbClr val="356B70"/>
    <a:srgbClr val="9E9E9E"/>
    <a:srgbClr val="F78B8B"/>
    <a:srgbClr val="61FFFB"/>
    <a:srgbClr val="B9B9FF"/>
    <a:srgbClr val="C8E2EF"/>
    <a:srgbClr val="A9D18E"/>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85" autoAdjust="0"/>
    <p:restoredTop sz="94353" autoAdjust="0"/>
  </p:normalViewPr>
  <p:slideViewPr>
    <p:cSldViewPr snapToGrid="0">
      <p:cViewPr varScale="1">
        <p:scale>
          <a:sx n="79" d="100"/>
          <a:sy n="79" d="100"/>
        </p:scale>
        <p:origin x="126" y="6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EC8D16A-B767-471C-9587-293068511F30}" type="datetimeFigureOut">
              <a:rPr lang="he-IL" smtClean="0"/>
              <a:pPr/>
              <a:t>כ"ה/אדר ב/תשע"ט</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1EA30D0-8820-46D6-971A-33D675974A17}" type="slidenum">
              <a:rPr lang="he-IL" smtClean="0"/>
              <a:pPr/>
              <a:t>‹#›</a:t>
            </a:fld>
            <a:endParaRPr lang="he-IL"/>
          </a:p>
        </p:txBody>
      </p:sp>
    </p:spTree>
    <p:extLst>
      <p:ext uri="{BB962C8B-B14F-4D97-AF65-F5344CB8AC3E}">
        <p14:creationId xmlns:p14="http://schemas.microsoft.com/office/powerpoint/2010/main" val="9939203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a:t>
            </a:fld>
            <a:endParaRPr lang="he-IL"/>
          </a:p>
        </p:txBody>
      </p:sp>
    </p:spTree>
    <p:extLst>
      <p:ext uri="{BB962C8B-B14F-4D97-AF65-F5344CB8AC3E}">
        <p14:creationId xmlns:p14="http://schemas.microsoft.com/office/powerpoint/2010/main" val="313552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16</a:t>
            </a:fld>
            <a:endParaRPr lang="he-IL"/>
          </a:p>
        </p:txBody>
      </p:sp>
    </p:spTree>
    <p:extLst>
      <p:ext uri="{BB962C8B-B14F-4D97-AF65-F5344CB8AC3E}">
        <p14:creationId xmlns:p14="http://schemas.microsoft.com/office/powerpoint/2010/main" val="325764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17</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28</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30</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31</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32</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33</a:t>
            </a:fld>
            <a:endParaRPr lang="he-IL"/>
          </a:p>
        </p:txBody>
      </p:sp>
    </p:spTree>
    <p:extLst>
      <p:ext uri="{BB962C8B-B14F-4D97-AF65-F5344CB8AC3E}">
        <p14:creationId xmlns:p14="http://schemas.microsoft.com/office/powerpoint/2010/main" val="301236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34</a:t>
            </a:fld>
            <a:endParaRPr lang="he-IL"/>
          </a:p>
        </p:txBody>
      </p:sp>
    </p:spTree>
    <p:extLst>
      <p:ext uri="{BB962C8B-B14F-4D97-AF65-F5344CB8AC3E}">
        <p14:creationId xmlns:p14="http://schemas.microsoft.com/office/powerpoint/2010/main" val="167318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35</a:t>
            </a:fld>
            <a:endParaRPr lang="he-IL"/>
          </a:p>
        </p:txBody>
      </p:sp>
    </p:spTree>
    <p:extLst>
      <p:ext uri="{BB962C8B-B14F-4D97-AF65-F5344CB8AC3E}">
        <p14:creationId xmlns:p14="http://schemas.microsoft.com/office/powerpoint/2010/main" val="250351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782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73412B30-707D-4F81-BA6D-848EA8D81122}" type="slidenum">
              <a:rPr lang="he-IL" altLang="en-US"/>
              <a:pPr algn="l">
                <a:spcBef>
                  <a:spcPct val="0"/>
                </a:spcBef>
              </a:pPr>
              <a:t>2</a:t>
            </a:fld>
            <a:endParaRPr lang="he-IL" altLang="en-US"/>
          </a:p>
        </p:txBody>
      </p:sp>
    </p:spTree>
    <p:extLst>
      <p:ext uri="{BB962C8B-B14F-4D97-AF65-F5344CB8AC3E}">
        <p14:creationId xmlns:p14="http://schemas.microsoft.com/office/powerpoint/2010/main" val="94128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885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BF144C77-FC76-4FF9-B6FC-8AAD3C3A6589}" type="slidenum">
              <a:rPr lang="he-IL" altLang="en-US"/>
              <a:pPr algn="l">
                <a:spcBef>
                  <a:spcPct val="0"/>
                </a:spcBef>
              </a:pPr>
              <a:t>3</a:t>
            </a:fld>
            <a:endParaRPr lang="he-IL" altLang="en-US"/>
          </a:p>
        </p:txBody>
      </p:sp>
    </p:spTree>
    <p:extLst>
      <p:ext uri="{BB962C8B-B14F-4D97-AF65-F5344CB8AC3E}">
        <p14:creationId xmlns:p14="http://schemas.microsoft.com/office/powerpoint/2010/main" val="347437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9876"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DC2149E-2B26-4CEA-961A-80FBBF54FF0C}" type="slidenum">
              <a:rPr lang="he-IL" altLang="en-US"/>
              <a:pPr algn="l">
                <a:spcBef>
                  <a:spcPct val="0"/>
                </a:spcBef>
              </a:pPr>
              <a:t>4</a:t>
            </a:fld>
            <a:endParaRPr lang="he-IL" altLang="en-US"/>
          </a:p>
        </p:txBody>
      </p:sp>
    </p:spTree>
    <p:extLst>
      <p:ext uri="{BB962C8B-B14F-4D97-AF65-F5344CB8AC3E}">
        <p14:creationId xmlns:p14="http://schemas.microsoft.com/office/powerpoint/2010/main" val="112864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10</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11</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12</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13</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14</a:t>
            </a:fld>
            <a:endParaRPr lang="he-IL"/>
          </a:p>
        </p:txBody>
      </p:sp>
    </p:spTree>
    <p:extLst>
      <p:ext uri="{BB962C8B-B14F-4D97-AF65-F5344CB8AC3E}">
        <p14:creationId xmlns:p14="http://schemas.microsoft.com/office/powerpoint/2010/main" val="251754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3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2947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xmlns=""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8430070" cy="6858000"/>
          </a:xfrm>
          <a:prstGeom prst="rect">
            <a:avLst/>
          </a:prstGeom>
        </p:spPr>
      </p:pic>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64816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xmlns=""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xmlns=""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xmlns=""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8430069" cy="6858000"/>
          </a:xfrm>
          <a:prstGeom prst="rect">
            <a:avLst/>
          </a:prstGeom>
        </p:spPr>
      </p:pic>
      <p:cxnSp>
        <p:nvCxnSpPr>
          <p:cNvPr id="9" name="מחבר ישר 8">
            <a:extLst>
              <a:ext uri="{FF2B5EF4-FFF2-40B4-BE49-F238E27FC236}">
                <a16:creationId xmlns:a16="http://schemas.microsoft.com/office/drawing/2014/main" xmlns=""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xmlns=""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42399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738278"/>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738279"/>
            <a:ext cx="12192000" cy="511972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738279"/>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p:nvPr>
        </p:nvSpPr>
        <p:spPr>
          <a:xfrm>
            <a:off x="-1" y="243305"/>
            <a:ext cx="12192000" cy="718658"/>
          </a:xfrm>
          <a:prstGeom prst="rect">
            <a:avLst/>
          </a:prstGeom>
          <a:noFill/>
        </p:spPr>
        <p:txBody>
          <a:bodyPr wrap="square" rtlCol="1">
            <a:spAutoFit/>
          </a:bodyPr>
          <a:lstStyle>
            <a:lvl1pPr>
              <a:defRPr lang="he-IL" sz="4400" spc="90">
                <a:solidFill>
                  <a:schemeClr val="bg1"/>
                </a:solidFill>
                <a:latin typeface="Heebo" panose="00000500000000000000" pitchFamily="2" charset="-79"/>
                <a:ea typeface="+mn-ea"/>
                <a:cs typeface="Heebo" panose="00000500000000000000" pitchFamily="2" charset="-79"/>
              </a:defRPr>
            </a:lvl1pPr>
          </a:lstStyle>
          <a:p>
            <a:pPr marL="0" lvl="0" algn="ctr"/>
            <a:endParaRPr lang="he-IL" dirty="0"/>
          </a:p>
        </p:txBody>
      </p:sp>
    </p:spTree>
    <p:extLst>
      <p:ext uri="{BB962C8B-B14F-4D97-AF65-F5344CB8AC3E}">
        <p14:creationId xmlns:p14="http://schemas.microsoft.com/office/powerpoint/2010/main" val="359059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0" y="0"/>
            <a:ext cx="12189630" cy="6858000"/>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6858000"/>
          </a:xfrm>
          <a:prstGeom prst="rect">
            <a:avLst/>
          </a:prstGeom>
          <a:solidFill>
            <a:srgbClr val="222B3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8710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39"/>
          <a:stretch/>
        </p:blipFill>
        <p:spPr>
          <a:xfrm>
            <a:off x="-5487" y="0"/>
            <a:ext cx="12197485" cy="6858000"/>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2" y="0"/>
            <a:ext cx="12192000" cy="6858000"/>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240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083" b="8916"/>
          <a:stretch/>
        </p:blipFill>
        <p:spPr>
          <a:xfrm>
            <a:off x="-1" y="-1"/>
            <a:ext cx="12191999" cy="6858001"/>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6858000"/>
          </a:xfrm>
          <a:prstGeom prst="rect">
            <a:avLst/>
          </a:prstGeom>
          <a:solidFill>
            <a:srgbClr val="222B34">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13983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bg>
      <p:bgPr>
        <a:solidFill>
          <a:srgbClr val="FCC2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A0F98612-F4BA-4365-ABCC-AB12F10443CA}"/>
              </a:ext>
            </a:extLst>
          </p:cNvPr>
          <p:cNvSpPr/>
          <p:nvPr userDrawn="1"/>
        </p:nvSpPr>
        <p:spPr>
          <a:xfrm>
            <a:off x="609600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1214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A0F98612-F4BA-4365-ABCC-AB12F10443CA}"/>
              </a:ext>
            </a:extLst>
          </p:cNvPr>
          <p:cNvSpPr/>
          <p:nvPr userDrawn="1"/>
        </p:nvSpPr>
        <p:spPr>
          <a:xfrm>
            <a:off x="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197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2245489"/>
          </a:xfrm>
          <a:prstGeom prst="rect">
            <a:avLst/>
          </a:prstGeom>
          <a:solidFill>
            <a:srgbClr val="222B3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xmlns="" id="{A3FD4EB1-8D9B-4837-952E-4C95A227EAF4}"/>
              </a:ext>
            </a:extLst>
          </p:cNvPr>
          <p:cNvSpPr/>
          <p:nvPr userDrawn="1"/>
        </p:nvSpPr>
        <p:spPr>
          <a:xfrm>
            <a:off x="0" y="2230578"/>
            <a:ext cx="12192000" cy="462742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4524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341120"/>
            <a:ext cx="12192000" cy="551688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126253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xmlns=""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xmlns="" id="{23EA0A00-0E1D-4CB9-8D26-1D43F97FB0C1}"/>
              </a:ext>
            </a:extLst>
          </p:cNvPr>
          <p:cNvSpPr/>
          <p:nvPr userDrawn="1"/>
        </p:nvSpPr>
        <p:spPr>
          <a:xfrm>
            <a:off x="0" y="1073267"/>
            <a:ext cx="12192000" cy="578473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073268"/>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187885"/>
            <a:ext cx="12192000" cy="775597"/>
          </a:xfrm>
          <a:prstGeom prst="rect">
            <a:avLst/>
          </a:prstGeom>
          <a:noFill/>
        </p:spPr>
        <p:txBody>
          <a:bodyPr wrap="square" rtlCol="1">
            <a:spAutoFit/>
          </a:bodyPr>
          <a:lstStyle>
            <a:lvl1pPr>
              <a:defRPr lang="he-IL" sz="48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216174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6C5F2DA6-431D-43A6-AB27-C676358658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מלבן 10">
            <a:extLst>
              <a:ext uri="{FF2B5EF4-FFF2-40B4-BE49-F238E27FC236}">
                <a16:creationId xmlns:a16="http://schemas.microsoft.com/office/drawing/2014/main" xmlns="" id="{F6DD2D24-DF13-49E9-A395-F1EA6415D571}"/>
              </a:ext>
            </a:extLst>
          </p:cNvPr>
          <p:cNvSpPr/>
          <p:nvPr userDrawn="1"/>
        </p:nvSpPr>
        <p:spPr>
          <a:xfrm>
            <a:off x="-1185" y="-1"/>
            <a:ext cx="12192000" cy="6858001"/>
          </a:xfrm>
          <a:prstGeom prst="rect">
            <a:avLst/>
          </a:prstGeom>
          <a:solidFill>
            <a:srgbClr val="222B3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xmlns="" id="{60629576-3D2C-4D91-95AC-A22C64C5610C}"/>
              </a:ext>
            </a:extLst>
          </p:cNvPr>
          <p:cNvSpPr/>
          <p:nvPr userDrawn="1"/>
        </p:nvSpPr>
        <p:spPr>
          <a:xfrm>
            <a:off x="0" y="1"/>
            <a:ext cx="12192000" cy="963038"/>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97147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0" y="186492"/>
            <a:ext cx="12192000" cy="690189"/>
          </a:xfrm>
          <a:prstGeom prst="rect">
            <a:avLst/>
          </a:prstGeom>
          <a:noFill/>
        </p:spPr>
        <p:txBody>
          <a:bodyPr wrap="square" rtlCol="1">
            <a:spAutoFit/>
          </a:bodyPr>
          <a:lstStyle>
            <a:lvl1pPr>
              <a:defRPr lang="he-IL" sz="42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74756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34DF4A2C-7A31-4C00-93D2-0D9705DAFE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4427"/>
          <a:stretch/>
        </p:blipFill>
        <p:spPr>
          <a:xfrm>
            <a:off x="0" y="76201"/>
            <a:ext cx="12190815" cy="6781800"/>
          </a:xfrm>
          <a:prstGeom prst="rect">
            <a:avLst/>
          </a:prstGeom>
        </p:spPr>
      </p:pic>
      <p:sp>
        <p:nvSpPr>
          <p:cNvPr id="8" name="מלבן 7">
            <a:extLst>
              <a:ext uri="{FF2B5EF4-FFF2-40B4-BE49-F238E27FC236}">
                <a16:creationId xmlns:a16="http://schemas.microsoft.com/office/drawing/2014/main" xmlns="" id="{C7FF567F-DE64-4577-B8D4-0CBC88A877AC}"/>
              </a:ext>
            </a:extLst>
          </p:cNvPr>
          <p:cNvSpPr/>
          <p:nvPr userDrawn="1"/>
        </p:nvSpPr>
        <p:spPr>
          <a:xfrm>
            <a:off x="-1185" y="-1"/>
            <a:ext cx="12192000" cy="6858001"/>
          </a:xfrm>
          <a:prstGeom prst="rect">
            <a:avLst/>
          </a:prstGeom>
          <a:solidFill>
            <a:srgbClr val="222B3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xmlns="" id="{F6D87B18-9E80-42A0-B67D-F96C10E73B26}"/>
              </a:ext>
            </a:extLst>
          </p:cNvPr>
          <p:cNvSpPr/>
          <p:nvPr userDrawn="1"/>
        </p:nvSpPr>
        <p:spPr>
          <a:xfrm>
            <a:off x="0" y="0"/>
            <a:ext cx="12192000" cy="1341117"/>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xmlns=""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xmlns=""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xmlns=""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28923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B3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30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9" r:id="rId7"/>
    <p:sldLayoutId id="2147483655" r:id="rId8"/>
    <p:sldLayoutId id="2147483656" r:id="rId9"/>
    <p:sldLayoutId id="2147483657" r:id="rId10"/>
    <p:sldLayoutId id="2147483660" r:id="rId11"/>
    <p:sldLayoutId id="2147483661" r:id="rId12"/>
    <p:sldLayoutId id="2147483658" r:id="rId13"/>
    <p:sldLayoutId id="2147483662" r:id="rId14"/>
    <p:sldLayoutId id="2147483663" r:id="rId15"/>
    <p:sldLayoutId id="2147483664"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7C2F4DE5-426C-4298-9197-534F4D2B1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96000" cy="6857999"/>
          </a:xfrm>
          <a:prstGeom prst="rect">
            <a:avLst/>
          </a:prstGeom>
        </p:spPr>
      </p:pic>
      <p:pic>
        <p:nvPicPr>
          <p:cNvPr id="18" name="תמונה 17">
            <a:extLst>
              <a:ext uri="{FF2B5EF4-FFF2-40B4-BE49-F238E27FC236}">
                <a16:creationId xmlns:a16="http://schemas.microsoft.com/office/drawing/2014/main" xmlns="" id="{5079C3AB-5DAF-4E2A-BAF2-98498F5B3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0"/>
            <a:ext cx="6096000" cy="6858000"/>
          </a:xfrm>
          <a:prstGeom prst="rect">
            <a:avLst/>
          </a:prstGeom>
        </p:spPr>
      </p:pic>
      <p:sp>
        <p:nvSpPr>
          <p:cNvPr id="11" name="מלבן 10">
            <a:extLst>
              <a:ext uri="{FF2B5EF4-FFF2-40B4-BE49-F238E27FC236}">
                <a16:creationId xmlns:a16="http://schemas.microsoft.com/office/drawing/2014/main" xmlns="" id="{A9ADD4A9-40E0-472B-9CFE-2303E00CDE1D}"/>
              </a:ext>
            </a:extLst>
          </p:cNvPr>
          <p:cNvSpPr/>
          <p:nvPr/>
        </p:nvSpPr>
        <p:spPr>
          <a:xfrm>
            <a:off x="6092952" y="0"/>
            <a:ext cx="6099048" cy="6858000"/>
          </a:xfrm>
          <a:prstGeom prst="rect">
            <a:avLst/>
          </a:prstGeom>
          <a:solidFill>
            <a:srgbClr val="222B3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TextBox 15">
            <a:extLst>
              <a:ext uri="{FF2B5EF4-FFF2-40B4-BE49-F238E27FC236}">
                <a16:creationId xmlns:a16="http://schemas.microsoft.com/office/drawing/2014/main" xmlns="" id="{CF1DF388-ECB4-4E16-A457-8676872D5C4C}"/>
              </a:ext>
            </a:extLst>
          </p:cNvPr>
          <p:cNvSpPr txBox="1"/>
          <p:nvPr/>
        </p:nvSpPr>
        <p:spPr>
          <a:xfrm>
            <a:off x="6409222" y="3952733"/>
            <a:ext cx="5475887" cy="2062103"/>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and executing (institutional learning and implementation)</a:t>
            </a:r>
            <a:endParaRPr lang="he-IL" altLang="he-IL" sz="3200" dirty="0">
              <a:solidFill>
                <a:schemeClr val="bg1"/>
              </a:solidFill>
              <a:latin typeface="Heebo" pitchFamily="2" charset="-79"/>
              <a:cs typeface="Heebo" pitchFamily="2" charset="-79"/>
            </a:endParaRPr>
          </a:p>
        </p:txBody>
      </p:sp>
      <p:sp>
        <p:nvSpPr>
          <p:cNvPr id="17" name="מלבן 16">
            <a:extLst>
              <a:ext uri="{FF2B5EF4-FFF2-40B4-BE49-F238E27FC236}">
                <a16:creationId xmlns:a16="http://schemas.microsoft.com/office/drawing/2014/main" xmlns="" id="{A6516059-45A4-4F18-8C14-EC2FEE3518B4}"/>
              </a:ext>
            </a:extLst>
          </p:cNvPr>
          <p:cNvSpPr/>
          <p:nvPr/>
        </p:nvSpPr>
        <p:spPr>
          <a:xfrm rot="18900000">
            <a:off x="9056499" y="6258086"/>
            <a:ext cx="164101" cy="164101"/>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קבוצה 18"/>
          <p:cNvGrpSpPr>
            <a:grpSpLocks/>
          </p:cNvGrpSpPr>
          <p:nvPr/>
        </p:nvGrpSpPr>
        <p:grpSpPr bwMode="auto">
          <a:xfrm>
            <a:off x="6780016" y="1206516"/>
            <a:ext cx="4719639" cy="2552701"/>
            <a:chOff x="6781095" y="8357233"/>
            <a:chExt cx="4720057" cy="2553567"/>
          </a:xfrm>
        </p:grpSpPr>
        <p:grpSp>
          <p:nvGrpSpPr>
            <p:cNvPr id="27" name="קבוצה 26"/>
            <p:cNvGrpSpPr>
              <a:grpSpLocks/>
            </p:cNvGrpSpPr>
            <p:nvPr/>
          </p:nvGrpSpPr>
          <p:grpSpPr bwMode="auto">
            <a:xfrm>
              <a:off x="6781095" y="8414797"/>
              <a:ext cx="4717485" cy="2496003"/>
              <a:chOff x="6700070" y="4363654"/>
              <a:chExt cx="4717485" cy="2496003"/>
            </a:xfrm>
          </p:grpSpPr>
          <p:sp>
            <p:nvSpPr>
              <p:cNvPr id="32" name="TextBox 11"/>
              <p:cNvSpPr txBox="1">
                <a:spLocks noChangeArrowheads="1"/>
              </p:cNvSpPr>
              <p:nvPr/>
            </p:nvSpPr>
            <p:spPr bwMode="auto">
              <a:xfrm>
                <a:off x="6700070" y="4363654"/>
                <a:ext cx="47174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6700" b="1">
                    <a:solidFill>
                      <a:schemeClr val="bg1"/>
                    </a:solidFill>
                    <a:latin typeface="Heebo" pitchFamily="2" charset="0"/>
                    <a:cs typeface="Heebo" pitchFamily="2" charset="0"/>
                  </a:rPr>
                  <a:t>Strategic</a:t>
                </a:r>
                <a:r>
                  <a:rPr lang="en-US" altLang="en-US" sz="8000" b="1">
                    <a:solidFill>
                      <a:srgbClr val="FCC201"/>
                    </a:solidFill>
                    <a:latin typeface="Heebo" pitchFamily="2" charset="0"/>
                    <a:cs typeface="Heebo" pitchFamily="2" charset="0"/>
                  </a:rPr>
                  <a:t> </a:t>
                </a:r>
                <a:endParaRPr lang="he-IL" altLang="en-US" sz="8000" b="1">
                  <a:solidFill>
                    <a:srgbClr val="FCC201"/>
                  </a:solidFill>
                  <a:latin typeface="Heebo" pitchFamily="2" charset="0"/>
                  <a:cs typeface="Heebo" pitchFamily="2" charset="0"/>
                </a:endParaRPr>
              </a:p>
            </p:txBody>
          </p:sp>
          <p:sp>
            <p:nvSpPr>
              <p:cNvPr id="33" name="TextBox 13"/>
              <p:cNvSpPr txBox="1">
                <a:spLocks noChangeArrowheads="1"/>
              </p:cNvSpPr>
              <p:nvPr/>
            </p:nvSpPr>
            <p:spPr bwMode="auto">
              <a:xfrm>
                <a:off x="6700070" y="5536218"/>
                <a:ext cx="47174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8000" b="1">
                    <a:solidFill>
                      <a:srgbClr val="FFC000"/>
                    </a:solidFill>
                    <a:latin typeface="Heebo" pitchFamily="2" charset="0"/>
                    <a:cs typeface="Heebo" pitchFamily="2" charset="0"/>
                  </a:rPr>
                  <a:t>Thinking</a:t>
                </a:r>
                <a:endParaRPr lang="he-IL" altLang="en-US" sz="8000" b="1">
                  <a:solidFill>
                    <a:srgbClr val="FFC000"/>
                  </a:solidFill>
                  <a:latin typeface="Heebo" pitchFamily="2" charset="0"/>
                  <a:cs typeface="Heebo" pitchFamily="2" charset="0"/>
                </a:endParaRPr>
              </a:p>
            </p:txBody>
          </p:sp>
        </p:grpSp>
        <p:sp>
          <p:nvSpPr>
            <p:cNvPr id="28"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29"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0"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1"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dirty="0"/>
                <a:t> </a:t>
              </a:r>
              <a:endParaRPr lang="he-IL" dirty="0"/>
            </a:p>
          </p:txBody>
        </p:sp>
      </p:grpSp>
    </p:spTree>
    <p:extLst>
      <p:ext uri="{BB962C8B-B14F-4D97-AF65-F5344CB8AC3E}">
        <p14:creationId xmlns:p14="http://schemas.microsoft.com/office/powerpoint/2010/main" val="2715253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p:cNvGrpSpPr/>
          <p:nvPr/>
        </p:nvGrpSpPr>
        <p:grpSpPr>
          <a:xfrm>
            <a:off x="5787952" y="1878481"/>
            <a:ext cx="6246957" cy="4351323"/>
            <a:chOff x="1841500" y="1541599"/>
            <a:chExt cx="8509000" cy="5188746"/>
          </a:xfrm>
        </p:grpSpPr>
        <p:pic>
          <p:nvPicPr>
            <p:cNvPr id="8" name="Shape 280">
              <a:extLst>
                <a:ext uri="{FF2B5EF4-FFF2-40B4-BE49-F238E27FC236}">
                  <a16:creationId xmlns:a16="http://schemas.microsoft.com/office/drawing/2014/main" xmlns="" id="{B1C032A7-8C25-43AC-A623-0C82AA110053}"/>
                </a:ext>
              </a:extLst>
            </p:cNvPr>
            <p:cNvPicPr preferRelativeResize="0">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41500" y="5129335"/>
              <a:ext cx="8509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281">
              <a:extLst>
                <a:ext uri="{FF2B5EF4-FFF2-40B4-BE49-F238E27FC236}">
                  <a16:creationId xmlns:a16="http://schemas.microsoft.com/office/drawing/2014/main" xmlns="" id="{A5162322-13E4-4C68-B7FF-6704E2F838FE}"/>
                </a:ext>
              </a:extLst>
            </p:cNvPr>
            <p:cNvPicPr preferRelativeResize="0">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40013" y="2600447"/>
              <a:ext cx="77104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282">
              <a:extLst>
                <a:ext uri="{FF2B5EF4-FFF2-40B4-BE49-F238E27FC236}">
                  <a16:creationId xmlns:a16="http://schemas.microsoft.com/office/drawing/2014/main" xmlns="" id="{AA538F74-D767-459B-BBCE-CCD502735994}"/>
                </a:ext>
              </a:extLst>
            </p:cNvPr>
            <p:cNvSpPr/>
            <p:nvPr/>
          </p:nvSpPr>
          <p:spPr>
            <a:xfrm>
              <a:off x="3111534" y="4681503"/>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Strategy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pic>
          <p:nvPicPr>
            <p:cNvPr id="11" name="Shape 284">
              <a:extLst>
                <a:ext uri="{FF2B5EF4-FFF2-40B4-BE49-F238E27FC236}">
                  <a16:creationId xmlns:a16="http://schemas.microsoft.com/office/drawing/2014/main" xmlns="" id="{CE14CE23-E686-47FB-AA91-BB1D6C2BC5D2}"/>
                </a:ext>
              </a:extLst>
            </p:cNvPr>
            <p:cNvPicPr preferRelativeResize="0">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rot="16130211">
              <a:off x="1257831" y="3633117"/>
              <a:ext cx="25050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287">
              <a:extLst>
                <a:ext uri="{FF2B5EF4-FFF2-40B4-BE49-F238E27FC236}">
                  <a16:creationId xmlns:a16="http://schemas.microsoft.com/office/drawing/2014/main" xmlns="" id="{17599027-03A7-4342-8D2F-BD7A0D64375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800" y="3349747"/>
              <a:ext cx="5238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288">
              <a:extLst>
                <a:ext uri="{FF2B5EF4-FFF2-40B4-BE49-F238E27FC236}">
                  <a16:creationId xmlns:a16="http://schemas.microsoft.com/office/drawing/2014/main" xmlns="" id="{7D78FD82-0E3D-4648-83A1-ED649E466CF4}"/>
                </a:ext>
              </a:extLst>
            </p:cNvPr>
            <p:cNvSpPr/>
            <p:nvPr/>
          </p:nvSpPr>
          <p:spPr>
            <a:xfrm>
              <a:off x="8603788" y="5881765"/>
              <a:ext cx="168113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Gap in awareness</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4" name="Shape 289">
              <a:extLst>
                <a:ext uri="{FF2B5EF4-FFF2-40B4-BE49-F238E27FC236}">
                  <a16:creationId xmlns:a16="http://schemas.microsoft.com/office/drawing/2014/main" xmlns="" id="{4684ACE7-1DB3-488C-9A29-B5CBE2356B9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4275" y="3132260"/>
              <a:ext cx="5397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290">
              <a:extLst>
                <a:ext uri="{FF2B5EF4-FFF2-40B4-BE49-F238E27FC236}">
                  <a16:creationId xmlns:a16="http://schemas.microsoft.com/office/drawing/2014/main" xmlns="" id="{DE212BD4-66E1-4C7B-82EF-D0985EBF5991}"/>
                </a:ext>
              </a:extLst>
            </p:cNvPr>
            <p:cNvSpPr/>
            <p:nvPr/>
          </p:nvSpPr>
          <p:spPr>
            <a:xfrm>
              <a:off x="6518788" y="5881765"/>
              <a:ext cx="2085000"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Cognitive biases affirmation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6" name="Shape 291">
              <a:extLst>
                <a:ext uri="{FF2B5EF4-FFF2-40B4-BE49-F238E27FC236}">
                  <a16:creationId xmlns:a16="http://schemas.microsoft.com/office/drawing/2014/main" xmlns="" id="{154C9CB1-E358-47C4-9D22-19AE90A40E4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4925" y="2735385"/>
              <a:ext cx="539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hape 292">
              <a:extLst>
                <a:ext uri="{FF2B5EF4-FFF2-40B4-BE49-F238E27FC236}">
                  <a16:creationId xmlns:a16="http://schemas.microsoft.com/office/drawing/2014/main" xmlns="" id="{29309684-BE72-4CA2-B53A-F3D29003592C}"/>
                </a:ext>
              </a:extLst>
            </p:cNvPr>
            <p:cNvSpPr/>
            <p:nvPr/>
          </p:nvSpPr>
          <p:spPr>
            <a:xfrm>
              <a:off x="4193301" y="5878701"/>
              <a:ext cx="1886640" cy="851644"/>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Conception gap</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Meta-conception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sp>
          <p:nvSpPr>
            <p:cNvPr id="18" name="Shape 293">
              <a:extLst>
                <a:ext uri="{FF2B5EF4-FFF2-40B4-BE49-F238E27FC236}">
                  <a16:creationId xmlns:a16="http://schemas.microsoft.com/office/drawing/2014/main" xmlns="" id="{585EE4A2-E505-485A-9BD0-02AABD3C6157}"/>
                </a:ext>
              </a:extLst>
            </p:cNvPr>
            <p:cNvSpPr/>
            <p:nvPr/>
          </p:nvSpPr>
          <p:spPr>
            <a:xfrm>
              <a:off x="1876699" y="5881765"/>
              <a:ext cx="208928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Consciousness</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Offset/surprise</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9" name="Shape 294">
              <a:extLst>
                <a:ext uri="{FF2B5EF4-FFF2-40B4-BE49-F238E27FC236}">
                  <a16:creationId xmlns:a16="http://schemas.microsoft.com/office/drawing/2014/main" xmlns="" id="{B1E320C5-68AE-498F-856D-4F268259FD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5913" y="2744910"/>
              <a:ext cx="5238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295">
              <a:extLst>
                <a:ext uri="{FF2B5EF4-FFF2-40B4-BE49-F238E27FC236}">
                  <a16:creationId xmlns:a16="http://schemas.microsoft.com/office/drawing/2014/main" xmlns="" id="{C1914A50-93D1-4A38-B951-141504258F7B}"/>
                </a:ext>
              </a:extLst>
            </p:cNvPr>
            <p:cNvPicPr preferRelativeResize="0">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rot="10797360">
              <a:off x="2306711" y="1541599"/>
              <a:ext cx="7893050" cy="106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282">
              <a:extLst>
                <a:ext uri="{FF2B5EF4-FFF2-40B4-BE49-F238E27FC236}">
                  <a16:creationId xmlns:a16="http://schemas.microsoft.com/office/drawing/2014/main" xmlns="" id="{81850FC9-2FA2-4B76-8B1D-BE15552A3E86}"/>
                </a:ext>
              </a:extLst>
            </p:cNvPr>
            <p:cNvSpPr/>
            <p:nvPr/>
          </p:nvSpPr>
          <p:spPr>
            <a:xfrm rot="16200000">
              <a:off x="1282032" y="3679940"/>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Offset</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2" name="Shape 282">
              <a:extLst>
                <a:ext uri="{FF2B5EF4-FFF2-40B4-BE49-F238E27FC236}">
                  <a16:creationId xmlns:a16="http://schemas.microsoft.com/office/drawing/2014/main" xmlns="" id="{5C92CAD5-0FC8-4E17-8616-3595A5753834}"/>
                </a:ext>
              </a:extLst>
            </p:cNvPr>
            <p:cNvSpPr/>
            <p:nvPr/>
          </p:nvSpPr>
          <p:spPr>
            <a:xfrm rot="1482642">
              <a:off x="3159737" y="2907675"/>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Reality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3" name="Shape 282">
              <a:extLst>
                <a:ext uri="{FF2B5EF4-FFF2-40B4-BE49-F238E27FC236}">
                  <a16:creationId xmlns:a16="http://schemas.microsoft.com/office/drawing/2014/main" xmlns="" id="{278C86FE-6434-48C2-9743-3109832D7FAB}"/>
                </a:ext>
              </a:extLst>
            </p:cNvPr>
            <p:cNvSpPr>
              <a:spLocks noChangeArrowheads="1"/>
            </p:cNvSpPr>
            <p:nvPr/>
          </p:nvSpPr>
          <p:spPr bwMode="auto">
            <a:xfrm>
              <a:off x="4586288" y="1811922"/>
              <a:ext cx="4362450" cy="587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
                  <a:srgbClr val="000000"/>
                </a:buClr>
                <a:buSzPct val="25000"/>
                <a:buFontTx/>
                <a:buNone/>
              </a:pPr>
              <a:r>
                <a:rPr lang="en-US" altLang="en-US" sz="1800" b="1" dirty="0">
                  <a:solidFill>
                    <a:schemeClr val="bg1"/>
                  </a:solidFill>
                  <a:latin typeface="Heebo" panose="00000500000000000000" pitchFamily="2" charset="-79"/>
                  <a:ea typeface="Helvetica Neue"/>
                  <a:cs typeface="Heebo" panose="00000500000000000000" pitchFamily="2" charset="-79"/>
                  <a:sym typeface="Helvetica Neue"/>
                </a:rPr>
                <a:t>Time</a:t>
              </a:r>
            </a:p>
          </p:txBody>
        </p:sp>
      </p:grpSp>
      <p:grpSp>
        <p:nvGrpSpPr>
          <p:cNvPr id="4" name="קבוצה 23"/>
          <p:cNvGrpSpPr/>
          <p:nvPr/>
        </p:nvGrpSpPr>
        <p:grpSpPr>
          <a:xfrm>
            <a:off x="-203594" y="1888609"/>
            <a:ext cx="6109233" cy="4030387"/>
            <a:chOff x="1795395" y="1046278"/>
            <a:chExt cx="9689240" cy="5436775"/>
          </a:xfrm>
        </p:grpSpPr>
        <p:sp>
          <p:nvSpPr>
            <p:cNvPr id="25" name="קשת 24">
              <a:extLst>
                <a:ext uri="{FF2B5EF4-FFF2-40B4-BE49-F238E27FC236}">
                  <a16:creationId xmlns:a16="http://schemas.microsoft.com/office/drawing/2014/main" xmlns="" id="{2BBB1D0C-3E55-448C-A6EC-CA6FD64A5D97}"/>
                </a:ext>
              </a:extLst>
            </p:cNvPr>
            <p:cNvSpPr/>
            <p:nvPr/>
          </p:nvSpPr>
          <p:spPr>
            <a:xfrm>
              <a:off x="3043924" y="3793062"/>
              <a:ext cx="6941508" cy="2689991"/>
            </a:xfrm>
            <a:prstGeom prst="arc">
              <a:avLst>
                <a:gd name="adj1" fmla="val 16028138"/>
                <a:gd name="adj2" fmla="val 21275330"/>
              </a:avLst>
            </a:prstGeom>
            <a:ln w="28575">
              <a:solidFill>
                <a:schemeClr val="accent1">
                  <a:lumMod val="60000"/>
                  <a:lumOff val="40000"/>
                </a:schemeClr>
              </a:solidFill>
              <a:prstDash val="sysDash"/>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6" name="קשת 25">
              <a:extLst>
                <a:ext uri="{FF2B5EF4-FFF2-40B4-BE49-F238E27FC236}">
                  <a16:creationId xmlns:a16="http://schemas.microsoft.com/office/drawing/2014/main" xmlns="" id="{4207B072-FA40-4CBB-8B98-23A07CA58A6B}"/>
                </a:ext>
              </a:extLst>
            </p:cNvPr>
            <p:cNvSpPr/>
            <p:nvPr/>
          </p:nvSpPr>
          <p:spPr>
            <a:xfrm flipH="1">
              <a:off x="2674209" y="3775993"/>
              <a:ext cx="6715095" cy="2689991"/>
            </a:xfrm>
            <a:prstGeom prst="arc">
              <a:avLst>
                <a:gd name="adj1" fmla="val 15242824"/>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7" name="קשת 26">
              <a:extLst>
                <a:ext uri="{FF2B5EF4-FFF2-40B4-BE49-F238E27FC236}">
                  <a16:creationId xmlns:a16="http://schemas.microsoft.com/office/drawing/2014/main" xmlns="" id="{8580B6FD-FA18-43E1-B085-8715B35DEF97}"/>
                </a:ext>
              </a:extLst>
            </p:cNvPr>
            <p:cNvSpPr/>
            <p:nvPr/>
          </p:nvSpPr>
          <p:spPr>
            <a:xfrm rot="10465863" flipH="1">
              <a:off x="1795395" y="1046278"/>
              <a:ext cx="9689240" cy="2688195"/>
            </a:xfrm>
            <a:prstGeom prst="arc">
              <a:avLst>
                <a:gd name="adj1" fmla="val 15195576"/>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p>
          </p:txBody>
        </p:sp>
        <p:cxnSp>
          <p:nvCxnSpPr>
            <p:cNvPr id="28" name="מחבר ישר 27">
              <a:extLst>
                <a:ext uri="{FF2B5EF4-FFF2-40B4-BE49-F238E27FC236}">
                  <a16:creationId xmlns:a16="http://schemas.microsoft.com/office/drawing/2014/main" xmlns="" id="{34CAE8A8-D371-4B82-8297-4804A532C0E8}"/>
                </a:ext>
              </a:extLst>
            </p:cNvPr>
            <p:cNvCxnSpPr/>
            <p:nvPr/>
          </p:nvCxnSpPr>
          <p:spPr>
            <a:xfrm>
              <a:off x="2135131" y="5115596"/>
              <a:ext cx="8314356" cy="0"/>
            </a:xfrm>
            <a:prstGeom prst="line">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29" name="TextBox 10">
              <a:extLst>
                <a:ext uri="{FF2B5EF4-FFF2-40B4-BE49-F238E27FC236}">
                  <a16:creationId xmlns:a16="http://schemas.microsoft.com/office/drawing/2014/main" xmlns="" id="{0097166F-9940-4EE0-A490-FA83AEF64082}"/>
                </a:ext>
              </a:extLst>
            </p:cNvPr>
            <p:cNvSpPr txBox="1">
              <a:spLocks noChangeArrowheads="1"/>
            </p:cNvSpPr>
            <p:nvPr/>
          </p:nvSpPr>
          <p:spPr bwMode="auto">
            <a:xfrm>
              <a:off x="2904668" y="5495595"/>
              <a:ext cx="6382664" cy="7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fontAlgn="auto" hangingPunct="1">
                <a:spcBef>
                  <a:spcPts val="0"/>
                </a:spcBef>
                <a:spcAft>
                  <a:spcPts val="0"/>
                </a:spcAft>
                <a:defRPr/>
              </a:pPr>
              <a:r>
                <a:rPr lang="en-US" altLang="he-IL" sz="2800" b="1" dirty="0" smtClean="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rPr>
                <a:t>Strategic turning point</a:t>
              </a:r>
              <a:endParaRPr lang="he-IL" altLang="he-IL" sz="2800" b="1" dirty="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endParaRPr>
            </a:p>
          </p:txBody>
        </p:sp>
        <p:sp>
          <p:nvSpPr>
            <p:cNvPr id="30" name="TextBox 11">
              <a:extLst>
                <a:ext uri="{FF2B5EF4-FFF2-40B4-BE49-F238E27FC236}">
                  <a16:creationId xmlns:a16="http://schemas.microsoft.com/office/drawing/2014/main" xmlns="" id="{89EAFDF9-6992-4669-8445-C9D5A1C59025}"/>
                </a:ext>
              </a:extLst>
            </p:cNvPr>
            <p:cNvSpPr txBox="1">
              <a:spLocks noChangeArrowheads="1"/>
            </p:cNvSpPr>
            <p:nvPr/>
          </p:nvSpPr>
          <p:spPr bwMode="auto">
            <a:xfrm>
              <a:off x="7001072" y="4058156"/>
              <a:ext cx="1854549" cy="87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declines</a:t>
              </a:r>
              <a:endParaRPr lang="he-IL" altLang="he-IL" sz="1800" b="1" dirty="0">
                <a:solidFill>
                  <a:schemeClr val="bg1"/>
                </a:solidFill>
                <a:latin typeface="Heebo" panose="00000500000000000000" pitchFamily="2" charset="-79"/>
                <a:cs typeface="Heebo" panose="00000500000000000000" pitchFamily="2" charset="-79"/>
              </a:endParaRPr>
            </a:p>
          </p:txBody>
        </p:sp>
        <p:sp>
          <p:nvSpPr>
            <p:cNvPr id="31" name="TextBox 12">
              <a:extLst>
                <a:ext uri="{FF2B5EF4-FFF2-40B4-BE49-F238E27FC236}">
                  <a16:creationId xmlns:a16="http://schemas.microsoft.com/office/drawing/2014/main" xmlns="" id="{91C82649-12C5-42E1-8A5E-264182F6125E}"/>
                </a:ext>
              </a:extLst>
            </p:cNvPr>
            <p:cNvSpPr txBox="1">
              <a:spLocks noChangeArrowheads="1"/>
            </p:cNvSpPr>
            <p:nvPr/>
          </p:nvSpPr>
          <p:spPr bwMode="auto">
            <a:xfrm>
              <a:off x="5985596" y="2442725"/>
              <a:ext cx="3633713" cy="87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takes off to new heights</a:t>
              </a:r>
              <a:endParaRPr lang="he-IL" altLang="he-IL" sz="1800" b="1" dirty="0">
                <a:solidFill>
                  <a:schemeClr val="bg1"/>
                </a:solidFill>
                <a:latin typeface="Heebo" panose="00000500000000000000" pitchFamily="2" charset="-79"/>
                <a:cs typeface="Heebo" panose="00000500000000000000" pitchFamily="2" charset="-79"/>
              </a:endParaRPr>
            </a:p>
          </p:txBody>
        </p:sp>
        <p:cxnSp>
          <p:nvCxnSpPr>
            <p:cNvPr id="32" name="מחבר חץ ישר 31">
              <a:extLst>
                <a:ext uri="{FF2B5EF4-FFF2-40B4-BE49-F238E27FC236}">
                  <a16:creationId xmlns:a16="http://schemas.microsoft.com/office/drawing/2014/main" xmlns="" id="{B414BEC6-D312-4CC4-84F2-DC57A985FB96}"/>
                </a:ext>
              </a:extLst>
            </p:cNvPr>
            <p:cNvCxnSpPr/>
            <p:nvPr/>
          </p:nvCxnSpPr>
          <p:spPr>
            <a:xfrm flipV="1">
              <a:off x="6014685" y="4031737"/>
              <a:ext cx="0" cy="1393838"/>
            </a:xfrm>
            <a:prstGeom prst="straightConnector1">
              <a:avLst/>
            </a:prstGeom>
            <a:ln w="57150">
              <a:solidFill>
                <a:schemeClr val="bg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818742" cy="954107"/>
          </a:xfrm>
          <a:prstGeom prst="rect">
            <a:avLst/>
          </a:prstGeom>
          <a:noFill/>
        </p:spPr>
        <p:txBody>
          <a:bodyPr wrap="square" rtlCol="1">
            <a:spAutoFit/>
          </a:bodyPr>
          <a:lstStyle/>
          <a:p>
            <a:pPr marL="342900" indent="-342900" algn="l" rtl="0">
              <a:buClr>
                <a:srgbClr val="FFC000"/>
              </a:buClr>
              <a:buFont typeface="+mj-lt"/>
              <a:buAutoNum type="alphaUcPeriod"/>
            </a:pPr>
            <a:r>
              <a:rPr lang="en-US" sz="2800" dirty="0" smtClean="0">
                <a:solidFill>
                  <a:schemeClr val="bg1"/>
                </a:solidFill>
              </a:rPr>
              <a:t>The change is constant (linear or emerging and chaotic) </a:t>
            </a:r>
            <a:endParaRPr lang="he-IL" sz="2800" dirty="0">
              <a:solidFill>
                <a:schemeClr val="bg1"/>
              </a:solidFill>
            </a:endParaRPr>
          </a:p>
        </p:txBody>
      </p:sp>
      <p:sp>
        <p:nvSpPr>
          <p:cNvPr id="44" name="TextBox 43"/>
          <p:cNvSpPr txBox="1"/>
          <p:nvPr/>
        </p:nvSpPr>
        <p:spPr>
          <a:xfrm>
            <a:off x="6712859" y="1865085"/>
            <a:ext cx="4818742" cy="954107"/>
          </a:xfrm>
          <a:prstGeom prst="rect">
            <a:avLst/>
          </a:prstGeom>
          <a:noFill/>
        </p:spPr>
        <p:txBody>
          <a:bodyPr wrap="square" rtlCol="1">
            <a:spAutoFit/>
          </a:bodyPr>
          <a:lstStyle/>
          <a:p>
            <a:pPr marL="514350" indent="-514350" algn="l" rtl="0">
              <a:buClr>
                <a:srgbClr val="FFC000"/>
              </a:buClr>
              <a:buFont typeface="+mj-lt"/>
              <a:buAutoNum type="alphaUcPeriod" startAt="2"/>
            </a:pPr>
            <a:r>
              <a:rPr lang="en-US" sz="2800" dirty="0" smtClean="0">
                <a:solidFill>
                  <a:schemeClr val="bg1"/>
                </a:solidFill>
              </a:rPr>
              <a:t>Strategic pattern in face of strategic drifting </a:t>
            </a:r>
            <a:endParaRPr lang="he-IL" sz="2800" dirty="0">
              <a:solidFill>
                <a:schemeClr val="bg1"/>
              </a:solidFill>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254" y="2976593"/>
            <a:ext cx="4388755" cy="3351612"/>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8" y="3133349"/>
            <a:ext cx="6120334" cy="3351612"/>
          </a:xfrm>
          <a:prstGeom prst="rect">
            <a:avLst/>
          </a:prstGeom>
        </p:spPr>
      </p:pic>
    </p:spTree>
    <p:extLst>
      <p:ext uri="{BB962C8B-B14F-4D97-AF65-F5344CB8AC3E}">
        <p14:creationId xmlns:p14="http://schemas.microsoft.com/office/powerpoint/2010/main" val="216211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960256" cy="954107"/>
          </a:xfrm>
          <a:prstGeom prst="rect">
            <a:avLst/>
          </a:prstGeom>
          <a:noFill/>
        </p:spPr>
        <p:txBody>
          <a:bodyPr wrap="square" rtlCol="1">
            <a:spAutoFit/>
          </a:bodyPr>
          <a:lstStyle/>
          <a:p>
            <a:pPr marL="514350" indent="-514350" algn="l" rtl="0">
              <a:buClr>
                <a:srgbClr val="FFC000"/>
              </a:buClr>
              <a:buFont typeface="+mj-lt"/>
              <a:buAutoNum type="alphaUcPeriod" startAt="3"/>
            </a:pPr>
            <a:r>
              <a:rPr lang="en-US" sz="2800" dirty="0" smtClean="0">
                <a:solidFill>
                  <a:schemeClr val="bg1"/>
                </a:solidFill>
              </a:rPr>
              <a:t>Conceptual change as a risk and an opportunity</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4"/>
            </a:pPr>
            <a:r>
              <a:rPr lang="en-US" sz="2800" dirty="0" smtClean="0">
                <a:solidFill>
                  <a:schemeClr val="bg1"/>
                </a:solidFill>
              </a:rPr>
              <a:t>The transition phase between two strategic concepts</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28" y="2991394"/>
            <a:ext cx="5872937" cy="3759717"/>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775" y="3206358"/>
            <a:ext cx="4743099" cy="3188484"/>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5"/>
            </a:pPr>
            <a:r>
              <a:rPr lang="en-US" sz="2800" dirty="0" smtClean="0">
                <a:solidFill>
                  <a:schemeClr val="bg1"/>
                </a:solidFill>
              </a:rPr>
              <a:t>The change on its own     offset</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6"/>
            </a:pPr>
            <a:r>
              <a:rPr lang="en-US" sz="2800" dirty="0" smtClean="0">
                <a:solidFill>
                  <a:schemeClr val="bg1"/>
                </a:solidFill>
              </a:rPr>
              <a:t>Embarrassment and “orientation”</a:t>
            </a:r>
            <a:endParaRPr lang="he-IL" sz="2800" dirty="0">
              <a:solidFill>
                <a:schemeClr val="bg1"/>
              </a:solidFill>
            </a:endParaRPr>
          </a:p>
        </p:txBody>
      </p:sp>
      <p:pic>
        <p:nvPicPr>
          <p:cNvPr id="2051" name="Picture 3" descr="C:\Users\u45414\Desktop\2.png"/>
          <p:cNvPicPr>
            <a:picLocks noChangeAspect="1" noChangeArrowheads="1"/>
          </p:cNvPicPr>
          <p:nvPr/>
        </p:nvPicPr>
        <p:blipFill>
          <a:blip r:embed="rId3" cstate="print"/>
          <a:srcRect/>
          <a:stretch>
            <a:fillRect/>
          </a:stretch>
        </p:blipFill>
        <p:spPr bwMode="auto">
          <a:xfrm>
            <a:off x="6456363" y="3162300"/>
            <a:ext cx="5278437" cy="2825750"/>
          </a:xfrm>
          <a:prstGeom prst="rect">
            <a:avLst/>
          </a:prstGeom>
          <a:noFill/>
        </p:spPr>
      </p:pic>
      <p:sp>
        <p:nvSpPr>
          <p:cNvPr id="16" name="Not Equal 1">
            <a:extLst>
              <a:ext uri="{FF2B5EF4-FFF2-40B4-BE49-F238E27FC236}">
                <a16:creationId xmlns:a16="http://schemas.microsoft.com/office/drawing/2014/main" xmlns="" id="{898BDD45-3403-4A0C-93F6-5B5CE3381DD2}"/>
              </a:ext>
            </a:extLst>
          </p:cNvPr>
          <p:cNvSpPr/>
          <p:nvPr/>
        </p:nvSpPr>
        <p:spPr>
          <a:xfrm>
            <a:off x="4822256" y="1912405"/>
            <a:ext cx="368300" cy="295275"/>
          </a:xfrm>
          <a:prstGeom prst="mathNotEqual">
            <a:avLst>
              <a:gd name="adj1" fmla="val 12806"/>
              <a:gd name="adj2" fmla="val 6600000"/>
              <a:gd name="adj3" fmla="val 11760"/>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8551" y="2644200"/>
            <a:ext cx="3127519" cy="3633531"/>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7"/>
            </a:pPr>
            <a:r>
              <a:rPr lang="en-US" sz="2800" dirty="0" smtClean="0">
                <a:solidFill>
                  <a:schemeClr val="bg1"/>
                </a:solidFill>
              </a:rPr>
              <a:t>The response approach</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774" y="2774828"/>
            <a:ext cx="4749196" cy="3633531"/>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Summarizing 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“designing” and “planning” </a:t>
            </a:r>
            <a:endParaRPr lang="he-IL" sz="1600" b="1" dirty="0">
              <a:solidFill>
                <a:srgbClr val="222B34"/>
              </a:solidFill>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208471" y="33826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62282"/>
            <a:ext cx="3765654" cy="2862322"/>
          </a:xfrm>
        </p:spPr>
        <p:txBody>
          <a:bodyPr/>
          <a:lstStyle/>
          <a:p>
            <a:pPr algn="ctr"/>
            <a:r>
              <a:rPr lang="en-US" sz="3600" dirty="0" smtClean="0"/>
              <a:t>What lies between “designing” and “planning”</a:t>
            </a:r>
            <a:endParaRPr lang="he-IL" sz="3600" dirty="0"/>
          </a:p>
        </p:txBody>
      </p:sp>
      <p:sp>
        <p:nvSpPr>
          <p:cNvPr id="7" name="מלבן 6"/>
          <p:cNvSpPr/>
          <p:nvPr/>
        </p:nvSpPr>
        <p:spPr>
          <a:xfrm>
            <a:off x="558800" y="1612900"/>
            <a:ext cx="7213600" cy="2857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smtClean="0"/>
              <a:t>“A problem of design continues to emerge as long as it is nourished and treated for, because the understanding of what needs to be accomplished and the ways of doing so, are constantly changing.” </a:t>
            </a:r>
            <a:endParaRPr lang="he-IL" sz="3200" dirty="0"/>
          </a:p>
        </p:txBody>
      </p:sp>
      <p:sp>
        <p:nvSpPr>
          <p:cNvPr id="9" name="TextBox 8"/>
          <p:cNvSpPr txBox="1"/>
          <p:nvPr/>
        </p:nvSpPr>
        <p:spPr>
          <a:xfrm>
            <a:off x="6121400" y="4533900"/>
            <a:ext cx="1612900" cy="400110"/>
          </a:xfrm>
          <a:prstGeom prst="rect">
            <a:avLst/>
          </a:prstGeom>
          <a:noFill/>
        </p:spPr>
        <p:txBody>
          <a:bodyPr wrap="square" rtlCol="1">
            <a:spAutoFit/>
          </a:bodyPr>
          <a:lstStyle/>
          <a:p>
            <a:r>
              <a:rPr lang="en-US" sz="2000" dirty="0" smtClean="0">
                <a:solidFill>
                  <a:srgbClr val="FFC000"/>
                </a:solidFill>
              </a:rPr>
              <a:t>Horst </a:t>
            </a:r>
            <a:r>
              <a:rPr lang="en-US" sz="2000" dirty="0" err="1" smtClean="0">
                <a:solidFill>
                  <a:srgbClr val="FFC000"/>
                </a:solidFill>
              </a:rPr>
              <a:t>Rittel</a:t>
            </a:r>
            <a:endParaRPr lang="he-IL" sz="2000" dirty="0">
              <a:solidFill>
                <a:srgbClr val="FFC000"/>
              </a:solidFill>
            </a:endParaRPr>
          </a:p>
        </p:txBody>
      </p:sp>
    </p:spTree>
    <p:extLst>
      <p:ext uri="{BB962C8B-B14F-4D97-AF65-F5344CB8AC3E}">
        <p14:creationId xmlns:p14="http://schemas.microsoft.com/office/powerpoint/2010/main" val="1785942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0" y="505384"/>
            <a:ext cx="12192000" cy="519373"/>
          </a:xfrm>
        </p:spPr>
        <p:txBody>
          <a:bodyPr/>
          <a:lstStyle/>
          <a:p>
            <a:pPr algn="ctr"/>
            <a:r>
              <a:rPr lang="en-US" sz="3000" dirty="0" smtClean="0"/>
              <a:t>10 sayings on the distinction between “designing” and “planning”</a:t>
            </a:r>
            <a:endParaRPr lang="he-IL" sz="3000" dirty="0"/>
          </a:p>
        </p:txBody>
      </p:sp>
      <p:sp>
        <p:nvSpPr>
          <p:cNvPr id="8" name="TextBox 7"/>
          <p:cNvSpPr txBox="1"/>
          <p:nvPr/>
        </p:nvSpPr>
        <p:spPr>
          <a:xfrm>
            <a:off x="165100" y="1574800"/>
            <a:ext cx="6464300" cy="5093702"/>
          </a:xfrm>
          <a:prstGeom prst="rect">
            <a:avLst/>
          </a:prstGeom>
          <a:noFill/>
        </p:spPr>
        <p:txBody>
          <a:bodyPr wrap="square" rtlCol="1">
            <a:spAutoFit/>
          </a:bodyPr>
          <a:lstStyle/>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way of dealing with the “problem”</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Paradigm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Thinking patterns</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Type of “product”</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language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Procedure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What does the need stem from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Characteristics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process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 Summary</a:t>
            </a:r>
            <a:endParaRPr lang="he-IL" sz="2800" dirty="0">
              <a:solidFill>
                <a:schemeClr val="bg1"/>
              </a:solidFill>
            </a:endParaRPr>
          </a:p>
        </p:txBody>
      </p:sp>
      <p:pic>
        <p:nvPicPr>
          <p:cNvPr id="3074" name="Picture 2" descr="C:\Users\u45414\Desktop\3.png"/>
          <p:cNvPicPr>
            <a:picLocks noChangeAspect="1" noChangeArrowheads="1"/>
          </p:cNvPicPr>
          <p:nvPr/>
        </p:nvPicPr>
        <p:blipFill>
          <a:blip r:embed="rId3" cstate="print"/>
          <a:srcRect/>
          <a:stretch>
            <a:fillRect/>
          </a:stretch>
        </p:blipFill>
        <p:spPr bwMode="auto">
          <a:xfrm>
            <a:off x="7970602" y="1677989"/>
            <a:ext cx="4221397" cy="3186111"/>
          </a:xfrm>
          <a:prstGeom prst="rect">
            <a:avLst/>
          </a:prstGeom>
          <a:noFill/>
        </p:spPr>
      </p:pic>
      <p:pic>
        <p:nvPicPr>
          <p:cNvPr id="10" name="תמונה 9"/>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99719"/>
                    </a14:imgEffect>
                  </a14:imgLayer>
                </a14:imgProps>
              </a:ext>
              <a:ext uri="{28A0092B-C50C-407E-A947-70E740481C1C}">
                <a14:useLocalDpi xmlns:a14="http://schemas.microsoft.com/office/drawing/2010/main"/>
              </a:ext>
            </a:extLst>
          </a:blip>
          <a:stretch>
            <a:fillRect/>
          </a:stretch>
        </p:blipFill>
        <p:spPr>
          <a:xfrm>
            <a:off x="5617084" y="3446185"/>
            <a:ext cx="3488816" cy="3234015"/>
          </a:xfrm>
          <a:prstGeom prst="rect">
            <a:avLst/>
          </a:prstGeom>
        </p:spPr>
      </p:pic>
      <p:sp>
        <p:nvSpPr>
          <p:cNvPr id="15" name="מלבן 14"/>
          <p:cNvSpPr/>
          <p:nvPr/>
        </p:nvSpPr>
        <p:spPr>
          <a:xfrm rot="18714339">
            <a:off x="9993145" y="2642686"/>
            <a:ext cx="1004666"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rgbClr val="222B34"/>
                </a:solidFill>
              </a:rPr>
              <a:t>Planning</a:t>
            </a:r>
            <a:endParaRPr lang="he-IL" dirty="0">
              <a:solidFill>
                <a:srgbClr val="222B34"/>
              </a:solidFill>
            </a:endParaRPr>
          </a:p>
        </p:txBody>
      </p:sp>
      <p:sp>
        <p:nvSpPr>
          <p:cNvPr id="16" name="מלבן 15"/>
          <p:cNvSpPr/>
          <p:nvPr/>
        </p:nvSpPr>
        <p:spPr>
          <a:xfrm rot="18714339">
            <a:off x="10388407" y="2990336"/>
            <a:ext cx="1100963" cy="247650"/>
          </a:xfrm>
          <a:prstGeom prst="rect">
            <a:avLst/>
          </a:prstGeom>
          <a:solidFill>
            <a:schemeClr val="tx2">
              <a:lumMod val="50000"/>
            </a:schemeClr>
          </a:solidFill>
          <a:ln>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bg1"/>
                </a:solidFill>
              </a:rPr>
              <a:t>Designing</a:t>
            </a:r>
            <a:endParaRPr lang="he-IL" dirty="0">
              <a:solidFill>
                <a:schemeClr val="bg1"/>
              </a:solidFill>
            </a:endParaRPr>
          </a:p>
        </p:txBody>
      </p:sp>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Summarizing 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Systematic inquiry as a feasible practice</a:t>
            </a:r>
            <a:endParaRPr lang="he-IL" sz="1600" b="1" dirty="0">
              <a:solidFill>
                <a:srgbClr val="222B34"/>
              </a:solidFill>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1" name="פנטגרם פנימי קטן">
            <a:extLst>
              <a:ext uri="{FF2B5EF4-FFF2-40B4-BE49-F238E27FC236}">
                <a16:creationId xmlns:a16="http://schemas.microsoft.com/office/drawing/2014/main" xmlns="" id="{C90103B7-7D00-4182-8B6E-C3498F2081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87" t="37701" r="33861" b="24904"/>
          <a:stretch/>
        </p:blipFill>
        <p:spPr>
          <a:xfrm>
            <a:off x="2850084" y="2623882"/>
            <a:ext cx="2618510" cy="2447956"/>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10597070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p:cNvPr>
          <p:cNvSpPr>
            <a:spLocks noGrp="1"/>
          </p:cNvSpPr>
          <p:nvPr>
            <p:ph type="title"/>
          </p:nvPr>
        </p:nvSpPr>
        <p:spPr>
          <a:xfrm>
            <a:off x="0" y="307975"/>
            <a:ext cx="12192000" cy="846138"/>
          </a:xfrm>
        </p:spPr>
        <p:txBody>
          <a:bodyPr/>
          <a:lstStyle/>
          <a:p>
            <a:pPr algn="ctr" eaLnBrk="1" fontAlgn="auto" hangingPunct="1">
              <a:spcAft>
                <a:spcPts val="0"/>
              </a:spcAft>
              <a:defRPr/>
            </a:pPr>
            <a:r>
              <a:rPr lang="en-US" dirty="0" smtClean="0"/>
              <a:t>Reading Material</a:t>
            </a:r>
            <a:endParaRPr dirty="0"/>
          </a:p>
        </p:txBody>
      </p:sp>
      <p:sp>
        <p:nvSpPr>
          <p:cNvPr id="6" name="מלבן 5">
            <a:extLst/>
          </p:cNvPr>
          <p:cNvSpPr/>
          <p:nvPr/>
        </p:nvSpPr>
        <p:spPr>
          <a:xfrm>
            <a:off x="5387975" y="1595438"/>
            <a:ext cx="1416050" cy="56832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4400"/>
              </a:lnSpc>
              <a:spcBef>
                <a:spcPts val="0"/>
              </a:spcBef>
              <a:spcAft>
                <a:spcPts val="0"/>
              </a:spcAft>
              <a:defRPr/>
            </a:pPr>
            <a:r>
              <a:rPr lang="en-US" sz="2000" b="1" dirty="0">
                <a:solidFill>
                  <a:srgbClr val="222B34"/>
                </a:solidFill>
                <a:latin typeface="Heebo" panose="00000500000000000000" pitchFamily="2" charset="-79"/>
                <a:cs typeface="Heebo" panose="00000500000000000000" pitchFamily="2" charset="-79"/>
              </a:rPr>
              <a:t>Mandatory</a:t>
            </a:r>
            <a:endParaRPr lang="he-IL" sz="2000" b="1" dirty="0">
              <a:solidFill>
                <a:srgbClr val="222B34"/>
              </a:solidFill>
              <a:latin typeface="Heebo" panose="00000500000000000000" pitchFamily="2" charset="-79"/>
              <a:cs typeface="Heebo" panose="00000500000000000000" pitchFamily="2" charset="-79"/>
            </a:endParaRPr>
          </a:p>
        </p:txBody>
      </p:sp>
      <p:sp>
        <p:nvSpPr>
          <p:cNvPr id="9" name="TextBox 8"/>
          <p:cNvSpPr txBox="1">
            <a:spLocks noChangeArrowheads="1"/>
          </p:cNvSpPr>
          <p:nvPr/>
        </p:nvSpPr>
        <p:spPr bwMode="auto">
          <a:xfrm>
            <a:off x="336550" y="2586038"/>
            <a:ext cx="555625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Grove, S. Andrew. </a:t>
            </a:r>
            <a:r>
              <a:rPr lang="en-US" b="1" i="1" dirty="0" smtClean="0">
                <a:solidFill>
                  <a:schemeClr val="bg1"/>
                </a:solidFill>
                <a:latin typeface="Heebo" pitchFamily="2" charset="0"/>
                <a:cs typeface="Heebo" pitchFamily="2" charset="0"/>
              </a:rPr>
              <a:t>Only the Paranoid Survive</a:t>
            </a:r>
            <a:r>
              <a:rPr lang="en-US" i="1" dirty="0" smtClean="0">
                <a:solidFill>
                  <a:schemeClr val="bg1"/>
                </a:solidFill>
                <a:latin typeface="Heebo" pitchFamily="2" charset="0"/>
                <a:cs typeface="Heebo" pitchFamily="2" charset="0"/>
              </a:rPr>
              <a:t>. </a:t>
            </a:r>
            <a:r>
              <a:rPr lang="en-US" dirty="0" smtClean="0">
                <a:solidFill>
                  <a:schemeClr val="bg1"/>
                </a:solidFill>
                <a:latin typeface="Heebo" pitchFamily="2" charset="0"/>
                <a:cs typeface="Heebo" pitchFamily="2" charset="0"/>
              </a:rPr>
              <a:t>Crown Business, 1999, pp. 13-17, 35-43 </a:t>
            </a:r>
          </a:p>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Dr. </a:t>
            </a:r>
            <a:r>
              <a:rPr lang="en-US" dirty="0" err="1" smtClean="0">
                <a:solidFill>
                  <a:schemeClr val="bg1"/>
                </a:solidFill>
                <a:latin typeface="Heebo" pitchFamily="2" charset="0"/>
                <a:cs typeface="Heebo" pitchFamily="2" charset="0"/>
              </a:rPr>
              <a:t>Lanir</a:t>
            </a:r>
            <a:r>
              <a:rPr lang="en-US" dirty="0" smtClean="0">
                <a:solidFill>
                  <a:schemeClr val="bg1"/>
                </a:solidFill>
                <a:latin typeface="Heebo" pitchFamily="2" charset="0"/>
                <a:cs typeface="Heebo" pitchFamily="2" charset="0"/>
              </a:rPr>
              <a:t> </a:t>
            </a:r>
            <a:r>
              <a:rPr lang="en-US" dirty="0" err="1" smtClean="0">
                <a:solidFill>
                  <a:schemeClr val="bg1"/>
                </a:solidFill>
                <a:latin typeface="Heebo" pitchFamily="2" charset="0"/>
                <a:cs typeface="Heebo" pitchFamily="2" charset="0"/>
              </a:rPr>
              <a:t>Zvi</a:t>
            </a:r>
            <a:r>
              <a:rPr lang="en-US" dirty="0" smtClean="0">
                <a:solidFill>
                  <a:schemeClr val="bg1"/>
                </a:solidFill>
                <a:latin typeface="Heebo" pitchFamily="2" charset="0"/>
                <a:cs typeface="Heebo" pitchFamily="2" charset="0"/>
              </a:rPr>
              <a:t>. </a:t>
            </a:r>
            <a:r>
              <a:rPr lang="en-US" b="1" dirty="0" smtClean="0">
                <a:solidFill>
                  <a:schemeClr val="bg1"/>
                </a:solidFill>
                <a:latin typeface="Heebo" pitchFamily="2" charset="0"/>
                <a:cs typeface="Heebo" pitchFamily="2" charset="0"/>
              </a:rPr>
              <a:t>Relevance Gap</a:t>
            </a:r>
            <a:r>
              <a:rPr lang="en-US" dirty="0" smtClean="0">
                <a:solidFill>
                  <a:schemeClr val="bg1"/>
                </a:solidFill>
                <a:latin typeface="Heebo" pitchFamily="2" charset="0"/>
                <a:cs typeface="Heebo" pitchFamily="2" charset="0"/>
              </a:rPr>
              <a:t> (a chapter from a book that will soon be published.) (4 pages) </a:t>
            </a:r>
            <a:endParaRPr lang="en-US" dirty="0" smtClean="0"/>
          </a:p>
          <a:p>
            <a:pPr algn="l" rtl="0">
              <a:lnSpc>
                <a:spcPts val="3000"/>
              </a:lnSpc>
              <a:buClr>
                <a:srgbClr val="FCC201"/>
              </a:buClr>
              <a:buFont typeface="Calibri Light" panose="020F0302020204030204" pitchFamily="34" charset="0"/>
              <a:buAutoNum type="arabicPeriod"/>
            </a:pPr>
            <a:r>
              <a:rPr lang="en-US" b="1" dirty="0" smtClean="0">
                <a:solidFill>
                  <a:schemeClr val="bg1"/>
                </a:solidFill>
                <a:latin typeface="Heebo" pitchFamily="2" charset="0"/>
                <a:cs typeface="Heebo" pitchFamily="2" charset="0"/>
              </a:rPr>
              <a:t>The Pentagram as a Cognitive Framework for Operative Investigation </a:t>
            </a:r>
            <a:r>
              <a:rPr lang="en-US" dirty="0" smtClean="0">
                <a:solidFill>
                  <a:schemeClr val="bg1"/>
                </a:solidFill>
                <a:latin typeface="Heebo" pitchFamily="2" charset="0"/>
                <a:cs typeface="Heebo" pitchFamily="2" charset="0"/>
              </a:rPr>
              <a:t>/ Brigadier Generals Course </a:t>
            </a:r>
            <a:endParaRPr lang="en-US" altLang="en-US" b="1" dirty="0">
              <a:solidFill>
                <a:schemeClr val="bg1"/>
              </a:solidFill>
              <a:latin typeface="Heebo" pitchFamily="2" charset="0"/>
              <a:cs typeface="Heebo" pitchFamily="2" charset="0"/>
            </a:endParaRPr>
          </a:p>
        </p:txBody>
      </p:sp>
      <p:sp>
        <p:nvSpPr>
          <p:cNvPr id="7" name="מלבן 6">
            <a:extLst/>
          </p:cNvPr>
          <p:cNvSpPr/>
          <p:nvPr/>
        </p:nvSpPr>
        <p:spPr>
          <a:xfrm>
            <a:off x="4260850" y="6240463"/>
            <a:ext cx="3670300" cy="42227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2600"/>
              </a:lnSpc>
              <a:spcBef>
                <a:spcPts val="0"/>
              </a:spcBef>
              <a:spcAft>
                <a:spcPts val="0"/>
              </a:spcAft>
              <a:defRPr/>
            </a:pPr>
            <a:r>
              <a:rPr lang="en-US" sz="2000" b="1" dirty="0" smtClean="0">
                <a:solidFill>
                  <a:srgbClr val="222B34"/>
                </a:solidFill>
                <a:latin typeface="Heebo" panose="00000500000000000000" pitchFamily="2" charset="-79"/>
                <a:cs typeface="Heebo" panose="00000500000000000000" pitchFamily="2" charset="-79"/>
              </a:rPr>
              <a:t>“Strategic Safari”</a:t>
            </a:r>
            <a:endParaRPr lang="he-IL" sz="2000" b="1"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8847187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2/3*#ppt_w"/>
                                          </p:val>
                                        </p:tav>
                                        <p:tav tm="100000">
                                          <p:val>
                                            <p:strVal val="#ppt_w"/>
                                          </p:val>
                                        </p:tav>
                                      </p:tavLst>
                                    </p:anim>
                                    <p:anim calcmode="lin" valueType="num">
                                      <p:cBhvr>
                                        <p:cTn id="15"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58354"/>
            <a:ext cx="6210181" cy="5909204"/>
          </a:xfrm>
          <a:prstGeom prst="rect">
            <a:avLst/>
          </a:prstGeom>
        </p:spPr>
      </p:pic>
      <p:pic>
        <p:nvPicPr>
          <p:cNvPr id="11" name="פנטגרם פנימי קטן">
            <a:extLst>
              <a:ext uri="{FF2B5EF4-FFF2-40B4-BE49-F238E27FC236}">
                <a16:creationId xmlns:a16="http://schemas.microsoft.com/office/drawing/2014/main" xmlns="" id="{C90103B7-7D00-4182-8B6E-C3498F2081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a:off x="2850084" y="2623882"/>
            <a:ext cx="2618510" cy="2447956"/>
          </a:xfrm>
          <a:prstGeom prst="rect">
            <a:avLst/>
          </a:prstGeom>
        </p:spPr>
      </p:pic>
      <p:sp>
        <p:nvSpPr>
          <p:cNvPr id="12" name="מלבן 1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17" name="TextBox 16">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1328262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750"/>
                                        <p:tgtEl>
                                          <p:spTgt spid="13"/>
                                        </p:tgtEl>
                                      </p:cBhvr>
                                    </p:animEffect>
                                  </p:childTnLst>
                                </p:cTn>
                              </p:par>
                            </p:childTnLst>
                          </p:cTn>
                        </p:par>
                        <p:par>
                          <p:cTn id="8" fill="hold">
                            <p:stCondLst>
                              <p:cond delay="175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xmlns="" id="{E312E3A0-6772-49A8-BA70-203E90A2F994}"/>
              </a:ext>
            </a:extLst>
          </p:cNvPr>
          <p:cNvSpPr txBox="1"/>
          <p:nvPr/>
        </p:nvSpPr>
        <p:spPr>
          <a:xfrm>
            <a:off x="2599261" y="88130"/>
            <a:ext cx="2984526"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7" name="מחבר חץ ישר 26">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מחבר חץ ישר 36">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40" name="TextBox 39">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B5763377-A7F6-4C72-83A8-E0EB427D77E0}"/>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061C4971-C6E0-4A96-9EBD-ADFD04F19EE3}"/>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26" name="TextBox 25">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158680581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25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25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750"/>
                            </p:stCondLst>
                            <p:childTnLst>
                              <p:par>
                                <p:cTn id="26" presetID="10" presetClass="entr" presetSubtype="0" fill="hold" nodeType="after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25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2500"/>
                            </p:stCondLst>
                            <p:childTnLst>
                              <p:par>
                                <p:cTn id="39" presetID="10" presetClass="entr" presetSubtype="0" fill="hold" grpId="0" nodeType="afterEffect">
                                  <p:stCondLst>
                                    <p:cond delay="2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32" grpId="0"/>
      <p:bldP spid="39" grpId="0"/>
      <p:bldP spid="40"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xmlns="" id="{E312E3A0-6772-49A8-BA70-203E90A2F994}"/>
              </a:ext>
            </a:extLst>
          </p:cNvPr>
          <p:cNvSpPr txBox="1"/>
          <p:nvPr/>
        </p:nvSpPr>
        <p:spPr>
          <a:xfrm>
            <a:off x="2696522" y="126400"/>
            <a:ext cx="2661120"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D11DBD26-A630-4F93-BAD4-EA83E7BB707A}"/>
              </a:ext>
            </a:extLst>
          </p:cNvPr>
          <p:cNvSpPr txBox="1"/>
          <p:nvPr/>
        </p:nvSpPr>
        <p:spPr>
          <a:xfrm>
            <a:off x="3571437" y="1867106"/>
            <a:ext cx="1272051" cy="922047"/>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Curiosity </a:t>
            </a:r>
          </a:p>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and skepticism</a:t>
            </a:r>
            <a:endParaRPr lang="he-IL" sz="14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xmlns="" id="{D3A57A58-4F5D-4B70-8834-D671FE04F3FE}"/>
              </a:ext>
            </a:extLst>
          </p:cNvPr>
          <p:cNvSpPr txBox="1"/>
          <p:nvPr/>
        </p:nvSpPr>
        <p:spPr>
          <a:xfrm rot="19506101">
            <a:off x="5080268" y="2998860"/>
            <a:ext cx="1680303"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xmlns="" id="{229A9CFB-028C-4731-ABC8-65F89760B40A}"/>
              </a:ext>
            </a:extLst>
          </p:cNvPr>
          <p:cNvSpPr txBox="1"/>
          <p:nvPr/>
        </p:nvSpPr>
        <p:spPr>
          <a:xfrm rot="2161691">
            <a:off x="1545815" y="3022334"/>
            <a:ext cx="1818710"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xmlns="" id="{2AC1BA13-D695-484A-B9C6-C1D1D44948E6}"/>
              </a:ext>
            </a:extLst>
          </p:cNvPr>
          <p:cNvSpPr txBox="1"/>
          <p:nvPr/>
        </p:nvSpPr>
        <p:spPr>
          <a:xfrm rot="19506101">
            <a:off x="2477770" y="4860381"/>
            <a:ext cx="1694202"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xmlns="" id="{5B4514A4-AABD-4C43-892C-23725A1530CD}"/>
              </a:ext>
            </a:extLst>
          </p:cNvPr>
          <p:cNvSpPr txBox="1"/>
          <p:nvPr/>
        </p:nvSpPr>
        <p:spPr>
          <a:xfrm rot="2161691">
            <a:off x="4233522" y="4908746"/>
            <a:ext cx="1746593"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39FE390C-876A-4B50-88F5-3795CCD523C9}"/>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50434260-F551-4F1D-AB1A-12BA5F6BE32D}"/>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6" name="TextBox 25">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8" name="מחבר חץ ישר 27">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מחבר חץ ישר 28">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31" name="TextBox 30">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6" name="מלבן 35">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1" name="TextBox 40">
            <a:extLst>
              <a:ext uri="{FF2B5EF4-FFF2-40B4-BE49-F238E27FC236}">
                <a16:creationId xmlns:a16="http://schemas.microsoft.com/office/drawing/2014/main" xmlns=""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523427117"/>
      </p:ext>
    </p:extLst>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3327443"/>
            <a:ext cx="2271358" cy="912575"/>
          </a:xfrm>
          <a:prstGeom prst="rect">
            <a:avLst/>
          </a:prstGeom>
          <a:noFill/>
        </p:spPr>
        <p:txBody>
          <a:bodyPr wrap="square" rtlCol="1">
            <a:spAutoFit/>
          </a:bodyPr>
          <a:lstStyle/>
          <a:p>
            <a:pPr algn="ctr">
              <a:lnSpc>
                <a:spcPts val="3300"/>
              </a:lnSpc>
            </a:pPr>
            <a:r>
              <a:rPr lang="he-IL" sz="3200" b="1" dirty="0">
                <a:solidFill>
                  <a:schemeClr val="bg1"/>
                </a:solidFill>
                <a:latin typeface="Heebo" panose="00000500000000000000" pitchFamily="2" charset="-79"/>
                <a:cs typeface="Heebo" panose="00000500000000000000" pitchFamily="2" charset="-79"/>
              </a:rPr>
              <a:t>פער</a:t>
            </a:r>
          </a:p>
          <a:p>
            <a:pPr algn="ctr">
              <a:lnSpc>
                <a:spcPts val="3300"/>
              </a:lnSpc>
            </a:pPr>
            <a:r>
              <a:rPr lang="he-IL" sz="3200" b="1" dirty="0">
                <a:solidFill>
                  <a:schemeClr val="bg1"/>
                </a:solidFill>
                <a:latin typeface="Heebo" panose="00000500000000000000" pitchFamily="2" charset="-79"/>
                <a:cs typeface="Heebo" panose="00000500000000000000" pitchFamily="2" charset="-79"/>
              </a:rPr>
              <a:t>והיסט</a:t>
            </a:r>
          </a:p>
        </p:txBody>
      </p:sp>
      <p:sp>
        <p:nvSpPr>
          <p:cNvPr id="17" name="TextBox 1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D11DBD26-A630-4F93-BAD4-EA83E7BB707A}"/>
              </a:ext>
            </a:extLst>
          </p:cNvPr>
          <p:cNvSpPr txBox="1"/>
          <p:nvPr/>
        </p:nvSpPr>
        <p:spPr>
          <a:xfrm>
            <a:off x="3567871" y="2151360"/>
            <a:ext cx="1272051" cy="632224"/>
          </a:xfrm>
          <a:prstGeom prst="rect">
            <a:avLst/>
          </a:prstGeom>
          <a:noFill/>
        </p:spPr>
        <p:txBody>
          <a:bodyPr wrap="square" rtlCol="1">
            <a:spAutoFit/>
          </a:bodyPr>
          <a:lstStyle/>
          <a:p>
            <a:pPr algn="ctr">
              <a:lnSpc>
                <a:spcPts val="2200"/>
              </a:lnSpc>
            </a:pPr>
            <a:r>
              <a:rPr lang="en-US" sz="1200" dirty="0" smtClean="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1" name="TextBox 60">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62" name="TextBox 61">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pic>
        <p:nvPicPr>
          <p:cNvPr id="36" name="פנטגרם פנימי קטן">
            <a:extLst>
              <a:ext uri="{FF2B5EF4-FFF2-40B4-BE49-F238E27FC236}">
                <a16:creationId xmlns:a16="http://schemas.microsoft.com/office/drawing/2014/main" xmlns="" id="{3E94E75C-20AF-4EFC-8B08-B6AF8C861F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64" t="36523" r="34664" b="24508"/>
          <a:stretch/>
        </p:blipFill>
        <p:spPr>
          <a:xfrm>
            <a:off x="2944461" y="2544340"/>
            <a:ext cx="2479140" cy="2564187"/>
          </a:xfrm>
          <a:prstGeom prst="rect">
            <a:avLst/>
          </a:prstGeom>
        </p:spPr>
      </p:pic>
      <p:sp>
        <p:nvSpPr>
          <p:cNvPr id="41" name="מלבן 40">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9" name="TextBox 48">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50" name="מחבר חץ ישר 49">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מחבר חץ ישר 54">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4" name="מלבן 3"/>
          <p:cNvSpPr/>
          <p:nvPr/>
        </p:nvSpPr>
        <p:spPr>
          <a:xfrm>
            <a:off x="3514151" y="3236108"/>
            <a:ext cx="1286018" cy="949607"/>
          </a:xfrm>
          <a:prstGeom prst="rect">
            <a:avLst/>
          </a:prstGeom>
          <a:solidFill>
            <a:srgbClr val="356B70"/>
          </a:solidFill>
          <a:ln>
            <a:solidFill>
              <a:srgbClr val="356B7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300"/>
              </a:lnSpc>
            </a:pPr>
            <a:r>
              <a:rPr lang="en-US" sz="3200" b="1" dirty="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551369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1750"/>
                            </p:stCondLst>
                            <p:childTnLst>
                              <p:par>
                                <p:cTn id="35" presetID="10" presetClass="entr" presetSubtype="0" fill="hold" grpId="0" nodeType="afterEffect">
                                  <p:stCondLst>
                                    <p:cond delay="25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3" grpId="0"/>
      <p:bldP spid="59" grpId="0"/>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xmlns=""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xmlns=""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xmlns=""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292616470"/>
      </p:ext>
    </p:extLst>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xmlns=""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xmlns=""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n object">
              <a:extLst>
                <a:ext uri="{FF2B5EF4-FFF2-40B4-BE49-F238E27FC236}">
                  <a16:creationId xmlns:a16="http://schemas.microsoft.com/office/drawing/2014/main" xmlns=""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xmlns=""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xmlns=""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xmlns=""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xmlns=""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xmlns=""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xmlns=""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xmlns=""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xmlns=""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xmlns=""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xmlns=""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xmlns=""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xmlns=""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xmlns=""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xmlns=""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xmlns=""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xmlns=""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xmlns=""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xmlns=""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xmlns=""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xmlns=""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xmlns=""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xmlns=""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xmlns=""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xmlns=""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xmlns=""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xmlns=""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xmlns=""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xmlns=""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xmlns=""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xmlns=""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xmlns=""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xmlns=""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xmlns=""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xmlns=""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94250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23"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1000" fill="hold"/>
                                        <p:tgtEl>
                                          <p:spTgt spid="45"/>
                                        </p:tgtEl>
                                        <p:attrNameLst>
                                          <p:attrName>ppt_w</p:attrName>
                                        </p:attrNameLst>
                                      </p:cBhvr>
                                      <p:tavLst>
                                        <p:tav tm="0">
                                          <p:val>
                                            <p:fltVal val="0"/>
                                          </p:val>
                                        </p:tav>
                                        <p:tav tm="100000">
                                          <p:val>
                                            <p:strVal val="#ppt_w"/>
                                          </p:val>
                                        </p:tav>
                                      </p:tavLst>
                                    </p:anim>
                                    <p:anim calcmode="lin" valueType="num">
                                      <p:cBhvr>
                                        <p:cTn id="11" dur="1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xmlns=""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xmlns=""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xmlns=""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xmlns=""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xmlns=""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xmlns=""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xmlns=""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xmlns=""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xmlns=""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xmlns=""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xmlns=""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xmlns=""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xmlns=""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xmlns=""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xmlns=""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xmlns=""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xmlns=""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xmlns=""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xmlns=""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xmlns=""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xmlns=""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xmlns=""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xmlns=""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xmlns=""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xmlns=""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xmlns=""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xmlns=""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xmlns=""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xmlns=""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xmlns=""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xmlns=""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xmlns=""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798594717"/>
      </p:ext>
    </p:extLst>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xmlns=""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xmlns=""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n object">
              <a:extLst>
                <a:ext uri="{FF2B5EF4-FFF2-40B4-BE49-F238E27FC236}">
                  <a16:creationId xmlns:a16="http://schemas.microsoft.com/office/drawing/2014/main" xmlns=""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xmlns=""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xmlns=""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xmlns=""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xmlns=""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xmlns=""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xmlns=""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xmlns=""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xmlns=""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xmlns=""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xmlns=""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xmlns=""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xmlns=""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xmlns=""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xmlns=""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xmlns=""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xmlns=""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xmlns=""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xmlns=""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xmlns=""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xmlns=""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xmlns=""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xmlns=""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xmlns=""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xmlns=""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xmlns=""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xmlns=""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xmlns=""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xmlns=""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xmlns=""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xmlns=""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xmlns=""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xmlns=""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xmlns=""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xmlns=""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xmlns=""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8774180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95771" y="2609727"/>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2169825"/>
          </a:xfrm>
        </p:spPr>
        <p:txBody>
          <a:bodyPr/>
          <a:lstStyle/>
          <a:p>
            <a:pPr algn="ctr"/>
            <a:r>
              <a:rPr lang="en-US" sz="4000" dirty="0" smtClean="0"/>
              <a:t>Systematic inquiry</a:t>
            </a:r>
            <a:br>
              <a:rPr lang="en-US" sz="4000" dirty="0" smtClean="0"/>
            </a:br>
            <a:r>
              <a:rPr lang="en-US" sz="4000" dirty="0" smtClean="0"/>
              <a:t>summary</a:t>
            </a:r>
            <a:endParaRPr lang="he-IL" sz="4000" dirty="0"/>
          </a:p>
        </p:txBody>
      </p:sp>
      <p:sp>
        <p:nvSpPr>
          <p:cNvPr id="6" name="TextBox 5"/>
          <p:cNvSpPr txBox="1"/>
          <p:nvPr/>
        </p:nvSpPr>
        <p:spPr>
          <a:xfrm>
            <a:off x="478971" y="566057"/>
            <a:ext cx="7649029" cy="3970318"/>
          </a:xfrm>
          <a:prstGeom prst="rect">
            <a:avLst/>
          </a:prstGeom>
          <a:noFill/>
        </p:spPr>
        <p:txBody>
          <a:bodyPr wrap="square" rtlCol="1">
            <a:spAutoFit/>
          </a:bodyPr>
          <a:lstStyle/>
          <a:p>
            <a:pPr marL="342900" indent="-342900" algn="l" rtl="0">
              <a:buClr>
                <a:srgbClr val="FFC000"/>
              </a:buClr>
              <a:buFont typeface="+mj-lt"/>
              <a:buAutoNum type="arabicPeriod"/>
            </a:pPr>
            <a:r>
              <a:rPr lang="en-US" sz="2800" b="1" dirty="0" smtClean="0">
                <a:solidFill>
                  <a:schemeClr val="bg1"/>
                </a:solidFill>
              </a:rPr>
              <a:t>Systematic inquiry might allow us to avoid “messing around” in an abstract  and flowing world, to define the system and its boundaries, locate the gap in relevancy and formalize a new strategy </a:t>
            </a:r>
          </a:p>
          <a:p>
            <a:pPr marL="342900" indent="-342900" algn="l" rtl="0">
              <a:buClr>
                <a:srgbClr val="FFC000"/>
              </a:buClr>
              <a:buFont typeface="+mj-lt"/>
              <a:buAutoNum type="arabicPeriod"/>
            </a:pPr>
            <a:endParaRPr lang="en-US" sz="2800" b="1" dirty="0" smtClean="0">
              <a:solidFill>
                <a:schemeClr val="bg1"/>
              </a:solidFill>
            </a:endParaRPr>
          </a:p>
          <a:p>
            <a:pPr marL="342900" indent="-342900" algn="l" rtl="0">
              <a:buClr>
                <a:srgbClr val="FFC000"/>
              </a:buClr>
              <a:buFont typeface="+mj-lt"/>
              <a:buAutoNum type="arabicPeriod"/>
            </a:pPr>
            <a:r>
              <a:rPr lang="en-US" sz="2800" b="1" dirty="0" smtClean="0">
                <a:solidFill>
                  <a:schemeClr val="bg1"/>
                </a:solidFill>
              </a:rPr>
              <a:t>Systematic inquiry is a process of thinking (through social interaction), which has the potential to understand reality in a better way</a:t>
            </a:r>
            <a:endParaRPr lang="he-IL" sz="2800" b="1" dirty="0">
              <a:solidFill>
                <a:schemeClr val="bg1"/>
              </a:solidFill>
            </a:endParaRP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Summarizing strategy as a learning process </a:t>
            </a:r>
            <a:endParaRPr lang="he-IL" sz="1600" b="1" dirty="0">
              <a:solidFill>
                <a:srgbClr val="222B34"/>
              </a:solidFill>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smtClean="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3" name="קבוצה 2"/>
          <p:cNvGrpSpPr>
            <a:grpSpLocks/>
          </p:cNvGrpSpPr>
          <p:nvPr/>
        </p:nvGrpSpPr>
        <p:grpSpPr bwMode="auto">
          <a:xfrm>
            <a:off x="134938" y="1200150"/>
            <a:ext cx="1609725" cy="5561013"/>
            <a:chOff x="10399770" y="1199779"/>
            <a:chExt cx="1610635" cy="5560915"/>
          </a:xfrm>
        </p:grpSpPr>
        <p:sp>
          <p:nvSpPr>
            <p:cNvPr id="10" name="מלבן 9">
              <a:extLst/>
            </p:cNvPr>
            <p:cNvSpPr/>
            <p:nvPr/>
          </p:nvSpPr>
          <p:spPr>
            <a:xfrm>
              <a:off x="10399770" y="1199779"/>
              <a:ext cx="1610635" cy="89850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
          <p:nvSpPr>
            <p:cNvPr id="12" name="מלבן 11">
              <a:extLst/>
            </p:cNvPr>
            <p:cNvSpPr/>
            <p:nvPr/>
          </p:nvSpPr>
          <p:spPr>
            <a:xfrm>
              <a:off x="10399770" y="2193536"/>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development of military strategic thought</a:t>
              </a:r>
              <a:endParaRPr lang="he-IL" sz="1100" dirty="0">
                <a:solidFill>
                  <a:schemeClr val="bg1"/>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0" y="2847575"/>
              <a:ext cx="1578867" cy="684201"/>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7024"/>
              <a:ext cx="1578867" cy="68420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472"/>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511"/>
              <a:ext cx="1578867" cy="56037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Intelligence diagnosis and strategic planning</a:t>
              </a:r>
              <a:endParaRPr lang="he-IL" sz="1100" dirty="0">
                <a:solidFill>
                  <a:schemeClr val="bg1"/>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849"/>
              <a:ext cx="1578867" cy="105884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Russian </a:t>
              </a:r>
              <a:r>
                <a:rPr lang="en-US" sz="1100" dirty="0" smtClean="0">
                  <a:solidFill>
                    <a:schemeClr val="bg1"/>
                  </a:solidFill>
                  <a:latin typeface="Heebo" panose="00000500000000000000" pitchFamily="2" charset="-79"/>
                  <a:cs typeface="Heebo" panose="00000500000000000000" pitchFamily="2" charset="-79"/>
                </a:rPr>
                <a:t>strategy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1" name="קבוצה 10"/>
          <p:cNvGrpSpPr>
            <a:grpSpLocks/>
          </p:cNvGrpSpPr>
          <p:nvPr/>
        </p:nvGrpSpPr>
        <p:grpSpPr bwMode="auto">
          <a:xfrm>
            <a:off x="1836738" y="1200150"/>
            <a:ext cx="1627187" cy="5561013"/>
            <a:chOff x="8680875" y="1199779"/>
            <a:chExt cx="1626501"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29540"/>
              <a:ext cx="1578896" cy="566119"/>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80875" y="3951862"/>
              <a:ext cx="1578896" cy="59779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735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137"/>
              <a:ext cx="1578896" cy="91874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100" dirty="0" smtClean="0">
                  <a:solidFill>
                    <a:schemeClr val="bg1"/>
                  </a:solidFill>
                  <a:latin typeface="Heebo" pitchFamily="2" charset="-79"/>
                  <a:cs typeface="Heebo" pitchFamily="2" charset="-79"/>
                </a:rPr>
                <a:t>Strategy as designing, planning and executing (institutional learning and implementation)</a:t>
              </a:r>
              <a:endParaRPr lang="he-IL" altLang="he-IL" sz="1100" dirty="0">
                <a:solidFill>
                  <a:schemeClr val="bg1"/>
                </a:solidFill>
                <a:latin typeface="Heebo" pitchFamily="2" charset="-79"/>
                <a:cs typeface="Heebo" pitchFamily="2" charset="-79"/>
              </a:endParaRPr>
            </a:p>
          </p:txBody>
        </p:sp>
      </p:grpSp>
      <p:grpSp>
        <p:nvGrpSpPr>
          <p:cNvPr id="13" name="קבוצה 12"/>
          <p:cNvGrpSpPr>
            <a:grpSpLocks/>
          </p:cNvGrpSpPr>
          <p:nvPr/>
        </p:nvGrpSpPr>
        <p:grpSpPr bwMode="auto">
          <a:xfrm>
            <a:off x="6992938" y="1200150"/>
            <a:ext cx="1611312" cy="2862263"/>
            <a:chOff x="6993715" y="1199779"/>
            <a:chExt cx="1610632" cy="2862008"/>
          </a:xfrm>
        </p:grpSpPr>
        <p:sp>
          <p:nvSpPr>
            <p:cNvPr id="8" name="מלבן 7">
              <a:extLst/>
            </p:cNvPr>
            <p:cNvSpPr/>
            <p:nvPr/>
          </p:nvSpPr>
          <p:spPr>
            <a:xfrm>
              <a:off x="699371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38" name="מלבן 37">
              <a:extLst/>
            </p:cNvPr>
            <p:cNvSpPr/>
            <p:nvPr/>
          </p:nvSpPr>
          <p:spPr>
            <a:xfrm>
              <a:off x="7009583" y="2193465"/>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39" name="מלבן 38">
              <a:extLst/>
            </p:cNvPr>
            <p:cNvSpPr/>
            <p:nvPr/>
          </p:nvSpPr>
          <p:spPr>
            <a:xfrm>
              <a:off x="7009583" y="2847457"/>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0" name="מלבן 39">
              <a:extLst/>
            </p:cNvPr>
            <p:cNvSpPr/>
            <p:nvPr/>
          </p:nvSpPr>
          <p:spPr>
            <a:xfrm>
              <a:off x="700958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Lifting of the veil 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4" name="קבוצה 13"/>
          <p:cNvGrpSpPr>
            <a:grpSpLocks/>
          </p:cNvGrpSpPr>
          <p:nvPr/>
        </p:nvGrpSpPr>
        <p:grpSpPr bwMode="auto">
          <a:xfrm>
            <a:off x="5291138" y="1200150"/>
            <a:ext cx="1609725" cy="2862263"/>
            <a:chOff x="5290685" y="1199779"/>
            <a:chExt cx="1610632" cy="2862008"/>
          </a:xfrm>
        </p:grpSpPr>
        <p:sp>
          <p:nvSpPr>
            <p:cNvPr id="7" name="מלבן 6">
              <a:extLst/>
            </p:cNvPr>
            <p:cNvSpPr/>
            <p:nvPr/>
          </p:nvSpPr>
          <p:spPr>
            <a:xfrm>
              <a:off x="529068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47" name="מלבן 46">
              <a:extLst/>
            </p:cNvPr>
            <p:cNvSpPr/>
            <p:nvPr/>
          </p:nvSpPr>
          <p:spPr>
            <a:xfrm>
              <a:off x="5306569" y="2193465"/>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48" name="מלבן 47">
              <a:extLst/>
            </p:cNvPr>
            <p:cNvSpPr/>
            <p:nvPr/>
          </p:nvSpPr>
          <p:spPr>
            <a:xfrm>
              <a:off x="5306569" y="2847457"/>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9" name="מלבן 48">
              <a:extLst/>
            </p:cNvPr>
            <p:cNvSpPr/>
            <p:nvPr/>
          </p:nvSpPr>
          <p:spPr>
            <a:xfrm>
              <a:off x="5306569" y="3501449"/>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5" name="קבוצה 14"/>
          <p:cNvGrpSpPr>
            <a:grpSpLocks/>
          </p:cNvGrpSpPr>
          <p:nvPr/>
        </p:nvGrpSpPr>
        <p:grpSpPr bwMode="auto">
          <a:xfrm>
            <a:off x="3587750" y="1200150"/>
            <a:ext cx="1611313" cy="2862263"/>
            <a:chOff x="3587655" y="1199780"/>
            <a:chExt cx="1610632" cy="2862007"/>
          </a:xfrm>
        </p:grpSpPr>
        <p:sp>
          <p:nvSpPr>
            <p:cNvPr id="6" name="מלבן 5">
              <a:extLst/>
            </p:cNvPr>
            <p:cNvSpPr/>
            <p:nvPr/>
          </p:nvSpPr>
          <p:spPr>
            <a:xfrm>
              <a:off x="3587655" y="1199780"/>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55" name="מלבן 54">
              <a:extLst/>
            </p:cNvPr>
            <p:cNvSpPr/>
            <p:nvPr/>
          </p:nvSpPr>
          <p:spPr>
            <a:xfrm>
              <a:off x="3603523" y="2193466"/>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6" name="מלבן 55">
              <a:extLst/>
            </p:cNvPr>
            <p:cNvSpPr/>
            <p:nvPr/>
          </p:nvSpPr>
          <p:spPr>
            <a:xfrm>
              <a:off x="3603523" y="2847458"/>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7" name="מלבן 56">
              <a:extLst/>
            </p:cNvPr>
            <p:cNvSpPr/>
            <p:nvPr/>
          </p:nvSpPr>
          <p:spPr>
            <a:xfrm>
              <a:off x="360352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Experience – Inquiring the relevance gap</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6" name="קבוצה 15"/>
          <p:cNvGrpSpPr>
            <a:grpSpLocks/>
          </p:cNvGrpSpPr>
          <p:nvPr/>
        </p:nvGrpSpPr>
        <p:grpSpPr bwMode="auto">
          <a:xfrm>
            <a:off x="8712200" y="1204913"/>
            <a:ext cx="1611313" cy="2860675"/>
            <a:chOff x="1884626" y="1199780"/>
            <a:chExt cx="1610632" cy="2862007"/>
          </a:xfrm>
        </p:grpSpPr>
        <p:sp>
          <p:nvSpPr>
            <p:cNvPr id="5" name="מלבן 4">
              <a:extLst/>
            </p:cNvPr>
            <p:cNvSpPr/>
            <p:nvPr/>
          </p:nvSpPr>
          <p:spPr>
            <a:xfrm>
              <a:off x="1884626" y="1199780"/>
              <a:ext cx="1610632" cy="898943"/>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63" name="מלבן 62">
              <a:extLst/>
            </p:cNvPr>
            <p:cNvSpPr/>
            <p:nvPr/>
          </p:nvSpPr>
          <p:spPr>
            <a:xfrm>
              <a:off x="1900494" y="2194018"/>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64" name="מלבן 63">
              <a:extLst/>
            </p:cNvPr>
            <p:cNvSpPr/>
            <p:nvPr/>
          </p:nvSpPr>
          <p:spPr>
            <a:xfrm>
              <a:off x="1900494" y="2848372"/>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Tour to the East</a:t>
              </a:r>
              <a:endParaRPr lang="he-IL" sz="1100" dirty="0">
                <a:solidFill>
                  <a:schemeClr val="bg1"/>
                </a:solidFill>
                <a:latin typeface="Heebo" panose="00000500000000000000" pitchFamily="2" charset="-79"/>
                <a:cs typeface="Heebo" panose="00000500000000000000" pitchFamily="2" charset="-79"/>
              </a:endParaRPr>
            </a:p>
          </p:txBody>
        </p:sp>
        <p:sp>
          <p:nvSpPr>
            <p:cNvPr id="65" name="מלבן 64">
              <a:extLst/>
            </p:cNvPr>
            <p:cNvSpPr/>
            <p:nvPr/>
          </p:nvSpPr>
          <p:spPr>
            <a:xfrm>
              <a:off x="1900494" y="3502727"/>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Summery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7" name="קבוצה 16"/>
          <p:cNvGrpSpPr>
            <a:grpSpLocks/>
          </p:cNvGrpSpPr>
          <p:nvPr/>
        </p:nvGrpSpPr>
        <p:grpSpPr bwMode="auto">
          <a:xfrm>
            <a:off x="10431463" y="1233488"/>
            <a:ext cx="1609725" cy="5527675"/>
            <a:chOff x="181595" y="1199782"/>
            <a:chExt cx="1610633" cy="4825094"/>
          </a:xfrm>
        </p:grpSpPr>
        <p:sp>
          <p:nvSpPr>
            <p:cNvPr id="4" name="מלבן 3">
              <a:extLst/>
            </p:cNvPr>
            <p:cNvSpPr/>
            <p:nvPr/>
          </p:nvSpPr>
          <p:spPr>
            <a:xfrm>
              <a:off x="181595" y="1199782"/>
              <a:ext cx="1610633" cy="755220"/>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dirty="0">
                <a:solidFill>
                  <a:srgbClr val="222B34"/>
                </a:solidFill>
                <a:latin typeface="Heebo" panose="00000500000000000000" pitchFamily="2" charset="-79"/>
                <a:cs typeface="Heebo" panose="00000500000000000000" pitchFamily="2" charset="-79"/>
              </a:endParaRPr>
            </a:p>
          </p:txBody>
        </p:sp>
        <p:sp>
          <p:nvSpPr>
            <p:cNvPr id="71" name="מלבן 70">
              <a:extLst/>
            </p:cNvPr>
            <p:cNvSpPr/>
            <p:nvPr/>
          </p:nvSpPr>
          <p:spPr>
            <a:xfrm>
              <a:off x="181595" y="2038145"/>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064"/>
              <a:ext cx="1578865" cy="42957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New approaches</a:t>
              </a:r>
              <a:endParaRPr lang="he-IL" sz="1100" dirty="0">
                <a:solidFill>
                  <a:schemeClr val="bg1"/>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3726"/>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645"/>
              <a:ext cx="1578865" cy="68316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Tasting menu.</a:t>
              </a: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894"/>
              <a:ext cx="1578865" cy="65406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Presentation, competition and discussion</a:t>
              </a:r>
              <a:endParaRPr lang="he-IL" sz="1100" dirty="0">
                <a:solidFill>
                  <a:schemeClr val="bg1"/>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043"/>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solidFill>
                <a:latin typeface="Heebo" panose="00000500000000000000" pitchFamily="2" charset="-79"/>
                <a:cs typeface="Heebo" panose="00000500000000000000" pitchFamily="2" charset="-79"/>
              </a:endParaRPr>
            </a:p>
          </p:txBody>
        </p:sp>
      </p:grpSp>
    </p:spTree>
    <p:extLst>
      <p:ext uri="{BB962C8B-B14F-4D97-AF65-F5344CB8AC3E}">
        <p14:creationId xmlns:p14="http://schemas.microsoft.com/office/powerpoint/2010/main" val="30192558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
                                        <p:tgtEl>
                                          <p:spTgt spid="3"/>
                                        </p:tgtEl>
                                      </p:cBhvr>
                                    </p:animEffect>
                                  </p:childTnLst>
                                </p:cTn>
                              </p:par>
                            </p:childTnLst>
                          </p:cTn>
                        </p:par>
                        <p:par>
                          <p:cTn id="8" fill="hold" nodeType="afterGroup">
                            <p:stCondLst>
                              <p:cond delay="3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50"/>
                                        <p:tgtEl>
                                          <p:spTgt spid="11"/>
                                        </p:tgtEl>
                                      </p:cBhvr>
                                    </p:animEffect>
                                  </p:childTnLst>
                                </p:cTn>
                              </p:par>
                            </p:childTnLst>
                          </p:cTn>
                        </p:par>
                        <p:par>
                          <p:cTn id="12" fill="hold" nodeType="afterGroup">
                            <p:stCondLst>
                              <p:cond delay="105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50"/>
                                        <p:tgtEl>
                                          <p:spTgt spid="15"/>
                                        </p:tgtEl>
                                      </p:cBhvr>
                                    </p:animEffect>
                                  </p:childTnLst>
                                </p:cTn>
                              </p:par>
                            </p:childTnLst>
                          </p:cTn>
                        </p:par>
                        <p:par>
                          <p:cTn id="16" fill="hold" nodeType="afterGroup">
                            <p:stCondLst>
                              <p:cond delay="14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50"/>
                                        <p:tgtEl>
                                          <p:spTgt spid="14"/>
                                        </p:tgtEl>
                                      </p:cBhvr>
                                    </p:animEffect>
                                  </p:childTnLst>
                                </p:cTn>
                              </p:par>
                            </p:childTnLst>
                          </p:cTn>
                        </p:par>
                        <p:par>
                          <p:cTn id="20" fill="hold" nodeType="afterGroup">
                            <p:stCondLst>
                              <p:cond delay="175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50"/>
                                        <p:tgtEl>
                                          <p:spTgt spid="13"/>
                                        </p:tgtEl>
                                      </p:cBhvr>
                                    </p:animEffect>
                                  </p:childTnLst>
                                </p:cTn>
                              </p:par>
                            </p:childTnLst>
                          </p:cTn>
                        </p:par>
                        <p:par>
                          <p:cTn id="24" fill="hold" nodeType="afterGroup">
                            <p:stCondLst>
                              <p:cond delay="21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50"/>
                                        <p:tgtEl>
                                          <p:spTgt spid="16"/>
                                        </p:tgtEl>
                                      </p:cBhvr>
                                    </p:animEffect>
                                  </p:childTnLst>
                                </p:cTn>
                              </p:par>
                            </p:childTnLst>
                          </p:cTn>
                        </p:par>
                        <p:par>
                          <p:cTn id="28" fill="hold" nodeType="afterGroup">
                            <p:stCondLst>
                              <p:cond delay="24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5262979"/>
          </a:xfrm>
          <a:prstGeom prst="rect">
            <a:avLst/>
          </a:prstGeom>
          <a:noFill/>
        </p:spPr>
        <p:txBody>
          <a:bodyPr wrap="square" rtlCol="1">
            <a:spAutoFit/>
          </a:bodyPr>
          <a:lstStyle/>
          <a:p>
            <a:pPr marL="342900" indent="-342900" algn="l" rtl="0">
              <a:buClr>
                <a:srgbClr val="FFC000"/>
              </a:buClr>
              <a:buFont typeface="+mj-lt"/>
              <a:buAutoNum type="arabicPeriod"/>
            </a:pPr>
            <a:r>
              <a:rPr lang="en-US" sz="2800" b="1" dirty="0" smtClean="0">
                <a:solidFill>
                  <a:srgbClr val="FFC000"/>
                </a:solidFill>
              </a:rPr>
              <a:t>Learning as change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Because reality is constantly changing (in a non-linear way) and with it – us as well, new knowledge structures are created all the time, and with the continued emergence of the reality, they become irrelevant </a:t>
            </a:r>
          </a:p>
          <a:p>
            <a:pPr marL="342900" indent="-342900" algn="l" rtl="0">
              <a:buClr>
                <a:srgbClr val="FFC000"/>
              </a:buClr>
              <a:buFont typeface="+mj-lt"/>
              <a:buAutoNum type="arabicPeriod"/>
            </a:pPr>
            <a:endParaRPr lang="en-US" sz="2800" b="1" dirty="0" smtClean="0">
              <a:solidFill>
                <a:schemeClr val="bg1"/>
              </a:solidFill>
            </a:endParaRPr>
          </a:p>
          <a:p>
            <a:pPr marL="514350" indent="-514350" algn="l" rtl="0">
              <a:buClr>
                <a:srgbClr val="FFC000"/>
              </a:buClr>
              <a:buFont typeface="+mj-lt"/>
              <a:buAutoNum type="arabicPeriod" startAt="2"/>
            </a:pPr>
            <a:r>
              <a:rPr lang="en-US" sz="2800" b="1" dirty="0" smtClean="0">
                <a:solidFill>
                  <a:srgbClr val="FFC000"/>
                </a:solidFill>
              </a:rPr>
              <a:t>Strategy = learning as a mechanism for the creation of new knowledge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Considering the gap will never close, learning is thus a critical mechanism that allows us to indentify the change</a:t>
            </a:r>
            <a:endParaRPr lang="he-IL" sz="2800" b="1" dirty="0">
              <a:solidFill>
                <a:schemeClr val="bg1"/>
              </a:solidFill>
            </a:endParaRP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3970318"/>
          </a:xfrm>
          <a:prstGeom prst="rect">
            <a:avLst/>
          </a:prstGeom>
          <a:noFill/>
        </p:spPr>
        <p:txBody>
          <a:bodyPr wrap="square" rtlCol="1">
            <a:spAutoFit/>
          </a:bodyPr>
          <a:lstStyle/>
          <a:p>
            <a:pPr marL="514350" indent="-514350" algn="l" rtl="0">
              <a:buClr>
                <a:srgbClr val="FFC000"/>
              </a:buClr>
              <a:buFont typeface="+mj-lt"/>
              <a:buAutoNum type="arabicPeriod" startAt="3"/>
            </a:pPr>
            <a:r>
              <a:rPr lang="en-US" sz="2800" b="1" dirty="0" smtClean="0">
                <a:solidFill>
                  <a:srgbClr val="FFC000"/>
                </a:solidFill>
              </a:rPr>
              <a:t>The idea of ‘wholeness’ within systems requires us to draw boundaries</a:t>
            </a: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algn="l" rtl="0">
              <a:buClr>
                <a:srgbClr val="FFC000"/>
              </a:buClr>
            </a:pPr>
            <a:endParaRPr lang="en-US" sz="2800" b="1" dirty="0" smtClean="0">
              <a:solidFill>
                <a:schemeClr val="bg1"/>
              </a:solidFill>
            </a:endParaRPr>
          </a:p>
        </p:txBody>
      </p:sp>
      <p:pic>
        <p:nvPicPr>
          <p:cNvPr id="5" name="תמונה 4">
            <a:extLst>
              <a:ext uri="{FF2B5EF4-FFF2-40B4-BE49-F238E27FC236}">
                <a16:creationId xmlns:a16="http://schemas.microsoft.com/office/drawing/2014/main" xmlns="" id="{DFF79938-D731-4784-9B15-2A3ABBC78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5917"/>
            <a:ext cx="8404860" cy="1936647"/>
          </a:xfrm>
          <a:prstGeom prst="rect">
            <a:avLst/>
          </a:prstGeom>
        </p:spPr>
      </p:pic>
      <p:sp>
        <p:nvSpPr>
          <p:cNvPr id="2" name="TextBox 1"/>
          <p:cNvSpPr txBox="1"/>
          <p:nvPr/>
        </p:nvSpPr>
        <p:spPr>
          <a:xfrm>
            <a:off x="478971" y="4284617"/>
            <a:ext cx="7241178" cy="2677656"/>
          </a:xfrm>
          <a:prstGeom prst="rect">
            <a:avLst/>
          </a:prstGeom>
          <a:noFill/>
        </p:spPr>
        <p:txBody>
          <a:bodyPr wrap="square" rtlCol="1">
            <a:spAutoFit/>
          </a:bodyPr>
          <a:lstStyle/>
          <a:p>
            <a:pPr marL="514350" indent="-514350" algn="l" rtl="0">
              <a:buClr>
                <a:srgbClr val="FFC000"/>
              </a:buClr>
              <a:buFont typeface="+mj-lt"/>
              <a:buAutoNum type="arabicPeriod" startAt="4"/>
            </a:pPr>
            <a:r>
              <a:rPr lang="en-US" sz="2800" b="1" dirty="0">
                <a:solidFill>
                  <a:srgbClr val="FFC000"/>
                </a:solidFill>
              </a:rPr>
              <a:t>A conduct of learning as institutional DNA</a:t>
            </a:r>
          </a:p>
          <a:p>
            <a:pPr marL="342900" indent="-342900" algn="l" rtl="0">
              <a:buClr>
                <a:srgbClr val="FFC000"/>
              </a:buClr>
            </a:pPr>
            <a:r>
              <a:rPr lang="en-US" sz="2800" b="1" dirty="0">
                <a:solidFill>
                  <a:srgbClr val="FFC000"/>
                </a:solidFill>
              </a:rPr>
              <a:t>	</a:t>
            </a:r>
            <a:r>
              <a:rPr lang="en-US" sz="2800" b="1" dirty="0">
                <a:solidFill>
                  <a:schemeClr val="bg1"/>
                </a:solidFill>
              </a:rPr>
              <a:t>An internal ability that expresses the organizational ability to reacquaint (conceptually), reorganize (structurally) and act (operatively)  </a:t>
            </a:r>
            <a:endParaRPr lang="he-IL" sz="2800" b="1" dirty="0">
              <a:solidFill>
                <a:schemeClr val="bg1"/>
              </a:solidFill>
            </a:endParaRPr>
          </a:p>
          <a:p>
            <a:endParaRPr lang="he-IL" sz="2800" dirty="0"/>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348343" y="566057"/>
            <a:ext cx="7750628" cy="6124754"/>
          </a:xfrm>
          <a:prstGeom prst="rect">
            <a:avLst/>
          </a:prstGeom>
          <a:noFill/>
        </p:spPr>
        <p:txBody>
          <a:bodyPr wrap="square" rtlCol="1">
            <a:spAutoFit/>
          </a:bodyPr>
          <a:lstStyle/>
          <a:p>
            <a:pPr marL="514350" indent="-514350" algn="l" rtl="0">
              <a:buClr>
                <a:srgbClr val="FFC000"/>
              </a:buClr>
              <a:buFont typeface="+mj-lt"/>
              <a:buAutoNum type="arabicPeriod" startAt="5"/>
            </a:pPr>
            <a:r>
              <a:rPr lang="en-US" sz="2800" b="1" dirty="0" smtClean="0">
                <a:solidFill>
                  <a:srgbClr val="FFC000"/>
                </a:solidFill>
              </a:rPr>
              <a:t>The architect metaphor </a:t>
            </a:r>
          </a:p>
          <a:p>
            <a:pPr marL="514350" indent="-514350" algn="l" rtl="0">
              <a:buClr>
                <a:srgbClr val="FFC000"/>
              </a:buClr>
              <a:buFont typeface="+mj-lt"/>
              <a:buAutoNum type="arabicPeriod" startAt="5"/>
            </a:pPr>
            <a:endParaRPr lang="en-US" sz="2800" b="1" dirty="0" smtClean="0">
              <a:solidFill>
                <a:srgbClr val="FFC000"/>
              </a:solidFill>
            </a:endParaRPr>
          </a:p>
          <a:p>
            <a:pPr marL="514350" indent="-514350" algn="l" rtl="0">
              <a:buClr>
                <a:srgbClr val="FFC000"/>
              </a:buClr>
              <a:buFont typeface="+mj-lt"/>
              <a:buAutoNum type="arabicPeriod" startAt="5"/>
            </a:pPr>
            <a:r>
              <a:rPr lang="en-US" sz="2800" b="1" dirty="0" smtClean="0">
                <a:solidFill>
                  <a:srgbClr val="FFC000"/>
                </a:solidFill>
              </a:rPr>
              <a:t>Debates will encourage ‘visible thinking’</a:t>
            </a:r>
          </a:p>
          <a:p>
            <a:pPr marL="342900" indent="-342900" algn="l" rtl="0">
              <a:buClr>
                <a:srgbClr val="FFC000"/>
              </a:buClr>
            </a:pPr>
            <a:r>
              <a:rPr lang="en-US" sz="2800" b="1" dirty="0" smtClean="0">
                <a:solidFill>
                  <a:schemeClr val="bg1"/>
                </a:solidFill>
              </a:rPr>
              <a:t>	  </a:t>
            </a:r>
            <a:r>
              <a:rPr lang="en-US" sz="2800" b="1" dirty="0" smtClean="0">
                <a:solidFill>
                  <a:srgbClr val="FFC000"/>
                </a:solidFill>
              </a:rPr>
              <a:t>Linear discussion will lead to concrete decisions</a:t>
            </a:r>
          </a:p>
          <a:p>
            <a:pPr marL="342900" indent="-342900" algn="l" rtl="0">
              <a:buClr>
                <a:srgbClr val="FFC000"/>
              </a:buClr>
            </a:pPr>
            <a:endParaRPr lang="en-US" sz="2800" b="1" dirty="0" smtClean="0">
              <a:solidFill>
                <a:srgbClr val="FFC000"/>
              </a:solidFill>
            </a:endParaRPr>
          </a:p>
          <a:p>
            <a:pPr marL="514350" indent="-514350" algn="l" rtl="0">
              <a:buClr>
                <a:srgbClr val="FFC000"/>
              </a:buClr>
              <a:buFont typeface="+mj-lt"/>
              <a:buAutoNum type="arabicPeriod" startAt="7"/>
            </a:pPr>
            <a:r>
              <a:rPr lang="en-US" sz="2800" b="1" dirty="0" smtClean="0">
                <a:solidFill>
                  <a:srgbClr val="FFC000"/>
                </a:solidFill>
              </a:rPr>
              <a:t>“learning about learning”</a:t>
            </a:r>
          </a:p>
          <a:p>
            <a:pPr marL="514350" indent="-514350" algn="l" rtl="0">
              <a:buClr>
                <a:srgbClr val="FFC000"/>
              </a:buClr>
            </a:pPr>
            <a:r>
              <a:rPr lang="en-US" sz="2800" b="1" dirty="0" smtClean="0">
                <a:solidFill>
                  <a:srgbClr val="FFC000"/>
                </a:solidFill>
              </a:rPr>
              <a:t>	</a:t>
            </a:r>
            <a:r>
              <a:rPr lang="en-US" sz="2800" b="1" dirty="0" smtClean="0">
                <a:solidFill>
                  <a:schemeClr val="bg1"/>
                </a:solidFill>
              </a:rPr>
              <a:t>is stopping the learning process from time to time and discussing the status of learning in order to “exit ourselves” </a:t>
            </a:r>
          </a:p>
          <a:p>
            <a:pPr marL="514350" indent="-514350" algn="l" rtl="0">
              <a:buClr>
                <a:srgbClr val="FFC000"/>
              </a:buClr>
              <a:buFont typeface="+mj-lt"/>
              <a:buAutoNum type="arabicPeriod" startAt="8"/>
            </a:pPr>
            <a:endParaRPr lang="en-US" sz="2800" b="1" dirty="0" smtClean="0">
              <a:solidFill>
                <a:srgbClr val="FFC000"/>
              </a:solidFill>
            </a:endParaRPr>
          </a:p>
          <a:p>
            <a:pPr marL="514350" indent="-514350" algn="l" rtl="0">
              <a:buClr>
                <a:srgbClr val="FFC000"/>
              </a:buClr>
              <a:buFont typeface="+mj-lt"/>
              <a:buAutoNum type="arabicPeriod" startAt="8"/>
            </a:pPr>
            <a:r>
              <a:rPr lang="en-US" sz="2800" b="1" dirty="0" smtClean="0">
                <a:solidFill>
                  <a:srgbClr val="FFC000"/>
                </a:solidFill>
              </a:rPr>
              <a:t>“Praxis” </a:t>
            </a:r>
          </a:p>
          <a:p>
            <a:pPr marL="514350" indent="-514350" algn="l" rtl="0">
              <a:buClr>
                <a:srgbClr val="FFC000"/>
              </a:buClr>
            </a:pPr>
            <a:r>
              <a:rPr lang="en-US" sz="2800" b="1" dirty="0" smtClean="0">
                <a:solidFill>
                  <a:schemeClr val="bg1"/>
                </a:solidFill>
              </a:rPr>
              <a:t>	A holistic outlook on the written strategic concept and the means of its execution on the ground</a:t>
            </a: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500"/>
                                        <p:tgtEl>
                                          <p:spTgt spid="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6E35792-D567-48F3-B737-7288850EF543}"/>
              </a:ext>
            </a:extLst>
          </p:cNvPr>
          <p:cNvSpPr txBox="1"/>
          <p:nvPr/>
        </p:nvSpPr>
        <p:spPr>
          <a:xfrm>
            <a:off x="208966" y="384262"/>
            <a:ext cx="8001000" cy="1384995"/>
          </a:xfrm>
          <a:prstGeom prst="rect">
            <a:avLst/>
          </a:prstGeom>
          <a:noFill/>
        </p:spPr>
        <p:txBody>
          <a:bodyPr wrap="square" rtlCol="1">
            <a:spAutoFit/>
          </a:bodyPr>
          <a:lstStyle/>
          <a:p>
            <a:pPr marL="542925" indent="-542925" algn="l" rtl="0">
              <a:buClr>
                <a:srgbClr val="FCC201"/>
              </a:buClr>
              <a:buFont typeface="+mj-lt"/>
              <a:buAutoNum type="arabicPeriod" startAt="9"/>
            </a:pPr>
            <a:r>
              <a:rPr lang="en-US" sz="2800" b="1" dirty="0" smtClean="0">
                <a:solidFill>
                  <a:srgbClr val="FCC201"/>
                </a:solidFill>
                <a:cs typeface="Heebo" panose="00000500000000000000" pitchFamily="2" charset="-79"/>
              </a:rPr>
              <a:t>Institutional learning system – a continued, very wide range of learning interactions, with the purpose of promoting a shared topic</a:t>
            </a:r>
            <a:endParaRPr lang="he-IL" sz="2800" b="1" dirty="0">
              <a:solidFill>
                <a:srgbClr val="FCC201"/>
              </a:solidFill>
              <a:cs typeface="Heebo" panose="00000500000000000000" pitchFamily="2" charset="-79"/>
            </a:endParaRPr>
          </a:p>
        </p:txBody>
      </p:sp>
      <p:sp>
        <p:nvSpPr>
          <p:cNvPr id="5" name="מלבן 4">
            <a:extLst>
              <a:ext uri="{FF2B5EF4-FFF2-40B4-BE49-F238E27FC236}">
                <a16:creationId xmlns:a16="http://schemas.microsoft.com/office/drawing/2014/main" xmlns="" id="{8DBC1607-6ABC-4E50-A0AA-529FCE8B9251}"/>
              </a:ext>
            </a:extLst>
          </p:cNvPr>
          <p:cNvSpPr/>
          <p:nvPr/>
        </p:nvSpPr>
        <p:spPr>
          <a:xfrm>
            <a:off x="583899" y="2094044"/>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b="1" dirty="0" smtClean="0">
                <a:solidFill>
                  <a:schemeClr val="bg1"/>
                </a:solidFill>
                <a:latin typeface="Heebo" panose="00000500000000000000" pitchFamily="2" charset="-79"/>
                <a:cs typeface="Heebo" panose="00000500000000000000" pitchFamily="2" charset="-79"/>
              </a:rPr>
              <a:t>Contextual</a:t>
            </a:r>
            <a:endParaRPr lang="he-IL" sz="2600" b="1" dirty="0">
              <a:solidFill>
                <a:schemeClr val="bg1"/>
              </a:solidFill>
              <a:latin typeface="Heebo" panose="00000500000000000000" pitchFamily="2" charset="-79"/>
              <a:cs typeface="Heebo" panose="00000500000000000000" pitchFamily="2" charset="-79"/>
            </a:endParaRPr>
          </a:p>
        </p:txBody>
      </p:sp>
      <p:sp>
        <p:nvSpPr>
          <p:cNvPr id="8" name="מלבן 7">
            <a:extLst>
              <a:ext uri="{FF2B5EF4-FFF2-40B4-BE49-F238E27FC236}">
                <a16:creationId xmlns:a16="http://schemas.microsoft.com/office/drawing/2014/main" xmlns="" id="{40F38CBF-E200-4963-BBD0-855B141C15DB}"/>
              </a:ext>
            </a:extLst>
          </p:cNvPr>
          <p:cNvSpPr/>
          <p:nvPr/>
        </p:nvSpPr>
        <p:spPr>
          <a:xfrm>
            <a:off x="3151377"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Process</a:t>
            </a:r>
            <a:endParaRPr lang="he-IL" sz="2700" b="1" dirty="0">
              <a:solidFill>
                <a:schemeClr val="bg1"/>
              </a:solidFill>
              <a:latin typeface="Heebo" panose="00000500000000000000" pitchFamily="2" charset="-79"/>
              <a:cs typeface="Heebo" panose="00000500000000000000" pitchFamily="2" charset="-79"/>
            </a:endParaRPr>
          </a:p>
        </p:txBody>
      </p:sp>
      <p:sp>
        <p:nvSpPr>
          <p:cNvPr id="9" name="מלבן 8">
            <a:extLst>
              <a:ext uri="{FF2B5EF4-FFF2-40B4-BE49-F238E27FC236}">
                <a16:creationId xmlns:a16="http://schemas.microsoft.com/office/drawing/2014/main" xmlns="" id="{79C86FEC-7314-4BD0-B431-7A81234D43F1}"/>
              </a:ext>
            </a:extLst>
          </p:cNvPr>
          <p:cNvSpPr/>
          <p:nvPr/>
        </p:nvSpPr>
        <p:spPr>
          <a:xfrm>
            <a:off x="5691644"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Disciplining</a:t>
            </a:r>
            <a:endParaRPr lang="he-IL" sz="27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xmlns="" id="{01D10497-DC62-4116-8D4F-BB7455F3DE9C}"/>
              </a:ext>
            </a:extLst>
          </p:cNvPr>
          <p:cNvSpPr/>
          <p:nvPr/>
        </p:nvSpPr>
        <p:spPr>
          <a:xfrm>
            <a:off x="583899"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Structured contrast</a:t>
            </a:r>
            <a:endParaRPr lang="he-IL" sz="2700" b="1" dirty="0">
              <a:solidFill>
                <a:schemeClr val="bg1"/>
              </a:solidFill>
              <a:latin typeface="Heebo" panose="00000500000000000000" pitchFamily="2" charset="-79"/>
              <a:cs typeface="Heebo" panose="00000500000000000000" pitchFamily="2" charset="-79"/>
            </a:endParaRPr>
          </a:p>
        </p:txBody>
      </p:sp>
      <p:sp>
        <p:nvSpPr>
          <p:cNvPr id="11" name="מלבן 10">
            <a:extLst>
              <a:ext uri="{FF2B5EF4-FFF2-40B4-BE49-F238E27FC236}">
                <a16:creationId xmlns:a16="http://schemas.microsoft.com/office/drawing/2014/main" xmlns="" id="{3002DD39-F1D0-46FA-98C2-AB6B5EBB41AA}"/>
              </a:ext>
            </a:extLst>
          </p:cNvPr>
          <p:cNvSpPr/>
          <p:nvPr/>
        </p:nvSpPr>
        <p:spPr>
          <a:xfrm>
            <a:off x="3151377"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Inductive process</a:t>
            </a:r>
            <a:endParaRPr lang="he-IL" sz="2700" b="1" dirty="0">
              <a:solidFill>
                <a:schemeClr val="bg1"/>
              </a:solidFill>
              <a:latin typeface="Heebo" panose="00000500000000000000" pitchFamily="2" charset="-79"/>
              <a:cs typeface="Heebo" panose="00000500000000000000" pitchFamily="2" charset="-79"/>
            </a:endParaRPr>
          </a:p>
        </p:txBody>
      </p:sp>
      <p:sp>
        <p:nvSpPr>
          <p:cNvPr id="12" name="מלבן 11">
            <a:extLst>
              <a:ext uri="{FF2B5EF4-FFF2-40B4-BE49-F238E27FC236}">
                <a16:creationId xmlns:a16="http://schemas.microsoft.com/office/drawing/2014/main" xmlns="" id="{342CA6A9-38FF-45A6-AFCA-E54DFEC99917}"/>
              </a:ext>
            </a:extLst>
          </p:cNvPr>
          <p:cNvSpPr/>
          <p:nvPr/>
        </p:nvSpPr>
        <p:spPr>
          <a:xfrm>
            <a:off x="5691644"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Partnership</a:t>
            </a:r>
            <a:endParaRPr lang="he-IL" sz="2700" b="1" dirty="0">
              <a:solidFill>
                <a:schemeClr val="bg1"/>
              </a:solidFill>
              <a:latin typeface="Heebo" panose="00000500000000000000" pitchFamily="2" charset="-79"/>
              <a:cs typeface="Heebo" panose="00000500000000000000" pitchFamily="2" charset="-79"/>
            </a:endParaRPr>
          </a:p>
        </p:txBody>
      </p:sp>
      <p:sp>
        <p:nvSpPr>
          <p:cNvPr id="13" name="מלבן 12">
            <a:extLst>
              <a:ext uri="{FF2B5EF4-FFF2-40B4-BE49-F238E27FC236}">
                <a16:creationId xmlns:a16="http://schemas.microsoft.com/office/drawing/2014/main" xmlns="" id="{E960E536-2697-4684-8256-699CF3DB7B86}"/>
              </a:ext>
            </a:extLst>
          </p:cNvPr>
          <p:cNvSpPr/>
          <p:nvPr/>
        </p:nvSpPr>
        <p:spPr>
          <a:xfrm>
            <a:off x="1874690"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Open framing</a:t>
            </a:r>
            <a:endParaRPr lang="he-IL" sz="2700" b="1" dirty="0">
              <a:solidFill>
                <a:schemeClr val="bg1"/>
              </a:solidFill>
              <a:latin typeface="Heebo" panose="00000500000000000000" pitchFamily="2" charset="-79"/>
              <a:cs typeface="Heebo" panose="00000500000000000000" pitchFamily="2" charset="-79"/>
            </a:endParaRPr>
          </a:p>
        </p:txBody>
      </p:sp>
      <p:sp>
        <p:nvSpPr>
          <p:cNvPr id="14" name="מלבן 13">
            <a:extLst>
              <a:ext uri="{FF2B5EF4-FFF2-40B4-BE49-F238E27FC236}">
                <a16:creationId xmlns:a16="http://schemas.microsoft.com/office/drawing/2014/main" xmlns="" id="{7E7872B6-1A41-4340-8236-3A853D7F7D16}"/>
              </a:ext>
            </a:extLst>
          </p:cNvPr>
          <p:cNvSpPr/>
          <p:nvPr/>
        </p:nvSpPr>
        <p:spPr>
          <a:xfrm>
            <a:off x="4524256"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Brain-storming and otherness</a:t>
            </a:r>
            <a:endParaRPr lang="he-IL" sz="2700" b="1" dirty="0">
              <a:solidFill>
                <a:schemeClr val="bg1"/>
              </a:solidFill>
              <a:latin typeface="Heebo" panose="00000500000000000000" pitchFamily="2" charset="-79"/>
              <a:cs typeface="Heebo" panose="00000500000000000000" pitchFamily="2" charset="-79"/>
            </a:endParaRPr>
          </a:p>
        </p:txBody>
      </p:sp>
      <p:sp>
        <p:nvSpPr>
          <p:cNvPr id="15" name="מלבן 14">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val="3357467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
                                        <p:tgtEl>
                                          <p:spTgt spid="5"/>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
                                        <p:tgtEl>
                                          <p:spTgt spid="8"/>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
                                        <p:tgtEl>
                                          <p:spTgt spid="9"/>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400"/>
                                        <p:tgtEl>
                                          <p:spTgt spid="10"/>
                                        </p:tgtEl>
                                      </p:cBhvr>
                                    </p:animEffect>
                                  </p:childTnLst>
                                </p:cTn>
                              </p:par>
                            </p:childTnLst>
                          </p:cTn>
                        </p:par>
                        <p:par>
                          <p:cTn id="24" fill="hold">
                            <p:stCondLst>
                              <p:cond delay="21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400"/>
                                        <p:tgtEl>
                                          <p:spTgt spid="1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childTnLst>
                                </p:cTn>
                              </p:par>
                            </p:childTnLst>
                          </p:cTn>
                        </p:par>
                        <p:par>
                          <p:cTn id="32" fill="hold">
                            <p:stCondLst>
                              <p:cond delay="29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400"/>
                                        <p:tgtEl>
                                          <p:spTgt spid="13"/>
                                        </p:tgtEl>
                                      </p:cBhvr>
                                    </p:animEffect>
                                  </p:childTnLst>
                                </p:cTn>
                              </p:par>
                            </p:childTnLst>
                          </p:cTn>
                        </p:par>
                        <p:par>
                          <p:cTn id="36" fill="hold">
                            <p:stCondLst>
                              <p:cond delay="33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6E35792-D567-48F3-B737-7288850EF543}"/>
              </a:ext>
            </a:extLst>
          </p:cNvPr>
          <p:cNvSpPr txBox="1"/>
          <p:nvPr/>
        </p:nvSpPr>
        <p:spPr>
          <a:xfrm>
            <a:off x="208966" y="595314"/>
            <a:ext cx="8001000" cy="3539430"/>
          </a:xfrm>
          <a:prstGeom prst="rect">
            <a:avLst/>
          </a:prstGeom>
          <a:noFill/>
        </p:spPr>
        <p:txBody>
          <a:bodyPr wrap="square" rtlCol="1">
            <a:spAutoFit/>
          </a:bodyPr>
          <a:lstStyle/>
          <a:p>
            <a:pPr marL="742950" indent="-742950" algn="l" rtl="0">
              <a:buClr>
                <a:srgbClr val="FCC201"/>
              </a:buClr>
              <a:buFont typeface="+mj-lt"/>
              <a:buAutoNum type="arabicPeriod" startAt="10"/>
            </a:pPr>
            <a:r>
              <a:rPr lang="en-US" sz="2800" b="1" dirty="0" smtClean="0">
                <a:solidFill>
                  <a:srgbClr val="FCC201"/>
                </a:solidFill>
                <a:cs typeface="Heebo" panose="00000500000000000000" pitchFamily="2" charset="-79"/>
              </a:rPr>
              <a:t>Without motivation there is no learning</a:t>
            </a:r>
          </a:p>
          <a:p>
            <a:pPr algn="l" rtl="0">
              <a:buClr>
                <a:srgbClr val="FCC201"/>
              </a:buClr>
            </a:pPr>
            <a:r>
              <a:rPr lang="en-US" sz="2800" b="1" dirty="0" smtClean="0">
                <a:solidFill>
                  <a:srgbClr val="FCC201"/>
                </a:solidFill>
                <a:cs typeface="Heebo" panose="00000500000000000000" pitchFamily="2" charset="-79"/>
              </a:rPr>
              <a:t>          and with no offset there is no inquiry</a:t>
            </a: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0"/>
            </a:pP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1"/>
            </a:pPr>
            <a:r>
              <a:rPr lang="en-US" sz="2800" b="1" dirty="0" smtClean="0">
                <a:solidFill>
                  <a:srgbClr val="FCC201"/>
                </a:solidFill>
                <a:cs typeface="Heebo" panose="00000500000000000000" pitchFamily="2" charset="-79"/>
              </a:rPr>
              <a:t>The military leader </a:t>
            </a:r>
            <a:r>
              <a:rPr lang="en-US" sz="2800" b="1" dirty="0">
                <a:solidFill>
                  <a:srgbClr val="FCC201"/>
                </a:solidFill>
                <a:cs typeface="Heebo" panose="00000500000000000000" pitchFamily="2" charset="-79"/>
              </a:rPr>
              <a:t/>
            </a:r>
            <a:br>
              <a:rPr lang="en-US" sz="2800" b="1" dirty="0">
                <a:solidFill>
                  <a:srgbClr val="FCC201"/>
                </a:solidFill>
                <a:cs typeface="Heebo" panose="00000500000000000000" pitchFamily="2" charset="-79"/>
              </a:rPr>
            </a:br>
            <a:r>
              <a:rPr lang="en-US" sz="2800" b="1" dirty="0" smtClean="0">
                <a:solidFill>
                  <a:schemeClr val="bg1"/>
                </a:solidFill>
                <a:cs typeface="Heebo" panose="00000500000000000000" pitchFamily="2" charset="-79"/>
              </a:rPr>
              <a:t>Is required to take upon himself the Sisyphean attributes of learning and the temporariness of knowledge, and to conduct himself as the main learner and educator </a:t>
            </a:r>
            <a:endParaRPr lang="he-IL" sz="2800" b="1" dirty="0">
              <a:solidFill>
                <a:schemeClr val="bg1"/>
              </a:solidFill>
              <a:cs typeface="Heebo" panose="00000500000000000000" pitchFamily="2" charset="-79"/>
            </a:endParaRPr>
          </a:p>
        </p:txBody>
      </p:sp>
      <p:sp>
        <p:nvSpPr>
          <p:cNvPr id="8" name="מלבן 7">
            <a:extLst>
              <a:ext uri="{FF2B5EF4-FFF2-40B4-BE49-F238E27FC236}">
                <a16:creationId xmlns:a16="http://schemas.microsoft.com/office/drawing/2014/main" xmlns=""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val="3661248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xmlns="" id="{2408463E-3E28-4865-8FF8-4059EF53C58F}"/>
              </a:ext>
            </a:extLst>
          </p:cNvPr>
          <p:cNvSpPr/>
          <p:nvPr/>
        </p:nvSpPr>
        <p:spPr>
          <a:xfrm>
            <a:off x="716280" y="678180"/>
            <a:ext cx="10759440" cy="550164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dirty="0" smtClean="0">
                <a:solidFill>
                  <a:srgbClr val="222B34"/>
                </a:solidFill>
                <a:latin typeface="Heebo" panose="00000500000000000000" pitchFamily="2" charset="-79"/>
                <a:cs typeface="Heebo" panose="00000500000000000000" pitchFamily="2" charset="-79"/>
              </a:rPr>
              <a:t>“understanding means getting to the bottom of things</a:t>
            </a:r>
          </a:p>
          <a:p>
            <a:pPr algn="ctr" rtl="0"/>
            <a:r>
              <a:rPr lang="en-US" sz="2600" dirty="0" smtClean="0">
                <a:solidFill>
                  <a:srgbClr val="222B34"/>
                </a:solidFill>
                <a:latin typeface="Heebo" panose="00000500000000000000" pitchFamily="2" charset="-79"/>
                <a:cs typeface="Heebo" panose="00000500000000000000" pitchFamily="2" charset="-79"/>
              </a:rPr>
              <a:t>But what happens if the bottom of things goes upwards?</a:t>
            </a:r>
          </a:p>
          <a:p>
            <a:pPr algn="ctr" rtl="0"/>
            <a:r>
              <a:rPr lang="en-US" sz="2600" dirty="0" smtClean="0">
                <a:solidFill>
                  <a:srgbClr val="222B34"/>
                </a:solidFill>
                <a:latin typeface="Heebo" panose="00000500000000000000" pitchFamily="2" charset="-79"/>
                <a:cs typeface="Heebo" panose="00000500000000000000" pitchFamily="2" charset="-79"/>
              </a:rPr>
              <a:t>Understanding then, means – climbing to the heights of things,</a:t>
            </a:r>
          </a:p>
          <a:p>
            <a:pPr algn="ctr" rtl="0"/>
            <a:r>
              <a:rPr lang="en-US" sz="2600" dirty="0" smtClean="0">
                <a:solidFill>
                  <a:srgbClr val="222B34"/>
                </a:solidFill>
                <a:latin typeface="Heebo" panose="00000500000000000000" pitchFamily="2" charset="-79"/>
                <a:cs typeface="Heebo" panose="00000500000000000000" pitchFamily="2" charset="-79"/>
              </a:rPr>
              <a:t>Through the seven heavens and above,</a:t>
            </a:r>
          </a:p>
          <a:p>
            <a:pPr algn="ctr" rtl="0"/>
            <a:r>
              <a:rPr lang="en-US" sz="2600" dirty="0" smtClean="0">
                <a:solidFill>
                  <a:srgbClr val="222B34"/>
                </a:solidFill>
                <a:latin typeface="Heebo" panose="00000500000000000000" pitchFamily="2" charset="-79"/>
                <a:cs typeface="Heebo" panose="00000500000000000000" pitchFamily="2" charset="-79"/>
              </a:rPr>
              <a:t>And there lies the thing, awaiting in a shining wrapping, untouched.</a:t>
            </a:r>
          </a:p>
          <a:p>
            <a:pPr algn="ctr" rtl="0"/>
            <a:r>
              <a:rPr lang="en-US" sz="2600" dirty="0" smtClean="0">
                <a:solidFill>
                  <a:srgbClr val="222B34"/>
                </a:solidFill>
                <a:latin typeface="Heebo" panose="00000500000000000000" pitchFamily="2" charset="-79"/>
                <a:cs typeface="Heebo" panose="00000500000000000000" pitchFamily="2" charset="-79"/>
              </a:rPr>
              <a:t>Understanding means reaching, and it’s a matter of logistics</a:t>
            </a:r>
          </a:p>
          <a:p>
            <a:pPr algn="ctr" rtl="0"/>
            <a:r>
              <a:rPr lang="en-US" sz="2600" dirty="0" smtClean="0">
                <a:solidFill>
                  <a:srgbClr val="222B34"/>
                </a:solidFill>
                <a:latin typeface="Heebo" panose="00000500000000000000" pitchFamily="2" charset="-79"/>
                <a:cs typeface="Heebo" panose="00000500000000000000" pitchFamily="2" charset="-79"/>
              </a:rPr>
              <a:t>But reaching does not mean understanding, and that’s a mystical matter.</a:t>
            </a:r>
          </a:p>
          <a:p>
            <a:pPr algn="ctr" rtl="0"/>
            <a:r>
              <a:rPr lang="en-US" sz="2600" dirty="0" smtClean="0">
                <a:solidFill>
                  <a:srgbClr val="222B34"/>
                </a:solidFill>
                <a:latin typeface="Heebo" panose="00000500000000000000" pitchFamily="2" charset="-79"/>
                <a:cs typeface="Heebo" panose="00000500000000000000" pitchFamily="2" charset="-79"/>
              </a:rPr>
              <a:t>So what does one do with all this?</a:t>
            </a:r>
          </a:p>
          <a:p>
            <a:pPr algn="ctr" rtl="0"/>
            <a:r>
              <a:rPr lang="en-US" sz="2600" dirty="0" smtClean="0">
                <a:solidFill>
                  <a:srgbClr val="222B34"/>
                </a:solidFill>
                <a:latin typeface="Heebo" panose="00000500000000000000" pitchFamily="2" charset="-79"/>
                <a:cs typeface="Heebo" panose="00000500000000000000" pitchFamily="2" charset="-79"/>
              </a:rPr>
              <a:t>First of all, don’t get to the bottom of things, but to the top.</a:t>
            </a:r>
          </a:p>
          <a:p>
            <a:pPr algn="ctr" rtl="0"/>
            <a:r>
              <a:rPr lang="en-US" sz="2600" dirty="0" smtClean="0">
                <a:solidFill>
                  <a:srgbClr val="222B34"/>
                </a:solidFill>
                <a:latin typeface="Heebo" panose="00000500000000000000" pitchFamily="2" charset="-79"/>
                <a:cs typeface="Heebo" panose="00000500000000000000" pitchFamily="2" charset="-79"/>
              </a:rPr>
              <a:t>And then, don’t touch the thing itself, but yourself</a:t>
            </a:r>
          </a:p>
          <a:p>
            <a:pPr algn="ctr" rtl="0"/>
            <a:r>
              <a:rPr lang="en-US" sz="2600" dirty="0" smtClean="0">
                <a:solidFill>
                  <a:srgbClr val="222B34"/>
                </a:solidFill>
                <a:latin typeface="Heebo" panose="00000500000000000000" pitchFamily="2" charset="-79"/>
                <a:cs typeface="Heebo" panose="00000500000000000000" pitchFamily="2" charset="-79"/>
              </a:rPr>
              <a:t>In sight of the great shining thing above.</a:t>
            </a:r>
          </a:p>
          <a:p>
            <a:pPr algn="ctr" rtl="0"/>
            <a:r>
              <a:rPr lang="en-US" sz="2600" dirty="0" smtClean="0">
                <a:solidFill>
                  <a:srgbClr val="222B34"/>
                </a:solidFill>
                <a:latin typeface="Heebo" panose="00000500000000000000" pitchFamily="2" charset="-79"/>
                <a:cs typeface="Heebo" panose="00000500000000000000" pitchFamily="2" charset="-79"/>
              </a:rPr>
              <a:t>And then, don’t forgive yourself for missing”</a:t>
            </a:r>
            <a:endParaRPr lang="he-IL" sz="2600" dirty="0">
              <a:solidFill>
                <a:srgbClr val="222B34"/>
              </a:solidFill>
              <a:latin typeface="Heebo" panose="00000500000000000000" pitchFamily="2" charset="-79"/>
              <a:cs typeface="Heebo" panose="00000500000000000000" pitchFamily="2" charset="-79"/>
            </a:endParaRPr>
          </a:p>
        </p:txBody>
      </p:sp>
      <p:sp>
        <p:nvSpPr>
          <p:cNvPr id="4" name="TextBox 3">
            <a:extLst>
              <a:ext uri="{FF2B5EF4-FFF2-40B4-BE49-F238E27FC236}">
                <a16:creationId xmlns:a16="http://schemas.microsoft.com/office/drawing/2014/main" xmlns="" id="{0059201E-B92E-4A6A-B8B0-2977D97B1F9D}"/>
              </a:ext>
            </a:extLst>
          </p:cNvPr>
          <p:cNvSpPr txBox="1"/>
          <p:nvPr/>
        </p:nvSpPr>
        <p:spPr>
          <a:xfrm>
            <a:off x="9926676" y="6179820"/>
            <a:ext cx="1792082" cy="369332"/>
          </a:xfrm>
          <a:prstGeom prst="rect">
            <a:avLst/>
          </a:prstGeom>
          <a:noFill/>
        </p:spPr>
        <p:txBody>
          <a:bodyPr wrap="square" rtlCol="1">
            <a:spAutoFit/>
          </a:bodyPr>
          <a:lstStyle/>
          <a:p>
            <a:pPr algn="l"/>
            <a:r>
              <a:rPr lang="en-US" dirty="0" smtClean="0">
                <a:solidFill>
                  <a:srgbClr val="FFC000"/>
                </a:solidFill>
                <a:latin typeface="Heebo" panose="00000500000000000000" pitchFamily="2" charset="-79"/>
                <a:cs typeface="Heebo" panose="00000500000000000000" pitchFamily="2" charset="-79"/>
              </a:rPr>
              <a:t>David </a:t>
            </a:r>
            <a:r>
              <a:rPr lang="en-US" dirty="0" err="1" smtClean="0">
                <a:solidFill>
                  <a:srgbClr val="FFC000"/>
                </a:solidFill>
                <a:latin typeface="Heebo" panose="00000500000000000000" pitchFamily="2" charset="-79"/>
                <a:cs typeface="Heebo" panose="00000500000000000000" pitchFamily="2" charset="-79"/>
              </a:rPr>
              <a:t>Avidan</a:t>
            </a:r>
            <a:endParaRPr lang="he-IL" dirty="0">
              <a:solidFill>
                <a:srgbClr val="FFC000"/>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400119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קבוצה 12"/>
          <p:cNvGrpSpPr>
            <a:grpSpLocks/>
          </p:cNvGrpSpPr>
          <p:nvPr/>
        </p:nvGrpSpPr>
        <p:grpSpPr bwMode="auto">
          <a:xfrm>
            <a:off x="7008813" y="2193925"/>
            <a:ext cx="1579562" cy="1868488"/>
            <a:chOff x="7009377" y="2193369"/>
            <a:chExt cx="1579305" cy="1868418"/>
          </a:xfrm>
        </p:grpSpPr>
        <p:sp>
          <p:nvSpPr>
            <p:cNvPr id="38" name="מלבן 37">
              <a:extLst/>
            </p:cNvPr>
            <p:cNvSpPr/>
            <p:nvPr/>
          </p:nvSpPr>
          <p:spPr>
            <a:xfrm>
              <a:off x="7009377"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39" name="מלבן 38">
              <a:extLst/>
            </p:cNvPr>
            <p:cNvSpPr/>
            <p:nvPr/>
          </p:nvSpPr>
          <p:spPr>
            <a:xfrm>
              <a:off x="7009377"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0" name="מלבן 39">
              <a:extLst/>
            </p:cNvPr>
            <p:cNvSpPr/>
            <p:nvPr/>
          </p:nvSpPr>
          <p:spPr>
            <a:xfrm>
              <a:off x="7009377"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Lifting of the veil 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5" name="קבוצה 13"/>
          <p:cNvGrpSpPr>
            <a:grpSpLocks/>
          </p:cNvGrpSpPr>
          <p:nvPr/>
        </p:nvGrpSpPr>
        <p:grpSpPr bwMode="auto">
          <a:xfrm>
            <a:off x="5307013" y="2193925"/>
            <a:ext cx="1577975" cy="1868488"/>
            <a:chOff x="5306348" y="2193369"/>
            <a:chExt cx="1579305" cy="1868418"/>
          </a:xfrm>
        </p:grpSpPr>
        <p:sp>
          <p:nvSpPr>
            <p:cNvPr id="47" name="מלבן 46">
              <a:extLst/>
            </p:cNvPr>
            <p:cNvSpPr/>
            <p:nvPr/>
          </p:nvSpPr>
          <p:spPr>
            <a:xfrm>
              <a:off x="530634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8" name="מלבן 47">
              <a:extLst/>
            </p:cNvPr>
            <p:cNvSpPr/>
            <p:nvPr/>
          </p:nvSpPr>
          <p:spPr>
            <a:xfrm>
              <a:off x="530634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9" name="מלבן 48">
              <a:extLst/>
            </p:cNvPr>
            <p:cNvSpPr/>
            <p:nvPr/>
          </p:nvSpPr>
          <p:spPr>
            <a:xfrm>
              <a:off x="530634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6" name="קבוצה 14"/>
          <p:cNvGrpSpPr>
            <a:grpSpLocks/>
          </p:cNvGrpSpPr>
          <p:nvPr/>
        </p:nvGrpSpPr>
        <p:grpSpPr bwMode="auto">
          <a:xfrm>
            <a:off x="3603625" y="2193925"/>
            <a:ext cx="1579563" cy="1868488"/>
            <a:chOff x="3603318" y="2193369"/>
            <a:chExt cx="1579305" cy="1868418"/>
          </a:xfrm>
        </p:grpSpPr>
        <p:sp>
          <p:nvSpPr>
            <p:cNvPr id="55" name="מלבן 54">
              <a:extLst/>
            </p:cNvPr>
            <p:cNvSpPr/>
            <p:nvPr/>
          </p:nvSpPr>
          <p:spPr>
            <a:xfrm>
              <a:off x="360331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6" name="מלבן 55">
              <a:extLst/>
            </p:cNvPr>
            <p:cNvSpPr/>
            <p:nvPr/>
          </p:nvSpPr>
          <p:spPr>
            <a:xfrm>
              <a:off x="360331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7" name="מלבן 56">
              <a:extLst/>
            </p:cNvPr>
            <p:cNvSpPr/>
            <p:nvPr/>
          </p:nvSpPr>
          <p:spPr>
            <a:xfrm>
              <a:off x="360331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Experience – Inquiring the relevance gap</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7" name="קבוצה 15"/>
          <p:cNvGrpSpPr>
            <a:grpSpLocks/>
          </p:cNvGrpSpPr>
          <p:nvPr/>
        </p:nvGrpSpPr>
        <p:grpSpPr bwMode="auto">
          <a:xfrm>
            <a:off x="8728075" y="2197100"/>
            <a:ext cx="1579563" cy="1868488"/>
            <a:chOff x="1900289" y="2193369"/>
            <a:chExt cx="1579305" cy="1868418"/>
          </a:xfrm>
        </p:grpSpPr>
        <p:sp>
          <p:nvSpPr>
            <p:cNvPr id="63" name="מלבן 62">
              <a:extLst/>
            </p:cNvPr>
            <p:cNvSpPr/>
            <p:nvPr/>
          </p:nvSpPr>
          <p:spPr>
            <a:xfrm>
              <a:off x="1900289"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4" name="מלבן 63">
              <a:extLst/>
            </p:cNvPr>
            <p:cNvSpPr/>
            <p:nvPr/>
          </p:nvSpPr>
          <p:spPr>
            <a:xfrm>
              <a:off x="1900289"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Tour to the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5" name="מלבן 64">
              <a:extLst/>
            </p:cNvPr>
            <p:cNvSpPr/>
            <p:nvPr/>
          </p:nvSpPr>
          <p:spPr>
            <a:xfrm>
              <a:off x="1900289"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Summery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8" name="קבוצה 16"/>
          <p:cNvGrpSpPr>
            <a:grpSpLocks/>
          </p:cNvGrpSpPr>
          <p:nvPr/>
        </p:nvGrpSpPr>
        <p:grpSpPr bwMode="auto">
          <a:xfrm>
            <a:off x="10431463" y="2193925"/>
            <a:ext cx="1579562" cy="4567238"/>
            <a:chOff x="181595" y="2038691"/>
            <a:chExt cx="1579305" cy="3986185"/>
          </a:xfrm>
        </p:grpSpPr>
        <p:sp>
          <p:nvSpPr>
            <p:cNvPr id="71" name="מלבן 70">
              <a:extLst/>
            </p:cNvPr>
            <p:cNvSpPr/>
            <p:nvPr/>
          </p:nvSpPr>
          <p:spPr>
            <a:xfrm>
              <a:off x="181595" y="203869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495"/>
              <a:ext cx="1579305" cy="429426"/>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New approaches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4033"/>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837"/>
              <a:ext cx="1579305" cy="68275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Tasting menu </a:t>
              </a: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707"/>
              <a:ext cx="1579305" cy="654363"/>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Presentation, competition and discussion</a:t>
              </a:r>
              <a:endParaRPr lang="he-IL" sz="1100" dirty="0">
                <a:solidFill>
                  <a:schemeClr val="bg1">
                    <a:alpha val="40000"/>
                  </a:schemeClr>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184"/>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18440" name="קבוצה 2"/>
          <p:cNvGrpSpPr>
            <a:grpSpLocks/>
          </p:cNvGrpSpPr>
          <p:nvPr/>
        </p:nvGrpSpPr>
        <p:grpSpPr bwMode="auto">
          <a:xfrm>
            <a:off x="134938" y="2193925"/>
            <a:ext cx="1579562" cy="4567238"/>
            <a:chOff x="10399770" y="2193369"/>
            <a:chExt cx="1579308" cy="4567324"/>
          </a:xfrm>
        </p:grpSpPr>
        <p:sp>
          <p:nvSpPr>
            <p:cNvPr id="12" name="מלבן 11">
              <a:extLst/>
            </p:cNvPr>
            <p:cNvSpPr/>
            <p:nvPr/>
          </p:nvSpPr>
          <p:spPr>
            <a:xfrm>
              <a:off x="10399773"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development of military strategic thought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3" y="2847732"/>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6995"/>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258"/>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62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Intelligence diagnosis and strategic planning</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765"/>
              <a:ext cx="1579305" cy="105892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Russian strategy in the Middle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41" name="קבוצה 10"/>
          <p:cNvGrpSpPr>
            <a:grpSpLocks/>
          </p:cNvGrpSpPr>
          <p:nvPr/>
        </p:nvGrpSpPr>
        <p:grpSpPr bwMode="auto">
          <a:xfrm>
            <a:off x="1822223" y="1200150"/>
            <a:ext cx="1641701" cy="5561013"/>
            <a:chOff x="8666367" y="1199779"/>
            <a:chExt cx="1641009"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32294"/>
              <a:ext cx="1578896" cy="59091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66367" y="3937693"/>
              <a:ext cx="1578896" cy="62082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689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099"/>
              <a:ext cx="1578896" cy="918778"/>
            </a:xfrm>
            <a:prstGeom prst="rect">
              <a:avLst/>
            </a:prstGeom>
            <a:solidFill>
              <a:schemeClr val="bg1">
                <a:alpha val="15000"/>
              </a:schemeClr>
            </a:solidFill>
            <a:ln w="41275">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090" b="1" dirty="0" smtClean="0">
                  <a:solidFill>
                    <a:schemeClr val="bg1"/>
                  </a:solidFill>
                  <a:latin typeface="Heebo" pitchFamily="2" charset="-79"/>
                  <a:cs typeface="Heebo" pitchFamily="2" charset="-79"/>
                </a:rPr>
                <a:t>Strategy as designing, planning and executing (institutional learning and implementation)</a:t>
              </a:r>
              <a:endParaRPr lang="he-IL" altLang="he-IL" sz="1090" b="1" dirty="0">
                <a:solidFill>
                  <a:schemeClr val="bg1"/>
                </a:solidFill>
                <a:latin typeface="Heebo" pitchFamily="2" charset="-79"/>
                <a:cs typeface="Heebo" pitchFamily="2" charset="-79"/>
              </a:endParaRPr>
            </a:p>
          </p:txBody>
        </p:sp>
      </p:grpSp>
      <p:sp>
        <p:nvSpPr>
          <p:cNvPr id="51" name="מלבן 50">
            <a:extLst/>
          </p:cNvPr>
          <p:cNvSpPr/>
          <p:nvPr/>
        </p:nvSpPr>
        <p:spPr>
          <a:xfrm>
            <a:off x="10431463" y="1233488"/>
            <a:ext cx="1609725" cy="865187"/>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b="1" dirty="0">
              <a:solidFill>
                <a:srgbClr val="222B34"/>
              </a:solidFill>
              <a:latin typeface="Heebo" panose="00000500000000000000" pitchFamily="2" charset="-79"/>
              <a:cs typeface="Heebo" panose="00000500000000000000" pitchFamily="2" charset="-79"/>
            </a:endParaRPr>
          </a:p>
        </p:txBody>
      </p:sp>
      <p:sp>
        <p:nvSpPr>
          <p:cNvPr id="52" name="מלבן 51">
            <a:extLst/>
          </p:cNvPr>
          <p:cNvSpPr/>
          <p:nvPr/>
        </p:nvSpPr>
        <p:spPr>
          <a:xfrm>
            <a:off x="8712200" y="1204913"/>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54" name="מלבן 53">
            <a:extLst/>
          </p:cNvPr>
          <p:cNvSpPr/>
          <p:nvPr/>
        </p:nvSpPr>
        <p:spPr>
          <a:xfrm>
            <a:off x="6992938" y="1200150"/>
            <a:ext cx="1611312"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58" name="מלבן 57">
            <a:extLst/>
          </p:cNvPr>
          <p:cNvSpPr/>
          <p:nvPr/>
        </p:nvSpPr>
        <p:spPr>
          <a:xfrm>
            <a:off x="52911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59" name="מלבן 58">
            <a:extLst/>
          </p:cNvPr>
          <p:cNvSpPr/>
          <p:nvPr/>
        </p:nvSpPr>
        <p:spPr>
          <a:xfrm>
            <a:off x="3587750" y="1200150"/>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60" name="מלבן 59">
            <a:extLst/>
          </p:cNvPr>
          <p:cNvSpPr/>
          <p:nvPr/>
        </p:nvSpPr>
        <p:spPr>
          <a:xfrm>
            <a:off x="1349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42640264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Summarizing 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30" name="קבוצה 29"/>
          <p:cNvGrpSpPr>
            <a:grpSpLocks/>
          </p:cNvGrpSpPr>
          <p:nvPr/>
        </p:nvGrpSpPr>
        <p:grpSpPr bwMode="auto">
          <a:xfrm>
            <a:off x="830526" y="398767"/>
            <a:ext cx="3576364" cy="1512176"/>
            <a:chOff x="6781095" y="8269944"/>
            <a:chExt cx="4720057" cy="2497933"/>
          </a:xfrm>
        </p:grpSpPr>
        <p:grpSp>
          <p:nvGrpSpPr>
            <p:cNvPr id="31"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0" grpId="0" animBg="1"/>
      <p:bldP spid="23"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Summarizing 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smtClean="0">
                <a:solidFill>
                  <a:srgbClr val="222B34"/>
                </a:solidFill>
                <a:latin typeface="Heebo" panose="00000500000000000000" pitchFamily="2" charset="-79"/>
                <a:cs typeface="Heebo" panose="00000500000000000000" pitchFamily="2" charset="-79"/>
              </a:rPr>
              <a:t>Required Achievements </a:t>
            </a:r>
            <a:endParaRPr lang="he-IL" sz="1900" b="1" dirty="0">
              <a:solidFill>
                <a:srgbClr val="222B34"/>
              </a:solidFill>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xmlns=""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36E35792-D567-48F3-B737-7288850EF543}"/>
              </a:ext>
            </a:extLst>
          </p:cNvPr>
          <p:cNvSpPr txBox="1"/>
          <p:nvPr/>
        </p:nvSpPr>
        <p:spPr>
          <a:xfrm>
            <a:off x="261257" y="407645"/>
            <a:ext cx="8157673" cy="5452775"/>
          </a:xfrm>
          <a:prstGeom prst="rect">
            <a:avLst/>
          </a:prstGeom>
          <a:noFill/>
        </p:spPr>
        <p:txBody>
          <a:bodyPr wrap="square" rtlCol="1">
            <a:spAutoFit/>
          </a:bodyPr>
          <a:lstStyle/>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Getting acquainted with systematic inquiry and its components (key definitions)</a:t>
            </a: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Understanding the </a:t>
            </a:r>
            <a:r>
              <a:rPr lang="en-US" sz="2400" b="1" dirty="0" smtClean="0">
                <a:solidFill>
                  <a:schemeClr val="bg1"/>
                </a:solidFill>
                <a:latin typeface="Heebo" panose="00000500000000000000" pitchFamily="2" charset="-79"/>
                <a:cs typeface="Heebo" panose="00000500000000000000" pitchFamily="2" charset="-79"/>
              </a:rPr>
              <a:t>relations </a:t>
            </a:r>
            <a:r>
              <a:rPr lang="en-US" sz="2400" dirty="0" smtClean="0">
                <a:solidFill>
                  <a:schemeClr val="bg1"/>
                </a:solidFill>
                <a:latin typeface="Heebo" panose="00000500000000000000" pitchFamily="2" charset="-79"/>
                <a:cs typeface="Heebo" panose="00000500000000000000" pitchFamily="2" charset="-79"/>
              </a:rPr>
              <a:t>between design and </a:t>
            </a:r>
            <a:r>
              <a:rPr lang="en-US" sz="2400" b="1" dirty="0" smtClean="0">
                <a:solidFill>
                  <a:schemeClr val="bg1"/>
                </a:solidFill>
                <a:latin typeface="Heebo" panose="00000500000000000000" pitchFamily="2" charset="-79"/>
                <a:cs typeface="Heebo" panose="00000500000000000000" pitchFamily="2" charset="-79"/>
              </a:rPr>
              <a:t>planning </a:t>
            </a:r>
            <a:r>
              <a:rPr lang="en-US" sz="2400" dirty="0" smtClean="0">
                <a:solidFill>
                  <a:schemeClr val="bg1"/>
                </a:solidFill>
                <a:latin typeface="Heebo" panose="00000500000000000000" pitchFamily="2" charset="-79"/>
                <a:cs typeface="Heebo" panose="00000500000000000000" pitchFamily="2" charset="-79"/>
              </a:rPr>
              <a:t>and the relations between </a:t>
            </a:r>
            <a:r>
              <a:rPr lang="en-US" sz="2400" b="1" dirty="0" smtClean="0">
                <a:solidFill>
                  <a:schemeClr val="bg1"/>
                </a:solidFill>
                <a:latin typeface="Heebo" panose="00000500000000000000" pitchFamily="2" charset="-79"/>
                <a:cs typeface="Heebo" panose="00000500000000000000" pitchFamily="2" charset="-79"/>
              </a:rPr>
              <a:t>strategy</a:t>
            </a:r>
            <a:r>
              <a:rPr lang="en-US" sz="2400" dirty="0" smtClean="0">
                <a:solidFill>
                  <a:schemeClr val="bg1"/>
                </a:solidFill>
                <a:latin typeface="Heebo" panose="00000500000000000000" pitchFamily="2" charset="-79"/>
                <a:cs typeface="Heebo" panose="00000500000000000000" pitchFamily="2" charset="-79"/>
              </a:rPr>
              <a:t> and </a:t>
            </a:r>
            <a:r>
              <a:rPr lang="en-US" sz="2400" b="1" dirty="0" smtClean="0">
                <a:solidFill>
                  <a:schemeClr val="bg1"/>
                </a:solidFill>
                <a:latin typeface="Heebo" panose="00000500000000000000" pitchFamily="2" charset="-79"/>
                <a:cs typeface="Heebo" panose="00000500000000000000" pitchFamily="2" charset="-79"/>
              </a:rPr>
              <a:t>campaign </a:t>
            </a: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Presenting </a:t>
            </a:r>
            <a:r>
              <a:rPr lang="en-US" sz="2400" b="1" dirty="0" smtClean="0">
                <a:solidFill>
                  <a:schemeClr val="bg1"/>
                </a:solidFill>
                <a:latin typeface="Heebo" panose="00000500000000000000" pitchFamily="2" charset="-79"/>
                <a:cs typeface="Heebo" panose="00000500000000000000" pitchFamily="2" charset="-79"/>
              </a:rPr>
              <a:t>systematic inquiry </a:t>
            </a:r>
            <a:r>
              <a:rPr lang="en-US" sz="2400" dirty="0" smtClean="0">
                <a:solidFill>
                  <a:schemeClr val="bg1"/>
                </a:solidFill>
                <a:latin typeface="Heebo" panose="00000500000000000000" pitchFamily="2" charset="-79"/>
                <a:cs typeface="Heebo" panose="00000500000000000000" pitchFamily="2" charset="-79"/>
              </a:rPr>
              <a:t>as a cognitive tool through which it is possible to transfer from an unexamined and emerging situation, to a systematic understanding (“orientation”) </a:t>
            </a:r>
          </a:p>
        </p:txBody>
      </p:sp>
    </p:spTree>
    <p:extLst>
      <p:ext uri="{BB962C8B-B14F-4D97-AF65-F5344CB8AC3E}">
        <p14:creationId xmlns:p14="http://schemas.microsoft.com/office/powerpoint/2010/main"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xmlns=""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36E35792-D567-48F3-B737-7288850EF543}"/>
              </a:ext>
            </a:extLst>
          </p:cNvPr>
          <p:cNvSpPr txBox="1"/>
          <p:nvPr/>
        </p:nvSpPr>
        <p:spPr>
          <a:xfrm>
            <a:off x="261257" y="407645"/>
            <a:ext cx="8157673" cy="3961341"/>
          </a:xfrm>
          <a:prstGeom prst="rect">
            <a:avLst/>
          </a:prstGeom>
          <a:noFill/>
        </p:spPr>
        <p:txBody>
          <a:bodyPr wrap="square" rtlCol="1">
            <a:spAutoFit/>
          </a:bodyPr>
          <a:lstStyle/>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Knowing </a:t>
            </a:r>
            <a:r>
              <a:rPr lang="en-US" sz="2400" b="1" dirty="0" smtClean="0">
                <a:solidFill>
                  <a:schemeClr val="bg1"/>
                </a:solidFill>
                <a:latin typeface="Heebo" panose="00000500000000000000" pitchFamily="2" charset="-79"/>
                <a:cs typeface="Heebo" panose="00000500000000000000" pitchFamily="2" charset="-79"/>
              </a:rPr>
              <a:t>when</a:t>
            </a:r>
            <a:r>
              <a:rPr lang="en-US" sz="2400" dirty="0" smtClean="0">
                <a:solidFill>
                  <a:schemeClr val="bg1"/>
                </a:solidFill>
                <a:latin typeface="Heebo" panose="00000500000000000000" pitchFamily="2" charset="-79"/>
                <a:cs typeface="Heebo" panose="00000500000000000000" pitchFamily="2" charset="-79"/>
              </a:rPr>
              <a:t> an inquiry needs to be done (self awareness and institutional culture), in face of the question – </a:t>
            </a:r>
            <a:r>
              <a:rPr lang="en-US" sz="2400" b="1" dirty="0" smtClean="0">
                <a:solidFill>
                  <a:schemeClr val="bg1"/>
                </a:solidFill>
                <a:latin typeface="Heebo" panose="00000500000000000000" pitchFamily="2" charset="-79"/>
                <a:cs typeface="Heebo" panose="00000500000000000000" pitchFamily="2" charset="-79"/>
              </a:rPr>
              <a:t>how</a:t>
            </a:r>
            <a:r>
              <a:rPr lang="en-US" sz="2400" dirty="0" smtClean="0">
                <a:solidFill>
                  <a:schemeClr val="bg1"/>
                </a:solidFill>
                <a:latin typeface="Heebo" panose="00000500000000000000" pitchFamily="2" charset="-79"/>
                <a:cs typeface="Heebo" panose="00000500000000000000" pitchFamily="2" charset="-79"/>
              </a:rPr>
              <a:t> does one implement a systematic inquiry</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Summarizing strategy as an </a:t>
            </a:r>
            <a:r>
              <a:rPr lang="en-US" sz="2400" b="1" dirty="0" smtClean="0">
                <a:solidFill>
                  <a:schemeClr val="bg1"/>
                </a:solidFill>
                <a:latin typeface="Heebo" panose="00000500000000000000" pitchFamily="2" charset="-79"/>
                <a:cs typeface="Heebo" panose="00000500000000000000" pitchFamily="2" charset="-79"/>
              </a:rPr>
              <a:t>emerging</a:t>
            </a:r>
            <a:r>
              <a:rPr lang="en-US" sz="2400" dirty="0" smtClean="0">
                <a:solidFill>
                  <a:schemeClr val="bg1"/>
                </a:solidFill>
                <a:latin typeface="Heebo" panose="00000500000000000000" pitchFamily="2" charset="-79"/>
                <a:cs typeface="Heebo" panose="00000500000000000000" pitchFamily="2" charset="-79"/>
              </a:rPr>
              <a:t> process of </a:t>
            </a:r>
            <a:r>
              <a:rPr lang="en-US" sz="2400" b="1" dirty="0" smtClean="0">
                <a:solidFill>
                  <a:schemeClr val="bg1"/>
                </a:solidFill>
                <a:latin typeface="Heebo" panose="00000500000000000000" pitchFamily="2" charset="-79"/>
                <a:cs typeface="Heebo" panose="00000500000000000000" pitchFamily="2" charset="-79"/>
              </a:rPr>
              <a:t>learning</a:t>
            </a:r>
            <a:r>
              <a:rPr lang="en-US" sz="2400" dirty="0" smtClean="0">
                <a:solidFill>
                  <a:schemeClr val="bg1"/>
                </a:solidFill>
                <a:latin typeface="Heebo" panose="00000500000000000000" pitchFamily="2" charset="-79"/>
                <a:cs typeface="Heebo" panose="00000500000000000000" pitchFamily="2" charset="-79"/>
              </a:rPr>
              <a:t> </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t>
            </a:r>
          </a:p>
          <a:p>
            <a:pPr algn="ctr"/>
            <a:r>
              <a:rPr lang="en-US" altLang="he-IL" sz="3200" dirty="0" smtClean="0">
                <a:solidFill>
                  <a:schemeClr val="bg1"/>
                </a:solidFill>
                <a:latin typeface="Heebo" pitchFamily="2" charset="-79"/>
                <a:cs typeface="Heebo" pitchFamily="2" charset="-79"/>
              </a:rPr>
              <a:t>and executing</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xmlns=""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xmlns=""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xmlns="" id="{FE819FB2-33D0-44DB-8CE7-1A8D646DE725}"/>
              </a:ext>
            </a:extLst>
          </p:cNvPr>
          <p:cNvSpPr/>
          <p:nvPr/>
        </p:nvSpPr>
        <p:spPr>
          <a:xfrm>
            <a:off x="410660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xmlns=""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Summarizing 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xmlns=""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xmlns=""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xmlns=""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xmlns=""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xmlns=""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xmlns=""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xmlns=""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xmlns=""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xmlns="" id="{929B1B9C-E19F-4DE9-84BF-B6A003E6AAA8}"/>
              </a:ext>
            </a:extLst>
          </p:cNvPr>
          <p:cNvSpPr/>
          <p:nvPr/>
        </p:nvSpPr>
        <p:spPr>
          <a:xfrm>
            <a:off x="3170534" y="5397979"/>
            <a:ext cx="2468830" cy="127859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b="1" dirty="0">
              <a:solidFill>
                <a:srgbClr val="222B34"/>
              </a:solidFill>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xmlns="" id="{4D6A2347-B8DA-4304-A5D4-90999F3B6BA5}"/>
              </a:ext>
            </a:extLst>
          </p:cNvPr>
          <p:cNvCxnSpPr>
            <a:endCxn id="23" idx="0"/>
          </p:cNvCxnSpPr>
          <p:nvPr/>
        </p:nvCxnSpPr>
        <p:spPr>
          <a:xfrm>
            <a:off x="4404949" y="4890402"/>
            <a:ext cx="0" cy="507577"/>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9" name="מלבן 18">
            <a:extLst>
              <a:ext uri="{FF2B5EF4-FFF2-40B4-BE49-F238E27FC236}">
                <a16:creationId xmlns:a16="http://schemas.microsoft.com/office/drawing/2014/main" xmlns=""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xmlns=""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22552</TotalTime>
  <Words>1982</Words>
  <Application>Microsoft Office PowerPoint</Application>
  <PresentationFormat>Widescreen</PresentationFormat>
  <Paragraphs>455</Paragraphs>
  <Slides>35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Helvetica Neue</vt:lpstr>
      <vt:lpstr>Calibri Light</vt:lpstr>
      <vt:lpstr>Arial</vt:lpstr>
      <vt:lpstr>Heebo</vt:lpstr>
      <vt:lpstr>ערכת נושא Office</vt:lpstr>
      <vt:lpstr>PowerPoint Presentation</vt:lpstr>
      <vt:lpstr>Reading Material</vt:lpstr>
      <vt:lpstr>Strategic Studies Road Map</vt:lpstr>
      <vt:lpstr>Strategic Studies Road Map</vt:lpstr>
      <vt:lpstr>PowerPoint Presentation</vt:lpstr>
      <vt:lpstr>PowerPoint Presentation</vt:lpstr>
      <vt:lpstr>5 Required Achievements</vt:lpstr>
      <vt:lpstr>5 Required Achievements</vt:lpstr>
      <vt:lpstr>PowerPoint Presentation</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PowerPoint Presentation</vt:lpstr>
      <vt:lpstr>What lies between “designing” and “planning”</vt:lpstr>
      <vt:lpstr>10 sayings on the distinction between “designing” and “planning”</vt:lpstr>
      <vt:lpstr>PowerPoint Presentation</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summary</vt:lpstr>
      <vt:lpstr>PowerPoint Presentation</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Yuval Zohar</dc:creator>
  <cp:lastModifiedBy>Mamram</cp:lastModifiedBy>
  <cp:revision>825</cp:revision>
  <dcterms:created xsi:type="dcterms:W3CDTF">2018-10-17T05:51:35Z</dcterms:created>
  <dcterms:modified xsi:type="dcterms:W3CDTF">2019-04-01T07:13:09Z</dcterms:modified>
</cp:coreProperties>
</file>