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310" r:id="rId10"/>
    <p:sldId id="311" r:id="rId11"/>
    <p:sldId id="312" r:id="rId12"/>
    <p:sldId id="313" r:id="rId13"/>
    <p:sldId id="292" r:id="rId14"/>
    <p:sldId id="269" r:id="rId15"/>
    <p:sldId id="293" r:id="rId16"/>
    <p:sldId id="314" r:id="rId17"/>
    <p:sldId id="315" r:id="rId18"/>
    <p:sldId id="316" r:id="rId19"/>
    <p:sldId id="317" r:id="rId20"/>
    <p:sldId id="319" r:id="rId21"/>
    <p:sldId id="318" r:id="rId22"/>
    <p:sldId id="299" r:id="rId23"/>
    <p:sldId id="300" r:id="rId24"/>
    <p:sldId id="320" r:id="rId25"/>
    <p:sldId id="321" r:id="rId26"/>
    <p:sldId id="304" r:id="rId27"/>
    <p:sldId id="305" r:id="rId28"/>
    <p:sldId id="322" r:id="rId29"/>
    <p:sldId id="306"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525559"/>
    <a:srgbClr val="F2F1F6"/>
    <a:srgbClr val="6E5B71"/>
    <a:srgbClr val="4C234B"/>
    <a:srgbClr val="FFF0F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55" autoAdjust="0"/>
    <p:restoredTop sz="94660"/>
  </p:normalViewPr>
  <p:slideViewPr>
    <p:cSldViewPr snapToGrid="0">
      <p:cViewPr varScale="1">
        <p:scale>
          <a:sx n="41" d="100"/>
          <a:sy n="41" d="100"/>
        </p:scale>
        <p:origin x="-106" y="-989"/>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61EEB4-93E5-45C2-875A-AD6A2524C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03F1547-7CE2-44EE-9EA4-0FA3565C7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2917392-5950-45E3-9789-D16F0C70CCA5}"/>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5" name="Footer Placeholder 4">
            <a:extLst>
              <a:ext uri="{FF2B5EF4-FFF2-40B4-BE49-F238E27FC236}">
                <a16:creationId xmlns="" xmlns:a16="http://schemas.microsoft.com/office/drawing/2014/main" id="{A2091103-6740-433A-9A0B-07617DB8C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810C14D-A347-4F4D-9E3F-E9D47C4F367F}"/>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29224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8AA47C-6BDC-41CD-B50C-625750EFF8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50FEF0E-9715-4C80-B0C0-E7B04E78F9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DCF0D66-E68E-4C8C-9D2D-13E1CB25FA79}"/>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5" name="Footer Placeholder 4">
            <a:extLst>
              <a:ext uri="{FF2B5EF4-FFF2-40B4-BE49-F238E27FC236}">
                <a16:creationId xmlns="" xmlns:a16="http://schemas.microsoft.com/office/drawing/2014/main" id="{F2590F92-411F-4DC2-BEBC-255453216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1455673-6E4F-4E98-9E09-2D1E0C6E7CFF}"/>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335887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733FDD4-925F-48F0-B5BE-0381FB4869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C4662C0-C4F3-4507-8539-C51736A4A6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543F51-2000-4CB9-91B5-A7D208557314}"/>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5" name="Footer Placeholder 4">
            <a:extLst>
              <a:ext uri="{FF2B5EF4-FFF2-40B4-BE49-F238E27FC236}">
                <a16:creationId xmlns="" xmlns:a16="http://schemas.microsoft.com/office/drawing/2014/main" id="{5A593AA1-F391-4DB8-B3A2-F05A6DACF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B262B1-A8D0-4BC9-80FF-CEA9BD90AF57}"/>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246543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413833-2E01-4E83-A236-FEF1F6676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389863A-8FD0-4E23-8D88-3E235CFCD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471100-401C-4DBF-A773-ACAB5516DEC8}"/>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5" name="Footer Placeholder 4">
            <a:extLst>
              <a:ext uri="{FF2B5EF4-FFF2-40B4-BE49-F238E27FC236}">
                <a16:creationId xmlns="" xmlns:a16="http://schemas.microsoft.com/office/drawing/2014/main" id="{2A3ED620-F584-484C-90D6-43A7516B7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2E1B98-01E1-44BF-B369-2E5A2343FAAC}"/>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385655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7B2DF1-6D28-464E-8759-B6C17D857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2CFC011-5DED-48EC-A329-FF8BE8E5D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26CA9C3-9FEB-4DAB-8324-B1F944DD3002}"/>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5" name="Footer Placeholder 4">
            <a:extLst>
              <a:ext uri="{FF2B5EF4-FFF2-40B4-BE49-F238E27FC236}">
                <a16:creationId xmlns="" xmlns:a16="http://schemas.microsoft.com/office/drawing/2014/main" id="{E4EEB175-DC26-4833-BBF3-281149F46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C6E32CC-D203-4F92-B6F4-E0763BCCE328}"/>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414046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EDED7C-9BCC-4101-8B66-72F0CCAD35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E65A6F-1E9B-4A3C-BDCE-A04A248EC3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D98F484-CEA4-4F87-B874-527B51E44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D2CC40C-A38C-4521-A08E-5271D01452C8}"/>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6" name="Footer Placeholder 5">
            <a:extLst>
              <a:ext uri="{FF2B5EF4-FFF2-40B4-BE49-F238E27FC236}">
                <a16:creationId xmlns="" xmlns:a16="http://schemas.microsoft.com/office/drawing/2014/main" id="{11F0F361-9EA5-4236-9750-357D757B7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C5DBA00-5877-4AC6-95FF-E4AB1310A811}"/>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165727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B73E4-D0BC-42FB-905D-A9F715498C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EA3D946-8D27-46F1-83B8-130871F693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C1F1DB2-4F8F-4E14-9A15-FF3361FE8C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A8F992A-A893-4DC8-A166-BC73CF998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49C7D0B-F6B9-45CB-B5F9-F6208DCA93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0BB2C4F-BC27-4EF3-BC9C-3CF1040609EF}"/>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8" name="Footer Placeholder 7">
            <a:extLst>
              <a:ext uri="{FF2B5EF4-FFF2-40B4-BE49-F238E27FC236}">
                <a16:creationId xmlns="" xmlns:a16="http://schemas.microsoft.com/office/drawing/2014/main" id="{978DF832-5E98-4BE5-AD99-37CBD3B133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CF01CDD-DD00-4FCC-BA3E-B68C38BF60A7}"/>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169901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5A050A-74F1-467B-BB0B-21DB80F47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CD5C26E-415A-470D-AFAB-E2D1DD9CCFB2}"/>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4" name="Footer Placeholder 3">
            <a:extLst>
              <a:ext uri="{FF2B5EF4-FFF2-40B4-BE49-F238E27FC236}">
                <a16:creationId xmlns="" xmlns:a16="http://schemas.microsoft.com/office/drawing/2014/main" id="{75058CC3-D222-41DD-938D-EE5C48B715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45D491F-479B-4662-973D-9CB73F86123A}"/>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14105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5C73604-D2F0-4A17-9027-297D3D2D75F2}"/>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3" name="Footer Placeholder 2">
            <a:extLst>
              <a:ext uri="{FF2B5EF4-FFF2-40B4-BE49-F238E27FC236}">
                <a16:creationId xmlns="" xmlns:a16="http://schemas.microsoft.com/office/drawing/2014/main" id="{A30A6202-9C8E-4503-B651-AE9EB4690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B742346-7043-43C6-AB7C-A6749AA36024}"/>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9029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4E6CD8-1EEF-4DF9-A6B8-BDD946B8C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940373A-20B0-45EE-B8A2-2C80BF7CF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CA5AF07-5CEA-4E02-B5A4-E558D18AE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21C8E0F-8155-4CBB-8F59-67B3B70E209D}"/>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6" name="Footer Placeholder 5">
            <a:extLst>
              <a:ext uri="{FF2B5EF4-FFF2-40B4-BE49-F238E27FC236}">
                <a16:creationId xmlns="" xmlns:a16="http://schemas.microsoft.com/office/drawing/2014/main" id="{A1ADFDAB-2311-420D-83E8-BF1407136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D966BD5-DDF1-4B64-A202-259B855ABEBE}"/>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174065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948670-2F3E-46F5-A9F6-8F9405920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1B0F0E2-5CE4-49BE-AF31-E76BE56FB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EE855D9-EA11-4204-9A23-CC8D0BD91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5E07EB8-56CF-4BED-AEF4-7EBEEDB4ED31}"/>
              </a:ext>
            </a:extLst>
          </p:cNvPr>
          <p:cNvSpPr>
            <a:spLocks noGrp="1"/>
          </p:cNvSpPr>
          <p:nvPr>
            <p:ph type="dt" sz="half" idx="10"/>
          </p:nvPr>
        </p:nvSpPr>
        <p:spPr/>
        <p:txBody>
          <a:bodyPr/>
          <a:lstStyle/>
          <a:p>
            <a:fld id="{7F08D825-F6F5-43CF-9DD0-1BFBD17DBD73}" type="datetimeFigureOut">
              <a:rPr lang="en-US" smtClean="0"/>
              <a:pPr/>
              <a:t>12/25/2019</a:t>
            </a:fld>
            <a:endParaRPr lang="en-US"/>
          </a:p>
        </p:txBody>
      </p:sp>
      <p:sp>
        <p:nvSpPr>
          <p:cNvPr id="6" name="Footer Placeholder 5">
            <a:extLst>
              <a:ext uri="{FF2B5EF4-FFF2-40B4-BE49-F238E27FC236}">
                <a16:creationId xmlns="" xmlns:a16="http://schemas.microsoft.com/office/drawing/2014/main" id="{F6B78EA9-1B20-407C-BC31-B397DFB97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8B14B88-8B37-41EB-8302-9C2268AFC8FE}"/>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232329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B8E3D5E-CA50-4F70-B3FE-47D9E71F5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0DF9D90-BC72-4C8E-8A14-66EF03831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ED39E7-CEEB-46F4-8E16-DCBEA2DAF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8D825-F6F5-43CF-9DD0-1BFBD17DBD73}" type="datetimeFigureOut">
              <a:rPr lang="en-US" smtClean="0"/>
              <a:pPr/>
              <a:t>12/25/2019</a:t>
            </a:fld>
            <a:endParaRPr lang="en-US"/>
          </a:p>
        </p:txBody>
      </p:sp>
      <p:sp>
        <p:nvSpPr>
          <p:cNvPr id="5" name="Footer Placeholder 4">
            <a:extLst>
              <a:ext uri="{FF2B5EF4-FFF2-40B4-BE49-F238E27FC236}">
                <a16:creationId xmlns="" xmlns:a16="http://schemas.microsoft.com/office/drawing/2014/main" id="{1904EC11-A7FF-447C-9F2A-AFCD3D0B7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C023E86-4434-4D18-B239-6577DF980B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576DE-EAEB-42F4-B347-E7790C94A738}" type="slidenum">
              <a:rPr lang="en-US" smtClean="0"/>
              <a:pPr/>
              <a:t>‹#›</a:t>
            </a:fld>
            <a:endParaRPr lang="en-US"/>
          </a:p>
        </p:txBody>
      </p:sp>
    </p:spTree>
    <p:extLst>
      <p:ext uri="{BB962C8B-B14F-4D97-AF65-F5344CB8AC3E}">
        <p14:creationId xmlns="" xmlns:p14="http://schemas.microsoft.com/office/powerpoint/2010/main" val="182589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AC0CFF-0311-4044-B486-475CFDA14F94}"/>
              </a:ext>
            </a:extLst>
          </p:cNvPr>
          <p:cNvSpPr>
            <a:spLocks noGrp="1"/>
          </p:cNvSpPr>
          <p:nvPr>
            <p:ph type="ctrTitle"/>
          </p:nvPr>
        </p:nvSpPr>
        <p:spPr>
          <a:xfrm>
            <a:off x="1524000" y="1480314"/>
            <a:ext cx="9144000" cy="2387600"/>
          </a:xfrm>
        </p:spPr>
        <p:txBody>
          <a:bodyPr vert="horz" lIns="91440" tIns="45720" rIns="91440" bIns="45720" rtlCol="0" anchor="b">
            <a:normAutofit fontScale="90000"/>
          </a:bodyPr>
          <a:lstStyle/>
          <a:p>
            <a:pPr algn="l"/>
            <a:r>
              <a:rPr lang="en-US" b="1" dirty="0">
                <a:solidFill>
                  <a:schemeClr val="accent6">
                    <a:lumMod val="75000"/>
                  </a:schemeClr>
                </a:solidFill>
              </a:rPr>
              <a:t>Lessons 8-9: Strategic </a:t>
            </a:r>
            <a:r>
              <a:rPr lang="en-US" b="1" dirty="0" smtClean="0">
                <a:solidFill>
                  <a:schemeClr val="accent6">
                    <a:lumMod val="75000"/>
                  </a:schemeClr>
                </a:solidFill>
              </a:rPr>
              <a:t>Planning</a:t>
            </a:r>
            <a:r>
              <a:rPr lang="en-US" b="1" dirty="0">
                <a:solidFill>
                  <a:schemeClr val="accent6">
                    <a:lumMod val="75000"/>
                  </a:schemeClr>
                </a:solidFill>
              </a:rPr>
              <a:t>, </a:t>
            </a:r>
            <a:r>
              <a:rPr lang="en-US" b="1" dirty="0" smtClean="0">
                <a:solidFill>
                  <a:schemeClr val="accent6">
                    <a:lumMod val="75000"/>
                  </a:schemeClr>
                </a:solidFill>
              </a:rPr>
              <a:t>Budgeting</a:t>
            </a:r>
            <a:r>
              <a:rPr lang="en-US" b="1" dirty="0">
                <a:solidFill>
                  <a:schemeClr val="accent6">
                    <a:lumMod val="75000"/>
                  </a:schemeClr>
                </a:solidFill>
              </a:rPr>
              <a:t>, </a:t>
            </a:r>
            <a:r>
              <a:rPr lang="en-US" b="1" dirty="0" smtClean="0">
                <a:solidFill>
                  <a:schemeClr val="accent6">
                    <a:lumMod val="75000"/>
                  </a:schemeClr>
                </a:solidFill>
              </a:rPr>
              <a:t>Evaluation </a:t>
            </a:r>
            <a:r>
              <a:rPr lang="en-US" b="1" dirty="0">
                <a:solidFill>
                  <a:schemeClr val="accent6">
                    <a:lumMod val="75000"/>
                  </a:schemeClr>
                </a:solidFill>
              </a:rPr>
              <a:t>and </a:t>
            </a:r>
            <a:r>
              <a:rPr lang="en-US" b="1" dirty="0" smtClean="0">
                <a:solidFill>
                  <a:schemeClr val="accent6">
                    <a:lumMod val="75000"/>
                  </a:schemeClr>
                </a:solidFill>
              </a:rPr>
              <a:t>Supervision</a:t>
            </a:r>
            <a:endParaRPr lang="en-US" b="1" dirty="0">
              <a:solidFill>
                <a:schemeClr val="accent6">
                  <a:lumMod val="75000"/>
                </a:schemeClr>
              </a:solidFill>
            </a:endParaRPr>
          </a:p>
        </p:txBody>
      </p:sp>
      <p:sp>
        <p:nvSpPr>
          <p:cNvPr id="3" name="Subtitle 2">
            <a:extLst>
              <a:ext uri="{FF2B5EF4-FFF2-40B4-BE49-F238E27FC236}">
                <a16:creationId xmlns="" xmlns:a16="http://schemas.microsoft.com/office/drawing/2014/main" id="{7C875AC9-936A-48EE-867D-D4F52BF05082}"/>
              </a:ext>
            </a:extLst>
          </p:cNvPr>
          <p:cNvSpPr>
            <a:spLocks noGrp="1"/>
          </p:cNvSpPr>
          <p:nvPr>
            <p:ph type="subTitle" idx="1"/>
          </p:nvPr>
        </p:nvSpPr>
        <p:spPr>
          <a:xfrm>
            <a:off x="0" y="6230938"/>
            <a:ext cx="12192000" cy="627062"/>
          </a:xfrm>
        </p:spPr>
        <p:txBody>
          <a:bodyPr vert="horz" lIns="91440" tIns="45720" rIns="91440" bIns="45720" rtlCol="0">
            <a:normAutofit lnSpcReduction="10000"/>
          </a:bodyPr>
          <a:lstStyle/>
          <a:p>
            <a:r>
              <a:rPr lang="en-GB" sz="1600" dirty="0"/>
              <a:t>Prof. </a:t>
            </a:r>
            <a:r>
              <a:rPr lang="en-GB" sz="1600" dirty="0" err="1"/>
              <a:t>Shlomo</a:t>
            </a:r>
            <a:r>
              <a:rPr lang="en-GB" sz="1600" dirty="0"/>
              <a:t> Mizrahi, Haifa Uni</a:t>
            </a:r>
            <a:endParaRPr lang="en-US" sz="1600" dirty="0"/>
          </a:p>
          <a:p>
            <a:r>
              <a:rPr lang="en-US" sz="1600" dirty="0"/>
              <a:t>shlomom@poli.haifa.ac.il</a:t>
            </a:r>
          </a:p>
        </p:txBody>
      </p:sp>
      <p:pic>
        <p:nvPicPr>
          <p:cNvPr id="4" name="Picture 3">
            <a:extLst>
              <a:ext uri="{FF2B5EF4-FFF2-40B4-BE49-F238E27FC236}">
                <a16:creationId xmlns="" xmlns:a16="http://schemas.microsoft.com/office/drawing/2014/main" id="{75D1E1E8-43EC-47D1-B906-0E08DC7D0565}"/>
              </a:ext>
            </a:extLst>
          </p:cNvPr>
          <p:cNvPicPr>
            <a:picLocks noChangeAspect="1"/>
          </p:cNvPicPr>
          <p:nvPr/>
        </p:nvPicPr>
        <p:blipFill rotWithShape="1">
          <a:blip r:embed="rId2" cstate="print"/>
          <a:srcRect l="9315" t="40543" r="38544" b="40042"/>
          <a:stretch/>
        </p:blipFill>
        <p:spPr>
          <a:xfrm flipH="1">
            <a:off x="6210300" y="660400"/>
            <a:ext cx="5308600" cy="1295400"/>
          </a:xfrm>
          <a:prstGeom prst="halfFrame">
            <a:avLst/>
          </a:prstGeom>
        </p:spPr>
      </p:pic>
      <p:pic>
        <p:nvPicPr>
          <p:cNvPr id="5" name="Picture 4">
            <a:extLst>
              <a:ext uri="{FF2B5EF4-FFF2-40B4-BE49-F238E27FC236}">
                <a16:creationId xmlns="" xmlns:a16="http://schemas.microsoft.com/office/drawing/2014/main" id="{C3115E30-3FE3-4EE0-A6B0-B857CA5C9AAE}"/>
              </a:ext>
            </a:extLst>
          </p:cNvPr>
          <p:cNvPicPr>
            <a:picLocks noChangeAspect="1"/>
          </p:cNvPicPr>
          <p:nvPr/>
        </p:nvPicPr>
        <p:blipFill rotWithShape="1">
          <a:blip r:embed="rId2" cstate="print"/>
          <a:srcRect l="18094" t="71545" r="38544" b="21199"/>
          <a:stretch/>
        </p:blipFill>
        <p:spPr>
          <a:xfrm>
            <a:off x="1385978" y="4310123"/>
            <a:ext cx="5143500" cy="484188"/>
          </a:xfrm>
          <a:prstGeom prst="rect">
            <a:avLst/>
          </a:prstGeom>
        </p:spPr>
      </p:pic>
    </p:spTree>
    <p:extLst>
      <p:ext uri="{BB962C8B-B14F-4D97-AF65-F5344CB8AC3E}">
        <p14:creationId xmlns="" xmlns:p14="http://schemas.microsoft.com/office/powerpoint/2010/main" val="216268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Examples of </a:t>
            </a:r>
            <a:r>
              <a:rPr lang="en-US" sz="3200" b="1" dirty="0" smtClean="0"/>
              <a:t>Right </a:t>
            </a:r>
            <a:r>
              <a:rPr lang="en-US" sz="3200" b="1" dirty="0"/>
              <a:t>and </a:t>
            </a:r>
            <a:r>
              <a:rPr lang="en-US" sz="3200" b="1" dirty="0" smtClean="0"/>
              <a:t>Wrong Definitions </a:t>
            </a:r>
            <a:r>
              <a:rPr lang="en-US" sz="3200" b="1" dirty="0"/>
              <a:t>of </a:t>
            </a:r>
            <a:r>
              <a:rPr lang="en-US" sz="3200" b="1" dirty="0" smtClean="0"/>
              <a:t>Goals</a:t>
            </a:r>
            <a:endParaRPr lang="en-US" sz="3200" b="1"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6CD861DF-1325-42F7-90D4-C9324FD8CA2B}"/>
              </a:ext>
            </a:extLst>
          </p:cNvPr>
          <p:cNvPicPr>
            <a:picLocks noChangeAspect="1"/>
          </p:cNvPicPr>
          <p:nvPr/>
        </p:nvPicPr>
        <p:blipFill rotWithShape="1">
          <a:blip r:embed="rId2" cstate="print"/>
          <a:srcRect l="40917" t="27789" r="11708" b="10370"/>
          <a:stretch/>
        </p:blipFill>
        <p:spPr>
          <a:xfrm>
            <a:off x="2062480" y="1164907"/>
            <a:ext cx="7437120" cy="5460715"/>
          </a:xfrm>
          <a:prstGeom prst="rect">
            <a:avLst/>
          </a:prstGeom>
        </p:spPr>
      </p:pic>
      <p:sp>
        <p:nvSpPr>
          <p:cNvPr id="3" name="TextBox 2"/>
          <p:cNvSpPr txBox="1"/>
          <p:nvPr/>
        </p:nvSpPr>
        <p:spPr>
          <a:xfrm>
            <a:off x="7772400" y="1305560"/>
            <a:ext cx="2023110" cy="369332"/>
          </a:xfrm>
          <a:prstGeom prst="rect">
            <a:avLst/>
          </a:prstGeom>
          <a:solidFill>
            <a:schemeClr val="bg1"/>
          </a:solidFill>
        </p:spPr>
        <p:txBody>
          <a:bodyPr wrap="square" rtlCol="0">
            <a:spAutoFit/>
          </a:bodyPr>
          <a:lstStyle/>
          <a:p>
            <a:r>
              <a:rPr lang="en-US" b="1" dirty="0"/>
              <a:t>Correct d</a:t>
            </a:r>
            <a:r>
              <a:rPr lang="en-US" b="1" dirty="0" smtClean="0"/>
              <a:t>efinition</a:t>
            </a:r>
            <a:endParaRPr lang="en-US" b="1" dirty="0"/>
          </a:p>
        </p:txBody>
      </p:sp>
      <p:sp>
        <p:nvSpPr>
          <p:cNvPr id="8" name="TextBox 7"/>
          <p:cNvSpPr txBox="1"/>
          <p:nvPr/>
        </p:nvSpPr>
        <p:spPr>
          <a:xfrm>
            <a:off x="5377180" y="1315204"/>
            <a:ext cx="2023110" cy="369332"/>
          </a:xfrm>
          <a:prstGeom prst="rect">
            <a:avLst/>
          </a:prstGeom>
          <a:solidFill>
            <a:schemeClr val="bg1"/>
          </a:solidFill>
        </p:spPr>
        <p:txBody>
          <a:bodyPr wrap="square" rtlCol="0">
            <a:spAutoFit/>
          </a:bodyPr>
          <a:lstStyle/>
          <a:p>
            <a:r>
              <a:rPr lang="en-US" b="1" dirty="0"/>
              <a:t>Incorrect definition</a:t>
            </a:r>
          </a:p>
        </p:txBody>
      </p:sp>
      <p:sp>
        <p:nvSpPr>
          <p:cNvPr id="9" name="TextBox 8"/>
          <p:cNvSpPr txBox="1"/>
          <p:nvPr/>
        </p:nvSpPr>
        <p:spPr>
          <a:xfrm>
            <a:off x="2178685" y="1300400"/>
            <a:ext cx="2738755" cy="369332"/>
          </a:xfrm>
          <a:prstGeom prst="rect">
            <a:avLst/>
          </a:prstGeom>
          <a:solidFill>
            <a:schemeClr val="bg1"/>
          </a:solidFill>
        </p:spPr>
        <p:txBody>
          <a:bodyPr wrap="square" rtlCol="0">
            <a:spAutoFit/>
          </a:bodyPr>
          <a:lstStyle/>
          <a:p>
            <a:r>
              <a:rPr lang="en-US" b="1" dirty="0"/>
              <a:t>The nature of the error</a:t>
            </a:r>
          </a:p>
        </p:txBody>
      </p:sp>
      <p:sp>
        <p:nvSpPr>
          <p:cNvPr id="10" name="TextBox 9"/>
          <p:cNvSpPr txBox="1"/>
          <p:nvPr/>
        </p:nvSpPr>
        <p:spPr>
          <a:xfrm>
            <a:off x="7715250" y="1825228"/>
            <a:ext cx="1695450" cy="738664"/>
          </a:xfrm>
          <a:prstGeom prst="rect">
            <a:avLst/>
          </a:prstGeom>
          <a:solidFill>
            <a:schemeClr val="bg1"/>
          </a:solidFill>
        </p:spPr>
        <p:txBody>
          <a:bodyPr wrap="square" rtlCol="0">
            <a:spAutoFit/>
          </a:bodyPr>
          <a:lstStyle/>
          <a:p>
            <a:r>
              <a:rPr lang="en-US" sz="1400" dirty="0"/>
              <a:t>Reducing the number of fatalities in road accidents</a:t>
            </a:r>
          </a:p>
        </p:txBody>
      </p:sp>
      <p:sp>
        <p:nvSpPr>
          <p:cNvPr id="12" name="TextBox 11"/>
          <p:cNvSpPr txBox="1"/>
          <p:nvPr/>
        </p:nvSpPr>
        <p:spPr>
          <a:xfrm>
            <a:off x="7772400" y="2808060"/>
            <a:ext cx="1581150" cy="738664"/>
          </a:xfrm>
          <a:prstGeom prst="rect">
            <a:avLst/>
          </a:prstGeom>
          <a:solidFill>
            <a:schemeClr val="bg1"/>
          </a:solidFill>
        </p:spPr>
        <p:txBody>
          <a:bodyPr wrap="square" rtlCol="0">
            <a:spAutoFit/>
          </a:bodyPr>
          <a:lstStyle/>
          <a:p>
            <a:r>
              <a:rPr lang="en-US" sz="1400" dirty="0"/>
              <a:t>Increase the employment rate in the labor market</a:t>
            </a:r>
          </a:p>
        </p:txBody>
      </p:sp>
      <p:sp>
        <p:nvSpPr>
          <p:cNvPr id="13" name="TextBox 12"/>
          <p:cNvSpPr txBox="1"/>
          <p:nvPr/>
        </p:nvSpPr>
        <p:spPr>
          <a:xfrm>
            <a:off x="7848600" y="3895264"/>
            <a:ext cx="1492250" cy="954107"/>
          </a:xfrm>
          <a:prstGeom prst="rect">
            <a:avLst/>
          </a:prstGeom>
          <a:solidFill>
            <a:schemeClr val="bg1"/>
          </a:solidFill>
        </p:spPr>
        <p:txBody>
          <a:bodyPr wrap="square" rtlCol="0">
            <a:spAutoFit/>
          </a:bodyPr>
          <a:lstStyle/>
          <a:p>
            <a:r>
              <a:rPr lang="en-US" sz="1400" dirty="0"/>
              <a:t>Improving the quality of life for the elderly in Israeli society</a:t>
            </a:r>
          </a:p>
        </p:txBody>
      </p:sp>
      <p:sp>
        <p:nvSpPr>
          <p:cNvPr id="14" name="TextBox 13"/>
          <p:cNvSpPr txBox="1"/>
          <p:nvPr/>
        </p:nvSpPr>
        <p:spPr>
          <a:xfrm>
            <a:off x="7931150" y="5583269"/>
            <a:ext cx="1409700" cy="738664"/>
          </a:xfrm>
          <a:prstGeom prst="rect">
            <a:avLst/>
          </a:prstGeom>
          <a:solidFill>
            <a:schemeClr val="bg1"/>
          </a:solidFill>
        </p:spPr>
        <p:txBody>
          <a:bodyPr wrap="square" rtlCol="0">
            <a:spAutoFit/>
          </a:bodyPr>
          <a:lstStyle/>
          <a:p>
            <a:r>
              <a:rPr lang="en-US" sz="1400" dirty="0"/>
              <a:t>Encouraging domestic tourism</a:t>
            </a:r>
          </a:p>
        </p:txBody>
      </p:sp>
      <p:sp>
        <p:nvSpPr>
          <p:cNvPr id="15" name="TextBox 14"/>
          <p:cNvSpPr txBox="1"/>
          <p:nvPr/>
        </p:nvSpPr>
        <p:spPr>
          <a:xfrm>
            <a:off x="5355590" y="1825472"/>
            <a:ext cx="2120899" cy="738664"/>
          </a:xfrm>
          <a:prstGeom prst="rect">
            <a:avLst/>
          </a:prstGeom>
          <a:solidFill>
            <a:schemeClr val="bg1"/>
          </a:solidFill>
        </p:spPr>
        <p:txBody>
          <a:bodyPr wrap="square" rtlCol="0">
            <a:spAutoFit/>
          </a:bodyPr>
          <a:lstStyle/>
          <a:p>
            <a:r>
              <a:rPr lang="en-US" sz="1400" dirty="0"/>
              <a:t>Establishment of a National Road Safety Authority</a:t>
            </a:r>
          </a:p>
        </p:txBody>
      </p:sp>
      <p:sp>
        <p:nvSpPr>
          <p:cNvPr id="16" name="TextBox 15"/>
          <p:cNvSpPr txBox="1"/>
          <p:nvPr/>
        </p:nvSpPr>
        <p:spPr>
          <a:xfrm>
            <a:off x="5137148" y="2892349"/>
            <a:ext cx="2339341" cy="523220"/>
          </a:xfrm>
          <a:prstGeom prst="rect">
            <a:avLst/>
          </a:prstGeom>
          <a:solidFill>
            <a:schemeClr val="bg1"/>
          </a:solidFill>
        </p:spPr>
        <p:txBody>
          <a:bodyPr wrap="square" rtlCol="0">
            <a:spAutoFit/>
          </a:bodyPr>
          <a:lstStyle/>
          <a:p>
            <a:r>
              <a:rPr lang="en-US" sz="1400" dirty="0"/>
              <a:t>Raising the </a:t>
            </a:r>
            <a:r>
              <a:rPr lang="en-US" sz="1400" dirty="0" smtClean="0"/>
              <a:t>rate of employed single mothers</a:t>
            </a:r>
            <a:endParaRPr lang="en-US" sz="1400" dirty="0"/>
          </a:p>
        </p:txBody>
      </p:sp>
      <p:sp>
        <p:nvSpPr>
          <p:cNvPr id="17" name="TextBox 16"/>
          <p:cNvSpPr txBox="1"/>
          <p:nvPr/>
        </p:nvSpPr>
        <p:spPr>
          <a:xfrm>
            <a:off x="5217157" y="3635600"/>
            <a:ext cx="2339341" cy="1384995"/>
          </a:xfrm>
          <a:prstGeom prst="rect">
            <a:avLst/>
          </a:prstGeom>
          <a:solidFill>
            <a:schemeClr val="bg1"/>
          </a:solidFill>
        </p:spPr>
        <p:txBody>
          <a:bodyPr wrap="square" rtlCol="0">
            <a:spAutoFit/>
          </a:bodyPr>
          <a:lstStyle/>
          <a:p>
            <a:r>
              <a:rPr lang="en-US" sz="1400" dirty="0"/>
              <a:t>Improving </a:t>
            </a:r>
            <a:r>
              <a:rPr lang="en-US" sz="1400" dirty="0" smtClean="0"/>
              <a:t>the elderly community’s quality </a:t>
            </a:r>
            <a:r>
              <a:rPr lang="en-US" sz="1400" dirty="0"/>
              <a:t>of life, personal security and sense of involvement in the </a:t>
            </a:r>
            <a:r>
              <a:rPr lang="en-US" sz="1400" dirty="0" smtClean="0"/>
              <a:t>Israeli </a:t>
            </a:r>
            <a:r>
              <a:rPr lang="en-US" sz="1400" dirty="0"/>
              <a:t>society, with an emphasis on Holocaust </a:t>
            </a:r>
            <a:r>
              <a:rPr lang="en-US" sz="1400" dirty="0" smtClean="0"/>
              <a:t>survivors.</a:t>
            </a:r>
            <a:endParaRPr lang="en-US" sz="1400" dirty="0"/>
          </a:p>
        </p:txBody>
      </p:sp>
      <p:sp>
        <p:nvSpPr>
          <p:cNvPr id="18" name="TextBox 17"/>
          <p:cNvSpPr txBox="1"/>
          <p:nvPr/>
        </p:nvSpPr>
        <p:spPr>
          <a:xfrm>
            <a:off x="5236206" y="5276433"/>
            <a:ext cx="2399034" cy="1169551"/>
          </a:xfrm>
          <a:prstGeom prst="rect">
            <a:avLst/>
          </a:prstGeom>
          <a:solidFill>
            <a:schemeClr val="bg1"/>
          </a:solidFill>
        </p:spPr>
        <p:txBody>
          <a:bodyPr wrap="square" rtlCol="0">
            <a:spAutoFit/>
          </a:bodyPr>
          <a:lstStyle/>
          <a:p>
            <a:r>
              <a:rPr lang="en-US" sz="1400" dirty="0"/>
              <a:t>Encouraging the expansion of the range of opportunities to participate in tourism within Israel at a fair price, for the entire Israeli public</a:t>
            </a:r>
          </a:p>
        </p:txBody>
      </p:sp>
      <p:sp>
        <p:nvSpPr>
          <p:cNvPr id="19" name="TextBox 18"/>
          <p:cNvSpPr txBox="1"/>
          <p:nvPr/>
        </p:nvSpPr>
        <p:spPr>
          <a:xfrm>
            <a:off x="2190750" y="1728937"/>
            <a:ext cx="2861627" cy="954107"/>
          </a:xfrm>
          <a:prstGeom prst="rect">
            <a:avLst/>
          </a:prstGeom>
          <a:solidFill>
            <a:schemeClr val="bg1"/>
          </a:solidFill>
        </p:spPr>
        <p:txBody>
          <a:bodyPr wrap="square" rtlCol="0">
            <a:spAutoFit/>
          </a:bodyPr>
          <a:lstStyle/>
          <a:p>
            <a:r>
              <a:rPr lang="en-US" sz="1400" dirty="0"/>
              <a:t>The wording of the goal is required to indicate a change in the external environment and not the means to achieve it</a:t>
            </a:r>
          </a:p>
        </p:txBody>
      </p:sp>
      <p:sp>
        <p:nvSpPr>
          <p:cNvPr id="20" name="TextBox 19"/>
          <p:cNvSpPr txBox="1"/>
          <p:nvPr/>
        </p:nvSpPr>
        <p:spPr>
          <a:xfrm>
            <a:off x="2294572" y="2800350"/>
            <a:ext cx="2738755" cy="738664"/>
          </a:xfrm>
          <a:prstGeom prst="rect">
            <a:avLst/>
          </a:prstGeom>
          <a:solidFill>
            <a:schemeClr val="bg1"/>
          </a:solidFill>
        </p:spPr>
        <p:txBody>
          <a:bodyPr wrap="square" rtlCol="0">
            <a:spAutoFit/>
          </a:bodyPr>
          <a:lstStyle/>
          <a:p>
            <a:r>
              <a:rPr lang="en-US" sz="1400" dirty="0"/>
              <a:t>A narrow and unreasonably narrow goal should not be defined in relation to the firm's activities</a:t>
            </a:r>
          </a:p>
        </p:txBody>
      </p:sp>
      <p:sp>
        <p:nvSpPr>
          <p:cNvPr id="21" name="TextBox 20"/>
          <p:cNvSpPr txBox="1"/>
          <p:nvPr/>
        </p:nvSpPr>
        <p:spPr>
          <a:xfrm>
            <a:off x="2201542" y="4066487"/>
            <a:ext cx="2738755" cy="523220"/>
          </a:xfrm>
          <a:prstGeom prst="rect">
            <a:avLst/>
          </a:prstGeom>
          <a:solidFill>
            <a:schemeClr val="bg1"/>
          </a:solidFill>
        </p:spPr>
        <p:txBody>
          <a:bodyPr wrap="square" rtlCol="0">
            <a:spAutoFit/>
          </a:bodyPr>
          <a:lstStyle/>
          <a:p>
            <a:r>
              <a:rPr lang="en-US" sz="1400" dirty="0"/>
              <a:t>Do not combine a variety of goals into one goal</a:t>
            </a:r>
          </a:p>
        </p:txBody>
      </p:sp>
      <p:sp>
        <p:nvSpPr>
          <p:cNvPr id="22" name="TextBox 21"/>
          <p:cNvSpPr txBox="1"/>
          <p:nvPr/>
        </p:nvSpPr>
        <p:spPr>
          <a:xfrm>
            <a:off x="2294572" y="5247201"/>
            <a:ext cx="2738755" cy="954107"/>
          </a:xfrm>
          <a:prstGeom prst="rect">
            <a:avLst/>
          </a:prstGeom>
          <a:solidFill>
            <a:schemeClr val="bg1"/>
          </a:solidFill>
        </p:spPr>
        <p:txBody>
          <a:bodyPr wrap="square" rtlCol="0">
            <a:spAutoFit/>
          </a:bodyPr>
          <a:lstStyle/>
          <a:p>
            <a:r>
              <a:rPr lang="en-US" sz="1400" dirty="0"/>
              <a:t>Cumbersome and targeted wording should be avoided, and accurate and consequential formulation preferred</a:t>
            </a:r>
          </a:p>
        </p:txBody>
      </p:sp>
      <p:sp>
        <p:nvSpPr>
          <p:cNvPr id="23" name="מלבן 22"/>
          <p:cNvSpPr/>
          <p:nvPr/>
        </p:nvSpPr>
        <p:spPr>
          <a:xfrm>
            <a:off x="1828800" y="1280160"/>
            <a:ext cx="3200400" cy="5364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3291840" y="1310641"/>
            <a:ext cx="1722120" cy="5299710"/>
          </a:xfrm>
          <a:prstGeom prst="rect">
            <a:avLst/>
          </a:prstGeom>
          <a:noFill/>
          <a:ln w="9525">
            <a:noFill/>
            <a:miter lim="800000"/>
            <a:headEnd/>
            <a:tailEnd/>
          </a:ln>
        </p:spPr>
      </p:pic>
      <p:sp>
        <p:nvSpPr>
          <p:cNvPr id="24" name="מלבן 23"/>
          <p:cNvSpPr/>
          <p:nvPr/>
        </p:nvSpPr>
        <p:spPr>
          <a:xfrm>
            <a:off x="7711440" y="1249680"/>
            <a:ext cx="3200400" cy="5364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a:stretch>
            <a:fillRect/>
          </a:stretch>
        </p:blipFill>
        <p:spPr bwMode="auto">
          <a:xfrm>
            <a:off x="7793354" y="1356360"/>
            <a:ext cx="2554606" cy="5259705"/>
          </a:xfrm>
          <a:prstGeom prst="rect">
            <a:avLst/>
          </a:prstGeom>
          <a:noFill/>
          <a:ln w="9525">
            <a:noFill/>
            <a:miter lim="800000"/>
            <a:headEnd/>
            <a:tailEnd/>
          </a:ln>
        </p:spPr>
      </p:pic>
      <p:sp>
        <p:nvSpPr>
          <p:cNvPr id="26" name="מלבן 25"/>
          <p:cNvSpPr/>
          <p:nvPr/>
        </p:nvSpPr>
        <p:spPr>
          <a:xfrm>
            <a:off x="7894320" y="5196840"/>
            <a:ext cx="2301240" cy="1264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ysClr val="windowText" lastClr="000000"/>
                </a:solidFill>
              </a:rPr>
              <a:t>Cumbersome and indirect wording should be avoided. Always prefer an accurate and result-oriented wording</a:t>
            </a:r>
            <a:endParaRPr lang="en-US" sz="1400" dirty="0">
              <a:solidFill>
                <a:sysClr val="windowText" lastClr="000000"/>
              </a:solidFill>
            </a:endParaRPr>
          </a:p>
        </p:txBody>
      </p:sp>
      <p:sp>
        <p:nvSpPr>
          <p:cNvPr id="27" name="מלבן 26"/>
          <p:cNvSpPr/>
          <p:nvPr/>
        </p:nvSpPr>
        <p:spPr>
          <a:xfrm>
            <a:off x="7894320" y="2758440"/>
            <a:ext cx="2316480" cy="82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ysClr val="windowText" lastClr="000000"/>
                </a:solidFill>
              </a:rPr>
              <a:t>A narrow and unreasonably narrow goal should not be defined in relation to the Ministry's activities</a:t>
            </a:r>
            <a:endParaRPr lang="en-US" sz="1200" dirty="0">
              <a:solidFill>
                <a:sysClr val="windowText" lastClr="000000"/>
              </a:solidFill>
            </a:endParaRPr>
          </a:p>
        </p:txBody>
      </p:sp>
      <p:cxnSp>
        <p:nvCxnSpPr>
          <p:cNvPr id="28" name="מחבר ישר 27"/>
          <p:cNvCxnSpPr/>
          <p:nvPr/>
        </p:nvCxnSpPr>
        <p:spPr>
          <a:xfrm>
            <a:off x="3322320" y="1325880"/>
            <a:ext cx="699516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4055931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BCC2CED9-6B18-4BB1-BE19-CFB3E62DBCD4}"/>
              </a:ext>
            </a:extLst>
          </p:cNvPr>
          <p:cNvPicPr>
            <a:picLocks noChangeAspect="1"/>
          </p:cNvPicPr>
          <p:nvPr/>
        </p:nvPicPr>
        <p:blipFill rotWithShape="1">
          <a:blip r:embed="rId2" cstate="print"/>
          <a:srcRect l="39334" t="24652" r="5999" b="18222"/>
          <a:stretch/>
        </p:blipFill>
        <p:spPr>
          <a:xfrm>
            <a:off x="1000760" y="1142048"/>
            <a:ext cx="8940800" cy="5255360"/>
          </a:xfrm>
          <a:prstGeom prst="rect">
            <a:avLst/>
          </a:prstGeom>
        </p:spPr>
      </p:pic>
      <p:sp>
        <p:nvSpPr>
          <p:cNvPr id="8" name="TextBox 7"/>
          <p:cNvSpPr txBox="1"/>
          <p:nvPr/>
        </p:nvSpPr>
        <p:spPr>
          <a:xfrm>
            <a:off x="7613015" y="1361593"/>
            <a:ext cx="2023110" cy="369332"/>
          </a:xfrm>
          <a:prstGeom prst="rect">
            <a:avLst/>
          </a:prstGeom>
          <a:solidFill>
            <a:schemeClr val="bg1"/>
          </a:solidFill>
        </p:spPr>
        <p:txBody>
          <a:bodyPr wrap="square" rtlCol="0">
            <a:spAutoFit/>
          </a:bodyPr>
          <a:lstStyle/>
          <a:p>
            <a:r>
              <a:rPr lang="en-US" b="1" dirty="0"/>
              <a:t>Correct d</a:t>
            </a:r>
            <a:r>
              <a:rPr lang="en-US" b="1" dirty="0" smtClean="0"/>
              <a:t>efinition</a:t>
            </a:r>
            <a:endParaRPr lang="en-US" b="1" dirty="0"/>
          </a:p>
        </p:txBody>
      </p:sp>
      <p:sp>
        <p:nvSpPr>
          <p:cNvPr id="9" name="TextBox 8"/>
          <p:cNvSpPr txBox="1"/>
          <p:nvPr/>
        </p:nvSpPr>
        <p:spPr>
          <a:xfrm>
            <a:off x="4835525" y="1318975"/>
            <a:ext cx="2023110" cy="369332"/>
          </a:xfrm>
          <a:prstGeom prst="rect">
            <a:avLst/>
          </a:prstGeom>
          <a:solidFill>
            <a:schemeClr val="bg1"/>
          </a:solidFill>
        </p:spPr>
        <p:txBody>
          <a:bodyPr wrap="square" rtlCol="0">
            <a:spAutoFit/>
          </a:bodyPr>
          <a:lstStyle/>
          <a:p>
            <a:r>
              <a:rPr lang="en-US" b="1" dirty="0"/>
              <a:t>Incorrect definition</a:t>
            </a:r>
          </a:p>
        </p:txBody>
      </p:sp>
      <p:sp>
        <p:nvSpPr>
          <p:cNvPr id="10" name="TextBox 9"/>
          <p:cNvSpPr txBox="1"/>
          <p:nvPr/>
        </p:nvSpPr>
        <p:spPr>
          <a:xfrm>
            <a:off x="1574167" y="1305560"/>
            <a:ext cx="2738755" cy="369332"/>
          </a:xfrm>
          <a:prstGeom prst="rect">
            <a:avLst/>
          </a:prstGeom>
          <a:solidFill>
            <a:schemeClr val="bg1"/>
          </a:solidFill>
        </p:spPr>
        <p:txBody>
          <a:bodyPr wrap="square" rtlCol="0">
            <a:spAutoFit/>
          </a:bodyPr>
          <a:lstStyle/>
          <a:p>
            <a:r>
              <a:rPr lang="en-US" b="1" dirty="0"/>
              <a:t>The nature of the error</a:t>
            </a:r>
          </a:p>
        </p:txBody>
      </p:sp>
      <p:sp>
        <p:nvSpPr>
          <p:cNvPr id="11" name="TextBox 10"/>
          <p:cNvSpPr txBox="1"/>
          <p:nvPr/>
        </p:nvSpPr>
        <p:spPr>
          <a:xfrm>
            <a:off x="7347902" y="1846813"/>
            <a:ext cx="2302510" cy="923330"/>
          </a:xfrm>
          <a:prstGeom prst="rect">
            <a:avLst/>
          </a:prstGeom>
          <a:solidFill>
            <a:schemeClr val="bg1"/>
          </a:solidFill>
        </p:spPr>
        <p:txBody>
          <a:bodyPr wrap="square" rtlCol="0">
            <a:spAutoFit/>
          </a:bodyPr>
          <a:lstStyle/>
          <a:p>
            <a:r>
              <a:rPr lang="en-US" dirty="0"/>
              <a:t>Raising awareness </a:t>
            </a:r>
            <a:r>
              <a:rPr lang="en-US" dirty="0" smtClean="0"/>
              <a:t>to </a:t>
            </a:r>
            <a:r>
              <a:rPr lang="en-US" dirty="0"/>
              <a:t>the importance of safe driving</a:t>
            </a:r>
          </a:p>
        </p:txBody>
      </p:sp>
      <p:sp>
        <p:nvSpPr>
          <p:cNvPr id="12" name="TextBox 11"/>
          <p:cNvSpPr txBox="1"/>
          <p:nvPr/>
        </p:nvSpPr>
        <p:spPr>
          <a:xfrm>
            <a:off x="7168515" y="3106688"/>
            <a:ext cx="2626360" cy="584775"/>
          </a:xfrm>
          <a:prstGeom prst="rect">
            <a:avLst/>
          </a:prstGeom>
          <a:solidFill>
            <a:schemeClr val="bg1"/>
          </a:solidFill>
        </p:spPr>
        <p:txBody>
          <a:bodyPr wrap="square" rtlCol="0">
            <a:spAutoFit/>
          </a:bodyPr>
          <a:lstStyle/>
          <a:p>
            <a:r>
              <a:rPr lang="en-US" sz="1600" dirty="0" smtClean="0"/>
              <a:t>Raising </a:t>
            </a:r>
            <a:r>
              <a:rPr lang="en-US" sz="1600" dirty="0"/>
              <a:t>the </a:t>
            </a:r>
            <a:r>
              <a:rPr lang="en-US" sz="1600" dirty="0" smtClean="0"/>
              <a:t>rate of employed single mothers</a:t>
            </a:r>
            <a:endParaRPr lang="en-US" sz="1600" dirty="0"/>
          </a:p>
        </p:txBody>
      </p:sp>
      <p:sp>
        <p:nvSpPr>
          <p:cNvPr id="13" name="TextBox 12"/>
          <p:cNvSpPr txBox="1"/>
          <p:nvPr/>
        </p:nvSpPr>
        <p:spPr>
          <a:xfrm>
            <a:off x="7208520" y="3883551"/>
            <a:ext cx="2545080" cy="1015663"/>
          </a:xfrm>
          <a:prstGeom prst="rect">
            <a:avLst/>
          </a:prstGeom>
          <a:solidFill>
            <a:schemeClr val="bg1"/>
          </a:solidFill>
        </p:spPr>
        <p:txBody>
          <a:bodyPr wrap="square" rtlCol="0">
            <a:spAutoFit/>
          </a:bodyPr>
          <a:lstStyle/>
          <a:p>
            <a:r>
              <a:rPr lang="en-US" sz="1500" dirty="0"/>
              <a:t>Strengthening the value of "Jerusalem the capital of Israel" among high school students</a:t>
            </a:r>
          </a:p>
        </p:txBody>
      </p:sp>
      <p:sp>
        <p:nvSpPr>
          <p:cNvPr id="14" name="TextBox 13"/>
          <p:cNvSpPr txBox="1"/>
          <p:nvPr/>
        </p:nvSpPr>
        <p:spPr>
          <a:xfrm>
            <a:off x="7234237" y="4956409"/>
            <a:ext cx="2464435" cy="1361911"/>
          </a:xfrm>
          <a:prstGeom prst="rect">
            <a:avLst/>
          </a:prstGeom>
          <a:solidFill>
            <a:schemeClr val="bg1"/>
          </a:solidFill>
        </p:spPr>
        <p:txBody>
          <a:bodyPr wrap="square" rtlCol="0">
            <a:spAutoFit/>
          </a:bodyPr>
          <a:lstStyle/>
          <a:p>
            <a:r>
              <a:rPr lang="en-US" sz="1650" dirty="0" smtClean="0"/>
              <a:t>Increasing </a:t>
            </a:r>
            <a:r>
              <a:rPr lang="en-US" sz="1650" dirty="0"/>
              <a:t>the participation </a:t>
            </a:r>
            <a:r>
              <a:rPr lang="en-US" sz="1650" dirty="0" smtClean="0"/>
              <a:t>rate in physical activities </a:t>
            </a:r>
            <a:r>
              <a:rPr lang="en-US" sz="1650" dirty="0"/>
              <a:t>of Israeli citizens over the age of </a:t>
            </a:r>
            <a:r>
              <a:rPr lang="en-US" sz="1650" dirty="0" smtClean="0"/>
              <a:t>20</a:t>
            </a:r>
          </a:p>
          <a:p>
            <a:endParaRPr lang="en-US" sz="1650" dirty="0"/>
          </a:p>
        </p:txBody>
      </p:sp>
      <p:sp>
        <p:nvSpPr>
          <p:cNvPr id="15" name="TextBox 14"/>
          <p:cNvSpPr txBox="1"/>
          <p:nvPr/>
        </p:nvSpPr>
        <p:spPr>
          <a:xfrm>
            <a:off x="4680585" y="1862699"/>
            <a:ext cx="2302510" cy="923330"/>
          </a:xfrm>
          <a:prstGeom prst="rect">
            <a:avLst/>
          </a:prstGeom>
          <a:solidFill>
            <a:schemeClr val="bg1"/>
          </a:solidFill>
        </p:spPr>
        <p:txBody>
          <a:bodyPr wrap="square" rtlCol="0">
            <a:spAutoFit/>
          </a:bodyPr>
          <a:lstStyle/>
          <a:p>
            <a:r>
              <a:rPr lang="en-US" dirty="0" smtClean="0"/>
              <a:t>Going on a promotional campaign for safe driving</a:t>
            </a:r>
            <a:endParaRPr lang="en-US" dirty="0"/>
          </a:p>
        </p:txBody>
      </p:sp>
      <p:sp>
        <p:nvSpPr>
          <p:cNvPr id="16" name="TextBox 15"/>
          <p:cNvSpPr txBox="1"/>
          <p:nvPr/>
        </p:nvSpPr>
        <p:spPr>
          <a:xfrm>
            <a:off x="4565332" y="2888413"/>
            <a:ext cx="2563495" cy="923330"/>
          </a:xfrm>
          <a:prstGeom prst="rect">
            <a:avLst/>
          </a:prstGeom>
          <a:solidFill>
            <a:schemeClr val="bg1"/>
          </a:solidFill>
        </p:spPr>
        <p:txBody>
          <a:bodyPr wrap="square" rtlCol="0">
            <a:spAutoFit/>
          </a:bodyPr>
          <a:lstStyle/>
          <a:p>
            <a:r>
              <a:rPr lang="en-US" dirty="0"/>
              <a:t>Focusing on single </a:t>
            </a:r>
            <a:r>
              <a:rPr lang="en-US" dirty="0" smtClean="0"/>
              <a:t>mothers in </a:t>
            </a:r>
            <a:r>
              <a:rPr lang="en-US" dirty="0"/>
              <a:t>the labor market</a:t>
            </a:r>
          </a:p>
        </p:txBody>
      </p:sp>
      <p:sp>
        <p:nvSpPr>
          <p:cNvPr id="17" name="TextBox 16"/>
          <p:cNvSpPr txBox="1"/>
          <p:nvPr/>
        </p:nvSpPr>
        <p:spPr>
          <a:xfrm>
            <a:off x="4513580" y="3918977"/>
            <a:ext cx="2563495" cy="923330"/>
          </a:xfrm>
          <a:prstGeom prst="rect">
            <a:avLst/>
          </a:prstGeom>
          <a:solidFill>
            <a:schemeClr val="bg1"/>
          </a:solidFill>
        </p:spPr>
        <p:txBody>
          <a:bodyPr wrap="square" rtlCol="0">
            <a:spAutoFit/>
          </a:bodyPr>
          <a:lstStyle/>
          <a:p>
            <a:r>
              <a:rPr lang="en-US" dirty="0"/>
              <a:t>Deepening </a:t>
            </a:r>
            <a:r>
              <a:rPr lang="en-US" dirty="0" smtClean="0"/>
              <a:t>the educational effort for bestowing values</a:t>
            </a:r>
            <a:endParaRPr lang="en-US" dirty="0"/>
          </a:p>
        </p:txBody>
      </p:sp>
      <p:sp>
        <p:nvSpPr>
          <p:cNvPr id="18" name="TextBox 17"/>
          <p:cNvSpPr txBox="1"/>
          <p:nvPr/>
        </p:nvSpPr>
        <p:spPr>
          <a:xfrm>
            <a:off x="4509769" y="4990942"/>
            <a:ext cx="2563495" cy="1200329"/>
          </a:xfrm>
          <a:prstGeom prst="rect">
            <a:avLst/>
          </a:prstGeom>
          <a:solidFill>
            <a:schemeClr val="bg1"/>
          </a:solidFill>
        </p:spPr>
        <p:txBody>
          <a:bodyPr wrap="square" rtlCol="0">
            <a:spAutoFit/>
          </a:bodyPr>
          <a:lstStyle/>
          <a:p>
            <a:r>
              <a:rPr lang="en-US" dirty="0" smtClean="0"/>
              <a:t>Formulating </a:t>
            </a:r>
            <a:r>
              <a:rPr lang="en-US" dirty="0"/>
              <a:t>a plan to increase the participation rate of </a:t>
            </a:r>
            <a:r>
              <a:rPr lang="en-US" dirty="0" smtClean="0"/>
              <a:t>participants in physical activities</a:t>
            </a:r>
            <a:endParaRPr lang="en-US" dirty="0"/>
          </a:p>
        </p:txBody>
      </p:sp>
      <p:sp>
        <p:nvSpPr>
          <p:cNvPr id="19" name="TextBox 18"/>
          <p:cNvSpPr txBox="1"/>
          <p:nvPr/>
        </p:nvSpPr>
        <p:spPr>
          <a:xfrm>
            <a:off x="1231106" y="1882215"/>
            <a:ext cx="3081816" cy="923330"/>
          </a:xfrm>
          <a:prstGeom prst="rect">
            <a:avLst/>
          </a:prstGeom>
          <a:solidFill>
            <a:schemeClr val="bg1"/>
          </a:solidFill>
        </p:spPr>
        <p:txBody>
          <a:bodyPr wrap="square" rtlCol="0">
            <a:spAutoFit/>
          </a:bodyPr>
          <a:lstStyle/>
          <a:p>
            <a:r>
              <a:rPr lang="en-US" dirty="0"/>
              <a:t>The </a:t>
            </a:r>
            <a:r>
              <a:rPr lang="en-US" dirty="0" smtClean="0"/>
              <a:t>objective is </a:t>
            </a:r>
            <a:r>
              <a:rPr lang="en-US" dirty="0"/>
              <a:t>not to define a task but beyond it, it is also required to be </a:t>
            </a:r>
            <a:r>
              <a:rPr lang="en-US" dirty="0" smtClean="0"/>
              <a:t>result-oriented</a:t>
            </a:r>
            <a:endParaRPr lang="en-US" dirty="0"/>
          </a:p>
        </p:txBody>
      </p:sp>
      <p:sp>
        <p:nvSpPr>
          <p:cNvPr id="20" name="TextBox 19"/>
          <p:cNvSpPr txBox="1"/>
          <p:nvPr/>
        </p:nvSpPr>
        <p:spPr>
          <a:xfrm>
            <a:off x="1193243" y="2871081"/>
            <a:ext cx="3210164" cy="923330"/>
          </a:xfrm>
          <a:prstGeom prst="rect">
            <a:avLst/>
          </a:prstGeom>
          <a:solidFill>
            <a:schemeClr val="bg1"/>
          </a:solidFill>
        </p:spPr>
        <p:txBody>
          <a:bodyPr wrap="square" rtlCol="0">
            <a:spAutoFit/>
          </a:bodyPr>
          <a:lstStyle/>
          <a:p>
            <a:r>
              <a:rPr lang="en-US" dirty="0"/>
              <a:t>The </a:t>
            </a:r>
            <a:r>
              <a:rPr lang="en-US" dirty="0" smtClean="0"/>
              <a:t>objective is </a:t>
            </a:r>
            <a:r>
              <a:rPr lang="en-US" dirty="0"/>
              <a:t>required to be clearly worded and </a:t>
            </a:r>
            <a:r>
              <a:rPr lang="en-US" dirty="0" smtClean="0"/>
              <a:t>not ambiguous</a:t>
            </a:r>
            <a:endParaRPr lang="en-US" dirty="0"/>
          </a:p>
        </p:txBody>
      </p:sp>
      <p:sp>
        <p:nvSpPr>
          <p:cNvPr id="21" name="TextBox 20"/>
          <p:cNvSpPr txBox="1"/>
          <p:nvPr/>
        </p:nvSpPr>
        <p:spPr>
          <a:xfrm>
            <a:off x="1231106" y="3899535"/>
            <a:ext cx="3210164" cy="923330"/>
          </a:xfrm>
          <a:prstGeom prst="rect">
            <a:avLst/>
          </a:prstGeom>
          <a:solidFill>
            <a:schemeClr val="bg1"/>
          </a:solidFill>
        </p:spPr>
        <p:txBody>
          <a:bodyPr wrap="square" rtlCol="0">
            <a:spAutoFit/>
          </a:bodyPr>
          <a:lstStyle/>
          <a:p>
            <a:r>
              <a:rPr lang="en-US" dirty="0"/>
              <a:t>The target must not be too </a:t>
            </a:r>
            <a:r>
              <a:rPr lang="en-US" dirty="0" smtClean="0"/>
              <a:t>general and </a:t>
            </a:r>
            <a:r>
              <a:rPr lang="en-US" dirty="0"/>
              <a:t>should not be stated as a goal</a:t>
            </a:r>
          </a:p>
        </p:txBody>
      </p:sp>
      <p:sp>
        <p:nvSpPr>
          <p:cNvPr id="22" name="TextBox 21"/>
          <p:cNvSpPr txBox="1"/>
          <p:nvPr/>
        </p:nvSpPr>
        <p:spPr>
          <a:xfrm>
            <a:off x="1173203" y="5071527"/>
            <a:ext cx="3194604" cy="1077218"/>
          </a:xfrm>
          <a:prstGeom prst="rect">
            <a:avLst/>
          </a:prstGeom>
          <a:solidFill>
            <a:schemeClr val="bg1"/>
          </a:solidFill>
        </p:spPr>
        <p:txBody>
          <a:bodyPr wrap="square" rtlCol="0">
            <a:spAutoFit/>
          </a:bodyPr>
          <a:lstStyle/>
          <a:p>
            <a:r>
              <a:rPr lang="en-US" sz="1600" dirty="0"/>
              <a:t>The </a:t>
            </a:r>
            <a:r>
              <a:rPr lang="en-US" sz="1600" dirty="0" smtClean="0"/>
              <a:t>objective is </a:t>
            </a:r>
            <a:r>
              <a:rPr lang="en-US" sz="1600" dirty="0"/>
              <a:t>required to aim for change in the external environment, rather than to elaborate specific action by the </a:t>
            </a:r>
            <a:r>
              <a:rPr lang="en-US" sz="1600" dirty="0" smtClean="0"/>
              <a:t>Ministry</a:t>
            </a:r>
            <a:endParaRPr lang="en-US" sz="1600" dirty="0"/>
          </a:p>
        </p:txBody>
      </p:sp>
      <p:sp>
        <p:nvSpPr>
          <p:cNvPr id="23"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Examples of </a:t>
            </a:r>
            <a:r>
              <a:rPr lang="en-US" sz="3200" b="1" dirty="0" smtClean="0"/>
              <a:t>Right </a:t>
            </a:r>
            <a:r>
              <a:rPr lang="en-US" sz="3200" b="1" dirty="0"/>
              <a:t>and </a:t>
            </a:r>
            <a:r>
              <a:rPr lang="en-US" sz="3200" b="1" dirty="0" smtClean="0"/>
              <a:t>Wrong Definitions </a:t>
            </a:r>
            <a:r>
              <a:rPr lang="en-US" sz="3200" b="1" dirty="0"/>
              <a:t>of </a:t>
            </a:r>
            <a:r>
              <a:rPr lang="en-US" sz="3200" b="1" dirty="0" smtClean="0"/>
              <a:t>Objectives</a:t>
            </a:r>
            <a:endParaRPr lang="en-US" sz="3200" b="1" dirty="0"/>
          </a:p>
        </p:txBody>
      </p:sp>
      <p:cxnSp>
        <p:nvCxnSpPr>
          <p:cNvPr id="24" name="מחבר ישר 23"/>
          <p:cNvCxnSpPr/>
          <p:nvPr/>
        </p:nvCxnSpPr>
        <p:spPr>
          <a:xfrm>
            <a:off x="1143000" y="1280160"/>
            <a:ext cx="8732520" cy="45720"/>
          </a:xfrm>
          <a:prstGeom prst="line">
            <a:avLst/>
          </a:prstGeom>
        </p:spPr>
        <p:style>
          <a:lnRef idx="1">
            <a:schemeClr val="dk1"/>
          </a:lnRef>
          <a:fillRef idx="0">
            <a:schemeClr val="dk1"/>
          </a:fillRef>
          <a:effectRef idx="0">
            <a:schemeClr val="dk1"/>
          </a:effectRef>
          <a:fontRef idx="minor">
            <a:schemeClr val="tx1"/>
          </a:fontRef>
        </p:style>
      </p:cxnSp>
      <p:sp>
        <p:nvSpPr>
          <p:cNvPr id="26" name="מלבן 25"/>
          <p:cNvSpPr/>
          <p:nvPr/>
        </p:nvSpPr>
        <p:spPr>
          <a:xfrm>
            <a:off x="1005840" y="1264920"/>
            <a:ext cx="3429000" cy="521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1630680" y="1280160"/>
            <a:ext cx="2807019" cy="5075873"/>
          </a:xfrm>
          <a:prstGeom prst="rect">
            <a:avLst/>
          </a:prstGeom>
          <a:noFill/>
          <a:ln w="9525">
            <a:noFill/>
            <a:miter lim="800000"/>
            <a:headEnd/>
            <a:tailEnd/>
          </a:ln>
        </p:spPr>
      </p:pic>
      <p:sp>
        <p:nvSpPr>
          <p:cNvPr id="27" name="מלבן 26"/>
          <p:cNvSpPr/>
          <p:nvPr/>
        </p:nvSpPr>
        <p:spPr>
          <a:xfrm>
            <a:off x="7162800" y="1234440"/>
            <a:ext cx="3429000" cy="521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cstate="print"/>
          <a:srcRect/>
          <a:stretch>
            <a:fillRect/>
          </a:stretch>
        </p:blipFill>
        <p:spPr bwMode="auto">
          <a:xfrm>
            <a:off x="7202804" y="1280161"/>
            <a:ext cx="2947035" cy="5115878"/>
          </a:xfrm>
          <a:prstGeom prst="rect">
            <a:avLst/>
          </a:prstGeom>
          <a:noFill/>
          <a:ln w="9525">
            <a:noFill/>
            <a:miter lim="800000"/>
            <a:headEnd/>
            <a:tailEnd/>
          </a:ln>
        </p:spPr>
      </p:pic>
    </p:spTree>
    <p:extLst>
      <p:ext uri="{BB962C8B-B14F-4D97-AF65-F5344CB8AC3E}">
        <p14:creationId xmlns="" xmlns:p14="http://schemas.microsoft.com/office/powerpoint/2010/main" val="261268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מלבן 42"/>
          <p:cNvSpPr/>
          <p:nvPr/>
        </p:nvSpPr>
        <p:spPr>
          <a:xfrm>
            <a:off x="4097438" y="2361235"/>
            <a:ext cx="1817225" cy="4473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5C70B38F-5786-46CC-9150-00D3DD0383A6}"/>
              </a:ext>
            </a:extLst>
          </p:cNvPr>
          <p:cNvPicPr>
            <a:picLocks noChangeAspect="1"/>
          </p:cNvPicPr>
          <p:nvPr/>
        </p:nvPicPr>
        <p:blipFill rotWithShape="1">
          <a:blip r:embed="rId2" cstate="print"/>
          <a:srcRect l="35584" t="27484" r="5541" b="13185"/>
          <a:stretch/>
        </p:blipFill>
        <p:spPr>
          <a:xfrm>
            <a:off x="184392" y="741680"/>
            <a:ext cx="10686809" cy="6057889"/>
          </a:xfrm>
          <a:prstGeom prst="rect">
            <a:avLst/>
          </a:prstGeom>
        </p:spPr>
      </p:pic>
      <p:sp>
        <p:nvSpPr>
          <p:cNvPr id="8" name="Title 1">
            <a:extLst>
              <a:ext uri="{FF2B5EF4-FFF2-40B4-BE49-F238E27FC236}">
                <a16:creationId xmlns:a16="http://schemas.microsoft.com/office/drawing/2014/main" xmlns="" id="{31F9DCD3-229F-4B11-8923-057085DF83C7}"/>
              </a:ext>
            </a:extLst>
          </p:cNvPr>
          <p:cNvSpPr txBox="1">
            <a:spLocks/>
          </p:cNvSpPr>
          <p:nvPr/>
        </p:nvSpPr>
        <p:spPr>
          <a:xfrm>
            <a:off x="652780" y="1573490"/>
            <a:ext cx="5273040" cy="62126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Examples of </a:t>
            </a:r>
            <a:r>
              <a:rPr lang="en-US" sz="1800" b="1" dirty="0" smtClean="0"/>
              <a:t>Right </a:t>
            </a:r>
            <a:r>
              <a:rPr lang="en-US" sz="1800" b="1" dirty="0"/>
              <a:t>and </a:t>
            </a:r>
            <a:r>
              <a:rPr lang="en-US" sz="1800" b="1" dirty="0" smtClean="0"/>
              <a:t>Wrong Definitions </a:t>
            </a:r>
            <a:r>
              <a:rPr lang="en-US" sz="1800" b="1" dirty="0"/>
              <a:t>of </a:t>
            </a:r>
            <a:r>
              <a:rPr lang="en-US" sz="1800" b="1" dirty="0" smtClean="0"/>
              <a:t>Special Tasks</a:t>
            </a:r>
            <a:endParaRPr lang="en-US" sz="1800" b="1" dirty="0"/>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407661" y="386079"/>
            <a:ext cx="5704840" cy="665044"/>
          </a:xfrm>
          <a:prstGeom prst="rect">
            <a:avLst/>
          </a:prstGeom>
          <a:solidFill>
            <a:schemeClr val="bg1"/>
          </a:solidFill>
        </p:spPr>
        <p:txBody>
          <a:bodyPr vert="horz" lIns="91440" tIns="45720" rIns="91440" bIns="45720" rtlCol="0" anchor="ctr">
            <a:normAutofit/>
          </a:bodyPr>
          <a:lstStyle>
            <a:defPPr>
              <a:defRPr lang="en-US"/>
            </a:defPPr>
            <a:lvl1pPr>
              <a:lnSpc>
                <a:spcPct val="90000"/>
              </a:lnSpc>
              <a:spcBef>
                <a:spcPct val="0"/>
              </a:spcBef>
              <a:buNone/>
              <a:defRPr b="1">
                <a:latin typeface="+mj-lt"/>
                <a:ea typeface="+mj-ea"/>
                <a:cs typeface="+mj-cs"/>
              </a:defRPr>
            </a:lvl1pPr>
          </a:lstStyle>
          <a:p>
            <a:pPr algn="r"/>
            <a:r>
              <a:rPr lang="en-US" dirty="0"/>
              <a:t>Examples of </a:t>
            </a:r>
            <a:r>
              <a:rPr lang="en-US" dirty="0" smtClean="0"/>
              <a:t>Right </a:t>
            </a:r>
            <a:r>
              <a:rPr lang="en-US" dirty="0"/>
              <a:t>and </a:t>
            </a:r>
            <a:r>
              <a:rPr lang="en-US" dirty="0" smtClean="0"/>
              <a:t>Wrong Definitions </a:t>
            </a:r>
            <a:r>
              <a:rPr lang="en-US" dirty="0"/>
              <a:t>of </a:t>
            </a:r>
            <a:r>
              <a:rPr lang="en-US" dirty="0" smtClean="0"/>
              <a:t>Daily Tasks</a:t>
            </a:r>
            <a:endParaRPr lang="en-US" dirty="0"/>
          </a:p>
        </p:txBody>
      </p:sp>
      <p:sp>
        <p:nvSpPr>
          <p:cNvPr id="9" name="TextBox 8"/>
          <p:cNvSpPr txBox="1"/>
          <p:nvPr/>
        </p:nvSpPr>
        <p:spPr>
          <a:xfrm>
            <a:off x="9730721" y="1072077"/>
            <a:ext cx="1216681" cy="261610"/>
          </a:xfrm>
          <a:prstGeom prst="rect">
            <a:avLst/>
          </a:prstGeom>
          <a:solidFill>
            <a:schemeClr val="bg1"/>
          </a:solidFill>
        </p:spPr>
        <p:txBody>
          <a:bodyPr wrap="square" rtlCol="0">
            <a:spAutoFit/>
          </a:bodyPr>
          <a:lstStyle/>
          <a:p>
            <a:r>
              <a:rPr lang="en-US" sz="1100" b="1" dirty="0"/>
              <a:t>Correct d</a:t>
            </a:r>
            <a:r>
              <a:rPr lang="en-US" sz="1100" b="1" dirty="0" smtClean="0"/>
              <a:t>efinition</a:t>
            </a:r>
            <a:endParaRPr lang="en-US" sz="1100" b="1" dirty="0"/>
          </a:p>
        </p:txBody>
      </p:sp>
      <p:sp>
        <p:nvSpPr>
          <p:cNvPr id="10" name="TextBox 9"/>
          <p:cNvSpPr txBox="1"/>
          <p:nvPr/>
        </p:nvSpPr>
        <p:spPr>
          <a:xfrm>
            <a:off x="8178129" y="1053409"/>
            <a:ext cx="1321436" cy="261610"/>
          </a:xfrm>
          <a:prstGeom prst="rect">
            <a:avLst/>
          </a:prstGeom>
          <a:solidFill>
            <a:schemeClr val="bg1"/>
          </a:solidFill>
        </p:spPr>
        <p:txBody>
          <a:bodyPr wrap="square" rtlCol="0">
            <a:spAutoFit/>
          </a:bodyPr>
          <a:lstStyle/>
          <a:p>
            <a:r>
              <a:rPr lang="en-US" sz="1100" b="1" dirty="0"/>
              <a:t>Incorrect definition</a:t>
            </a:r>
          </a:p>
        </p:txBody>
      </p:sp>
      <p:sp>
        <p:nvSpPr>
          <p:cNvPr id="11" name="TextBox 10"/>
          <p:cNvSpPr txBox="1"/>
          <p:nvPr/>
        </p:nvSpPr>
        <p:spPr>
          <a:xfrm>
            <a:off x="6121929" y="1021189"/>
            <a:ext cx="1560919" cy="261610"/>
          </a:xfrm>
          <a:prstGeom prst="rect">
            <a:avLst/>
          </a:prstGeom>
          <a:solidFill>
            <a:schemeClr val="bg1"/>
          </a:solidFill>
        </p:spPr>
        <p:txBody>
          <a:bodyPr wrap="square" rtlCol="0">
            <a:spAutoFit/>
          </a:bodyPr>
          <a:lstStyle/>
          <a:p>
            <a:r>
              <a:rPr lang="en-US" sz="1100" b="1" dirty="0"/>
              <a:t>The nature of the error</a:t>
            </a:r>
          </a:p>
        </p:txBody>
      </p:sp>
      <p:sp>
        <p:nvSpPr>
          <p:cNvPr id="12" name="TextBox 11"/>
          <p:cNvSpPr txBox="1"/>
          <p:nvPr/>
        </p:nvSpPr>
        <p:spPr>
          <a:xfrm>
            <a:off x="9751351" y="1585233"/>
            <a:ext cx="917593" cy="646331"/>
          </a:xfrm>
          <a:prstGeom prst="rect">
            <a:avLst/>
          </a:prstGeom>
          <a:solidFill>
            <a:schemeClr val="bg1"/>
          </a:solidFill>
        </p:spPr>
        <p:txBody>
          <a:bodyPr wrap="square" rtlCol="0">
            <a:spAutoFit/>
          </a:bodyPr>
          <a:lstStyle/>
          <a:p>
            <a:r>
              <a:rPr lang="en-US" sz="1200" dirty="0"/>
              <a:t>Issuing identity cards</a:t>
            </a:r>
            <a:endParaRPr lang="en-US" sz="1200" b="1" dirty="0"/>
          </a:p>
        </p:txBody>
      </p:sp>
      <p:sp>
        <p:nvSpPr>
          <p:cNvPr id="13" name="TextBox 12"/>
          <p:cNvSpPr txBox="1"/>
          <p:nvPr/>
        </p:nvSpPr>
        <p:spPr>
          <a:xfrm>
            <a:off x="9730721" y="2550667"/>
            <a:ext cx="1027683" cy="769441"/>
          </a:xfrm>
          <a:prstGeom prst="rect">
            <a:avLst/>
          </a:prstGeom>
          <a:solidFill>
            <a:schemeClr val="bg1"/>
          </a:solidFill>
        </p:spPr>
        <p:txBody>
          <a:bodyPr wrap="square" rtlCol="0">
            <a:spAutoFit/>
          </a:bodyPr>
          <a:lstStyle/>
          <a:p>
            <a:r>
              <a:rPr lang="en-US" sz="1100" dirty="0" smtClean="0"/>
              <a:t>Conducting a </a:t>
            </a:r>
            <a:r>
              <a:rPr lang="en-US" sz="1100" dirty="0"/>
              <a:t>review on employee rights</a:t>
            </a:r>
            <a:endParaRPr lang="en-US" sz="1100" b="1" dirty="0"/>
          </a:p>
        </p:txBody>
      </p:sp>
      <p:sp>
        <p:nvSpPr>
          <p:cNvPr id="14" name="TextBox 13"/>
          <p:cNvSpPr txBox="1"/>
          <p:nvPr/>
        </p:nvSpPr>
        <p:spPr>
          <a:xfrm>
            <a:off x="8046721" y="1601307"/>
            <a:ext cx="1584962" cy="738664"/>
          </a:xfrm>
          <a:prstGeom prst="rect">
            <a:avLst/>
          </a:prstGeom>
          <a:solidFill>
            <a:schemeClr val="bg1"/>
          </a:solidFill>
        </p:spPr>
        <p:txBody>
          <a:bodyPr wrap="square" rtlCol="0">
            <a:spAutoFit/>
          </a:bodyPr>
          <a:lstStyle/>
          <a:p>
            <a:r>
              <a:rPr lang="en-US" sz="1400" dirty="0" smtClean="0"/>
              <a:t>Issuing </a:t>
            </a:r>
            <a:r>
              <a:rPr lang="en-US" sz="1400" dirty="0"/>
              <a:t>50,000 </a:t>
            </a:r>
            <a:r>
              <a:rPr lang="en-US" sz="1400" dirty="0" smtClean="0"/>
              <a:t>identity cards</a:t>
            </a:r>
          </a:p>
          <a:p>
            <a:endParaRPr lang="en-US" sz="1400" b="1" dirty="0"/>
          </a:p>
        </p:txBody>
      </p:sp>
      <p:sp>
        <p:nvSpPr>
          <p:cNvPr id="15" name="TextBox 14"/>
          <p:cNvSpPr txBox="1"/>
          <p:nvPr/>
        </p:nvSpPr>
        <p:spPr>
          <a:xfrm>
            <a:off x="8112070" y="2576046"/>
            <a:ext cx="1453553" cy="523220"/>
          </a:xfrm>
          <a:prstGeom prst="rect">
            <a:avLst/>
          </a:prstGeom>
          <a:solidFill>
            <a:schemeClr val="bg1"/>
          </a:solidFill>
        </p:spPr>
        <p:txBody>
          <a:bodyPr wrap="square" rtlCol="0">
            <a:spAutoFit/>
          </a:bodyPr>
          <a:lstStyle/>
          <a:p>
            <a:r>
              <a:rPr lang="en-US" sz="1400" dirty="0"/>
              <a:t>Worrying about employee rights</a:t>
            </a:r>
            <a:endParaRPr lang="en-US" sz="1400" b="1" dirty="0"/>
          </a:p>
        </p:txBody>
      </p:sp>
      <p:sp>
        <p:nvSpPr>
          <p:cNvPr id="16" name="TextBox 15"/>
          <p:cNvSpPr txBox="1"/>
          <p:nvPr/>
        </p:nvSpPr>
        <p:spPr>
          <a:xfrm>
            <a:off x="6006908" y="1388967"/>
            <a:ext cx="1968050" cy="1061829"/>
          </a:xfrm>
          <a:prstGeom prst="rect">
            <a:avLst/>
          </a:prstGeom>
          <a:solidFill>
            <a:schemeClr val="bg1"/>
          </a:solidFill>
          <a:ln>
            <a:solidFill>
              <a:schemeClr val="bg2">
                <a:lumMod val="75000"/>
              </a:schemeClr>
            </a:solidFill>
          </a:ln>
        </p:spPr>
        <p:txBody>
          <a:bodyPr wrap="square" rtlCol="0">
            <a:spAutoFit/>
          </a:bodyPr>
          <a:lstStyle/>
          <a:p>
            <a:r>
              <a:rPr lang="en-US" sz="900" dirty="0" smtClean="0"/>
              <a:t>You should not set </a:t>
            </a:r>
            <a:r>
              <a:rPr lang="en-US" sz="900" dirty="0"/>
              <a:t>a performance threshold that depends on the volume of </a:t>
            </a:r>
            <a:r>
              <a:rPr lang="en-US" sz="900" dirty="0" smtClean="0"/>
              <a:t>applications that </a:t>
            </a:r>
            <a:r>
              <a:rPr lang="en-US" sz="900" dirty="0"/>
              <a:t>are not controlled by the </a:t>
            </a:r>
            <a:r>
              <a:rPr lang="en-US" sz="900" dirty="0" smtClean="0"/>
              <a:t>Ministry (however</a:t>
            </a:r>
            <a:r>
              <a:rPr lang="en-US" sz="900" dirty="0"/>
              <a:t>, adding </a:t>
            </a:r>
            <a:r>
              <a:rPr lang="en-US" sz="900" dirty="0" smtClean="0"/>
              <a:t>a value </a:t>
            </a:r>
            <a:r>
              <a:rPr lang="en-US" sz="900" dirty="0"/>
              <a:t>to the task is important in order to gather information on the perimeter and </a:t>
            </a:r>
            <a:r>
              <a:rPr lang="en-US" sz="900" dirty="0" smtClean="0"/>
              <a:t>work load)</a:t>
            </a:r>
          </a:p>
        </p:txBody>
      </p:sp>
      <p:sp>
        <p:nvSpPr>
          <p:cNvPr id="18" name="TextBox 17"/>
          <p:cNvSpPr txBox="1"/>
          <p:nvPr/>
        </p:nvSpPr>
        <p:spPr>
          <a:xfrm>
            <a:off x="5995335" y="2635305"/>
            <a:ext cx="1945133" cy="600164"/>
          </a:xfrm>
          <a:prstGeom prst="rect">
            <a:avLst/>
          </a:prstGeom>
          <a:solidFill>
            <a:schemeClr val="bg1"/>
          </a:solidFill>
        </p:spPr>
        <p:txBody>
          <a:bodyPr wrap="square" rtlCol="0">
            <a:spAutoFit/>
          </a:bodyPr>
          <a:lstStyle/>
          <a:p>
            <a:r>
              <a:rPr lang="en-US" sz="1100" dirty="0"/>
              <a:t>The task should be formulated so that it indicates clear action and not ambiguous intent</a:t>
            </a:r>
            <a:endParaRPr lang="en-US" sz="1100" b="1" dirty="0"/>
          </a:p>
        </p:txBody>
      </p:sp>
      <p:sp>
        <p:nvSpPr>
          <p:cNvPr id="19" name="TextBox 18"/>
          <p:cNvSpPr txBox="1"/>
          <p:nvPr/>
        </p:nvSpPr>
        <p:spPr>
          <a:xfrm>
            <a:off x="4367642" y="2419861"/>
            <a:ext cx="1307654" cy="430887"/>
          </a:xfrm>
          <a:prstGeom prst="rect">
            <a:avLst/>
          </a:prstGeom>
          <a:solidFill>
            <a:schemeClr val="bg1"/>
          </a:solidFill>
        </p:spPr>
        <p:txBody>
          <a:bodyPr wrap="square" rtlCol="0">
            <a:spAutoFit/>
          </a:bodyPr>
          <a:lstStyle/>
          <a:p>
            <a:pPr algn="ctr"/>
            <a:r>
              <a:rPr lang="en-US" sz="1100" b="1" dirty="0"/>
              <a:t>Correctly setting tasks</a:t>
            </a:r>
          </a:p>
        </p:txBody>
      </p:sp>
      <p:sp>
        <p:nvSpPr>
          <p:cNvPr id="20" name="TextBox 19"/>
          <p:cNvSpPr txBox="1"/>
          <p:nvPr/>
        </p:nvSpPr>
        <p:spPr>
          <a:xfrm>
            <a:off x="2577389" y="2406769"/>
            <a:ext cx="1307654" cy="430887"/>
          </a:xfrm>
          <a:prstGeom prst="rect">
            <a:avLst/>
          </a:prstGeom>
          <a:solidFill>
            <a:schemeClr val="bg1"/>
          </a:solidFill>
        </p:spPr>
        <p:txBody>
          <a:bodyPr wrap="square" rtlCol="0">
            <a:spAutoFit/>
          </a:bodyPr>
          <a:lstStyle/>
          <a:p>
            <a:pPr algn="ctr"/>
            <a:r>
              <a:rPr lang="en-US" sz="1100" b="1" dirty="0" smtClean="0"/>
              <a:t>Incorrect setting</a:t>
            </a:r>
          </a:p>
          <a:p>
            <a:pPr algn="ctr"/>
            <a:r>
              <a:rPr lang="en-US" sz="1100" b="1" dirty="0" smtClean="0"/>
              <a:t>of </a:t>
            </a:r>
            <a:r>
              <a:rPr lang="en-US" sz="1100" b="1" dirty="0"/>
              <a:t>tasks</a:t>
            </a:r>
          </a:p>
        </p:txBody>
      </p:sp>
      <p:sp>
        <p:nvSpPr>
          <p:cNvPr id="21" name="TextBox 20"/>
          <p:cNvSpPr txBox="1"/>
          <p:nvPr/>
        </p:nvSpPr>
        <p:spPr>
          <a:xfrm>
            <a:off x="623214" y="2422935"/>
            <a:ext cx="1307654" cy="430887"/>
          </a:xfrm>
          <a:prstGeom prst="rect">
            <a:avLst/>
          </a:prstGeom>
          <a:solidFill>
            <a:schemeClr val="bg1"/>
          </a:solidFill>
        </p:spPr>
        <p:txBody>
          <a:bodyPr wrap="square" rtlCol="0">
            <a:spAutoFit/>
          </a:bodyPr>
          <a:lstStyle/>
          <a:p>
            <a:pPr algn="ctr"/>
            <a:r>
              <a:rPr lang="en-US" sz="1100" b="1" dirty="0"/>
              <a:t>The nature of the error</a:t>
            </a:r>
          </a:p>
        </p:txBody>
      </p:sp>
      <p:sp>
        <p:nvSpPr>
          <p:cNvPr id="22" name="TextBox 21"/>
          <p:cNvSpPr txBox="1"/>
          <p:nvPr/>
        </p:nvSpPr>
        <p:spPr>
          <a:xfrm>
            <a:off x="4148231" y="3075850"/>
            <a:ext cx="1618651" cy="430887"/>
          </a:xfrm>
          <a:prstGeom prst="rect">
            <a:avLst/>
          </a:prstGeom>
          <a:solidFill>
            <a:schemeClr val="bg1"/>
          </a:solidFill>
        </p:spPr>
        <p:txBody>
          <a:bodyPr wrap="square" rtlCol="0">
            <a:spAutoFit/>
          </a:bodyPr>
          <a:lstStyle/>
          <a:p>
            <a:pPr algn="ctr"/>
            <a:r>
              <a:rPr lang="en-US" sz="1100" b="1" dirty="0" smtClean="0"/>
              <a:t>Starting an advertising campaign</a:t>
            </a:r>
            <a:endParaRPr lang="en-US" sz="1100" b="1" dirty="0"/>
          </a:p>
        </p:txBody>
      </p:sp>
      <p:sp>
        <p:nvSpPr>
          <p:cNvPr id="23" name="TextBox 22"/>
          <p:cNvSpPr txBox="1"/>
          <p:nvPr/>
        </p:nvSpPr>
        <p:spPr>
          <a:xfrm>
            <a:off x="4148230" y="3821697"/>
            <a:ext cx="1618651" cy="600164"/>
          </a:xfrm>
          <a:prstGeom prst="rect">
            <a:avLst/>
          </a:prstGeom>
          <a:solidFill>
            <a:schemeClr val="bg1"/>
          </a:solidFill>
        </p:spPr>
        <p:txBody>
          <a:bodyPr wrap="square" rtlCol="0">
            <a:spAutoFit/>
          </a:bodyPr>
          <a:lstStyle/>
          <a:p>
            <a:pPr algn="ctr"/>
            <a:r>
              <a:rPr lang="en-US" sz="1100" b="1" dirty="0"/>
              <a:t>Opening </a:t>
            </a:r>
            <a:r>
              <a:rPr lang="en-US" sz="1100" b="1" dirty="0" smtClean="0"/>
              <a:t>a </a:t>
            </a:r>
            <a:r>
              <a:rPr lang="en-US" sz="1100" b="1" dirty="0"/>
              <a:t>training center for single mothers in </a:t>
            </a:r>
            <a:r>
              <a:rPr lang="en-US" sz="1100" b="1" dirty="0" err="1"/>
              <a:t>Be'er</a:t>
            </a:r>
            <a:r>
              <a:rPr lang="en-US" sz="1100" b="1" dirty="0"/>
              <a:t> </a:t>
            </a:r>
            <a:r>
              <a:rPr lang="en-US" sz="1100" b="1" dirty="0" err="1"/>
              <a:t>Sheva</a:t>
            </a:r>
            <a:endParaRPr lang="en-US" sz="1100" b="1" dirty="0"/>
          </a:p>
        </p:txBody>
      </p:sp>
      <p:sp>
        <p:nvSpPr>
          <p:cNvPr id="24" name="TextBox 23"/>
          <p:cNvSpPr txBox="1"/>
          <p:nvPr/>
        </p:nvSpPr>
        <p:spPr>
          <a:xfrm>
            <a:off x="4148230" y="4918231"/>
            <a:ext cx="1618651" cy="430887"/>
          </a:xfrm>
          <a:prstGeom prst="rect">
            <a:avLst/>
          </a:prstGeom>
          <a:solidFill>
            <a:schemeClr val="bg1"/>
          </a:solidFill>
        </p:spPr>
        <p:txBody>
          <a:bodyPr wrap="square" rtlCol="0">
            <a:spAutoFit/>
          </a:bodyPr>
          <a:lstStyle/>
          <a:p>
            <a:pPr algn="ctr"/>
            <a:r>
              <a:rPr lang="en-US" sz="1100" b="1" dirty="0"/>
              <a:t>Conducting study tours in Jerusalem</a:t>
            </a:r>
          </a:p>
        </p:txBody>
      </p:sp>
      <p:sp>
        <p:nvSpPr>
          <p:cNvPr id="25" name="TextBox 24"/>
          <p:cNvSpPr txBox="1"/>
          <p:nvPr/>
        </p:nvSpPr>
        <p:spPr>
          <a:xfrm>
            <a:off x="4148229" y="5923836"/>
            <a:ext cx="1618651" cy="600164"/>
          </a:xfrm>
          <a:prstGeom prst="rect">
            <a:avLst/>
          </a:prstGeom>
          <a:solidFill>
            <a:schemeClr val="bg1"/>
          </a:solidFill>
        </p:spPr>
        <p:txBody>
          <a:bodyPr wrap="square" rtlCol="0">
            <a:spAutoFit/>
          </a:bodyPr>
          <a:lstStyle/>
          <a:p>
            <a:pPr algn="ctr"/>
            <a:r>
              <a:rPr lang="en-US" sz="1100" b="1" dirty="0"/>
              <a:t>Running subsidized fitness centers for an </a:t>
            </a:r>
            <a:r>
              <a:rPr lang="en-US" sz="1100" b="1" dirty="0" smtClean="0"/>
              <a:t>elderly population</a:t>
            </a:r>
            <a:endParaRPr lang="en-US" sz="1100" b="1" dirty="0"/>
          </a:p>
        </p:txBody>
      </p:sp>
      <p:sp>
        <p:nvSpPr>
          <p:cNvPr id="26" name="TextBox 25"/>
          <p:cNvSpPr txBox="1"/>
          <p:nvPr/>
        </p:nvSpPr>
        <p:spPr>
          <a:xfrm>
            <a:off x="2403309" y="3020026"/>
            <a:ext cx="1618651" cy="600164"/>
          </a:xfrm>
          <a:prstGeom prst="rect">
            <a:avLst/>
          </a:prstGeom>
          <a:solidFill>
            <a:schemeClr val="bg1"/>
          </a:solidFill>
        </p:spPr>
        <p:txBody>
          <a:bodyPr wrap="square" rtlCol="0">
            <a:spAutoFit/>
          </a:bodyPr>
          <a:lstStyle/>
          <a:p>
            <a:pPr algn="ctr"/>
            <a:r>
              <a:rPr lang="en-US" sz="1100" b="1" dirty="0"/>
              <a:t>300 </a:t>
            </a:r>
            <a:r>
              <a:rPr lang="en-US" sz="1100" b="1" dirty="0" smtClean="0"/>
              <a:t>playbacks for </a:t>
            </a:r>
            <a:r>
              <a:rPr lang="en-US" sz="1100" b="1" dirty="0"/>
              <a:t>safe driving </a:t>
            </a:r>
            <a:r>
              <a:rPr lang="en-US" sz="1100" b="1" dirty="0" smtClean="0"/>
              <a:t>commercials on radio every week</a:t>
            </a:r>
            <a:endParaRPr lang="en-US" sz="1100" b="1" dirty="0"/>
          </a:p>
        </p:txBody>
      </p:sp>
      <p:sp>
        <p:nvSpPr>
          <p:cNvPr id="27" name="TextBox 26"/>
          <p:cNvSpPr txBox="1"/>
          <p:nvPr/>
        </p:nvSpPr>
        <p:spPr>
          <a:xfrm>
            <a:off x="2403308" y="3821543"/>
            <a:ext cx="1618651" cy="600164"/>
          </a:xfrm>
          <a:prstGeom prst="rect">
            <a:avLst/>
          </a:prstGeom>
          <a:solidFill>
            <a:schemeClr val="bg1"/>
          </a:solidFill>
        </p:spPr>
        <p:txBody>
          <a:bodyPr wrap="square" rtlCol="0">
            <a:spAutoFit/>
          </a:bodyPr>
          <a:lstStyle/>
          <a:p>
            <a:pPr algn="ctr"/>
            <a:r>
              <a:rPr lang="en-US" sz="1100" b="1" dirty="0"/>
              <a:t>Renting a building to be used to train single mothers in </a:t>
            </a:r>
            <a:r>
              <a:rPr lang="en-US" sz="1100" b="1" dirty="0" err="1"/>
              <a:t>Be'er</a:t>
            </a:r>
            <a:r>
              <a:rPr lang="en-US" sz="1100" b="1" dirty="0"/>
              <a:t> </a:t>
            </a:r>
            <a:r>
              <a:rPr lang="en-US" sz="1100" b="1" dirty="0" err="1"/>
              <a:t>Sheva</a:t>
            </a:r>
            <a:endParaRPr lang="en-US" sz="1100" b="1" dirty="0"/>
          </a:p>
        </p:txBody>
      </p:sp>
      <p:sp>
        <p:nvSpPr>
          <p:cNvPr id="28" name="TextBox 27"/>
          <p:cNvSpPr txBox="1"/>
          <p:nvPr/>
        </p:nvSpPr>
        <p:spPr>
          <a:xfrm>
            <a:off x="2183498" y="4501281"/>
            <a:ext cx="2058269" cy="1107996"/>
          </a:xfrm>
          <a:prstGeom prst="rect">
            <a:avLst/>
          </a:prstGeom>
          <a:solidFill>
            <a:schemeClr val="bg1"/>
          </a:solidFill>
        </p:spPr>
        <p:txBody>
          <a:bodyPr wrap="square" rtlCol="0">
            <a:spAutoFit/>
          </a:bodyPr>
          <a:lstStyle/>
          <a:p>
            <a:pPr algn="ctr"/>
            <a:r>
              <a:rPr lang="en-US" sz="1100" b="1" dirty="0"/>
              <a:t>Conducting educational tours, preparing new study programs and formulating a forum in cooperation with youth movements to promote the Jerusalem heritage</a:t>
            </a:r>
          </a:p>
        </p:txBody>
      </p:sp>
      <p:sp>
        <p:nvSpPr>
          <p:cNvPr id="29" name="TextBox 28"/>
          <p:cNvSpPr txBox="1"/>
          <p:nvPr/>
        </p:nvSpPr>
        <p:spPr>
          <a:xfrm>
            <a:off x="2339927" y="5804312"/>
            <a:ext cx="1745409" cy="799509"/>
          </a:xfrm>
          <a:prstGeom prst="rect">
            <a:avLst/>
          </a:prstGeom>
          <a:solidFill>
            <a:schemeClr val="bg1"/>
          </a:solidFill>
        </p:spPr>
        <p:txBody>
          <a:bodyPr wrap="square" rtlCol="0">
            <a:spAutoFit/>
          </a:bodyPr>
          <a:lstStyle/>
          <a:p>
            <a:pPr algn="ctr"/>
            <a:r>
              <a:rPr lang="en-US" sz="1100" b="1" dirty="0" smtClean="0"/>
              <a:t>Increasing </a:t>
            </a:r>
            <a:r>
              <a:rPr lang="en-US" sz="1100" b="1" dirty="0"/>
              <a:t>the proportion of participants in physical activity among </a:t>
            </a:r>
            <a:r>
              <a:rPr lang="en-US" sz="1100" b="1" dirty="0" smtClean="0"/>
              <a:t>elderly Israeli </a:t>
            </a:r>
            <a:r>
              <a:rPr lang="en-US" sz="1100" b="1" dirty="0"/>
              <a:t>citizens</a:t>
            </a:r>
          </a:p>
        </p:txBody>
      </p:sp>
      <p:sp>
        <p:nvSpPr>
          <p:cNvPr id="30" name="TextBox 29"/>
          <p:cNvSpPr txBox="1"/>
          <p:nvPr/>
        </p:nvSpPr>
        <p:spPr>
          <a:xfrm>
            <a:off x="429934" y="2955062"/>
            <a:ext cx="1751414" cy="600164"/>
          </a:xfrm>
          <a:prstGeom prst="rect">
            <a:avLst/>
          </a:prstGeom>
          <a:solidFill>
            <a:schemeClr val="bg1"/>
          </a:solidFill>
        </p:spPr>
        <p:txBody>
          <a:bodyPr wrap="square" rtlCol="0">
            <a:spAutoFit/>
          </a:bodyPr>
          <a:lstStyle/>
          <a:p>
            <a:pPr algn="ctr"/>
            <a:r>
              <a:rPr lang="en-US" sz="1100" b="1" dirty="0"/>
              <a:t>The task must be defined, </a:t>
            </a:r>
            <a:r>
              <a:rPr lang="en-US" sz="1100" b="1" dirty="0" smtClean="0"/>
              <a:t>not </a:t>
            </a:r>
            <a:r>
              <a:rPr lang="en-US" sz="1100" b="1" dirty="0"/>
              <a:t>the output that results from it</a:t>
            </a:r>
          </a:p>
        </p:txBody>
      </p:sp>
      <p:sp>
        <p:nvSpPr>
          <p:cNvPr id="31" name="TextBox 30"/>
          <p:cNvSpPr txBox="1"/>
          <p:nvPr/>
        </p:nvSpPr>
        <p:spPr>
          <a:xfrm>
            <a:off x="460414" y="3798342"/>
            <a:ext cx="1732074" cy="600164"/>
          </a:xfrm>
          <a:prstGeom prst="rect">
            <a:avLst/>
          </a:prstGeom>
          <a:solidFill>
            <a:schemeClr val="bg1"/>
          </a:solidFill>
        </p:spPr>
        <p:txBody>
          <a:bodyPr wrap="square" rtlCol="0">
            <a:spAutoFit/>
          </a:bodyPr>
          <a:lstStyle/>
          <a:p>
            <a:pPr algn="ctr"/>
            <a:r>
              <a:rPr lang="en-US" sz="1100" b="1" dirty="0"/>
              <a:t>The task </a:t>
            </a:r>
            <a:r>
              <a:rPr lang="en-US" sz="1100" b="1" dirty="0" smtClean="0"/>
              <a:t>must be </a:t>
            </a:r>
            <a:r>
              <a:rPr lang="en-US" sz="1100" b="1" dirty="0"/>
              <a:t>defined, not the </a:t>
            </a:r>
            <a:r>
              <a:rPr lang="en-US" sz="1100" b="1" dirty="0" smtClean="0"/>
              <a:t>stages </a:t>
            </a:r>
            <a:r>
              <a:rPr lang="en-US" sz="1100" b="1" dirty="0"/>
              <a:t>of </a:t>
            </a:r>
            <a:r>
              <a:rPr lang="en-US" sz="1100" b="1" dirty="0" smtClean="0"/>
              <a:t>its organization</a:t>
            </a:r>
            <a:endParaRPr lang="en-US" sz="1100" b="1" dirty="0"/>
          </a:p>
        </p:txBody>
      </p:sp>
      <p:sp>
        <p:nvSpPr>
          <p:cNvPr id="32" name="TextBox 31"/>
          <p:cNvSpPr txBox="1"/>
          <p:nvPr/>
        </p:nvSpPr>
        <p:spPr>
          <a:xfrm>
            <a:off x="411004" y="4641622"/>
            <a:ext cx="1732074" cy="769441"/>
          </a:xfrm>
          <a:prstGeom prst="rect">
            <a:avLst/>
          </a:prstGeom>
          <a:solidFill>
            <a:schemeClr val="bg1"/>
          </a:solidFill>
        </p:spPr>
        <p:txBody>
          <a:bodyPr wrap="square" rtlCol="0">
            <a:spAutoFit/>
          </a:bodyPr>
          <a:lstStyle/>
          <a:p>
            <a:pPr algn="ctr"/>
            <a:r>
              <a:rPr lang="en-US" sz="1100" b="1" dirty="0"/>
              <a:t>A variety of tasks should not be integrated into one task. Each task will be set individually</a:t>
            </a:r>
          </a:p>
        </p:txBody>
      </p:sp>
      <p:sp>
        <p:nvSpPr>
          <p:cNvPr id="33" name="TextBox 32"/>
          <p:cNvSpPr txBox="1"/>
          <p:nvPr/>
        </p:nvSpPr>
        <p:spPr>
          <a:xfrm>
            <a:off x="445174" y="5839197"/>
            <a:ext cx="1732074" cy="769441"/>
          </a:xfrm>
          <a:prstGeom prst="rect">
            <a:avLst/>
          </a:prstGeom>
          <a:solidFill>
            <a:schemeClr val="bg1"/>
          </a:solidFill>
        </p:spPr>
        <p:txBody>
          <a:bodyPr wrap="square" rtlCol="0">
            <a:spAutoFit/>
          </a:bodyPr>
          <a:lstStyle/>
          <a:p>
            <a:pPr algn="ctr"/>
            <a:r>
              <a:rPr lang="en-US" sz="1100" b="1" dirty="0"/>
              <a:t>The task is required to indicate the action to be taken and not the result of its execution</a:t>
            </a:r>
          </a:p>
        </p:txBody>
      </p:sp>
      <p:sp>
        <p:nvSpPr>
          <p:cNvPr id="34" name="מלבן 33"/>
          <p:cNvSpPr/>
          <p:nvPr/>
        </p:nvSpPr>
        <p:spPr>
          <a:xfrm>
            <a:off x="6007260" y="1354817"/>
            <a:ext cx="195612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מחבר ישר 35"/>
          <p:cNvCxnSpPr/>
          <p:nvPr/>
        </p:nvCxnSpPr>
        <p:spPr>
          <a:xfrm>
            <a:off x="2291787" y="4467828"/>
            <a:ext cx="0" cy="1180618"/>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מחבר ישר 37"/>
          <p:cNvCxnSpPr/>
          <p:nvPr/>
        </p:nvCxnSpPr>
        <p:spPr>
          <a:xfrm>
            <a:off x="4099367" y="4458183"/>
            <a:ext cx="0" cy="1180618"/>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מחבר ישר 38"/>
          <p:cNvCxnSpPr/>
          <p:nvPr/>
        </p:nvCxnSpPr>
        <p:spPr>
          <a:xfrm>
            <a:off x="344346" y="2391329"/>
            <a:ext cx="5524019" cy="27780"/>
          </a:xfrm>
          <a:prstGeom prst="line">
            <a:avLst/>
          </a:prstGeom>
        </p:spPr>
        <p:style>
          <a:lnRef idx="1">
            <a:schemeClr val="dk1"/>
          </a:lnRef>
          <a:fillRef idx="0">
            <a:schemeClr val="dk1"/>
          </a:fillRef>
          <a:effectRef idx="0">
            <a:schemeClr val="dk1"/>
          </a:effectRef>
          <a:fontRef idx="minor">
            <a:schemeClr val="tx1"/>
          </a:fontRef>
        </p:style>
      </p:cxnSp>
      <p:cxnSp>
        <p:nvCxnSpPr>
          <p:cNvPr id="41" name="מחבר ישר 40"/>
          <p:cNvCxnSpPr/>
          <p:nvPr/>
        </p:nvCxnSpPr>
        <p:spPr>
          <a:xfrm>
            <a:off x="5983146" y="1027446"/>
            <a:ext cx="4781310" cy="37425"/>
          </a:xfrm>
          <a:prstGeom prst="line">
            <a:avLst/>
          </a:prstGeom>
        </p:spPr>
        <p:style>
          <a:lnRef idx="1">
            <a:schemeClr val="dk1"/>
          </a:lnRef>
          <a:fillRef idx="0">
            <a:schemeClr val="dk1"/>
          </a:fillRef>
          <a:effectRef idx="0">
            <a:schemeClr val="dk1"/>
          </a:effectRef>
          <a:fontRef idx="minor">
            <a:schemeClr val="tx1"/>
          </a:fontRef>
        </p:style>
      </p:cxnSp>
      <p:pic>
        <p:nvPicPr>
          <p:cNvPr id="3074" name="Picture 2"/>
          <p:cNvPicPr>
            <a:picLocks noChangeAspect="1" noChangeArrowheads="1"/>
          </p:cNvPicPr>
          <p:nvPr/>
        </p:nvPicPr>
        <p:blipFill>
          <a:blip r:embed="rId3" cstate="print"/>
          <a:srcRect/>
          <a:stretch>
            <a:fillRect/>
          </a:stretch>
        </p:blipFill>
        <p:spPr bwMode="auto">
          <a:xfrm>
            <a:off x="4107807" y="2430684"/>
            <a:ext cx="1818431" cy="4392591"/>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24092" y="2384386"/>
            <a:ext cx="2005496" cy="439259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9728341" y="1034427"/>
            <a:ext cx="1647825" cy="2299082"/>
          </a:xfrm>
          <a:prstGeom prst="rect">
            <a:avLst/>
          </a:prstGeom>
          <a:noFill/>
          <a:ln w="9525">
            <a:noFill/>
            <a:miter lim="800000"/>
            <a:headEnd/>
            <a:tailEnd/>
          </a:ln>
        </p:spPr>
      </p:pic>
      <p:sp>
        <p:nvSpPr>
          <p:cNvPr id="46" name="מלבן 45"/>
          <p:cNvSpPr/>
          <p:nvPr/>
        </p:nvSpPr>
        <p:spPr>
          <a:xfrm>
            <a:off x="5984111" y="972273"/>
            <a:ext cx="1990846" cy="239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6" cstate="print"/>
          <a:srcRect/>
          <a:stretch>
            <a:fillRect/>
          </a:stretch>
        </p:blipFill>
        <p:spPr bwMode="auto">
          <a:xfrm>
            <a:off x="6875364" y="1041902"/>
            <a:ext cx="1141010" cy="2233733"/>
          </a:xfrm>
          <a:prstGeom prst="rect">
            <a:avLst/>
          </a:prstGeom>
          <a:noFill/>
          <a:ln w="9525">
            <a:noFill/>
            <a:miter lim="800000"/>
            <a:headEnd/>
            <a:tailEnd/>
          </a:ln>
        </p:spPr>
      </p:pic>
      <p:cxnSp>
        <p:nvCxnSpPr>
          <p:cNvPr id="48" name="מחבר ישר 47"/>
          <p:cNvCxnSpPr/>
          <p:nvPr/>
        </p:nvCxnSpPr>
        <p:spPr>
          <a:xfrm flipH="1">
            <a:off x="6898511" y="3275635"/>
            <a:ext cx="11458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94470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 of Goal Hierarchy </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 xmlns:a16="http://schemas.microsoft.com/office/drawing/2014/main" id="{A4B5FE6B-B1B4-48E9-A2CB-FDEC70DC2935}"/>
              </a:ext>
            </a:extLst>
          </p:cNvPr>
          <p:cNvPicPr>
            <a:picLocks noChangeAspect="1"/>
          </p:cNvPicPr>
          <p:nvPr/>
        </p:nvPicPr>
        <p:blipFill rotWithShape="1">
          <a:blip r:embed="rId2" cstate="print"/>
          <a:srcRect l="47083" t="38074" r="14917" b="9185"/>
          <a:stretch/>
        </p:blipFill>
        <p:spPr>
          <a:xfrm>
            <a:off x="2189479" y="939800"/>
            <a:ext cx="7345680" cy="5734786"/>
          </a:xfrm>
          <a:prstGeom prst="rect">
            <a:avLst/>
          </a:prstGeom>
        </p:spPr>
      </p:pic>
      <p:sp>
        <p:nvSpPr>
          <p:cNvPr id="8" name="TextBox 7">
            <a:extLst>
              <a:ext uri="{FF2B5EF4-FFF2-40B4-BE49-F238E27FC236}">
                <a16:creationId xmlns="" xmlns:a16="http://schemas.microsoft.com/office/drawing/2014/main" id="{A1198568-7088-44A9-A4E5-E62D3626FC73}"/>
              </a:ext>
            </a:extLst>
          </p:cNvPr>
          <p:cNvSpPr txBox="1"/>
          <p:nvPr/>
        </p:nvSpPr>
        <p:spPr>
          <a:xfrm>
            <a:off x="4394198" y="1175921"/>
            <a:ext cx="1620522" cy="954107"/>
          </a:xfrm>
          <a:prstGeom prst="rect">
            <a:avLst/>
          </a:prstGeom>
          <a:solidFill>
            <a:srgbClr val="525559"/>
          </a:solidFill>
        </p:spPr>
        <p:txBody>
          <a:bodyPr wrap="square" rtlCol="0">
            <a:spAutoFit/>
          </a:bodyPr>
          <a:lstStyle/>
          <a:p>
            <a:pPr algn="ctr"/>
            <a:r>
              <a:rPr lang="en-US" sz="1400" dirty="0">
                <a:solidFill>
                  <a:schemeClr val="bg1"/>
                </a:solidFill>
              </a:rPr>
              <a:t>To minimize population exposure to hazards and risks</a:t>
            </a:r>
          </a:p>
        </p:txBody>
      </p:sp>
      <p:sp>
        <p:nvSpPr>
          <p:cNvPr id="9" name="TextBox 8">
            <a:extLst>
              <a:ext uri="{FF2B5EF4-FFF2-40B4-BE49-F238E27FC236}">
                <a16:creationId xmlns="" xmlns:a16="http://schemas.microsoft.com/office/drawing/2014/main" id="{FAB9A72C-D4F0-4551-86E0-6D6F9FAC5AF1}"/>
              </a:ext>
            </a:extLst>
          </p:cNvPr>
          <p:cNvSpPr txBox="1"/>
          <p:nvPr/>
        </p:nvSpPr>
        <p:spPr>
          <a:xfrm>
            <a:off x="889002" y="1468547"/>
            <a:ext cx="1468121" cy="338554"/>
          </a:xfrm>
          <a:prstGeom prst="rect">
            <a:avLst/>
          </a:prstGeom>
          <a:solidFill>
            <a:schemeClr val="bg1"/>
          </a:solidFill>
        </p:spPr>
        <p:txBody>
          <a:bodyPr wrap="square" rtlCol="0">
            <a:spAutoFit/>
          </a:bodyPr>
          <a:lstStyle/>
          <a:p>
            <a:pPr algn="ctr"/>
            <a:r>
              <a:rPr lang="en-US" sz="1600" b="1" dirty="0"/>
              <a:t>Goal</a:t>
            </a:r>
          </a:p>
        </p:txBody>
      </p:sp>
      <p:sp>
        <p:nvSpPr>
          <p:cNvPr id="10" name="TextBox 9">
            <a:extLst>
              <a:ext uri="{FF2B5EF4-FFF2-40B4-BE49-F238E27FC236}">
                <a16:creationId xmlns="" xmlns:a16="http://schemas.microsoft.com/office/drawing/2014/main" id="{2E95BCE1-5544-4904-A9B0-D38B34728EAC}"/>
              </a:ext>
            </a:extLst>
          </p:cNvPr>
          <p:cNvSpPr txBox="1"/>
          <p:nvPr/>
        </p:nvSpPr>
        <p:spPr>
          <a:xfrm>
            <a:off x="721358" y="3339947"/>
            <a:ext cx="1468121" cy="338554"/>
          </a:xfrm>
          <a:prstGeom prst="rect">
            <a:avLst/>
          </a:prstGeom>
          <a:solidFill>
            <a:schemeClr val="bg1"/>
          </a:solidFill>
        </p:spPr>
        <p:txBody>
          <a:bodyPr wrap="square" rtlCol="0">
            <a:spAutoFit/>
          </a:bodyPr>
          <a:lstStyle/>
          <a:p>
            <a:pPr algn="ctr"/>
            <a:r>
              <a:rPr lang="en-US" sz="1600" b="1" dirty="0"/>
              <a:t>Objectives</a:t>
            </a:r>
          </a:p>
        </p:txBody>
      </p:sp>
      <p:sp>
        <p:nvSpPr>
          <p:cNvPr id="11" name="TextBox 10">
            <a:extLst>
              <a:ext uri="{FF2B5EF4-FFF2-40B4-BE49-F238E27FC236}">
                <a16:creationId xmlns="" xmlns:a16="http://schemas.microsoft.com/office/drawing/2014/main" id="{E774CD94-E094-4954-915C-4D71235281FE}"/>
              </a:ext>
            </a:extLst>
          </p:cNvPr>
          <p:cNvSpPr txBox="1"/>
          <p:nvPr/>
        </p:nvSpPr>
        <p:spPr>
          <a:xfrm>
            <a:off x="370838" y="4989206"/>
            <a:ext cx="1468121" cy="338554"/>
          </a:xfrm>
          <a:prstGeom prst="rect">
            <a:avLst/>
          </a:prstGeom>
          <a:solidFill>
            <a:schemeClr val="bg1"/>
          </a:solidFill>
        </p:spPr>
        <p:txBody>
          <a:bodyPr wrap="square" rtlCol="0">
            <a:spAutoFit/>
          </a:bodyPr>
          <a:lstStyle/>
          <a:p>
            <a:pPr algn="ctr"/>
            <a:r>
              <a:rPr lang="en-US" sz="1600" b="1" dirty="0"/>
              <a:t>Tasks</a:t>
            </a:r>
          </a:p>
        </p:txBody>
      </p:sp>
      <p:sp>
        <p:nvSpPr>
          <p:cNvPr id="12" name="TextBox 11">
            <a:extLst>
              <a:ext uri="{FF2B5EF4-FFF2-40B4-BE49-F238E27FC236}">
                <a16:creationId xmlns="" xmlns:a16="http://schemas.microsoft.com/office/drawing/2014/main" id="{5D8374AF-D296-42AC-BB78-7427B56A8500}"/>
              </a:ext>
            </a:extLst>
          </p:cNvPr>
          <p:cNvSpPr txBox="1"/>
          <p:nvPr/>
        </p:nvSpPr>
        <p:spPr>
          <a:xfrm>
            <a:off x="6215375" y="3233481"/>
            <a:ext cx="1620522" cy="523220"/>
          </a:xfrm>
          <a:prstGeom prst="rect">
            <a:avLst/>
          </a:prstGeom>
          <a:solidFill>
            <a:srgbClr val="525559"/>
          </a:solidFill>
        </p:spPr>
        <p:txBody>
          <a:bodyPr wrap="square" rtlCol="0">
            <a:spAutoFit/>
          </a:bodyPr>
          <a:lstStyle/>
          <a:p>
            <a:pPr algn="ctr"/>
            <a:r>
              <a:rPr lang="en-US" sz="1400" dirty="0">
                <a:solidFill>
                  <a:schemeClr val="bg1"/>
                </a:solidFill>
              </a:rPr>
              <a:t>Reducing air pollution in Israel</a:t>
            </a:r>
          </a:p>
        </p:txBody>
      </p:sp>
      <p:sp>
        <p:nvSpPr>
          <p:cNvPr id="13" name="TextBox 12">
            <a:extLst>
              <a:ext uri="{FF2B5EF4-FFF2-40B4-BE49-F238E27FC236}">
                <a16:creationId xmlns="" xmlns:a16="http://schemas.microsoft.com/office/drawing/2014/main" id="{AC35FFA0-DE45-4978-94E4-FE1736ED7A4F}"/>
              </a:ext>
            </a:extLst>
          </p:cNvPr>
          <p:cNvSpPr txBox="1"/>
          <p:nvPr/>
        </p:nvSpPr>
        <p:spPr>
          <a:xfrm>
            <a:off x="2773676" y="3144134"/>
            <a:ext cx="1620522" cy="738664"/>
          </a:xfrm>
          <a:prstGeom prst="rect">
            <a:avLst/>
          </a:prstGeom>
          <a:solidFill>
            <a:srgbClr val="525559"/>
          </a:solidFill>
        </p:spPr>
        <p:txBody>
          <a:bodyPr wrap="square" rtlCol="0">
            <a:spAutoFit/>
          </a:bodyPr>
          <a:lstStyle/>
          <a:p>
            <a:pPr algn="ctr"/>
            <a:r>
              <a:rPr lang="en-US" sz="1400" dirty="0">
                <a:solidFill>
                  <a:schemeClr val="bg1"/>
                </a:solidFill>
              </a:rPr>
              <a:t>Minimizing environmental crime</a:t>
            </a:r>
          </a:p>
        </p:txBody>
      </p:sp>
      <p:sp>
        <p:nvSpPr>
          <p:cNvPr id="3" name="Rectangle 2">
            <a:extLst>
              <a:ext uri="{FF2B5EF4-FFF2-40B4-BE49-F238E27FC236}">
                <a16:creationId xmlns="" xmlns:a16="http://schemas.microsoft.com/office/drawing/2014/main" id="{C6EBD20F-408A-45FE-B095-68249D1D4501}"/>
              </a:ext>
            </a:extLst>
          </p:cNvPr>
          <p:cNvSpPr/>
          <p:nvPr/>
        </p:nvSpPr>
        <p:spPr>
          <a:xfrm>
            <a:off x="8219439" y="1038383"/>
            <a:ext cx="1899917" cy="4041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2EDF7009-62AA-45BD-AC9A-C8A837A89A79}"/>
              </a:ext>
            </a:extLst>
          </p:cNvPr>
          <p:cNvSpPr txBox="1"/>
          <p:nvPr/>
        </p:nvSpPr>
        <p:spPr>
          <a:xfrm>
            <a:off x="2392680" y="5744051"/>
            <a:ext cx="1320797" cy="738664"/>
          </a:xfrm>
          <a:prstGeom prst="rect">
            <a:avLst/>
          </a:prstGeom>
          <a:solidFill>
            <a:srgbClr val="525559"/>
          </a:solidFill>
        </p:spPr>
        <p:txBody>
          <a:bodyPr wrap="square" rtlCol="0">
            <a:spAutoFit/>
          </a:bodyPr>
          <a:lstStyle/>
          <a:p>
            <a:pPr algn="ctr"/>
            <a:r>
              <a:rPr lang="en-US" sz="1400" dirty="0">
                <a:solidFill>
                  <a:schemeClr val="bg1"/>
                </a:solidFill>
              </a:rPr>
              <a:t>Implementing the “Polluter Pays” Law</a:t>
            </a:r>
          </a:p>
        </p:txBody>
      </p:sp>
      <p:sp>
        <p:nvSpPr>
          <p:cNvPr id="15" name="TextBox 14">
            <a:extLst>
              <a:ext uri="{FF2B5EF4-FFF2-40B4-BE49-F238E27FC236}">
                <a16:creationId xmlns="" xmlns:a16="http://schemas.microsoft.com/office/drawing/2014/main" id="{DCC61205-C74A-48FA-A8B1-A71F46D57CA4}"/>
              </a:ext>
            </a:extLst>
          </p:cNvPr>
          <p:cNvSpPr txBox="1"/>
          <p:nvPr/>
        </p:nvSpPr>
        <p:spPr>
          <a:xfrm>
            <a:off x="3858257" y="5639666"/>
            <a:ext cx="1170940" cy="954107"/>
          </a:xfrm>
          <a:prstGeom prst="rect">
            <a:avLst/>
          </a:prstGeom>
          <a:solidFill>
            <a:srgbClr val="525559"/>
          </a:solidFill>
        </p:spPr>
        <p:txBody>
          <a:bodyPr wrap="square" rtlCol="0">
            <a:spAutoFit/>
          </a:bodyPr>
          <a:lstStyle/>
          <a:p>
            <a:pPr algn="ctr"/>
            <a:r>
              <a:rPr lang="en-US" sz="1400" dirty="0">
                <a:solidFill>
                  <a:schemeClr val="bg1"/>
                </a:solidFill>
              </a:rPr>
              <a:t>Publicizing a new enforcement standard</a:t>
            </a:r>
          </a:p>
        </p:txBody>
      </p:sp>
      <p:sp>
        <p:nvSpPr>
          <p:cNvPr id="16" name="TextBox 15">
            <a:extLst>
              <a:ext uri="{FF2B5EF4-FFF2-40B4-BE49-F238E27FC236}">
                <a16:creationId xmlns="" xmlns:a16="http://schemas.microsoft.com/office/drawing/2014/main" id="{7BC18408-CE3E-4228-BA01-E477897CF2E1}"/>
              </a:ext>
            </a:extLst>
          </p:cNvPr>
          <p:cNvSpPr txBox="1"/>
          <p:nvPr/>
        </p:nvSpPr>
        <p:spPr>
          <a:xfrm>
            <a:off x="5476229" y="5744051"/>
            <a:ext cx="1706890" cy="738664"/>
          </a:xfrm>
          <a:prstGeom prst="rect">
            <a:avLst/>
          </a:prstGeom>
          <a:solidFill>
            <a:srgbClr val="525559"/>
          </a:solidFill>
        </p:spPr>
        <p:txBody>
          <a:bodyPr wrap="square" rtlCol="0">
            <a:spAutoFit/>
          </a:bodyPr>
          <a:lstStyle/>
          <a:p>
            <a:pPr algn="ctr"/>
            <a:r>
              <a:rPr lang="en-US" sz="1400" dirty="0">
                <a:solidFill>
                  <a:schemeClr val="bg1"/>
                </a:solidFill>
              </a:rPr>
              <a:t>Standardizing Emissions for Key Industrial Complexes </a:t>
            </a:r>
          </a:p>
        </p:txBody>
      </p:sp>
      <p:sp>
        <p:nvSpPr>
          <p:cNvPr id="17" name="TextBox 16">
            <a:extLst>
              <a:ext uri="{FF2B5EF4-FFF2-40B4-BE49-F238E27FC236}">
                <a16:creationId xmlns="" xmlns:a16="http://schemas.microsoft.com/office/drawing/2014/main" id="{E7C42590-5E8D-481D-B2FA-C051243D10C6}"/>
              </a:ext>
            </a:extLst>
          </p:cNvPr>
          <p:cNvSpPr txBox="1"/>
          <p:nvPr/>
        </p:nvSpPr>
        <p:spPr>
          <a:xfrm>
            <a:off x="7462507" y="5639666"/>
            <a:ext cx="1706890" cy="954107"/>
          </a:xfrm>
          <a:prstGeom prst="rect">
            <a:avLst/>
          </a:prstGeom>
          <a:solidFill>
            <a:srgbClr val="525559"/>
          </a:solidFill>
        </p:spPr>
        <p:txBody>
          <a:bodyPr wrap="square" rtlCol="0">
            <a:spAutoFit/>
          </a:bodyPr>
          <a:lstStyle/>
          <a:p>
            <a:pPr algn="ctr"/>
            <a:r>
              <a:rPr lang="en-US" sz="1400" dirty="0">
                <a:solidFill>
                  <a:schemeClr val="bg1"/>
                </a:solidFill>
              </a:rPr>
              <a:t>Setting new regulations as required by the “Clean Air Act”</a:t>
            </a:r>
          </a:p>
        </p:txBody>
      </p:sp>
    </p:spTree>
    <p:extLst>
      <p:ext uri="{BB962C8B-B14F-4D97-AF65-F5344CB8AC3E}">
        <p14:creationId xmlns="" xmlns:p14="http://schemas.microsoft.com/office/powerpoint/2010/main" val="3513333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Planning, Budgeting and Performance </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 xmlns:a16="http://schemas.microsoft.com/office/drawing/2014/main" id="{6A37FD7F-0C53-4819-ADD5-D26D685DFA47}"/>
              </a:ext>
            </a:extLst>
          </p:cNvPr>
          <p:cNvSpPr>
            <a:spLocks noGrp="1"/>
          </p:cNvSpPr>
          <p:nvPr>
            <p:ph idx="1"/>
          </p:nvPr>
        </p:nvSpPr>
        <p:spPr>
          <a:xfrm>
            <a:off x="426720" y="1219040"/>
            <a:ext cx="10515600" cy="5315109"/>
          </a:xfrm>
        </p:spPr>
        <p:txBody>
          <a:bodyPr>
            <a:normAutofit/>
          </a:bodyPr>
          <a:lstStyle/>
          <a:p>
            <a:pPr lvl="1" indent="-400050">
              <a:spcAft>
                <a:spcPts val="600"/>
              </a:spcAft>
              <a:buClr>
                <a:schemeClr val="accent2">
                  <a:lumMod val="75000"/>
                </a:schemeClr>
              </a:buClr>
              <a:buFont typeface="Wingdings" panose="05000000000000000000" pitchFamily="2" charset="2"/>
              <a:buChar char="§"/>
            </a:pPr>
            <a:r>
              <a:rPr lang="en-US" b="1" dirty="0" smtClean="0"/>
              <a:t>Input Budget</a:t>
            </a:r>
            <a:r>
              <a:rPr lang="en-US" dirty="0" smtClean="0"/>
              <a:t> </a:t>
            </a:r>
            <a:r>
              <a:rPr lang="en-US" dirty="0"/>
              <a:t>- </a:t>
            </a:r>
            <a:r>
              <a:rPr lang="he-IL" dirty="0"/>
              <a:t> </a:t>
            </a:r>
            <a:r>
              <a:rPr lang="en-US" dirty="0"/>
              <a:t>Defining budget items according to the inputs required for the budgeted body. Minimum administrative flexibility and planning. Input indices.</a:t>
            </a:r>
          </a:p>
          <a:p>
            <a:pPr lvl="1" indent="-400050">
              <a:spcAft>
                <a:spcPts val="600"/>
              </a:spcAft>
              <a:buClr>
                <a:schemeClr val="accent2">
                  <a:lumMod val="75000"/>
                </a:schemeClr>
              </a:buClr>
              <a:buFont typeface="Wingdings" panose="05000000000000000000" pitchFamily="2" charset="2"/>
              <a:buChar char="§"/>
            </a:pPr>
            <a:r>
              <a:rPr lang="en-US" b="1" dirty="0" smtClean="0"/>
              <a:t>Action Budget</a:t>
            </a:r>
            <a:r>
              <a:rPr lang="he-IL" dirty="0" smtClean="0"/>
              <a:t> </a:t>
            </a:r>
            <a:r>
              <a:rPr lang="he-IL" dirty="0"/>
              <a:t>- </a:t>
            </a:r>
            <a:r>
              <a:rPr lang="en-US" dirty="0"/>
              <a:t>Defining budget items according to actions expected from the budgeted body. Wider managerial flexibility and planning. Requires planning (research) inputs. Action indices. </a:t>
            </a:r>
          </a:p>
          <a:p>
            <a:pPr lvl="1" indent="-400050">
              <a:spcAft>
                <a:spcPts val="600"/>
              </a:spcAft>
              <a:buClr>
                <a:schemeClr val="accent2">
                  <a:lumMod val="75000"/>
                </a:schemeClr>
              </a:buClr>
              <a:buFont typeface="Wingdings" panose="05000000000000000000" pitchFamily="2" charset="2"/>
              <a:buChar char="§"/>
            </a:pPr>
            <a:r>
              <a:rPr lang="en-US" b="1" dirty="0" smtClean="0"/>
              <a:t>Output Budget</a:t>
            </a:r>
            <a:r>
              <a:rPr lang="he-IL" dirty="0" smtClean="0"/>
              <a:t> </a:t>
            </a:r>
            <a:r>
              <a:rPr lang="he-IL" dirty="0"/>
              <a:t>– </a:t>
            </a:r>
            <a:r>
              <a:rPr lang="en-US" dirty="0"/>
              <a:t>Defining budget items based on the expected performance (performance budgeting). Broad managerial and planning flexibility. Requires planning (research) connectivity to action and input. Output indices. </a:t>
            </a:r>
          </a:p>
          <a:p>
            <a:pPr lvl="1" indent="-400050">
              <a:spcAft>
                <a:spcPts val="600"/>
              </a:spcAft>
              <a:buClr>
                <a:schemeClr val="accent2">
                  <a:lumMod val="75000"/>
                </a:schemeClr>
              </a:buClr>
              <a:buFont typeface="Wingdings" panose="05000000000000000000" pitchFamily="2" charset="2"/>
              <a:buChar char="§"/>
            </a:pPr>
            <a:r>
              <a:rPr lang="en-US" b="1" dirty="0" smtClean="0"/>
              <a:t>Outcome Budget</a:t>
            </a:r>
            <a:r>
              <a:rPr lang="en-US" dirty="0" smtClean="0"/>
              <a:t> </a:t>
            </a:r>
            <a:r>
              <a:rPr lang="en-US" dirty="0"/>
              <a:t>– Defining budget items according to expected results. Maximum managerial flexibility. Requires planning (research) inputs. Outcome indices. </a:t>
            </a:r>
          </a:p>
        </p:txBody>
      </p:sp>
    </p:spTree>
    <p:extLst>
      <p:ext uri="{BB962C8B-B14F-4D97-AF65-F5344CB8AC3E}">
        <p14:creationId xmlns="" xmlns:p14="http://schemas.microsoft.com/office/powerpoint/2010/main" val="423196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SWOT Analysis </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C22373F9-6D2E-4147-8C09-F64A30454309}"/>
              </a:ext>
            </a:extLst>
          </p:cNvPr>
          <p:cNvPicPr>
            <a:picLocks noChangeAspect="1"/>
          </p:cNvPicPr>
          <p:nvPr/>
        </p:nvPicPr>
        <p:blipFill rotWithShape="1">
          <a:blip r:embed="rId2" cstate="print"/>
          <a:srcRect l="53500" t="36000" r="5666" b="37333"/>
          <a:stretch/>
        </p:blipFill>
        <p:spPr>
          <a:xfrm>
            <a:off x="1125457" y="1862756"/>
            <a:ext cx="9661160" cy="3548998"/>
          </a:xfrm>
          <a:prstGeom prst="rect">
            <a:avLst/>
          </a:prstGeom>
        </p:spPr>
      </p:pic>
      <p:sp>
        <p:nvSpPr>
          <p:cNvPr id="2" name="Rectangle 1">
            <a:extLst>
              <a:ext uri="{FF2B5EF4-FFF2-40B4-BE49-F238E27FC236}">
                <a16:creationId xmlns="" xmlns:a16="http://schemas.microsoft.com/office/drawing/2014/main" id="{11D4D705-2761-42AF-AE9C-F0F28D4B3237}"/>
              </a:ext>
            </a:extLst>
          </p:cNvPr>
          <p:cNvSpPr/>
          <p:nvPr/>
        </p:nvSpPr>
        <p:spPr>
          <a:xfrm>
            <a:off x="7352523" y="2295331"/>
            <a:ext cx="2425959" cy="1071567"/>
          </a:xfrm>
          <a:prstGeom prst="rect">
            <a:avLst/>
          </a:prstGeom>
          <a:solidFill>
            <a:srgbClr val="FF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660066"/>
              </a:solidFill>
              <a:latin typeface="Arial" pitchFamily="34" charset="0"/>
              <a:cs typeface="Arial" pitchFamily="34" charset="0"/>
            </a:endParaRPr>
          </a:p>
        </p:txBody>
      </p:sp>
    </p:spTree>
    <p:extLst>
      <p:ext uri="{BB962C8B-B14F-4D97-AF65-F5344CB8AC3E}">
        <p14:creationId xmlns="" xmlns:p14="http://schemas.microsoft.com/office/powerpoint/2010/main" val="1683674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stretch>
            <a:fillRect/>
          </a:stretch>
        </p:blipFill>
        <p:spPr>
          <a:xfrm>
            <a:off x="1150983" y="681698"/>
            <a:ext cx="9104811" cy="6041048"/>
          </a:xfrm>
          <a:prstGeom prst="rect">
            <a:avLst/>
          </a:prstGeom>
        </p:spPr>
      </p:pic>
      <p:sp>
        <p:nvSpPr>
          <p:cNvPr id="3" name="Rectangle 2"/>
          <p:cNvSpPr/>
          <p:nvPr/>
        </p:nvSpPr>
        <p:spPr>
          <a:xfrm>
            <a:off x="1150983" y="6338208"/>
            <a:ext cx="9392194" cy="384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SWOT Analysis </a:t>
            </a:r>
          </a:p>
        </p:txBody>
      </p:sp>
      <p:sp>
        <p:nvSpPr>
          <p:cNvPr id="9" name="TextBox 8"/>
          <p:cNvSpPr txBox="1"/>
          <p:nvPr/>
        </p:nvSpPr>
        <p:spPr>
          <a:xfrm>
            <a:off x="6643397" y="1531974"/>
            <a:ext cx="3153746" cy="369332"/>
          </a:xfrm>
          <a:prstGeom prst="rect">
            <a:avLst/>
          </a:prstGeom>
          <a:solidFill>
            <a:srgbClr val="F2F0F3"/>
          </a:solidFill>
        </p:spPr>
        <p:txBody>
          <a:bodyPr wrap="square" rtlCol="0">
            <a:spAutoFit/>
          </a:bodyPr>
          <a:lstStyle/>
          <a:p>
            <a:r>
              <a:rPr lang="en-US" b="1" dirty="0">
                <a:solidFill>
                  <a:srgbClr val="660066"/>
                </a:solidFill>
              </a:rPr>
              <a:t>Structure of the S.W.O.T</a:t>
            </a:r>
            <a:r>
              <a:rPr lang="en-US" b="1" dirty="0" smtClean="0">
                <a:solidFill>
                  <a:srgbClr val="660066"/>
                </a:solidFill>
              </a:rPr>
              <a:t>. </a:t>
            </a:r>
            <a:r>
              <a:rPr lang="en-US" b="1" dirty="0" smtClean="0">
                <a:solidFill>
                  <a:srgbClr val="660066"/>
                </a:solidFill>
              </a:rPr>
              <a:t>Model</a:t>
            </a:r>
            <a:endParaRPr lang="en-US" b="1" dirty="0">
              <a:solidFill>
                <a:srgbClr val="660066"/>
              </a:solidFill>
            </a:endParaRPr>
          </a:p>
        </p:txBody>
      </p:sp>
      <p:sp>
        <p:nvSpPr>
          <p:cNvPr id="10" name="TextBox 9"/>
          <p:cNvSpPr txBox="1"/>
          <p:nvPr/>
        </p:nvSpPr>
        <p:spPr>
          <a:xfrm rot="5400000">
            <a:off x="8202131" y="4447363"/>
            <a:ext cx="2638697" cy="369332"/>
          </a:xfrm>
          <a:prstGeom prst="rect">
            <a:avLst/>
          </a:prstGeom>
          <a:solidFill>
            <a:srgbClr val="F2F0F3"/>
          </a:solidFill>
        </p:spPr>
        <p:txBody>
          <a:bodyPr wrap="square" rtlCol="0">
            <a:spAutoFit/>
          </a:bodyPr>
          <a:lstStyle/>
          <a:p>
            <a:r>
              <a:rPr lang="en-US" b="1" dirty="0">
                <a:solidFill>
                  <a:srgbClr val="660066"/>
                </a:solidFill>
              </a:rPr>
              <a:t>External environment</a:t>
            </a:r>
          </a:p>
        </p:txBody>
      </p:sp>
      <p:sp>
        <p:nvSpPr>
          <p:cNvPr id="11" name="TextBox 10"/>
          <p:cNvSpPr txBox="1"/>
          <p:nvPr/>
        </p:nvSpPr>
        <p:spPr>
          <a:xfrm>
            <a:off x="3687354" y="1824337"/>
            <a:ext cx="2638697" cy="369332"/>
          </a:xfrm>
          <a:prstGeom prst="rect">
            <a:avLst/>
          </a:prstGeom>
          <a:solidFill>
            <a:srgbClr val="F2F0F3"/>
          </a:solidFill>
        </p:spPr>
        <p:txBody>
          <a:bodyPr wrap="square" rtlCol="0">
            <a:spAutoFit/>
          </a:bodyPr>
          <a:lstStyle/>
          <a:p>
            <a:r>
              <a:rPr lang="en-US" b="1" dirty="0" smtClean="0">
                <a:solidFill>
                  <a:srgbClr val="660066"/>
                </a:solidFill>
              </a:rPr>
              <a:t>Internal environment</a:t>
            </a:r>
            <a:endParaRPr lang="en-US" b="1" dirty="0">
              <a:solidFill>
                <a:srgbClr val="660066"/>
              </a:solidFill>
            </a:endParaRPr>
          </a:p>
        </p:txBody>
      </p:sp>
      <p:sp>
        <p:nvSpPr>
          <p:cNvPr id="12" name="TextBox 11"/>
          <p:cNvSpPr txBox="1"/>
          <p:nvPr/>
        </p:nvSpPr>
        <p:spPr>
          <a:xfrm>
            <a:off x="2111466" y="2175510"/>
            <a:ext cx="2404550" cy="861774"/>
          </a:xfrm>
          <a:prstGeom prst="rect">
            <a:avLst/>
          </a:prstGeom>
          <a:solidFill>
            <a:srgbClr val="F5EFD9"/>
          </a:solidFill>
        </p:spPr>
        <p:txBody>
          <a:bodyPr wrap="square" rtlCol="0">
            <a:spAutoFit/>
          </a:bodyPr>
          <a:lstStyle/>
          <a:p>
            <a:pPr algn="ctr"/>
            <a:r>
              <a:rPr lang="en-US" sz="1600" b="1" dirty="0"/>
              <a:t>Strengths</a:t>
            </a:r>
          </a:p>
          <a:p>
            <a:pPr algn="ctr"/>
            <a:r>
              <a:rPr lang="en-US" sz="1600" dirty="0"/>
              <a:t>What are </a:t>
            </a:r>
            <a:r>
              <a:rPr lang="en-US" sz="1600" dirty="0" smtClean="0"/>
              <a:t>the strengths </a:t>
            </a:r>
            <a:r>
              <a:rPr lang="en-US" sz="1600" dirty="0"/>
              <a:t>of the </a:t>
            </a:r>
            <a:r>
              <a:rPr lang="en-US" sz="1600" dirty="0" smtClean="0"/>
              <a:t>Ministry?</a:t>
            </a:r>
            <a:endParaRPr lang="en-US" sz="1600" dirty="0"/>
          </a:p>
        </p:txBody>
      </p:sp>
      <p:sp>
        <p:nvSpPr>
          <p:cNvPr id="14" name="TextBox 13"/>
          <p:cNvSpPr txBox="1"/>
          <p:nvPr/>
        </p:nvSpPr>
        <p:spPr>
          <a:xfrm>
            <a:off x="7856376" y="3182053"/>
            <a:ext cx="1392728" cy="1323439"/>
          </a:xfrm>
          <a:prstGeom prst="rect">
            <a:avLst/>
          </a:prstGeom>
          <a:solidFill>
            <a:srgbClr val="F6F5E1"/>
          </a:solidFill>
        </p:spPr>
        <p:txBody>
          <a:bodyPr wrap="square" rtlCol="0">
            <a:spAutoFit/>
          </a:bodyPr>
          <a:lstStyle/>
          <a:p>
            <a:pPr algn="ctr"/>
            <a:r>
              <a:rPr lang="en-US" sz="1600" b="1" dirty="0" smtClean="0"/>
              <a:t>Opportunities</a:t>
            </a:r>
            <a:endParaRPr lang="en-US" sz="1600" b="1" dirty="0"/>
          </a:p>
          <a:p>
            <a:pPr algn="ctr"/>
            <a:r>
              <a:rPr lang="en-US" sz="1600" dirty="0"/>
              <a:t>What </a:t>
            </a:r>
            <a:r>
              <a:rPr lang="en-US" sz="1600" dirty="0" smtClean="0"/>
              <a:t>are the </a:t>
            </a:r>
            <a:r>
              <a:rPr lang="en-US" sz="1600" dirty="0" smtClean="0"/>
              <a:t>opportunities in the environment?</a:t>
            </a:r>
            <a:endParaRPr lang="en-US" sz="1600" dirty="0"/>
          </a:p>
        </p:txBody>
      </p:sp>
      <p:sp>
        <p:nvSpPr>
          <p:cNvPr id="15" name="TextBox 14"/>
          <p:cNvSpPr txBox="1"/>
          <p:nvPr/>
        </p:nvSpPr>
        <p:spPr>
          <a:xfrm>
            <a:off x="7832100" y="4537318"/>
            <a:ext cx="1405206" cy="1323439"/>
          </a:xfrm>
          <a:prstGeom prst="rect">
            <a:avLst/>
          </a:prstGeom>
          <a:solidFill>
            <a:srgbClr val="F5EFD9"/>
          </a:solidFill>
        </p:spPr>
        <p:txBody>
          <a:bodyPr wrap="square" rtlCol="0">
            <a:spAutoFit/>
          </a:bodyPr>
          <a:lstStyle/>
          <a:p>
            <a:pPr algn="ctr"/>
            <a:r>
              <a:rPr lang="en-US" sz="1600" b="1" dirty="0"/>
              <a:t>Threats</a:t>
            </a:r>
          </a:p>
          <a:p>
            <a:pPr algn="ctr"/>
            <a:r>
              <a:rPr lang="en-US" sz="1600" dirty="0"/>
              <a:t>What are the </a:t>
            </a:r>
            <a:r>
              <a:rPr lang="en-US" sz="1600" dirty="0" smtClean="0"/>
              <a:t>threats in the </a:t>
            </a:r>
            <a:r>
              <a:rPr lang="en-US" sz="1600" dirty="0" smtClean="0"/>
              <a:t>environment?</a:t>
            </a:r>
            <a:endParaRPr lang="en-US" sz="1600" dirty="0" smtClean="0"/>
          </a:p>
          <a:p>
            <a:pPr algn="ctr"/>
            <a:endParaRPr lang="en-US" sz="1600" dirty="0"/>
          </a:p>
        </p:txBody>
      </p:sp>
      <p:sp>
        <p:nvSpPr>
          <p:cNvPr id="16" name="TextBox 15"/>
          <p:cNvSpPr txBox="1"/>
          <p:nvPr/>
        </p:nvSpPr>
        <p:spPr>
          <a:xfrm>
            <a:off x="4624252" y="3176165"/>
            <a:ext cx="3078870" cy="1323439"/>
          </a:xfrm>
          <a:prstGeom prst="rect">
            <a:avLst/>
          </a:prstGeom>
          <a:solidFill>
            <a:srgbClr val="F2F0F3"/>
          </a:solidFill>
        </p:spPr>
        <p:txBody>
          <a:bodyPr wrap="square" rtlCol="0">
            <a:spAutoFit/>
          </a:bodyPr>
          <a:lstStyle/>
          <a:p>
            <a:r>
              <a:rPr lang="en-US" sz="1600" dirty="0"/>
              <a:t>What are the alternatives for overcoming the </a:t>
            </a:r>
            <a:r>
              <a:rPr lang="en-US" sz="1600" dirty="0" smtClean="0"/>
              <a:t>Ministry’s weaknesses </a:t>
            </a:r>
            <a:r>
              <a:rPr lang="en-US" sz="1600" dirty="0"/>
              <a:t>while taking advantage of opportunities in the environment?</a:t>
            </a:r>
          </a:p>
        </p:txBody>
      </p:sp>
      <p:sp>
        <p:nvSpPr>
          <p:cNvPr id="17" name="TextBox 16"/>
          <p:cNvSpPr txBox="1"/>
          <p:nvPr/>
        </p:nvSpPr>
        <p:spPr>
          <a:xfrm>
            <a:off x="4609322" y="4626783"/>
            <a:ext cx="3169593" cy="1077218"/>
          </a:xfrm>
          <a:prstGeom prst="rect">
            <a:avLst/>
          </a:prstGeom>
          <a:solidFill>
            <a:srgbClr val="F2F0F3"/>
          </a:solidFill>
        </p:spPr>
        <p:txBody>
          <a:bodyPr wrap="square" rtlCol="0">
            <a:spAutoFit/>
          </a:bodyPr>
          <a:lstStyle/>
          <a:p>
            <a:r>
              <a:rPr lang="en-US" sz="1600" dirty="0"/>
              <a:t>What are the alternatives for dealing </a:t>
            </a:r>
            <a:r>
              <a:rPr lang="en-US" sz="1600" dirty="0" smtClean="0"/>
              <a:t>with the Ministry’s weaknesses in </a:t>
            </a:r>
            <a:r>
              <a:rPr lang="en-US" sz="1600" dirty="0" smtClean="0"/>
              <a:t>relation to existing threats in the </a:t>
            </a:r>
            <a:r>
              <a:rPr lang="en-US" sz="1600" dirty="0" smtClean="0"/>
              <a:t>environment?</a:t>
            </a:r>
            <a:endParaRPr lang="en-US" sz="1600" dirty="0"/>
          </a:p>
        </p:txBody>
      </p:sp>
      <p:sp>
        <p:nvSpPr>
          <p:cNvPr id="18" name="TextBox 17"/>
          <p:cNvSpPr txBox="1"/>
          <p:nvPr/>
        </p:nvSpPr>
        <p:spPr>
          <a:xfrm>
            <a:off x="2058517" y="3292262"/>
            <a:ext cx="2493749" cy="1077218"/>
          </a:xfrm>
          <a:prstGeom prst="rect">
            <a:avLst/>
          </a:prstGeom>
          <a:solidFill>
            <a:srgbClr val="F2F0F3"/>
          </a:solidFill>
        </p:spPr>
        <p:txBody>
          <a:bodyPr wrap="square" rtlCol="0">
            <a:spAutoFit/>
          </a:bodyPr>
          <a:lstStyle/>
          <a:p>
            <a:r>
              <a:rPr lang="en-US" sz="1600" dirty="0"/>
              <a:t>What are the alternatives for adjusting </a:t>
            </a:r>
            <a:r>
              <a:rPr lang="en-US" sz="1600" dirty="0" smtClean="0"/>
              <a:t>the Ministry’s strengths </a:t>
            </a:r>
            <a:r>
              <a:rPr lang="en-US" sz="1600" dirty="0"/>
              <a:t>for opportunities in the environment?</a:t>
            </a:r>
          </a:p>
        </p:txBody>
      </p:sp>
      <p:sp>
        <p:nvSpPr>
          <p:cNvPr id="19" name="TextBox 18"/>
          <p:cNvSpPr txBox="1"/>
          <p:nvPr/>
        </p:nvSpPr>
        <p:spPr>
          <a:xfrm>
            <a:off x="2111466" y="4635724"/>
            <a:ext cx="2367228" cy="1077218"/>
          </a:xfrm>
          <a:prstGeom prst="rect">
            <a:avLst/>
          </a:prstGeom>
          <a:solidFill>
            <a:srgbClr val="F2F0F3"/>
          </a:solidFill>
        </p:spPr>
        <p:txBody>
          <a:bodyPr wrap="square" rtlCol="0">
            <a:spAutoFit/>
          </a:bodyPr>
          <a:lstStyle/>
          <a:p>
            <a:r>
              <a:rPr lang="en-US" sz="1600" dirty="0"/>
              <a:t>What are the alternatives for dealing with threats in the environment using </a:t>
            </a:r>
            <a:r>
              <a:rPr lang="en-US" sz="1600" dirty="0" smtClean="0"/>
              <a:t>the Ministry’s strengths</a:t>
            </a:r>
            <a:r>
              <a:rPr lang="en-US" sz="1600" dirty="0"/>
              <a:t>?</a:t>
            </a:r>
          </a:p>
        </p:txBody>
      </p:sp>
      <p:sp>
        <p:nvSpPr>
          <p:cNvPr id="20" name="TextBox 19"/>
          <p:cNvSpPr txBox="1"/>
          <p:nvPr/>
        </p:nvSpPr>
        <p:spPr>
          <a:xfrm>
            <a:off x="4732746" y="2213610"/>
            <a:ext cx="3047274" cy="830997"/>
          </a:xfrm>
          <a:prstGeom prst="rect">
            <a:avLst/>
          </a:prstGeom>
          <a:solidFill>
            <a:srgbClr val="F5EFD9"/>
          </a:solidFill>
        </p:spPr>
        <p:txBody>
          <a:bodyPr wrap="square" rtlCol="0">
            <a:spAutoFit/>
          </a:bodyPr>
          <a:lstStyle/>
          <a:p>
            <a:pPr algn="ctr"/>
            <a:r>
              <a:rPr lang="en-US" sz="1600" b="1" dirty="0" smtClean="0"/>
              <a:t>Weaknesses</a:t>
            </a:r>
            <a:endParaRPr lang="en-US" sz="1600" b="1" dirty="0"/>
          </a:p>
          <a:p>
            <a:pPr algn="ctr"/>
            <a:r>
              <a:rPr lang="en-US" sz="1600" dirty="0"/>
              <a:t>What are </a:t>
            </a:r>
            <a:r>
              <a:rPr lang="en-US" sz="1600" dirty="0" smtClean="0"/>
              <a:t>the weaknesses of </a:t>
            </a:r>
            <a:r>
              <a:rPr lang="en-US" sz="1600" dirty="0"/>
              <a:t>the </a:t>
            </a:r>
            <a:r>
              <a:rPr lang="en-US" sz="1600" dirty="0" smtClean="0"/>
              <a:t>Ministry?</a:t>
            </a:r>
            <a:endParaRPr lang="en-US" sz="1600" dirty="0"/>
          </a:p>
        </p:txBody>
      </p:sp>
    </p:spTree>
    <p:extLst>
      <p:ext uri="{BB962C8B-B14F-4D97-AF65-F5344CB8AC3E}">
        <p14:creationId xmlns="" xmlns:p14="http://schemas.microsoft.com/office/powerpoint/2010/main" val="4017268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stretch>
            <a:fillRect/>
          </a:stretch>
        </p:blipFill>
        <p:spPr>
          <a:xfrm>
            <a:off x="924562" y="0"/>
            <a:ext cx="9953894" cy="6858000"/>
          </a:xfrm>
          <a:prstGeom prst="rect">
            <a:avLst/>
          </a:prstGeom>
        </p:spPr>
      </p:pic>
      <p:sp>
        <p:nvSpPr>
          <p:cNvPr id="6" name="TextBox 5"/>
          <p:cNvSpPr txBox="1"/>
          <p:nvPr/>
        </p:nvSpPr>
        <p:spPr>
          <a:xfrm>
            <a:off x="8739052" y="52102"/>
            <a:ext cx="2011680" cy="369332"/>
          </a:xfrm>
          <a:prstGeom prst="rect">
            <a:avLst/>
          </a:prstGeom>
          <a:solidFill>
            <a:srgbClr val="FFD549"/>
          </a:solidFill>
        </p:spPr>
        <p:txBody>
          <a:bodyPr wrap="square" rtlCol="0">
            <a:spAutoFit/>
          </a:bodyPr>
          <a:lstStyle/>
          <a:p>
            <a:r>
              <a:rPr lang="en-US" b="1" dirty="0"/>
              <a:t>S.W.O.T A</a:t>
            </a:r>
            <a:r>
              <a:rPr lang="en-US" b="1" dirty="0" smtClean="0"/>
              <a:t>nalysis</a:t>
            </a:r>
            <a:endParaRPr lang="en-US" b="1" dirty="0"/>
          </a:p>
        </p:txBody>
      </p:sp>
      <p:sp>
        <p:nvSpPr>
          <p:cNvPr id="8" name="TextBox 7"/>
          <p:cNvSpPr txBox="1"/>
          <p:nvPr/>
        </p:nvSpPr>
        <p:spPr>
          <a:xfrm>
            <a:off x="8608423" y="1185780"/>
            <a:ext cx="1023257" cy="399180"/>
          </a:xfrm>
          <a:prstGeom prst="rect">
            <a:avLst/>
          </a:prstGeom>
          <a:solidFill>
            <a:srgbClr val="FFD549"/>
          </a:solidFill>
        </p:spPr>
        <p:txBody>
          <a:bodyPr wrap="square" rtlCol="0">
            <a:spAutoFit/>
          </a:bodyPr>
          <a:lstStyle/>
          <a:p>
            <a:endParaRPr lang="en-US" b="1" dirty="0"/>
          </a:p>
        </p:txBody>
      </p:sp>
      <p:sp>
        <p:nvSpPr>
          <p:cNvPr id="9" name="TextBox 8"/>
          <p:cNvSpPr txBox="1"/>
          <p:nvPr/>
        </p:nvSpPr>
        <p:spPr>
          <a:xfrm>
            <a:off x="7207975" y="1514475"/>
            <a:ext cx="3631475" cy="2031325"/>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Broad geographical </a:t>
            </a:r>
            <a:r>
              <a:rPr lang="en-US" sz="1400" dirty="0" smtClean="0"/>
              <a:t>deployment of </a:t>
            </a:r>
            <a:r>
              <a:rPr lang="en-US" sz="1400" dirty="0"/>
              <a:t>36 </a:t>
            </a:r>
            <a:r>
              <a:rPr lang="en-US" sz="1400" dirty="0" smtClean="0"/>
              <a:t>branches</a:t>
            </a:r>
          </a:p>
          <a:p>
            <a:pPr marL="285750" indent="-285750">
              <a:buClr>
                <a:schemeClr val="accent2"/>
              </a:buClr>
              <a:buFont typeface="Arial" panose="020B0604020202020204" pitchFamily="34" charset="0"/>
              <a:buChar char="•"/>
            </a:pPr>
            <a:r>
              <a:rPr lang="en-US" sz="1400" dirty="0"/>
              <a:t>Financial strength and </a:t>
            </a:r>
            <a:r>
              <a:rPr lang="en-US" sz="1400" dirty="0" smtClean="0"/>
              <a:t>capital-adequacy </a:t>
            </a:r>
            <a:r>
              <a:rPr lang="en-US" sz="1400" dirty="0"/>
              <a:t>ratios that may allow the bank to return to dividends</a:t>
            </a:r>
          </a:p>
          <a:p>
            <a:pPr marL="285750" indent="-285750">
              <a:buClr>
                <a:schemeClr val="accent2"/>
              </a:buClr>
              <a:buFont typeface="Arial" panose="020B0604020202020204" pitchFamily="34" charset="0"/>
              <a:buChar char="•"/>
            </a:pPr>
            <a:r>
              <a:rPr lang="en-US" sz="1400" dirty="0"/>
              <a:t>A stable credit portfolio and biased retail </a:t>
            </a:r>
            <a:endParaRPr lang="en-US" sz="1400" dirty="0" smtClean="0"/>
          </a:p>
          <a:p>
            <a:pPr marL="285750" indent="-285750">
              <a:buClr>
                <a:schemeClr val="accent2"/>
              </a:buClr>
              <a:buFont typeface="Arial" panose="020B0604020202020204" pitchFamily="34" charset="0"/>
              <a:buChar char="•"/>
            </a:pPr>
            <a:r>
              <a:rPr lang="en-US" sz="1400" dirty="0"/>
              <a:t>CEO with extensive banking experience and ability to make </a:t>
            </a:r>
            <a:r>
              <a:rPr lang="en-US" sz="1400" dirty="0" smtClean="0"/>
              <a:t>changes</a:t>
            </a:r>
            <a:endParaRPr lang="en-US" sz="1400" dirty="0"/>
          </a:p>
          <a:p>
            <a:endParaRPr lang="en-US" sz="1400" dirty="0"/>
          </a:p>
        </p:txBody>
      </p:sp>
      <p:sp>
        <p:nvSpPr>
          <p:cNvPr id="14" name="TextBox 13"/>
          <p:cNvSpPr txBox="1"/>
          <p:nvPr/>
        </p:nvSpPr>
        <p:spPr>
          <a:xfrm>
            <a:off x="6797040" y="4922520"/>
            <a:ext cx="4053841" cy="1815882"/>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Obtaining a new and cheaper contract to host computing services than the bank has with </a:t>
            </a:r>
            <a:r>
              <a:rPr lang="en-US" sz="1400" dirty="0" err="1" smtClean="0"/>
              <a:t>Leumi</a:t>
            </a:r>
            <a:endParaRPr lang="en-US" sz="1400" dirty="0" smtClean="0"/>
          </a:p>
          <a:p>
            <a:pPr marL="285750" indent="-285750">
              <a:buClr>
                <a:schemeClr val="accent2"/>
              </a:buClr>
              <a:buFont typeface="Arial" panose="020B0604020202020204" pitchFamily="34" charset="0"/>
              <a:buChar char="•"/>
            </a:pPr>
            <a:r>
              <a:rPr lang="en-US" sz="1400" dirty="0"/>
              <a:t>New owners with financial capabilities and banking </a:t>
            </a:r>
            <a:r>
              <a:rPr lang="en-US" sz="1400" dirty="0" smtClean="0"/>
              <a:t>experience</a:t>
            </a:r>
          </a:p>
          <a:p>
            <a:pPr marL="285750" indent="-285750">
              <a:buClr>
                <a:schemeClr val="accent2"/>
              </a:buClr>
              <a:buFont typeface="Arial" panose="020B0604020202020204" pitchFamily="34" charset="0"/>
              <a:buChar char="•"/>
            </a:pPr>
            <a:r>
              <a:rPr lang="en-US" sz="1400" dirty="0"/>
              <a:t>Entering new areas of activity following the Strum law, such as clearing, </a:t>
            </a:r>
            <a:r>
              <a:rPr lang="en-US" sz="1400" dirty="0" smtClean="0"/>
              <a:t>holding </a:t>
            </a:r>
            <a:r>
              <a:rPr lang="en-US" sz="1400" dirty="0"/>
              <a:t>shares of credit card and factoring </a:t>
            </a:r>
            <a:r>
              <a:rPr lang="en-US" sz="1400" dirty="0" smtClean="0"/>
              <a:t>companies</a:t>
            </a:r>
            <a:endParaRPr lang="en-US" sz="1400" dirty="0"/>
          </a:p>
          <a:p>
            <a:pPr marL="285750" indent="-285750">
              <a:buClr>
                <a:schemeClr val="accent2"/>
              </a:buClr>
              <a:buFont typeface="Arial" panose="020B0604020202020204" pitchFamily="34" charset="0"/>
              <a:buChar char="•"/>
            </a:pPr>
            <a:r>
              <a:rPr lang="en-US" sz="1400" dirty="0"/>
              <a:t>Execution of another streamlining plan</a:t>
            </a:r>
          </a:p>
        </p:txBody>
      </p:sp>
      <p:sp>
        <p:nvSpPr>
          <p:cNvPr id="15" name="TextBox 14"/>
          <p:cNvSpPr txBox="1"/>
          <p:nvPr/>
        </p:nvSpPr>
        <p:spPr>
          <a:xfrm>
            <a:off x="8760822" y="4526930"/>
            <a:ext cx="1837508" cy="399180"/>
          </a:xfrm>
          <a:prstGeom prst="rect">
            <a:avLst/>
          </a:prstGeom>
          <a:solidFill>
            <a:srgbClr val="FFD549"/>
          </a:solidFill>
        </p:spPr>
        <p:txBody>
          <a:bodyPr wrap="square" rtlCol="0">
            <a:spAutoFit/>
          </a:bodyPr>
          <a:lstStyle/>
          <a:p>
            <a:endParaRPr lang="en-US" b="1" dirty="0"/>
          </a:p>
        </p:txBody>
      </p:sp>
      <p:sp>
        <p:nvSpPr>
          <p:cNvPr id="16" name="TextBox 15"/>
          <p:cNvSpPr txBox="1"/>
          <p:nvPr/>
        </p:nvSpPr>
        <p:spPr>
          <a:xfrm>
            <a:off x="3398157" y="4547158"/>
            <a:ext cx="1837508" cy="399180"/>
          </a:xfrm>
          <a:prstGeom prst="rect">
            <a:avLst/>
          </a:prstGeom>
          <a:solidFill>
            <a:srgbClr val="FFD549"/>
          </a:solidFill>
        </p:spPr>
        <p:txBody>
          <a:bodyPr wrap="square" rtlCol="0">
            <a:spAutoFit/>
          </a:bodyPr>
          <a:lstStyle/>
          <a:p>
            <a:endParaRPr lang="en-US" b="1" dirty="0"/>
          </a:p>
        </p:txBody>
      </p:sp>
      <p:sp>
        <p:nvSpPr>
          <p:cNvPr id="17" name="TextBox 16"/>
          <p:cNvSpPr txBox="1"/>
          <p:nvPr/>
        </p:nvSpPr>
        <p:spPr>
          <a:xfrm>
            <a:off x="2939870" y="1185780"/>
            <a:ext cx="1837508" cy="399180"/>
          </a:xfrm>
          <a:prstGeom prst="rect">
            <a:avLst/>
          </a:prstGeom>
          <a:solidFill>
            <a:srgbClr val="FFD549"/>
          </a:solidFill>
        </p:spPr>
        <p:txBody>
          <a:bodyPr wrap="square" rtlCol="0">
            <a:spAutoFit/>
          </a:bodyPr>
          <a:lstStyle/>
          <a:p>
            <a:endParaRPr lang="en-US" b="1" dirty="0"/>
          </a:p>
        </p:txBody>
      </p:sp>
      <p:sp>
        <p:nvSpPr>
          <p:cNvPr id="18" name="TextBox 17"/>
          <p:cNvSpPr txBox="1"/>
          <p:nvPr/>
        </p:nvSpPr>
        <p:spPr>
          <a:xfrm>
            <a:off x="937261" y="1569720"/>
            <a:ext cx="3944257" cy="2031325"/>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A small bank suffering from </a:t>
            </a:r>
            <a:r>
              <a:rPr lang="en-US" sz="1400" dirty="0" smtClean="0"/>
              <a:t>shortcomings</a:t>
            </a:r>
          </a:p>
          <a:p>
            <a:pPr marL="285750" indent="-285750">
              <a:buClr>
                <a:schemeClr val="accent2"/>
              </a:buClr>
              <a:buFont typeface="Arial" panose="020B0604020202020204" pitchFamily="34" charset="0"/>
              <a:buChar char="•"/>
            </a:pPr>
            <a:r>
              <a:rPr lang="en-US" sz="1400" dirty="0"/>
              <a:t>Problematic wage agreements and the linkage of wages to that of Bank </a:t>
            </a:r>
            <a:r>
              <a:rPr lang="en-US" sz="1400" dirty="0" err="1"/>
              <a:t>Leumi</a:t>
            </a:r>
            <a:r>
              <a:rPr lang="en-US" sz="1400" dirty="0"/>
              <a:t> </a:t>
            </a:r>
            <a:r>
              <a:rPr lang="en-US" sz="1400" dirty="0" smtClean="0"/>
              <a:t>employees</a:t>
            </a:r>
          </a:p>
          <a:p>
            <a:pPr marL="285750" indent="-285750">
              <a:buClr>
                <a:schemeClr val="accent2"/>
              </a:buClr>
              <a:buFont typeface="Arial" panose="020B0604020202020204" pitchFamily="34" charset="0"/>
              <a:buChar char="•"/>
            </a:pPr>
            <a:r>
              <a:rPr lang="en-US" sz="1400" dirty="0"/>
              <a:t>The low operating efficiency ratio in the banking </a:t>
            </a:r>
            <a:r>
              <a:rPr lang="en-US" sz="1400" dirty="0" smtClean="0"/>
              <a:t>system</a:t>
            </a:r>
          </a:p>
          <a:p>
            <a:pPr marL="285750" indent="-285750">
              <a:buClr>
                <a:schemeClr val="accent2"/>
              </a:buClr>
              <a:buFont typeface="Arial" panose="020B0604020202020204" pitchFamily="34" charset="0"/>
              <a:buChar char="•"/>
            </a:pPr>
            <a:r>
              <a:rPr lang="en-US" sz="1400" dirty="0"/>
              <a:t>Return on equity from the lowest in the banking </a:t>
            </a:r>
            <a:r>
              <a:rPr lang="en-US" sz="1400" dirty="0" smtClean="0"/>
              <a:t>system</a:t>
            </a:r>
          </a:p>
          <a:p>
            <a:pPr marL="285750" indent="-285750">
              <a:buClr>
                <a:schemeClr val="accent2"/>
              </a:buClr>
              <a:buFont typeface="Arial" panose="020B0604020202020204" pitchFamily="34" charset="0"/>
              <a:buChar char="•"/>
            </a:pPr>
            <a:r>
              <a:rPr lang="en-US" sz="1400" dirty="0"/>
              <a:t>Conflicting controlling parties - making it difficult to make decisions</a:t>
            </a:r>
          </a:p>
        </p:txBody>
      </p:sp>
      <p:sp>
        <p:nvSpPr>
          <p:cNvPr id="19" name="TextBox 18"/>
          <p:cNvSpPr txBox="1"/>
          <p:nvPr/>
        </p:nvSpPr>
        <p:spPr>
          <a:xfrm>
            <a:off x="963570" y="4926110"/>
            <a:ext cx="4662348" cy="1815882"/>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The continued heavy regulation, which will hurt the bank's </a:t>
            </a:r>
            <a:r>
              <a:rPr lang="en-US" sz="1400" dirty="0" smtClean="0"/>
              <a:t>income</a:t>
            </a:r>
          </a:p>
          <a:p>
            <a:pPr marL="285750" indent="-285750">
              <a:buClr>
                <a:schemeClr val="accent2"/>
              </a:buClr>
              <a:buFont typeface="Arial" panose="020B0604020202020204" pitchFamily="34" charset="0"/>
              <a:buChar char="•"/>
            </a:pPr>
            <a:r>
              <a:rPr lang="en-US" sz="1400" dirty="0"/>
              <a:t>Continuation of the low interest rate, which will reduce the ability to increase financing </a:t>
            </a:r>
            <a:r>
              <a:rPr lang="en-US" sz="1400" dirty="0" smtClean="0"/>
              <a:t>income</a:t>
            </a:r>
          </a:p>
          <a:p>
            <a:pPr marL="285750" indent="-285750">
              <a:buClr>
                <a:schemeClr val="accent2"/>
              </a:buClr>
              <a:buFont typeface="Arial" panose="020B0604020202020204" pitchFamily="34" charset="0"/>
              <a:buChar char="•"/>
            </a:pPr>
            <a:r>
              <a:rPr lang="en-US" sz="1400" dirty="0"/>
              <a:t>The lack of sufficient capital sources for organic and external </a:t>
            </a:r>
            <a:r>
              <a:rPr lang="en-US" sz="1400" dirty="0" smtClean="0"/>
              <a:t>expansion</a:t>
            </a:r>
          </a:p>
          <a:p>
            <a:pPr marL="285750" indent="-285750">
              <a:buClr>
                <a:schemeClr val="accent2"/>
              </a:buClr>
              <a:buFont typeface="Arial" panose="020B0604020202020204" pitchFamily="34" charset="0"/>
              <a:buChar char="•"/>
            </a:pPr>
            <a:r>
              <a:rPr lang="en-US" sz="1400" dirty="0" smtClean="0"/>
              <a:t>The </a:t>
            </a:r>
            <a:r>
              <a:rPr lang="en-US" sz="1400" dirty="0"/>
              <a:t>low operating efficiency ratio in the banking </a:t>
            </a:r>
            <a:r>
              <a:rPr lang="en-US" sz="1400" dirty="0" smtClean="0"/>
              <a:t>system</a:t>
            </a:r>
          </a:p>
          <a:p>
            <a:pPr marL="285750" indent="-285750">
              <a:buClr>
                <a:schemeClr val="accent2"/>
              </a:buClr>
              <a:buFont typeface="Arial" panose="020B0604020202020204" pitchFamily="34" charset="0"/>
              <a:buChar char="•"/>
            </a:pPr>
            <a:r>
              <a:rPr lang="en-US" sz="1400" dirty="0"/>
              <a:t>Employee resistance to carry out another efficiency plan</a:t>
            </a:r>
          </a:p>
        </p:txBody>
      </p:sp>
      <p:sp>
        <p:nvSpPr>
          <p:cNvPr id="20" name="TextBox 19"/>
          <p:cNvSpPr txBox="1"/>
          <p:nvPr/>
        </p:nvSpPr>
        <p:spPr>
          <a:xfrm>
            <a:off x="6246223" y="1551540"/>
            <a:ext cx="1023257" cy="923330"/>
          </a:xfrm>
          <a:prstGeom prst="rect">
            <a:avLst/>
          </a:prstGeom>
          <a:solidFill>
            <a:srgbClr val="FFD549"/>
          </a:solidFill>
        </p:spPr>
        <p:txBody>
          <a:bodyPr wrap="square" rtlCol="0">
            <a:spAutoFit/>
          </a:bodyPr>
          <a:lstStyle/>
          <a:p>
            <a:endParaRPr lang="en-US" b="1" dirty="0" smtClean="0"/>
          </a:p>
          <a:p>
            <a:endParaRPr lang="en-US" b="1" dirty="0" smtClean="0"/>
          </a:p>
          <a:p>
            <a:endParaRPr lang="en-US" b="1" dirty="0"/>
          </a:p>
        </p:txBody>
      </p:sp>
    </p:spTree>
    <p:extLst>
      <p:ext uri="{BB962C8B-B14F-4D97-AF65-F5344CB8AC3E}">
        <p14:creationId xmlns="" xmlns:p14="http://schemas.microsoft.com/office/powerpoint/2010/main" val="3438852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89280" y="427774"/>
            <a:ext cx="8810752" cy="830997"/>
          </a:xfrm>
          <a:prstGeom prst="rect">
            <a:avLst/>
          </a:prstGeom>
        </p:spPr>
        <p:txBody>
          <a:bodyPr wrap="square">
            <a:spAutoFit/>
          </a:bodyPr>
          <a:lstStyle/>
          <a:p>
            <a:r>
              <a:rPr lang="en-US" sz="2400" b="1" dirty="0">
                <a:solidFill>
                  <a:schemeClr val="accent6">
                    <a:lumMod val="75000"/>
                  </a:schemeClr>
                </a:solidFill>
              </a:rPr>
              <a:t>An </a:t>
            </a:r>
            <a:r>
              <a:rPr lang="en-US" sz="2400" b="1" dirty="0" smtClean="0">
                <a:solidFill>
                  <a:schemeClr val="accent6">
                    <a:lumMod val="75000"/>
                  </a:schemeClr>
                </a:solidFill>
              </a:rPr>
              <a:t>Example </a:t>
            </a:r>
            <a:r>
              <a:rPr lang="en-US" sz="2400" b="1" dirty="0">
                <a:solidFill>
                  <a:schemeClr val="accent6">
                    <a:lumMod val="75000"/>
                  </a:schemeClr>
                </a:solidFill>
              </a:rPr>
              <a:t>from the </a:t>
            </a:r>
            <a:r>
              <a:rPr lang="en-US" sz="2400" b="1" dirty="0" smtClean="0">
                <a:solidFill>
                  <a:schemeClr val="accent6">
                    <a:lumMod val="75000"/>
                  </a:schemeClr>
                </a:solidFill>
              </a:rPr>
              <a:t>Government Planning Guide</a:t>
            </a:r>
            <a:r>
              <a:rPr lang="en-US" sz="2400" b="1" dirty="0">
                <a:solidFill>
                  <a:schemeClr val="accent6">
                    <a:lumMod val="75000"/>
                  </a:schemeClr>
                </a:solidFill>
              </a:rPr>
              <a:t>: The </a:t>
            </a:r>
            <a:r>
              <a:rPr lang="en-US" sz="2400" b="1" dirty="0" smtClean="0">
                <a:solidFill>
                  <a:schemeClr val="accent6">
                    <a:lumMod val="75000"/>
                  </a:schemeClr>
                </a:solidFill>
              </a:rPr>
              <a:t>Process </a:t>
            </a:r>
            <a:r>
              <a:rPr lang="en-US" sz="2400" b="1" dirty="0">
                <a:solidFill>
                  <a:schemeClr val="accent6">
                    <a:lumMod val="75000"/>
                  </a:schemeClr>
                </a:solidFill>
              </a:rPr>
              <a:t>of </a:t>
            </a:r>
            <a:r>
              <a:rPr lang="en-US" sz="2400" b="1" dirty="0" smtClean="0">
                <a:solidFill>
                  <a:schemeClr val="accent6">
                    <a:lumMod val="75000"/>
                  </a:schemeClr>
                </a:solidFill>
              </a:rPr>
              <a:t>Assessing </a:t>
            </a:r>
            <a:r>
              <a:rPr lang="en-US" sz="2400" b="1" dirty="0">
                <a:solidFill>
                  <a:schemeClr val="accent6">
                    <a:lumMod val="75000"/>
                  </a:schemeClr>
                </a:solidFill>
              </a:rPr>
              <a:t>the </a:t>
            </a:r>
            <a:r>
              <a:rPr lang="en-US" sz="2400" b="1" dirty="0" smtClean="0">
                <a:solidFill>
                  <a:schemeClr val="accent6">
                    <a:lumMod val="75000"/>
                  </a:schemeClr>
                </a:solidFill>
              </a:rPr>
              <a:t>Situation </a:t>
            </a:r>
            <a:r>
              <a:rPr lang="en-US" sz="2400" b="1" dirty="0">
                <a:solidFill>
                  <a:schemeClr val="accent6">
                    <a:lumMod val="75000"/>
                  </a:schemeClr>
                </a:solidFill>
              </a:rPr>
              <a:t>of the Israel Police for 2011-2012</a:t>
            </a:r>
          </a:p>
        </p:txBody>
      </p:sp>
      <p:sp>
        <p:nvSpPr>
          <p:cNvPr id="8" name="TextBox 7"/>
          <p:cNvSpPr txBox="1"/>
          <p:nvPr/>
        </p:nvSpPr>
        <p:spPr>
          <a:xfrm>
            <a:off x="589280" y="1148371"/>
            <a:ext cx="7537702"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t>The process consists of three steps:</a:t>
            </a:r>
          </a:p>
          <a:p>
            <a:pPr marL="285750" indent="-285750">
              <a:buFont typeface="Wingdings" panose="05000000000000000000" pitchFamily="2" charset="2"/>
              <a:buChar char="q"/>
            </a:pPr>
            <a:r>
              <a:rPr lang="en-US" dirty="0"/>
              <a:t>Status Assessment - Reference to Intelligence Assessment and External Environment Assessment</a:t>
            </a:r>
          </a:p>
          <a:p>
            <a:pPr marL="285750" indent="-285750">
              <a:buFont typeface="Wingdings" panose="05000000000000000000" pitchFamily="2" charset="2"/>
              <a:buChar char="q"/>
            </a:pPr>
            <a:r>
              <a:rPr lang="en-US" dirty="0"/>
              <a:t>Analysis using the S.W.O.T model</a:t>
            </a:r>
          </a:p>
          <a:p>
            <a:pPr marL="285750" indent="-285750">
              <a:buFont typeface="Wingdings" panose="05000000000000000000" pitchFamily="2" charset="2"/>
              <a:buChar char="q"/>
            </a:pPr>
            <a:r>
              <a:rPr lang="en-US" dirty="0"/>
              <a:t>Strategic focus based on threat prioritization and action plan recommendations</a:t>
            </a:r>
          </a:p>
        </p:txBody>
      </p:sp>
      <p:pic>
        <p:nvPicPr>
          <p:cNvPr id="9" name="Picture 8"/>
          <p:cNvPicPr>
            <a:picLocks noChangeAspect="1"/>
          </p:cNvPicPr>
          <p:nvPr/>
        </p:nvPicPr>
        <p:blipFill>
          <a:blip r:embed="rId2" cstate="print"/>
          <a:stretch>
            <a:fillRect/>
          </a:stretch>
        </p:blipFill>
        <p:spPr>
          <a:xfrm>
            <a:off x="0" y="3024908"/>
            <a:ext cx="9400032" cy="3629114"/>
          </a:xfrm>
          <a:prstGeom prst="rect">
            <a:avLst/>
          </a:prstGeom>
        </p:spPr>
      </p:pic>
      <p:sp>
        <p:nvSpPr>
          <p:cNvPr id="11" name="TextBox 10"/>
          <p:cNvSpPr txBox="1"/>
          <p:nvPr/>
        </p:nvSpPr>
        <p:spPr>
          <a:xfrm>
            <a:off x="7260336" y="3200400"/>
            <a:ext cx="2304288" cy="646331"/>
          </a:xfrm>
          <a:prstGeom prst="rect">
            <a:avLst/>
          </a:prstGeom>
          <a:solidFill>
            <a:schemeClr val="tx1"/>
          </a:solidFill>
        </p:spPr>
        <p:txBody>
          <a:bodyPr wrap="square" rtlCol="0">
            <a:spAutoFit/>
          </a:bodyPr>
          <a:lstStyle/>
          <a:p>
            <a:pPr algn="ctr"/>
            <a:r>
              <a:rPr lang="en-US" dirty="0">
                <a:solidFill>
                  <a:schemeClr val="bg1"/>
                </a:solidFill>
              </a:rPr>
              <a:t>External Environment Assessment</a:t>
            </a:r>
          </a:p>
        </p:txBody>
      </p:sp>
      <p:sp>
        <p:nvSpPr>
          <p:cNvPr id="12" name="TextBox 11"/>
          <p:cNvSpPr txBox="1"/>
          <p:nvPr/>
        </p:nvSpPr>
        <p:spPr>
          <a:xfrm>
            <a:off x="4994656" y="3200399"/>
            <a:ext cx="1954784" cy="646331"/>
          </a:xfrm>
          <a:prstGeom prst="rect">
            <a:avLst/>
          </a:prstGeom>
          <a:solidFill>
            <a:schemeClr val="tx1"/>
          </a:solidFill>
        </p:spPr>
        <p:txBody>
          <a:bodyPr wrap="square" rtlCol="0">
            <a:spAutoFit/>
          </a:bodyPr>
          <a:lstStyle/>
          <a:p>
            <a:pPr algn="ctr"/>
            <a:r>
              <a:rPr lang="en-US" dirty="0">
                <a:solidFill>
                  <a:schemeClr val="bg1"/>
                </a:solidFill>
              </a:rPr>
              <a:t>Intelligence Assessment</a:t>
            </a:r>
          </a:p>
        </p:txBody>
      </p:sp>
      <p:sp>
        <p:nvSpPr>
          <p:cNvPr id="13" name="TextBox 12"/>
          <p:cNvSpPr txBox="1"/>
          <p:nvPr/>
        </p:nvSpPr>
        <p:spPr>
          <a:xfrm>
            <a:off x="2728976" y="3200398"/>
            <a:ext cx="1954784" cy="646331"/>
          </a:xfrm>
          <a:prstGeom prst="rect">
            <a:avLst/>
          </a:prstGeom>
          <a:solidFill>
            <a:schemeClr val="tx1"/>
          </a:solidFill>
        </p:spPr>
        <p:txBody>
          <a:bodyPr wrap="square" rtlCol="0">
            <a:spAutoFit/>
          </a:bodyPr>
          <a:lstStyle/>
          <a:p>
            <a:pPr algn="ctr"/>
            <a:r>
              <a:rPr lang="en-US" dirty="0">
                <a:solidFill>
                  <a:schemeClr val="bg1"/>
                </a:solidFill>
              </a:rPr>
              <a:t>Assessing the status of districts</a:t>
            </a:r>
          </a:p>
        </p:txBody>
      </p:sp>
      <p:sp>
        <p:nvSpPr>
          <p:cNvPr id="14" name="TextBox 13"/>
          <p:cNvSpPr txBox="1"/>
          <p:nvPr/>
        </p:nvSpPr>
        <p:spPr>
          <a:xfrm>
            <a:off x="152400" y="3200398"/>
            <a:ext cx="2216912" cy="646331"/>
          </a:xfrm>
          <a:prstGeom prst="rect">
            <a:avLst/>
          </a:prstGeom>
          <a:solidFill>
            <a:schemeClr val="tx1"/>
          </a:solidFill>
        </p:spPr>
        <p:txBody>
          <a:bodyPr wrap="square" rtlCol="0">
            <a:spAutoFit/>
          </a:bodyPr>
          <a:lstStyle/>
          <a:p>
            <a:pPr algn="ctr"/>
            <a:r>
              <a:rPr lang="en-US" dirty="0">
                <a:solidFill>
                  <a:schemeClr val="bg1"/>
                </a:solidFill>
              </a:rPr>
              <a:t>Assessing the status of </a:t>
            </a:r>
            <a:r>
              <a:rPr lang="en-US" dirty="0" smtClean="0">
                <a:solidFill>
                  <a:schemeClr val="bg1"/>
                </a:solidFill>
              </a:rPr>
              <a:t>department</a:t>
            </a:r>
            <a:endParaRPr lang="en-US" dirty="0">
              <a:solidFill>
                <a:schemeClr val="bg1"/>
              </a:solidFill>
            </a:endParaRPr>
          </a:p>
        </p:txBody>
      </p:sp>
      <p:sp>
        <p:nvSpPr>
          <p:cNvPr id="15" name="TextBox 14"/>
          <p:cNvSpPr txBox="1"/>
          <p:nvPr/>
        </p:nvSpPr>
        <p:spPr>
          <a:xfrm>
            <a:off x="1619250" y="4640346"/>
            <a:ext cx="1866900" cy="646331"/>
          </a:xfrm>
          <a:prstGeom prst="rect">
            <a:avLst/>
          </a:prstGeom>
          <a:solidFill>
            <a:schemeClr val="tx1"/>
          </a:solidFill>
        </p:spPr>
        <p:txBody>
          <a:bodyPr wrap="square" rtlCol="0">
            <a:spAutoFit/>
          </a:bodyPr>
          <a:lstStyle/>
          <a:p>
            <a:pPr algn="ctr"/>
            <a:r>
              <a:rPr lang="en-US" dirty="0">
                <a:solidFill>
                  <a:schemeClr val="bg1"/>
                </a:solidFill>
              </a:rPr>
              <a:t>Minister's </a:t>
            </a:r>
            <a:r>
              <a:rPr lang="en-US" dirty="0" smtClean="0">
                <a:solidFill>
                  <a:schemeClr val="bg1"/>
                </a:solidFill>
              </a:rPr>
              <a:t>policy</a:t>
            </a:r>
          </a:p>
          <a:p>
            <a:pPr algn="ctr"/>
            <a:endParaRPr lang="en-US" dirty="0">
              <a:solidFill>
                <a:schemeClr val="bg1"/>
              </a:solidFill>
            </a:endParaRPr>
          </a:p>
        </p:txBody>
      </p:sp>
      <p:sp>
        <p:nvSpPr>
          <p:cNvPr id="16" name="TextBox 15"/>
          <p:cNvSpPr txBox="1"/>
          <p:nvPr/>
        </p:nvSpPr>
        <p:spPr>
          <a:xfrm>
            <a:off x="3867150" y="4640346"/>
            <a:ext cx="1866900" cy="646331"/>
          </a:xfrm>
          <a:prstGeom prst="rect">
            <a:avLst/>
          </a:prstGeom>
          <a:solidFill>
            <a:schemeClr val="tx1"/>
          </a:solidFill>
        </p:spPr>
        <p:txBody>
          <a:bodyPr wrap="square" rtlCol="0">
            <a:spAutoFit/>
          </a:bodyPr>
          <a:lstStyle/>
          <a:p>
            <a:pPr algn="ctr"/>
            <a:r>
              <a:rPr lang="en-US" dirty="0">
                <a:solidFill>
                  <a:schemeClr val="bg1"/>
                </a:solidFill>
              </a:rPr>
              <a:t>Prioritizing Threats</a:t>
            </a:r>
          </a:p>
        </p:txBody>
      </p:sp>
      <p:sp>
        <p:nvSpPr>
          <p:cNvPr id="17" name="TextBox 16"/>
          <p:cNvSpPr txBox="1"/>
          <p:nvPr/>
        </p:nvSpPr>
        <p:spPr>
          <a:xfrm>
            <a:off x="6008624" y="4640346"/>
            <a:ext cx="1881632" cy="646331"/>
          </a:xfrm>
          <a:prstGeom prst="rect">
            <a:avLst/>
          </a:prstGeom>
          <a:solidFill>
            <a:schemeClr val="tx1"/>
          </a:solidFill>
        </p:spPr>
        <p:txBody>
          <a:bodyPr wrap="square" rtlCol="0">
            <a:spAutoFit/>
          </a:bodyPr>
          <a:lstStyle/>
          <a:p>
            <a:pPr algn="ctr"/>
            <a:r>
              <a:rPr lang="en-US" dirty="0" smtClean="0">
                <a:solidFill>
                  <a:schemeClr val="bg1"/>
                </a:solidFill>
              </a:rPr>
              <a:t>Commissioner’s </a:t>
            </a:r>
            <a:r>
              <a:rPr lang="en-US" dirty="0">
                <a:solidFill>
                  <a:schemeClr val="bg1"/>
                </a:solidFill>
              </a:rPr>
              <a:t>Policy</a:t>
            </a:r>
          </a:p>
        </p:txBody>
      </p:sp>
      <p:sp>
        <p:nvSpPr>
          <p:cNvPr id="19" name="TextBox 18"/>
          <p:cNvSpPr txBox="1"/>
          <p:nvPr/>
        </p:nvSpPr>
        <p:spPr>
          <a:xfrm>
            <a:off x="3352800" y="5370185"/>
            <a:ext cx="2857500" cy="1200329"/>
          </a:xfrm>
          <a:prstGeom prst="rect">
            <a:avLst/>
          </a:prstGeom>
          <a:solidFill>
            <a:schemeClr val="tx1"/>
          </a:solidFill>
        </p:spPr>
        <p:txBody>
          <a:bodyPr wrap="square" rtlCol="0">
            <a:spAutoFit/>
          </a:bodyPr>
          <a:lstStyle/>
          <a:p>
            <a:pPr algn="ctr"/>
            <a:r>
              <a:rPr lang="en-US" dirty="0" smtClean="0">
                <a:solidFill>
                  <a:schemeClr val="bg1"/>
                </a:solidFill>
              </a:rPr>
              <a:t>Strategic focus</a:t>
            </a:r>
            <a:endParaRPr lang="en-US" dirty="0">
              <a:solidFill>
                <a:schemeClr val="bg1"/>
              </a:solidFill>
            </a:endParaRPr>
          </a:p>
          <a:p>
            <a:pPr algn="ctr"/>
            <a:r>
              <a:rPr lang="en-US" dirty="0">
                <a:solidFill>
                  <a:schemeClr val="bg1"/>
                </a:solidFill>
              </a:rPr>
              <a:t>policy</a:t>
            </a:r>
          </a:p>
          <a:p>
            <a:pPr algn="ctr"/>
            <a:r>
              <a:rPr lang="en-US" dirty="0" smtClean="0">
                <a:solidFill>
                  <a:schemeClr val="bg1"/>
                </a:solidFill>
              </a:rPr>
              <a:t>Objectives</a:t>
            </a:r>
            <a:endParaRPr lang="en-US" dirty="0">
              <a:solidFill>
                <a:schemeClr val="bg1"/>
              </a:solidFill>
            </a:endParaRPr>
          </a:p>
          <a:p>
            <a:pPr algn="ctr"/>
            <a:r>
              <a:rPr lang="en-US" dirty="0">
                <a:solidFill>
                  <a:schemeClr val="bg1"/>
                </a:solidFill>
              </a:rPr>
              <a:t>Multi-year plan</a:t>
            </a:r>
          </a:p>
        </p:txBody>
      </p:sp>
    </p:spTree>
    <p:extLst>
      <p:ext uri="{BB962C8B-B14F-4D97-AF65-F5344CB8AC3E}">
        <p14:creationId xmlns="" xmlns:p14="http://schemas.microsoft.com/office/powerpoint/2010/main" val="4076004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55322" y="773430"/>
            <a:ext cx="9486898" cy="6955750"/>
          </a:xfrm>
          <a:prstGeom prst="rect">
            <a:avLst/>
          </a:prstGeom>
          <a:noFill/>
        </p:spPr>
        <p:txBody>
          <a:bodyPr wrap="square" rtlCol="0">
            <a:spAutoFit/>
          </a:bodyPr>
          <a:lstStyle/>
          <a:p>
            <a:pPr marL="285750" indent="-285750"/>
            <a:endParaRPr lang="en-US" sz="2000" dirty="0" smtClean="0"/>
          </a:p>
          <a:p>
            <a:pPr marL="285750" indent="-285750">
              <a:buClr>
                <a:schemeClr val="accent2"/>
              </a:buClr>
              <a:buFont typeface="Wingdings" pitchFamily="2" charset="2"/>
              <a:buChar char="§"/>
            </a:pPr>
            <a:r>
              <a:rPr lang="en-US" sz="2000" dirty="0" smtClean="0"/>
              <a:t>The assessment of the external environment involves the analysis of external processes for the police and the concentration of opportunities and external threats to the police. The analysis includes six categories: </a:t>
            </a:r>
            <a:r>
              <a:rPr lang="en-US" sz="2000" dirty="0" smtClean="0"/>
              <a:t>Political </a:t>
            </a:r>
            <a:r>
              <a:rPr lang="en-US" sz="2000" dirty="0" smtClean="0"/>
              <a:t>(P), Economy (E), Society (S), Technology (T), Environment (E), Law (L) [Model PESTEL]</a:t>
            </a:r>
          </a:p>
          <a:p>
            <a:pPr marL="285750" indent="-285750">
              <a:buFont typeface="Wingdings" pitchFamily="2" charset="2"/>
              <a:buChar char="§"/>
            </a:pPr>
            <a:endParaRPr lang="en-US" sz="2000" dirty="0" smtClean="0"/>
          </a:p>
          <a:p>
            <a:endParaRPr lang="en-US" sz="2000" dirty="0" smtClean="0"/>
          </a:p>
          <a:p>
            <a:pPr marL="285750" indent="-285750">
              <a:buClr>
                <a:schemeClr val="accent2"/>
              </a:buClr>
              <a:buFont typeface="Wingdings" pitchFamily="2" charset="2"/>
              <a:buChar char="§"/>
            </a:pPr>
            <a:r>
              <a:rPr lang="en-US" sz="2000" dirty="0" smtClean="0"/>
              <a:t>The six categories cover four circles: global, regional, political and the tangent circle for the Israeli police directly. All of this data is weighted into a threat prioritization that includes: statistics and surveys, public will and conscience - a model that examines crime phenomena per 1,000 </a:t>
            </a:r>
            <a:r>
              <a:rPr lang="en-US" sz="2000" dirty="0" smtClean="0"/>
              <a:t>people </a:t>
            </a:r>
            <a:r>
              <a:rPr lang="en-US" sz="2000" dirty="0" smtClean="0"/>
              <a:t>in the various localities. Threats are prioritized in clusters, and organized in a matrix that presents the severity of the threat vs. the frequency/level of the threat. </a:t>
            </a:r>
          </a:p>
          <a:p>
            <a:pPr marL="285750" indent="-285750"/>
            <a:endParaRPr lang="en-US" sz="2000" dirty="0" smtClean="0"/>
          </a:p>
          <a:p>
            <a:pPr marL="285750" indent="-285750"/>
            <a:endParaRPr lang="en-US" sz="2000" dirty="0" smtClean="0"/>
          </a:p>
          <a:p>
            <a:pPr marL="285750" indent="-285750">
              <a:buClr>
                <a:schemeClr val="accent2"/>
              </a:buClr>
              <a:buFont typeface="Wingdings" pitchFamily="2" charset="2"/>
              <a:buChar char="§"/>
            </a:pPr>
            <a:r>
              <a:rPr lang="en-US" sz="2000" dirty="0" smtClean="0"/>
              <a:t>This analysis uses the balanced </a:t>
            </a:r>
            <a:r>
              <a:rPr lang="en-US" sz="2000" dirty="0" smtClean="0"/>
              <a:t>scorecards method</a:t>
            </a:r>
            <a:r>
              <a:rPr lang="en-US" sz="2000" dirty="0" smtClean="0"/>
              <a:t>.</a:t>
            </a:r>
          </a:p>
          <a:p>
            <a:pPr marL="285750" indent="-285750">
              <a:buFont typeface="Wingdings" pitchFamily="2" charset="2"/>
              <a:buChar char="§"/>
            </a:pPr>
            <a:endParaRPr lang="en-US" dirty="0" smtClean="0"/>
          </a:p>
          <a:p>
            <a:pPr marL="285750" indent="-285750">
              <a:buFont typeface="Wingdings" pitchFamily="2" charset="2"/>
              <a:buChar char="§"/>
            </a:pPr>
            <a:endParaRPr lang="en-US" dirty="0" smtClean="0"/>
          </a:p>
          <a:p>
            <a:endParaRPr lang="en-US" dirty="0" smtClean="0"/>
          </a:p>
          <a:p>
            <a:endParaRPr lang="en-US" dirty="0" smtClean="0"/>
          </a:p>
          <a:p>
            <a:pPr marL="285750" indent="-285750"/>
            <a:endParaRPr lang="en-US" dirty="0" smtClean="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Tree>
    <p:extLst>
      <p:ext uri="{BB962C8B-B14F-4D97-AF65-F5344CB8AC3E}">
        <p14:creationId xmlns="" xmlns:p14="http://schemas.microsoft.com/office/powerpoint/2010/main" val="1282875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Principle – Agent Framework</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 xmlns:a16="http://schemas.microsoft.com/office/drawing/2014/main" id="{6A37FD7F-0C53-4819-ADD5-D26D685DFA47}"/>
              </a:ext>
            </a:extLst>
          </p:cNvPr>
          <p:cNvSpPr>
            <a:spLocks noGrp="1"/>
          </p:cNvSpPr>
          <p:nvPr>
            <p:ph idx="1"/>
          </p:nvPr>
        </p:nvSpPr>
        <p:spPr>
          <a:xfrm>
            <a:off x="426720" y="1219041"/>
            <a:ext cx="9357360" cy="5252880"/>
          </a:xfrm>
        </p:spPr>
        <p:txBody>
          <a:bodyPr>
            <a:normAutofit fontScale="92500" lnSpcReduction="10000"/>
          </a:bodyPr>
          <a:lstStyle/>
          <a:p>
            <a:pPr marL="342900" indent="-342900">
              <a:buClr>
                <a:schemeClr val="accent2">
                  <a:lumMod val="75000"/>
                </a:schemeClr>
              </a:buClr>
              <a:buFont typeface="Wingdings" panose="05000000000000000000" pitchFamily="2" charset="2"/>
              <a:buChar char="§"/>
            </a:pPr>
            <a:r>
              <a:rPr lang="en-GB" sz="2400" dirty="0"/>
              <a:t>The Principle-Agent approach sees the relationship in the human reality as one between authority (Principle) and subordinates (Agent). The principle has the authority to set rules and compensation, including those referring to the subordinate-agent, whereas the agent holds private information regarding their abilities, intentions and action. </a:t>
            </a:r>
          </a:p>
          <a:p>
            <a:pPr marL="342900" indent="-342900">
              <a:buClr>
                <a:schemeClr val="accent2">
                  <a:lumMod val="75000"/>
                </a:schemeClr>
              </a:buClr>
              <a:buFont typeface="Wingdings" panose="05000000000000000000" pitchFamily="2" charset="2"/>
              <a:buChar char="§"/>
            </a:pPr>
            <a:r>
              <a:rPr lang="en-GB" sz="2400" dirty="0"/>
              <a:t>The Principle aspires to bring the Agent to invest their utmost abilities and productivity, however they do not necessarily know the private information held by the agent. The Agent may use this information strategically in order to reach benefits that may not always coincide with those of the principle and the organization. </a:t>
            </a:r>
          </a:p>
          <a:p>
            <a:pPr marL="342900" indent="-342900">
              <a:buClr>
                <a:schemeClr val="accent2">
                  <a:lumMod val="75000"/>
                </a:schemeClr>
              </a:buClr>
              <a:buFont typeface="Wingdings" panose="05000000000000000000" pitchFamily="2" charset="2"/>
              <a:buChar char="§"/>
            </a:pPr>
            <a:r>
              <a:rPr lang="en-GB" sz="2400" dirty="0"/>
              <a:t>The Principle-Agent model depicts a basic matter of asymmetrical information that leads to a control issue between the principle and the agent. </a:t>
            </a:r>
          </a:p>
          <a:p>
            <a:pPr marL="342900" indent="-342900">
              <a:buClr>
                <a:schemeClr val="accent2">
                  <a:lumMod val="75000"/>
                </a:schemeClr>
              </a:buClr>
              <a:buFont typeface="Wingdings" panose="05000000000000000000" pitchFamily="2" charset="2"/>
              <a:buChar char="§"/>
            </a:pPr>
            <a:r>
              <a:rPr lang="en-GB" sz="2400" dirty="0"/>
              <a:t>Economics literature deals with this matter in great length trying to find a structure and contract that would maximize the organization’s efficiency. </a:t>
            </a:r>
          </a:p>
          <a:p>
            <a:pPr marL="342900" indent="-342900">
              <a:buClr>
                <a:schemeClr val="accent2">
                  <a:lumMod val="75000"/>
                </a:schemeClr>
              </a:buClr>
              <a:buFont typeface="Wingdings" panose="05000000000000000000" pitchFamily="2" charset="2"/>
              <a:buChar char="§"/>
            </a:pPr>
            <a:r>
              <a:rPr lang="en-GB" sz="2400" dirty="0"/>
              <a:t>This is an individual incident reflecting a greater issue: the </a:t>
            </a:r>
            <a:r>
              <a:rPr lang="en-GB" sz="2400" b="1" u="sng" dirty="0"/>
              <a:t>Collective Action Problem</a:t>
            </a:r>
            <a:r>
              <a:rPr lang="en-GB" sz="2400" dirty="0"/>
              <a:t>.</a:t>
            </a:r>
            <a:endParaRPr lang="en-US" sz="2400" dirty="0"/>
          </a:p>
        </p:txBody>
      </p:sp>
    </p:spTree>
    <p:extLst>
      <p:ext uri="{BB962C8B-B14F-4D97-AF65-F5344CB8AC3E}">
        <p14:creationId xmlns="" xmlns:p14="http://schemas.microsoft.com/office/powerpoint/2010/main" val="180648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6A37FD7F-0C53-4819-ADD5-D26D685DFA47}"/>
              </a:ext>
            </a:extLst>
          </p:cNvPr>
          <p:cNvSpPr>
            <a:spLocks noGrp="1"/>
          </p:cNvSpPr>
          <p:nvPr>
            <p:ph idx="1"/>
          </p:nvPr>
        </p:nvSpPr>
        <p:spPr>
          <a:xfrm>
            <a:off x="134112" y="428593"/>
            <a:ext cx="10515600" cy="4351338"/>
          </a:xfrm>
        </p:spPr>
        <p:txBody>
          <a:bodyPr>
            <a:normAutofit/>
          </a:bodyPr>
          <a:lstStyle/>
          <a:p>
            <a:pPr lvl="1" indent="-400050">
              <a:buClr>
                <a:schemeClr val="accent2">
                  <a:lumMod val="75000"/>
                </a:schemeClr>
              </a:buClr>
              <a:buFont typeface="Wingdings" panose="05000000000000000000" pitchFamily="2" charset="2"/>
              <a:buChar char="§"/>
            </a:pPr>
            <a:r>
              <a:rPr lang="en-US" sz="1900" dirty="0" smtClean="0"/>
              <a:t> </a:t>
            </a:r>
            <a:r>
              <a:rPr lang="en-US" sz="1900" dirty="0"/>
              <a:t>Assessment of the threat in the area of </a:t>
            </a:r>
            <a:r>
              <a:rPr lang="en-US" sz="1900" dirty="0" smtClean="0"/>
              <a:t>car accidents</a:t>
            </a:r>
            <a:r>
              <a:rPr lang="en-US" sz="1900" dirty="0"/>
              <a:t>: The situation assessment data was analyzed in the S. W. O. T matrix, resulting in the point of contact between threat and weakness in two areas:</a:t>
            </a:r>
          </a:p>
          <a:p>
            <a:pPr lvl="2" indent="-400050">
              <a:buClr>
                <a:schemeClr val="accent6"/>
              </a:buClr>
              <a:buFont typeface="Wingdings" panose="05000000000000000000" pitchFamily="2" charset="2"/>
              <a:buChar char="§"/>
            </a:pPr>
            <a:r>
              <a:rPr lang="en-US" sz="1500" dirty="0" smtClean="0"/>
              <a:t> </a:t>
            </a:r>
            <a:r>
              <a:rPr lang="en-US" sz="1500" dirty="0"/>
              <a:t>Treatment of </a:t>
            </a:r>
            <a:r>
              <a:rPr lang="en-US" sz="1500" dirty="0" smtClean="0"/>
              <a:t>car accidents </a:t>
            </a:r>
            <a:r>
              <a:rPr lang="en-US" sz="1500" dirty="0"/>
              <a:t>with emphasis on pedestrians, children and the elderly.</a:t>
            </a:r>
          </a:p>
          <a:p>
            <a:pPr lvl="2" indent="-400050">
              <a:buClr>
                <a:schemeClr val="accent6"/>
              </a:buClr>
              <a:buFont typeface="Wingdings" panose="05000000000000000000" pitchFamily="2" charset="2"/>
              <a:buChar char="§"/>
            </a:pPr>
            <a:r>
              <a:rPr lang="en-US" sz="1500" dirty="0" smtClean="0"/>
              <a:t> </a:t>
            </a:r>
            <a:r>
              <a:rPr lang="en-US" sz="1500" dirty="0"/>
              <a:t>Lack of correlation between the increase in the number of </a:t>
            </a:r>
            <a:r>
              <a:rPr lang="en-US" sz="1500" dirty="0" smtClean="0"/>
              <a:t>vehicles, </a:t>
            </a:r>
            <a:r>
              <a:rPr lang="en-US" sz="1500" dirty="0"/>
              <a:t>the number of drivers and the number of traffic </a:t>
            </a:r>
            <a:r>
              <a:rPr lang="en-US" sz="1500" dirty="0" smtClean="0"/>
              <a:t>policemen.</a:t>
            </a:r>
            <a:endParaRPr lang="en-US" sz="1500" dirty="0"/>
          </a:p>
          <a:p>
            <a:pPr lvl="1" indent="-400050">
              <a:buClr>
                <a:schemeClr val="accent2">
                  <a:lumMod val="75000"/>
                </a:schemeClr>
              </a:buClr>
              <a:buFont typeface="Wingdings" panose="05000000000000000000" pitchFamily="2" charset="2"/>
              <a:buChar char="§"/>
            </a:pPr>
            <a:r>
              <a:rPr lang="en-US" sz="1900" dirty="0" smtClean="0"/>
              <a:t> </a:t>
            </a:r>
            <a:r>
              <a:rPr lang="en-US" sz="1900" dirty="0"/>
              <a:t>All data </a:t>
            </a:r>
            <a:r>
              <a:rPr lang="en-US" sz="1900" dirty="0" smtClean="0"/>
              <a:t>was weighted </a:t>
            </a:r>
            <a:r>
              <a:rPr lang="en-US" sz="1900" dirty="0"/>
              <a:t>for a matrix that served as the basis for threat prioritization:</a:t>
            </a:r>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pic>
        <p:nvPicPr>
          <p:cNvPr id="10" name="Picture 9"/>
          <p:cNvPicPr>
            <a:picLocks noChangeAspect="1"/>
          </p:cNvPicPr>
          <p:nvPr/>
        </p:nvPicPr>
        <p:blipFill>
          <a:blip r:embed="rId2" cstate="print"/>
          <a:stretch>
            <a:fillRect/>
          </a:stretch>
        </p:blipFill>
        <p:spPr>
          <a:xfrm>
            <a:off x="2351315" y="2749110"/>
            <a:ext cx="6712448" cy="3912354"/>
          </a:xfrm>
          <a:prstGeom prst="rect">
            <a:avLst/>
          </a:prstGeom>
          <a:solidFill>
            <a:schemeClr val="bg1"/>
          </a:solidFill>
          <a:ln>
            <a:solidFill>
              <a:schemeClr val="tx1"/>
            </a:solidFill>
          </a:ln>
        </p:spPr>
      </p:pic>
      <p:sp>
        <p:nvSpPr>
          <p:cNvPr id="12" name="TextBox 11"/>
          <p:cNvSpPr txBox="1"/>
          <p:nvPr/>
        </p:nvSpPr>
        <p:spPr>
          <a:xfrm>
            <a:off x="7028619" y="2734330"/>
            <a:ext cx="2040735" cy="1015663"/>
          </a:xfrm>
          <a:prstGeom prst="rect">
            <a:avLst/>
          </a:prstGeom>
          <a:solidFill>
            <a:schemeClr val="bg1"/>
          </a:solidFill>
          <a:ln>
            <a:solidFill>
              <a:schemeClr val="tx1"/>
            </a:solidFill>
          </a:ln>
        </p:spPr>
        <p:txBody>
          <a:bodyPr wrap="square" rtlCol="0">
            <a:spAutoFit/>
          </a:bodyPr>
          <a:lstStyle/>
          <a:p>
            <a:pPr algn="ctr"/>
            <a:r>
              <a:rPr lang="en-US" sz="2000" b="1" dirty="0"/>
              <a:t>Statistical </a:t>
            </a:r>
            <a:r>
              <a:rPr lang="en-US" sz="2000" b="1" dirty="0" smtClean="0"/>
              <a:t>data</a:t>
            </a:r>
          </a:p>
          <a:p>
            <a:pPr algn="ctr"/>
            <a:endParaRPr lang="en-US" sz="2000" b="1" dirty="0" smtClean="0"/>
          </a:p>
          <a:p>
            <a:pPr algn="ctr"/>
            <a:endParaRPr lang="en-US" sz="2000" b="1" dirty="0"/>
          </a:p>
        </p:txBody>
      </p:sp>
      <p:sp>
        <p:nvSpPr>
          <p:cNvPr id="13" name="TextBox 12"/>
          <p:cNvSpPr txBox="1"/>
          <p:nvPr/>
        </p:nvSpPr>
        <p:spPr>
          <a:xfrm>
            <a:off x="5368026" y="2743200"/>
            <a:ext cx="1667256" cy="731520"/>
          </a:xfrm>
          <a:prstGeom prst="rect">
            <a:avLst/>
          </a:prstGeom>
          <a:solidFill>
            <a:schemeClr val="bg1"/>
          </a:solidFill>
          <a:ln>
            <a:solidFill>
              <a:schemeClr val="tx1"/>
            </a:solidFill>
          </a:ln>
        </p:spPr>
        <p:txBody>
          <a:bodyPr wrap="square" rtlCol="0">
            <a:spAutoFit/>
          </a:bodyPr>
          <a:lstStyle/>
          <a:p>
            <a:pPr algn="ctr"/>
            <a:r>
              <a:rPr lang="en-US" sz="2000" b="1" dirty="0" smtClean="0"/>
              <a:t>Public </a:t>
            </a:r>
            <a:r>
              <a:rPr lang="en-US" sz="2000" b="1" dirty="0" smtClean="0"/>
              <a:t>Will</a:t>
            </a:r>
          </a:p>
          <a:p>
            <a:pPr algn="ctr"/>
            <a:endParaRPr lang="en-US" sz="2000" b="1" dirty="0"/>
          </a:p>
        </p:txBody>
      </p:sp>
      <p:sp>
        <p:nvSpPr>
          <p:cNvPr id="14" name="TextBox 13"/>
          <p:cNvSpPr txBox="1"/>
          <p:nvPr/>
        </p:nvSpPr>
        <p:spPr>
          <a:xfrm>
            <a:off x="3956180" y="2749109"/>
            <a:ext cx="1423540" cy="1015663"/>
          </a:xfrm>
          <a:prstGeom prst="rect">
            <a:avLst/>
          </a:prstGeom>
          <a:solidFill>
            <a:schemeClr val="bg1"/>
          </a:solidFill>
          <a:ln>
            <a:solidFill>
              <a:schemeClr val="tx1"/>
            </a:solidFill>
          </a:ln>
        </p:spPr>
        <p:txBody>
          <a:bodyPr wrap="square" rtlCol="0">
            <a:spAutoFit/>
          </a:bodyPr>
          <a:lstStyle/>
          <a:p>
            <a:pPr algn="ctr"/>
            <a:r>
              <a:rPr lang="en-US" sz="2000" b="1" dirty="0" smtClean="0"/>
              <a:t>District</a:t>
            </a:r>
          </a:p>
          <a:p>
            <a:pPr algn="ctr"/>
            <a:r>
              <a:rPr lang="en-US" sz="2000" b="1" dirty="0" smtClean="0"/>
              <a:t>Ranking</a:t>
            </a:r>
          </a:p>
          <a:p>
            <a:pPr algn="ctr"/>
            <a:endParaRPr lang="en-US" sz="2000" b="1" dirty="0"/>
          </a:p>
        </p:txBody>
      </p:sp>
      <p:sp>
        <p:nvSpPr>
          <p:cNvPr id="15" name="TextBox 14"/>
          <p:cNvSpPr txBox="1"/>
          <p:nvPr/>
        </p:nvSpPr>
        <p:spPr>
          <a:xfrm>
            <a:off x="1752600" y="2749110"/>
            <a:ext cx="2194560" cy="738664"/>
          </a:xfrm>
          <a:prstGeom prst="rect">
            <a:avLst/>
          </a:prstGeom>
          <a:solidFill>
            <a:schemeClr val="bg1"/>
          </a:solidFill>
          <a:ln>
            <a:solidFill>
              <a:schemeClr val="tx1"/>
            </a:solidFill>
          </a:ln>
        </p:spPr>
        <p:txBody>
          <a:bodyPr wrap="square" rtlCol="0">
            <a:spAutoFit/>
          </a:bodyPr>
          <a:lstStyle/>
          <a:p>
            <a:pPr algn="ctr"/>
            <a:r>
              <a:rPr lang="en-US" sz="1400" b="1" dirty="0" smtClean="0"/>
              <a:t>MATZPEN (Military </a:t>
            </a:r>
            <a:r>
              <a:rPr lang="en-US" sz="1400" b="1" dirty="0" smtClean="0"/>
              <a:t>Systems </a:t>
            </a:r>
            <a:r>
              <a:rPr lang="en-US" sz="1400" b="1" dirty="0"/>
              <a:t>for </a:t>
            </a:r>
            <a:r>
              <a:rPr lang="en-US" sz="1400" b="1" dirty="0" smtClean="0"/>
              <a:t>Command </a:t>
            </a:r>
            <a:r>
              <a:rPr lang="en-US" sz="1400" b="1" dirty="0"/>
              <a:t>and </a:t>
            </a:r>
            <a:r>
              <a:rPr lang="en-US" sz="1400" b="1" dirty="0" smtClean="0"/>
              <a:t>Management</a:t>
            </a:r>
            <a:endParaRPr lang="en-US" sz="1400" b="1" dirty="0"/>
          </a:p>
        </p:txBody>
      </p:sp>
      <p:sp>
        <p:nvSpPr>
          <p:cNvPr id="17" name="TextBox 16"/>
          <p:cNvSpPr txBox="1"/>
          <p:nvPr/>
        </p:nvSpPr>
        <p:spPr>
          <a:xfrm>
            <a:off x="7040838" y="3489960"/>
            <a:ext cx="2028517" cy="3293196"/>
          </a:xfrm>
          <a:prstGeom prst="rect">
            <a:avLst/>
          </a:prstGeom>
          <a:solidFill>
            <a:schemeClr val="bg1"/>
          </a:solidFill>
          <a:ln>
            <a:solidFill>
              <a:schemeClr val="tx1"/>
            </a:solidFill>
          </a:ln>
        </p:spPr>
        <p:txBody>
          <a:bodyPr wrap="square" rtlCol="0">
            <a:spAutoFit/>
          </a:bodyPr>
          <a:lstStyle/>
          <a:p>
            <a:pPr algn="ctr"/>
            <a:r>
              <a:rPr lang="en-US" sz="1600" dirty="0"/>
              <a:t>* Since 2008, there has been a decline of 13% in serious road accidents.</a:t>
            </a:r>
          </a:p>
          <a:p>
            <a:pPr algn="ctr">
              <a:buFont typeface="Arial" charset="0"/>
              <a:buChar char="•"/>
            </a:pPr>
            <a:r>
              <a:rPr lang="en-US" sz="1600" dirty="0" smtClean="0"/>
              <a:t>Higher </a:t>
            </a:r>
            <a:r>
              <a:rPr lang="en-US" sz="1600" dirty="0"/>
              <a:t>rates of all serious accidents occurred in pedestrians (mainly children and the elderly</a:t>
            </a:r>
            <a:r>
              <a:rPr lang="en-US" sz="1600" dirty="0" smtClean="0"/>
              <a:t>)</a:t>
            </a:r>
          </a:p>
          <a:p>
            <a:pPr algn="ctr">
              <a:buFont typeface="Arial" charset="0"/>
              <a:buChar char="•"/>
            </a:pPr>
            <a:endParaRPr lang="en-US" sz="1600" dirty="0" smtClean="0"/>
          </a:p>
          <a:p>
            <a:pPr algn="ctr">
              <a:buFont typeface="Arial" charset="0"/>
              <a:buChar char="•"/>
            </a:pPr>
            <a:endParaRPr lang="en-US" sz="1600" dirty="0" smtClean="0"/>
          </a:p>
          <a:p>
            <a:pPr algn="ctr">
              <a:buFont typeface="Arial" charset="0"/>
              <a:buChar char="•"/>
            </a:pPr>
            <a:endParaRPr lang="en-US" dirty="0"/>
          </a:p>
        </p:txBody>
      </p:sp>
      <p:sp>
        <p:nvSpPr>
          <p:cNvPr id="18" name="TextBox 17"/>
          <p:cNvSpPr txBox="1"/>
          <p:nvPr/>
        </p:nvSpPr>
        <p:spPr>
          <a:xfrm>
            <a:off x="5374433" y="3482946"/>
            <a:ext cx="1659962" cy="3293209"/>
          </a:xfrm>
          <a:prstGeom prst="rect">
            <a:avLst/>
          </a:prstGeom>
          <a:solidFill>
            <a:schemeClr val="bg1"/>
          </a:solidFill>
          <a:ln>
            <a:solidFill>
              <a:schemeClr val="tx1"/>
            </a:solidFill>
          </a:ln>
        </p:spPr>
        <p:txBody>
          <a:bodyPr wrap="square" rtlCol="0">
            <a:spAutoFit/>
          </a:bodyPr>
          <a:lstStyle/>
          <a:p>
            <a:pPr algn="ctr"/>
            <a:r>
              <a:rPr lang="en-US" sz="1600" dirty="0"/>
              <a:t>A survey conducted in May 2010 ranked the issue of road accidents in first place, as the most troubling threat to the public out of 17 threats </a:t>
            </a:r>
            <a:r>
              <a:rPr lang="en-US" sz="1600" dirty="0" smtClean="0"/>
              <a:t>presented</a:t>
            </a:r>
          </a:p>
          <a:p>
            <a:pPr algn="ctr"/>
            <a:endParaRPr lang="en-US" sz="1600" dirty="0" smtClean="0"/>
          </a:p>
          <a:p>
            <a:pPr algn="ctr"/>
            <a:endParaRPr lang="en-US" sz="1600" dirty="0" smtClean="0"/>
          </a:p>
          <a:p>
            <a:pPr algn="ctr"/>
            <a:endParaRPr lang="en-US" sz="1600" dirty="0"/>
          </a:p>
        </p:txBody>
      </p:sp>
      <p:sp>
        <p:nvSpPr>
          <p:cNvPr id="19" name="TextBox 18"/>
          <p:cNvSpPr txBox="1"/>
          <p:nvPr/>
        </p:nvSpPr>
        <p:spPr>
          <a:xfrm>
            <a:off x="3937519" y="3489959"/>
            <a:ext cx="1436914" cy="3297223"/>
          </a:xfrm>
          <a:prstGeom prst="rect">
            <a:avLst/>
          </a:prstGeom>
          <a:solidFill>
            <a:schemeClr val="bg1"/>
          </a:solidFill>
          <a:ln>
            <a:solidFill>
              <a:schemeClr val="tx1"/>
            </a:solidFill>
          </a:ln>
        </p:spPr>
        <p:txBody>
          <a:bodyPr wrap="square" rtlCol="0">
            <a:spAutoFit/>
          </a:bodyPr>
          <a:lstStyle/>
          <a:p>
            <a:pPr algn="ctr"/>
            <a:r>
              <a:rPr lang="en-US" sz="1600" dirty="0"/>
              <a:t>A threat that was favored in the first place by the police districts and its </a:t>
            </a:r>
            <a:r>
              <a:rPr lang="en-US" sz="1600" dirty="0" smtClean="0"/>
              <a:t>branches</a:t>
            </a:r>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a:p>
        </p:txBody>
      </p:sp>
      <p:sp>
        <p:nvSpPr>
          <p:cNvPr id="20" name="TextBox 19"/>
          <p:cNvSpPr txBox="1"/>
          <p:nvPr/>
        </p:nvSpPr>
        <p:spPr>
          <a:xfrm>
            <a:off x="1752600" y="3482448"/>
            <a:ext cx="2190750" cy="3293209"/>
          </a:xfrm>
          <a:prstGeom prst="rect">
            <a:avLst/>
          </a:prstGeom>
          <a:solidFill>
            <a:schemeClr val="bg1"/>
          </a:solidFill>
          <a:ln>
            <a:solidFill>
              <a:schemeClr val="tx1"/>
            </a:solidFill>
          </a:ln>
        </p:spPr>
        <p:txBody>
          <a:bodyPr wrap="square" rtlCol="0">
            <a:spAutoFit/>
          </a:bodyPr>
          <a:lstStyle/>
          <a:p>
            <a:pPr algn="ctr"/>
            <a:r>
              <a:rPr lang="en-US" sz="1600" dirty="0"/>
              <a:t>Examination of compliance of police stations with a set organizational target: a 24% reduction in the number of road accidents (most stations met this target</a:t>
            </a:r>
            <a:r>
              <a:rPr lang="en-US" sz="1600" dirty="0" smtClean="0"/>
              <a:t>)</a:t>
            </a:r>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a:p>
        </p:txBody>
      </p:sp>
      <p:sp>
        <p:nvSpPr>
          <p:cNvPr id="16" name="מלבן 15"/>
          <p:cNvSpPr/>
          <p:nvPr/>
        </p:nvSpPr>
        <p:spPr>
          <a:xfrm>
            <a:off x="1562582" y="2615878"/>
            <a:ext cx="7627717" cy="4230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1685322" y="2608271"/>
            <a:ext cx="2007002" cy="395825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710770" y="2615878"/>
            <a:ext cx="1602009" cy="394112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45454" y="2639028"/>
            <a:ext cx="1321564" cy="3924782"/>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683596" y="2639028"/>
            <a:ext cx="1985842" cy="3926832"/>
          </a:xfrm>
          <a:prstGeom prst="rect">
            <a:avLst/>
          </a:prstGeom>
          <a:noFill/>
          <a:ln w="9525">
            <a:noFill/>
            <a:miter lim="800000"/>
            <a:headEnd/>
            <a:tailEnd/>
          </a:ln>
        </p:spPr>
      </p:pic>
    </p:spTree>
    <p:extLst>
      <p:ext uri="{BB962C8B-B14F-4D97-AF65-F5344CB8AC3E}">
        <p14:creationId xmlns="" xmlns:p14="http://schemas.microsoft.com/office/powerpoint/2010/main" val="3914510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6A37FD7F-0C53-4819-ADD5-D26D685DFA47}"/>
              </a:ext>
            </a:extLst>
          </p:cNvPr>
          <p:cNvSpPr>
            <a:spLocks noGrp="1"/>
          </p:cNvSpPr>
          <p:nvPr>
            <p:ph idx="1"/>
          </p:nvPr>
        </p:nvSpPr>
        <p:spPr>
          <a:xfrm>
            <a:off x="0" y="1184890"/>
            <a:ext cx="11220450" cy="5139709"/>
          </a:xfrm>
        </p:spPr>
        <p:txBody>
          <a:bodyPr>
            <a:noAutofit/>
          </a:bodyPr>
          <a:lstStyle/>
          <a:p>
            <a:pPr lvl="1" indent="-400050">
              <a:buClr>
                <a:schemeClr val="accent2">
                  <a:lumMod val="75000"/>
                </a:schemeClr>
              </a:buClr>
              <a:buFont typeface="Wingdings" panose="05000000000000000000" pitchFamily="2" charset="2"/>
              <a:buChar char="§"/>
            </a:pPr>
            <a:r>
              <a:rPr lang="en-US" sz="2000" dirty="0"/>
              <a:t>The Balanced </a:t>
            </a:r>
            <a:r>
              <a:rPr lang="en-US" sz="2000" dirty="0" smtClean="0"/>
              <a:t>Scorecards </a:t>
            </a:r>
            <a:r>
              <a:rPr lang="en-US" sz="2000" dirty="0"/>
              <a:t>Method (BSC) was developed in the late 1980s by a </a:t>
            </a:r>
            <a:r>
              <a:rPr lang="en-US" sz="2000" dirty="0" smtClean="0"/>
              <a:t>business company </a:t>
            </a:r>
            <a:r>
              <a:rPr lang="en-US" sz="2000" dirty="0"/>
              <a:t>employee and became a widely accepted method of strategic management and performance measurement with the publication of Kaplan and Norton's pioneering article in 1992. This article reports on method development and use Made in a number of leading </a:t>
            </a:r>
            <a:r>
              <a:rPr lang="en-US" sz="2000" dirty="0" smtClean="0"/>
              <a:t>companies</a:t>
            </a:r>
          </a:p>
          <a:p>
            <a:pPr lvl="1" indent="-400050">
              <a:buClr>
                <a:schemeClr val="accent2">
                  <a:lumMod val="75000"/>
                </a:schemeClr>
              </a:buClr>
              <a:buNone/>
            </a:pPr>
            <a:endParaRPr lang="en-US" sz="2000" dirty="0" smtClean="0"/>
          </a:p>
          <a:p>
            <a:pPr lvl="1" indent="-400050">
              <a:buClr>
                <a:schemeClr val="accent2">
                  <a:lumMod val="75000"/>
                </a:schemeClr>
              </a:buClr>
              <a:buFont typeface="Wingdings" panose="05000000000000000000" pitchFamily="2" charset="2"/>
              <a:buChar char="§"/>
            </a:pPr>
            <a:r>
              <a:rPr lang="en-US" sz="2000" dirty="0" smtClean="0"/>
              <a:t>The </a:t>
            </a:r>
            <a:r>
              <a:rPr lang="en-US" sz="2000" dirty="0"/>
              <a:t>uniqueness of the method is the expansion of the design and measurement issue beyond data and performance as was customary then and incorporating additional parameters as well as quality data and performance. </a:t>
            </a:r>
            <a:r>
              <a:rPr lang="en-US" sz="2000" dirty="0" smtClean="0"/>
              <a:t>Furthermore, The </a:t>
            </a:r>
            <a:r>
              <a:rPr lang="en-US" sz="2000" dirty="0"/>
              <a:t>visual presentation of the analysis allows for immediate and complex information to be obtained</a:t>
            </a:r>
            <a:r>
              <a:rPr lang="en-US" sz="2000" dirty="0" smtClean="0"/>
              <a:t>.</a:t>
            </a:r>
          </a:p>
          <a:p>
            <a:pPr lvl="1" indent="-400050">
              <a:buClr>
                <a:schemeClr val="accent2">
                  <a:lumMod val="75000"/>
                </a:schemeClr>
              </a:buClr>
              <a:buNone/>
            </a:pPr>
            <a:endParaRPr lang="en-US" sz="2000" dirty="0" smtClean="0"/>
          </a:p>
          <a:p>
            <a:pPr lvl="1" indent="-400050">
              <a:buClr>
                <a:schemeClr val="accent2">
                  <a:lumMod val="75000"/>
                </a:schemeClr>
              </a:buClr>
              <a:buFont typeface="Wingdings" panose="05000000000000000000" pitchFamily="2" charset="2"/>
              <a:buChar char="§"/>
            </a:pPr>
            <a:r>
              <a:rPr lang="en-US" sz="2000" dirty="0" smtClean="0"/>
              <a:t>Since </a:t>
            </a:r>
            <a:r>
              <a:rPr lang="en-US" sz="2000" dirty="0"/>
              <a:t>introducing the method and becoming a popular management tool, many technological </a:t>
            </a:r>
            <a:r>
              <a:rPr lang="en-US" sz="2000" dirty="0" smtClean="0"/>
              <a:t>tools </a:t>
            </a:r>
            <a:r>
              <a:rPr lang="en-US" sz="2000" dirty="0"/>
              <a:t>have been developed to build and present the analysis. There are many attempts to adopt this method in the public sector, but the process is not entirely natural. Many adjustments have to be made - especially in the financial aspect</a:t>
            </a:r>
            <a:r>
              <a:rPr lang="en-US" sz="2000" dirty="0" smtClean="0"/>
              <a:t>.</a:t>
            </a:r>
          </a:p>
          <a:p>
            <a:pPr lvl="1" indent="-400050">
              <a:buClr>
                <a:schemeClr val="accent2">
                  <a:lumMod val="75000"/>
                </a:schemeClr>
              </a:buClr>
              <a:buFont typeface="Wingdings" panose="05000000000000000000" pitchFamily="2" charset="2"/>
              <a:buChar char="§"/>
            </a:pPr>
            <a:endParaRPr lang="en-US" sz="2000" dirty="0"/>
          </a:p>
          <a:p>
            <a:pPr lvl="1" indent="-400050">
              <a:buClr>
                <a:schemeClr val="accent2">
                  <a:lumMod val="75000"/>
                </a:schemeClr>
              </a:buClr>
              <a:buFont typeface="Wingdings" panose="05000000000000000000" pitchFamily="2" charset="2"/>
              <a:buChar char="§"/>
            </a:pPr>
            <a:r>
              <a:rPr lang="en-US" sz="2000" dirty="0" smtClean="0"/>
              <a:t>The </a:t>
            </a:r>
            <a:r>
              <a:rPr lang="en-US" sz="2000" dirty="0"/>
              <a:t>method puts the vision and strategy at the center and not the control. It emphasizes aspects of function integration, customer-vendor sharing, global outlook, continuous improvement, and group responsibility and reporting instead of individual</a:t>
            </a:r>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2" name="TextBox 1"/>
          <p:cNvSpPr txBox="1"/>
          <p:nvPr/>
        </p:nvSpPr>
        <p:spPr>
          <a:xfrm>
            <a:off x="513079" y="609600"/>
            <a:ext cx="5106671" cy="523220"/>
          </a:xfrm>
          <a:prstGeom prst="rect">
            <a:avLst/>
          </a:prstGeom>
          <a:noFill/>
        </p:spPr>
        <p:txBody>
          <a:bodyPr wrap="square" rtlCol="0">
            <a:spAutoFit/>
          </a:bodyPr>
          <a:lstStyle/>
          <a:p>
            <a:r>
              <a:rPr lang="en-US" sz="2800" dirty="0" smtClean="0">
                <a:solidFill>
                  <a:schemeClr val="accent6">
                    <a:lumMod val="75000"/>
                  </a:schemeClr>
                </a:solidFill>
              </a:rPr>
              <a:t>Balanced Scorecards Method </a:t>
            </a:r>
            <a:endParaRPr lang="en-US" sz="2800" dirty="0">
              <a:solidFill>
                <a:schemeClr val="accent6">
                  <a:lumMod val="75000"/>
                </a:schemeClr>
              </a:solidFill>
            </a:endParaRPr>
          </a:p>
        </p:txBody>
      </p:sp>
    </p:spTree>
    <p:extLst>
      <p:ext uri="{BB962C8B-B14F-4D97-AF65-F5344CB8AC3E}">
        <p14:creationId xmlns="" xmlns:p14="http://schemas.microsoft.com/office/powerpoint/2010/main" val="1613921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1237E22-665C-4B9A-BCD6-B8B4434262AD}"/>
              </a:ext>
            </a:extLst>
          </p:cNvPr>
          <p:cNvPicPr>
            <a:picLocks noChangeAspect="1"/>
          </p:cNvPicPr>
          <p:nvPr/>
        </p:nvPicPr>
        <p:blipFill rotWithShape="1">
          <a:blip r:embed="rId2" cstate="print"/>
          <a:srcRect l="16874" t="31417" r="36720" b="11833"/>
          <a:stretch/>
        </p:blipFill>
        <p:spPr>
          <a:xfrm>
            <a:off x="1360170" y="645795"/>
            <a:ext cx="8618220" cy="5928289"/>
          </a:xfrm>
          <a:prstGeom prst="rect">
            <a:avLst/>
          </a:prstGeom>
        </p:spPr>
      </p:pic>
    </p:spTree>
    <p:extLst>
      <p:ext uri="{BB962C8B-B14F-4D97-AF65-F5344CB8AC3E}">
        <p14:creationId xmlns="" xmlns:p14="http://schemas.microsoft.com/office/powerpoint/2010/main" val="61607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DEE85C2F-A0FE-4064-B3D1-E7C5E42F7988}"/>
              </a:ext>
            </a:extLst>
          </p:cNvPr>
          <p:cNvPicPr>
            <a:picLocks noChangeAspect="1"/>
          </p:cNvPicPr>
          <p:nvPr/>
        </p:nvPicPr>
        <p:blipFill rotWithShape="1">
          <a:blip r:embed="rId2" cstate="print"/>
          <a:srcRect l="15281" t="19901" r="38313" b="21834"/>
          <a:stretch/>
        </p:blipFill>
        <p:spPr>
          <a:xfrm>
            <a:off x="1692910" y="754379"/>
            <a:ext cx="8125460" cy="5738495"/>
          </a:xfrm>
          <a:prstGeom prst="rect">
            <a:avLst/>
          </a:prstGeom>
        </p:spPr>
      </p:pic>
    </p:spTree>
    <p:extLst>
      <p:ext uri="{BB962C8B-B14F-4D97-AF65-F5344CB8AC3E}">
        <p14:creationId xmlns="" xmlns:p14="http://schemas.microsoft.com/office/powerpoint/2010/main" val="1576974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6A37FD7F-0C53-4819-ADD5-D26D685DFA47}"/>
              </a:ext>
            </a:extLst>
          </p:cNvPr>
          <p:cNvSpPr>
            <a:spLocks noGrp="1"/>
          </p:cNvSpPr>
          <p:nvPr>
            <p:ph idx="1"/>
          </p:nvPr>
        </p:nvSpPr>
        <p:spPr>
          <a:xfrm>
            <a:off x="106680" y="1355429"/>
            <a:ext cx="10485120" cy="5502571"/>
          </a:xfrm>
        </p:spPr>
        <p:txBody>
          <a:bodyPr>
            <a:normAutofit fontScale="92500" lnSpcReduction="10000"/>
          </a:bodyPr>
          <a:lstStyle/>
          <a:p>
            <a:pPr lvl="1" indent="-400050">
              <a:buClr>
                <a:schemeClr val="accent2">
                  <a:lumMod val="75000"/>
                </a:schemeClr>
              </a:buClr>
              <a:buFont typeface="Wingdings" pitchFamily="2" charset="2"/>
              <a:buChar char="§"/>
            </a:pPr>
            <a:r>
              <a:rPr lang="en-US" dirty="0"/>
              <a:t>Customer Aspect: How Do Customers View the Organization</a:t>
            </a:r>
            <a:r>
              <a:rPr lang="en-US" dirty="0" smtClean="0"/>
              <a:t>? </a:t>
            </a:r>
          </a:p>
          <a:p>
            <a:pPr marL="1085850" lvl="2" indent="-342900">
              <a:buClr>
                <a:schemeClr val="accent6">
                  <a:lumMod val="75000"/>
                </a:schemeClr>
              </a:buClr>
              <a:buFont typeface="Wingdings" panose="05000000000000000000" pitchFamily="2" charset="2"/>
              <a:buChar char="q"/>
            </a:pPr>
            <a:r>
              <a:rPr lang="en-US" dirty="0" smtClean="0"/>
              <a:t>Time</a:t>
            </a:r>
            <a:endParaRPr lang="en-US" dirty="0"/>
          </a:p>
          <a:p>
            <a:pPr marL="1085850" lvl="2" indent="-342900">
              <a:buClr>
                <a:schemeClr val="accent6">
                  <a:lumMod val="75000"/>
                </a:schemeClr>
              </a:buClr>
              <a:buFont typeface="Wingdings" panose="05000000000000000000" pitchFamily="2" charset="2"/>
              <a:buChar char="q"/>
            </a:pPr>
            <a:r>
              <a:rPr lang="en-US" dirty="0" smtClean="0"/>
              <a:t>Quality</a:t>
            </a:r>
            <a:endParaRPr lang="en-US" dirty="0"/>
          </a:p>
          <a:p>
            <a:pPr marL="1085850" lvl="2" indent="-342900">
              <a:buClr>
                <a:schemeClr val="accent6">
                  <a:lumMod val="75000"/>
                </a:schemeClr>
              </a:buClr>
              <a:buFont typeface="Wingdings" panose="05000000000000000000" pitchFamily="2" charset="2"/>
              <a:buChar char="q"/>
            </a:pPr>
            <a:r>
              <a:rPr lang="en-US" dirty="0"/>
              <a:t>Service</a:t>
            </a:r>
          </a:p>
          <a:p>
            <a:pPr marL="1085850" lvl="2" indent="-342900">
              <a:buClr>
                <a:schemeClr val="accent6">
                  <a:lumMod val="75000"/>
                </a:schemeClr>
              </a:buClr>
              <a:buFont typeface="Wingdings" panose="05000000000000000000" pitchFamily="2" charset="2"/>
              <a:buChar char="q"/>
            </a:pPr>
            <a:r>
              <a:rPr lang="en-US" dirty="0" smtClean="0"/>
              <a:t>Price</a:t>
            </a:r>
          </a:p>
          <a:p>
            <a:pPr lvl="1" indent="-400050">
              <a:buClr>
                <a:schemeClr val="accent2">
                  <a:lumMod val="75000"/>
                </a:schemeClr>
              </a:buClr>
              <a:buFont typeface="Wingdings" panose="05000000000000000000" pitchFamily="2" charset="2"/>
              <a:buChar char="§"/>
            </a:pPr>
            <a:r>
              <a:rPr lang="en-US" dirty="0"/>
              <a:t>Intra-organizational aspect: What should the organization excel at</a:t>
            </a:r>
            <a:r>
              <a:rPr lang="en-US" dirty="0" smtClean="0"/>
              <a:t>?</a:t>
            </a:r>
          </a:p>
          <a:p>
            <a:pPr marL="1085850" lvl="2" indent="-342900">
              <a:buClr>
                <a:schemeClr val="accent6">
                  <a:lumMod val="75000"/>
                </a:schemeClr>
              </a:buClr>
              <a:buFont typeface="Wingdings" panose="05000000000000000000" pitchFamily="2" charset="2"/>
              <a:buChar char="q"/>
            </a:pPr>
            <a:r>
              <a:rPr lang="en-US" dirty="0" smtClean="0"/>
              <a:t>Cycle </a:t>
            </a:r>
            <a:r>
              <a:rPr lang="en-US" dirty="0"/>
              <a:t>time</a:t>
            </a:r>
          </a:p>
          <a:p>
            <a:pPr marL="1085850" lvl="2" indent="-342900">
              <a:buClr>
                <a:schemeClr val="accent6">
                  <a:lumMod val="75000"/>
                </a:schemeClr>
              </a:buClr>
              <a:buFont typeface="Wingdings" panose="05000000000000000000" pitchFamily="2" charset="2"/>
              <a:buChar char="q"/>
            </a:pPr>
            <a:r>
              <a:rPr lang="en-US" dirty="0" smtClean="0"/>
              <a:t>Quality</a:t>
            </a:r>
            <a:endParaRPr lang="en-US" dirty="0"/>
          </a:p>
          <a:p>
            <a:pPr marL="1085850" lvl="2" indent="-342900">
              <a:buClr>
                <a:schemeClr val="accent6">
                  <a:lumMod val="75000"/>
                </a:schemeClr>
              </a:buClr>
              <a:buFont typeface="Wingdings" panose="05000000000000000000" pitchFamily="2" charset="2"/>
              <a:buChar char="q"/>
            </a:pPr>
            <a:r>
              <a:rPr lang="en-US" dirty="0" smtClean="0"/>
              <a:t>Productivity</a:t>
            </a:r>
            <a:endParaRPr lang="en-US" dirty="0"/>
          </a:p>
          <a:p>
            <a:pPr marL="1085850" lvl="2" indent="-342900">
              <a:buClr>
                <a:schemeClr val="accent6">
                  <a:lumMod val="75000"/>
                </a:schemeClr>
              </a:buClr>
              <a:buFont typeface="Wingdings" panose="05000000000000000000" pitchFamily="2" charset="2"/>
              <a:buChar char="q"/>
            </a:pPr>
            <a:r>
              <a:rPr lang="en-US" dirty="0" smtClean="0"/>
              <a:t>Price</a:t>
            </a:r>
            <a:endParaRPr lang="en-US" dirty="0"/>
          </a:p>
          <a:p>
            <a:pPr marL="1085850" lvl="2" indent="-342900">
              <a:buClr>
                <a:schemeClr val="accent6">
                  <a:lumMod val="75000"/>
                </a:schemeClr>
              </a:buClr>
              <a:buFont typeface="Wingdings" panose="05000000000000000000" pitchFamily="2" charset="2"/>
              <a:buChar char="q"/>
            </a:pPr>
            <a:r>
              <a:rPr lang="en-US" dirty="0" smtClean="0"/>
              <a:t>Definition </a:t>
            </a:r>
            <a:r>
              <a:rPr lang="en-US" dirty="0"/>
              <a:t>of these parameters at all levels and especially at local levels of departments and sections</a:t>
            </a:r>
            <a:r>
              <a:rPr lang="en-US" dirty="0" smtClean="0"/>
              <a:t>.</a:t>
            </a:r>
            <a:r>
              <a:rPr lang="en-US" dirty="0"/>
              <a:t> </a:t>
            </a:r>
            <a:endParaRPr lang="en-US" dirty="0" smtClean="0"/>
          </a:p>
          <a:p>
            <a:pPr marL="628650" lvl="1" indent="-342900">
              <a:buClr>
                <a:schemeClr val="accent2">
                  <a:lumMod val="75000"/>
                </a:schemeClr>
              </a:buClr>
              <a:buFont typeface="Wingdings" pitchFamily="2" charset="2"/>
              <a:buChar char="§"/>
            </a:pPr>
            <a:r>
              <a:rPr lang="en-US" dirty="0" smtClean="0"/>
              <a:t>Aspect of innovation and learning: Can the organization continue to improve and create value?</a:t>
            </a:r>
          </a:p>
          <a:p>
            <a:pPr marL="628650" lvl="1" indent="-342900">
              <a:buClr>
                <a:schemeClr val="accent2">
                  <a:lumMod val="75000"/>
                </a:schemeClr>
              </a:buClr>
              <a:buFont typeface="Wingdings" pitchFamily="2" charset="2"/>
              <a:buChar char="§"/>
            </a:pPr>
            <a:r>
              <a:rPr lang="en-US" dirty="0" smtClean="0"/>
              <a:t>Financial aspect: What does the organization look like to shareholders?</a:t>
            </a:r>
            <a:endParaRPr lang="en-US" dirty="0"/>
          </a:p>
          <a:p>
            <a:pPr marL="1085850" lvl="2" indent="-342900">
              <a:buClr>
                <a:schemeClr val="accent6"/>
              </a:buClr>
              <a:buFont typeface="Wingdings" pitchFamily="2" charset="2"/>
              <a:buChar char="q"/>
            </a:pPr>
            <a:r>
              <a:rPr lang="en-US" dirty="0" smtClean="0"/>
              <a:t>Profitability</a:t>
            </a:r>
          </a:p>
          <a:p>
            <a:pPr marL="1085850" lvl="2" indent="-342900">
              <a:buClr>
                <a:schemeClr val="accent6"/>
              </a:buClr>
              <a:buFont typeface="Wingdings" pitchFamily="2" charset="2"/>
              <a:buChar char="q"/>
            </a:pPr>
            <a:r>
              <a:rPr lang="en-US" dirty="0" smtClean="0"/>
              <a:t> Growth</a:t>
            </a:r>
          </a:p>
          <a:p>
            <a:pPr marL="1085850" lvl="2" indent="-342900">
              <a:buClr>
                <a:schemeClr val="accent6"/>
              </a:buClr>
              <a:buFont typeface="Wingdings" pitchFamily="2" charset="2"/>
              <a:buChar char="q"/>
            </a:pPr>
            <a:r>
              <a:rPr lang="en-US" dirty="0" smtClean="0"/>
              <a:t> Create value</a:t>
            </a:r>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The Four Aspects Measured in the Balanced Scorecard Method</a:t>
            </a:r>
          </a:p>
        </p:txBody>
      </p:sp>
    </p:spTree>
    <p:extLst>
      <p:ext uri="{BB962C8B-B14F-4D97-AF65-F5344CB8AC3E}">
        <p14:creationId xmlns="" xmlns:p14="http://schemas.microsoft.com/office/powerpoint/2010/main" val="1196946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6A37FD7F-0C53-4819-ADD5-D26D685DFA47}"/>
              </a:ext>
            </a:extLst>
          </p:cNvPr>
          <p:cNvSpPr>
            <a:spLocks noGrp="1"/>
          </p:cNvSpPr>
          <p:nvPr>
            <p:ph idx="1"/>
          </p:nvPr>
        </p:nvSpPr>
        <p:spPr>
          <a:xfrm>
            <a:off x="426720" y="1535428"/>
            <a:ext cx="10515600" cy="5124451"/>
          </a:xfrm>
        </p:spPr>
        <p:txBody>
          <a:bodyPr>
            <a:normAutofit fontScale="85000" lnSpcReduction="20000"/>
          </a:bodyPr>
          <a:lstStyle/>
          <a:p>
            <a:pPr lvl="1" indent="-400050">
              <a:buClr>
                <a:schemeClr val="accent2">
                  <a:lumMod val="75000"/>
                </a:schemeClr>
              </a:buClr>
              <a:buFont typeface="Wingdings" panose="05000000000000000000" pitchFamily="2" charset="2"/>
              <a:buChar char="§"/>
            </a:pPr>
            <a:r>
              <a:rPr lang="en-US" dirty="0"/>
              <a:t>The method of </a:t>
            </a:r>
            <a:r>
              <a:rPr lang="en-US" dirty="0" smtClean="0"/>
              <a:t>Key </a:t>
            </a:r>
            <a:r>
              <a:rPr lang="en-US" dirty="0"/>
              <a:t>Performances </a:t>
            </a:r>
            <a:r>
              <a:rPr lang="en-US" dirty="0" smtClean="0"/>
              <a:t>Indicators </a:t>
            </a:r>
            <a:r>
              <a:rPr lang="en-US" dirty="0"/>
              <a:t>defines a set of major metrics that must be evaluated in each performance measurement process. The data is usually displayed using the balanced </a:t>
            </a:r>
            <a:r>
              <a:rPr lang="en-US" dirty="0" smtClean="0"/>
              <a:t>scorecard diagram</a:t>
            </a:r>
            <a:r>
              <a:rPr lang="en-US" dirty="0" smtClean="0"/>
              <a:t>.</a:t>
            </a:r>
          </a:p>
          <a:p>
            <a:pPr lvl="1" indent="-400050">
              <a:buClr>
                <a:schemeClr val="accent2">
                  <a:lumMod val="75000"/>
                </a:schemeClr>
              </a:buClr>
              <a:buFont typeface="Wingdings" panose="05000000000000000000" pitchFamily="2" charset="2"/>
              <a:buChar char="§"/>
            </a:pPr>
            <a:endParaRPr lang="en-US" dirty="0"/>
          </a:p>
          <a:p>
            <a:pPr lvl="1" indent="-400050">
              <a:buClr>
                <a:schemeClr val="accent2">
                  <a:lumMod val="75000"/>
                </a:schemeClr>
              </a:buClr>
              <a:buFont typeface="Wingdings" panose="05000000000000000000" pitchFamily="2" charset="2"/>
              <a:buChar char="§"/>
            </a:pPr>
            <a:r>
              <a:rPr lang="en-US" dirty="0" smtClean="0"/>
              <a:t>At </a:t>
            </a:r>
            <a:r>
              <a:rPr lang="en-US" dirty="0"/>
              <a:t>the government level, it is common to define the measurement system's efforts and service </a:t>
            </a:r>
            <a:r>
              <a:rPr lang="en-US" dirty="0" smtClean="0"/>
              <a:t>achievements ( SEA- Service Effort and Accomplishment) </a:t>
            </a:r>
          </a:p>
          <a:p>
            <a:pPr lvl="1" indent="-400050">
              <a:buClr>
                <a:schemeClr val="accent2">
                  <a:lumMod val="75000"/>
                </a:schemeClr>
              </a:buClr>
              <a:buFont typeface="Wingdings" panose="05000000000000000000" pitchFamily="2" charset="2"/>
              <a:buChar char="§"/>
            </a:pPr>
            <a:endParaRPr lang="en-US" dirty="0" smtClean="0"/>
          </a:p>
          <a:p>
            <a:pPr lvl="1" indent="-400050">
              <a:buClr>
                <a:schemeClr val="accent2">
                  <a:lumMod val="75000"/>
                </a:schemeClr>
              </a:buClr>
              <a:buFont typeface="Wingdings" panose="05000000000000000000" pitchFamily="2" charset="2"/>
              <a:buChar char="§"/>
            </a:pPr>
            <a:r>
              <a:rPr lang="en-US" dirty="0"/>
              <a:t>The types of metrics </a:t>
            </a:r>
            <a:r>
              <a:rPr lang="en-US" dirty="0" smtClean="0"/>
              <a:t>are:</a:t>
            </a:r>
          </a:p>
          <a:p>
            <a:pPr lvl="1" indent="-400050">
              <a:buClr>
                <a:schemeClr val="accent6"/>
              </a:buClr>
              <a:buFont typeface="Wingdings" pitchFamily="2" charset="2"/>
              <a:buChar char="q"/>
            </a:pPr>
            <a:r>
              <a:rPr lang="en-US" dirty="0" smtClean="0"/>
              <a:t>Service </a:t>
            </a:r>
            <a:r>
              <a:rPr lang="en-US" dirty="0"/>
              <a:t>effort metrics:</a:t>
            </a:r>
          </a:p>
          <a:p>
            <a:pPr lvl="2" indent="-400050">
              <a:buClr>
                <a:schemeClr val="accent2">
                  <a:lumMod val="75000"/>
                </a:schemeClr>
              </a:buClr>
              <a:buFont typeface="Wingdings" pitchFamily="2" charset="2"/>
              <a:buChar char="§"/>
            </a:pPr>
            <a:r>
              <a:rPr lang="en-US" dirty="0" smtClean="0"/>
              <a:t>Input </a:t>
            </a:r>
            <a:r>
              <a:rPr lang="en-US" dirty="0"/>
              <a:t>indices</a:t>
            </a:r>
          </a:p>
          <a:p>
            <a:pPr lvl="1" indent="-400050">
              <a:buClr>
                <a:schemeClr val="accent6"/>
              </a:buClr>
              <a:buFont typeface="Wingdings" pitchFamily="2" charset="2"/>
              <a:buChar char="q"/>
            </a:pPr>
            <a:r>
              <a:rPr lang="en-US" dirty="0" smtClean="0"/>
              <a:t>Service </a:t>
            </a:r>
            <a:r>
              <a:rPr lang="en-US" dirty="0" smtClean="0"/>
              <a:t>achievement metrics</a:t>
            </a:r>
            <a:r>
              <a:rPr lang="en-US" dirty="0"/>
              <a:t>:</a:t>
            </a:r>
          </a:p>
          <a:p>
            <a:pPr lvl="2" indent="-400050">
              <a:buClr>
                <a:schemeClr val="accent2">
                  <a:lumMod val="75000"/>
                </a:schemeClr>
              </a:buClr>
              <a:buFont typeface="Wingdings" pitchFamily="2" charset="2"/>
              <a:buChar char="§"/>
            </a:pPr>
            <a:r>
              <a:rPr lang="en-US" dirty="0" smtClean="0"/>
              <a:t>Output </a:t>
            </a:r>
            <a:r>
              <a:rPr lang="en-US" dirty="0"/>
              <a:t>indices</a:t>
            </a:r>
          </a:p>
          <a:p>
            <a:pPr lvl="2" indent="-400050">
              <a:buClr>
                <a:schemeClr val="accent2">
                  <a:lumMod val="75000"/>
                </a:schemeClr>
              </a:buClr>
              <a:buFont typeface="Wingdings" pitchFamily="2" charset="2"/>
              <a:buChar char="§"/>
            </a:pPr>
            <a:r>
              <a:rPr lang="en-US" dirty="0" smtClean="0"/>
              <a:t>Results </a:t>
            </a:r>
            <a:r>
              <a:rPr lang="en-US" dirty="0"/>
              <a:t>metrics</a:t>
            </a:r>
          </a:p>
          <a:p>
            <a:pPr lvl="1" indent="-400050">
              <a:buClr>
                <a:schemeClr val="accent6"/>
              </a:buClr>
              <a:buFont typeface="Wingdings" pitchFamily="2" charset="2"/>
              <a:buChar char="q"/>
            </a:pPr>
            <a:r>
              <a:rPr lang="en-US" dirty="0" smtClean="0"/>
              <a:t>Metrics </a:t>
            </a:r>
            <a:r>
              <a:rPr lang="en-US" dirty="0"/>
              <a:t>that link service efforts to service achievement:</a:t>
            </a:r>
          </a:p>
          <a:p>
            <a:pPr lvl="2" indent="-400050">
              <a:buClr>
                <a:schemeClr val="accent2">
                  <a:lumMod val="75000"/>
                </a:schemeClr>
              </a:buClr>
              <a:buFont typeface="Wingdings" pitchFamily="2" charset="2"/>
              <a:buChar char="§"/>
            </a:pPr>
            <a:r>
              <a:rPr lang="en-US" dirty="0" smtClean="0"/>
              <a:t>Cost-to-product ratios indices </a:t>
            </a:r>
            <a:endParaRPr lang="en-US" dirty="0"/>
          </a:p>
          <a:p>
            <a:pPr lvl="2" indent="-400050">
              <a:buClr>
                <a:schemeClr val="accent2">
                  <a:lumMod val="75000"/>
                </a:schemeClr>
              </a:buClr>
              <a:buFont typeface="Wingdings" pitchFamily="2" charset="2"/>
              <a:buChar char="§"/>
            </a:pPr>
            <a:r>
              <a:rPr lang="en-US" dirty="0" smtClean="0"/>
              <a:t>Cost-results ratio </a:t>
            </a:r>
            <a:r>
              <a:rPr lang="en-US" dirty="0" smtClean="0"/>
              <a:t>Indices</a:t>
            </a:r>
          </a:p>
          <a:p>
            <a:pPr lvl="2" indent="-400050">
              <a:buClr>
                <a:schemeClr val="accent2">
                  <a:lumMod val="75000"/>
                </a:schemeClr>
              </a:buClr>
              <a:buFont typeface="Wingdings" pitchFamily="2" charset="2"/>
              <a:buChar char="§"/>
            </a:pPr>
            <a:endParaRPr lang="en-US" dirty="0" smtClean="0"/>
          </a:p>
          <a:p>
            <a:pPr lvl="1" indent="-400050">
              <a:buClr>
                <a:schemeClr val="accent2">
                  <a:lumMod val="75000"/>
                </a:schemeClr>
              </a:buClr>
              <a:buFont typeface="Wingdings" pitchFamily="2" charset="2"/>
              <a:buChar char="§"/>
            </a:pPr>
            <a:r>
              <a:rPr lang="en-US" dirty="0" smtClean="0"/>
              <a:t>The method also includes an internal and external comparative component, as well as segmentation of data according to </a:t>
            </a:r>
            <a:r>
              <a:rPr lang="en-US" u="sng" dirty="0" smtClean="0">
                <a:solidFill>
                  <a:schemeClr val="accent4">
                    <a:lumMod val="75000"/>
                  </a:schemeClr>
                </a:solidFill>
              </a:rPr>
              <a:t>sections.  </a:t>
            </a:r>
          </a:p>
          <a:p>
            <a:pPr lvl="2" indent="-400050">
              <a:buClr>
                <a:schemeClr val="accent2">
                  <a:lumMod val="75000"/>
                </a:schemeClr>
              </a:buClr>
              <a:buFont typeface="Wingdings" pitchFamily="2" charset="2"/>
              <a:buChar char="§"/>
            </a:pPr>
            <a:endParaRPr lang="en-US" dirty="0" smtClean="0"/>
          </a:p>
          <a:p>
            <a:pPr lvl="2" indent="-400050">
              <a:buClr>
                <a:schemeClr val="accent2">
                  <a:lumMod val="75000"/>
                </a:schemeClr>
              </a:buClr>
              <a:buFont typeface="Wingdings" pitchFamily="2" charset="2"/>
              <a:buChar char="§"/>
            </a:pPr>
            <a:endParaRPr lang="en-US" dirty="0" smtClean="0"/>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Key Performance Indicators (KPI)</a:t>
            </a:r>
          </a:p>
        </p:txBody>
      </p:sp>
    </p:spTree>
    <p:extLst>
      <p:ext uri="{BB962C8B-B14F-4D97-AF65-F5344CB8AC3E}">
        <p14:creationId xmlns="" xmlns:p14="http://schemas.microsoft.com/office/powerpoint/2010/main" val="1819405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 xmlns:a16="http://schemas.microsoft.com/office/drawing/2014/main" id="{14B97F17-3AF4-483E-AC86-D84780C857D7}"/>
              </a:ext>
            </a:extLst>
          </p:cNvPr>
          <p:cNvPicPr>
            <a:picLocks noChangeAspect="1"/>
          </p:cNvPicPr>
          <p:nvPr/>
        </p:nvPicPr>
        <p:blipFill rotWithShape="1">
          <a:blip r:embed="rId2" cstate="print"/>
          <a:srcRect l="12094" t="21164" r="36813" b="18666"/>
          <a:stretch/>
        </p:blipFill>
        <p:spPr>
          <a:xfrm>
            <a:off x="831873" y="471273"/>
            <a:ext cx="9640570" cy="6386018"/>
          </a:xfrm>
          <a:prstGeom prst="rect">
            <a:avLst/>
          </a:prstGeom>
        </p:spPr>
      </p:pic>
    </p:spTree>
    <p:extLst>
      <p:ext uri="{BB962C8B-B14F-4D97-AF65-F5344CB8AC3E}">
        <p14:creationId xmlns="" xmlns:p14="http://schemas.microsoft.com/office/powerpoint/2010/main" val="1631143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477A9D5D-0C54-4453-8905-F4FADB0518F7}"/>
              </a:ext>
            </a:extLst>
          </p:cNvPr>
          <p:cNvPicPr>
            <a:picLocks noChangeAspect="1"/>
          </p:cNvPicPr>
          <p:nvPr/>
        </p:nvPicPr>
        <p:blipFill rotWithShape="1">
          <a:blip r:embed="rId2" cstate="print"/>
          <a:srcRect l="35760" t="23386" r="14927" b="14612"/>
          <a:stretch/>
        </p:blipFill>
        <p:spPr>
          <a:xfrm>
            <a:off x="656979" y="541176"/>
            <a:ext cx="10331450" cy="6316824"/>
          </a:xfrm>
          <a:prstGeom prst="rect">
            <a:avLst/>
          </a:prstGeom>
        </p:spPr>
      </p:pic>
    </p:spTree>
    <p:extLst>
      <p:ext uri="{BB962C8B-B14F-4D97-AF65-F5344CB8AC3E}">
        <p14:creationId xmlns="" xmlns:p14="http://schemas.microsoft.com/office/powerpoint/2010/main" val="307316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6A37FD7F-0C53-4819-ADD5-D26D685DFA47}"/>
              </a:ext>
            </a:extLst>
          </p:cNvPr>
          <p:cNvSpPr>
            <a:spLocks noGrp="1"/>
          </p:cNvSpPr>
          <p:nvPr>
            <p:ph idx="1"/>
          </p:nvPr>
        </p:nvSpPr>
        <p:spPr>
          <a:xfrm>
            <a:off x="230777" y="1441926"/>
            <a:ext cx="10515600" cy="4351338"/>
          </a:xfrm>
        </p:spPr>
        <p:txBody>
          <a:bodyPr>
            <a:normAutofit fontScale="92500" lnSpcReduction="10000"/>
          </a:bodyPr>
          <a:lstStyle/>
          <a:p>
            <a:pPr lvl="1" indent="-400050">
              <a:buClr>
                <a:schemeClr val="accent2">
                  <a:lumMod val="75000"/>
                </a:schemeClr>
              </a:buClr>
              <a:buFont typeface="Wingdings" panose="05000000000000000000" pitchFamily="2" charset="2"/>
              <a:buChar char="§"/>
            </a:pPr>
            <a:r>
              <a:rPr lang="en-US" dirty="0"/>
              <a:t>The Logic model was developed in the mid-1970s as a tool for strategic planning and performance evaluation and </a:t>
            </a:r>
            <a:r>
              <a:rPr lang="en-US" dirty="0" smtClean="0"/>
              <a:t>results. Since </a:t>
            </a:r>
            <a:r>
              <a:rPr lang="en-US" dirty="0"/>
              <a:t>then, many versions have been developed and many models have been used in both the private and public sectors. The model serves as an important tool for performance management in the organization. </a:t>
            </a:r>
            <a:endParaRPr lang="en-US" dirty="0" smtClean="0"/>
          </a:p>
          <a:p>
            <a:pPr marL="285750" lvl="1" indent="0">
              <a:buClr>
                <a:schemeClr val="accent2">
                  <a:lumMod val="75000"/>
                </a:schemeClr>
              </a:buClr>
              <a:buNone/>
            </a:pPr>
            <a:endParaRPr lang="en-US" dirty="0" smtClean="0"/>
          </a:p>
          <a:p>
            <a:pPr lvl="1" indent="-400050">
              <a:buClr>
                <a:schemeClr val="accent2">
                  <a:lumMod val="75000"/>
                </a:schemeClr>
              </a:buClr>
              <a:buFont typeface="Wingdings" panose="05000000000000000000" pitchFamily="2" charset="2"/>
              <a:buChar char="§"/>
            </a:pPr>
            <a:r>
              <a:rPr lang="en-US" dirty="0"/>
              <a:t>The basic structure of the model has four main components: </a:t>
            </a:r>
            <a:endParaRPr lang="en-US" dirty="0" smtClean="0"/>
          </a:p>
          <a:p>
            <a:pPr marL="1085850" lvl="2" indent="-342900">
              <a:buClr>
                <a:schemeClr val="accent6">
                  <a:lumMod val="75000"/>
                </a:schemeClr>
              </a:buClr>
              <a:buFont typeface="Wingdings" panose="05000000000000000000" pitchFamily="2" charset="2"/>
              <a:buChar char="q"/>
            </a:pPr>
            <a:r>
              <a:rPr lang="en-US" dirty="0"/>
              <a:t>R</a:t>
            </a:r>
            <a:r>
              <a:rPr lang="en-US" dirty="0" smtClean="0"/>
              <a:t>esources</a:t>
            </a:r>
            <a:endParaRPr lang="en-US" dirty="0"/>
          </a:p>
          <a:p>
            <a:pPr marL="1085850" lvl="2" indent="-342900">
              <a:buClr>
                <a:schemeClr val="accent6">
                  <a:lumMod val="75000"/>
                </a:schemeClr>
              </a:buClr>
              <a:buFont typeface="Wingdings" panose="05000000000000000000" pitchFamily="2" charset="2"/>
              <a:buChar char="q"/>
            </a:pPr>
            <a:r>
              <a:rPr lang="en-US" dirty="0"/>
              <a:t>Activities</a:t>
            </a:r>
          </a:p>
          <a:p>
            <a:pPr marL="1085850" lvl="2" indent="-342900">
              <a:buClr>
                <a:schemeClr val="accent6">
                  <a:lumMod val="75000"/>
                </a:schemeClr>
              </a:buClr>
              <a:buFont typeface="Wingdings" panose="05000000000000000000" pitchFamily="2" charset="2"/>
              <a:buChar char="q"/>
            </a:pPr>
            <a:r>
              <a:rPr lang="en-US" dirty="0" smtClean="0"/>
              <a:t>Products</a:t>
            </a:r>
            <a:endParaRPr lang="en-US" dirty="0"/>
          </a:p>
          <a:p>
            <a:pPr marL="1085850" lvl="2" indent="-342900">
              <a:buClr>
                <a:schemeClr val="accent6">
                  <a:lumMod val="75000"/>
                </a:schemeClr>
              </a:buClr>
              <a:buFont typeface="Wingdings" panose="05000000000000000000" pitchFamily="2" charset="2"/>
              <a:buChar char="q"/>
            </a:pPr>
            <a:r>
              <a:rPr lang="en-US" dirty="0"/>
              <a:t>Results (intermediate and final) </a:t>
            </a:r>
            <a:endParaRPr lang="en-US" dirty="0" smtClean="0"/>
          </a:p>
          <a:p>
            <a:pPr marL="742950" lvl="2" indent="0">
              <a:buClr>
                <a:schemeClr val="accent6">
                  <a:lumMod val="75000"/>
                </a:schemeClr>
              </a:buClr>
              <a:buNone/>
            </a:pPr>
            <a:endParaRPr lang="en-US" dirty="0" smtClean="0"/>
          </a:p>
          <a:p>
            <a:pPr lvl="1" indent="-400050">
              <a:buClr>
                <a:schemeClr val="accent2">
                  <a:lumMod val="75000"/>
                </a:schemeClr>
              </a:buClr>
              <a:buFont typeface="Wingdings" panose="05000000000000000000" pitchFamily="2" charset="2"/>
              <a:buChar char="§"/>
            </a:pPr>
            <a:r>
              <a:rPr lang="en-US" dirty="0"/>
              <a:t>The model includes quantitative and qualitative performance measurement based </a:t>
            </a:r>
            <a:r>
              <a:rPr lang="en-US" dirty="0" smtClean="0"/>
              <a:t>on the organization’s data</a:t>
            </a:r>
            <a:r>
              <a:rPr lang="en-US" dirty="0"/>
              <a:t>, external viewer assessment, customer surveys, and technological measures.</a:t>
            </a:r>
          </a:p>
        </p:txBody>
      </p:sp>
      <p:sp>
        <p:nvSpPr>
          <p:cNvPr id="6" name="Title 1">
            <a:extLst>
              <a:ext uri="{FF2B5EF4-FFF2-40B4-BE49-F238E27FC236}">
                <a16:creationId xmlns:a16="http://schemas.microsoft.com/office/drawing/2014/main" xmlns=""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Logic Model</a:t>
            </a:r>
          </a:p>
        </p:txBody>
      </p:sp>
    </p:spTree>
    <p:extLst>
      <p:ext uri="{BB962C8B-B14F-4D97-AF65-F5344CB8AC3E}">
        <p14:creationId xmlns="" xmlns:p14="http://schemas.microsoft.com/office/powerpoint/2010/main" val="251415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Example 1</a:t>
            </a:r>
          </a:p>
        </p:txBody>
      </p:sp>
      <p:pic>
        <p:nvPicPr>
          <p:cNvPr id="9" name="Picture 8">
            <a:extLst>
              <a:ext uri="{FF2B5EF4-FFF2-40B4-BE49-F238E27FC236}">
                <a16:creationId xmlns="" xmlns:a16="http://schemas.microsoft.com/office/drawing/2014/main" id="{40B9CA51-606F-44C3-8574-753536BD70C1}"/>
              </a:ext>
            </a:extLst>
          </p:cNvPr>
          <p:cNvPicPr>
            <a:picLocks noChangeAspect="1"/>
          </p:cNvPicPr>
          <p:nvPr/>
        </p:nvPicPr>
        <p:blipFill rotWithShape="1">
          <a:blip r:embed="rId2" cstate="print"/>
          <a:srcRect l="16167" t="26074" r="32584" b="14963"/>
          <a:stretch/>
        </p:blipFill>
        <p:spPr>
          <a:xfrm>
            <a:off x="751840" y="1269999"/>
            <a:ext cx="10281920" cy="5279797"/>
          </a:xfrm>
          <a:prstGeom prst="rect">
            <a:avLst/>
          </a:prstGeom>
        </p:spPr>
      </p:pic>
    </p:spTree>
    <p:extLst>
      <p:ext uri="{BB962C8B-B14F-4D97-AF65-F5344CB8AC3E}">
        <p14:creationId xmlns="" xmlns:p14="http://schemas.microsoft.com/office/powerpoint/2010/main" val="397902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Nested Principle – Agent Relations in the Public Sector</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8B3B06C6-A3A6-4B65-87D2-588A71F5F4CD}"/>
              </a:ext>
            </a:extLst>
          </p:cNvPr>
          <p:cNvPicPr>
            <a:picLocks noChangeAspect="1"/>
          </p:cNvPicPr>
          <p:nvPr/>
        </p:nvPicPr>
        <p:blipFill rotWithShape="1">
          <a:blip r:embed="rId2" cstate="print"/>
          <a:srcRect l="11812" t="26166" r="35876" b="12167"/>
          <a:stretch/>
        </p:blipFill>
        <p:spPr>
          <a:xfrm>
            <a:off x="1837690" y="1305560"/>
            <a:ext cx="8191500" cy="5431640"/>
          </a:xfrm>
          <a:prstGeom prst="rect">
            <a:avLst/>
          </a:prstGeom>
        </p:spPr>
      </p:pic>
    </p:spTree>
    <p:extLst>
      <p:ext uri="{BB962C8B-B14F-4D97-AF65-F5344CB8AC3E}">
        <p14:creationId xmlns="" xmlns:p14="http://schemas.microsoft.com/office/powerpoint/2010/main" val="3310430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Example 2</a:t>
            </a:r>
          </a:p>
        </p:txBody>
      </p:sp>
      <p:pic>
        <p:nvPicPr>
          <p:cNvPr id="9" name="Picture 8">
            <a:extLst>
              <a:ext uri="{FF2B5EF4-FFF2-40B4-BE49-F238E27FC236}">
                <a16:creationId xmlns="" xmlns:a16="http://schemas.microsoft.com/office/drawing/2014/main" id="{8F76A533-1A57-4875-8C79-DFF428FBECD8}"/>
              </a:ext>
            </a:extLst>
          </p:cNvPr>
          <p:cNvPicPr>
            <a:picLocks noChangeAspect="1"/>
          </p:cNvPicPr>
          <p:nvPr/>
        </p:nvPicPr>
        <p:blipFill rotWithShape="1">
          <a:blip r:embed="rId2" cstate="print"/>
          <a:srcRect l="16417" t="27111" r="32583" b="13037"/>
          <a:stretch/>
        </p:blipFill>
        <p:spPr>
          <a:xfrm>
            <a:off x="589280" y="1148079"/>
            <a:ext cx="10129520" cy="5214637"/>
          </a:xfrm>
          <a:prstGeom prst="rect">
            <a:avLst/>
          </a:prstGeom>
        </p:spPr>
      </p:pic>
    </p:spTree>
    <p:extLst>
      <p:ext uri="{BB962C8B-B14F-4D97-AF65-F5344CB8AC3E}">
        <p14:creationId xmlns="" xmlns:p14="http://schemas.microsoft.com/office/powerpoint/2010/main" val="2909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Nested Principle – Agent Relations in Organizations</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 xmlns:a16="http://schemas.microsoft.com/office/drawing/2014/main" id="{84C635AA-BC25-401E-8749-EF2848C0B399}"/>
              </a:ext>
            </a:extLst>
          </p:cNvPr>
          <p:cNvPicPr>
            <a:picLocks noChangeAspect="1"/>
          </p:cNvPicPr>
          <p:nvPr/>
        </p:nvPicPr>
        <p:blipFill rotWithShape="1">
          <a:blip r:embed="rId2" cstate="print"/>
          <a:srcRect l="56583" t="31417" r="13750" b="18963"/>
          <a:stretch/>
        </p:blipFill>
        <p:spPr>
          <a:xfrm>
            <a:off x="2804160" y="1584959"/>
            <a:ext cx="5120640" cy="4817679"/>
          </a:xfrm>
          <a:prstGeom prst="rect">
            <a:avLst/>
          </a:prstGeom>
        </p:spPr>
      </p:pic>
      <p:sp>
        <p:nvSpPr>
          <p:cNvPr id="8" name="TextBox 7">
            <a:extLst>
              <a:ext uri="{FF2B5EF4-FFF2-40B4-BE49-F238E27FC236}">
                <a16:creationId xmlns="" xmlns:a16="http://schemas.microsoft.com/office/drawing/2014/main" id="{A715620B-5B30-4085-8EB2-50B7581FE273}"/>
              </a:ext>
            </a:extLst>
          </p:cNvPr>
          <p:cNvSpPr txBox="1"/>
          <p:nvPr/>
        </p:nvSpPr>
        <p:spPr>
          <a:xfrm>
            <a:off x="6096000" y="2869248"/>
            <a:ext cx="1564640" cy="369332"/>
          </a:xfrm>
          <a:prstGeom prst="rect">
            <a:avLst/>
          </a:prstGeom>
          <a:solidFill>
            <a:schemeClr val="bg1"/>
          </a:solidFill>
        </p:spPr>
        <p:txBody>
          <a:bodyPr wrap="square" rtlCol="0">
            <a:spAutoFit/>
          </a:bodyPr>
          <a:lstStyle/>
          <a:p>
            <a:pPr algn="ctr"/>
            <a:r>
              <a:rPr lang="en-US" dirty="0"/>
              <a:t>Regulators</a:t>
            </a:r>
          </a:p>
        </p:txBody>
      </p:sp>
      <p:sp>
        <p:nvSpPr>
          <p:cNvPr id="9" name="TextBox 8">
            <a:extLst>
              <a:ext uri="{FF2B5EF4-FFF2-40B4-BE49-F238E27FC236}">
                <a16:creationId xmlns="" xmlns:a16="http://schemas.microsoft.com/office/drawing/2014/main" id="{502F2A53-4986-49B7-87A0-CBE522D74128}"/>
              </a:ext>
            </a:extLst>
          </p:cNvPr>
          <p:cNvSpPr txBox="1"/>
          <p:nvPr/>
        </p:nvSpPr>
        <p:spPr>
          <a:xfrm>
            <a:off x="6096000" y="2869247"/>
            <a:ext cx="1564640" cy="369332"/>
          </a:xfrm>
          <a:prstGeom prst="rect">
            <a:avLst/>
          </a:prstGeom>
          <a:solidFill>
            <a:schemeClr val="bg1"/>
          </a:solidFill>
        </p:spPr>
        <p:txBody>
          <a:bodyPr wrap="square" rtlCol="0">
            <a:spAutoFit/>
          </a:bodyPr>
          <a:lstStyle/>
          <a:p>
            <a:pPr algn="ctr"/>
            <a:r>
              <a:rPr lang="en-US" dirty="0"/>
              <a:t>Regulators</a:t>
            </a:r>
          </a:p>
        </p:txBody>
      </p:sp>
      <p:sp>
        <p:nvSpPr>
          <p:cNvPr id="10" name="TextBox 9">
            <a:extLst>
              <a:ext uri="{FF2B5EF4-FFF2-40B4-BE49-F238E27FC236}">
                <a16:creationId xmlns="" xmlns:a16="http://schemas.microsoft.com/office/drawing/2014/main" id="{F4541336-6196-41B6-83E0-2E24D21EAB23}"/>
              </a:ext>
            </a:extLst>
          </p:cNvPr>
          <p:cNvSpPr txBox="1"/>
          <p:nvPr/>
        </p:nvSpPr>
        <p:spPr>
          <a:xfrm>
            <a:off x="3261360" y="1765822"/>
            <a:ext cx="1564640" cy="369332"/>
          </a:xfrm>
          <a:prstGeom prst="rect">
            <a:avLst/>
          </a:prstGeom>
          <a:solidFill>
            <a:schemeClr val="bg1"/>
          </a:solidFill>
        </p:spPr>
        <p:txBody>
          <a:bodyPr wrap="square" rtlCol="0">
            <a:spAutoFit/>
          </a:bodyPr>
          <a:lstStyle/>
          <a:p>
            <a:pPr algn="ctr"/>
            <a:r>
              <a:rPr lang="en-US" dirty="0"/>
              <a:t>Shareholders</a:t>
            </a:r>
          </a:p>
        </p:txBody>
      </p:sp>
      <p:sp>
        <p:nvSpPr>
          <p:cNvPr id="11" name="TextBox 10">
            <a:extLst>
              <a:ext uri="{FF2B5EF4-FFF2-40B4-BE49-F238E27FC236}">
                <a16:creationId xmlns="" xmlns:a16="http://schemas.microsoft.com/office/drawing/2014/main" id="{C71217FF-EE48-42A1-9FEE-3C2B04CFDCA1}"/>
              </a:ext>
            </a:extLst>
          </p:cNvPr>
          <p:cNvSpPr txBox="1"/>
          <p:nvPr/>
        </p:nvSpPr>
        <p:spPr>
          <a:xfrm>
            <a:off x="3332480" y="3034228"/>
            <a:ext cx="1564640" cy="369332"/>
          </a:xfrm>
          <a:prstGeom prst="rect">
            <a:avLst/>
          </a:prstGeom>
          <a:solidFill>
            <a:schemeClr val="bg1"/>
          </a:solidFill>
        </p:spPr>
        <p:txBody>
          <a:bodyPr wrap="square" rtlCol="0">
            <a:spAutoFit/>
          </a:bodyPr>
          <a:lstStyle/>
          <a:p>
            <a:pPr algn="ctr"/>
            <a:r>
              <a:rPr lang="en-US" dirty="0"/>
              <a:t>Management</a:t>
            </a:r>
          </a:p>
        </p:txBody>
      </p:sp>
      <p:sp>
        <p:nvSpPr>
          <p:cNvPr id="12" name="TextBox 11">
            <a:extLst>
              <a:ext uri="{FF2B5EF4-FFF2-40B4-BE49-F238E27FC236}">
                <a16:creationId xmlns="" xmlns:a16="http://schemas.microsoft.com/office/drawing/2014/main" id="{78303473-B716-4460-AEB7-155B5D8D9319}"/>
              </a:ext>
            </a:extLst>
          </p:cNvPr>
          <p:cNvSpPr txBox="1"/>
          <p:nvPr/>
        </p:nvSpPr>
        <p:spPr>
          <a:xfrm>
            <a:off x="3362960" y="4322914"/>
            <a:ext cx="1564640" cy="646331"/>
          </a:xfrm>
          <a:prstGeom prst="rect">
            <a:avLst/>
          </a:prstGeom>
          <a:solidFill>
            <a:schemeClr val="bg1"/>
          </a:solidFill>
        </p:spPr>
        <p:txBody>
          <a:bodyPr wrap="square" rtlCol="0">
            <a:spAutoFit/>
          </a:bodyPr>
          <a:lstStyle/>
          <a:p>
            <a:pPr algn="ctr"/>
            <a:r>
              <a:rPr lang="en-US" dirty="0"/>
              <a:t>Mid-management</a:t>
            </a:r>
          </a:p>
        </p:txBody>
      </p:sp>
      <p:sp>
        <p:nvSpPr>
          <p:cNvPr id="13" name="TextBox 12">
            <a:extLst>
              <a:ext uri="{FF2B5EF4-FFF2-40B4-BE49-F238E27FC236}">
                <a16:creationId xmlns="" xmlns:a16="http://schemas.microsoft.com/office/drawing/2014/main" id="{7937504F-DE13-4CB2-9020-5A3A4B6702AA}"/>
              </a:ext>
            </a:extLst>
          </p:cNvPr>
          <p:cNvSpPr txBox="1"/>
          <p:nvPr/>
        </p:nvSpPr>
        <p:spPr>
          <a:xfrm>
            <a:off x="3362960" y="5831840"/>
            <a:ext cx="1564640" cy="369332"/>
          </a:xfrm>
          <a:prstGeom prst="rect">
            <a:avLst/>
          </a:prstGeom>
          <a:solidFill>
            <a:schemeClr val="bg1"/>
          </a:solidFill>
        </p:spPr>
        <p:txBody>
          <a:bodyPr wrap="square" rtlCol="0">
            <a:spAutoFit/>
          </a:bodyPr>
          <a:lstStyle/>
          <a:p>
            <a:pPr algn="ctr"/>
            <a:r>
              <a:rPr lang="en-US" dirty="0"/>
              <a:t>Employees</a:t>
            </a:r>
          </a:p>
        </p:txBody>
      </p:sp>
      <p:sp>
        <p:nvSpPr>
          <p:cNvPr id="14" name="TextBox 13">
            <a:extLst>
              <a:ext uri="{FF2B5EF4-FFF2-40B4-BE49-F238E27FC236}">
                <a16:creationId xmlns="" xmlns:a16="http://schemas.microsoft.com/office/drawing/2014/main" id="{638EFBA5-D918-4181-8133-CD98D78F9639}"/>
              </a:ext>
            </a:extLst>
          </p:cNvPr>
          <p:cNvSpPr txBox="1"/>
          <p:nvPr/>
        </p:nvSpPr>
        <p:spPr>
          <a:xfrm>
            <a:off x="6096000" y="3892622"/>
            <a:ext cx="1564640" cy="646331"/>
          </a:xfrm>
          <a:prstGeom prst="rect">
            <a:avLst/>
          </a:prstGeom>
          <a:solidFill>
            <a:schemeClr val="bg1"/>
          </a:solidFill>
        </p:spPr>
        <p:txBody>
          <a:bodyPr wrap="square" rtlCol="0">
            <a:spAutoFit/>
          </a:bodyPr>
          <a:lstStyle/>
          <a:p>
            <a:pPr algn="ctr"/>
            <a:r>
              <a:rPr lang="en-US" dirty="0"/>
              <a:t>Internal Auditing</a:t>
            </a:r>
          </a:p>
        </p:txBody>
      </p:sp>
    </p:spTree>
    <p:extLst>
      <p:ext uri="{BB962C8B-B14F-4D97-AF65-F5344CB8AC3E}">
        <p14:creationId xmlns="" xmlns:p14="http://schemas.microsoft.com/office/powerpoint/2010/main" val="312127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Performance Evaluation and Control</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 xmlns:a16="http://schemas.microsoft.com/office/drawing/2014/main" id="{6A37FD7F-0C53-4819-ADD5-D26D685DFA47}"/>
              </a:ext>
            </a:extLst>
          </p:cNvPr>
          <p:cNvSpPr>
            <a:spLocks noGrp="1"/>
          </p:cNvSpPr>
          <p:nvPr>
            <p:ph idx="1"/>
          </p:nvPr>
        </p:nvSpPr>
        <p:spPr>
          <a:xfrm>
            <a:off x="426720" y="1219041"/>
            <a:ext cx="10678160" cy="5011430"/>
          </a:xfrm>
        </p:spPr>
        <p:txBody>
          <a:bodyPr>
            <a:noAutofit/>
          </a:bodyPr>
          <a:lstStyle/>
          <a:p>
            <a:pPr lvl="1" indent="-400050">
              <a:lnSpc>
                <a:spcPct val="150000"/>
              </a:lnSpc>
              <a:buClr>
                <a:schemeClr val="accent2">
                  <a:lumMod val="75000"/>
                </a:schemeClr>
              </a:buClr>
              <a:buFont typeface="Wingdings" panose="05000000000000000000" pitchFamily="2" charset="2"/>
              <a:buChar char="§"/>
            </a:pPr>
            <a:r>
              <a:rPr lang="en-US" sz="1800" dirty="0"/>
              <a:t>Goodheart’s Law (1984) Any statistically observed routine is likely to break down when pressure is exerted on it for control and control purposes because the players will change their behavior once they know the data, they produce will be used to control it.</a:t>
            </a:r>
          </a:p>
          <a:p>
            <a:pPr lvl="1" indent="-400050">
              <a:lnSpc>
                <a:spcPct val="150000"/>
              </a:lnSpc>
              <a:buClr>
                <a:schemeClr val="accent2">
                  <a:lumMod val="75000"/>
                </a:schemeClr>
              </a:buClr>
              <a:buFont typeface="Wingdings" panose="05000000000000000000" pitchFamily="2" charset="2"/>
              <a:buChar char="§"/>
            </a:pPr>
            <a:r>
              <a:rPr lang="en-US" sz="1800" dirty="0"/>
              <a:t>Nelson's Eye Game - Central government collaborates (turns a blind eye) on those who "play" the targets by seeking only performance reporting improvements and not delegating power to the organization to see to what extent the reported improvements have been achieved.</a:t>
            </a:r>
          </a:p>
          <a:p>
            <a:pPr lvl="1" indent="-400050">
              <a:lnSpc>
                <a:spcPct val="150000"/>
              </a:lnSpc>
              <a:buClr>
                <a:schemeClr val="accent2">
                  <a:lumMod val="75000"/>
                </a:schemeClr>
              </a:buClr>
              <a:buFont typeface="Wingdings" panose="05000000000000000000" pitchFamily="2" charset="2"/>
              <a:buChar char="§"/>
            </a:pPr>
            <a:r>
              <a:rPr lang="en-US" sz="1800" dirty="0"/>
              <a:t>Data “Fixing” Strategies – gaming: </a:t>
            </a:r>
          </a:p>
          <a:p>
            <a:pPr lvl="2" indent="-400050">
              <a:lnSpc>
                <a:spcPct val="150000"/>
              </a:lnSpc>
              <a:buClr>
                <a:schemeClr val="accent2">
                  <a:lumMod val="75000"/>
                </a:schemeClr>
              </a:buClr>
              <a:buFont typeface="Wingdings" panose="05000000000000000000" pitchFamily="2" charset="2"/>
              <a:buChar char="§"/>
            </a:pPr>
            <a:r>
              <a:rPr lang="en-US" sz="1400" dirty="0"/>
              <a:t>Managers limit performance to achievable levels in order to set improvement goals for the following year (</a:t>
            </a:r>
            <a:r>
              <a:rPr lang="en-US" sz="1400" dirty="0" err="1"/>
              <a:t>Ratched</a:t>
            </a:r>
            <a:r>
              <a:rPr lang="en-US" sz="1400" dirty="0"/>
              <a:t> Effect).</a:t>
            </a:r>
          </a:p>
          <a:p>
            <a:pPr lvl="2" indent="-400050">
              <a:lnSpc>
                <a:spcPct val="150000"/>
              </a:lnSpc>
              <a:buClr>
                <a:schemeClr val="accent2">
                  <a:lumMod val="75000"/>
                </a:schemeClr>
              </a:buClr>
              <a:buFont typeface="Wingdings" panose="05000000000000000000" pitchFamily="2" charset="2"/>
              <a:buChar char="§"/>
            </a:pPr>
            <a:r>
              <a:rPr lang="en-US" sz="1400" dirty="0"/>
              <a:t>Performance to the exact threshold (Threshold Effect).</a:t>
            </a:r>
          </a:p>
          <a:p>
            <a:pPr lvl="2" indent="-400050">
              <a:lnSpc>
                <a:spcPct val="150000"/>
              </a:lnSpc>
              <a:buClr>
                <a:schemeClr val="accent2">
                  <a:lumMod val="75000"/>
                </a:schemeClr>
              </a:buClr>
              <a:buFont typeface="Wingdings" panose="05000000000000000000" pitchFamily="2" charset="2"/>
              <a:buChar char="§"/>
            </a:pPr>
            <a:r>
              <a:rPr lang="en-US" sz="1400" dirty="0"/>
              <a:t>Distorting results or manipulating performance data in reports (hitting the target and missing the point).  </a:t>
            </a:r>
          </a:p>
        </p:txBody>
      </p:sp>
    </p:spTree>
    <p:extLst>
      <p:ext uri="{BB962C8B-B14F-4D97-AF65-F5344CB8AC3E}">
        <p14:creationId xmlns="" xmlns:p14="http://schemas.microsoft.com/office/powerpoint/2010/main" val="270425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Incentive and Control Process </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 xmlns:a16="http://schemas.microsoft.com/office/drawing/2014/main" id="{6A37FD7F-0C53-4819-ADD5-D26D685DFA47}"/>
              </a:ext>
            </a:extLst>
          </p:cNvPr>
          <p:cNvSpPr>
            <a:spLocks noGrp="1"/>
          </p:cNvSpPr>
          <p:nvPr>
            <p:ph idx="1"/>
          </p:nvPr>
        </p:nvSpPr>
        <p:spPr>
          <a:xfrm>
            <a:off x="426720" y="1219040"/>
            <a:ext cx="10515600" cy="5158899"/>
          </a:xfrm>
        </p:spPr>
        <p:txBody>
          <a:bodyPr>
            <a:normAutofit lnSpcReduction="10000"/>
          </a:bodyPr>
          <a:lstStyle/>
          <a:p>
            <a:pPr lvl="1" indent="-400050">
              <a:lnSpc>
                <a:spcPct val="150000"/>
              </a:lnSpc>
              <a:buClr>
                <a:schemeClr val="accent2">
                  <a:lumMod val="75000"/>
                </a:schemeClr>
              </a:buClr>
              <a:buFont typeface="Wingdings" panose="05000000000000000000" pitchFamily="2" charset="2"/>
              <a:buChar char="§"/>
            </a:pPr>
            <a:r>
              <a:rPr lang="en-US" dirty="0"/>
              <a:t>Incentive channels in the public sector to ensure performance: </a:t>
            </a:r>
            <a:endParaRPr lang="he-IL" dirty="0"/>
          </a:p>
          <a:p>
            <a:pPr lvl="2" indent="-400050">
              <a:lnSpc>
                <a:spcPct val="150000"/>
              </a:lnSpc>
              <a:buClr>
                <a:schemeClr val="accent6">
                  <a:lumMod val="75000"/>
                </a:schemeClr>
              </a:buClr>
              <a:buFont typeface="Wingdings" panose="05000000000000000000" pitchFamily="2" charset="2"/>
              <a:buChar char="q"/>
            </a:pPr>
            <a:r>
              <a:rPr lang="en-US" dirty="0"/>
              <a:t>Publishing results in order to influence reputation (reputation effect). </a:t>
            </a:r>
          </a:p>
          <a:p>
            <a:pPr lvl="2" indent="-400050">
              <a:lnSpc>
                <a:spcPct val="150000"/>
              </a:lnSpc>
              <a:buClr>
                <a:schemeClr val="accent6">
                  <a:lumMod val="75000"/>
                </a:schemeClr>
              </a:buClr>
              <a:buFont typeface="Wingdings" panose="05000000000000000000" pitchFamily="2" charset="2"/>
              <a:buChar char="q"/>
            </a:pPr>
            <a:r>
              <a:rPr lang="en-US" dirty="0"/>
              <a:t>Bonuses (premium, salary encouragements) or continued employment based on performance compared to targets. </a:t>
            </a:r>
          </a:p>
          <a:p>
            <a:pPr lvl="2" indent="-400050">
              <a:lnSpc>
                <a:spcPct val="150000"/>
              </a:lnSpc>
              <a:buClr>
                <a:schemeClr val="accent6">
                  <a:lumMod val="75000"/>
                </a:schemeClr>
              </a:buClr>
              <a:buFont typeface="Wingdings" panose="05000000000000000000" pitchFamily="2" charset="2"/>
              <a:buChar char="q"/>
            </a:pPr>
            <a:r>
              <a:rPr lang="en-US" dirty="0"/>
              <a:t>Performance budgeting.</a:t>
            </a:r>
          </a:p>
          <a:p>
            <a:pPr lvl="2" indent="-400050">
              <a:lnSpc>
                <a:spcPct val="150000"/>
              </a:lnSpc>
              <a:buClr>
                <a:schemeClr val="accent6">
                  <a:lumMod val="75000"/>
                </a:schemeClr>
              </a:buClr>
              <a:buFont typeface="Wingdings" panose="05000000000000000000" pitchFamily="2" charset="2"/>
              <a:buChar char="q"/>
            </a:pPr>
            <a:r>
              <a:rPr lang="en-US" dirty="0"/>
              <a:t>Earned Autonomy – responsive regulation. </a:t>
            </a:r>
          </a:p>
          <a:p>
            <a:pPr lvl="1" indent="-400050">
              <a:lnSpc>
                <a:spcPct val="150000"/>
              </a:lnSpc>
              <a:buClr>
                <a:schemeClr val="accent2">
                  <a:lumMod val="75000"/>
                </a:schemeClr>
              </a:buClr>
              <a:buFont typeface="Wingdings" panose="05000000000000000000" pitchFamily="2" charset="2"/>
              <a:buChar char="§"/>
            </a:pPr>
            <a:r>
              <a:rPr lang="en-US" dirty="0"/>
              <a:t>The main problem created in the auditing processing is defined in literature as the Audit All; the inability to ensure data received is correct; that no gaming was done, and especially, to perform control processes on unreported performance. </a:t>
            </a:r>
          </a:p>
          <a:p>
            <a:pPr lvl="2" indent="-400050">
              <a:lnSpc>
                <a:spcPct val="150000"/>
              </a:lnSpc>
              <a:buClr>
                <a:schemeClr val="accent6">
                  <a:lumMod val="75000"/>
                </a:schemeClr>
              </a:buClr>
              <a:buFont typeface="Wingdings" panose="05000000000000000000" pitchFamily="2" charset="2"/>
              <a:buChar char="q"/>
            </a:pPr>
            <a:endParaRPr lang="en-US" dirty="0"/>
          </a:p>
        </p:txBody>
      </p:sp>
    </p:spTree>
    <p:extLst>
      <p:ext uri="{BB962C8B-B14F-4D97-AF65-F5344CB8AC3E}">
        <p14:creationId xmlns="" xmlns:p14="http://schemas.microsoft.com/office/powerpoint/2010/main" val="426671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The Planning Process in Israel </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50503" y="960703"/>
            <a:ext cx="8901433" cy="5897298"/>
          </a:xfrm>
          <a:prstGeom prst="rect">
            <a:avLst/>
          </a:prstGeom>
          <a:noFill/>
          <a:ln w="9525">
            <a:noFill/>
            <a:miter lim="800000"/>
            <a:headEnd/>
            <a:tailEnd/>
          </a:ln>
        </p:spPr>
      </p:pic>
    </p:spTree>
    <p:extLst>
      <p:ext uri="{BB962C8B-B14F-4D97-AF65-F5344CB8AC3E}">
        <p14:creationId xmlns="" xmlns:p14="http://schemas.microsoft.com/office/powerpoint/2010/main" val="1772606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Building a Workplan </a:t>
            </a:r>
          </a:p>
        </p:txBody>
      </p:sp>
      <p:sp>
        <p:nvSpPr>
          <p:cNvPr id="7" name="Rectangle 6">
            <a:extLst>
              <a:ext uri="{FF2B5EF4-FFF2-40B4-BE49-F238E27FC236}">
                <a16:creationId xmlns="" xmlns:a16="http://schemas.microsoft.com/office/drawing/2014/main" id="{2E4AAFD7-BEFE-4974-9242-F52FB5FD44F2}"/>
              </a:ext>
            </a:extLst>
          </p:cNvPr>
          <p:cNvSpPr/>
          <p:nvPr/>
        </p:nvSpPr>
        <p:spPr>
          <a:xfrm>
            <a:off x="589280" y="1153485"/>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83D6F021-EA74-4BBD-AE3E-43682436AAA5}"/>
              </a:ext>
            </a:extLst>
          </p:cNvPr>
          <p:cNvPicPr>
            <a:picLocks noChangeAspect="1"/>
          </p:cNvPicPr>
          <p:nvPr/>
        </p:nvPicPr>
        <p:blipFill rotWithShape="1">
          <a:blip r:embed="rId2" cstate="print"/>
          <a:srcRect l="39917" t="38223" r="6875" b="11999"/>
          <a:stretch/>
        </p:blipFill>
        <p:spPr>
          <a:xfrm rot="10800000">
            <a:off x="1094422" y="1016325"/>
            <a:ext cx="10124441" cy="5327818"/>
          </a:xfrm>
          <a:prstGeom prst="rect">
            <a:avLst/>
          </a:prstGeom>
        </p:spPr>
      </p:pic>
      <p:sp>
        <p:nvSpPr>
          <p:cNvPr id="2" name="TextBox 1">
            <a:extLst>
              <a:ext uri="{FF2B5EF4-FFF2-40B4-BE49-F238E27FC236}">
                <a16:creationId xmlns="" xmlns:a16="http://schemas.microsoft.com/office/drawing/2014/main" id="{21512422-5509-440E-BDDC-C0B4E98642F2}"/>
              </a:ext>
            </a:extLst>
          </p:cNvPr>
          <p:cNvSpPr txBox="1"/>
          <p:nvPr/>
        </p:nvSpPr>
        <p:spPr>
          <a:xfrm>
            <a:off x="4086543" y="3529402"/>
            <a:ext cx="1468121" cy="584775"/>
          </a:xfrm>
          <a:prstGeom prst="rect">
            <a:avLst/>
          </a:prstGeom>
          <a:solidFill>
            <a:srgbClr val="4C234B"/>
          </a:solidFill>
        </p:spPr>
        <p:txBody>
          <a:bodyPr wrap="square" rtlCol="0">
            <a:spAutoFit/>
          </a:bodyPr>
          <a:lstStyle/>
          <a:p>
            <a:pPr algn="ctr"/>
            <a:r>
              <a:rPr lang="en-US" sz="1600" b="1" dirty="0">
                <a:solidFill>
                  <a:schemeClr val="bg1"/>
                </a:solidFill>
              </a:rPr>
              <a:t>Annual </a:t>
            </a:r>
          </a:p>
          <a:p>
            <a:pPr algn="ctr"/>
            <a:r>
              <a:rPr lang="en-US" sz="1600" b="1" dirty="0">
                <a:solidFill>
                  <a:schemeClr val="bg1"/>
                </a:solidFill>
              </a:rPr>
              <a:t>Policy Goals</a:t>
            </a:r>
          </a:p>
        </p:txBody>
      </p:sp>
      <p:sp>
        <p:nvSpPr>
          <p:cNvPr id="8" name="TextBox 7">
            <a:extLst>
              <a:ext uri="{FF2B5EF4-FFF2-40B4-BE49-F238E27FC236}">
                <a16:creationId xmlns="" xmlns:a16="http://schemas.microsoft.com/office/drawing/2014/main" id="{48200EC3-C8AB-46B3-A73B-2B949D67B8F0}"/>
              </a:ext>
            </a:extLst>
          </p:cNvPr>
          <p:cNvSpPr txBox="1"/>
          <p:nvPr/>
        </p:nvSpPr>
        <p:spPr>
          <a:xfrm>
            <a:off x="6171089" y="3390149"/>
            <a:ext cx="1146016" cy="1077218"/>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Designing Tasks </a:t>
            </a:r>
          </a:p>
          <a:p>
            <a:pPr algn="ctr"/>
            <a:r>
              <a:rPr lang="en-US" sz="1600" dirty="0"/>
              <a:t>&amp;</a:t>
            </a:r>
          </a:p>
          <a:p>
            <a:pPr algn="ctr"/>
            <a:r>
              <a:rPr lang="en-US" sz="1600" dirty="0"/>
              <a:t>Tools</a:t>
            </a:r>
          </a:p>
        </p:txBody>
      </p:sp>
      <p:sp>
        <p:nvSpPr>
          <p:cNvPr id="10" name="TextBox 9">
            <a:extLst>
              <a:ext uri="{FF2B5EF4-FFF2-40B4-BE49-F238E27FC236}">
                <a16:creationId xmlns="" xmlns:a16="http://schemas.microsoft.com/office/drawing/2014/main" id="{2F35D0D8-3786-4A21-9D78-D14173E80C21}"/>
              </a:ext>
            </a:extLst>
          </p:cNvPr>
          <p:cNvSpPr txBox="1"/>
          <p:nvPr/>
        </p:nvSpPr>
        <p:spPr>
          <a:xfrm>
            <a:off x="7891224" y="3389117"/>
            <a:ext cx="1250950" cy="830997"/>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Organizing &amp; </a:t>
            </a:r>
          </a:p>
          <a:p>
            <a:pPr algn="ctr"/>
            <a:r>
              <a:rPr lang="en-US" sz="1600" dirty="0"/>
              <a:t>executing</a:t>
            </a:r>
          </a:p>
        </p:txBody>
      </p:sp>
      <p:sp>
        <p:nvSpPr>
          <p:cNvPr id="11" name="TextBox 10">
            <a:extLst>
              <a:ext uri="{FF2B5EF4-FFF2-40B4-BE49-F238E27FC236}">
                <a16:creationId xmlns="" xmlns:a16="http://schemas.microsoft.com/office/drawing/2014/main" id="{72A54243-5D02-4893-BE09-26B0A8315B8D}"/>
              </a:ext>
            </a:extLst>
          </p:cNvPr>
          <p:cNvSpPr txBox="1"/>
          <p:nvPr/>
        </p:nvSpPr>
        <p:spPr>
          <a:xfrm>
            <a:off x="9682480" y="3462163"/>
            <a:ext cx="1006237" cy="830997"/>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Output &amp; Results</a:t>
            </a:r>
          </a:p>
          <a:p>
            <a:pPr algn="ctr"/>
            <a:endParaRPr lang="en-US" sz="1600" dirty="0"/>
          </a:p>
        </p:txBody>
      </p:sp>
      <p:sp>
        <p:nvSpPr>
          <p:cNvPr id="12" name="TextBox 11">
            <a:extLst>
              <a:ext uri="{FF2B5EF4-FFF2-40B4-BE49-F238E27FC236}">
                <a16:creationId xmlns="" xmlns:a16="http://schemas.microsoft.com/office/drawing/2014/main" id="{F3158B17-2E54-4E33-A713-8C8A39F2B48D}"/>
              </a:ext>
            </a:extLst>
          </p:cNvPr>
          <p:cNvSpPr txBox="1"/>
          <p:nvPr/>
        </p:nvSpPr>
        <p:spPr>
          <a:xfrm>
            <a:off x="5554664" y="2268866"/>
            <a:ext cx="3417570" cy="369332"/>
          </a:xfrm>
          <a:prstGeom prst="rect">
            <a:avLst/>
          </a:prstGeom>
          <a:solidFill>
            <a:srgbClr val="F2F1F6"/>
          </a:solidFill>
        </p:spPr>
        <p:txBody>
          <a:bodyPr wrap="square" rtlCol="0">
            <a:spAutoFit/>
          </a:bodyPr>
          <a:lstStyle/>
          <a:p>
            <a:pPr algn="ctr"/>
            <a:r>
              <a:rPr lang="en-US" b="1" dirty="0">
                <a:solidFill>
                  <a:srgbClr val="6E5B71"/>
                </a:solidFill>
              </a:rPr>
              <a:t>User and Public Feedback</a:t>
            </a:r>
          </a:p>
        </p:txBody>
      </p:sp>
      <p:sp>
        <p:nvSpPr>
          <p:cNvPr id="13" name="TextBox 12">
            <a:extLst>
              <a:ext uri="{FF2B5EF4-FFF2-40B4-BE49-F238E27FC236}">
                <a16:creationId xmlns="" xmlns:a16="http://schemas.microsoft.com/office/drawing/2014/main" id="{C94EABAF-BF84-413B-A924-0F47CAA8AB7D}"/>
              </a:ext>
            </a:extLst>
          </p:cNvPr>
          <p:cNvSpPr txBox="1"/>
          <p:nvPr/>
        </p:nvSpPr>
        <p:spPr>
          <a:xfrm>
            <a:off x="5393214" y="4973836"/>
            <a:ext cx="4086066" cy="369332"/>
          </a:xfrm>
          <a:prstGeom prst="rect">
            <a:avLst/>
          </a:prstGeom>
          <a:solidFill>
            <a:srgbClr val="F2F1F6"/>
          </a:solidFill>
        </p:spPr>
        <p:txBody>
          <a:bodyPr wrap="square" rtlCol="0">
            <a:spAutoFit/>
          </a:bodyPr>
          <a:lstStyle/>
          <a:p>
            <a:pPr algn="ctr"/>
            <a:r>
              <a:rPr lang="en-US" b="1" dirty="0">
                <a:solidFill>
                  <a:srgbClr val="6E5B71"/>
                </a:solidFill>
              </a:rPr>
              <a:t>Result Assessment and Evaluation</a:t>
            </a:r>
          </a:p>
        </p:txBody>
      </p:sp>
      <p:sp>
        <p:nvSpPr>
          <p:cNvPr id="14" name="TextBox 13">
            <a:extLst>
              <a:ext uri="{FF2B5EF4-FFF2-40B4-BE49-F238E27FC236}">
                <a16:creationId xmlns="" xmlns:a16="http://schemas.microsoft.com/office/drawing/2014/main" id="{FB52C936-EC36-445F-88E2-D9B98B489FD0}"/>
              </a:ext>
            </a:extLst>
          </p:cNvPr>
          <p:cNvSpPr txBox="1"/>
          <p:nvPr/>
        </p:nvSpPr>
        <p:spPr>
          <a:xfrm>
            <a:off x="1210634" y="1892522"/>
            <a:ext cx="2194876" cy="923330"/>
          </a:xfrm>
          <a:prstGeom prst="rect">
            <a:avLst/>
          </a:prstGeom>
          <a:solidFill>
            <a:srgbClr val="F2F1F6"/>
          </a:solidFill>
        </p:spPr>
        <p:txBody>
          <a:bodyPr wrap="square" rtlCol="0">
            <a:spAutoFit/>
          </a:bodyPr>
          <a:lstStyle/>
          <a:p>
            <a:pPr algn="ctr"/>
            <a:r>
              <a:rPr lang="en-US" b="1" dirty="0">
                <a:solidFill>
                  <a:srgbClr val="6E5B71"/>
                </a:solidFill>
              </a:rPr>
              <a:t>Multi-year</a:t>
            </a:r>
          </a:p>
          <a:p>
            <a:pPr algn="ctr"/>
            <a:r>
              <a:rPr lang="en-US" b="1" dirty="0">
                <a:solidFill>
                  <a:srgbClr val="6E5B71"/>
                </a:solidFill>
              </a:rPr>
              <a:t> </a:t>
            </a:r>
          </a:p>
          <a:p>
            <a:pPr algn="ctr"/>
            <a:r>
              <a:rPr lang="en-US" b="1" dirty="0">
                <a:solidFill>
                  <a:srgbClr val="6E5B71"/>
                </a:solidFill>
              </a:rPr>
              <a:t>Goals</a:t>
            </a:r>
          </a:p>
        </p:txBody>
      </p:sp>
      <p:sp>
        <p:nvSpPr>
          <p:cNvPr id="15" name="TextBox 14">
            <a:extLst>
              <a:ext uri="{FF2B5EF4-FFF2-40B4-BE49-F238E27FC236}">
                <a16:creationId xmlns="" xmlns:a16="http://schemas.microsoft.com/office/drawing/2014/main" id="{DB5E6F13-02FB-4EC6-85DD-7E288867ADED}"/>
              </a:ext>
            </a:extLst>
          </p:cNvPr>
          <p:cNvSpPr txBox="1"/>
          <p:nvPr/>
        </p:nvSpPr>
        <p:spPr>
          <a:xfrm>
            <a:off x="1392403" y="3016560"/>
            <a:ext cx="1831337" cy="923330"/>
          </a:xfrm>
          <a:prstGeom prst="rect">
            <a:avLst/>
          </a:prstGeom>
          <a:solidFill>
            <a:srgbClr val="F2F1F6"/>
          </a:solidFill>
        </p:spPr>
        <p:txBody>
          <a:bodyPr wrap="square" rtlCol="0">
            <a:spAutoFit/>
          </a:bodyPr>
          <a:lstStyle/>
          <a:p>
            <a:pPr algn="ctr"/>
            <a:r>
              <a:rPr lang="en-US" b="1" dirty="0">
                <a:solidFill>
                  <a:srgbClr val="6E5B71"/>
                </a:solidFill>
              </a:rPr>
              <a:t>Situation </a:t>
            </a:r>
          </a:p>
          <a:p>
            <a:pPr algn="ctr"/>
            <a:r>
              <a:rPr lang="en-US" b="1" dirty="0">
                <a:solidFill>
                  <a:srgbClr val="6E5B71"/>
                </a:solidFill>
              </a:rPr>
              <a:t>Report </a:t>
            </a:r>
          </a:p>
          <a:p>
            <a:pPr algn="ctr"/>
            <a:r>
              <a:rPr lang="en-US" b="1" dirty="0">
                <a:solidFill>
                  <a:srgbClr val="6E5B71"/>
                </a:solidFill>
              </a:rPr>
              <a:t>Outcome</a:t>
            </a:r>
          </a:p>
        </p:txBody>
      </p:sp>
      <p:sp>
        <p:nvSpPr>
          <p:cNvPr id="16" name="TextBox 15">
            <a:extLst>
              <a:ext uri="{FF2B5EF4-FFF2-40B4-BE49-F238E27FC236}">
                <a16:creationId xmlns="" xmlns:a16="http://schemas.microsoft.com/office/drawing/2014/main" id="{65EE296C-D38E-451A-A6D2-9B9E591B1252}"/>
              </a:ext>
            </a:extLst>
          </p:cNvPr>
          <p:cNvSpPr txBox="1"/>
          <p:nvPr/>
        </p:nvSpPr>
        <p:spPr>
          <a:xfrm>
            <a:off x="1283658" y="4373671"/>
            <a:ext cx="2048825" cy="1200329"/>
          </a:xfrm>
          <a:prstGeom prst="rect">
            <a:avLst/>
          </a:prstGeom>
          <a:solidFill>
            <a:srgbClr val="F2F1F6"/>
          </a:solidFill>
        </p:spPr>
        <p:txBody>
          <a:bodyPr wrap="square" rtlCol="0">
            <a:spAutoFit/>
          </a:bodyPr>
          <a:lstStyle/>
          <a:p>
            <a:pPr algn="ctr"/>
            <a:r>
              <a:rPr lang="en-US" b="1" dirty="0">
                <a:solidFill>
                  <a:srgbClr val="6E5B71"/>
                </a:solidFill>
              </a:rPr>
              <a:t>Budget </a:t>
            </a:r>
          </a:p>
          <a:p>
            <a:pPr algn="ctr"/>
            <a:r>
              <a:rPr lang="en-US" b="1" dirty="0">
                <a:solidFill>
                  <a:srgbClr val="6E5B71"/>
                </a:solidFill>
              </a:rPr>
              <a:t>and </a:t>
            </a:r>
          </a:p>
          <a:p>
            <a:pPr algn="ctr"/>
            <a:r>
              <a:rPr lang="en-US" b="1" dirty="0">
                <a:solidFill>
                  <a:srgbClr val="6E5B71"/>
                </a:solidFill>
              </a:rPr>
              <a:t>Other </a:t>
            </a:r>
          </a:p>
          <a:p>
            <a:pPr algn="ctr"/>
            <a:r>
              <a:rPr lang="en-US" b="1" dirty="0">
                <a:solidFill>
                  <a:srgbClr val="6E5B71"/>
                </a:solidFill>
              </a:rPr>
              <a:t>Constraints</a:t>
            </a:r>
          </a:p>
        </p:txBody>
      </p:sp>
    </p:spTree>
    <p:extLst>
      <p:ext uri="{BB962C8B-B14F-4D97-AF65-F5344CB8AC3E}">
        <p14:creationId xmlns="" xmlns:p14="http://schemas.microsoft.com/office/powerpoint/2010/main" val="1186046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D5017C0B-2F54-4C13-B7D6-4932692FFA4D}"/>
              </a:ext>
            </a:extLst>
          </p:cNvPr>
          <p:cNvPicPr>
            <a:picLocks noChangeAspect="1"/>
          </p:cNvPicPr>
          <p:nvPr/>
        </p:nvPicPr>
        <p:blipFill rotWithShape="1">
          <a:blip r:embed="rId2" cstate="print"/>
          <a:srcRect l="37917" t="23111" r="4833" b="8593"/>
          <a:stretch/>
        </p:blipFill>
        <p:spPr>
          <a:xfrm>
            <a:off x="1000760" y="365125"/>
            <a:ext cx="9591040" cy="6435909"/>
          </a:xfrm>
          <a:prstGeom prst="rect">
            <a:avLst/>
          </a:prstGeom>
        </p:spPr>
      </p:pic>
      <p:sp>
        <p:nvSpPr>
          <p:cNvPr id="6" name="TextBox 5"/>
          <p:cNvSpPr txBox="1"/>
          <p:nvPr/>
        </p:nvSpPr>
        <p:spPr>
          <a:xfrm>
            <a:off x="6362700" y="209550"/>
            <a:ext cx="5143500" cy="646331"/>
          </a:xfrm>
          <a:prstGeom prst="rect">
            <a:avLst/>
          </a:prstGeom>
          <a:solidFill>
            <a:schemeClr val="bg1"/>
          </a:solidFill>
        </p:spPr>
        <p:txBody>
          <a:bodyPr wrap="square" rtlCol="0">
            <a:spAutoFit/>
          </a:bodyPr>
          <a:lstStyle/>
          <a:p>
            <a:r>
              <a:rPr lang="en-US" b="1" dirty="0" smtClean="0"/>
              <a:t>Settings</a:t>
            </a:r>
          </a:p>
          <a:p>
            <a:endParaRPr lang="en-US" b="1" dirty="0"/>
          </a:p>
        </p:txBody>
      </p:sp>
      <p:sp>
        <p:nvSpPr>
          <p:cNvPr id="8" name="TextBox 7"/>
          <p:cNvSpPr txBox="1"/>
          <p:nvPr/>
        </p:nvSpPr>
        <p:spPr>
          <a:xfrm>
            <a:off x="9369475" y="905515"/>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
        <p:nvSpPr>
          <p:cNvPr id="9" name="Rectangle 8"/>
          <p:cNvSpPr/>
          <p:nvPr/>
        </p:nvSpPr>
        <p:spPr>
          <a:xfrm>
            <a:off x="8209384" y="905515"/>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10" name="Rectangle 9"/>
          <p:cNvSpPr/>
          <p:nvPr/>
        </p:nvSpPr>
        <p:spPr>
          <a:xfrm>
            <a:off x="6898682" y="913110"/>
            <a:ext cx="503664" cy="261610"/>
          </a:xfrm>
          <a:prstGeom prst="rect">
            <a:avLst/>
          </a:prstGeom>
          <a:solidFill>
            <a:schemeClr val="bg1"/>
          </a:solidFill>
        </p:spPr>
        <p:txBody>
          <a:bodyPr wrap="none">
            <a:spAutoFit/>
          </a:bodyPr>
          <a:lstStyle/>
          <a:p>
            <a:r>
              <a:rPr lang="en-US" sz="1100" b="1" dirty="0"/>
              <a:t>Tasks</a:t>
            </a:r>
          </a:p>
        </p:txBody>
      </p:sp>
      <p:sp>
        <p:nvSpPr>
          <p:cNvPr id="11" name="TextBox 10"/>
          <p:cNvSpPr txBox="1"/>
          <p:nvPr/>
        </p:nvSpPr>
        <p:spPr>
          <a:xfrm>
            <a:off x="9286240" y="1229439"/>
            <a:ext cx="1250699" cy="707886"/>
          </a:xfrm>
          <a:prstGeom prst="rect">
            <a:avLst/>
          </a:prstGeom>
          <a:solidFill>
            <a:schemeClr val="bg1"/>
          </a:solidFill>
        </p:spPr>
        <p:txBody>
          <a:bodyPr wrap="square" rtlCol="0">
            <a:spAutoFit/>
          </a:bodyPr>
          <a:lstStyle/>
          <a:p>
            <a:r>
              <a:rPr lang="en-US" sz="1000" dirty="0"/>
              <a:t>The broad </a:t>
            </a:r>
            <a:r>
              <a:rPr lang="en-US" sz="1000" dirty="0" smtClean="0"/>
              <a:t>achievements</a:t>
            </a:r>
            <a:r>
              <a:rPr lang="en-US" sz="1000" dirty="0"/>
              <a:t> </a:t>
            </a:r>
            <a:r>
              <a:rPr lang="en-US" sz="1000" dirty="0" smtClean="0"/>
              <a:t>to </a:t>
            </a:r>
            <a:r>
              <a:rPr lang="en-US" sz="1000" dirty="0"/>
              <a:t>which the office is directed in its action</a:t>
            </a:r>
          </a:p>
        </p:txBody>
      </p:sp>
      <p:sp>
        <p:nvSpPr>
          <p:cNvPr id="12" name="TextBox 11"/>
          <p:cNvSpPr txBox="1"/>
          <p:nvPr/>
        </p:nvSpPr>
        <p:spPr>
          <a:xfrm>
            <a:off x="7813040" y="1209040"/>
            <a:ext cx="1493520" cy="784830"/>
          </a:xfrm>
          <a:prstGeom prst="rect">
            <a:avLst/>
          </a:prstGeom>
          <a:solidFill>
            <a:schemeClr val="bg1"/>
          </a:solidFill>
          <a:ln>
            <a:solidFill>
              <a:schemeClr val="bg2">
                <a:lumMod val="90000"/>
              </a:schemeClr>
            </a:solidFill>
          </a:ln>
        </p:spPr>
        <p:txBody>
          <a:bodyPr wrap="square" rtlCol="0">
            <a:spAutoFit/>
          </a:bodyPr>
          <a:lstStyle/>
          <a:p>
            <a:r>
              <a:rPr lang="en-US" sz="900" dirty="0"/>
              <a:t>The intermediate achievements that bring us closer to the goal, the </a:t>
            </a:r>
            <a:r>
              <a:rPr lang="en-US" sz="900" dirty="0" smtClean="0"/>
              <a:t>objectives are </a:t>
            </a:r>
            <a:r>
              <a:rPr lang="en-US" sz="900" dirty="0"/>
              <a:t>used by the </a:t>
            </a:r>
            <a:r>
              <a:rPr lang="en-US" sz="900" dirty="0" smtClean="0"/>
              <a:t>Ministry to </a:t>
            </a:r>
            <a:r>
              <a:rPr lang="en-US" sz="900" dirty="0"/>
              <a:t>achieve </a:t>
            </a:r>
            <a:r>
              <a:rPr lang="en-US" sz="900" dirty="0" smtClean="0"/>
              <a:t>its goals</a:t>
            </a:r>
            <a:endParaRPr lang="en-US" sz="900" dirty="0"/>
          </a:p>
        </p:txBody>
      </p:sp>
      <p:sp>
        <p:nvSpPr>
          <p:cNvPr id="13" name="TextBox 12"/>
          <p:cNvSpPr txBox="1"/>
          <p:nvPr/>
        </p:nvSpPr>
        <p:spPr>
          <a:xfrm>
            <a:off x="7871442" y="1958540"/>
            <a:ext cx="1414798" cy="707886"/>
          </a:xfrm>
          <a:prstGeom prst="rect">
            <a:avLst/>
          </a:prstGeom>
          <a:solidFill>
            <a:schemeClr val="bg1"/>
          </a:solidFill>
        </p:spPr>
        <p:txBody>
          <a:bodyPr wrap="square" rtlCol="0">
            <a:spAutoFit/>
          </a:bodyPr>
          <a:lstStyle/>
          <a:p>
            <a:r>
              <a:rPr lang="en-US" sz="1000" dirty="0" smtClean="0"/>
              <a:t>Implementing objectives is  </a:t>
            </a:r>
            <a:r>
              <a:rPr lang="en-US" sz="1000" dirty="0"/>
              <a:t>an essential element in achieving the goals</a:t>
            </a:r>
          </a:p>
        </p:txBody>
      </p:sp>
      <p:sp>
        <p:nvSpPr>
          <p:cNvPr id="14" name="TextBox 13"/>
          <p:cNvSpPr txBox="1"/>
          <p:nvPr/>
        </p:nvSpPr>
        <p:spPr>
          <a:xfrm>
            <a:off x="6404554" y="1231017"/>
            <a:ext cx="1254629" cy="707886"/>
          </a:xfrm>
          <a:prstGeom prst="rect">
            <a:avLst/>
          </a:prstGeom>
          <a:solidFill>
            <a:schemeClr val="bg1"/>
          </a:solidFill>
        </p:spPr>
        <p:txBody>
          <a:bodyPr wrap="square" rtlCol="0">
            <a:spAutoFit/>
          </a:bodyPr>
          <a:lstStyle/>
          <a:p>
            <a:r>
              <a:rPr lang="en-US" sz="1000" dirty="0"/>
              <a:t>The actions of the </a:t>
            </a:r>
            <a:r>
              <a:rPr lang="en-US" sz="1000" dirty="0" smtClean="0"/>
              <a:t>office perform </a:t>
            </a:r>
            <a:r>
              <a:rPr lang="en-US" sz="1000" dirty="0"/>
              <a:t>to achieve the set goals</a:t>
            </a:r>
          </a:p>
        </p:txBody>
      </p:sp>
      <p:sp>
        <p:nvSpPr>
          <p:cNvPr id="15" name="TextBox 14"/>
          <p:cNvSpPr txBox="1"/>
          <p:nvPr/>
        </p:nvSpPr>
        <p:spPr>
          <a:xfrm>
            <a:off x="6377186" y="1979543"/>
            <a:ext cx="1456174" cy="646331"/>
          </a:xfrm>
          <a:prstGeom prst="rect">
            <a:avLst/>
          </a:prstGeom>
          <a:solidFill>
            <a:schemeClr val="bg1"/>
          </a:solidFill>
        </p:spPr>
        <p:txBody>
          <a:bodyPr wrap="square" rtlCol="0">
            <a:spAutoFit/>
          </a:bodyPr>
          <a:lstStyle/>
          <a:p>
            <a:r>
              <a:rPr lang="en-US" sz="900" dirty="0"/>
              <a:t>Execution of the mission is the core work of the office, and is an essential element in realizing the goal</a:t>
            </a:r>
          </a:p>
        </p:txBody>
      </p:sp>
      <p:sp>
        <p:nvSpPr>
          <p:cNvPr id="16" name="Rectangle 15"/>
          <p:cNvSpPr/>
          <p:nvPr/>
        </p:nvSpPr>
        <p:spPr>
          <a:xfrm>
            <a:off x="6898682" y="3299193"/>
            <a:ext cx="503664" cy="261610"/>
          </a:xfrm>
          <a:prstGeom prst="rect">
            <a:avLst/>
          </a:prstGeom>
          <a:solidFill>
            <a:schemeClr val="bg1"/>
          </a:solidFill>
        </p:spPr>
        <p:txBody>
          <a:bodyPr wrap="none">
            <a:spAutoFit/>
          </a:bodyPr>
          <a:lstStyle/>
          <a:p>
            <a:r>
              <a:rPr lang="en-US" sz="1100" b="1" dirty="0"/>
              <a:t>Tasks</a:t>
            </a:r>
          </a:p>
        </p:txBody>
      </p:sp>
      <p:sp>
        <p:nvSpPr>
          <p:cNvPr id="17" name="Rectangle 16"/>
          <p:cNvSpPr/>
          <p:nvPr/>
        </p:nvSpPr>
        <p:spPr>
          <a:xfrm>
            <a:off x="8251178" y="3299193"/>
            <a:ext cx="510076" cy="261610"/>
          </a:xfrm>
          <a:prstGeom prst="rect">
            <a:avLst/>
          </a:prstGeom>
          <a:solidFill>
            <a:schemeClr val="bg1"/>
          </a:solidFill>
        </p:spPr>
        <p:txBody>
          <a:bodyPr wrap="none">
            <a:spAutoFit/>
          </a:bodyPr>
          <a:lstStyle/>
          <a:p>
            <a:r>
              <a:rPr lang="en-US" sz="1100" b="1" dirty="0"/>
              <a:t>Goals</a:t>
            </a:r>
          </a:p>
        </p:txBody>
      </p:sp>
      <p:sp>
        <p:nvSpPr>
          <p:cNvPr id="18" name="TextBox 17"/>
          <p:cNvSpPr txBox="1"/>
          <p:nvPr/>
        </p:nvSpPr>
        <p:spPr>
          <a:xfrm>
            <a:off x="9379837" y="3281703"/>
            <a:ext cx="1031631" cy="261610"/>
          </a:xfrm>
          <a:prstGeom prst="rect">
            <a:avLst/>
          </a:prstGeom>
          <a:solidFill>
            <a:schemeClr val="bg1"/>
          </a:solidFill>
        </p:spPr>
        <p:txBody>
          <a:bodyPr wrap="square" rtlCol="0">
            <a:spAutoFit/>
          </a:bodyPr>
          <a:lstStyle/>
          <a:p>
            <a:r>
              <a:rPr lang="en-US" sz="1100" b="1" dirty="0" smtClean="0"/>
              <a:t>  Objectives</a:t>
            </a:r>
            <a:endParaRPr lang="en-US" sz="1100" b="1" dirty="0"/>
          </a:p>
        </p:txBody>
      </p:sp>
      <p:sp>
        <p:nvSpPr>
          <p:cNvPr id="19" name="TextBox 18"/>
          <p:cNvSpPr txBox="1"/>
          <p:nvPr/>
        </p:nvSpPr>
        <p:spPr>
          <a:xfrm>
            <a:off x="6381750" y="2876550"/>
            <a:ext cx="4458971" cy="369332"/>
          </a:xfrm>
          <a:prstGeom prst="rect">
            <a:avLst/>
          </a:prstGeom>
          <a:solidFill>
            <a:schemeClr val="bg1"/>
          </a:solidFill>
        </p:spPr>
        <p:txBody>
          <a:bodyPr wrap="square" rtlCol="0">
            <a:spAutoFit/>
          </a:bodyPr>
          <a:lstStyle/>
          <a:p>
            <a:r>
              <a:rPr lang="en-US" b="1" dirty="0"/>
              <a:t>Possible </a:t>
            </a:r>
            <a:r>
              <a:rPr lang="en-US" b="1" dirty="0" smtClean="0"/>
              <a:t>Sources </a:t>
            </a:r>
            <a:r>
              <a:rPr lang="en-US" b="1" dirty="0"/>
              <a:t>of </a:t>
            </a:r>
            <a:r>
              <a:rPr lang="en-US" b="1" dirty="0" smtClean="0"/>
              <a:t>Influence</a:t>
            </a:r>
            <a:endParaRPr lang="en-US" b="1" dirty="0"/>
          </a:p>
        </p:txBody>
      </p:sp>
      <p:sp>
        <p:nvSpPr>
          <p:cNvPr id="20" name="TextBox 19"/>
          <p:cNvSpPr txBox="1"/>
          <p:nvPr/>
        </p:nvSpPr>
        <p:spPr>
          <a:xfrm>
            <a:off x="9298388" y="3601908"/>
            <a:ext cx="1400092" cy="1338828"/>
          </a:xfrm>
          <a:prstGeom prst="rect">
            <a:avLst/>
          </a:prstGeom>
          <a:solidFill>
            <a:schemeClr val="bg1"/>
          </a:solidFill>
        </p:spPr>
        <p:txBody>
          <a:bodyPr wrap="square" rtlCol="0">
            <a:spAutoFit/>
          </a:bodyPr>
          <a:lstStyle/>
          <a:p>
            <a:r>
              <a:rPr lang="en-US" sz="900" dirty="0"/>
              <a:t>Ministry </a:t>
            </a:r>
            <a:r>
              <a:rPr lang="en-US" sz="900" dirty="0" smtClean="0"/>
              <a:t>vision</a:t>
            </a:r>
            <a:r>
              <a:rPr lang="en-US" sz="900" dirty="0"/>
              <a:t>, </a:t>
            </a:r>
            <a:r>
              <a:rPr lang="en-US" sz="900" dirty="0" smtClean="0"/>
              <a:t>purpose </a:t>
            </a:r>
            <a:r>
              <a:rPr lang="en-US" sz="900" dirty="0"/>
              <a:t>and </a:t>
            </a:r>
            <a:r>
              <a:rPr lang="en-US" sz="900" dirty="0" smtClean="0"/>
              <a:t>core values, government core guidelines, government laws </a:t>
            </a:r>
            <a:r>
              <a:rPr lang="en-US" sz="900" dirty="0"/>
              <a:t>and </a:t>
            </a:r>
            <a:r>
              <a:rPr lang="en-US" sz="900" dirty="0" smtClean="0"/>
              <a:t>decisions</a:t>
            </a:r>
            <a:r>
              <a:rPr lang="en-US" sz="900" dirty="0"/>
              <a:t>, </a:t>
            </a:r>
            <a:r>
              <a:rPr lang="en-US" sz="900" dirty="0" smtClean="0"/>
              <a:t>assessing </a:t>
            </a:r>
            <a:r>
              <a:rPr lang="en-US" sz="900" dirty="0"/>
              <a:t>the </a:t>
            </a:r>
            <a:r>
              <a:rPr lang="en-US" sz="900" dirty="0" smtClean="0"/>
              <a:t>Ministry’s situation, stakeholders</a:t>
            </a:r>
            <a:r>
              <a:rPr lang="en-US" sz="900" dirty="0"/>
              <a:t>' </a:t>
            </a:r>
            <a:r>
              <a:rPr lang="en-US" sz="900" dirty="0" smtClean="0"/>
              <a:t>attitudes </a:t>
            </a:r>
            <a:r>
              <a:rPr lang="en-US" sz="900" dirty="0"/>
              <a:t>and </a:t>
            </a:r>
            <a:r>
              <a:rPr lang="en-US" sz="900" dirty="0" smtClean="0"/>
              <a:t>Ministry management</a:t>
            </a:r>
            <a:endParaRPr lang="en-US" sz="900" dirty="0"/>
          </a:p>
        </p:txBody>
      </p:sp>
      <p:sp>
        <p:nvSpPr>
          <p:cNvPr id="21" name="TextBox 20"/>
          <p:cNvSpPr txBox="1"/>
          <p:nvPr/>
        </p:nvSpPr>
        <p:spPr>
          <a:xfrm>
            <a:off x="7843155" y="3613825"/>
            <a:ext cx="1386465" cy="1338828"/>
          </a:xfrm>
          <a:prstGeom prst="rect">
            <a:avLst/>
          </a:prstGeom>
          <a:solidFill>
            <a:schemeClr val="bg1"/>
          </a:solidFill>
        </p:spPr>
        <p:txBody>
          <a:bodyPr wrap="square" rtlCol="0">
            <a:spAutoFit/>
          </a:bodyPr>
          <a:lstStyle/>
          <a:p>
            <a:r>
              <a:rPr lang="en-US" sz="900" dirty="0"/>
              <a:t>The goals of the Ministry, the objectives of the elected government and the incumbent minister, the assessment of the office situation, the budget and manpower restrictions and the capacity of the office</a:t>
            </a:r>
          </a:p>
        </p:txBody>
      </p:sp>
      <p:sp>
        <p:nvSpPr>
          <p:cNvPr id="22" name="TextBox 21"/>
          <p:cNvSpPr txBox="1"/>
          <p:nvPr/>
        </p:nvSpPr>
        <p:spPr>
          <a:xfrm>
            <a:off x="6422306" y="3653461"/>
            <a:ext cx="1386465" cy="1323439"/>
          </a:xfrm>
          <a:prstGeom prst="rect">
            <a:avLst/>
          </a:prstGeom>
          <a:solidFill>
            <a:schemeClr val="bg1"/>
          </a:solidFill>
        </p:spPr>
        <p:txBody>
          <a:bodyPr wrap="square" rtlCol="0">
            <a:spAutoFit/>
          </a:bodyPr>
          <a:lstStyle/>
          <a:p>
            <a:r>
              <a:rPr lang="en-US" sz="1000" dirty="0" smtClean="0"/>
              <a:t>Ministry’s objectives, </a:t>
            </a:r>
            <a:r>
              <a:rPr lang="en-US" sz="1000" dirty="0"/>
              <a:t>assessment of </a:t>
            </a:r>
            <a:r>
              <a:rPr lang="en-US" sz="1000" dirty="0" smtClean="0"/>
              <a:t>the Ministry’s situation</a:t>
            </a:r>
            <a:r>
              <a:rPr lang="en-US" sz="1000" dirty="0"/>
              <a:t>, budget constraints, priorities set by management and performance of the </a:t>
            </a:r>
            <a:r>
              <a:rPr lang="en-US" sz="1000" dirty="0" smtClean="0"/>
              <a:t>office</a:t>
            </a:r>
            <a:endParaRPr lang="en-US" sz="1000" dirty="0"/>
          </a:p>
        </p:txBody>
      </p:sp>
      <p:sp>
        <p:nvSpPr>
          <p:cNvPr id="23" name="TextBox 22"/>
          <p:cNvSpPr txBox="1"/>
          <p:nvPr/>
        </p:nvSpPr>
        <p:spPr>
          <a:xfrm>
            <a:off x="6412743" y="5353954"/>
            <a:ext cx="4312407" cy="646331"/>
          </a:xfrm>
          <a:prstGeom prst="rect">
            <a:avLst/>
          </a:prstGeom>
          <a:solidFill>
            <a:schemeClr val="bg1"/>
          </a:solidFill>
        </p:spPr>
        <p:txBody>
          <a:bodyPr wrap="square" rtlCol="0">
            <a:spAutoFit/>
          </a:bodyPr>
          <a:lstStyle/>
          <a:p>
            <a:r>
              <a:rPr lang="en-US" b="1" dirty="0"/>
              <a:t>Control </a:t>
            </a:r>
            <a:r>
              <a:rPr lang="en-US" b="1" dirty="0" smtClean="0"/>
              <a:t>and measurement measures </a:t>
            </a:r>
          </a:p>
          <a:p>
            <a:endParaRPr lang="en-US" b="1" dirty="0"/>
          </a:p>
        </p:txBody>
      </p:sp>
      <p:sp>
        <p:nvSpPr>
          <p:cNvPr id="24" name="TextBox 23"/>
          <p:cNvSpPr txBox="1"/>
          <p:nvPr/>
        </p:nvSpPr>
        <p:spPr>
          <a:xfrm>
            <a:off x="9389371" y="5955457"/>
            <a:ext cx="1031631" cy="261610"/>
          </a:xfrm>
          <a:prstGeom prst="rect">
            <a:avLst/>
          </a:prstGeom>
          <a:solidFill>
            <a:schemeClr val="bg1"/>
          </a:solidFill>
        </p:spPr>
        <p:txBody>
          <a:bodyPr wrap="square" rtlCol="0">
            <a:spAutoFit/>
          </a:bodyPr>
          <a:lstStyle/>
          <a:p>
            <a:r>
              <a:rPr lang="en-US" sz="1100" b="1" dirty="0" smtClean="0"/>
              <a:t>  Objectives</a:t>
            </a:r>
            <a:endParaRPr lang="en-US" sz="1100" b="1" dirty="0"/>
          </a:p>
        </p:txBody>
      </p:sp>
      <p:sp>
        <p:nvSpPr>
          <p:cNvPr id="25" name="Rectangle 24"/>
          <p:cNvSpPr/>
          <p:nvPr/>
        </p:nvSpPr>
        <p:spPr>
          <a:xfrm>
            <a:off x="8309250" y="5964161"/>
            <a:ext cx="510076" cy="261610"/>
          </a:xfrm>
          <a:prstGeom prst="rect">
            <a:avLst/>
          </a:prstGeom>
          <a:solidFill>
            <a:schemeClr val="bg1"/>
          </a:solidFill>
        </p:spPr>
        <p:txBody>
          <a:bodyPr wrap="none">
            <a:spAutoFit/>
          </a:bodyPr>
          <a:lstStyle/>
          <a:p>
            <a:r>
              <a:rPr lang="en-US" sz="1100" b="1" dirty="0"/>
              <a:t>Goals</a:t>
            </a:r>
          </a:p>
        </p:txBody>
      </p:sp>
      <p:sp>
        <p:nvSpPr>
          <p:cNvPr id="26" name="Rectangle 25"/>
          <p:cNvSpPr/>
          <p:nvPr/>
        </p:nvSpPr>
        <p:spPr>
          <a:xfrm>
            <a:off x="6863706" y="5964161"/>
            <a:ext cx="503664" cy="261610"/>
          </a:xfrm>
          <a:prstGeom prst="rect">
            <a:avLst/>
          </a:prstGeom>
          <a:solidFill>
            <a:schemeClr val="bg1"/>
          </a:solidFill>
        </p:spPr>
        <p:txBody>
          <a:bodyPr wrap="none">
            <a:spAutoFit/>
          </a:bodyPr>
          <a:lstStyle/>
          <a:p>
            <a:r>
              <a:rPr lang="en-US" sz="1100" b="1" dirty="0"/>
              <a:t>Tasks</a:t>
            </a:r>
          </a:p>
        </p:txBody>
      </p:sp>
      <p:sp>
        <p:nvSpPr>
          <p:cNvPr id="27" name="TextBox 26"/>
          <p:cNvSpPr txBox="1"/>
          <p:nvPr/>
        </p:nvSpPr>
        <p:spPr>
          <a:xfrm>
            <a:off x="9295061" y="6380480"/>
            <a:ext cx="1139260" cy="246221"/>
          </a:xfrm>
          <a:prstGeom prst="rect">
            <a:avLst/>
          </a:prstGeom>
          <a:solidFill>
            <a:schemeClr val="bg1"/>
          </a:solidFill>
        </p:spPr>
        <p:txBody>
          <a:bodyPr wrap="square" rtlCol="0">
            <a:spAutoFit/>
          </a:bodyPr>
          <a:lstStyle/>
          <a:p>
            <a:r>
              <a:rPr lang="en-US" sz="1000" dirty="0" smtClean="0"/>
              <a:t>Result indexes</a:t>
            </a:r>
            <a:endParaRPr lang="en-US" sz="1000" dirty="0"/>
          </a:p>
        </p:txBody>
      </p:sp>
      <p:sp>
        <p:nvSpPr>
          <p:cNvPr id="28" name="TextBox 27"/>
          <p:cNvSpPr txBox="1"/>
          <p:nvPr/>
        </p:nvSpPr>
        <p:spPr>
          <a:xfrm>
            <a:off x="7963574" y="6371396"/>
            <a:ext cx="1240571" cy="246221"/>
          </a:xfrm>
          <a:prstGeom prst="rect">
            <a:avLst/>
          </a:prstGeom>
          <a:solidFill>
            <a:schemeClr val="bg1"/>
          </a:solidFill>
        </p:spPr>
        <p:txBody>
          <a:bodyPr wrap="square" rtlCol="0">
            <a:spAutoFit/>
          </a:bodyPr>
          <a:lstStyle/>
          <a:p>
            <a:r>
              <a:rPr lang="en-US" sz="1000" dirty="0" smtClean="0"/>
              <a:t>Result indexes</a:t>
            </a:r>
            <a:endParaRPr lang="en-US" sz="1000" dirty="0"/>
          </a:p>
        </p:txBody>
      </p:sp>
      <p:sp>
        <p:nvSpPr>
          <p:cNvPr id="29" name="TextBox 28"/>
          <p:cNvSpPr txBox="1"/>
          <p:nvPr/>
        </p:nvSpPr>
        <p:spPr>
          <a:xfrm>
            <a:off x="6520328" y="6325150"/>
            <a:ext cx="1240571" cy="400110"/>
          </a:xfrm>
          <a:prstGeom prst="rect">
            <a:avLst/>
          </a:prstGeom>
          <a:solidFill>
            <a:schemeClr val="bg1"/>
          </a:solidFill>
        </p:spPr>
        <p:txBody>
          <a:bodyPr wrap="square" rtlCol="0">
            <a:spAutoFit/>
          </a:bodyPr>
          <a:lstStyle/>
          <a:p>
            <a:r>
              <a:rPr lang="en-US" sz="1000" dirty="0" smtClean="0"/>
              <a:t>Production indexes</a:t>
            </a:r>
            <a:endParaRPr lang="en-US" sz="1000" dirty="0"/>
          </a:p>
          <a:p>
            <a:r>
              <a:rPr lang="en-US" sz="1000" dirty="0"/>
              <a:t>Organizing </a:t>
            </a:r>
            <a:r>
              <a:rPr lang="en-US" sz="1000" dirty="0" smtClean="0"/>
              <a:t>steps</a:t>
            </a:r>
            <a:endParaRPr lang="en-US" sz="1000" dirty="0"/>
          </a:p>
        </p:txBody>
      </p:sp>
      <p:sp>
        <p:nvSpPr>
          <p:cNvPr id="31" name="TextBox 30"/>
          <p:cNvSpPr txBox="1"/>
          <p:nvPr/>
        </p:nvSpPr>
        <p:spPr>
          <a:xfrm>
            <a:off x="4485427" y="949960"/>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
        <p:nvSpPr>
          <p:cNvPr id="32" name="Rectangle 31"/>
          <p:cNvSpPr/>
          <p:nvPr/>
        </p:nvSpPr>
        <p:spPr>
          <a:xfrm>
            <a:off x="1817147" y="934109"/>
            <a:ext cx="503664" cy="261610"/>
          </a:xfrm>
          <a:prstGeom prst="rect">
            <a:avLst/>
          </a:prstGeom>
          <a:solidFill>
            <a:schemeClr val="bg1"/>
          </a:solidFill>
        </p:spPr>
        <p:txBody>
          <a:bodyPr wrap="none">
            <a:spAutoFit/>
          </a:bodyPr>
          <a:lstStyle/>
          <a:p>
            <a:r>
              <a:rPr lang="en-US" sz="1100" b="1" dirty="0"/>
              <a:t>Tasks</a:t>
            </a:r>
          </a:p>
        </p:txBody>
      </p:sp>
      <p:sp>
        <p:nvSpPr>
          <p:cNvPr id="33" name="Rectangle 32"/>
          <p:cNvSpPr/>
          <p:nvPr/>
        </p:nvSpPr>
        <p:spPr>
          <a:xfrm>
            <a:off x="3291271" y="939800"/>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34" name="TextBox 33"/>
          <p:cNvSpPr txBox="1"/>
          <p:nvPr/>
        </p:nvSpPr>
        <p:spPr>
          <a:xfrm>
            <a:off x="4460240" y="1341120"/>
            <a:ext cx="1138098" cy="400110"/>
          </a:xfrm>
          <a:prstGeom prst="rect">
            <a:avLst/>
          </a:prstGeom>
          <a:solidFill>
            <a:schemeClr val="bg1"/>
          </a:solidFill>
        </p:spPr>
        <p:txBody>
          <a:bodyPr wrap="square" rtlCol="0">
            <a:spAutoFit/>
          </a:bodyPr>
          <a:lstStyle/>
          <a:p>
            <a:r>
              <a:rPr lang="en-US" sz="1000" dirty="0" smtClean="0"/>
              <a:t>Usually </a:t>
            </a:r>
            <a:r>
              <a:rPr lang="en-US" sz="1000" dirty="0"/>
              <a:t>multi-annual</a:t>
            </a:r>
          </a:p>
        </p:txBody>
      </p:sp>
      <p:sp>
        <p:nvSpPr>
          <p:cNvPr id="35" name="TextBox 34"/>
          <p:cNvSpPr txBox="1"/>
          <p:nvPr/>
        </p:nvSpPr>
        <p:spPr>
          <a:xfrm>
            <a:off x="2953908" y="1431254"/>
            <a:ext cx="1191548" cy="246221"/>
          </a:xfrm>
          <a:prstGeom prst="rect">
            <a:avLst/>
          </a:prstGeom>
          <a:solidFill>
            <a:schemeClr val="bg1"/>
          </a:solidFill>
        </p:spPr>
        <p:txBody>
          <a:bodyPr wrap="square" rtlCol="0">
            <a:spAutoFit/>
          </a:bodyPr>
          <a:lstStyle/>
          <a:p>
            <a:r>
              <a:rPr lang="en-US" sz="1000" dirty="0"/>
              <a:t>Usually </a:t>
            </a:r>
            <a:r>
              <a:rPr lang="en-US" sz="1000" dirty="0" smtClean="0"/>
              <a:t>annual</a:t>
            </a:r>
            <a:endParaRPr lang="en-US" sz="1000" dirty="0"/>
          </a:p>
        </p:txBody>
      </p:sp>
      <p:sp>
        <p:nvSpPr>
          <p:cNvPr id="36" name="TextBox 35"/>
          <p:cNvSpPr txBox="1"/>
          <p:nvPr/>
        </p:nvSpPr>
        <p:spPr>
          <a:xfrm>
            <a:off x="1551918" y="1430790"/>
            <a:ext cx="1191548" cy="246221"/>
          </a:xfrm>
          <a:prstGeom prst="rect">
            <a:avLst/>
          </a:prstGeom>
          <a:solidFill>
            <a:schemeClr val="bg1"/>
          </a:solidFill>
        </p:spPr>
        <p:txBody>
          <a:bodyPr wrap="square" rtlCol="0">
            <a:spAutoFit/>
          </a:bodyPr>
          <a:lstStyle/>
          <a:p>
            <a:r>
              <a:rPr lang="en-US" sz="1000" dirty="0" smtClean="0"/>
              <a:t>Usually annual</a:t>
            </a:r>
            <a:endParaRPr lang="en-US" sz="1000" dirty="0"/>
          </a:p>
        </p:txBody>
      </p:sp>
      <p:sp>
        <p:nvSpPr>
          <p:cNvPr id="37" name="TextBox 36"/>
          <p:cNvSpPr txBox="1"/>
          <p:nvPr/>
        </p:nvSpPr>
        <p:spPr>
          <a:xfrm>
            <a:off x="4439920" y="1895567"/>
            <a:ext cx="1178559" cy="1061829"/>
          </a:xfrm>
          <a:prstGeom prst="rect">
            <a:avLst/>
          </a:prstGeom>
          <a:solidFill>
            <a:schemeClr val="bg1"/>
          </a:solidFill>
        </p:spPr>
        <p:txBody>
          <a:bodyPr wrap="square" rtlCol="0">
            <a:spAutoFit/>
          </a:bodyPr>
          <a:lstStyle/>
          <a:p>
            <a:r>
              <a:rPr lang="en-US" sz="900" dirty="0"/>
              <a:t>The </a:t>
            </a:r>
            <a:r>
              <a:rPr lang="en-US" sz="900" dirty="0" smtClean="0"/>
              <a:t>goals reflect </a:t>
            </a:r>
            <a:r>
              <a:rPr lang="en-US" sz="900" dirty="0"/>
              <a:t>a desirable course of action to realize the vision of the </a:t>
            </a:r>
            <a:r>
              <a:rPr lang="en-US" sz="900" dirty="0" smtClean="0"/>
              <a:t>Ministry, </a:t>
            </a:r>
            <a:r>
              <a:rPr lang="en-US" sz="900" dirty="0"/>
              <a:t>which takes into account the limitations of reality</a:t>
            </a:r>
          </a:p>
        </p:txBody>
      </p:sp>
      <p:sp>
        <p:nvSpPr>
          <p:cNvPr id="38" name="TextBox 37"/>
          <p:cNvSpPr txBox="1"/>
          <p:nvPr/>
        </p:nvSpPr>
        <p:spPr>
          <a:xfrm>
            <a:off x="4420028" y="3160313"/>
            <a:ext cx="1153446" cy="1169551"/>
          </a:xfrm>
          <a:prstGeom prst="rect">
            <a:avLst/>
          </a:prstGeom>
          <a:solidFill>
            <a:schemeClr val="bg1"/>
          </a:solidFill>
        </p:spPr>
        <p:txBody>
          <a:bodyPr wrap="square" rtlCol="0">
            <a:spAutoFit/>
          </a:bodyPr>
          <a:lstStyle/>
          <a:p>
            <a:r>
              <a:rPr lang="en-US" sz="1000" dirty="0"/>
              <a:t>When setting goals, the focus is on "Where we aim to go" when it comes to the ministry's activities</a:t>
            </a:r>
          </a:p>
        </p:txBody>
      </p:sp>
      <p:sp>
        <p:nvSpPr>
          <p:cNvPr id="39" name="TextBox 38"/>
          <p:cNvSpPr txBox="1"/>
          <p:nvPr/>
        </p:nvSpPr>
        <p:spPr>
          <a:xfrm>
            <a:off x="4420028" y="4858861"/>
            <a:ext cx="1153446" cy="707886"/>
          </a:xfrm>
          <a:prstGeom prst="rect">
            <a:avLst/>
          </a:prstGeom>
          <a:solidFill>
            <a:schemeClr val="bg1"/>
          </a:solidFill>
        </p:spPr>
        <p:txBody>
          <a:bodyPr wrap="square" rtlCol="0">
            <a:spAutoFit/>
          </a:bodyPr>
          <a:lstStyle/>
          <a:p>
            <a:r>
              <a:rPr lang="en-US" sz="1000" dirty="0"/>
              <a:t>The goals must be coherent and in line with each other</a:t>
            </a:r>
          </a:p>
        </p:txBody>
      </p:sp>
      <p:sp>
        <p:nvSpPr>
          <p:cNvPr id="40" name="TextBox 39"/>
          <p:cNvSpPr txBox="1"/>
          <p:nvPr/>
        </p:nvSpPr>
        <p:spPr>
          <a:xfrm>
            <a:off x="2873197" y="2128110"/>
            <a:ext cx="1370159" cy="707886"/>
          </a:xfrm>
          <a:prstGeom prst="rect">
            <a:avLst/>
          </a:prstGeom>
          <a:solidFill>
            <a:schemeClr val="bg1"/>
          </a:solidFill>
        </p:spPr>
        <p:txBody>
          <a:bodyPr wrap="square" rtlCol="0">
            <a:spAutoFit/>
          </a:bodyPr>
          <a:lstStyle/>
          <a:p>
            <a:r>
              <a:rPr lang="en-US" sz="1000" dirty="0"/>
              <a:t>Objectives are required to be concrete, measurable and </a:t>
            </a:r>
            <a:r>
              <a:rPr lang="en-US" sz="1000" dirty="0" smtClean="0"/>
              <a:t>achievable</a:t>
            </a:r>
            <a:endParaRPr lang="en-US" sz="1000" dirty="0"/>
          </a:p>
        </p:txBody>
      </p:sp>
      <p:sp>
        <p:nvSpPr>
          <p:cNvPr id="42" name="TextBox 41"/>
          <p:cNvSpPr txBox="1"/>
          <p:nvPr/>
        </p:nvSpPr>
        <p:spPr>
          <a:xfrm>
            <a:off x="2942509" y="3360478"/>
            <a:ext cx="1370159" cy="861774"/>
          </a:xfrm>
          <a:prstGeom prst="rect">
            <a:avLst/>
          </a:prstGeom>
          <a:solidFill>
            <a:schemeClr val="bg1"/>
          </a:solidFill>
        </p:spPr>
        <p:txBody>
          <a:bodyPr wrap="square" rtlCol="0">
            <a:spAutoFit/>
          </a:bodyPr>
          <a:lstStyle/>
          <a:p>
            <a:r>
              <a:rPr lang="en-US" sz="1000" dirty="0"/>
              <a:t>In setting </a:t>
            </a:r>
            <a:r>
              <a:rPr lang="en-US" sz="1000" dirty="0" smtClean="0"/>
              <a:t>objectives, </a:t>
            </a:r>
            <a:r>
              <a:rPr lang="en-US" sz="1000" dirty="0"/>
              <a:t>the focus is on "what </a:t>
            </a:r>
            <a:r>
              <a:rPr lang="en-US" sz="1000" dirty="0" smtClean="0"/>
              <a:t>do we </a:t>
            </a:r>
            <a:r>
              <a:rPr lang="en-US" sz="1000" dirty="0"/>
              <a:t>want to achieve," </a:t>
            </a:r>
            <a:r>
              <a:rPr lang="en-US" sz="1000" dirty="0" smtClean="0"/>
              <a:t>in order to complete our goals</a:t>
            </a:r>
            <a:endParaRPr lang="en-US" sz="1000" dirty="0"/>
          </a:p>
        </p:txBody>
      </p:sp>
      <p:sp>
        <p:nvSpPr>
          <p:cNvPr id="43" name="TextBox 42"/>
          <p:cNvSpPr txBox="1"/>
          <p:nvPr/>
        </p:nvSpPr>
        <p:spPr>
          <a:xfrm>
            <a:off x="2933588" y="4618207"/>
            <a:ext cx="1425052" cy="1015663"/>
          </a:xfrm>
          <a:prstGeom prst="rect">
            <a:avLst/>
          </a:prstGeom>
          <a:solidFill>
            <a:schemeClr val="bg1"/>
          </a:solidFill>
        </p:spPr>
        <p:txBody>
          <a:bodyPr wrap="square" rtlCol="0">
            <a:spAutoFit/>
          </a:bodyPr>
          <a:lstStyle/>
          <a:p>
            <a:r>
              <a:rPr lang="en-US" sz="1000" dirty="0" smtClean="0"/>
              <a:t>Objectives must </a:t>
            </a:r>
            <a:r>
              <a:rPr lang="en-US" sz="1000" dirty="0"/>
              <a:t>clearly define the desired change while reflecting the </a:t>
            </a:r>
            <a:r>
              <a:rPr lang="en-US" sz="1000" dirty="0" smtClean="0"/>
              <a:t>Ministry’s priorities </a:t>
            </a:r>
            <a:r>
              <a:rPr lang="en-US" sz="1000" dirty="0"/>
              <a:t>for a given period and budget</a:t>
            </a:r>
          </a:p>
        </p:txBody>
      </p:sp>
      <p:sp>
        <p:nvSpPr>
          <p:cNvPr id="44" name="TextBox 43"/>
          <p:cNvSpPr txBox="1"/>
          <p:nvPr/>
        </p:nvSpPr>
        <p:spPr>
          <a:xfrm>
            <a:off x="2927845" y="5992332"/>
            <a:ext cx="1370159" cy="707886"/>
          </a:xfrm>
          <a:prstGeom prst="rect">
            <a:avLst/>
          </a:prstGeom>
          <a:solidFill>
            <a:schemeClr val="bg1"/>
          </a:solidFill>
        </p:spPr>
        <p:txBody>
          <a:bodyPr wrap="square" rtlCol="0">
            <a:spAutoFit/>
          </a:bodyPr>
          <a:lstStyle/>
          <a:p>
            <a:r>
              <a:rPr lang="en-US" sz="1000" dirty="0" smtClean="0"/>
              <a:t>An objective must </a:t>
            </a:r>
            <a:r>
              <a:rPr lang="en-US" sz="1000" dirty="0"/>
              <a:t>promote at least one goal, but can also promote several goals</a:t>
            </a:r>
          </a:p>
        </p:txBody>
      </p:sp>
      <p:sp>
        <p:nvSpPr>
          <p:cNvPr id="45" name="TextBox 44"/>
          <p:cNvSpPr txBox="1"/>
          <p:nvPr/>
        </p:nvSpPr>
        <p:spPr>
          <a:xfrm>
            <a:off x="1351324" y="2154556"/>
            <a:ext cx="1429204" cy="553998"/>
          </a:xfrm>
          <a:prstGeom prst="rect">
            <a:avLst/>
          </a:prstGeom>
          <a:solidFill>
            <a:schemeClr val="bg1"/>
          </a:solidFill>
        </p:spPr>
        <p:txBody>
          <a:bodyPr wrap="square" rtlCol="0">
            <a:spAutoFit/>
          </a:bodyPr>
          <a:lstStyle/>
          <a:p>
            <a:r>
              <a:rPr lang="en-US" sz="1000" dirty="0"/>
              <a:t>The tasks are required to be specific and measurable</a:t>
            </a:r>
          </a:p>
        </p:txBody>
      </p:sp>
      <p:sp>
        <p:nvSpPr>
          <p:cNvPr id="46" name="TextBox 45"/>
          <p:cNvSpPr txBox="1"/>
          <p:nvPr/>
        </p:nvSpPr>
        <p:spPr>
          <a:xfrm>
            <a:off x="1326981" y="3446252"/>
            <a:ext cx="1429204" cy="553998"/>
          </a:xfrm>
          <a:prstGeom prst="rect">
            <a:avLst/>
          </a:prstGeom>
          <a:solidFill>
            <a:schemeClr val="bg1"/>
          </a:solidFill>
        </p:spPr>
        <p:txBody>
          <a:bodyPr wrap="square" rtlCol="0">
            <a:spAutoFit/>
          </a:bodyPr>
          <a:lstStyle/>
          <a:p>
            <a:r>
              <a:rPr lang="en-US" sz="1000" dirty="0" smtClean="0"/>
              <a:t>When setting the tasks, </a:t>
            </a:r>
            <a:r>
              <a:rPr lang="en-US" sz="1000" dirty="0"/>
              <a:t>the focus is on "how we want to achieve"</a:t>
            </a:r>
          </a:p>
        </p:txBody>
      </p:sp>
      <p:sp>
        <p:nvSpPr>
          <p:cNvPr id="47" name="TextBox 46"/>
          <p:cNvSpPr txBox="1"/>
          <p:nvPr/>
        </p:nvSpPr>
        <p:spPr>
          <a:xfrm>
            <a:off x="1262959" y="4334401"/>
            <a:ext cx="1557248" cy="1615827"/>
          </a:xfrm>
          <a:prstGeom prst="rect">
            <a:avLst/>
          </a:prstGeom>
          <a:solidFill>
            <a:schemeClr val="bg1"/>
          </a:solidFill>
        </p:spPr>
        <p:txBody>
          <a:bodyPr wrap="square" rtlCol="0">
            <a:spAutoFit/>
          </a:bodyPr>
          <a:lstStyle/>
          <a:p>
            <a:r>
              <a:rPr lang="en-US" sz="900" dirty="0"/>
              <a:t>The </a:t>
            </a:r>
            <a:r>
              <a:rPr lang="en-US" sz="900" dirty="0" smtClean="0"/>
              <a:t>task must </a:t>
            </a:r>
            <a:r>
              <a:rPr lang="en-US" sz="900" dirty="0"/>
              <a:t>involve different partners from within and outside the </a:t>
            </a:r>
            <a:r>
              <a:rPr lang="en-US" sz="900" dirty="0" smtClean="0"/>
              <a:t>Ministry. Schedules for the task are defined, the required resources are allocated, and the progress of its completion may be monitored by the organizational steps taken and production indexes .</a:t>
            </a:r>
            <a:endParaRPr lang="en-US" sz="900" dirty="0"/>
          </a:p>
        </p:txBody>
      </p:sp>
      <p:sp>
        <p:nvSpPr>
          <p:cNvPr id="48" name="TextBox 47"/>
          <p:cNvSpPr txBox="1"/>
          <p:nvPr/>
        </p:nvSpPr>
        <p:spPr>
          <a:xfrm>
            <a:off x="1307112" y="5992332"/>
            <a:ext cx="1474678" cy="707886"/>
          </a:xfrm>
          <a:prstGeom prst="rect">
            <a:avLst/>
          </a:prstGeom>
          <a:solidFill>
            <a:schemeClr val="bg1"/>
          </a:solidFill>
        </p:spPr>
        <p:txBody>
          <a:bodyPr wrap="square" rtlCol="0">
            <a:spAutoFit/>
          </a:bodyPr>
          <a:lstStyle/>
          <a:p>
            <a:r>
              <a:rPr lang="en-US" sz="1000" dirty="0"/>
              <a:t>A task can promote one </a:t>
            </a:r>
            <a:r>
              <a:rPr lang="en-US" sz="1000" dirty="0" smtClean="0"/>
              <a:t>objective, </a:t>
            </a:r>
            <a:r>
              <a:rPr lang="en-US" sz="1000" dirty="0"/>
              <a:t>but it can also promote a number of </a:t>
            </a:r>
            <a:r>
              <a:rPr lang="en-US" sz="1000" dirty="0" smtClean="0"/>
              <a:t>objectives</a:t>
            </a:r>
            <a:endParaRPr lang="en-US" sz="1000" dirty="0"/>
          </a:p>
        </p:txBody>
      </p:sp>
      <p:sp>
        <p:nvSpPr>
          <p:cNvPr id="49" name="מלבן 48"/>
          <p:cNvSpPr/>
          <p:nvPr/>
        </p:nvSpPr>
        <p:spPr>
          <a:xfrm>
            <a:off x="495300" y="0"/>
            <a:ext cx="102870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00150" y="205740"/>
            <a:ext cx="5162550" cy="646331"/>
          </a:xfrm>
          <a:prstGeom prst="rect">
            <a:avLst/>
          </a:prstGeom>
          <a:solidFill>
            <a:schemeClr val="bg1"/>
          </a:solidFill>
        </p:spPr>
        <p:txBody>
          <a:bodyPr wrap="square" rtlCol="0">
            <a:spAutoFit/>
          </a:bodyPr>
          <a:lstStyle/>
          <a:p>
            <a:r>
              <a:rPr lang="en-US" b="1" dirty="0" smtClean="0"/>
              <a:t>Characteristics</a:t>
            </a:r>
          </a:p>
          <a:p>
            <a:endParaRPr lang="en-US" b="1" dirty="0"/>
          </a:p>
        </p:txBody>
      </p:sp>
      <p:sp>
        <p:nvSpPr>
          <p:cNvPr id="50" name="מלבן 49"/>
          <p:cNvSpPr/>
          <p:nvPr/>
        </p:nvSpPr>
        <p:spPr>
          <a:xfrm>
            <a:off x="10706100" y="571500"/>
            <a:ext cx="102870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מחבר ישר 55"/>
          <p:cNvCxnSpPr/>
          <p:nvPr/>
        </p:nvCxnSpPr>
        <p:spPr>
          <a:xfrm>
            <a:off x="1249680" y="944880"/>
            <a:ext cx="4399280" cy="10160"/>
          </a:xfrm>
          <a:prstGeom prst="line">
            <a:avLst/>
          </a:prstGeom>
        </p:spPr>
        <p:style>
          <a:lnRef idx="1">
            <a:schemeClr val="dk1"/>
          </a:lnRef>
          <a:fillRef idx="0">
            <a:schemeClr val="dk1"/>
          </a:fillRef>
          <a:effectRef idx="0">
            <a:schemeClr val="dk1"/>
          </a:effectRef>
          <a:fontRef idx="minor">
            <a:schemeClr val="tx1"/>
          </a:fontRef>
        </p:style>
      </p:cxnSp>
      <p:cxnSp>
        <p:nvCxnSpPr>
          <p:cNvPr id="57" name="מחבר ישר 56"/>
          <p:cNvCxnSpPr/>
          <p:nvPr/>
        </p:nvCxnSpPr>
        <p:spPr>
          <a:xfrm>
            <a:off x="6370320" y="924560"/>
            <a:ext cx="4124960" cy="10160"/>
          </a:xfrm>
          <a:prstGeom prst="line">
            <a:avLst/>
          </a:prstGeom>
        </p:spPr>
        <p:style>
          <a:lnRef idx="1">
            <a:schemeClr val="dk1"/>
          </a:lnRef>
          <a:fillRef idx="0">
            <a:schemeClr val="dk1"/>
          </a:fillRef>
          <a:effectRef idx="0">
            <a:schemeClr val="dk1"/>
          </a:effectRef>
          <a:fontRef idx="minor">
            <a:schemeClr val="tx1"/>
          </a:fontRef>
        </p:style>
      </p:cxnSp>
      <p:cxnSp>
        <p:nvCxnSpPr>
          <p:cNvPr id="59" name="מחבר ישר 58"/>
          <p:cNvCxnSpPr/>
          <p:nvPr/>
        </p:nvCxnSpPr>
        <p:spPr>
          <a:xfrm>
            <a:off x="6380480" y="1940560"/>
            <a:ext cx="4124960" cy="10160"/>
          </a:xfrm>
          <a:prstGeom prst="line">
            <a:avLst/>
          </a:prstGeom>
        </p:spPr>
        <p:style>
          <a:lnRef idx="1">
            <a:schemeClr val="dk1"/>
          </a:lnRef>
          <a:fillRef idx="0">
            <a:schemeClr val="dk1"/>
          </a:fillRef>
          <a:effectRef idx="0">
            <a:schemeClr val="dk1"/>
          </a:effectRef>
          <a:fontRef idx="minor">
            <a:schemeClr val="tx1"/>
          </a:fontRef>
        </p:style>
      </p:cxnSp>
      <p:cxnSp>
        <p:nvCxnSpPr>
          <p:cNvPr id="60" name="מחבר ישר 59"/>
          <p:cNvCxnSpPr/>
          <p:nvPr/>
        </p:nvCxnSpPr>
        <p:spPr>
          <a:xfrm>
            <a:off x="6380480" y="5039360"/>
            <a:ext cx="4124960" cy="10160"/>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מחבר ישר 60"/>
          <p:cNvCxnSpPr/>
          <p:nvPr/>
        </p:nvCxnSpPr>
        <p:spPr>
          <a:xfrm>
            <a:off x="6370320" y="5963920"/>
            <a:ext cx="4124960" cy="10160"/>
          </a:xfrm>
          <a:prstGeom prst="line">
            <a:avLst/>
          </a:prstGeom>
          <a:ln w="19050"/>
        </p:spPr>
        <p:style>
          <a:lnRef idx="1">
            <a:schemeClr val="dk1"/>
          </a:lnRef>
          <a:fillRef idx="0">
            <a:schemeClr val="dk1"/>
          </a:fillRef>
          <a:effectRef idx="0">
            <a:schemeClr val="dk1"/>
          </a:effectRef>
          <a:fontRef idx="minor">
            <a:schemeClr val="tx1"/>
          </a:fontRef>
        </p:style>
      </p:cxnSp>
      <p:sp>
        <p:nvSpPr>
          <p:cNvPr id="54" name="Rectangle 8"/>
          <p:cNvSpPr/>
          <p:nvPr/>
        </p:nvSpPr>
        <p:spPr>
          <a:xfrm>
            <a:off x="8168744" y="3282955"/>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55" name="TextBox 54"/>
          <p:cNvSpPr txBox="1"/>
          <p:nvPr/>
        </p:nvSpPr>
        <p:spPr>
          <a:xfrm>
            <a:off x="9359315" y="3303275"/>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
        <p:nvSpPr>
          <p:cNvPr id="58" name="Rectangle 8"/>
          <p:cNvSpPr/>
          <p:nvPr/>
        </p:nvSpPr>
        <p:spPr>
          <a:xfrm>
            <a:off x="8178904" y="5995675"/>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62" name="TextBox 61"/>
          <p:cNvSpPr txBox="1"/>
          <p:nvPr/>
        </p:nvSpPr>
        <p:spPr>
          <a:xfrm>
            <a:off x="9338995" y="5985515"/>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Tree>
    <p:extLst>
      <p:ext uri="{BB962C8B-B14F-4D97-AF65-F5344CB8AC3E}">
        <p14:creationId xmlns="" xmlns:p14="http://schemas.microsoft.com/office/powerpoint/2010/main" val="3892679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2755</TotalTime>
  <Words>2997</Words>
  <Application>Microsoft Office PowerPoint</Application>
  <PresentationFormat>מותאם אישית</PresentationFormat>
  <Paragraphs>320</Paragraphs>
  <Slides>30</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30</vt:i4>
      </vt:variant>
    </vt:vector>
  </HeadingPairs>
  <TitlesOfParts>
    <vt:vector size="31" baseType="lpstr">
      <vt:lpstr>Office Theme</vt:lpstr>
      <vt:lpstr>Lessons 8-9: Strategic Planning, Budgeting, Evaluation and Supervision</vt:lpstr>
      <vt:lpstr>שקופית 2</vt:lpstr>
      <vt:lpstr>שקופית 3</vt:lpstr>
      <vt:lpstr>שקופית 4</vt:lpstr>
      <vt:lpstr>שקופית 5</vt:lpstr>
      <vt:lpstr>שקופית 6</vt:lpstr>
      <vt:lpstr>שקופית 7</vt:lpstr>
      <vt:lpstr>שקופית 8</vt:lpstr>
      <vt:lpstr>שקופית 9</vt:lpstr>
      <vt:lpstr>שקופית 10</vt:lpstr>
      <vt:lpstr>שקופית 11</vt:lpstr>
      <vt:lpstr>שקופית 12</vt:lpstr>
      <vt:lpstr>שקופית 13</vt:lpstr>
      <vt:lpstr>שקופית 14</vt:lpstr>
      <vt:lpstr>שקופית 15</vt:lpstr>
      <vt:lpstr>שקופית 16</vt:lpstr>
      <vt:lpstr>שקופית 17</vt:lpstr>
      <vt:lpstr>שקופית 18</vt:lpstr>
      <vt:lpstr>שקופית 19</vt:lpstr>
      <vt:lpstr>שקופית 20</vt:lpstr>
      <vt:lpstr>שקופית 21</vt:lpstr>
      <vt:lpstr>שקופית 22</vt:lpstr>
      <vt:lpstr>שקופית 23</vt:lpstr>
      <vt:lpstr>שקופית 24</vt:lpstr>
      <vt:lpstr>שקופית 25</vt:lpstr>
      <vt:lpstr>שקופית 26</vt:lpstr>
      <vt:lpstr>שקופית 27</vt:lpstr>
      <vt:lpstr>שקופית 28</vt:lpstr>
      <vt:lpstr>שקופית 29</vt:lpstr>
      <vt:lpstr>שקופית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6-7: Strategic Thought and Decision Analysis; Game Theory – Describing and Analyzing Conflict</dc:title>
  <dc:creator>Laila</dc:creator>
  <cp:lastModifiedBy>u45414</cp:lastModifiedBy>
  <cp:revision>83</cp:revision>
  <dcterms:created xsi:type="dcterms:W3CDTF">2019-11-28T06:15:25Z</dcterms:created>
  <dcterms:modified xsi:type="dcterms:W3CDTF">2019-12-25T13:03:43Z</dcterms:modified>
</cp:coreProperties>
</file>