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7" r:id="rId12"/>
    <p:sldId id="288" r:id="rId13"/>
    <p:sldId id="269" r:id="rId14"/>
    <p:sldId id="289" r:id="rId15"/>
    <p:sldId id="284" r:id="rId16"/>
    <p:sldId id="286" r:id="rId17"/>
    <p:sldId id="272" r:id="rId18"/>
    <p:sldId id="273" r:id="rId19"/>
    <p:sldId id="274" r:id="rId20"/>
    <p:sldId id="275" r:id="rId21"/>
    <p:sldId id="276" r:id="rId22"/>
    <p:sldId id="277" r:id="rId23"/>
    <p:sldId id="278" r:id="rId24"/>
    <p:sldId id="279" r:id="rId25"/>
    <p:sldId id="280" r:id="rId26"/>
    <p:sldId id="282"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70" d="100"/>
          <a:sy n="70" d="100"/>
        </p:scale>
        <p:origin x="525"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17392-5950-45E3-9789-D16F0C70CCA5}"/>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D66-E68E-4C8C-9D2D-13E1CB25FA79}"/>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3F51-2000-4CB9-91B5-A7D208557314}"/>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1100-401C-4DBF-A773-ACAB5516DEC8}"/>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CA9C3-9FEB-4DAB-8324-B1F944DD3002}"/>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C40C-A38C-4521-A08E-5271D01452C8}"/>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6" name="Footer Placeholder 5">
            <a:extLst>
              <a:ext uri="{FF2B5EF4-FFF2-40B4-BE49-F238E27FC236}">
                <a16:creationId xmlns:a16="http://schemas.microsoft.com/office/drawing/2014/main"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2C4F-BC27-4EF3-BC9C-3CF1040609EF}"/>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8" name="Footer Placeholder 7">
            <a:extLst>
              <a:ext uri="{FF2B5EF4-FFF2-40B4-BE49-F238E27FC236}">
                <a16:creationId xmlns:a16="http://schemas.microsoft.com/office/drawing/2014/main"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5C26E-415A-470D-AFAB-E2D1DD9CCFB2}"/>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4" name="Footer Placeholder 3">
            <a:extLst>
              <a:ext uri="{FF2B5EF4-FFF2-40B4-BE49-F238E27FC236}">
                <a16:creationId xmlns:a16="http://schemas.microsoft.com/office/drawing/2014/main"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604-D2F0-4A17-9027-297D3D2D75F2}"/>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3" name="Footer Placeholder 2">
            <a:extLst>
              <a:ext uri="{FF2B5EF4-FFF2-40B4-BE49-F238E27FC236}">
                <a16:creationId xmlns:a16="http://schemas.microsoft.com/office/drawing/2014/main"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C8E0F-8155-4CBB-8F59-67B3B70E209D}"/>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6" name="Footer Placeholder 5">
            <a:extLst>
              <a:ext uri="{FF2B5EF4-FFF2-40B4-BE49-F238E27FC236}">
                <a16:creationId xmlns:a16="http://schemas.microsoft.com/office/drawing/2014/main"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07EB8-56CF-4BED-AEF4-7EBEEDB4ED31}"/>
              </a:ext>
            </a:extLst>
          </p:cNvPr>
          <p:cNvSpPr>
            <a:spLocks noGrp="1"/>
          </p:cNvSpPr>
          <p:nvPr>
            <p:ph type="dt" sz="half" idx="10"/>
          </p:nvPr>
        </p:nvSpPr>
        <p:spPr/>
        <p:txBody>
          <a:bodyPr/>
          <a:lstStyle/>
          <a:p>
            <a:fld id="{7F08D825-F6F5-43CF-9DD0-1BFBD17DBD73}" type="datetimeFigureOut">
              <a:rPr lang="en-US" smtClean="0"/>
              <a:t>12/12/2019</a:t>
            </a:fld>
            <a:endParaRPr lang="en-US"/>
          </a:p>
        </p:txBody>
      </p:sp>
      <p:sp>
        <p:nvSpPr>
          <p:cNvPr id="6" name="Footer Placeholder 5">
            <a:extLst>
              <a:ext uri="{FF2B5EF4-FFF2-40B4-BE49-F238E27FC236}">
                <a16:creationId xmlns:a16="http://schemas.microsoft.com/office/drawing/2014/main"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t>12/12/2019</a:t>
            </a:fld>
            <a:endParaRPr lang="en-US"/>
          </a:p>
        </p:txBody>
      </p:sp>
      <p:sp>
        <p:nvSpPr>
          <p:cNvPr id="5" name="Footer Placeholder 4">
            <a:extLst>
              <a:ext uri="{FF2B5EF4-FFF2-40B4-BE49-F238E27FC236}">
                <a16:creationId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0CFF-0311-4044-B486-475CFDA14F94}"/>
              </a:ext>
            </a:extLst>
          </p:cNvPr>
          <p:cNvSpPr>
            <a:spLocks noGrp="1"/>
          </p:cNvSpPr>
          <p:nvPr>
            <p:ph type="ctrTitle"/>
          </p:nvPr>
        </p:nvSpPr>
        <p:spPr>
          <a:xfrm>
            <a:off x="1524000" y="1922523"/>
            <a:ext cx="9144000" cy="2387600"/>
          </a:xfrm>
        </p:spPr>
        <p:txBody>
          <a:bodyPr vert="horz" lIns="91440" tIns="45720" rIns="91440" bIns="45720" rtlCol="0" anchor="b">
            <a:normAutofit fontScale="90000"/>
          </a:bodyPr>
          <a:lstStyle/>
          <a:p>
            <a:pPr algn="l"/>
            <a:r>
              <a:rPr lang="en-US" b="1" dirty="0">
                <a:solidFill>
                  <a:schemeClr val="accent6">
                    <a:lumMod val="75000"/>
                  </a:schemeClr>
                </a:solidFill>
              </a:rPr>
              <a:t>Lessons 6-7: Strategic Thought and Decision Analysis; Game Theory – Describing and Analyzing Conflict</a:t>
            </a:r>
          </a:p>
        </p:txBody>
      </p:sp>
      <p:sp>
        <p:nvSpPr>
          <p:cNvPr id="3" name="Subtitle 2">
            <a:extLst>
              <a:ext uri="{FF2B5EF4-FFF2-40B4-BE49-F238E27FC236}">
                <a16:creationId xmlns:a16="http://schemas.microsoft.com/office/drawing/2014/main" id="{7C875AC9-936A-48EE-867D-D4F52BF05082}"/>
              </a:ext>
            </a:extLst>
          </p:cNvPr>
          <p:cNvSpPr>
            <a:spLocks noGrp="1"/>
          </p:cNvSpPr>
          <p:nvPr>
            <p:ph type="subTitle" idx="1"/>
          </p:nvPr>
        </p:nvSpPr>
        <p:spPr>
          <a:xfrm>
            <a:off x="0" y="6230938"/>
            <a:ext cx="12192000" cy="627062"/>
          </a:xfrm>
        </p:spPr>
        <p:txBody>
          <a:bodyPr vert="horz" lIns="91440" tIns="45720" rIns="91440" bIns="45720" rtlCol="0">
            <a:normAutofit lnSpcReduction="10000"/>
          </a:bodyPr>
          <a:lstStyle/>
          <a:p>
            <a:r>
              <a:rPr lang="en-GB" sz="1600" dirty="0"/>
              <a:t>Prof. </a:t>
            </a:r>
            <a:r>
              <a:rPr lang="en-GB" sz="1600" dirty="0" err="1"/>
              <a:t>Shlomo</a:t>
            </a:r>
            <a:r>
              <a:rPr lang="en-GB" sz="1600" dirty="0"/>
              <a:t> Mizrahi, Haifa Uni</a:t>
            </a:r>
            <a:endParaRPr lang="en-US" sz="1600" dirty="0"/>
          </a:p>
          <a:p>
            <a:r>
              <a:rPr lang="en-US" sz="1600" dirty="0"/>
              <a:t>shlomom@poli.haifa.ac.il</a:t>
            </a:r>
          </a:p>
        </p:txBody>
      </p:sp>
      <p:pic>
        <p:nvPicPr>
          <p:cNvPr id="4" name="Picture 3">
            <a:extLst>
              <a:ext uri="{FF2B5EF4-FFF2-40B4-BE49-F238E27FC236}">
                <a16:creationId xmlns:a16="http://schemas.microsoft.com/office/drawing/2014/main" id="{75D1E1E8-43EC-47D1-B906-0E08DC7D0565}"/>
              </a:ext>
            </a:extLst>
          </p:cNvPr>
          <p:cNvPicPr>
            <a:picLocks noChangeAspect="1"/>
          </p:cNvPicPr>
          <p:nvPr/>
        </p:nvPicPr>
        <p:blipFill rotWithShape="1">
          <a:blip r:embed="rId2"/>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id="{C3115E30-3FE3-4EE0-A6B0-B857CA5C9AAE}"/>
              </a:ext>
            </a:extLst>
          </p:cNvPr>
          <p:cNvPicPr>
            <a:picLocks noChangeAspect="1"/>
          </p:cNvPicPr>
          <p:nvPr/>
        </p:nvPicPr>
        <p:blipFill rotWithShape="1">
          <a:blip r:embed="rId2"/>
          <a:srcRect l="18094" t="71545" r="38544" b="21199"/>
          <a:stretch/>
        </p:blipFill>
        <p:spPr>
          <a:xfrm>
            <a:off x="1385978" y="4310123"/>
            <a:ext cx="5143500" cy="484188"/>
          </a:xfrm>
          <a:prstGeom prst="rect">
            <a:avLst/>
          </a:prstGeom>
        </p:spPr>
      </p:pic>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74DD81E1-8EA1-4A83-9F80-2040E4E026C3}"/>
              </a:ext>
            </a:extLst>
          </p:cNvPr>
          <p:cNvGraphicFramePr>
            <a:graphicFrameLocks noGrp="1"/>
          </p:cNvGraphicFramePr>
          <p:nvPr>
            <p:extLst>
              <p:ext uri="{D42A27DB-BD31-4B8C-83A1-F6EECF244321}">
                <p14:modId xmlns:p14="http://schemas.microsoft.com/office/powerpoint/2010/main" val="519076580"/>
              </p:ext>
            </p:extLst>
          </p:nvPr>
        </p:nvGraphicFramePr>
        <p:xfrm>
          <a:off x="1184910" y="1584960"/>
          <a:ext cx="8573769" cy="4010486"/>
        </p:xfrm>
        <a:graphic>
          <a:graphicData uri="http://schemas.openxmlformats.org/drawingml/2006/table">
            <a:tbl>
              <a:tblPr firstRow="1" bandRow="1">
                <a:tableStyleId>{5C22544A-7EE6-4342-B048-85BDC9FD1C3A}</a:tableStyleId>
              </a:tblPr>
              <a:tblGrid>
                <a:gridCol w="2857923">
                  <a:extLst>
                    <a:ext uri="{9D8B030D-6E8A-4147-A177-3AD203B41FA5}">
                      <a16:colId xmlns:a16="http://schemas.microsoft.com/office/drawing/2014/main" val="648764578"/>
                    </a:ext>
                  </a:extLst>
                </a:gridCol>
                <a:gridCol w="2857923">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1404952">
                <a:tc>
                  <a:txBody>
                    <a:bodyPr/>
                    <a:lstStyle/>
                    <a:p>
                      <a:pPr algn="ctr"/>
                      <a:r>
                        <a:rPr lang="en-US" sz="2800" b="1" dirty="0">
                          <a:solidFill>
                            <a:schemeClr val="tx1"/>
                          </a:solidFill>
                        </a:rPr>
                        <a:t>1,4</a:t>
                      </a: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a:t>
                      </a:r>
                      <a:r>
                        <a:rPr lang="en-US" sz="2000" b="1" dirty="0" smtClean="0">
                          <a:solidFill>
                            <a:schemeClr val="accent6">
                              <a:lumMod val="75000"/>
                            </a:schemeClr>
                          </a:solidFill>
                        </a:rPr>
                        <a:t>Equilibrium</a:t>
                      </a:r>
                      <a:endParaRPr lang="en-US" sz="2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Non-cooperation</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3" name="Straight Connector 12">
            <a:extLst>
              <a:ext uri="{FF2B5EF4-FFF2-40B4-BE49-F238E27FC236}">
                <a16:creationId xmlns:a16="http://schemas.microsoft.com/office/drawing/2014/main" id="{C36BCABE-B278-4476-A83B-FE51E470707B}"/>
              </a:ext>
            </a:extLst>
          </p:cNvPr>
          <p:cNvCxnSpPr/>
          <p:nvPr/>
        </p:nvCxnSpPr>
        <p:spPr>
          <a:xfrm flipH="1">
            <a:off x="6953534" y="1655445"/>
            <a:ext cx="2805145" cy="848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ADC25A-4688-4143-A10E-EE2A41590648}"/>
              </a:ext>
            </a:extLst>
          </p:cNvPr>
          <p:cNvSpPr txBox="1"/>
          <p:nvPr/>
        </p:nvSpPr>
        <p:spPr>
          <a:xfrm>
            <a:off x="8581389" y="2095892"/>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id="{573CAB93-1381-45E0-A051-DF3E9F9323A1}"/>
              </a:ext>
            </a:extLst>
          </p:cNvPr>
          <p:cNvSpPr txBox="1"/>
          <p:nvPr/>
        </p:nvSpPr>
        <p:spPr>
          <a:xfrm>
            <a:off x="6965949" y="1784432"/>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389267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Partial Prisoners’ Dilemma – Constant Sum Game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74DD81E1-8EA1-4A83-9F80-2040E4E026C3}"/>
              </a:ext>
            </a:extLst>
          </p:cNvPr>
          <p:cNvGraphicFramePr>
            <a:graphicFrameLocks noGrp="1"/>
          </p:cNvGraphicFramePr>
          <p:nvPr>
            <p:extLst>
              <p:ext uri="{D42A27DB-BD31-4B8C-83A1-F6EECF244321}">
                <p14:modId xmlns:p14="http://schemas.microsoft.com/office/powerpoint/2010/main" val="1275734735"/>
              </p:ext>
            </p:extLst>
          </p:nvPr>
        </p:nvGraphicFramePr>
        <p:xfrm>
          <a:off x="1200150" y="1584960"/>
          <a:ext cx="8558529" cy="356616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648764578"/>
                    </a:ext>
                  </a:extLst>
                </a:gridCol>
                <a:gridCol w="284310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1,4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3,2</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a:t>
                      </a:r>
                      <a:r>
                        <a:rPr lang="en-US" sz="2800" b="1" dirty="0" smtClean="0">
                          <a:solidFill>
                            <a:schemeClr val="accent6">
                              <a:lumMod val="75000"/>
                            </a:schemeClr>
                          </a:solidFill>
                        </a:rPr>
                        <a:t>Equilibrium</a:t>
                      </a:r>
                      <a:endParaRPr lang="en-US" sz="2800" b="1" dirty="0">
                        <a:solidFill>
                          <a:schemeClr val="accent6">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3" name="Straight Connector 12">
            <a:extLst>
              <a:ext uri="{FF2B5EF4-FFF2-40B4-BE49-F238E27FC236}">
                <a16:creationId xmlns:a16="http://schemas.microsoft.com/office/drawing/2014/main" id="{C36BCABE-B278-4476-A83B-FE51E470707B}"/>
              </a:ext>
            </a:extLst>
          </p:cNvPr>
          <p:cNvCxnSpPr/>
          <p:nvPr/>
        </p:nvCxnSpPr>
        <p:spPr>
          <a:xfrm flipH="1">
            <a:off x="6933063" y="1584960"/>
            <a:ext cx="2825616" cy="953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ADC25A-4688-4143-A10E-EE2A41590648}"/>
              </a:ext>
            </a:extLst>
          </p:cNvPr>
          <p:cNvSpPr txBox="1"/>
          <p:nvPr/>
        </p:nvSpPr>
        <p:spPr>
          <a:xfrm>
            <a:off x="8581389" y="2066911"/>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id="{573CAB93-1381-45E0-A051-DF3E9F9323A1}"/>
              </a:ext>
            </a:extLst>
          </p:cNvPr>
          <p:cNvSpPr txBox="1"/>
          <p:nvPr/>
        </p:nvSpPr>
        <p:spPr>
          <a:xfrm>
            <a:off x="7014096" y="1785224"/>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405593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with Intense Conflict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74DD81E1-8EA1-4A83-9F80-2040E4E026C3}"/>
              </a:ext>
            </a:extLst>
          </p:cNvPr>
          <p:cNvGraphicFramePr>
            <a:graphicFrameLocks noGrp="1"/>
          </p:cNvGraphicFramePr>
          <p:nvPr>
            <p:extLst>
              <p:ext uri="{D42A27DB-BD31-4B8C-83A1-F6EECF244321}">
                <p14:modId xmlns:p14="http://schemas.microsoft.com/office/powerpoint/2010/main" val="2930307102"/>
              </p:ext>
            </p:extLst>
          </p:nvPr>
        </p:nvGraphicFramePr>
        <p:xfrm>
          <a:off x="1200150" y="1584960"/>
          <a:ext cx="8558529" cy="356616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648764578"/>
                    </a:ext>
                  </a:extLst>
                </a:gridCol>
                <a:gridCol w="284310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1,4</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6">
                              <a:lumMod val="75000"/>
                            </a:schemeClr>
                          </a:solidFill>
                        </a:rPr>
                        <a:t>Nash </a:t>
                      </a:r>
                      <a:r>
                        <a:rPr lang="en-US" sz="2800" b="1" dirty="0" smtClean="0">
                          <a:solidFill>
                            <a:schemeClr val="accent6">
                              <a:lumMod val="75000"/>
                            </a:schemeClr>
                          </a:solidFill>
                        </a:rPr>
                        <a:t>Equilibrium</a:t>
                      </a:r>
                      <a:endParaRPr lang="en-US" sz="2800" b="1" dirty="0">
                        <a:solidFill>
                          <a:schemeClr val="accent6">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4">
                              <a:lumMod val="75000"/>
                            </a:schemeClr>
                          </a:solidFill>
                          <a:latin typeface="+mn-lt"/>
                          <a:ea typeface="+mn-ea"/>
                          <a:cs typeface="+mn-cs"/>
                        </a:rPr>
                        <a:t>Pareto’s</a:t>
                      </a:r>
                      <a:r>
                        <a:rPr lang="en-US" sz="2800" b="1" kern="1200" dirty="0">
                          <a:solidFill>
                            <a:schemeClr val="accent4">
                              <a:lumMod val="75000"/>
                            </a:schemeClr>
                          </a:solidFill>
                          <a:latin typeface="+mn-lt"/>
                          <a:ea typeface="+mn-ea"/>
                          <a:cs typeface="+mn-cs"/>
                        </a:rPr>
                        <a:t> </a:t>
                      </a:r>
                      <a:r>
                        <a:rPr lang="en-US" sz="2000" b="1" kern="1200" dirty="0">
                          <a:solidFill>
                            <a:schemeClr val="accent4">
                              <a:lumMod val="75000"/>
                            </a:schemeClr>
                          </a:solidFill>
                          <a:latin typeface="+mn-lt"/>
                          <a:ea typeface="+mn-ea"/>
                          <a:cs typeface="+mn-cs"/>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3" name="Straight Connector 12">
            <a:extLst>
              <a:ext uri="{FF2B5EF4-FFF2-40B4-BE49-F238E27FC236}">
                <a16:creationId xmlns:a16="http://schemas.microsoft.com/office/drawing/2014/main" id="{C36BCABE-B278-4476-A83B-FE51E470707B}"/>
              </a:ext>
            </a:extLst>
          </p:cNvPr>
          <p:cNvCxnSpPr/>
          <p:nvPr/>
        </p:nvCxnSpPr>
        <p:spPr>
          <a:xfrm flipH="1">
            <a:off x="6892119" y="1584960"/>
            <a:ext cx="2846241" cy="905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2ADC25A-4688-4143-A10E-EE2A41590648}"/>
              </a:ext>
            </a:extLst>
          </p:cNvPr>
          <p:cNvSpPr txBox="1"/>
          <p:nvPr/>
        </p:nvSpPr>
        <p:spPr>
          <a:xfrm>
            <a:off x="8571230" y="2020963"/>
            <a:ext cx="1177290" cy="369332"/>
          </a:xfrm>
          <a:prstGeom prst="rect">
            <a:avLst/>
          </a:prstGeom>
          <a:noFill/>
        </p:spPr>
        <p:txBody>
          <a:bodyPr wrap="square" rtlCol="0">
            <a:spAutoFit/>
          </a:bodyPr>
          <a:lstStyle/>
          <a:p>
            <a:r>
              <a:rPr lang="en-US" b="1" dirty="0"/>
              <a:t>Player 2</a:t>
            </a:r>
          </a:p>
        </p:txBody>
      </p:sp>
      <p:sp>
        <p:nvSpPr>
          <p:cNvPr id="15" name="TextBox 14">
            <a:extLst>
              <a:ext uri="{FF2B5EF4-FFF2-40B4-BE49-F238E27FC236}">
                <a16:creationId xmlns:a16="http://schemas.microsoft.com/office/drawing/2014/main" id="{573CAB93-1381-45E0-A051-DF3E9F9323A1}"/>
              </a:ext>
            </a:extLst>
          </p:cNvPr>
          <p:cNvSpPr txBox="1"/>
          <p:nvPr/>
        </p:nvSpPr>
        <p:spPr>
          <a:xfrm>
            <a:off x="6965949" y="1721128"/>
            <a:ext cx="1177290" cy="369332"/>
          </a:xfrm>
          <a:prstGeom prst="rect">
            <a:avLst/>
          </a:prstGeom>
          <a:noFill/>
        </p:spPr>
        <p:txBody>
          <a:bodyPr wrap="square" rtlCol="0">
            <a:spAutoFit/>
          </a:bodyPr>
          <a:lstStyle/>
          <a:p>
            <a:r>
              <a:rPr lang="en-US" b="1" dirty="0"/>
              <a:t>Player 1</a:t>
            </a:r>
          </a:p>
        </p:txBody>
      </p:sp>
    </p:spTree>
    <p:extLst>
      <p:ext uri="{BB962C8B-B14F-4D97-AF65-F5344CB8AC3E}">
        <p14:creationId xmlns:p14="http://schemas.microsoft.com/office/powerpoint/2010/main" val="243925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accent6">
                    <a:lumMod val="75000"/>
                  </a:schemeClr>
                </a:solidFill>
              </a:rPr>
              <a:t>P</a:t>
            </a:r>
            <a:r>
              <a:rPr lang="en-US" sz="3200" b="1" dirty="0" err="1" smtClean="0">
                <a:solidFill>
                  <a:schemeClr val="accent6">
                    <a:lumMod val="75000"/>
                  </a:schemeClr>
                </a:solidFill>
              </a:rPr>
              <a:t>risoners</a:t>
            </a:r>
            <a:r>
              <a:rPr lang="en-US" sz="3200" b="1" dirty="0">
                <a:solidFill>
                  <a:schemeClr val="accent6">
                    <a:lumMod val="75000"/>
                  </a:schemeClr>
                </a:solidFill>
              </a:rPr>
              <a:t>' Dilemma Solutions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Direct External Solutions – direct manipulation of the </a:t>
            </a:r>
            <a:r>
              <a:rPr lang="en-US" dirty="0" smtClean="0"/>
              <a:t>utility</a:t>
            </a:r>
            <a:r>
              <a:rPr lang="en-US" dirty="0" smtClean="0"/>
              <a:t> </a:t>
            </a:r>
            <a:r>
              <a:rPr lang="en-US" dirty="0"/>
              <a:t>function by punishing for non-cooperation and giving a prize for cooperation.  </a:t>
            </a:r>
          </a:p>
          <a:p>
            <a:pPr marL="1085850" lvl="2" indent="-342900">
              <a:buClr>
                <a:schemeClr val="accent6">
                  <a:lumMod val="75000"/>
                </a:schemeClr>
              </a:buClr>
              <a:buFont typeface="Wingdings" panose="05000000000000000000" pitchFamily="2" charset="2"/>
              <a:buChar char="q"/>
            </a:pPr>
            <a:r>
              <a:rPr lang="en-US" dirty="0"/>
              <a:t>Advantages: Certain; immediate cooperation</a:t>
            </a:r>
          </a:p>
          <a:p>
            <a:pPr marL="1085850" lvl="2" indent="-342900">
              <a:buClr>
                <a:schemeClr val="accent6">
                  <a:lumMod val="75000"/>
                </a:schemeClr>
              </a:buClr>
              <a:buFont typeface="Wingdings" panose="05000000000000000000" pitchFamily="2" charset="2"/>
              <a:buChar char="q"/>
            </a:pPr>
            <a:r>
              <a:rPr lang="en-US" dirty="0"/>
              <a:t>Disadvantages: No internalization; high cost to enforce</a:t>
            </a:r>
          </a:p>
          <a:p>
            <a:pPr lvl="1" indent="-400050">
              <a:buClr>
                <a:schemeClr val="accent2">
                  <a:lumMod val="75000"/>
                </a:schemeClr>
              </a:buClr>
              <a:buFont typeface="Wingdings" panose="05000000000000000000" pitchFamily="2" charset="2"/>
              <a:buChar char="§"/>
            </a:pPr>
            <a:r>
              <a:rPr lang="en-US" dirty="0"/>
              <a:t>Indirect External Solutions – structural changes in the game leading the players to learn themselves and internalize the advantages of cooperation. </a:t>
            </a:r>
          </a:p>
          <a:p>
            <a:pPr marL="1085850" lvl="2" indent="-342900">
              <a:buClr>
                <a:schemeClr val="accent6">
                  <a:lumMod val="75000"/>
                </a:schemeClr>
              </a:buClr>
              <a:buFont typeface="Wingdings" panose="05000000000000000000" pitchFamily="2" charset="2"/>
              <a:buChar char="q"/>
            </a:pPr>
            <a:r>
              <a:rPr lang="en-US" dirty="0"/>
              <a:t>Advantages: Self learning and internalization; low cost to enforce </a:t>
            </a:r>
          </a:p>
          <a:p>
            <a:pPr marL="1085850" lvl="2" indent="-342900">
              <a:buClr>
                <a:schemeClr val="accent6">
                  <a:lumMod val="75000"/>
                </a:schemeClr>
              </a:buClr>
              <a:buFont typeface="Wingdings" panose="05000000000000000000" pitchFamily="2" charset="2"/>
              <a:buChar char="q"/>
            </a:pPr>
            <a:r>
              <a:rPr lang="en-US" dirty="0"/>
              <a:t>Disadvantages: long-term process</a:t>
            </a:r>
          </a:p>
          <a:p>
            <a:pPr lvl="1" indent="-400050">
              <a:buClr>
                <a:schemeClr val="accent2">
                  <a:lumMod val="75000"/>
                </a:schemeClr>
              </a:buClr>
              <a:buFont typeface="Wingdings" panose="05000000000000000000" pitchFamily="2" charset="2"/>
              <a:buChar char="§"/>
            </a:pPr>
            <a:r>
              <a:rPr lang="en-US" dirty="0"/>
              <a:t>Canceling the game: privatization, nationalization </a:t>
            </a:r>
          </a:p>
          <a:p>
            <a:pPr lvl="1" indent="-400050">
              <a:buClr>
                <a:schemeClr val="accent2">
                  <a:lumMod val="75000"/>
                </a:schemeClr>
              </a:buClr>
              <a:buFont typeface="Wingdings" panose="05000000000000000000" pitchFamily="2" charset="2"/>
              <a:buChar char="§"/>
            </a:pPr>
            <a:r>
              <a:rPr lang="en-US" dirty="0"/>
              <a:t>Inefficient Strategies: ad campaign; providing more of the public good</a:t>
            </a:r>
          </a:p>
        </p:txBody>
      </p:sp>
    </p:spTree>
    <p:extLst>
      <p:ext uri="{BB962C8B-B14F-4D97-AF65-F5344CB8AC3E}">
        <p14:creationId xmlns:p14="http://schemas.microsoft.com/office/powerpoint/2010/main" val="423196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accent6">
                    <a:lumMod val="75000"/>
                  </a:schemeClr>
                </a:solidFill>
              </a:rPr>
              <a:t>Chicken Game</a:t>
            </a:r>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id="{E65EB9E2-D2DC-49A1-AB24-266A5C04855F}"/>
              </a:ext>
            </a:extLst>
          </p:cNvPr>
          <p:cNvGraphicFramePr>
            <a:graphicFrameLocks noGrp="1"/>
          </p:cNvGraphicFramePr>
          <p:nvPr>
            <p:extLst>
              <p:ext uri="{D42A27DB-BD31-4B8C-83A1-F6EECF244321}">
                <p14:modId xmlns:p14="http://schemas.microsoft.com/office/powerpoint/2010/main" val="2409581076"/>
              </p:ext>
            </p:extLst>
          </p:nvPr>
        </p:nvGraphicFramePr>
        <p:xfrm>
          <a:off x="922020" y="1698308"/>
          <a:ext cx="8573769" cy="3566160"/>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val="648764578"/>
                    </a:ext>
                  </a:extLst>
                </a:gridCol>
                <a:gridCol w="283167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2,4</a:t>
                      </a:r>
                      <a:endParaRPr lang="en-US" sz="2800" dirty="0">
                        <a:solidFill>
                          <a:schemeClr val="tx1"/>
                        </a:solidFill>
                      </a:endParaRP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1,1</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pic>
        <p:nvPicPr>
          <p:cNvPr id="2" name="Picture 1">
            <a:extLst>
              <a:ext uri="{FF2B5EF4-FFF2-40B4-BE49-F238E27FC236}">
                <a16:creationId xmlns:a16="http://schemas.microsoft.com/office/drawing/2014/main" id="{D1B64FBD-6D5C-4981-97EB-9A5519185A56}"/>
              </a:ext>
            </a:extLst>
          </p:cNvPr>
          <p:cNvPicPr>
            <a:picLocks noChangeAspect="1"/>
          </p:cNvPicPr>
          <p:nvPr/>
        </p:nvPicPr>
        <p:blipFill rotWithShape="1">
          <a:blip r:embed="rId2"/>
          <a:srcRect l="3079" t="37311" r="91081" b="53022"/>
          <a:stretch/>
        </p:blipFill>
        <p:spPr>
          <a:xfrm>
            <a:off x="9843633" y="455692"/>
            <a:ext cx="1174887" cy="1094025"/>
          </a:xfrm>
          <a:prstGeom prst="rect">
            <a:avLst/>
          </a:prstGeom>
        </p:spPr>
      </p:pic>
    </p:spTree>
    <p:extLst>
      <p:ext uri="{BB962C8B-B14F-4D97-AF65-F5344CB8AC3E}">
        <p14:creationId xmlns:p14="http://schemas.microsoft.com/office/powerpoint/2010/main" val="413456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Chicken</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id="{E65EB9E2-D2DC-49A1-AB24-266A5C04855F}"/>
              </a:ext>
            </a:extLst>
          </p:cNvPr>
          <p:cNvGraphicFramePr>
            <a:graphicFrameLocks noGrp="1"/>
          </p:cNvGraphicFramePr>
          <p:nvPr>
            <p:extLst>
              <p:ext uri="{D42A27DB-BD31-4B8C-83A1-F6EECF244321}">
                <p14:modId xmlns:p14="http://schemas.microsoft.com/office/powerpoint/2010/main" val="70428622"/>
              </p:ext>
            </p:extLst>
          </p:nvPr>
        </p:nvGraphicFramePr>
        <p:xfrm>
          <a:off x="922020" y="1698308"/>
          <a:ext cx="8573769" cy="4038094"/>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val="648764578"/>
                    </a:ext>
                  </a:extLst>
                </a:gridCol>
                <a:gridCol w="283167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2,4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6">
                              <a:lumMod val="75000"/>
                            </a:schemeClr>
                          </a:solidFill>
                        </a:rPr>
                        <a:t>Nash Equilibrium</a:t>
                      </a:r>
                      <a:endParaRPr lang="en-US" sz="2000" b="1" dirty="0" smtClean="0">
                        <a:solidFill>
                          <a:schemeClr val="accent4">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accent4">
                              <a:lumMod val="75000"/>
                            </a:schemeClr>
                          </a:solidFill>
                        </a:rPr>
                        <a:t>Pareto’s </a:t>
                      </a:r>
                      <a:r>
                        <a:rPr lang="en-US" sz="2000" b="1" dirty="0">
                          <a:solidFill>
                            <a:schemeClr val="accent4">
                              <a:lumMod val="75000"/>
                            </a:schemeClr>
                          </a:solidFill>
                        </a:rPr>
                        <a:t>Optimum</a:t>
                      </a: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smtClean="0">
                          <a:solidFill>
                            <a:schemeClr val="accent4">
                              <a:lumMod val="75000"/>
                            </a:schemeClr>
                          </a:solidFill>
                        </a:rPr>
                        <a:t>Pareto’s </a:t>
                      </a:r>
                      <a:r>
                        <a:rPr lang="en-US" sz="2000" b="1" dirty="0">
                          <a:solidFill>
                            <a:schemeClr val="accent4">
                              <a:lumMod val="75000"/>
                            </a:schemeClr>
                          </a:solidFill>
                        </a:rPr>
                        <a:t>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1,1</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0AD47">
                              <a:lumMod val="75000"/>
                            </a:srgbClr>
                          </a:solidFill>
                          <a:effectLst/>
                          <a:uLnTx/>
                          <a:uFillTx/>
                          <a:latin typeface="+mn-lt"/>
                          <a:ea typeface="+mn-ea"/>
                          <a:cs typeface="+mn-cs"/>
                        </a:rPr>
                        <a:t>Nash Equilibrium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C000">
                              <a:lumMod val="75000"/>
                            </a:srgbClr>
                          </a:solidFill>
                          <a:effectLst/>
                          <a:uLnTx/>
                          <a:uFillTx/>
                          <a:latin typeface="+mn-lt"/>
                          <a:ea typeface="+mn-ea"/>
                          <a:cs typeface="+mn-cs"/>
                        </a:rPr>
                        <a:t>Pareto’s Optimum</a:t>
                      </a: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pic>
        <p:nvPicPr>
          <p:cNvPr id="10" name="Picture 9">
            <a:extLst>
              <a:ext uri="{FF2B5EF4-FFF2-40B4-BE49-F238E27FC236}">
                <a16:creationId xmlns:a16="http://schemas.microsoft.com/office/drawing/2014/main" id="{ACD4B0AB-9177-44AF-B51E-C4FDC1E1C88D}"/>
              </a:ext>
            </a:extLst>
          </p:cNvPr>
          <p:cNvPicPr>
            <a:picLocks noChangeAspect="1"/>
          </p:cNvPicPr>
          <p:nvPr/>
        </p:nvPicPr>
        <p:blipFill rotWithShape="1">
          <a:blip r:embed="rId2"/>
          <a:srcRect l="3079" t="37311" r="91081" b="53022"/>
          <a:stretch/>
        </p:blipFill>
        <p:spPr>
          <a:xfrm>
            <a:off x="9843633" y="455692"/>
            <a:ext cx="1174887" cy="1094025"/>
          </a:xfrm>
          <a:prstGeom prst="rect">
            <a:avLst/>
          </a:prstGeom>
        </p:spPr>
      </p:pic>
    </p:spTree>
    <p:extLst>
      <p:ext uri="{BB962C8B-B14F-4D97-AF65-F5344CB8AC3E}">
        <p14:creationId xmlns:p14="http://schemas.microsoft.com/office/powerpoint/2010/main" val="147156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4782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Asymmetrical Game: Chicken/ Prisoners’ Dilemma </a:t>
            </a:r>
          </a:p>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9">
            <a:extLst>
              <a:ext uri="{FF2B5EF4-FFF2-40B4-BE49-F238E27FC236}">
                <a16:creationId xmlns:a16="http://schemas.microsoft.com/office/drawing/2014/main" id="{6D196AA5-8536-4429-97FC-EE68DED498C1}"/>
              </a:ext>
            </a:extLst>
          </p:cNvPr>
          <p:cNvGraphicFramePr>
            <a:graphicFrameLocks noGrp="1"/>
          </p:cNvGraphicFramePr>
          <p:nvPr>
            <p:extLst>
              <p:ext uri="{D42A27DB-BD31-4B8C-83A1-F6EECF244321}">
                <p14:modId xmlns:p14="http://schemas.microsoft.com/office/powerpoint/2010/main" val="3213854958"/>
              </p:ext>
            </p:extLst>
          </p:nvPr>
        </p:nvGraphicFramePr>
        <p:xfrm>
          <a:off x="922020" y="1698308"/>
          <a:ext cx="8573769" cy="4038094"/>
        </p:xfrm>
        <a:graphic>
          <a:graphicData uri="http://schemas.openxmlformats.org/drawingml/2006/table">
            <a:tbl>
              <a:tblPr firstRow="1" bandRow="1">
                <a:tableStyleId>{5C22544A-7EE6-4342-B048-85BDC9FD1C3A}</a:tableStyleId>
              </a:tblPr>
              <a:tblGrid>
                <a:gridCol w="2884170">
                  <a:extLst>
                    <a:ext uri="{9D8B030D-6E8A-4147-A177-3AD203B41FA5}">
                      <a16:colId xmlns:a16="http://schemas.microsoft.com/office/drawing/2014/main" val="648764578"/>
                    </a:ext>
                  </a:extLst>
                </a:gridCol>
                <a:gridCol w="2831676">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r>
                        <a:rPr lang="en-US" sz="2800" dirty="0">
                          <a:solidFill>
                            <a:schemeClr val="tx1"/>
                          </a:solidFill>
                        </a:rPr>
                        <a:t>Non-cooperation</a:t>
                      </a:r>
                    </a:p>
                    <a:p>
                      <a:r>
                        <a:rPr lang="en-US" sz="2800" dirty="0">
                          <a:solidFill>
                            <a:schemeClr val="tx1"/>
                          </a:solidFill>
                        </a:rPr>
                        <a:t>(no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pPr algn="ctr"/>
                      <a:r>
                        <a:rPr lang="en-US" sz="2800" b="1" dirty="0">
                          <a:solidFill>
                            <a:schemeClr val="tx1"/>
                          </a:solidFill>
                        </a:rPr>
                        <a:t>2,4</a:t>
                      </a:r>
                      <a:endParaRPr lang="en-US"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6">
                              <a:lumMod val="75000"/>
                            </a:schemeClr>
                          </a:solidFill>
                        </a:rPr>
                        <a:t>Nash </a:t>
                      </a:r>
                      <a:r>
                        <a:rPr lang="en-US" sz="2000" b="1" dirty="0" err="1" smtClean="0">
                          <a:solidFill>
                            <a:schemeClr val="accent6">
                              <a:lumMod val="75000"/>
                            </a:schemeClr>
                          </a:solidFill>
                        </a:rPr>
                        <a:t>Equilibbrium</a:t>
                      </a:r>
                      <a:endParaRPr lang="en-US" sz="2000" b="1" dirty="0">
                        <a:solidFill>
                          <a:schemeClr val="accent4">
                            <a:lumMod val="7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4">
                              <a:lumMod val="75000"/>
                            </a:schemeClr>
                          </a:solidFill>
                        </a:rPr>
                        <a:t>Pareto’s Optimum</a:t>
                      </a:r>
                    </a:p>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3,3</a:t>
                      </a:r>
                    </a:p>
                    <a:p>
                      <a:pPr algn="ctr"/>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pPr algn="ctr"/>
                      <a:r>
                        <a:rPr lang="en-US" sz="2800" b="1" dirty="0">
                          <a:solidFill>
                            <a:schemeClr val="tx1"/>
                          </a:solidFill>
                        </a:rPr>
                        <a:t>1,2</a:t>
                      </a:r>
                    </a:p>
                    <a:p>
                      <a:pPr algn="ctr"/>
                      <a:endParaRPr lang="en-US" sz="2800" dirty="0">
                        <a:solidFill>
                          <a:schemeClr val="tx1"/>
                        </a:solidFill>
                      </a:endParaRPr>
                    </a:p>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Non-cooperation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(no deviation)</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cxnSp>
        <p:nvCxnSpPr>
          <p:cNvPr id="10" name="Straight Connector 9">
            <a:extLst>
              <a:ext uri="{FF2B5EF4-FFF2-40B4-BE49-F238E27FC236}">
                <a16:creationId xmlns:a16="http://schemas.microsoft.com/office/drawing/2014/main" id="{452A7368-50D5-4DED-8E96-A2957C639362}"/>
              </a:ext>
            </a:extLst>
          </p:cNvPr>
          <p:cNvCxnSpPr/>
          <p:nvPr/>
        </p:nvCxnSpPr>
        <p:spPr>
          <a:xfrm flipH="1">
            <a:off x="6625908" y="1698308"/>
            <a:ext cx="2869882" cy="949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E16F36-CA09-45DF-B91A-DFDA800A59D2}"/>
              </a:ext>
            </a:extLst>
          </p:cNvPr>
          <p:cNvSpPr txBox="1"/>
          <p:nvPr/>
        </p:nvSpPr>
        <p:spPr>
          <a:xfrm>
            <a:off x="6625907" y="1661716"/>
            <a:ext cx="1182210" cy="369332"/>
          </a:xfrm>
          <a:prstGeom prst="rect">
            <a:avLst/>
          </a:prstGeom>
          <a:noFill/>
        </p:spPr>
        <p:txBody>
          <a:bodyPr wrap="square" rtlCol="0">
            <a:spAutoFit/>
          </a:bodyPr>
          <a:lstStyle/>
          <a:p>
            <a:r>
              <a:rPr lang="en-US" b="1" dirty="0"/>
              <a:t>Player B</a:t>
            </a:r>
          </a:p>
        </p:txBody>
      </p:sp>
      <p:sp>
        <p:nvSpPr>
          <p:cNvPr id="12" name="TextBox 11">
            <a:extLst>
              <a:ext uri="{FF2B5EF4-FFF2-40B4-BE49-F238E27FC236}">
                <a16:creationId xmlns:a16="http://schemas.microsoft.com/office/drawing/2014/main" id="{079187AD-B397-4186-8D33-5D0DD3D1B3B7}"/>
              </a:ext>
            </a:extLst>
          </p:cNvPr>
          <p:cNvSpPr txBox="1"/>
          <p:nvPr/>
        </p:nvSpPr>
        <p:spPr>
          <a:xfrm>
            <a:off x="8353992" y="1992116"/>
            <a:ext cx="1177290" cy="369332"/>
          </a:xfrm>
          <a:prstGeom prst="rect">
            <a:avLst/>
          </a:prstGeom>
          <a:noFill/>
        </p:spPr>
        <p:txBody>
          <a:bodyPr wrap="square" rtlCol="0">
            <a:spAutoFit/>
          </a:bodyPr>
          <a:lstStyle/>
          <a:p>
            <a:r>
              <a:rPr lang="en-US" b="1" dirty="0"/>
              <a:t>Player A</a:t>
            </a:r>
          </a:p>
        </p:txBody>
      </p:sp>
      <p:sp>
        <p:nvSpPr>
          <p:cNvPr id="13" name="TextBox 12">
            <a:extLst>
              <a:ext uri="{FF2B5EF4-FFF2-40B4-BE49-F238E27FC236}">
                <a16:creationId xmlns:a16="http://schemas.microsoft.com/office/drawing/2014/main" id="{F2801B18-1C7E-44B2-973D-5C2F1F676280}"/>
              </a:ext>
            </a:extLst>
          </p:cNvPr>
          <p:cNvSpPr txBox="1"/>
          <p:nvPr/>
        </p:nvSpPr>
        <p:spPr>
          <a:xfrm>
            <a:off x="8159841" y="2264124"/>
            <a:ext cx="1565592" cy="307777"/>
          </a:xfrm>
          <a:prstGeom prst="rect">
            <a:avLst/>
          </a:prstGeom>
          <a:noFill/>
        </p:spPr>
        <p:txBody>
          <a:bodyPr wrap="square" rtlCol="0">
            <a:spAutoFit/>
          </a:bodyPr>
          <a:lstStyle/>
          <a:p>
            <a:r>
              <a:rPr lang="en-US" sz="1400" dirty="0"/>
              <a:t>Chicken Game</a:t>
            </a:r>
          </a:p>
        </p:txBody>
      </p:sp>
      <p:sp>
        <p:nvSpPr>
          <p:cNvPr id="14" name="TextBox 13">
            <a:extLst>
              <a:ext uri="{FF2B5EF4-FFF2-40B4-BE49-F238E27FC236}">
                <a16:creationId xmlns:a16="http://schemas.microsoft.com/office/drawing/2014/main" id="{C23C1793-70E5-40D2-B8BB-342F67E0560C}"/>
              </a:ext>
            </a:extLst>
          </p:cNvPr>
          <p:cNvSpPr txBox="1"/>
          <p:nvPr/>
        </p:nvSpPr>
        <p:spPr>
          <a:xfrm>
            <a:off x="6681920" y="1927137"/>
            <a:ext cx="1565592" cy="523220"/>
          </a:xfrm>
          <a:prstGeom prst="rect">
            <a:avLst/>
          </a:prstGeom>
          <a:noFill/>
        </p:spPr>
        <p:txBody>
          <a:bodyPr wrap="square" rtlCol="0">
            <a:spAutoFit/>
          </a:bodyPr>
          <a:lstStyle/>
          <a:p>
            <a:r>
              <a:rPr lang="en-US" sz="1400" dirty="0"/>
              <a:t>Prisoners’ Dilemma</a:t>
            </a:r>
          </a:p>
        </p:txBody>
      </p:sp>
    </p:spTree>
    <p:extLst>
      <p:ext uri="{BB962C8B-B14F-4D97-AF65-F5344CB8AC3E}">
        <p14:creationId xmlns:p14="http://schemas.microsoft.com/office/powerpoint/2010/main" val="268997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Solutions by Canceling the Game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lvl="1" indent="-400050">
              <a:buClr>
                <a:schemeClr val="accent2">
                  <a:lumMod val="75000"/>
                </a:schemeClr>
              </a:buClr>
              <a:buFont typeface="Wingdings" panose="05000000000000000000" pitchFamily="2" charset="2"/>
              <a:buChar char="§"/>
            </a:pPr>
            <a:r>
              <a:rPr lang="en-US" dirty="0"/>
              <a:t>Privatization</a:t>
            </a:r>
          </a:p>
          <a:p>
            <a:pPr marL="1085850" lvl="2" indent="-342900">
              <a:buClr>
                <a:schemeClr val="accent6">
                  <a:lumMod val="75000"/>
                </a:schemeClr>
              </a:buClr>
              <a:buFont typeface="Wingdings" panose="05000000000000000000" pitchFamily="2" charset="2"/>
              <a:buChar char="q"/>
            </a:pPr>
            <a:r>
              <a:rPr lang="en-US" dirty="0"/>
              <a:t>Defining property rights </a:t>
            </a:r>
          </a:p>
          <a:p>
            <a:pPr marL="1085850" lvl="2" indent="-342900">
              <a:buClr>
                <a:schemeClr val="accent6">
                  <a:lumMod val="75000"/>
                </a:schemeClr>
              </a:buClr>
              <a:buFont typeface="Wingdings" panose="05000000000000000000" pitchFamily="2" charset="2"/>
              <a:buChar char="q"/>
            </a:pPr>
            <a:r>
              <a:rPr lang="en-US" dirty="0"/>
              <a:t>Charging for use</a:t>
            </a:r>
          </a:p>
          <a:p>
            <a:pPr marL="1085850" lvl="2" indent="-342900">
              <a:buClr>
                <a:schemeClr val="accent6">
                  <a:lumMod val="75000"/>
                </a:schemeClr>
              </a:buClr>
              <a:buFont typeface="Wingdings" panose="05000000000000000000" pitchFamily="2" charset="2"/>
              <a:buChar char="q"/>
            </a:pPr>
            <a:r>
              <a:rPr lang="en-US" dirty="0"/>
              <a:t>Creating competition</a:t>
            </a:r>
          </a:p>
          <a:p>
            <a:pPr marL="1085850" lvl="2" indent="-342900">
              <a:buClr>
                <a:schemeClr val="accent6">
                  <a:lumMod val="75000"/>
                </a:schemeClr>
              </a:buClr>
              <a:buFont typeface="Wingdings" panose="05000000000000000000" pitchFamily="2" charset="2"/>
              <a:buChar char="q"/>
            </a:pPr>
            <a:r>
              <a:rPr lang="en-US" dirty="0"/>
              <a:t>Reducing government intervention </a:t>
            </a:r>
          </a:p>
          <a:p>
            <a:pPr marL="742950" lvl="2" indent="0">
              <a:buClr>
                <a:schemeClr val="accent6">
                  <a:lumMod val="75000"/>
                </a:schemeClr>
              </a:buClr>
              <a:buNone/>
            </a:pPr>
            <a:r>
              <a:rPr lang="en-US" dirty="0"/>
              <a:t>In all these methods, the individual carries greater responsibility and the expectation is that they adopt an efficient, conservative behavior. The process leads to learning and internalizing the need for cooperation however, since it involves cost, it is a combined direct and indirect solution.  </a:t>
            </a:r>
          </a:p>
          <a:p>
            <a:pPr marL="285750" lvl="1" indent="0">
              <a:buClr>
                <a:schemeClr val="accent2">
                  <a:lumMod val="75000"/>
                </a:schemeClr>
              </a:buClr>
              <a:buNone/>
            </a:pPr>
            <a:endParaRPr lang="en-US" dirty="0"/>
          </a:p>
          <a:p>
            <a:pPr lvl="1" indent="-400050">
              <a:buClr>
                <a:schemeClr val="accent2">
                  <a:lumMod val="75000"/>
                </a:schemeClr>
              </a:buClr>
              <a:buFont typeface="Wingdings" panose="05000000000000000000" pitchFamily="2" charset="2"/>
              <a:buChar char="§"/>
            </a:pPr>
            <a:r>
              <a:rPr lang="en-US" dirty="0"/>
              <a:t>Nationalization </a:t>
            </a:r>
          </a:p>
          <a:p>
            <a:pPr marL="1085850" lvl="2" indent="-342900">
              <a:buClr>
                <a:schemeClr val="accent6">
                  <a:lumMod val="75000"/>
                </a:schemeClr>
              </a:buClr>
              <a:buFont typeface="Wingdings" panose="05000000000000000000" pitchFamily="2" charset="2"/>
              <a:buChar char="q"/>
            </a:pPr>
            <a:r>
              <a:rPr lang="en-US" dirty="0"/>
              <a:t>Handing property rights to the appropriate authority and barring public use. This process cancels the game and entails enforcement. Therefore, its advantages and disadvantages are similar to a direct external solution. Furthermore, the process neutralizes the individual’s  freedom of choice thus creating passive citizens in the long run. </a:t>
            </a:r>
          </a:p>
          <a:p>
            <a:pPr marL="285750" lvl="1" indent="0">
              <a:buClr>
                <a:schemeClr val="accent2">
                  <a:lumMod val="75000"/>
                </a:schemeClr>
              </a:buClr>
              <a:buNone/>
            </a:pPr>
            <a:endParaRPr lang="en-US" dirty="0"/>
          </a:p>
        </p:txBody>
      </p:sp>
    </p:spTree>
    <p:extLst>
      <p:ext uri="{BB962C8B-B14F-4D97-AF65-F5344CB8AC3E}">
        <p14:creationId xmlns:p14="http://schemas.microsoft.com/office/powerpoint/2010/main" val="334505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Statistical Models for Negotiation Solutions</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Variables: number of players, strategies, effectiveness function</a:t>
            </a:r>
          </a:p>
          <a:p>
            <a:pPr lvl="1" indent="-400050">
              <a:buClr>
                <a:schemeClr val="accent2">
                  <a:lumMod val="75000"/>
                </a:schemeClr>
              </a:buClr>
              <a:buFont typeface="Wingdings" panose="05000000000000000000" pitchFamily="2" charset="2"/>
              <a:buChar char="§"/>
            </a:pPr>
            <a:r>
              <a:rPr lang="en-US" dirty="0"/>
              <a:t>Game rules</a:t>
            </a:r>
          </a:p>
          <a:p>
            <a:pPr lvl="1" indent="-400050">
              <a:buClr>
                <a:schemeClr val="accent2">
                  <a:lumMod val="75000"/>
                </a:schemeClr>
              </a:buClr>
              <a:buFont typeface="Wingdings" panose="05000000000000000000" pitchFamily="2" charset="2"/>
              <a:buChar char="§"/>
            </a:pPr>
            <a:r>
              <a:rPr lang="en-US" dirty="0"/>
              <a:t>Other variables: information, risk, time</a:t>
            </a:r>
          </a:p>
          <a:p>
            <a:pPr lvl="1" indent="-400050">
              <a:buClr>
                <a:schemeClr val="accent2">
                  <a:lumMod val="75000"/>
                </a:schemeClr>
              </a:buClr>
              <a:buFont typeface="Wingdings" panose="05000000000000000000" pitchFamily="2" charset="2"/>
              <a:buChar char="§"/>
            </a:pPr>
            <a:r>
              <a:rPr lang="en-US" dirty="0" smtClean="0"/>
              <a:t>Equilibrium</a:t>
            </a:r>
            <a:r>
              <a:rPr lang="en-US" dirty="0" smtClean="0"/>
              <a:t> </a:t>
            </a:r>
            <a:r>
              <a:rPr lang="en-US" dirty="0"/>
              <a:t>analysis</a:t>
            </a:r>
          </a:p>
          <a:p>
            <a:pPr lvl="1" indent="-400050">
              <a:buClr>
                <a:schemeClr val="accent2">
                  <a:lumMod val="75000"/>
                </a:schemeClr>
              </a:buClr>
              <a:buFont typeface="Wingdings" panose="05000000000000000000" pitchFamily="2" charset="2"/>
              <a:buChar char="§"/>
            </a:pPr>
            <a:r>
              <a:rPr lang="en-US" dirty="0"/>
              <a:t>Wight of subjective beliefs and analysis from players’ perspective</a:t>
            </a:r>
          </a:p>
          <a:p>
            <a:pPr lvl="1" indent="-400050">
              <a:buClr>
                <a:schemeClr val="accent2">
                  <a:lumMod val="75000"/>
                </a:schemeClr>
              </a:buClr>
              <a:buFont typeface="Wingdings" panose="05000000000000000000" pitchFamily="2" charset="2"/>
              <a:buChar char="§"/>
            </a:pPr>
            <a:r>
              <a:rPr lang="en-US" dirty="0"/>
              <a:t>Structural factors’ significance </a:t>
            </a:r>
          </a:p>
        </p:txBody>
      </p:sp>
    </p:spTree>
    <p:extLst>
      <p:ext uri="{BB962C8B-B14F-4D97-AF65-F5344CB8AC3E}">
        <p14:creationId xmlns:p14="http://schemas.microsoft.com/office/powerpoint/2010/main" val="235781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Dynamic Games and Solutions Terms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936752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First, we shall make a distinction between </a:t>
            </a:r>
            <a:r>
              <a:rPr lang="en-US" b="1" dirty="0"/>
              <a:t>static games (one stage) and dynamic. </a:t>
            </a:r>
            <a:r>
              <a:rPr lang="en-US" dirty="0"/>
              <a:t>Simultaneous static game presents the strategies and functions that are useful through a reward matrix. Dynamic play is such that the rules of the game determine the order of steps and this is of great importance. In fact, it is possible to show that game results in the static-simultaneous state change when the same parameters are displayed dynamically (using a decision tree) of course that changing the order of steps also influences. Let's illustrate this below:</a:t>
            </a:r>
          </a:p>
        </p:txBody>
      </p:sp>
      <p:pic>
        <p:nvPicPr>
          <p:cNvPr id="2" name="Picture 1">
            <a:extLst>
              <a:ext uri="{FF2B5EF4-FFF2-40B4-BE49-F238E27FC236}">
                <a16:creationId xmlns:a16="http://schemas.microsoft.com/office/drawing/2014/main" id="{F2CD3073-5A81-4001-8ED4-F7FE1BA7391B}"/>
              </a:ext>
            </a:extLst>
          </p:cNvPr>
          <p:cNvPicPr>
            <a:picLocks noChangeAspect="1"/>
          </p:cNvPicPr>
          <p:nvPr/>
        </p:nvPicPr>
        <p:blipFill rotWithShape="1">
          <a:blip r:embed="rId2"/>
          <a:srcRect l="69188" t="50000" r="10250" b="18761"/>
          <a:stretch/>
        </p:blipFill>
        <p:spPr>
          <a:xfrm>
            <a:off x="5372024" y="4057948"/>
            <a:ext cx="2880360" cy="2461399"/>
          </a:xfrm>
          <a:prstGeom prst="rect">
            <a:avLst/>
          </a:prstGeom>
        </p:spPr>
      </p:pic>
    </p:spTree>
    <p:extLst>
      <p:ext uri="{BB962C8B-B14F-4D97-AF65-F5344CB8AC3E}">
        <p14:creationId xmlns:p14="http://schemas.microsoft.com/office/powerpoint/2010/main" val="276374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Rational Choice Theory</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marL="342900" indent="-342900">
              <a:buClr>
                <a:schemeClr val="accent2">
                  <a:lumMod val="75000"/>
                </a:schemeClr>
              </a:buClr>
              <a:buFont typeface="Wingdings" panose="05000000000000000000" pitchFamily="2" charset="2"/>
              <a:buChar char="§"/>
            </a:pPr>
            <a:r>
              <a:rPr lang="en-GB" dirty="0"/>
              <a:t>Methodological Individualism Assumption: </a:t>
            </a:r>
          </a:p>
          <a:p>
            <a:pPr marL="400050" indent="0">
              <a:buClr>
                <a:schemeClr val="accent2">
                  <a:lumMod val="75000"/>
                </a:schemeClr>
              </a:buClr>
              <a:buNone/>
            </a:pPr>
            <a:r>
              <a:rPr lang="en-GB" dirty="0"/>
              <a:t>Any event, process or phenomenon occurring as a result of human action; therefore the action of the individual is the variable explaining a socio-political reality which should be the focal point of the analysis. </a:t>
            </a:r>
          </a:p>
          <a:p>
            <a:pPr>
              <a:buClr>
                <a:schemeClr val="accent2">
                  <a:lumMod val="75000"/>
                </a:schemeClr>
              </a:buClr>
              <a:buFont typeface="Wingdings" panose="05000000000000000000" pitchFamily="2" charset="2"/>
              <a:buChar char="§"/>
            </a:pPr>
            <a:r>
              <a:rPr lang="en-GB" dirty="0"/>
              <a:t>Limited (behavioural) Rationality Assumption: </a:t>
            </a:r>
          </a:p>
          <a:p>
            <a:pPr indent="0">
              <a:buClr>
                <a:schemeClr val="accent2">
                  <a:lumMod val="75000"/>
                </a:schemeClr>
              </a:buClr>
              <a:buNone/>
            </a:pPr>
            <a:r>
              <a:rPr lang="en-US" dirty="0"/>
              <a:t>Given certain </a:t>
            </a:r>
            <a:r>
              <a:rPr lang="en-US" dirty="0" smtClean="0"/>
              <a:t>preference order</a:t>
            </a:r>
            <a:r>
              <a:rPr lang="en-US" dirty="0" smtClean="0"/>
              <a:t>, </a:t>
            </a:r>
            <a:r>
              <a:rPr lang="en-US" dirty="0"/>
              <a:t>each individual performs cost/effective calculations and choses the alternative they believe would maximize their personal interest.</a:t>
            </a:r>
          </a:p>
          <a:p>
            <a:pPr lvl="1">
              <a:buFont typeface="Wingdings" panose="05000000000000000000" pitchFamily="2" charset="2"/>
              <a:buChar char="v"/>
            </a:pPr>
            <a:r>
              <a:rPr lang="en-US" dirty="0" smtClean="0"/>
              <a:t>Preference order </a:t>
            </a:r>
            <a:r>
              <a:rPr lang="en-US" dirty="0" err="1" smtClean="0"/>
              <a:t>completence</a:t>
            </a:r>
            <a:r>
              <a:rPr lang="en-US" dirty="0" smtClean="0"/>
              <a:t> </a:t>
            </a:r>
            <a:r>
              <a:rPr lang="en-US" dirty="0"/>
              <a:t>assumptions: each couple of alternatives ranked by </a:t>
            </a:r>
            <a:r>
              <a:rPr lang="en-US" dirty="0" smtClean="0"/>
              <a:t>weak order. </a:t>
            </a:r>
            <a:endParaRPr lang="en-US" dirty="0"/>
          </a:p>
          <a:p>
            <a:pPr lvl="1">
              <a:buFont typeface="Wingdings" panose="05000000000000000000" pitchFamily="2" charset="2"/>
              <a:buChar char="v"/>
            </a:pPr>
            <a:r>
              <a:rPr lang="en-US" dirty="0" smtClean="0"/>
              <a:t>Preference order </a:t>
            </a:r>
            <a:r>
              <a:rPr lang="en-US" dirty="0"/>
              <a:t>transitivity assumption: (</a:t>
            </a:r>
            <a:r>
              <a:rPr lang="en-US" dirty="0" err="1"/>
              <a:t>xPy</a:t>
            </a:r>
            <a:r>
              <a:rPr lang="en-US" dirty="0"/>
              <a:t>)(</a:t>
            </a:r>
            <a:r>
              <a:rPr lang="en-US" dirty="0" err="1"/>
              <a:t>yPz</a:t>
            </a:r>
            <a:r>
              <a:rPr lang="en-US" dirty="0"/>
              <a:t>)=&gt;</a:t>
            </a:r>
            <a:r>
              <a:rPr lang="en-US" dirty="0" err="1"/>
              <a:t>xPz</a:t>
            </a:r>
            <a:r>
              <a:rPr lang="en-US" dirty="0"/>
              <a:t> </a:t>
            </a:r>
          </a:p>
          <a:p>
            <a:pPr marL="0" indent="0">
              <a:buNone/>
            </a:pPr>
            <a:endParaRPr lang="en-US" dirty="0"/>
          </a:p>
        </p:txBody>
      </p:sp>
    </p:spTree>
    <p:extLst>
      <p:ext uri="{BB962C8B-B14F-4D97-AF65-F5344CB8AC3E}">
        <p14:creationId xmlns:p14="http://schemas.microsoft.com/office/powerpoint/2010/main"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6">
                    <a:lumMod val="75000"/>
                  </a:schemeClr>
                </a:solidFill>
              </a:rPr>
              <a:t>T</a:t>
            </a:r>
            <a:r>
              <a:rPr lang="en-US" sz="3200" b="1" dirty="0" err="1">
                <a:solidFill>
                  <a:schemeClr val="accent6">
                    <a:lumMod val="75000"/>
                  </a:schemeClr>
                </a:solidFill>
              </a:rPr>
              <a:t>heory</a:t>
            </a:r>
            <a:r>
              <a:rPr lang="en-US" sz="3200" b="1" dirty="0">
                <a:solidFill>
                  <a:schemeClr val="accent6">
                    <a:lumMod val="75000"/>
                  </a:schemeClr>
                </a:solidFill>
              </a:rPr>
              <a:t> of Moves (TOM) according to </a:t>
            </a:r>
            <a:r>
              <a:rPr lang="en-US" sz="3200" b="1" dirty="0" err="1">
                <a:solidFill>
                  <a:schemeClr val="accent6">
                    <a:lumMod val="75000"/>
                  </a:schemeClr>
                </a:solidFill>
              </a:rPr>
              <a:t>Brams</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10000"/>
          </a:bodyPr>
          <a:lstStyle/>
          <a:p>
            <a:pPr lvl="1" indent="-400050">
              <a:buClr>
                <a:schemeClr val="accent2">
                  <a:lumMod val="75000"/>
                </a:schemeClr>
              </a:buClr>
              <a:buFont typeface="Wingdings" panose="05000000000000000000" pitchFamily="2" charset="2"/>
              <a:buChar char="§"/>
            </a:pPr>
            <a:r>
              <a:rPr lang="en-US" dirty="0"/>
              <a:t>TOM extends the conceptual and technical infrastructure presented so far in several aspects. First, although the rules of the game define the process structure, the process of bargaining has its own dynamics. In most bargaining processes the parameters are defined which appear in the static-simultaneous form but there is no clear definition of the order of steps. In fact, the bargaining process consists of counter-structure steps and steps that allow strategic players to manipulate the process. The dynamic form is therefore used for analysis of measures and counter-measures and is not necessarily dictated by the rules of the game.</a:t>
            </a:r>
          </a:p>
          <a:p>
            <a:pPr lvl="1" indent="-400050">
              <a:buClr>
                <a:schemeClr val="accent2">
                  <a:lumMod val="75000"/>
                </a:schemeClr>
              </a:buClr>
              <a:buFont typeface="Wingdings" panose="05000000000000000000" pitchFamily="2" charset="2"/>
              <a:buChar char="§"/>
            </a:pPr>
            <a:r>
              <a:rPr lang="en-US" dirty="0"/>
              <a:t>Second, each process has a specific history, </a:t>
            </a:r>
            <a:r>
              <a:rPr lang="en-US" dirty="0" err="1"/>
              <a:t>ie</a:t>
            </a:r>
            <a:r>
              <a:rPr lang="en-US" dirty="0"/>
              <a:t> a certain initial state, which is characterized by a certain structure of beliefs and structural constraints. This is the reference point of the players in the bargaining process and they look at how each alternative or line of action improves their situation relative to the starting point. In comparison, the approaches presented so far compare alternatives when the status quo may be an alternative and may not be. All of these parameters are taken into account within the TOM.</a:t>
            </a:r>
          </a:p>
        </p:txBody>
      </p:sp>
    </p:spTree>
    <p:extLst>
      <p:ext uri="{BB962C8B-B14F-4D97-AF65-F5344CB8AC3E}">
        <p14:creationId xmlns:p14="http://schemas.microsoft.com/office/powerpoint/2010/main" val="100493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77500" lnSpcReduction="20000"/>
          </a:bodyPr>
          <a:lstStyle/>
          <a:p>
            <a:pPr lvl="1" indent="-400050">
              <a:lnSpc>
                <a:spcPct val="120000"/>
              </a:lnSpc>
              <a:buClr>
                <a:schemeClr val="accent2">
                  <a:lumMod val="75000"/>
                </a:schemeClr>
              </a:buClr>
              <a:buFont typeface="Wingdings" panose="05000000000000000000" pitchFamily="2" charset="2"/>
              <a:buChar char="§"/>
            </a:pPr>
            <a:r>
              <a:rPr lang="en-US" dirty="0"/>
              <a:t>The rules of TOM are as follows:</a:t>
            </a:r>
          </a:p>
          <a:p>
            <a:pPr lvl="1" indent="-400050">
              <a:lnSpc>
                <a:spcPct val="120000"/>
              </a:lnSpc>
              <a:buClr>
                <a:schemeClr val="accent2">
                  <a:lumMod val="75000"/>
                </a:schemeClr>
              </a:buClr>
              <a:buFont typeface="Wingdings" panose="05000000000000000000" pitchFamily="2" charset="2"/>
              <a:buChar char="§"/>
            </a:pPr>
            <a:r>
              <a:rPr lang="en-US" dirty="0"/>
              <a:t>A game between two players starts with an existing result called initial state. This state is determined by the balance in the static-simultaneous matric. Defining the initial state depends on the part of the process we want to explain/analyze/predict and in the given time span. </a:t>
            </a:r>
          </a:p>
          <a:p>
            <a:pPr lvl="1" indent="-400050">
              <a:lnSpc>
                <a:spcPct val="120000"/>
              </a:lnSpc>
              <a:buClr>
                <a:schemeClr val="accent2">
                  <a:lumMod val="75000"/>
                </a:schemeClr>
              </a:buClr>
              <a:buFont typeface="Wingdings" panose="05000000000000000000" pitchFamily="2" charset="2"/>
              <a:buChar char="§"/>
            </a:pPr>
            <a:r>
              <a:rPr lang="en-US" dirty="0"/>
              <a:t>Each of the players can change strategy independently, changing the initial state to a new one - according to the relevant curve or row. The player who changes his strategy is called player A. </a:t>
            </a:r>
            <a:endParaRPr lang="he-IL" dirty="0"/>
          </a:p>
          <a:p>
            <a:pPr lvl="1" indent="-400050">
              <a:lnSpc>
                <a:spcPct val="120000"/>
              </a:lnSpc>
              <a:buClr>
                <a:schemeClr val="accent2">
                  <a:lumMod val="75000"/>
                </a:schemeClr>
              </a:buClr>
              <a:buFont typeface="Wingdings" panose="05000000000000000000" pitchFamily="2" charset="2"/>
              <a:buChar char="§"/>
            </a:pPr>
            <a:r>
              <a:rPr lang="en-US" dirty="0"/>
              <a:t>Player B can respond to an independent change of strategy and thus put the game in a new state.</a:t>
            </a:r>
          </a:p>
          <a:p>
            <a:pPr lvl="1" indent="-400050">
              <a:lnSpc>
                <a:spcPct val="120000"/>
              </a:lnSpc>
              <a:buClr>
                <a:schemeClr val="accent2">
                  <a:lumMod val="75000"/>
                </a:schemeClr>
              </a:buClr>
              <a:buFont typeface="Wingdings" panose="05000000000000000000" pitchFamily="2" charset="2"/>
              <a:buChar char="§"/>
            </a:pPr>
            <a:r>
              <a:rPr lang="en-US" dirty="0"/>
              <a:t>Reactions and counter-reactions continue until the players who’s to go next decides not to change their strategy. When this happens, the game ends in its final state which is the result of the game. </a:t>
            </a:r>
          </a:p>
          <a:p>
            <a:pPr lvl="1" indent="-400050">
              <a:lnSpc>
                <a:spcPct val="120000"/>
              </a:lnSpc>
              <a:buClr>
                <a:schemeClr val="accent2">
                  <a:lumMod val="75000"/>
                </a:schemeClr>
              </a:buClr>
              <a:buFont typeface="Wingdings" panose="05000000000000000000" pitchFamily="2" charset="2"/>
              <a:buChar char="§"/>
            </a:pPr>
            <a:r>
              <a:rPr lang="en-US" dirty="0"/>
              <a:t>A rational player wouldn’t leave the initial state if such a move would lead to A. a less preferred final state. B. Returns the game to its initial state i.e. the initial state is the result). </a:t>
            </a:r>
          </a:p>
          <a:p>
            <a:pPr lvl="1" indent="-400050">
              <a:lnSpc>
                <a:spcPct val="120000"/>
              </a:lnSpc>
              <a:buClr>
                <a:schemeClr val="accent2">
                  <a:lumMod val="75000"/>
                </a:schemeClr>
              </a:buClr>
              <a:buFont typeface="Wingdings" panose="05000000000000000000" pitchFamily="2" charset="2"/>
              <a:buChar char="§"/>
            </a:pPr>
            <a:r>
              <a:rPr lang="en-US" dirty="0"/>
              <a:t>Assuming each player has full information regarding the other’s preferences, each player considers rational moves by the other and calculates them when deciding on the next moves.  </a:t>
            </a:r>
          </a:p>
        </p:txBody>
      </p:sp>
    </p:spTree>
    <p:extLst>
      <p:ext uri="{BB962C8B-B14F-4D97-AF65-F5344CB8AC3E}">
        <p14:creationId xmlns:p14="http://schemas.microsoft.com/office/powerpoint/2010/main" val="75149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GB" dirty="0"/>
              <a:t>T</a:t>
            </a:r>
            <a:r>
              <a:rPr lang="en-US" dirty="0"/>
              <a:t>OM Analysis </a:t>
            </a:r>
          </a:p>
        </p:txBody>
      </p:sp>
      <p:pic>
        <p:nvPicPr>
          <p:cNvPr id="2" name="Picture 1">
            <a:extLst>
              <a:ext uri="{FF2B5EF4-FFF2-40B4-BE49-F238E27FC236}">
                <a16:creationId xmlns:a16="http://schemas.microsoft.com/office/drawing/2014/main" id="{34D6064F-F4A2-4A6C-9357-8FCBC1CA8FE5}"/>
              </a:ext>
            </a:extLst>
          </p:cNvPr>
          <p:cNvPicPr>
            <a:picLocks noChangeAspect="1"/>
          </p:cNvPicPr>
          <p:nvPr/>
        </p:nvPicPr>
        <p:blipFill rotWithShape="1">
          <a:blip r:embed="rId2"/>
          <a:srcRect l="68625" t="45666" r="8209" b="33834"/>
          <a:stretch/>
        </p:blipFill>
        <p:spPr>
          <a:xfrm>
            <a:off x="2708910" y="2347437"/>
            <a:ext cx="6263640" cy="3117738"/>
          </a:xfrm>
          <a:prstGeom prst="rect">
            <a:avLst/>
          </a:prstGeom>
        </p:spPr>
      </p:pic>
      <p:sp>
        <p:nvSpPr>
          <p:cNvPr id="8" name="TextBox 7">
            <a:extLst>
              <a:ext uri="{FF2B5EF4-FFF2-40B4-BE49-F238E27FC236}">
                <a16:creationId xmlns:a16="http://schemas.microsoft.com/office/drawing/2014/main" id="{30DBCAB2-48DB-4B48-98ED-9B63444C1915}"/>
              </a:ext>
            </a:extLst>
          </p:cNvPr>
          <p:cNvSpPr txBox="1"/>
          <p:nvPr/>
        </p:nvSpPr>
        <p:spPr>
          <a:xfrm>
            <a:off x="7256780" y="4917612"/>
            <a:ext cx="1840230" cy="400110"/>
          </a:xfrm>
          <a:prstGeom prst="rect">
            <a:avLst/>
          </a:prstGeom>
          <a:solidFill>
            <a:schemeClr val="bg1"/>
          </a:solidFill>
        </p:spPr>
        <p:txBody>
          <a:bodyPr wrap="square" rtlCol="0">
            <a:spAutoFit/>
          </a:bodyPr>
          <a:lstStyle/>
          <a:p>
            <a:r>
              <a:rPr lang="en-GB" sz="2000" b="1" dirty="0"/>
              <a:t>Balance</a:t>
            </a:r>
            <a:endParaRPr lang="en-US" sz="2000" b="1" dirty="0"/>
          </a:p>
        </p:txBody>
      </p:sp>
    </p:spTree>
    <p:extLst>
      <p:ext uri="{BB962C8B-B14F-4D97-AF65-F5344CB8AC3E}">
        <p14:creationId xmlns:p14="http://schemas.microsoft.com/office/powerpoint/2010/main" val="174804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60196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t>Bargaining example between two politicians (Netanyahu and Levi) on consolidating a small party with large party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927080" cy="4518819"/>
          </a:xfrm>
        </p:spPr>
        <p:txBody>
          <a:bodyPr>
            <a:normAutofit lnSpcReduction="10000"/>
          </a:bodyPr>
          <a:lstStyle/>
          <a:p>
            <a:pPr lvl="1" indent="-400050">
              <a:lnSpc>
                <a:spcPct val="110000"/>
              </a:lnSpc>
              <a:buClr>
                <a:schemeClr val="accent2">
                  <a:lumMod val="75000"/>
                </a:schemeClr>
              </a:buClr>
              <a:buFont typeface="Wingdings" panose="05000000000000000000" pitchFamily="2" charset="2"/>
              <a:buChar char="§"/>
            </a:pPr>
            <a:r>
              <a:rPr lang="en-US" sz="1800" dirty="0"/>
              <a:t>First, the benefit function for the players must be built in the normal way of the game, Levi (L) has two action strategies: join the </a:t>
            </a:r>
            <a:r>
              <a:rPr lang="en-US" sz="1800" dirty="0" err="1"/>
              <a:t>Likkud</a:t>
            </a:r>
            <a:r>
              <a:rPr lang="en-US" sz="1800" dirty="0"/>
              <a:t> (L1) or not to join the </a:t>
            </a:r>
            <a:r>
              <a:rPr lang="en-US" sz="1800" dirty="0" err="1"/>
              <a:t>Likkud</a:t>
            </a:r>
            <a:r>
              <a:rPr lang="en-US" sz="1800" dirty="0"/>
              <a:t> (L2). Netanyahu (N) has two action strategies: Compromise with Levi (N1) or non- compromise and conflict (N2).</a:t>
            </a:r>
          </a:p>
          <a:p>
            <a:pPr marL="285750" lvl="1" indent="0">
              <a:lnSpc>
                <a:spcPct val="110000"/>
              </a:lnSpc>
              <a:buClr>
                <a:schemeClr val="accent2">
                  <a:lumMod val="75000"/>
                </a:schemeClr>
              </a:buClr>
              <a:buNone/>
            </a:pPr>
            <a:endParaRPr lang="en-US" sz="1800" dirty="0"/>
          </a:p>
          <a:p>
            <a:pPr lvl="1" indent="-400050">
              <a:lnSpc>
                <a:spcPct val="110000"/>
              </a:lnSpc>
              <a:buClr>
                <a:schemeClr val="accent2">
                  <a:lumMod val="75000"/>
                </a:schemeClr>
              </a:buClr>
              <a:buFont typeface="Wingdings" panose="05000000000000000000" pitchFamily="2" charset="2"/>
              <a:buChar char="§"/>
            </a:pPr>
            <a:r>
              <a:rPr lang="en-US" sz="1800" dirty="0"/>
              <a:t>Netanyahu’s Preferences: Netanyahu most prefers that Levi joins the </a:t>
            </a:r>
            <a:r>
              <a:rPr lang="en-US" sz="1800" dirty="0" err="1"/>
              <a:t>Likkud</a:t>
            </a:r>
            <a:r>
              <a:rPr lang="en-US" sz="1800" dirty="0"/>
              <a:t> with no need to compromise on his end. Such a result gets the highest value (4) in his benefit function. The second-best result on his preference list is for Levi to join and compromise; value of 3. The less preferred results would be Levi not joining and no compromise (2) and Levi not joining despite a compromise on Netanyahu’s end (1). </a:t>
            </a:r>
          </a:p>
          <a:p>
            <a:pPr marL="285750" lvl="1" indent="0">
              <a:lnSpc>
                <a:spcPct val="110000"/>
              </a:lnSpc>
              <a:buClr>
                <a:schemeClr val="accent2">
                  <a:lumMod val="75000"/>
                </a:schemeClr>
              </a:buClr>
              <a:buNone/>
            </a:pPr>
            <a:endParaRPr lang="en-US" sz="1800" dirty="0"/>
          </a:p>
          <a:p>
            <a:pPr lvl="1" indent="-400050">
              <a:lnSpc>
                <a:spcPct val="110000"/>
              </a:lnSpc>
              <a:buClr>
                <a:schemeClr val="accent2">
                  <a:lumMod val="75000"/>
                </a:schemeClr>
              </a:buClr>
              <a:buFont typeface="Wingdings" panose="05000000000000000000" pitchFamily="2" charset="2"/>
              <a:buChar char="§"/>
            </a:pPr>
            <a:r>
              <a:rPr lang="en-US" sz="1800" dirty="0"/>
              <a:t>Levi’s preferences: The most preferred alternative is joining while having Netanyahu compromise (assuming he aspires to maximize tangible compensation and assuming he thinks the </a:t>
            </a:r>
            <a:r>
              <a:rPr lang="en-US" sz="1800" dirty="0" err="1"/>
              <a:t>Likkud</a:t>
            </a:r>
            <a:r>
              <a:rPr lang="en-US" sz="1800" dirty="0"/>
              <a:t> will win). This alternative gets the value of 4. the second alternative on his preference list (2) is a compromise on Netanyahu’s end without joining. This would contribute to Levi’s reputation and help position him in his fight against Netanyahu. The third alternative (value of 2) is not to join and not to compromise – i.e. conflict. While the least preferred alternative is Levi joining with no compromise on Netanyahu’s end (value of 1). </a:t>
            </a:r>
          </a:p>
        </p:txBody>
      </p:sp>
    </p:spTree>
    <p:extLst>
      <p:ext uri="{BB962C8B-B14F-4D97-AF65-F5344CB8AC3E}">
        <p14:creationId xmlns:p14="http://schemas.microsoft.com/office/powerpoint/2010/main" val="3353258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AEFABEF-B261-46C6-9552-79E1ACFC2D50}"/>
              </a:ext>
            </a:extLst>
          </p:cNvPr>
          <p:cNvPicPr>
            <a:picLocks noChangeAspect="1"/>
          </p:cNvPicPr>
          <p:nvPr/>
        </p:nvPicPr>
        <p:blipFill rotWithShape="1">
          <a:blip r:embed="rId2"/>
          <a:srcRect l="47797" t="35533" r="13094" b="41167"/>
          <a:stretch/>
        </p:blipFill>
        <p:spPr>
          <a:xfrm>
            <a:off x="2377440" y="2154556"/>
            <a:ext cx="7480801" cy="2506978"/>
          </a:xfrm>
          <a:prstGeom prst="rect">
            <a:avLst/>
          </a:prstGeom>
        </p:spPr>
      </p:pic>
      <p:sp>
        <p:nvSpPr>
          <p:cNvPr id="10" name="TextBox 9">
            <a:extLst>
              <a:ext uri="{FF2B5EF4-FFF2-40B4-BE49-F238E27FC236}">
                <a16:creationId xmlns:a16="http://schemas.microsoft.com/office/drawing/2014/main" id="{6C4CFD83-97E8-45F2-8BF1-FECD7F9C6464}"/>
              </a:ext>
            </a:extLst>
          </p:cNvPr>
          <p:cNvSpPr txBox="1"/>
          <p:nvPr/>
        </p:nvSpPr>
        <p:spPr>
          <a:xfrm>
            <a:off x="493529" y="3408045"/>
            <a:ext cx="1840230" cy="369332"/>
          </a:xfrm>
          <a:prstGeom prst="rect">
            <a:avLst/>
          </a:prstGeom>
          <a:noFill/>
        </p:spPr>
        <p:txBody>
          <a:bodyPr wrap="square" rtlCol="0">
            <a:spAutoFit/>
          </a:bodyPr>
          <a:lstStyle/>
          <a:p>
            <a:pPr algn="ctr"/>
            <a:r>
              <a:rPr lang="en-US" b="1" dirty="0"/>
              <a:t>Netanyahu</a:t>
            </a:r>
          </a:p>
        </p:txBody>
      </p:sp>
      <p:sp>
        <p:nvSpPr>
          <p:cNvPr id="11" name="TextBox 10">
            <a:extLst>
              <a:ext uri="{FF2B5EF4-FFF2-40B4-BE49-F238E27FC236}">
                <a16:creationId xmlns:a16="http://schemas.microsoft.com/office/drawing/2014/main" id="{DA0E12C5-3F35-4AF1-9E3A-0BAB253CE2CF}"/>
              </a:ext>
            </a:extLst>
          </p:cNvPr>
          <p:cNvSpPr txBox="1"/>
          <p:nvPr/>
        </p:nvSpPr>
        <p:spPr>
          <a:xfrm>
            <a:off x="4926965" y="1584960"/>
            <a:ext cx="1840230" cy="369332"/>
          </a:xfrm>
          <a:prstGeom prst="rect">
            <a:avLst/>
          </a:prstGeom>
          <a:noFill/>
        </p:spPr>
        <p:txBody>
          <a:bodyPr wrap="square" rtlCol="0">
            <a:spAutoFit/>
          </a:bodyPr>
          <a:lstStyle/>
          <a:p>
            <a:pPr algn="ctr"/>
            <a:r>
              <a:rPr lang="en-US" b="1" dirty="0"/>
              <a:t>Levi</a:t>
            </a:r>
          </a:p>
        </p:txBody>
      </p:sp>
      <p:sp>
        <p:nvSpPr>
          <p:cNvPr id="12" name="Rectangle 11">
            <a:extLst>
              <a:ext uri="{FF2B5EF4-FFF2-40B4-BE49-F238E27FC236}">
                <a16:creationId xmlns:a16="http://schemas.microsoft.com/office/drawing/2014/main" id="{24DE671B-BA30-4124-A30E-1C6FE245550E}"/>
              </a:ext>
            </a:extLst>
          </p:cNvPr>
          <p:cNvSpPr/>
          <p:nvPr/>
        </p:nvSpPr>
        <p:spPr>
          <a:xfrm>
            <a:off x="675640" y="4954131"/>
            <a:ext cx="8822690" cy="1323439"/>
          </a:xfrm>
          <a:prstGeom prst="rect">
            <a:avLst/>
          </a:prstGeom>
        </p:spPr>
        <p:txBody>
          <a:bodyPr wrap="square">
            <a:spAutoFit/>
          </a:bodyPr>
          <a:lstStyle/>
          <a:p>
            <a:pPr marL="57150" lvl="1">
              <a:buClr>
                <a:schemeClr val="accent2">
                  <a:lumMod val="75000"/>
                </a:schemeClr>
              </a:buClr>
            </a:pPr>
            <a:r>
              <a:rPr lang="en-US" sz="2000" dirty="0"/>
              <a:t>In the normal form of the negotiation game, Netanyahu has a dominant non-compromise strategy. Levi, who is making similar calculations knows this; in this case, his preferred strategy is non-participation. </a:t>
            </a:r>
          </a:p>
          <a:p>
            <a:pPr marL="57150" lvl="1">
              <a:buClr>
                <a:schemeClr val="accent2">
                  <a:lumMod val="75000"/>
                </a:schemeClr>
              </a:buClr>
            </a:pPr>
            <a:r>
              <a:rPr lang="en-US" sz="2000" dirty="0"/>
              <a:t>Therefore, the balance is (2,2)</a:t>
            </a:r>
          </a:p>
        </p:txBody>
      </p:sp>
    </p:spTree>
    <p:extLst>
      <p:ext uri="{BB962C8B-B14F-4D97-AF65-F5344CB8AC3E}">
        <p14:creationId xmlns:p14="http://schemas.microsoft.com/office/powerpoint/2010/main" val="362666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The Dynamic Form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C6DAA8C-8E98-4B69-B4AF-E8AEF6543D11}"/>
              </a:ext>
            </a:extLst>
          </p:cNvPr>
          <p:cNvPicPr>
            <a:picLocks noChangeAspect="1"/>
          </p:cNvPicPr>
          <p:nvPr/>
        </p:nvPicPr>
        <p:blipFill rotWithShape="1">
          <a:blip r:embed="rId2"/>
          <a:srcRect l="41532" t="31416" r="12905" b="21667"/>
          <a:stretch/>
        </p:blipFill>
        <p:spPr>
          <a:xfrm>
            <a:off x="2011680" y="1092662"/>
            <a:ext cx="7486650" cy="4336402"/>
          </a:xfrm>
          <a:prstGeom prst="rect">
            <a:avLst/>
          </a:prstGeom>
        </p:spPr>
      </p:pic>
      <p:sp>
        <p:nvSpPr>
          <p:cNvPr id="10" name="TextBox 9">
            <a:extLst>
              <a:ext uri="{FF2B5EF4-FFF2-40B4-BE49-F238E27FC236}">
                <a16:creationId xmlns:a16="http://schemas.microsoft.com/office/drawing/2014/main" id="{1AE95013-DB57-475B-A38D-5C182F79C30C}"/>
              </a:ext>
            </a:extLst>
          </p:cNvPr>
          <p:cNvSpPr txBox="1"/>
          <p:nvPr/>
        </p:nvSpPr>
        <p:spPr>
          <a:xfrm>
            <a:off x="3681095" y="5647174"/>
            <a:ext cx="1840230" cy="369332"/>
          </a:xfrm>
          <a:prstGeom prst="rect">
            <a:avLst/>
          </a:prstGeom>
          <a:noFill/>
        </p:spPr>
        <p:txBody>
          <a:bodyPr wrap="square" rtlCol="0">
            <a:spAutoFit/>
          </a:bodyPr>
          <a:lstStyle/>
          <a:p>
            <a:pPr algn="ctr"/>
            <a:r>
              <a:rPr lang="en-US" b="1" dirty="0"/>
              <a:t>Figure 1</a:t>
            </a:r>
          </a:p>
        </p:txBody>
      </p:sp>
      <p:sp>
        <p:nvSpPr>
          <p:cNvPr id="11" name="TextBox 10">
            <a:extLst>
              <a:ext uri="{FF2B5EF4-FFF2-40B4-BE49-F238E27FC236}">
                <a16:creationId xmlns:a16="http://schemas.microsoft.com/office/drawing/2014/main" id="{7CCD64C3-7095-4643-870C-BEB89B5AF290}"/>
              </a:ext>
            </a:extLst>
          </p:cNvPr>
          <p:cNvSpPr txBox="1"/>
          <p:nvPr/>
        </p:nvSpPr>
        <p:spPr>
          <a:xfrm>
            <a:off x="7205345" y="5647174"/>
            <a:ext cx="1840230" cy="369332"/>
          </a:xfrm>
          <a:prstGeom prst="rect">
            <a:avLst/>
          </a:prstGeom>
          <a:noFill/>
        </p:spPr>
        <p:txBody>
          <a:bodyPr wrap="square" rtlCol="0">
            <a:spAutoFit/>
          </a:bodyPr>
          <a:lstStyle/>
          <a:p>
            <a:pPr algn="ctr"/>
            <a:r>
              <a:rPr lang="en-US" b="1" dirty="0"/>
              <a:t>Figure 2</a:t>
            </a:r>
          </a:p>
        </p:txBody>
      </p:sp>
    </p:spTree>
    <p:extLst>
      <p:ext uri="{BB962C8B-B14F-4D97-AF65-F5344CB8AC3E}">
        <p14:creationId xmlns:p14="http://schemas.microsoft.com/office/powerpoint/2010/main" val="261305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TOM Analysis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2ACDB4C-7D10-48AD-9764-C73FD0CA1144}"/>
              </a:ext>
            </a:extLst>
          </p:cNvPr>
          <p:cNvPicPr>
            <a:picLocks noChangeAspect="1"/>
          </p:cNvPicPr>
          <p:nvPr/>
        </p:nvPicPr>
        <p:blipFill rotWithShape="1">
          <a:blip r:embed="rId2"/>
          <a:srcRect l="33938" t="34333" r="27530" b="41500"/>
          <a:stretch/>
        </p:blipFill>
        <p:spPr>
          <a:xfrm>
            <a:off x="2183130" y="2175510"/>
            <a:ext cx="7311180" cy="2579370"/>
          </a:xfrm>
          <a:prstGeom prst="rect">
            <a:avLst/>
          </a:prstGeom>
        </p:spPr>
      </p:pic>
      <p:sp>
        <p:nvSpPr>
          <p:cNvPr id="10" name="TextBox 9">
            <a:extLst>
              <a:ext uri="{FF2B5EF4-FFF2-40B4-BE49-F238E27FC236}">
                <a16:creationId xmlns:a16="http://schemas.microsoft.com/office/drawing/2014/main" id="{906A21BC-424B-4614-97B7-FECD8B713E53}"/>
              </a:ext>
            </a:extLst>
          </p:cNvPr>
          <p:cNvSpPr txBox="1"/>
          <p:nvPr/>
        </p:nvSpPr>
        <p:spPr>
          <a:xfrm>
            <a:off x="4926965" y="1584960"/>
            <a:ext cx="1840230" cy="369332"/>
          </a:xfrm>
          <a:prstGeom prst="rect">
            <a:avLst/>
          </a:prstGeom>
          <a:noFill/>
        </p:spPr>
        <p:txBody>
          <a:bodyPr wrap="square" rtlCol="0">
            <a:spAutoFit/>
          </a:bodyPr>
          <a:lstStyle/>
          <a:p>
            <a:pPr algn="ctr"/>
            <a:r>
              <a:rPr lang="en-US" b="1" dirty="0"/>
              <a:t>Levi</a:t>
            </a:r>
          </a:p>
        </p:txBody>
      </p:sp>
      <p:sp>
        <p:nvSpPr>
          <p:cNvPr id="11" name="TextBox 10">
            <a:extLst>
              <a:ext uri="{FF2B5EF4-FFF2-40B4-BE49-F238E27FC236}">
                <a16:creationId xmlns:a16="http://schemas.microsoft.com/office/drawing/2014/main" id="{6712092C-A8B0-4A8A-AC15-08952D5B0711}"/>
              </a:ext>
            </a:extLst>
          </p:cNvPr>
          <p:cNvSpPr txBox="1"/>
          <p:nvPr/>
        </p:nvSpPr>
        <p:spPr>
          <a:xfrm>
            <a:off x="409470" y="3280529"/>
            <a:ext cx="1840230" cy="369332"/>
          </a:xfrm>
          <a:prstGeom prst="rect">
            <a:avLst/>
          </a:prstGeom>
          <a:noFill/>
        </p:spPr>
        <p:txBody>
          <a:bodyPr wrap="square" rtlCol="0">
            <a:spAutoFit/>
          </a:bodyPr>
          <a:lstStyle/>
          <a:p>
            <a:pPr algn="ctr"/>
            <a:r>
              <a:rPr lang="en-US" b="1" dirty="0"/>
              <a:t>Netanyahu</a:t>
            </a:r>
          </a:p>
        </p:txBody>
      </p:sp>
    </p:spTree>
    <p:extLst>
      <p:ext uri="{BB962C8B-B14F-4D97-AF65-F5344CB8AC3E}">
        <p14:creationId xmlns:p14="http://schemas.microsoft.com/office/powerpoint/2010/main" val="109927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Collective Action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Significance of the socio-political entrepreneur</a:t>
            </a:r>
          </a:p>
          <a:p>
            <a:pPr lvl="1" indent="-400050">
              <a:buClr>
                <a:schemeClr val="accent2">
                  <a:lumMod val="75000"/>
                </a:schemeClr>
              </a:buClr>
              <a:buFont typeface="Wingdings" panose="05000000000000000000" pitchFamily="2" charset="2"/>
              <a:buChar char="§"/>
            </a:pPr>
            <a:r>
              <a:rPr lang="en-US" dirty="0"/>
              <a:t>Enforcement through norms</a:t>
            </a:r>
          </a:p>
          <a:p>
            <a:pPr lvl="1" indent="-400050">
              <a:buClr>
                <a:schemeClr val="accent2">
                  <a:lumMod val="75000"/>
                </a:schemeClr>
              </a:buClr>
              <a:buFont typeface="Wingdings" panose="05000000000000000000" pitchFamily="2" charset="2"/>
              <a:buChar char="§"/>
            </a:pPr>
            <a:r>
              <a:rPr lang="en-GB" dirty="0"/>
              <a:t>Olson’s By-product Theory </a:t>
            </a:r>
            <a:endParaRPr lang="en-US" dirty="0"/>
          </a:p>
        </p:txBody>
      </p:sp>
    </p:spTree>
    <p:extLst>
      <p:ext uri="{BB962C8B-B14F-4D97-AF65-F5344CB8AC3E}">
        <p14:creationId xmlns:p14="http://schemas.microsoft.com/office/powerpoint/2010/main" val="409458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The Paradox of Choice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marL="0" indent="0">
              <a:buClr>
                <a:schemeClr val="accent2">
                  <a:lumMod val="75000"/>
                </a:schemeClr>
              </a:buClr>
              <a:buNone/>
            </a:pPr>
            <a:r>
              <a:rPr lang="en-US" dirty="0"/>
              <a:t>The Individual’s rationality does not necessarily lead to a rational (transitive) result in the decision-making process.</a:t>
            </a:r>
          </a:p>
          <a:p>
            <a:pPr marL="0" indent="0">
              <a:buClr>
                <a:schemeClr val="accent2">
                  <a:lumMod val="75000"/>
                </a:schemeClr>
              </a:buClr>
              <a:buNone/>
            </a:pPr>
            <a:r>
              <a:rPr lang="en-US" b="1" dirty="0">
                <a:solidFill>
                  <a:schemeClr val="accent6">
                    <a:lumMod val="75000"/>
                  </a:schemeClr>
                </a:solidFill>
              </a:rPr>
              <a:t>1: </a:t>
            </a:r>
            <a:r>
              <a:rPr lang="en-US" b="1" dirty="0" err="1">
                <a:solidFill>
                  <a:schemeClr val="accent6">
                    <a:lumMod val="75000"/>
                  </a:schemeClr>
                </a:solidFill>
              </a:rPr>
              <a:t>xPyPz</a:t>
            </a:r>
            <a:r>
              <a:rPr lang="en-US" b="1" dirty="0">
                <a:solidFill>
                  <a:schemeClr val="accent6">
                    <a:lumMod val="75000"/>
                  </a:schemeClr>
                </a:solidFill>
              </a:rPr>
              <a:t> </a:t>
            </a:r>
          </a:p>
          <a:p>
            <a:pPr marL="0" indent="0">
              <a:buClr>
                <a:schemeClr val="accent2">
                  <a:lumMod val="75000"/>
                </a:schemeClr>
              </a:buClr>
              <a:buNone/>
            </a:pPr>
            <a:r>
              <a:rPr lang="en-US" b="1" dirty="0">
                <a:solidFill>
                  <a:schemeClr val="accent6">
                    <a:lumMod val="75000"/>
                  </a:schemeClr>
                </a:solidFill>
              </a:rPr>
              <a:t>2: </a:t>
            </a:r>
            <a:r>
              <a:rPr lang="en-US" b="1" dirty="0" err="1">
                <a:solidFill>
                  <a:schemeClr val="accent6">
                    <a:lumMod val="75000"/>
                  </a:schemeClr>
                </a:solidFill>
              </a:rPr>
              <a:t>yPzPx</a:t>
            </a:r>
            <a:r>
              <a:rPr lang="en-US" b="1" dirty="0">
                <a:solidFill>
                  <a:schemeClr val="accent6">
                    <a:lumMod val="75000"/>
                  </a:schemeClr>
                </a:solidFill>
              </a:rPr>
              <a:t> </a:t>
            </a:r>
          </a:p>
          <a:p>
            <a:pPr marL="0" indent="0">
              <a:buClr>
                <a:schemeClr val="accent2">
                  <a:lumMod val="75000"/>
                </a:schemeClr>
              </a:buClr>
              <a:buNone/>
            </a:pPr>
            <a:r>
              <a:rPr lang="en-US" b="1" dirty="0">
                <a:solidFill>
                  <a:schemeClr val="accent6">
                    <a:lumMod val="75000"/>
                  </a:schemeClr>
                </a:solidFill>
              </a:rPr>
              <a:t>3: </a:t>
            </a:r>
            <a:r>
              <a:rPr lang="en-US" b="1" dirty="0" err="1">
                <a:solidFill>
                  <a:schemeClr val="accent6">
                    <a:lumMod val="75000"/>
                  </a:schemeClr>
                </a:solidFill>
              </a:rPr>
              <a:t>zPxPy</a:t>
            </a:r>
            <a:endParaRPr lang="en-US" b="1" dirty="0">
              <a:solidFill>
                <a:schemeClr val="accent6">
                  <a:lumMod val="75000"/>
                </a:schemeClr>
              </a:solidFill>
            </a:endParaRPr>
          </a:p>
          <a:p>
            <a:pPr marL="0" indent="0">
              <a:buClr>
                <a:schemeClr val="accent2">
                  <a:lumMod val="75000"/>
                </a:schemeClr>
              </a:buClr>
              <a:buNone/>
            </a:pPr>
            <a:r>
              <a:rPr lang="en-US" dirty="0"/>
              <a:t>The decision-making process is generally examined by the presence or absence of </a:t>
            </a:r>
            <a:r>
              <a:rPr lang="en-US" dirty="0" smtClean="0"/>
              <a:t>transitivity and </a:t>
            </a:r>
            <a:r>
              <a:rPr lang="en-US" dirty="0" err="1" smtClean="0"/>
              <a:t>completence</a:t>
            </a:r>
            <a:r>
              <a:rPr lang="en-US" dirty="0" smtClean="0"/>
              <a:t>. </a:t>
            </a:r>
            <a:endParaRPr lang="en-US" dirty="0"/>
          </a:p>
          <a:p>
            <a:pPr marL="457200" lvl="1" indent="0">
              <a:buClr>
                <a:schemeClr val="accent2">
                  <a:lumMod val="75000"/>
                </a:schemeClr>
              </a:buClr>
              <a:buNone/>
            </a:pPr>
            <a:r>
              <a:rPr lang="en-US" dirty="0" err="1" smtClean="0"/>
              <a:t>Completence</a:t>
            </a:r>
            <a:r>
              <a:rPr lang="en-US" dirty="0" smtClean="0"/>
              <a:t>: </a:t>
            </a:r>
            <a:r>
              <a:rPr lang="en-US" b="1" dirty="0" err="1">
                <a:solidFill>
                  <a:schemeClr val="accent6">
                    <a:lumMod val="75000"/>
                  </a:schemeClr>
                </a:solidFill>
              </a:rPr>
              <a:t>xPy</a:t>
            </a:r>
            <a:r>
              <a:rPr lang="en-US" b="1" dirty="0">
                <a:solidFill>
                  <a:schemeClr val="accent6">
                    <a:lumMod val="75000"/>
                  </a:schemeClr>
                </a:solidFill>
              </a:rPr>
              <a:t>, </a:t>
            </a:r>
            <a:r>
              <a:rPr lang="en-US" b="1" dirty="0" err="1">
                <a:solidFill>
                  <a:schemeClr val="accent6">
                    <a:lumMod val="75000"/>
                  </a:schemeClr>
                </a:solidFill>
              </a:rPr>
              <a:t>yPz</a:t>
            </a:r>
            <a:r>
              <a:rPr lang="en-US" b="1" dirty="0">
                <a:solidFill>
                  <a:schemeClr val="accent6">
                    <a:lumMod val="75000"/>
                  </a:schemeClr>
                </a:solidFill>
              </a:rPr>
              <a:t>, </a:t>
            </a:r>
            <a:r>
              <a:rPr lang="en-US" b="1" dirty="0" err="1">
                <a:solidFill>
                  <a:schemeClr val="accent6">
                    <a:lumMod val="75000"/>
                  </a:schemeClr>
                </a:solidFill>
              </a:rPr>
              <a:t>zPx</a:t>
            </a:r>
            <a:endParaRPr lang="en-US" b="1" dirty="0">
              <a:solidFill>
                <a:schemeClr val="accent6">
                  <a:lumMod val="75000"/>
                </a:schemeClr>
              </a:solidFill>
            </a:endParaRPr>
          </a:p>
          <a:p>
            <a:pPr marL="457200" lvl="1" indent="0">
              <a:buClr>
                <a:schemeClr val="accent2">
                  <a:lumMod val="75000"/>
                </a:schemeClr>
              </a:buClr>
              <a:buNone/>
            </a:pPr>
            <a:r>
              <a:rPr lang="en-US" dirty="0"/>
              <a:t>Absence of transitivity: </a:t>
            </a:r>
            <a:r>
              <a:rPr lang="en-US" b="1" dirty="0" err="1">
                <a:solidFill>
                  <a:schemeClr val="accent6">
                    <a:lumMod val="75000"/>
                  </a:schemeClr>
                </a:solidFill>
              </a:rPr>
              <a:t>xPyPzPx</a:t>
            </a:r>
            <a:r>
              <a:rPr lang="en-US" b="1" dirty="0">
                <a:solidFill>
                  <a:schemeClr val="accent6">
                    <a:lumMod val="75000"/>
                  </a:schemeClr>
                </a:solidFill>
              </a:rPr>
              <a:t>…… </a:t>
            </a:r>
          </a:p>
          <a:p>
            <a:pPr marL="342900" indent="-342900">
              <a:buClr>
                <a:schemeClr val="accent2">
                  <a:lumMod val="75000"/>
                </a:schemeClr>
              </a:buClr>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val="331043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Game Theory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6">
                  <a:lumMod val="75000"/>
                </a:schemeClr>
              </a:buClr>
              <a:buFont typeface="Wingdings" panose="05000000000000000000" pitchFamily="2" charset="2"/>
              <a:buChar char="v"/>
            </a:pPr>
            <a:r>
              <a:rPr lang="en-US" dirty="0"/>
              <a:t>Variables: number of players, strategies, effectiveness function</a:t>
            </a:r>
          </a:p>
          <a:p>
            <a:pPr lvl="1" indent="-400050">
              <a:buClr>
                <a:schemeClr val="accent6">
                  <a:lumMod val="75000"/>
                </a:schemeClr>
              </a:buClr>
              <a:buFont typeface="Wingdings" panose="05000000000000000000" pitchFamily="2" charset="2"/>
              <a:buChar char="v"/>
            </a:pPr>
            <a:r>
              <a:rPr lang="en-US" dirty="0"/>
              <a:t>Game rules</a:t>
            </a:r>
          </a:p>
          <a:p>
            <a:pPr lvl="1" indent="-400050">
              <a:buClr>
                <a:schemeClr val="accent6">
                  <a:lumMod val="75000"/>
                </a:schemeClr>
              </a:buClr>
              <a:buFont typeface="Wingdings" panose="05000000000000000000" pitchFamily="2" charset="2"/>
              <a:buChar char="v"/>
            </a:pPr>
            <a:r>
              <a:rPr lang="en-US" dirty="0"/>
              <a:t>Other variables: information, risk, time</a:t>
            </a:r>
          </a:p>
          <a:p>
            <a:pPr lvl="1" indent="-400050">
              <a:buClr>
                <a:schemeClr val="accent6">
                  <a:lumMod val="75000"/>
                </a:schemeClr>
              </a:buClr>
              <a:buFont typeface="Wingdings" panose="05000000000000000000" pitchFamily="2" charset="2"/>
              <a:buChar char="v"/>
            </a:pPr>
            <a:r>
              <a:rPr lang="en-US" dirty="0"/>
              <a:t>Balance analysis</a:t>
            </a:r>
          </a:p>
          <a:p>
            <a:pPr lvl="1" indent="-400050">
              <a:buClr>
                <a:schemeClr val="accent6">
                  <a:lumMod val="75000"/>
                </a:schemeClr>
              </a:buClr>
              <a:buFont typeface="Wingdings" panose="05000000000000000000" pitchFamily="2" charset="2"/>
              <a:buChar char="v"/>
            </a:pPr>
            <a:r>
              <a:rPr lang="en-US" dirty="0"/>
              <a:t>Wight of subjective beliefs and analysis from players’ perspective</a:t>
            </a:r>
          </a:p>
          <a:p>
            <a:pPr lvl="1" indent="-400050">
              <a:buClr>
                <a:schemeClr val="accent6">
                  <a:lumMod val="75000"/>
                </a:schemeClr>
              </a:buClr>
              <a:buFont typeface="Wingdings" panose="05000000000000000000" pitchFamily="2" charset="2"/>
              <a:buChar char="v"/>
            </a:pPr>
            <a:r>
              <a:rPr lang="en-US" dirty="0"/>
              <a:t>Structural factors’ significance </a:t>
            </a:r>
          </a:p>
        </p:txBody>
      </p:sp>
    </p:spTree>
    <p:extLst>
      <p:ext uri="{BB962C8B-B14F-4D97-AF65-F5344CB8AC3E}">
        <p14:creationId xmlns:p14="http://schemas.microsoft.com/office/powerpoint/2010/main" val="31212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Prisoners’ Dilemma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9">
            <a:extLst>
              <a:ext uri="{FF2B5EF4-FFF2-40B4-BE49-F238E27FC236}">
                <a16:creationId xmlns:a16="http://schemas.microsoft.com/office/drawing/2014/main" id="{D75FC5FE-A419-4F1F-B4DB-8153B136477C}"/>
              </a:ext>
            </a:extLst>
          </p:cNvPr>
          <p:cNvGraphicFramePr>
            <a:graphicFrameLocks noGrp="1"/>
          </p:cNvGraphicFramePr>
          <p:nvPr>
            <p:extLst>
              <p:ext uri="{D42A27DB-BD31-4B8C-83A1-F6EECF244321}">
                <p14:modId xmlns:p14="http://schemas.microsoft.com/office/powerpoint/2010/main" val="1483101826"/>
              </p:ext>
            </p:extLst>
          </p:nvPr>
        </p:nvGraphicFramePr>
        <p:xfrm>
          <a:off x="1184910" y="1584960"/>
          <a:ext cx="8573769" cy="4968240"/>
        </p:xfrm>
        <a:graphic>
          <a:graphicData uri="http://schemas.openxmlformats.org/drawingml/2006/table">
            <a:tbl>
              <a:tblPr firstRow="1" bandRow="1">
                <a:tableStyleId>{5C22544A-7EE6-4342-B048-85BDC9FD1C3A}</a:tableStyleId>
              </a:tblPr>
              <a:tblGrid>
                <a:gridCol w="2857923">
                  <a:extLst>
                    <a:ext uri="{9D8B030D-6E8A-4147-A177-3AD203B41FA5}">
                      <a16:colId xmlns:a16="http://schemas.microsoft.com/office/drawing/2014/main" val="648764578"/>
                    </a:ext>
                  </a:extLst>
                </a:gridCol>
                <a:gridCol w="2857923">
                  <a:extLst>
                    <a:ext uri="{9D8B030D-6E8A-4147-A177-3AD203B41FA5}">
                      <a16:colId xmlns:a16="http://schemas.microsoft.com/office/drawing/2014/main" val="1252967234"/>
                    </a:ext>
                  </a:extLst>
                </a:gridCol>
                <a:gridCol w="2857923">
                  <a:extLst>
                    <a:ext uri="{9D8B030D-6E8A-4147-A177-3AD203B41FA5}">
                      <a16:colId xmlns:a16="http://schemas.microsoft.com/office/drawing/2014/main" val="586614756"/>
                    </a:ext>
                  </a:extLst>
                </a:gridCol>
              </a:tblGrid>
              <a:tr h="947467">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Doesn’t Confesses</a:t>
                      </a:r>
                      <a:endParaRPr lang="en-US" sz="2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(cooperates)</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Confess</a:t>
                      </a:r>
                      <a:endParaRPr lang="en-US" sz="2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(doesn’t cooperate)</a:t>
                      </a:r>
                      <a:endParaRPr lang="en-US" sz="2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669041"/>
                  </a:ext>
                </a:extLst>
              </a:tr>
              <a:tr h="960626">
                <a:tc>
                  <a:txBody>
                    <a:bodyPr/>
                    <a:lstStyle/>
                    <a:p>
                      <a:r>
                        <a:rPr lang="en-US" sz="2800" b="1" dirty="0">
                          <a:solidFill>
                            <a:schemeClr val="tx1"/>
                          </a:solidFill>
                        </a:rPr>
                        <a:t>Doesn’t Confess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a:t>
                      </a:r>
                      <a:r>
                        <a:rPr lang="en-US" sz="2800" b="1" dirty="0" smtClean="0">
                          <a:solidFill>
                            <a:schemeClr val="tx1"/>
                          </a:solidFill>
                        </a:rPr>
                        <a:t>cooperates)</a:t>
                      </a:r>
                      <a:endParaRPr lang="en-US" sz="2800" b="1"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1,1 </a:t>
                      </a:r>
                    </a:p>
                    <a:p>
                      <a:r>
                        <a:rPr lang="en-US" sz="2000" b="1" dirty="0">
                          <a:solidFill>
                            <a:schemeClr val="accent4">
                              <a:lumMod val="75000"/>
                            </a:schemeClr>
                          </a:solidFill>
                        </a:rPr>
                        <a:t>Pareto’s Optimum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1320827"/>
                  </a:ext>
                </a:extLst>
              </a:tr>
              <a:tr h="1658067">
                <a:tc>
                  <a:txBody>
                    <a:bodyPr/>
                    <a:lstStyle/>
                    <a:p>
                      <a:r>
                        <a:rPr lang="en-US" sz="2800" b="1" dirty="0">
                          <a:solidFill>
                            <a:schemeClr val="tx1"/>
                          </a:solidFill>
                        </a:rPr>
                        <a:t>Confesses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(doesn’t cooperate)</a:t>
                      </a: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a:solidFill>
                            <a:schemeClr val="tx1"/>
                          </a:solidFill>
                        </a:rPr>
                        <a:t>10,10</a:t>
                      </a:r>
                    </a:p>
                    <a:p>
                      <a:endParaRPr lang="en-US" sz="2800" dirty="0">
                        <a:solidFill>
                          <a:schemeClr val="tx1"/>
                        </a:solidFill>
                      </a:endParaRPr>
                    </a:p>
                    <a:p>
                      <a:r>
                        <a:rPr lang="en-US" sz="2000" b="1" dirty="0">
                          <a:solidFill>
                            <a:schemeClr val="accent6">
                              <a:lumMod val="75000"/>
                            </a:schemeClr>
                          </a:solidFill>
                        </a:rPr>
                        <a:t>Nash </a:t>
                      </a:r>
                      <a:r>
                        <a:rPr lang="en-US" sz="2000" b="1" dirty="0" smtClean="0">
                          <a:solidFill>
                            <a:schemeClr val="accent6">
                              <a:lumMod val="75000"/>
                            </a:schemeClr>
                          </a:solidFill>
                        </a:rPr>
                        <a:t>Equilibrium</a:t>
                      </a:r>
                      <a:endParaRPr lang="en-US" sz="2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285247"/>
                  </a:ext>
                </a:extLst>
              </a:tr>
            </a:tbl>
          </a:graphicData>
        </a:graphic>
      </p:graphicFrame>
      <p:pic>
        <p:nvPicPr>
          <p:cNvPr id="11" name="Picture 10">
            <a:extLst>
              <a:ext uri="{FF2B5EF4-FFF2-40B4-BE49-F238E27FC236}">
                <a16:creationId xmlns:a16="http://schemas.microsoft.com/office/drawing/2014/main" id="{71793BCF-5F3C-4085-901D-CA4B514BDCD1}"/>
              </a:ext>
            </a:extLst>
          </p:cNvPr>
          <p:cNvPicPr>
            <a:picLocks noChangeAspect="1"/>
          </p:cNvPicPr>
          <p:nvPr/>
        </p:nvPicPr>
        <p:blipFill rotWithShape="1">
          <a:blip r:embed="rId2"/>
          <a:srcRect l="55306" t="40915" r="37634" b="48222"/>
          <a:stretch/>
        </p:blipFill>
        <p:spPr>
          <a:xfrm>
            <a:off x="9795510" y="572080"/>
            <a:ext cx="1211580" cy="1048587"/>
          </a:xfrm>
          <a:prstGeom prst="rect">
            <a:avLst/>
          </a:prstGeom>
        </p:spPr>
      </p:pic>
    </p:spTree>
    <p:extLst>
      <p:ext uri="{BB962C8B-B14F-4D97-AF65-F5344CB8AC3E}">
        <p14:creationId xmlns:p14="http://schemas.microsoft.com/office/powerpoint/2010/main" val="52157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Behavioral Economics</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678160" cy="4351338"/>
          </a:xfrm>
        </p:spPr>
        <p:txBody>
          <a:bodyPr>
            <a:noAutofit/>
          </a:bodyPr>
          <a:lstStyle/>
          <a:p>
            <a:pPr lvl="1" indent="-400050">
              <a:lnSpc>
                <a:spcPct val="120000"/>
              </a:lnSpc>
              <a:buClr>
                <a:schemeClr val="accent2">
                  <a:lumMod val="75000"/>
                </a:schemeClr>
              </a:buClr>
              <a:buFont typeface="Wingdings" panose="05000000000000000000" pitchFamily="2" charset="2"/>
              <a:buChar char="§"/>
            </a:pPr>
            <a:r>
              <a:rPr lang="en-US" sz="1800" dirty="0"/>
              <a:t>In the 1970s, a prominent pair of psychology researchers, Amos Tversky and Daniel Kahneman, began to examine in depth the issue of decision-making processes under uncertainty, and in particular, subjective assessments of uncertainty in decision makers.</a:t>
            </a:r>
            <a:endParaRPr lang="he-IL" sz="1800" dirty="0"/>
          </a:p>
          <a:p>
            <a:pPr lvl="1" indent="-400050">
              <a:lnSpc>
                <a:spcPct val="120000"/>
              </a:lnSpc>
              <a:buClr>
                <a:schemeClr val="accent2">
                  <a:lumMod val="75000"/>
                </a:schemeClr>
              </a:buClr>
              <a:buFont typeface="Wingdings" panose="05000000000000000000" pitchFamily="2" charset="2"/>
              <a:buChar char="§"/>
            </a:pPr>
            <a:r>
              <a:rPr lang="en-US" sz="1800" dirty="0"/>
              <a:t>Tversky and Kahneman argued that the problem of rationality lies not only in the limitations of human resources and the fact that humans are ultimately "an organism of choice," but the very essence of the psychological processes underlying human decision-making, particularly the intuitive aspects of decision-making.</a:t>
            </a:r>
          </a:p>
          <a:p>
            <a:pPr lvl="1" indent="-400050">
              <a:lnSpc>
                <a:spcPct val="120000"/>
              </a:lnSpc>
              <a:buClr>
                <a:schemeClr val="accent2">
                  <a:lumMod val="75000"/>
                </a:schemeClr>
              </a:buClr>
              <a:buFont typeface="Wingdings" panose="05000000000000000000" pitchFamily="2" charset="2"/>
              <a:buChar char="§"/>
            </a:pPr>
            <a:r>
              <a:rPr lang="en-US" sz="1800" dirty="0"/>
              <a:t>The first reason is that humans are more susceptible to economic and other changes in their situation than the situations themselves. This fact is not considered in utility theory and the rational model. Therefore, the decision maker's attitude will be different for two different alternatives whose expectancy is the same.</a:t>
            </a:r>
            <a:endParaRPr lang="he-IL" sz="1800" dirty="0"/>
          </a:p>
          <a:p>
            <a:pPr lvl="1" indent="-400050">
              <a:lnSpc>
                <a:spcPct val="120000"/>
              </a:lnSpc>
              <a:buClr>
                <a:schemeClr val="accent2">
                  <a:lumMod val="75000"/>
                </a:schemeClr>
              </a:buClr>
              <a:buFont typeface="Wingdings" panose="05000000000000000000" pitchFamily="2" charset="2"/>
              <a:buChar char="§"/>
            </a:pPr>
            <a:r>
              <a:rPr lang="en-US" sz="1800" dirty="0"/>
              <a:t>The second reason is that humans attach importance to the decision-making process not only to actual reality, but also to what happens within the description they give to that reality. The way people make decisions is inherently irrational and depends quite a bit on the way the problem and alternatives were presented to the decision maker.</a:t>
            </a:r>
          </a:p>
        </p:txBody>
      </p:sp>
    </p:spTree>
    <p:extLst>
      <p:ext uri="{BB962C8B-B14F-4D97-AF65-F5344CB8AC3E}">
        <p14:creationId xmlns:p14="http://schemas.microsoft.com/office/powerpoint/2010/main" val="270425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Prospect Theory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0"/>
            <a:ext cx="10515600" cy="5158899"/>
          </a:xfrm>
        </p:spPr>
        <p:txBody>
          <a:bodyPr>
            <a:normAutofit fontScale="85000" lnSpcReduction="10000"/>
          </a:bodyPr>
          <a:lstStyle/>
          <a:p>
            <a:pPr lvl="1" indent="-400050">
              <a:lnSpc>
                <a:spcPct val="110000"/>
              </a:lnSpc>
              <a:buClr>
                <a:schemeClr val="accent2">
                  <a:lumMod val="75000"/>
                </a:schemeClr>
              </a:buClr>
              <a:buFont typeface="Wingdings" panose="05000000000000000000" pitchFamily="2" charset="2"/>
              <a:buChar char="§"/>
            </a:pPr>
            <a:r>
              <a:rPr lang="en-US" dirty="0"/>
              <a:t>The subjective probability curve (the probability weighting curve), which deals with estimating odds, and proves how for the most part a person does not examine probability in a purely rational way. Therefore, the lower probabilities are perceived to be higher than they really are. That is, people tend to overestimate the probability of low probabilities.</a:t>
            </a:r>
            <a:endParaRPr lang="he-IL" dirty="0"/>
          </a:p>
          <a:p>
            <a:pPr lvl="1" indent="-400050">
              <a:lnSpc>
                <a:spcPct val="110000"/>
              </a:lnSpc>
              <a:buClr>
                <a:schemeClr val="accent2">
                  <a:lumMod val="75000"/>
                </a:schemeClr>
              </a:buClr>
              <a:buFont typeface="Wingdings" panose="05000000000000000000" pitchFamily="2" charset="2"/>
              <a:buChar char="§"/>
            </a:pPr>
            <a:r>
              <a:rPr lang="en-US" dirty="0"/>
              <a:t>The value curve deals with understanding the results of our decisions, and has three main features:</a:t>
            </a:r>
            <a:endParaRPr lang="he-IL" dirty="0"/>
          </a:p>
          <a:p>
            <a:pPr lvl="2" indent="-400050">
              <a:lnSpc>
                <a:spcPct val="110000"/>
              </a:lnSpc>
              <a:buClr>
                <a:schemeClr val="accent6">
                  <a:lumMod val="75000"/>
                </a:schemeClr>
              </a:buClr>
              <a:buFont typeface="Wingdings" panose="05000000000000000000" pitchFamily="2" charset="2"/>
              <a:buChar char="q"/>
            </a:pPr>
            <a:r>
              <a:rPr lang="en-US" dirty="0"/>
              <a:t>Reference to changes in an existing situation. That is, a non-zero starting point, but an existing starting point.</a:t>
            </a:r>
            <a:endParaRPr lang="he-IL" dirty="0"/>
          </a:p>
          <a:p>
            <a:pPr lvl="2" indent="-400050">
              <a:lnSpc>
                <a:spcPct val="110000"/>
              </a:lnSpc>
              <a:buClr>
                <a:schemeClr val="accent6">
                  <a:lumMod val="75000"/>
                </a:schemeClr>
              </a:buClr>
              <a:buFont typeface="Wingdings" panose="05000000000000000000" pitchFamily="2" charset="2"/>
              <a:buChar char="q"/>
            </a:pPr>
            <a:r>
              <a:rPr lang="en-US" dirty="0"/>
              <a:t>Marginal sensitivity decreases. This means that, while the more pleasure we have, the more we have, so the marginal pleasure decreases.</a:t>
            </a:r>
            <a:endParaRPr lang="he-IL" dirty="0"/>
          </a:p>
          <a:p>
            <a:pPr lvl="2" indent="-400050">
              <a:lnSpc>
                <a:spcPct val="110000"/>
              </a:lnSpc>
              <a:buClr>
                <a:schemeClr val="accent6">
                  <a:lumMod val="75000"/>
                </a:schemeClr>
              </a:buClr>
              <a:buFont typeface="Wingdings" panose="05000000000000000000" pitchFamily="2" charset="2"/>
              <a:buChar char="q"/>
            </a:pPr>
            <a:r>
              <a:rPr lang="en-US" dirty="0"/>
              <a:t>Hate of loss. This feature reflects the fact that for the same amount of loss or gain, the level of bitterness that a person feels for failure is higher than the level of pleasure he feels for success. Loss of loss causes an individual to consider loss versus profit in an irrational way. Therefore, when we expect to achieve some profit, we will usually prefer to secure our profits and avoid taking risks. On the other hand, when only losses are observed, we fear them, and therefore, tend to take risks. This tendency is related to a phenomenon known as the "status quo effect": the decision maker refuses to change and to change his methods, since his fear of loss is greater than his expectation of his chances of success.</a:t>
            </a:r>
          </a:p>
        </p:txBody>
      </p:sp>
    </p:spTree>
    <p:extLst>
      <p:ext uri="{BB962C8B-B14F-4D97-AF65-F5344CB8AC3E}">
        <p14:creationId xmlns:p14="http://schemas.microsoft.com/office/powerpoint/2010/main" val="426671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Parameters for Analyzing the Decision Arena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Defining the problem and its sources</a:t>
            </a:r>
          </a:p>
          <a:p>
            <a:pPr lvl="1" indent="-400050">
              <a:buClr>
                <a:schemeClr val="accent2">
                  <a:lumMod val="75000"/>
                </a:schemeClr>
              </a:buClr>
              <a:buFont typeface="Wingdings" panose="05000000000000000000" pitchFamily="2" charset="2"/>
              <a:buChar char="§"/>
            </a:pPr>
            <a:r>
              <a:rPr lang="en-US" dirty="0"/>
              <a:t>Defining the institutional situation – rules, organizations involved</a:t>
            </a:r>
          </a:p>
          <a:p>
            <a:pPr lvl="1" indent="-400050">
              <a:buClr>
                <a:schemeClr val="accent2">
                  <a:lumMod val="75000"/>
                </a:schemeClr>
              </a:buClr>
              <a:buFont typeface="Wingdings" panose="05000000000000000000" pitchFamily="2" charset="2"/>
              <a:buChar char="§"/>
            </a:pPr>
            <a:r>
              <a:rPr lang="en-US" dirty="0"/>
              <a:t>Mapping out the players – players’ identity, interests (cost-effectiveness) and goals.</a:t>
            </a:r>
          </a:p>
          <a:p>
            <a:pPr lvl="1" indent="-400050">
              <a:buClr>
                <a:schemeClr val="accent2">
                  <a:lumMod val="75000"/>
                </a:schemeClr>
              </a:buClr>
              <a:buFont typeface="Wingdings" panose="05000000000000000000" pitchFamily="2" charset="2"/>
              <a:buChar char="§"/>
            </a:pPr>
            <a:r>
              <a:rPr lang="en-US" dirty="0"/>
              <a:t>Mapping out players’ interactions – hierarchy, cooperation, authority, responsibility</a:t>
            </a:r>
          </a:p>
          <a:p>
            <a:pPr lvl="1" indent="-400050">
              <a:buClr>
                <a:schemeClr val="accent2">
                  <a:lumMod val="75000"/>
                </a:schemeClr>
              </a:buClr>
              <a:buFont typeface="Wingdings" panose="05000000000000000000" pitchFamily="2" charset="2"/>
              <a:buChar char="§"/>
            </a:pPr>
            <a:r>
              <a:rPr lang="en-US" dirty="0"/>
              <a:t>Identifying key players and entrepreneurs </a:t>
            </a:r>
          </a:p>
          <a:p>
            <a:pPr lvl="1" indent="-400050">
              <a:buClr>
                <a:schemeClr val="accent2">
                  <a:lumMod val="75000"/>
                </a:schemeClr>
              </a:buClr>
              <a:buFont typeface="Wingdings" panose="05000000000000000000" pitchFamily="2" charset="2"/>
              <a:buChar char="§"/>
            </a:pPr>
            <a:r>
              <a:rPr lang="en-US" dirty="0"/>
              <a:t>Defining the nature of the decision situation – level of uncertainty, cooperative/uncooperative, level of isolation from externalities, level of autonomy in the decision (information, consultation, decision), risk level and risk conception, level of urgency and perception of time.  </a:t>
            </a:r>
          </a:p>
        </p:txBody>
      </p:sp>
    </p:spTree>
    <p:extLst>
      <p:ext uri="{BB962C8B-B14F-4D97-AF65-F5344CB8AC3E}">
        <p14:creationId xmlns:p14="http://schemas.microsoft.com/office/powerpoint/2010/main" val="177260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Analyzing Non-cooperative Games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Conflict situations can be described by non-cooperative games where there is no agreement on the principle rules of play.</a:t>
            </a:r>
          </a:p>
          <a:p>
            <a:pPr lvl="1" indent="-400050">
              <a:buClr>
                <a:schemeClr val="accent2">
                  <a:lumMod val="75000"/>
                </a:schemeClr>
              </a:buClr>
              <a:buFont typeface="Wingdings" panose="05000000000000000000" pitchFamily="2" charset="2"/>
              <a:buChar char="§"/>
            </a:pPr>
            <a:r>
              <a:rPr lang="en-US" dirty="0"/>
              <a:t>The game should define the players, their strategies and benefit function.</a:t>
            </a:r>
          </a:p>
          <a:p>
            <a:pPr lvl="1" indent="-400050">
              <a:buClr>
                <a:schemeClr val="accent2">
                  <a:lumMod val="75000"/>
                </a:schemeClr>
              </a:buClr>
              <a:buFont typeface="Wingdings" panose="05000000000000000000" pitchFamily="2" charset="2"/>
              <a:buChar char="§"/>
            </a:pPr>
            <a:r>
              <a:rPr lang="en-US" dirty="0"/>
              <a:t>A utility function can be displayed using numerical data on the cost and benefit using a general mathematical formula and by displaying the players' order of preference.</a:t>
            </a:r>
          </a:p>
          <a:p>
            <a:pPr lvl="1" indent="-400050">
              <a:buClr>
                <a:schemeClr val="accent2">
                  <a:lumMod val="75000"/>
                </a:schemeClr>
              </a:buClr>
              <a:buFont typeface="Wingdings" panose="05000000000000000000" pitchFamily="2" charset="2"/>
              <a:buChar char="§"/>
            </a:pPr>
            <a:r>
              <a:rPr lang="en-US" dirty="0"/>
              <a:t>We will use presenting priorities while according to the number of possible results, the highest number represents the biggest benefit. Example, for 2 players with 2 strategies, each has 4 possible outcomes therefore, the result from which there’s the highest benefit (minus the cost) will receive the value of 4; then in descending order all the way to the worst result which will receive the value of 1. </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1186046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2303</Words>
  <Application>Microsoft Office PowerPoint</Application>
  <PresentationFormat>Widescreen</PresentationFormat>
  <Paragraphs>217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Lessons 6-7: Strategic Thought and Decision Analysis; Game Theory – Describing and Analyzing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user</cp:lastModifiedBy>
  <cp:revision>25</cp:revision>
  <dcterms:created xsi:type="dcterms:W3CDTF">2019-11-28T06:15:25Z</dcterms:created>
  <dcterms:modified xsi:type="dcterms:W3CDTF">2019-12-12T06:00:43Z</dcterms:modified>
</cp:coreProperties>
</file>