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9" r:id="rId6"/>
    <p:sldId id="260" r:id="rId7"/>
    <p:sldId id="261" r:id="rId8"/>
    <p:sldId id="262" r:id="rId9"/>
    <p:sldId id="263" r:id="rId10"/>
    <p:sldId id="270"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70" d="100"/>
          <a:sy n="70" d="100"/>
        </p:scale>
        <p:origin x="525"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BADF7F-6343-42A2-BD5E-9934B4A9D829}" type="datetimeFigureOut">
              <a:rPr lang="en-US" smtClean="0"/>
              <a:t>12/12/2019</a:t>
            </a:fld>
            <a:endParaRPr lang="en-US"/>
          </a:p>
        </p:txBody>
      </p:sp>
      <p:sp>
        <p:nvSpPr>
          <p:cNvPr id="4" name="מציין מיקום של כותרת תחתונה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shlomom@poli.haifa.ac.il</a:t>
            </a:r>
            <a:endParaRPr lang="en-US"/>
          </a:p>
        </p:txBody>
      </p:sp>
      <p:sp>
        <p:nvSpPr>
          <p:cNvPr id="5" name="מציין מיקום של מספר שקופית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B434D3-7431-4329-AFDB-F3FC04271FB9}" type="slidenum">
              <a:rPr lang="en-US" smtClean="0"/>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1851C4-203E-4B49-947E-1D3D6B17D6CF}" type="datetimeFigureOut">
              <a:rPr lang="en-US" smtClean="0"/>
              <a:t>12/12/2019</a:t>
            </a:fld>
            <a:endParaRPr lang="en-US"/>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shlomom@poli.haifa.ac.il</a:t>
            </a:r>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F6257-8F4F-4171-89E6-674A548C9B10}" type="slidenum">
              <a:rPr lang="en-US" smtClean="0"/>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en-US"/>
          </a:p>
        </p:txBody>
      </p:sp>
      <p:sp>
        <p:nvSpPr>
          <p:cNvPr id="4" name="מציין מיקום של מספר שקופית 3"/>
          <p:cNvSpPr>
            <a:spLocks noGrp="1"/>
          </p:cNvSpPr>
          <p:nvPr>
            <p:ph type="sldNum" sz="quarter" idx="10"/>
          </p:nvPr>
        </p:nvSpPr>
        <p:spPr/>
        <p:txBody>
          <a:bodyPr/>
          <a:lstStyle/>
          <a:p>
            <a:fld id="{19CF6257-8F4F-4171-89E6-674A548C9B10}" type="slidenum">
              <a:rPr lang="en-US" smtClean="0"/>
              <a:t>6</a:t>
            </a:fld>
            <a:endParaRPr lang="en-US"/>
          </a:p>
        </p:txBody>
      </p:sp>
      <p:sp>
        <p:nvSpPr>
          <p:cNvPr id="5" name="מציין מיקום של כותרת תחתונה 4"/>
          <p:cNvSpPr>
            <a:spLocks noGrp="1"/>
          </p:cNvSpPr>
          <p:nvPr>
            <p:ph type="ftr" sz="quarter" idx="11"/>
          </p:nvPr>
        </p:nvSpPr>
        <p:spPr/>
        <p:txBody>
          <a:bodyPr/>
          <a:lstStyle/>
          <a:p>
            <a:r>
              <a:rPr lang="en-US" smtClean="0"/>
              <a:t>shlomom@poli.haifa.ac.il</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EEB4-93E5-45C2-875A-AD6A2524C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3F1547-7CE2-44EE-9EA4-0FA3565C7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17392-5950-45E3-9789-D16F0C70CCA5}"/>
              </a:ext>
            </a:extLst>
          </p:cNvPr>
          <p:cNvSpPr>
            <a:spLocks noGrp="1"/>
          </p:cNvSpPr>
          <p:nvPr>
            <p:ph type="dt" sz="half" idx="10"/>
          </p:nvPr>
        </p:nvSpPr>
        <p:spPr/>
        <p:txBody>
          <a:bodyPr/>
          <a:lstStyle/>
          <a:p>
            <a:fld id="{56FC54DB-A70E-48F6-ADC9-289BF61189B3}" type="datetime1">
              <a:rPr lang="en-US" smtClean="0"/>
              <a:t>12/12/2019</a:t>
            </a:fld>
            <a:endParaRPr lang="en-US"/>
          </a:p>
        </p:txBody>
      </p:sp>
      <p:sp>
        <p:nvSpPr>
          <p:cNvPr id="5" name="Footer Placeholder 4">
            <a:extLst>
              <a:ext uri="{FF2B5EF4-FFF2-40B4-BE49-F238E27FC236}">
                <a16:creationId xmlns:a16="http://schemas.microsoft.com/office/drawing/2014/main" id="{A2091103-6740-433A-9A0B-07617DB8C420}"/>
              </a:ext>
            </a:extLst>
          </p:cNvPr>
          <p:cNvSpPr>
            <a:spLocks noGrp="1"/>
          </p:cNvSpPr>
          <p:nvPr>
            <p:ph type="ftr" sz="quarter" idx="11"/>
          </p:nvPr>
        </p:nvSpPr>
        <p:spPr/>
        <p:txBody>
          <a:bodyPr/>
          <a:lstStyle/>
          <a:p>
            <a:r>
              <a:rPr lang="it-IT" smtClean="0"/>
              <a:t>Prof. Shlomo Mizrahi, Haifa University </a:t>
            </a:r>
            <a:endParaRPr lang="en-US"/>
          </a:p>
        </p:txBody>
      </p:sp>
      <p:sp>
        <p:nvSpPr>
          <p:cNvPr id="6" name="Slide Number Placeholder 5">
            <a:extLst>
              <a:ext uri="{FF2B5EF4-FFF2-40B4-BE49-F238E27FC236}">
                <a16:creationId xmlns:a16="http://schemas.microsoft.com/office/drawing/2014/main" id="{4810C14D-A347-4F4D-9E3F-E9D47C4F367F}"/>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29224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A47C-6BDC-41CD-B50C-625750EFF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0FEF0E-9715-4C80-B0C0-E7B04E78F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F0D66-E68E-4C8C-9D2D-13E1CB25FA79}"/>
              </a:ext>
            </a:extLst>
          </p:cNvPr>
          <p:cNvSpPr>
            <a:spLocks noGrp="1"/>
          </p:cNvSpPr>
          <p:nvPr>
            <p:ph type="dt" sz="half" idx="10"/>
          </p:nvPr>
        </p:nvSpPr>
        <p:spPr/>
        <p:txBody>
          <a:bodyPr/>
          <a:lstStyle/>
          <a:p>
            <a:fld id="{7B8F8130-9EF1-40DC-9B6B-6CA2F9999A04}" type="datetime1">
              <a:rPr lang="en-US" smtClean="0"/>
              <a:t>12/12/2019</a:t>
            </a:fld>
            <a:endParaRPr lang="en-US"/>
          </a:p>
        </p:txBody>
      </p:sp>
      <p:sp>
        <p:nvSpPr>
          <p:cNvPr id="5" name="Footer Placeholder 4">
            <a:extLst>
              <a:ext uri="{FF2B5EF4-FFF2-40B4-BE49-F238E27FC236}">
                <a16:creationId xmlns:a16="http://schemas.microsoft.com/office/drawing/2014/main" id="{F2590F92-411F-4DC2-BEBC-255453216EE0}"/>
              </a:ext>
            </a:extLst>
          </p:cNvPr>
          <p:cNvSpPr>
            <a:spLocks noGrp="1"/>
          </p:cNvSpPr>
          <p:nvPr>
            <p:ph type="ftr" sz="quarter" idx="11"/>
          </p:nvPr>
        </p:nvSpPr>
        <p:spPr/>
        <p:txBody>
          <a:bodyPr/>
          <a:lstStyle/>
          <a:p>
            <a:r>
              <a:rPr lang="it-IT" smtClean="0"/>
              <a:t>Prof. Shlomo Mizrahi, Haifa University </a:t>
            </a:r>
            <a:endParaRPr lang="en-US"/>
          </a:p>
        </p:txBody>
      </p:sp>
      <p:sp>
        <p:nvSpPr>
          <p:cNvPr id="6" name="Slide Number Placeholder 5">
            <a:extLst>
              <a:ext uri="{FF2B5EF4-FFF2-40B4-BE49-F238E27FC236}">
                <a16:creationId xmlns:a16="http://schemas.microsoft.com/office/drawing/2014/main" id="{C1455673-6E4F-4E98-9E09-2D1E0C6E7CFF}"/>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335887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3FDD4-925F-48F0-B5BE-0381FB4869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4662C0-C4F3-4507-8539-C51736A4A6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43F51-2000-4CB9-91B5-A7D208557314}"/>
              </a:ext>
            </a:extLst>
          </p:cNvPr>
          <p:cNvSpPr>
            <a:spLocks noGrp="1"/>
          </p:cNvSpPr>
          <p:nvPr>
            <p:ph type="dt" sz="half" idx="10"/>
          </p:nvPr>
        </p:nvSpPr>
        <p:spPr/>
        <p:txBody>
          <a:bodyPr/>
          <a:lstStyle/>
          <a:p>
            <a:fld id="{6B187D75-1C70-4E3E-894B-AA4489688E6E}" type="datetime1">
              <a:rPr lang="en-US" smtClean="0"/>
              <a:t>12/12/2019</a:t>
            </a:fld>
            <a:endParaRPr lang="en-US"/>
          </a:p>
        </p:txBody>
      </p:sp>
      <p:sp>
        <p:nvSpPr>
          <p:cNvPr id="5" name="Footer Placeholder 4">
            <a:extLst>
              <a:ext uri="{FF2B5EF4-FFF2-40B4-BE49-F238E27FC236}">
                <a16:creationId xmlns:a16="http://schemas.microsoft.com/office/drawing/2014/main" id="{5A593AA1-F391-4DB8-B3A2-F05A6DACF229}"/>
              </a:ext>
            </a:extLst>
          </p:cNvPr>
          <p:cNvSpPr>
            <a:spLocks noGrp="1"/>
          </p:cNvSpPr>
          <p:nvPr>
            <p:ph type="ftr" sz="quarter" idx="11"/>
          </p:nvPr>
        </p:nvSpPr>
        <p:spPr/>
        <p:txBody>
          <a:bodyPr/>
          <a:lstStyle/>
          <a:p>
            <a:r>
              <a:rPr lang="it-IT" smtClean="0"/>
              <a:t>Prof. Shlomo Mizrahi, Haifa University </a:t>
            </a:r>
            <a:endParaRPr lang="en-US"/>
          </a:p>
        </p:txBody>
      </p:sp>
      <p:sp>
        <p:nvSpPr>
          <p:cNvPr id="6" name="Slide Number Placeholder 5">
            <a:extLst>
              <a:ext uri="{FF2B5EF4-FFF2-40B4-BE49-F238E27FC236}">
                <a16:creationId xmlns:a16="http://schemas.microsoft.com/office/drawing/2014/main" id="{EDB262B1-A8D0-4BC9-80FF-CEA9BD90AF57}"/>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246543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3833-2E01-4E83-A236-FEF1F6676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9863A-8FD0-4E23-8D88-3E235CFCD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71100-401C-4DBF-A773-ACAB5516DEC8}"/>
              </a:ext>
            </a:extLst>
          </p:cNvPr>
          <p:cNvSpPr>
            <a:spLocks noGrp="1"/>
          </p:cNvSpPr>
          <p:nvPr>
            <p:ph type="dt" sz="half" idx="10"/>
          </p:nvPr>
        </p:nvSpPr>
        <p:spPr/>
        <p:txBody>
          <a:bodyPr/>
          <a:lstStyle/>
          <a:p>
            <a:fld id="{D771594F-3999-4BB7-B0F9-4B30E0D33A0A}" type="datetime1">
              <a:rPr lang="en-US" smtClean="0"/>
              <a:t>12/12/2019</a:t>
            </a:fld>
            <a:endParaRPr lang="en-US"/>
          </a:p>
        </p:txBody>
      </p:sp>
      <p:sp>
        <p:nvSpPr>
          <p:cNvPr id="5" name="Footer Placeholder 4">
            <a:extLst>
              <a:ext uri="{FF2B5EF4-FFF2-40B4-BE49-F238E27FC236}">
                <a16:creationId xmlns:a16="http://schemas.microsoft.com/office/drawing/2014/main" id="{2A3ED620-F584-484C-90D6-43A7516B7A20}"/>
              </a:ext>
            </a:extLst>
          </p:cNvPr>
          <p:cNvSpPr>
            <a:spLocks noGrp="1"/>
          </p:cNvSpPr>
          <p:nvPr>
            <p:ph type="ftr" sz="quarter" idx="11"/>
          </p:nvPr>
        </p:nvSpPr>
        <p:spPr/>
        <p:txBody>
          <a:bodyPr/>
          <a:lstStyle/>
          <a:p>
            <a:r>
              <a:rPr lang="it-IT" smtClean="0"/>
              <a:t>Prof. Shlomo Mizrahi, Haifa University </a:t>
            </a:r>
            <a:endParaRPr lang="en-US"/>
          </a:p>
        </p:txBody>
      </p:sp>
      <p:sp>
        <p:nvSpPr>
          <p:cNvPr id="6" name="Slide Number Placeholder 5">
            <a:extLst>
              <a:ext uri="{FF2B5EF4-FFF2-40B4-BE49-F238E27FC236}">
                <a16:creationId xmlns:a16="http://schemas.microsoft.com/office/drawing/2014/main" id="{DF2E1B98-01E1-44BF-B369-2E5A2343FAAC}"/>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385655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2DF1-6D28-464E-8759-B6C17D857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CFC011-5DED-48EC-A329-FF8BE8E5D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6CA9C3-9FEB-4DAB-8324-B1F944DD3002}"/>
              </a:ext>
            </a:extLst>
          </p:cNvPr>
          <p:cNvSpPr>
            <a:spLocks noGrp="1"/>
          </p:cNvSpPr>
          <p:nvPr>
            <p:ph type="dt" sz="half" idx="10"/>
          </p:nvPr>
        </p:nvSpPr>
        <p:spPr/>
        <p:txBody>
          <a:bodyPr/>
          <a:lstStyle/>
          <a:p>
            <a:fld id="{054A2FFA-B362-4FE3-9B9A-F50BC15B1442}" type="datetime1">
              <a:rPr lang="en-US" smtClean="0"/>
              <a:t>12/12/2019</a:t>
            </a:fld>
            <a:endParaRPr lang="en-US"/>
          </a:p>
        </p:txBody>
      </p:sp>
      <p:sp>
        <p:nvSpPr>
          <p:cNvPr id="5" name="Footer Placeholder 4">
            <a:extLst>
              <a:ext uri="{FF2B5EF4-FFF2-40B4-BE49-F238E27FC236}">
                <a16:creationId xmlns:a16="http://schemas.microsoft.com/office/drawing/2014/main" id="{E4EEB175-DC26-4833-BBF3-281149F46829}"/>
              </a:ext>
            </a:extLst>
          </p:cNvPr>
          <p:cNvSpPr>
            <a:spLocks noGrp="1"/>
          </p:cNvSpPr>
          <p:nvPr>
            <p:ph type="ftr" sz="quarter" idx="11"/>
          </p:nvPr>
        </p:nvSpPr>
        <p:spPr/>
        <p:txBody>
          <a:bodyPr/>
          <a:lstStyle/>
          <a:p>
            <a:r>
              <a:rPr lang="it-IT" smtClean="0"/>
              <a:t>Prof. Shlomo Mizrahi, Haifa University </a:t>
            </a:r>
            <a:endParaRPr lang="en-US"/>
          </a:p>
        </p:txBody>
      </p:sp>
      <p:sp>
        <p:nvSpPr>
          <p:cNvPr id="6" name="Slide Number Placeholder 5">
            <a:extLst>
              <a:ext uri="{FF2B5EF4-FFF2-40B4-BE49-F238E27FC236}">
                <a16:creationId xmlns:a16="http://schemas.microsoft.com/office/drawing/2014/main" id="{9C6E32CC-D203-4F92-B6F4-E0763BCCE328}"/>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414046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ED7C-9BCC-4101-8B66-72F0CCAD3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E65A6F-1E9B-4A3C-BDCE-A04A248EC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8F484-CEA4-4F87-B874-527B51E4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CC40C-A38C-4521-A08E-5271D01452C8}"/>
              </a:ext>
            </a:extLst>
          </p:cNvPr>
          <p:cNvSpPr>
            <a:spLocks noGrp="1"/>
          </p:cNvSpPr>
          <p:nvPr>
            <p:ph type="dt" sz="half" idx="10"/>
          </p:nvPr>
        </p:nvSpPr>
        <p:spPr/>
        <p:txBody>
          <a:bodyPr/>
          <a:lstStyle/>
          <a:p>
            <a:fld id="{AB6D6B4D-3310-4C80-8D42-053A7B5DCE34}" type="datetime1">
              <a:rPr lang="en-US" smtClean="0"/>
              <a:t>12/12/2019</a:t>
            </a:fld>
            <a:endParaRPr lang="en-US"/>
          </a:p>
        </p:txBody>
      </p:sp>
      <p:sp>
        <p:nvSpPr>
          <p:cNvPr id="6" name="Footer Placeholder 5">
            <a:extLst>
              <a:ext uri="{FF2B5EF4-FFF2-40B4-BE49-F238E27FC236}">
                <a16:creationId xmlns:a16="http://schemas.microsoft.com/office/drawing/2014/main" id="{11F0F361-9EA5-4236-9750-357D757B74F1}"/>
              </a:ext>
            </a:extLst>
          </p:cNvPr>
          <p:cNvSpPr>
            <a:spLocks noGrp="1"/>
          </p:cNvSpPr>
          <p:nvPr>
            <p:ph type="ftr" sz="quarter" idx="11"/>
          </p:nvPr>
        </p:nvSpPr>
        <p:spPr/>
        <p:txBody>
          <a:bodyPr/>
          <a:lstStyle/>
          <a:p>
            <a:r>
              <a:rPr lang="it-IT" smtClean="0"/>
              <a:t>Prof. Shlomo Mizrahi, Haifa University </a:t>
            </a:r>
            <a:endParaRPr lang="en-US"/>
          </a:p>
        </p:txBody>
      </p:sp>
      <p:sp>
        <p:nvSpPr>
          <p:cNvPr id="7" name="Slide Number Placeholder 6">
            <a:extLst>
              <a:ext uri="{FF2B5EF4-FFF2-40B4-BE49-F238E27FC236}">
                <a16:creationId xmlns:a16="http://schemas.microsoft.com/office/drawing/2014/main" id="{3C5DBA00-5877-4AC6-95FF-E4AB1310A811}"/>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16572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73E4-D0BC-42FB-905D-A9F715498C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A3D946-8D27-46F1-83B8-130871F69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F1DB2-4F8F-4E14-9A15-FF3361FE8C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8F992A-A893-4DC8-A166-BC73CF998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C7D0B-F6B9-45CB-B5F9-F6208DCA9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BB2C4F-BC27-4EF3-BC9C-3CF1040609EF}"/>
              </a:ext>
            </a:extLst>
          </p:cNvPr>
          <p:cNvSpPr>
            <a:spLocks noGrp="1"/>
          </p:cNvSpPr>
          <p:nvPr>
            <p:ph type="dt" sz="half" idx="10"/>
          </p:nvPr>
        </p:nvSpPr>
        <p:spPr/>
        <p:txBody>
          <a:bodyPr/>
          <a:lstStyle/>
          <a:p>
            <a:fld id="{B9C9D3DE-4078-4652-BE9D-2EAE0A1DE665}" type="datetime1">
              <a:rPr lang="en-US" smtClean="0"/>
              <a:t>12/12/2019</a:t>
            </a:fld>
            <a:endParaRPr lang="en-US"/>
          </a:p>
        </p:txBody>
      </p:sp>
      <p:sp>
        <p:nvSpPr>
          <p:cNvPr id="8" name="Footer Placeholder 7">
            <a:extLst>
              <a:ext uri="{FF2B5EF4-FFF2-40B4-BE49-F238E27FC236}">
                <a16:creationId xmlns:a16="http://schemas.microsoft.com/office/drawing/2014/main" id="{978DF832-5E98-4BE5-AD99-37CBD3B13380}"/>
              </a:ext>
            </a:extLst>
          </p:cNvPr>
          <p:cNvSpPr>
            <a:spLocks noGrp="1"/>
          </p:cNvSpPr>
          <p:nvPr>
            <p:ph type="ftr" sz="quarter" idx="11"/>
          </p:nvPr>
        </p:nvSpPr>
        <p:spPr/>
        <p:txBody>
          <a:bodyPr/>
          <a:lstStyle/>
          <a:p>
            <a:r>
              <a:rPr lang="it-IT" smtClean="0"/>
              <a:t>Prof. Shlomo Mizrahi, Haifa University </a:t>
            </a:r>
            <a:endParaRPr lang="en-US"/>
          </a:p>
        </p:txBody>
      </p:sp>
      <p:sp>
        <p:nvSpPr>
          <p:cNvPr id="9" name="Slide Number Placeholder 8">
            <a:extLst>
              <a:ext uri="{FF2B5EF4-FFF2-40B4-BE49-F238E27FC236}">
                <a16:creationId xmlns:a16="http://schemas.microsoft.com/office/drawing/2014/main" id="{DCF01CDD-DD00-4FCC-BA3E-B68C38BF60A7}"/>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169901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050A-74F1-467B-BB0B-21DB80F47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5C26E-415A-470D-AFAB-E2D1DD9CCFB2}"/>
              </a:ext>
            </a:extLst>
          </p:cNvPr>
          <p:cNvSpPr>
            <a:spLocks noGrp="1"/>
          </p:cNvSpPr>
          <p:nvPr>
            <p:ph type="dt" sz="half" idx="10"/>
          </p:nvPr>
        </p:nvSpPr>
        <p:spPr/>
        <p:txBody>
          <a:bodyPr/>
          <a:lstStyle/>
          <a:p>
            <a:fld id="{A28A6964-E527-4D51-89C3-FE41F112F5C2}" type="datetime1">
              <a:rPr lang="en-US" smtClean="0"/>
              <a:t>12/12/2019</a:t>
            </a:fld>
            <a:endParaRPr lang="en-US"/>
          </a:p>
        </p:txBody>
      </p:sp>
      <p:sp>
        <p:nvSpPr>
          <p:cNvPr id="4" name="Footer Placeholder 3">
            <a:extLst>
              <a:ext uri="{FF2B5EF4-FFF2-40B4-BE49-F238E27FC236}">
                <a16:creationId xmlns:a16="http://schemas.microsoft.com/office/drawing/2014/main" id="{75058CC3-D222-41DD-938D-EE5C48B71541}"/>
              </a:ext>
            </a:extLst>
          </p:cNvPr>
          <p:cNvSpPr>
            <a:spLocks noGrp="1"/>
          </p:cNvSpPr>
          <p:nvPr>
            <p:ph type="ftr" sz="quarter" idx="11"/>
          </p:nvPr>
        </p:nvSpPr>
        <p:spPr/>
        <p:txBody>
          <a:bodyPr/>
          <a:lstStyle/>
          <a:p>
            <a:r>
              <a:rPr lang="it-IT" smtClean="0"/>
              <a:t>Prof. Shlomo Mizrahi, Haifa University </a:t>
            </a:r>
            <a:endParaRPr lang="en-US"/>
          </a:p>
        </p:txBody>
      </p:sp>
      <p:sp>
        <p:nvSpPr>
          <p:cNvPr id="5" name="Slide Number Placeholder 4">
            <a:extLst>
              <a:ext uri="{FF2B5EF4-FFF2-40B4-BE49-F238E27FC236}">
                <a16:creationId xmlns:a16="http://schemas.microsoft.com/office/drawing/2014/main" id="{245D491F-479B-4662-973D-9CB73F86123A}"/>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14105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604-D2F0-4A17-9027-297D3D2D75F2}"/>
              </a:ext>
            </a:extLst>
          </p:cNvPr>
          <p:cNvSpPr>
            <a:spLocks noGrp="1"/>
          </p:cNvSpPr>
          <p:nvPr>
            <p:ph type="dt" sz="half" idx="10"/>
          </p:nvPr>
        </p:nvSpPr>
        <p:spPr/>
        <p:txBody>
          <a:bodyPr/>
          <a:lstStyle/>
          <a:p>
            <a:fld id="{68B93509-308B-4E91-91F8-3416933A8613}" type="datetime1">
              <a:rPr lang="en-US" smtClean="0"/>
              <a:t>12/12/2019</a:t>
            </a:fld>
            <a:endParaRPr lang="en-US"/>
          </a:p>
        </p:txBody>
      </p:sp>
      <p:sp>
        <p:nvSpPr>
          <p:cNvPr id="3" name="Footer Placeholder 2">
            <a:extLst>
              <a:ext uri="{FF2B5EF4-FFF2-40B4-BE49-F238E27FC236}">
                <a16:creationId xmlns:a16="http://schemas.microsoft.com/office/drawing/2014/main" id="{A30A6202-9C8E-4503-B651-AE9EB4690134}"/>
              </a:ext>
            </a:extLst>
          </p:cNvPr>
          <p:cNvSpPr>
            <a:spLocks noGrp="1"/>
          </p:cNvSpPr>
          <p:nvPr>
            <p:ph type="ftr" sz="quarter" idx="11"/>
          </p:nvPr>
        </p:nvSpPr>
        <p:spPr/>
        <p:txBody>
          <a:bodyPr/>
          <a:lstStyle/>
          <a:p>
            <a:r>
              <a:rPr lang="it-IT" smtClean="0"/>
              <a:t>Prof. Shlomo Mizrahi, Haifa University </a:t>
            </a:r>
            <a:endParaRPr lang="en-US"/>
          </a:p>
        </p:txBody>
      </p:sp>
      <p:sp>
        <p:nvSpPr>
          <p:cNvPr id="4" name="Slide Number Placeholder 3">
            <a:extLst>
              <a:ext uri="{FF2B5EF4-FFF2-40B4-BE49-F238E27FC236}">
                <a16:creationId xmlns:a16="http://schemas.microsoft.com/office/drawing/2014/main" id="{BB742346-7043-43C6-AB7C-A6749AA36024}"/>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9029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6CD8-1EEF-4DF9-A6B8-BDD946B8C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40373A-20B0-45EE-B8A2-2C80BF7CF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5AF07-5CEA-4E02-B5A4-E558D18AE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C8E0F-8155-4CBB-8F59-67B3B70E209D}"/>
              </a:ext>
            </a:extLst>
          </p:cNvPr>
          <p:cNvSpPr>
            <a:spLocks noGrp="1"/>
          </p:cNvSpPr>
          <p:nvPr>
            <p:ph type="dt" sz="half" idx="10"/>
          </p:nvPr>
        </p:nvSpPr>
        <p:spPr/>
        <p:txBody>
          <a:bodyPr/>
          <a:lstStyle/>
          <a:p>
            <a:fld id="{6E79FF38-4986-4A96-8896-B5E9A2E79D4C}" type="datetime1">
              <a:rPr lang="en-US" smtClean="0"/>
              <a:t>12/12/2019</a:t>
            </a:fld>
            <a:endParaRPr lang="en-US"/>
          </a:p>
        </p:txBody>
      </p:sp>
      <p:sp>
        <p:nvSpPr>
          <p:cNvPr id="6" name="Footer Placeholder 5">
            <a:extLst>
              <a:ext uri="{FF2B5EF4-FFF2-40B4-BE49-F238E27FC236}">
                <a16:creationId xmlns:a16="http://schemas.microsoft.com/office/drawing/2014/main" id="{A1ADFDAB-2311-420D-83E8-BF140713603E}"/>
              </a:ext>
            </a:extLst>
          </p:cNvPr>
          <p:cNvSpPr>
            <a:spLocks noGrp="1"/>
          </p:cNvSpPr>
          <p:nvPr>
            <p:ph type="ftr" sz="quarter" idx="11"/>
          </p:nvPr>
        </p:nvSpPr>
        <p:spPr/>
        <p:txBody>
          <a:bodyPr/>
          <a:lstStyle/>
          <a:p>
            <a:r>
              <a:rPr lang="it-IT" smtClean="0"/>
              <a:t>Prof. Shlomo Mizrahi, Haifa University </a:t>
            </a:r>
            <a:endParaRPr lang="en-US"/>
          </a:p>
        </p:txBody>
      </p:sp>
      <p:sp>
        <p:nvSpPr>
          <p:cNvPr id="7" name="Slide Number Placeholder 6">
            <a:extLst>
              <a:ext uri="{FF2B5EF4-FFF2-40B4-BE49-F238E27FC236}">
                <a16:creationId xmlns:a16="http://schemas.microsoft.com/office/drawing/2014/main" id="{5D966BD5-DDF1-4B64-A202-259B855ABEBE}"/>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174065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8670-2F3E-46F5-A9F6-8F9405920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B0F0E2-5CE4-49BE-AF31-E76BE56FB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855D9-EA11-4204-9A23-CC8D0BD91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E07EB8-56CF-4BED-AEF4-7EBEEDB4ED31}"/>
              </a:ext>
            </a:extLst>
          </p:cNvPr>
          <p:cNvSpPr>
            <a:spLocks noGrp="1"/>
          </p:cNvSpPr>
          <p:nvPr>
            <p:ph type="dt" sz="half" idx="10"/>
          </p:nvPr>
        </p:nvSpPr>
        <p:spPr/>
        <p:txBody>
          <a:bodyPr/>
          <a:lstStyle/>
          <a:p>
            <a:fld id="{9625696C-FA9D-46DD-B740-4712C4A438B9}" type="datetime1">
              <a:rPr lang="en-US" smtClean="0"/>
              <a:t>12/12/2019</a:t>
            </a:fld>
            <a:endParaRPr lang="en-US"/>
          </a:p>
        </p:txBody>
      </p:sp>
      <p:sp>
        <p:nvSpPr>
          <p:cNvPr id="6" name="Footer Placeholder 5">
            <a:extLst>
              <a:ext uri="{FF2B5EF4-FFF2-40B4-BE49-F238E27FC236}">
                <a16:creationId xmlns:a16="http://schemas.microsoft.com/office/drawing/2014/main" id="{F6B78EA9-1B20-407C-BC31-B397DFB9763E}"/>
              </a:ext>
            </a:extLst>
          </p:cNvPr>
          <p:cNvSpPr>
            <a:spLocks noGrp="1"/>
          </p:cNvSpPr>
          <p:nvPr>
            <p:ph type="ftr" sz="quarter" idx="11"/>
          </p:nvPr>
        </p:nvSpPr>
        <p:spPr/>
        <p:txBody>
          <a:bodyPr/>
          <a:lstStyle/>
          <a:p>
            <a:r>
              <a:rPr lang="it-IT" smtClean="0"/>
              <a:t>Prof. Shlomo Mizrahi, Haifa University </a:t>
            </a:r>
            <a:endParaRPr lang="en-US"/>
          </a:p>
        </p:txBody>
      </p:sp>
      <p:sp>
        <p:nvSpPr>
          <p:cNvPr id="7" name="Slide Number Placeholder 6">
            <a:extLst>
              <a:ext uri="{FF2B5EF4-FFF2-40B4-BE49-F238E27FC236}">
                <a16:creationId xmlns:a16="http://schemas.microsoft.com/office/drawing/2014/main" id="{08B14B88-8B37-41EB-8302-9C2268AFC8FE}"/>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232329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8E3D5E-CA50-4F70-B3FE-47D9E71F5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DF9D90-BC72-4C8E-8A14-66EF03831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D39E7-CEEB-46F4-8E16-DCBEA2DAF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22FEF-3734-4224-AE23-E2687F0CA0E2}" type="datetime1">
              <a:rPr lang="en-US" smtClean="0"/>
              <a:t>12/12/2019</a:t>
            </a:fld>
            <a:endParaRPr lang="en-US"/>
          </a:p>
        </p:txBody>
      </p:sp>
      <p:sp>
        <p:nvSpPr>
          <p:cNvPr id="5" name="Footer Placeholder 4">
            <a:extLst>
              <a:ext uri="{FF2B5EF4-FFF2-40B4-BE49-F238E27FC236}">
                <a16:creationId xmlns:a16="http://schemas.microsoft.com/office/drawing/2014/main" id="{1904EC11-A7FF-447C-9F2A-AFCD3D0B7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Prof. Shlomo Mizrahi, Haifa University </a:t>
            </a:r>
            <a:endParaRPr lang="en-US"/>
          </a:p>
        </p:txBody>
      </p:sp>
      <p:sp>
        <p:nvSpPr>
          <p:cNvPr id="6" name="Slide Number Placeholder 5">
            <a:extLst>
              <a:ext uri="{FF2B5EF4-FFF2-40B4-BE49-F238E27FC236}">
                <a16:creationId xmlns:a16="http://schemas.microsoft.com/office/drawing/2014/main" id="{DC023E86-4434-4D18-B239-6577DF980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576DE-EAEB-42F4-B347-E7790C94A738}" type="slidenum">
              <a:rPr lang="en-US" smtClean="0"/>
              <a:pPr/>
              <a:t>‹#›</a:t>
            </a:fld>
            <a:endParaRPr lang="en-US"/>
          </a:p>
        </p:txBody>
      </p:sp>
    </p:spTree>
    <p:extLst>
      <p:ext uri="{BB962C8B-B14F-4D97-AF65-F5344CB8AC3E}">
        <p14:creationId xmlns:p14="http://schemas.microsoft.com/office/powerpoint/2010/main" val="182589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0CFF-0311-4044-B486-475CFDA14F94}"/>
              </a:ext>
            </a:extLst>
          </p:cNvPr>
          <p:cNvSpPr>
            <a:spLocks noGrp="1"/>
          </p:cNvSpPr>
          <p:nvPr>
            <p:ph type="ctrTitle"/>
          </p:nvPr>
        </p:nvSpPr>
        <p:spPr/>
        <p:txBody>
          <a:bodyPr vert="horz" lIns="91440" tIns="45720" rIns="91440" bIns="45720" rtlCol="0" anchor="b">
            <a:normAutofit fontScale="90000"/>
          </a:bodyPr>
          <a:lstStyle/>
          <a:p>
            <a:pPr algn="l"/>
            <a:r>
              <a:rPr lang="en-US" b="1" dirty="0">
                <a:solidFill>
                  <a:schemeClr val="accent6">
                    <a:lumMod val="75000"/>
                  </a:schemeClr>
                </a:solidFill>
              </a:rPr>
              <a:t>Lessons 2-3: Policy Research, composing a policy paper &amp; administrative process</a:t>
            </a:r>
          </a:p>
        </p:txBody>
      </p:sp>
      <p:sp>
        <p:nvSpPr>
          <p:cNvPr id="3" name="Subtitle 2">
            <a:extLst>
              <a:ext uri="{FF2B5EF4-FFF2-40B4-BE49-F238E27FC236}">
                <a16:creationId xmlns:a16="http://schemas.microsoft.com/office/drawing/2014/main" id="{7C875AC9-936A-48EE-867D-D4F52BF05082}"/>
              </a:ext>
            </a:extLst>
          </p:cNvPr>
          <p:cNvSpPr>
            <a:spLocks noGrp="1"/>
          </p:cNvSpPr>
          <p:nvPr>
            <p:ph type="subTitle" idx="1"/>
          </p:nvPr>
        </p:nvSpPr>
        <p:spPr>
          <a:xfrm>
            <a:off x="0" y="5994601"/>
            <a:ext cx="12192000" cy="879172"/>
          </a:xfrm>
        </p:spPr>
        <p:txBody>
          <a:bodyPr>
            <a:normAutofit/>
          </a:bodyPr>
          <a:lstStyle/>
          <a:p>
            <a:r>
              <a:rPr lang="en-GB" sz="1400" dirty="0"/>
              <a:t>Prof. </a:t>
            </a:r>
            <a:r>
              <a:rPr lang="en-GB" sz="1400" dirty="0" err="1"/>
              <a:t>Shlomo</a:t>
            </a:r>
            <a:r>
              <a:rPr lang="en-GB" sz="1400" dirty="0"/>
              <a:t> Mizrahi, Haifa University</a:t>
            </a:r>
            <a:endParaRPr lang="en-US" sz="1400" dirty="0"/>
          </a:p>
          <a:p>
            <a:r>
              <a:rPr lang="en-US" sz="1400" dirty="0"/>
              <a:t>shlomom@poli.haifa.ac.il</a:t>
            </a:r>
          </a:p>
        </p:txBody>
      </p:sp>
      <p:pic>
        <p:nvPicPr>
          <p:cNvPr id="4" name="Picture 3">
            <a:extLst>
              <a:ext uri="{FF2B5EF4-FFF2-40B4-BE49-F238E27FC236}">
                <a16:creationId xmlns:a16="http://schemas.microsoft.com/office/drawing/2014/main" id="{7943141E-C4FA-42C2-87C6-2A0341D97641}"/>
              </a:ext>
            </a:extLst>
          </p:cNvPr>
          <p:cNvPicPr>
            <a:picLocks noChangeAspect="1"/>
          </p:cNvPicPr>
          <p:nvPr/>
        </p:nvPicPr>
        <p:blipFill rotWithShape="1">
          <a:blip r:embed="rId2" cstate="print"/>
          <a:srcRect l="9315" t="40543" r="38544" b="40042"/>
          <a:stretch/>
        </p:blipFill>
        <p:spPr>
          <a:xfrm flipH="1">
            <a:off x="6210300" y="660400"/>
            <a:ext cx="5308600" cy="1295400"/>
          </a:xfrm>
          <a:prstGeom prst="halfFrame">
            <a:avLst/>
          </a:prstGeom>
        </p:spPr>
      </p:pic>
      <p:pic>
        <p:nvPicPr>
          <p:cNvPr id="5" name="Picture 4">
            <a:extLst>
              <a:ext uri="{FF2B5EF4-FFF2-40B4-BE49-F238E27FC236}">
                <a16:creationId xmlns:a16="http://schemas.microsoft.com/office/drawing/2014/main" id="{9C234504-E06E-479A-8ADD-A92BB7D7F314}"/>
              </a:ext>
            </a:extLst>
          </p:cNvPr>
          <p:cNvPicPr>
            <a:picLocks noChangeAspect="1"/>
          </p:cNvPicPr>
          <p:nvPr/>
        </p:nvPicPr>
        <p:blipFill rotWithShape="1">
          <a:blip r:embed="rId2" cstate="print"/>
          <a:srcRect l="18094" t="71545" r="38544" b="21199"/>
          <a:stretch/>
        </p:blipFill>
        <p:spPr>
          <a:xfrm>
            <a:off x="1524000" y="3800475"/>
            <a:ext cx="5143500" cy="484188"/>
          </a:xfrm>
          <a:prstGeom prst="rect">
            <a:avLst/>
          </a:prstGeom>
        </p:spPr>
      </p:pic>
    </p:spTree>
    <p:extLst>
      <p:ext uri="{BB962C8B-B14F-4D97-AF65-F5344CB8AC3E}">
        <p14:creationId xmlns:p14="http://schemas.microsoft.com/office/powerpoint/2010/main" val="216268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Connector: Elbow 45">
            <a:extLst>
              <a:ext uri="{FF2B5EF4-FFF2-40B4-BE49-F238E27FC236}">
                <a16:creationId xmlns:a16="http://schemas.microsoft.com/office/drawing/2014/main" id="{C3374405-2DBC-417F-8BBF-1023EA9D5E61}"/>
              </a:ext>
            </a:extLst>
          </p:cNvPr>
          <p:cNvCxnSpPr>
            <a:cxnSpLocks/>
            <a:endCxn id="27" idx="1"/>
          </p:cNvCxnSpPr>
          <p:nvPr/>
        </p:nvCxnSpPr>
        <p:spPr>
          <a:xfrm>
            <a:off x="1460500" y="5130800"/>
            <a:ext cx="1740304" cy="801878"/>
          </a:xfrm>
          <a:prstGeom prst="bentConnector3">
            <a:avLst>
              <a:gd name="adj1" fmla="val 50000"/>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2AD137A-F43C-4366-B2BF-19141AC32D01}"/>
              </a:ext>
            </a:extLst>
          </p:cNvPr>
          <p:cNvGrpSpPr/>
          <p:nvPr/>
        </p:nvGrpSpPr>
        <p:grpSpPr>
          <a:xfrm flipH="1">
            <a:off x="838200" y="191951"/>
            <a:ext cx="10731230" cy="1150465"/>
            <a:chOff x="233464" y="224412"/>
            <a:chExt cx="7198468" cy="743827"/>
          </a:xfrm>
        </p:grpSpPr>
        <p:pic>
          <p:nvPicPr>
            <p:cNvPr id="17" name="Picture 16">
              <a:extLst>
                <a:ext uri="{FF2B5EF4-FFF2-40B4-BE49-F238E27FC236}">
                  <a16:creationId xmlns:a16="http://schemas.microsoft.com/office/drawing/2014/main" id="{BB0CCE1E-32CF-4DA3-9948-EDEBC53E5363}"/>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18" name="Rectangle 17">
              <a:extLst>
                <a:ext uri="{FF2B5EF4-FFF2-40B4-BE49-F238E27FC236}">
                  <a16:creationId xmlns:a16="http://schemas.microsoft.com/office/drawing/2014/main" id="{CC7A9375-CA2A-42D5-B106-D7FCA1B08284}"/>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838200" y="73358"/>
            <a:ext cx="10515600" cy="1325563"/>
          </a:xfrm>
        </p:spPr>
        <p:txBody>
          <a:bodyPr/>
          <a:lstStyle/>
          <a:p>
            <a:r>
              <a:rPr lang="en-GB" sz="3200" b="1" dirty="0">
                <a:solidFill>
                  <a:schemeClr val="accent6">
                    <a:lumMod val="75000"/>
                  </a:schemeClr>
                </a:solidFill>
              </a:rPr>
              <a:t>Planning</a:t>
            </a:r>
            <a:r>
              <a:rPr lang="en-GB" dirty="0"/>
              <a:t> </a:t>
            </a:r>
            <a:r>
              <a:rPr lang="en-GB" sz="3200" b="1" dirty="0">
                <a:solidFill>
                  <a:schemeClr val="accent6">
                    <a:lumMod val="75000"/>
                  </a:schemeClr>
                </a:solidFill>
              </a:rPr>
              <a:t>Based on Normative Policy Analysis </a:t>
            </a:r>
            <a:endParaRPr lang="en-US" sz="3200" b="1" dirty="0">
              <a:solidFill>
                <a:schemeClr val="accent6">
                  <a:lumMod val="75000"/>
                </a:schemeClr>
              </a:solidFill>
            </a:endParaRPr>
          </a:p>
        </p:txBody>
      </p:sp>
      <p:sp>
        <p:nvSpPr>
          <p:cNvPr id="6" name="TextBox 5">
            <a:extLst>
              <a:ext uri="{FF2B5EF4-FFF2-40B4-BE49-F238E27FC236}">
                <a16:creationId xmlns:a16="http://schemas.microsoft.com/office/drawing/2014/main" id="{A5357D15-8D61-416D-BD90-3A4E38187754}"/>
              </a:ext>
            </a:extLst>
          </p:cNvPr>
          <p:cNvSpPr txBox="1"/>
          <p:nvPr/>
        </p:nvSpPr>
        <p:spPr>
          <a:xfrm>
            <a:off x="121596" y="2280971"/>
            <a:ext cx="2568102" cy="1754326"/>
          </a:xfrm>
          <a:prstGeom prst="rect">
            <a:avLst/>
          </a:prstGeom>
          <a:noFill/>
        </p:spPr>
        <p:txBody>
          <a:bodyPr wrap="square" rtlCol="0">
            <a:spAutoFit/>
          </a:bodyPr>
          <a:lstStyle/>
          <a:p>
            <a:pPr algn="ctr"/>
            <a:r>
              <a:rPr lang="en-US" dirty="0"/>
              <a:t>In the event of a conflict between value goals, the process of giving relative weights should be carried out through an expert questionnaire</a:t>
            </a:r>
          </a:p>
        </p:txBody>
      </p:sp>
      <p:sp>
        <p:nvSpPr>
          <p:cNvPr id="7" name="TextBox 6">
            <a:extLst>
              <a:ext uri="{FF2B5EF4-FFF2-40B4-BE49-F238E27FC236}">
                <a16:creationId xmlns:a16="http://schemas.microsoft.com/office/drawing/2014/main" id="{D07CF8C5-02B9-46F8-B7C6-8158C85739C0}"/>
              </a:ext>
            </a:extLst>
          </p:cNvPr>
          <p:cNvSpPr txBox="1"/>
          <p:nvPr/>
        </p:nvSpPr>
        <p:spPr>
          <a:xfrm>
            <a:off x="3021008" y="3675917"/>
            <a:ext cx="2568102" cy="369332"/>
          </a:xfrm>
          <a:prstGeom prst="rect">
            <a:avLst/>
          </a:prstGeom>
          <a:noFill/>
        </p:spPr>
        <p:txBody>
          <a:bodyPr wrap="square" rtlCol="0">
            <a:spAutoFit/>
          </a:bodyPr>
          <a:lstStyle/>
          <a:p>
            <a:pPr algn="ctr"/>
            <a:r>
              <a:rPr lang="en-US" dirty="0"/>
              <a:t>Fundamental Goals</a:t>
            </a:r>
          </a:p>
        </p:txBody>
      </p:sp>
      <p:sp>
        <p:nvSpPr>
          <p:cNvPr id="8" name="TextBox 7">
            <a:extLst>
              <a:ext uri="{FF2B5EF4-FFF2-40B4-BE49-F238E27FC236}">
                <a16:creationId xmlns:a16="http://schemas.microsoft.com/office/drawing/2014/main" id="{DB51EE38-068B-4731-810F-DFC4C8157E22}"/>
              </a:ext>
            </a:extLst>
          </p:cNvPr>
          <p:cNvSpPr txBox="1"/>
          <p:nvPr/>
        </p:nvSpPr>
        <p:spPr>
          <a:xfrm>
            <a:off x="7618270" y="3645495"/>
            <a:ext cx="2568102" cy="369332"/>
          </a:xfrm>
          <a:prstGeom prst="rect">
            <a:avLst/>
          </a:prstGeom>
          <a:noFill/>
        </p:spPr>
        <p:txBody>
          <a:bodyPr wrap="square" rtlCol="0">
            <a:spAutoFit/>
          </a:bodyPr>
          <a:lstStyle/>
          <a:p>
            <a:pPr algn="ctr"/>
            <a:r>
              <a:rPr lang="en-US" dirty="0"/>
              <a:t>Process Goals</a:t>
            </a:r>
          </a:p>
        </p:txBody>
      </p:sp>
      <p:sp>
        <p:nvSpPr>
          <p:cNvPr id="9" name="TextBox 8">
            <a:extLst>
              <a:ext uri="{FF2B5EF4-FFF2-40B4-BE49-F238E27FC236}">
                <a16:creationId xmlns:a16="http://schemas.microsoft.com/office/drawing/2014/main" id="{7971C064-FF64-4A7F-8495-E8049ED884E5}"/>
              </a:ext>
            </a:extLst>
          </p:cNvPr>
          <p:cNvSpPr txBox="1"/>
          <p:nvPr/>
        </p:nvSpPr>
        <p:spPr>
          <a:xfrm>
            <a:off x="7470734" y="4460869"/>
            <a:ext cx="2568102" cy="369332"/>
          </a:xfrm>
          <a:prstGeom prst="rect">
            <a:avLst/>
          </a:prstGeom>
          <a:noFill/>
        </p:spPr>
        <p:txBody>
          <a:bodyPr wrap="square" rtlCol="0">
            <a:spAutoFit/>
          </a:bodyPr>
          <a:lstStyle/>
          <a:p>
            <a:pPr algn="r"/>
            <a:r>
              <a:rPr lang="en-US" dirty="0"/>
              <a:t>Transparency</a:t>
            </a:r>
          </a:p>
        </p:txBody>
      </p:sp>
      <p:sp>
        <p:nvSpPr>
          <p:cNvPr id="10" name="TextBox 9">
            <a:extLst>
              <a:ext uri="{FF2B5EF4-FFF2-40B4-BE49-F238E27FC236}">
                <a16:creationId xmlns:a16="http://schemas.microsoft.com/office/drawing/2014/main" id="{82C80DBD-A6C5-4979-8E57-EEB2B30E53A7}"/>
              </a:ext>
            </a:extLst>
          </p:cNvPr>
          <p:cNvSpPr txBox="1"/>
          <p:nvPr/>
        </p:nvSpPr>
        <p:spPr>
          <a:xfrm>
            <a:off x="4383202" y="5754262"/>
            <a:ext cx="2568102" cy="369332"/>
          </a:xfrm>
          <a:prstGeom prst="rect">
            <a:avLst/>
          </a:prstGeom>
          <a:noFill/>
        </p:spPr>
        <p:txBody>
          <a:bodyPr wrap="square" rtlCol="0">
            <a:spAutoFit/>
          </a:bodyPr>
          <a:lstStyle/>
          <a:p>
            <a:pPr algn="ctr"/>
            <a:r>
              <a:rPr lang="en-US" dirty="0"/>
              <a:t>Specific Policy Fields</a:t>
            </a:r>
          </a:p>
        </p:txBody>
      </p:sp>
      <p:sp>
        <p:nvSpPr>
          <p:cNvPr id="11" name="TextBox 10">
            <a:extLst>
              <a:ext uri="{FF2B5EF4-FFF2-40B4-BE49-F238E27FC236}">
                <a16:creationId xmlns:a16="http://schemas.microsoft.com/office/drawing/2014/main" id="{CA09645E-7DAF-4073-8334-B028FB8A2E93}"/>
              </a:ext>
            </a:extLst>
          </p:cNvPr>
          <p:cNvSpPr txBox="1"/>
          <p:nvPr/>
        </p:nvSpPr>
        <p:spPr>
          <a:xfrm>
            <a:off x="9322340" y="4478411"/>
            <a:ext cx="2568102" cy="369332"/>
          </a:xfrm>
          <a:prstGeom prst="rect">
            <a:avLst/>
          </a:prstGeom>
          <a:noFill/>
        </p:spPr>
        <p:txBody>
          <a:bodyPr wrap="square" rtlCol="0">
            <a:spAutoFit/>
          </a:bodyPr>
          <a:lstStyle/>
          <a:p>
            <a:pPr algn="r"/>
            <a:r>
              <a:rPr lang="en-US" dirty="0"/>
              <a:t>Public Liability </a:t>
            </a:r>
          </a:p>
        </p:txBody>
      </p:sp>
      <p:sp>
        <p:nvSpPr>
          <p:cNvPr id="12" name="Title 1">
            <a:extLst>
              <a:ext uri="{FF2B5EF4-FFF2-40B4-BE49-F238E27FC236}">
                <a16:creationId xmlns:a16="http://schemas.microsoft.com/office/drawing/2014/main" id="{012B6CB8-25AC-450A-84D0-58153D294767}"/>
              </a:ext>
            </a:extLst>
          </p:cNvPr>
          <p:cNvSpPr txBox="1">
            <a:spLocks/>
          </p:cNvSpPr>
          <p:nvPr/>
        </p:nvSpPr>
        <p:spPr>
          <a:xfrm>
            <a:off x="897918" y="831046"/>
            <a:ext cx="10515600" cy="1053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accent6">
                    <a:lumMod val="75000"/>
                  </a:schemeClr>
                </a:solidFill>
              </a:rPr>
              <a:t>Setting value parameters to assess results of the various alternatives as a key component of long-term planning </a:t>
            </a:r>
            <a:endParaRPr lang="en-US" sz="2400" b="1" dirty="0">
              <a:solidFill>
                <a:schemeClr val="accent6">
                  <a:lumMod val="75000"/>
                </a:schemeClr>
              </a:solidFill>
            </a:endParaRPr>
          </a:p>
        </p:txBody>
      </p:sp>
      <p:sp>
        <p:nvSpPr>
          <p:cNvPr id="13" name="TextBox 12">
            <a:extLst>
              <a:ext uri="{FF2B5EF4-FFF2-40B4-BE49-F238E27FC236}">
                <a16:creationId xmlns:a16="http://schemas.microsoft.com/office/drawing/2014/main" id="{149C6D35-63C6-44E3-BC6D-FB49929D3178}"/>
              </a:ext>
            </a:extLst>
          </p:cNvPr>
          <p:cNvSpPr txBox="1"/>
          <p:nvPr/>
        </p:nvSpPr>
        <p:spPr>
          <a:xfrm>
            <a:off x="5659956" y="4474858"/>
            <a:ext cx="2568102" cy="369332"/>
          </a:xfrm>
          <a:prstGeom prst="rect">
            <a:avLst/>
          </a:prstGeom>
          <a:noFill/>
        </p:spPr>
        <p:txBody>
          <a:bodyPr wrap="square" rtlCol="0">
            <a:spAutoFit/>
          </a:bodyPr>
          <a:lstStyle/>
          <a:p>
            <a:pPr algn="r"/>
            <a:r>
              <a:rPr lang="en-US" dirty="0" smtClean="0"/>
              <a:t>Participation </a:t>
            </a:r>
            <a:r>
              <a:rPr lang="en-US" dirty="0" smtClean="0"/>
              <a:t> </a:t>
            </a:r>
            <a:endParaRPr lang="en-US" dirty="0"/>
          </a:p>
        </p:txBody>
      </p:sp>
      <p:sp>
        <p:nvSpPr>
          <p:cNvPr id="14" name="TextBox 13">
            <a:extLst>
              <a:ext uri="{FF2B5EF4-FFF2-40B4-BE49-F238E27FC236}">
                <a16:creationId xmlns:a16="http://schemas.microsoft.com/office/drawing/2014/main" id="{72D096F0-88B0-4F71-A7E5-9CA8B8948E98}"/>
              </a:ext>
            </a:extLst>
          </p:cNvPr>
          <p:cNvSpPr txBox="1"/>
          <p:nvPr/>
        </p:nvSpPr>
        <p:spPr>
          <a:xfrm>
            <a:off x="1158943" y="4719724"/>
            <a:ext cx="2568102" cy="369332"/>
          </a:xfrm>
          <a:prstGeom prst="rect">
            <a:avLst/>
          </a:prstGeom>
          <a:noFill/>
        </p:spPr>
        <p:txBody>
          <a:bodyPr wrap="square" rtlCol="0">
            <a:spAutoFit/>
          </a:bodyPr>
          <a:lstStyle/>
          <a:p>
            <a:r>
              <a:rPr lang="en-US" dirty="0"/>
              <a:t>Economic Goals</a:t>
            </a:r>
          </a:p>
        </p:txBody>
      </p:sp>
      <p:sp>
        <p:nvSpPr>
          <p:cNvPr id="15" name="TextBox 14">
            <a:extLst>
              <a:ext uri="{FF2B5EF4-FFF2-40B4-BE49-F238E27FC236}">
                <a16:creationId xmlns:a16="http://schemas.microsoft.com/office/drawing/2014/main" id="{A98AACB0-072B-43D3-A36D-60368138DBEB}"/>
              </a:ext>
            </a:extLst>
          </p:cNvPr>
          <p:cNvSpPr txBox="1"/>
          <p:nvPr/>
        </p:nvSpPr>
        <p:spPr>
          <a:xfrm>
            <a:off x="4481209" y="4725435"/>
            <a:ext cx="2568102" cy="369332"/>
          </a:xfrm>
          <a:prstGeom prst="rect">
            <a:avLst/>
          </a:prstGeom>
          <a:noFill/>
        </p:spPr>
        <p:txBody>
          <a:bodyPr wrap="square" rtlCol="0">
            <a:spAutoFit/>
          </a:bodyPr>
          <a:lstStyle/>
          <a:p>
            <a:r>
              <a:rPr lang="en-US" dirty="0"/>
              <a:t>Social Goals</a:t>
            </a:r>
          </a:p>
        </p:txBody>
      </p:sp>
      <p:sp>
        <p:nvSpPr>
          <p:cNvPr id="20" name="Rectangle 19">
            <a:extLst>
              <a:ext uri="{FF2B5EF4-FFF2-40B4-BE49-F238E27FC236}">
                <a16:creationId xmlns:a16="http://schemas.microsoft.com/office/drawing/2014/main" id="{409FB570-A541-4CF6-B727-BF0E007D2313}"/>
              </a:ext>
            </a:extLst>
          </p:cNvPr>
          <p:cNvSpPr/>
          <p:nvPr/>
        </p:nvSpPr>
        <p:spPr>
          <a:xfrm>
            <a:off x="130512" y="2192177"/>
            <a:ext cx="2534867" cy="2055357"/>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098E26A6-98C5-4584-B758-91743B97F527}"/>
              </a:ext>
            </a:extLst>
          </p:cNvPr>
          <p:cNvCxnSpPr>
            <a:cxnSpLocks/>
            <a:stCxn id="22" idx="2"/>
          </p:cNvCxnSpPr>
          <p:nvPr/>
        </p:nvCxnSpPr>
        <p:spPr>
          <a:xfrm flipH="1">
            <a:off x="2266894" y="4087262"/>
            <a:ext cx="2074073" cy="510104"/>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32CB6C6-466E-435A-AEA6-BB1A33B06136}"/>
              </a:ext>
            </a:extLst>
          </p:cNvPr>
          <p:cNvSpPr/>
          <p:nvPr/>
        </p:nvSpPr>
        <p:spPr>
          <a:xfrm>
            <a:off x="3073533" y="3580023"/>
            <a:ext cx="2534867" cy="50723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F5B44E9-7588-4858-95DF-4F4E21B8C0D4}"/>
              </a:ext>
            </a:extLst>
          </p:cNvPr>
          <p:cNvSpPr/>
          <p:nvPr/>
        </p:nvSpPr>
        <p:spPr>
          <a:xfrm>
            <a:off x="7803905" y="3587481"/>
            <a:ext cx="2534867" cy="50723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70C7AE-DB11-437C-934B-21567A2FE0B7}"/>
              </a:ext>
            </a:extLst>
          </p:cNvPr>
          <p:cNvSpPr/>
          <p:nvPr/>
        </p:nvSpPr>
        <p:spPr>
          <a:xfrm>
            <a:off x="10338772" y="4428913"/>
            <a:ext cx="1613279" cy="43828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E187078-BD5F-4413-9563-C16B986B1BBF}"/>
              </a:ext>
            </a:extLst>
          </p:cNvPr>
          <p:cNvSpPr/>
          <p:nvPr/>
        </p:nvSpPr>
        <p:spPr>
          <a:xfrm>
            <a:off x="8540668" y="4427000"/>
            <a:ext cx="1613279" cy="43828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E4FC2A8-9A48-42D6-9709-86D434986704}"/>
              </a:ext>
            </a:extLst>
          </p:cNvPr>
          <p:cNvSpPr/>
          <p:nvPr/>
        </p:nvSpPr>
        <p:spPr>
          <a:xfrm>
            <a:off x="6763965" y="4423039"/>
            <a:ext cx="1613279" cy="43828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03D7680-11D2-426B-B4EA-80136824A1EA}"/>
              </a:ext>
            </a:extLst>
          </p:cNvPr>
          <p:cNvSpPr/>
          <p:nvPr/>
        </p:nvSpPr>
        <p:spPr>
          <a:xfrm>
            <a:off x="3200804" y="5690035"/>
            <a:ext cx="5339864" cy="48528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3B3543F-F856-4540-9B8A-DB3DC22897CA}"/>
              </a:ext>
            </a:extLst>
          </p:cNvPr>
          <p:cNvSpPr/>
          <p:nvPr/>
        </p:nvSpPr>
        <p:spPr>
          <a:xfrm>
            <a:off x="1081123" y="4653668"/>
            <a:ext cx="1777134" cy="46203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B03EA1D-8113-4444-BB23-486E71D99274}"/>
              </a:ext>
            </a:extLst>
          </p:cNvPr>
          <p:cNvSpPr/>
          <p:nvPr/>
        </p:nvSpPr>
        <p:spPr>
          <a:xfrm>
            <a:off x="4225128" y="4665933"/>
            <a:ext cx="1777134" cy="46203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A9C17FAB-5817-4A42-BD2C-425B59A02276}"/>
              </a:ext>
            </a:extLst>
          </p:cNvPr>
          <p:cNvCxnSpPr>
            <a:cxnSpLocks/>
          </p:cNvCxnSpPr>
          <p:nvPr/>
        </p:nvCxnSpPr>
        <p:spPr>
          <a:xfrm flipV="1">
            <a:off x="5637911" y="3833641"/>
            <a:ext cx="2136483" cy="1"/>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F985A4C-3B78-4658-8F08-F19FC976D35D}"/>
              </a:ext>
            </a:extLst>
          </p:cNvPr>
          <p:cNvCxnSpPr>
            <a:cxnSpLocks/>
            <a:stCxn id="22" idx="2"/>
          </p:cNvCxnSpPr>
          <p:nvPr/>
        </p:nvCxnSpPr>
        <p:spPr>
          <a:xfrm>
            <a:off x="4340967" y="4087262"/>
            <a:ext cx="1440769" cy="553255"/>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4464D09-0C7D-4F8C-91F4-83DB46561969}"/>
              </a:ext>
            </a:extLst>
          </p:cNvPr>
          <p:cNvCxnSpPr>
            <a:cxnSpLocks/>
            <a:endCxn id="24" idx="0"/>
          </p:cNvCxnSpPr>
          <p:nvPr/>
        </p:nvCxnSpPr>
        <p:spPr>
          <a:xfrm>
            <a:off x="9018040" y="4125617"/>
            <a:ext cx="2127372" cy="303296"/>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A63856A-6136-4A3E-A16A-64A38AA41F96}"/>
              </a:ext>
            </a:extLst>
          </p:cNvPr>
          <p:cNvCxnSpPr>
            <a:cxnSpLocks/>
            <a:endCxn id="26" idx="0"/>
          </p:cNvCxnSpPr>
          <p:nvPr/>
        </p:nvCxnSpPr>
        <p:spPr>
          <a:xfrm flipH="1">
            <a:off x="7570605" y="4113531"/>
            <a:ext cx="1447436" cy="309508"/>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D1B5434-D536-49D3-A102-C58CE9280AD3}"/>
              </a:ext>
            </a:extLst>
          </p:cNvPr>
          <p:cNvCxnSpPr>
            <a:cxnSpLocks/>
            <a:stCxn id="23" idx="2"/>
            <a:endCxn id="25" idx="0"/>
          </p:cNvCxnSpPr>
          <p:nvPr/>
        </p:nvCxnSpPr>
        <p:spPr>
          <a:xfrm>
            <a:off x="9071339" y="4094720"/>
            <a:ext cx="275969" cy="332280"/>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29ADA009-0D5D-490D-91DE-25651829C27F}"/>
              </a:ext>
            </a:extLst>
          </p:cNvPr>
          <p:cNvCxnSpPr>
            <a:cxnSpLocks/>
            <a:stCxn id="24" idx="2"/>
            <a:endCxn id="27" idx="3"/>
          </p:cNvCxnSpPr>
          <p:nvPr/>
        </p:nvCxnSpPr>
        <p:spPr>
          <a:xfrm rot="5400000">
            <a:off x="9310300" y="4097566"/>
            <a:ext cx="1065480" cy="2604744"/>
          </a:xfrm>
          <a:prstGeom prst="bentConnector2">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
            <a:extLst>
              <a:ext uri="{FF2B5EF4-FFF2-40B4-BE49-F238E27FC236}">
                <a16:creationId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36"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1983782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FA8EC4-1E9E-4D49-AC70-05A032AF8302}"/>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id="{08353D65-2DCB-4740-BD87-D6370974D317}"/>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id="{C6A41BB8-BFAD-4AB7-8E8D-C1EE9098DB72}"/>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p:txBody>
          <a:bodyPr/>
          <a:lstStyle/>
          <a:p>
            <a:r>
              <a:rPr lang="en-GB" sz="3200" b="1" dirty="0">
                <a:solidFill>
                  <a:schemeClr val="accent6">
                    <a:lumMod val="75000"/>
                  </a:schemeClr>
                </a:solidFill>
              </a:rPr>
              <a:t>The Importance of Process Goals</a:t>
            </a:r>
            <a:endParaRPr lang="en-US"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838200" y="1454220"/>
            <a:ext cx="10515600" cy="4351338"/>
          </a:xfrm>
        </p:spPr>
        <p:txBody>
          <a:bodyPr>
            <a:normAutofit/>
          </a:bodyPr>
          <a:lstStyle/>
          <a:p>
            <a:pPr>
              <a:buClr>
                <a:schemeClr val="accent2">
                  <a:lumMod val="75000"/>
                </a:schemeClr>
              </a:buClr>
              <a:buFont typeface="Wingdings" panose="05000000000000000000" pitchFamily="2" charset="2"/>
              <a:buChar char="§"/>
            </a:pPr>
            <a:r>
              <a:rPr lang="en-US" sz="2000" dirty="0"/>
              <a:t>Strengthening public-sharing mechanisms, representativeness, and transparency may contribute to reinforcing public confidence in public systems and thus helping to support change and reform.</a:t>
            </a:r>
          </a:p>
          <a:p>
            <a:pPr>
              <a:buClr>
                <a:schemeClr val="accent2">
                  <a:lumMod val="75000"/>
                </a:schemeClr>
              </a:buClr>
              <a:buFont typeface="Wingdings" panose="05000000000000000000" pitchFamily="2" charset="2"/>
              <a:buChar char="§"/>
            </a:pPr>
            <a:r>
              <a:rPr lang="en-US" sz="2000" dirty="0"/>
              <a:t>Sharing mechanisms in decision making also share responsibility and therefore increase the willingness of different actors to pay a high price under policy programs.</a:t>
            </a:r>
          </a:p>
          <a:p>
            <a:pPr>
              <a:buClr>
                <a:schemeClr val="accent2">
                  <a:lumMod val="75000"/>
                </a:schemeClr>
              </a:buClr>
              <a:buFont typeface="Wingdings" panose="05000000000000000000" pitchFamily="2" charset="2"/>
              <a:buChar char="§"/>
            </a:pPr>
            <a:r>
              <a:rPr lang="en-US" sz="2000" dirty="0"/>
              <a:t>Process mechanisms may be very effective in the event of a conflict between substantive goals.</a:t>
            </a:r>
          </a:p>
          <a:p>
            <a:pPr>
              <a:buClr>
                <a:schemeClr val="accent2">
                  <a:lumMod val="75000"/>
                </a:schemeClr>
              </a:buClr>
              <a:buFont typeface="Wingdings" panose="05000000000000000000" pitchFamily="2" charset="2"/>
              <a:buChar char="§"/>
            </a:pPr>
            <a:r>
              <a:rPr lang="en-US" sz="2000" dirty="0"/>
              <a:t>Strengthening the connection between the public and the governmental systems may build up the sense of governance, and the confidence in the law and democracy that are continually deteriorating in Israeli society. In doing so, the public administration serves as a social change agent.</a:t>
            </a:r>
          </a:p>
          <a:p>
            <a:pPr>
              <a:buClr>
                <a:schemeClr val="accent2">
                  <a:lumMod val="75000"/>
                </a:schemeClr>
              </a:buClr>
              <a:buFont typeface="Wingdings" panose="05000000000000000000" pitchFamily="2" charset="2"/>
              <a:buChar char="§"/>
            </a:pPr>
            <a:r>
              <a:rPr lang="en-US" sz="2000" dirty="0"/>
              <a:t>The argument presented here is that these mechanisms must be an integral part of policy planning and not an afterthought  which is adopted with the aim of overcoming certain objections to any plan. Such mechanisms exist in most developed countries as part of a policy analysis and planning process. </a:t>
            </a:r>
          </a:p>
          <a:p>
            <a:pPr>
              <a:buClr>
                <a:schemeClr val="accent2">
                  <a:lumMod val="75000"/>
                </a:schemeClr>
              </a:buClr>
              <a:buFont typeface="Wingdings" panose="05000000000000000000" pitchFamily="2" charset="2"/>
              <a:buChar char="§"/>
            </a:pPr>
            <a:endParaRPr lang="en-US" sz="2000" dirty="0"/>
          </a:p>
        </p:txBody>
      </p:sp>
      <p:pic>
        <p:nvPicPr>
          <p:cNvPr id="9" name="Picture 3">
            <a:extLst>
              <a:ext uri="{FF2B5EF4-FFF2-40B4-BE49-F238E27FC236}">
                <a16:creationId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361219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3DAF70-AC1E-4231-86B4-8C7C15E5C5AC}"/>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id="{FFCD2787-DC1C-46DD-A81C-DD7BBFDD1021}"/>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id="{75B9E2D1-9436-48E4-81B4-3A0814E23E5B}"/>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838199" y="1139980"/>
            <a:ext cx="10515600" cy="4351338"/>
          </a:xfrm>
        </p:spPr>
        <p:txBody>
          <a:bodyPr>
            <a:normAutofit/>
          </a:bodyPr>
          <a:lstStyle/>
          <a:p>
            <a:pPr>
              <a:buClr>
                <a:schemeClr val="accent2">
                  <a:lumMod val="75000"/>
                </a:schemeClr>
              </a:buClr>
              <a:buFont typeface="Wingdings" panose="05000000000000000000" pitchFamily="2" charset="2"/>
              <a:buChar char="§"/>
            </a:pPr>
            <a:r>
              <a:rPr lang="en-US" sz="2000" dirty="0"/>
              <a:t>Tools for achieving the normative goals defined are different policy strategies.</a:t>
            </a:r>
            <a:endParaRPr lang="he-IL" sz="2000" dirty="0"/>
          </a:p>
          <a:p>
            <a:pPr>
              <a:buClr>
                <a:schemeClr val="accent2">
                  <a:lumMod val="75000"/>
                </a:schemeClr>
              </a:buClr>
              <a:buFont typeface="Wingdings" panose="05000000000000000000" pitchFamily="2" charset="2"/>
              <a:buChar char="§"/>
            </a:pPr>
            <a:r>
              <a:rPr lang="en-US" sz="2000" dirty="0"/>
              <a:t>The main policy strategies are:</a:t>
            </a:r>
          </a:p>
          <a:p>
            <a:pPr lvl="1">
              <a:buClr>
                <a:schemeClr val="accent6">
                  <a:lumMod val="75000"/>
                </a:schemeClr>
              </a:buClr>
              <a:buFont typeface="Wingdings" panose="05000000000000000000" pitchFamily="2" charset="2"/>
              <a:buChar char="q"/>
            </a:pPr>
            <a:r>
              <a:rPr lang="en-US" sz="2000" dirty="0"/>
              <a:t>Opening markets and simulating markets.</a:t>
            </a:r>
          </a:p>
          <a:p>
            <a:pPr lvl="1">
              <a:buClr>
                <a:schemeClr val="accent6">
                  <a:lumMod val="75000"/>
                </a:schemeClr>
              </a:buClr>
              <a:buFont typeface="Wingdings" panose="05000000000000000000" pitchFamily="2" charset="2"/>
              <a:buChar char="q"/>
            </a:pPr>
            <a:r>
              <a:rPr lang="en-US" sz="2000" dirty="0"/>
              <a:t>Taxation and subsidies.</a:t>
            </a:r>
          </a:p>
          <a:p>
            <a:pPr lvl="1">
              <a:buClr>
                <a:schemeClr val="accent6">
                  <a:lumMod val="75000"/>
                </a:schemeClr>
              </a:buClr>
              <a:buFont typeface="Wingdings" panose="05000000000000000000" pitchFamily="2" charset="2"/>
              <a:buChar char="q"/>
            </a:pPr>
            <a:r>
              <a:rPr lang="en-US" sz="2000" dirty="0"/>
              <a:t>Legislation and regulation.</a:t>
            </a:r>
          </a:p>
          <a:p>
            <a:pPr lvl="1">
              <a:buClr>
                <a:schemeClr val="accent6">
                  <a:lumMod val="75000"/>
                </a:schemeClr>
              </a:buClr>
              <a:buFont typeface="Wingdings" panose="05000000000000000000" pitchFamily="2" charset="2"/>
              <a:buChar char="q"/>
            </a:pPr>
            <a:r>
              <a:rPr lang="en-US" sz="2000" dirty="0"/>
              <a:t>Government supply of products and services.</a:t>
            </a:r>
          </a:p>
          <a:p>
            <a:pPr>
              <a:buClr>
                <a:schemeClr val="accent2">
                  <a:lumMod val="75000"/>
                </a:schemeClr>
              </a:buClr>
              <a:buFont typeface="Wingdings" panose="05000000000000000000" pitchFamily="2" charset="2"/>
              <a:buChar char="§"/>
            </a:pPr>
            <a:r>
              <a:rPr lang="en-US" sz="2000" dirty="0"/>
              <a:t>Examination of policy strategies should be done during learning processes regarding strategies previously adopted in and outside of the company due to the cyclical nature of the policy field. To avoid repeating mistakes and adopting strategies that have failed in the past or elsewhere, the strategies must be studied and adapted to the changing realities and existing conditions.</a:t>
            </a:r>
          </a:p>
        </p:txBody>
      </p:sp>
      <p:pic>
        <p:nvPicPr>
          <p:cNvPr id="9" name="Picture 3">
            <a:extLst>
              <a:ext uri="{FF2B5EF4-FFF2-40B4-BE49-F238E27FC236}">
                <a16:creationId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228701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8786745-CAA4-461B-BEA2-E8B0A635893B}"/>
              </a:ext>
            </a:extLst>
          </p:cNvPr>
          <p:cNvGrpSpPr/>
          <p:nvPr/>
        </p:nvGrpSpPr>
        <p:grpSpPr>
          <a:xfrm flipH="1">
            <a:off x="838200" y="191951"/>
            <a:ext cx="10731230" cy="1150465"/>
            <a:chOff x="233464" y="224412"/>
            <a:chExt cx="7198468" cy="743827"/>
          </a:xfrm>
        </p:grpSpPr>
        <p:pic>
          <p:nvPicPr>
            <p:cNvPr id="13" name="Picture 12">
              <a:extLst>
                <a:ext uri="{FF2B5EF4-FFF2-40B4-BE49-F238E27FC236}">
                  <a16:creationId xmlns:a16="http://schemas.microsoft.com/office/drawing/2014/main" id="{971AE0E5-52F7-4E21-B8B4-C73E4158BB5F}"/>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14" name="Rectangle 13">
              <a:extLst>
                <a:ext uri="{FF2B5EF4-FFF2-40B4-BE49-F238E27FC236}">
                  <a16:creationId xmlns:a16="http://schemas.microsoft.com/office/drawing/2014/main" id="{18615787-D2CA-44E1-9928-468518DBBE63}"/>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838200" y="365126"/>
            <a:ext cx="10515600" cy="1200330"/>
          </a:xfrm>
        </p:spPr>
        <p:txBody>
          <a:bodyPr vert="horz" lIns="91440" tIns="45720" rIns="91440" bIns="45720" rtlCol="0" anchor="ctr">
            <a:normAutofit/>
          </a:bodyPr>
          <a:lstStyle/>
          <a:p>
            <a:r>
              <a:rPr lang="en-GB" sz="3200" b="1" dirty="0">
                <a:solidFill>
                  <a:schemeClr val="accent6">
                    <a:lumMod val="75000"/>
                  </a:schemeClr>
                </a:solidFill>
              </a:rPr>
              <a:t>Obstacles and Constraints in the Planning Process – Positive Analysis </a:t>
            </a:r>
            <a:endParaRPr lang="en-US" sz="3200" b="1" dirty="0">
              <a:solidFill>
                <a:schemeClr val="accent6">
                  <a:lumMod val="75000"/>
                </a:schemeClr>
              </a:solidFill>
            </a:endParaRPr>
          </a:p>
        </p:txBody>
      </p:sp>
      <p:sp>
        <p:nvSpPr>
          <p:cNvPr id="6" name="TextBox 5">
            <a:extLst>
              <a:ext uri="{FF2B5EF4-FFF2-40B4-BE49-F238E27FC236}">
                <a16:creationId xmlns:a16="http://schemas.microsoft.com/office/drawing/2014/main" id="{A5357D15-8D61-416D-BD90-3A4E38187754}"/>
              </a:ext>
            </a:extLst>
          </p:cNvPr>
          <p:cNvSpPr txBox="1"/>
          <p:nvPr/>
        </p:nvSpPr>
        <p:spPr>
          <a:xfrm>
            <a:off x="839009" y="2107292"/>
            <a:ext cx="2568102" cy="369332"/>
          </a:xfrm>
          <a:prstGeom prst="rect">
            <a:avLst/>
          </a:prstGeom>
          <a:noFill/>
        </p:spPr>
        <p:txBody>
          <a:bodyPr wrap="square" rtlCol="0">
            <a:spAutoFit/>
          </a:bodyPr>
          <a:lstStyle/>
          <a:p>
            <a:pPr algn="ctr"/>
            <a:r>
              <a:rPr lang="en-US" dirty="0"/>
              <a:t>Public Good Problem</a:t>
            </a:r>
          </a:p>
        </p:txBody>
      </p:sp>
      <p:sp>
        <p:nvSpPr>
          <p:cNvPr id="7" name="TextBox 6">
            <a:extLst>
              <a:ext uri="{FF2B5EF4-FFF2-40B4-BE49-F238E27FC236}">
                <a16:creationId xmlns:a16="http://schemas.microsoft.com/office/drawing/2014/main" id="{D07CF8C5-02B9-46F8-B7C6-8158C85739C0}"/>
              </a:ext>
            </a:extLst>
          </p:cNvPr>
          <p:cNvSpPr txBox="1"/>
          <p:nvPr/>
        </p:nvSpPr>
        <p:spPr>
          <a:xfrm>
            <a:off x="4315838" y="2023355"/>
            <a:ext cx="2568102" cy="1200329"/>
          </a:xfrm>
          <a:prstGeom prst="rect">
            <a:avLst/>
          </a:prstGeom>
          <a:noFill/>
        </p:spPr>
        <p:txBody>
          <a:bodyPr wrap="square" rtlCol="0">
            <a:spAutoFit/>
          </a:bodyPr>
          <a:lstStyle/>
          <a:p>
            <a:pPr algn="ctr"/>
            <a:r>
              <a:rPr lang="en-US" dirty="0"/>
              <a:t>Politicians – Public Interactions</a:t>
            </a:r>
          </a:p>
          <a:p>
            <a:pPr algn="ctr"/>
            <a:r>
              <a:rPr lang="en-US" dirty="0"/>
              <a:t>__________________</a:t>
            </a:r>
          </a:p>
          <a:p>
            <a:pPr algn="ctr"/>
            <a:r>
              <a:rPr lang="en-US" dirty="0"/>
              <a:t>Median voter theorem </a:t>
            </a:r>
          </a:p>
        </p:txBody>
      </p:sp>
      <p:sp>
        <p:nvSpPr>
          <p:cNvPr id="8" name="TextBox 7">
            <a:extLst>
              <a:ext uri="{FF2B5EF4-FFF2-40B4-BE49-F238E27FC236}">
                <a16:creationId xmlns:a16="http://schemas.microsoft.com/office/drawing/2014/main" id="{DB51EE38-068B-4731-810F-DFC4C8157E22}"/>
              </a:ext>
            </a:extLst>
          </p:cNvPr>
          <p:cNvSpPr txBox="1"/>
          <p:nvPr/>
        </p:nvSpPr>
        <p:spPr>
          <a:xfrm>
            <a:off x="8599251" y="2291958"/>
            <a:ext cx="2568102" cy="369332"/>
          </a:xfrm>
          <a:prstGeom prst="rect">
            <a:avLst/>
          </a:prstGeom>
          <a:noFill/>
        </p:spPr>
        <p:txBody>
          <a:bodyPr wrap="square" rtlCol="0">
            <a:spAutoFit/>
          </a:bodyPr>
          <a:lstStyle/>
          <a:p>
            <a:pPr algn="ctr"/>
            <a:r>
              <a:rPr lang="en-US" dirty="0"/>
              <a:t>Public Policy Decisions</a:t>
            </a:r>
          </a:p>
        </p:txBody>
      </p:sp>
      <p:sp>
        <p:nvSpPr>
          <p:cNvPr id="9" name="TextBox 8">
            <a:extLst>
              <a:ext uri="{FF2B5EF4-FFF2-40B4-BE49-F238E27FC236}">
                <a16:creationId xmlns:a16="http://schemas.microsoft.com/office/drawing/2014/main" id="{7971C064-FF64-4A7F-8495-E8049ED884E5}"/>
              </a:ext>
            </a:extLst>
          </p:cNvPr>
          <p:cNvSpPr txBox="1"/>
          <p:nvPr/>
        </p:nvSpPr>
        <p:spPr>
          <a:xfrm>
            <a:off x="1969041" y="4278800"/>
            <a:ext cx="2568102" cy="923330"/>
          </a:xfrm>
          <a:prstGeom prst="rect">
            <a:avLst/>
          </a:prstGeom>
          <a:noFill/>
        </p:spPr>
        <p:txBody>
          <a:bodyPr wrap="square" rtlCol="0">
            <a:spAutoFit/>
          </a:bodyPr>
          <a:lstStyle/>
          <a:p>
            <a:pPr algn="ctr"/>
            <a:r>
              <a:rPr lang="en-US" dirty="0"/>
              <a:t>Interest Groups </a:t>
            </a:r>
          </a:p>
          <a:p>
            <a:pPr algn="ctr"/>
            <a:r>
              <a:rPr lang="en-US" dirty="0"/>
              <a:t>__________________</a:t>
            </a:r>
          </a:p>
          <a:p>
            <a:pPr algn="ctr"/>
            <a:r>
              <a:rPr lang="en-US" dirty="0"/>
              <a:t>Rent Seeking</a:t>
            </a:r>
          </a:p>
        </p:txBody>
      </p:sp>
      <p:sp>
        <p:nvSpPr>
          <p:cNvPr id="10" name="TextBox 9">
            <a:extLst>
              <a:ext uri="{FF2B5EF4-FFF2-40B4-BE49-F238E27FC236}">
                <a16:creationId xmlns:a16="http://schemas.microsoft.com/office/drawing/2014/main" id="{82C80DBD-A6C5-4979-8E57-EEB2B30E53A7}"/>
              </a:ext>
            </a:extLst>
          </p:cNvPr>
          <p:cNvSpPr txBox="1"/>
          <p:nvPr/>
        </p:nvSpPr>
        <p:spPr>
          <a:xfrm>
            <a:off x="6232188" y="4579016"/>
            <a:ext cx="2568102" cy="1200329"/>
          </a:xfrm>
          <a:prstGeom prst="rect">
            <a:avLst/>
          </a:prstGeom>
          <a:noFill/>
        </p:spPr>
        <p:txBody>
          <a:bodyPr wrap="square" rtlCol="0">
            <a:spAutoFit/>
          </a:bodyPr>
          <a:lstStyle/>
          <a:p>
            <a:pPr algn="ctr"/>
            <a:r>
              <a:rPr lang="en-US" dirty="0"/>
              <a:t>Politicians – Bureaucrats Interactions</a:t>
            </a:r>
          </a:p>
          <a:p>
            <a:pPr algn="ctr"/>
            <a:r>
              <a:rPr lang="en-US" dirty="0"/>
              <a:t>__________________</a:t>
            </a:r>
          </a:p>
          <a:p>
            <a:pPr algn="ctr"/>
            <a:r>
              <a:rPr lang="en-US" dirty="0"/>
              <a:t>Budget Maximization</a:t>
            </a:r>
          </a:p>
        </p:txBody>
      </p:sp>
      <p:sp>
        <p:nvSpPr>
          <p:cNvPr id="11" name="TextBox 10">
            <a:extLst>
              <a:ext uri="{FF2B5EF4-FFF2-40B4-BE49-F238E27FC236}">
                <a16:creationId xmlns:a16="http://schemas.microsoft.com/office/drawing/2014/main" id="{CA09645E-7DAF-4073-8334-B028FB8A2E93}"/>
              </a:ext>
            </a:extLst>
          </p:cNvPr>
          <p:cNvSpPr txBox="1"/>
          <p:nvPr/>
        </p:nvSpPr>
        <p:spPr>
          <a:xfrm>
            <a:off x="7665393" y="3514846"/>
            <a:ext cx="2568102" cy="646331"/>
          </a:xfrm>
          <a:prstGeom prst="rect">
            <a:avLst/>
          </a:prstGeom>
          <a:noFill/>
        </p:spPr>
        <p:txBody>
          <a:bodyPr wrap="square" rtlCol="0">
            <a:spAutoFit/>
          </a:bodyPr>
          <a:lstStyle/>
          <a:p>
            <a:pPr algn="ctr"/>
            <a:r>
              <a:rPr lang="en-US" dirty="0"/>
              <a:t>Politicians – Politicians Interactions</a:t>
            </a:r>
          </a:p>
        </p:txBody>
      </p:sp>
      <p:sp>
        <p:nvSpPr>
          <p:cNvPr id="3" name="Rectangle 2">
            <a:extLst>
              <a:ext uri="{FF2B5EF4-FFF2-40B4-BE49-F238E27FC236}">
                <a16:creationId xmlns:a16="http://schemas.microsoft.com/office/drawing/2014/main" id="{66EC1A18-EE32-445F-8D13-6FD3CC8CB347}"/>
              </a:ext>
            </a:extLst>
          </p:cNvPr>
          <p:cNvSpPr/>
          <p:nvPr/>
        </p:nvSpPr>
        <p:spPr>
          <a:xfrm>
            <a:off x="622570" y="1987100"/>
            <a:ext cx="2817779" cy="646331"/>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3BD118-C05C-4E5E-84BF-2584F17D0545}"/>
              </a:ext>
            </a:extLst>
          </p:cNvPr>
          <p:cNvSpPr/>
          <p:nvPr/>
        </p:nvSpPr>
        <p:spPr>
          <a:xfrm>
            <a:off x="8474413" y="2038780"/>
            <a:ext cx="2817779" cy="84776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183BBD2-7391-468A-8812-F9A904927359}"/>
              </a:ext>
            </a:extLst>
          </p:cNvPr>
          <p:cNvSpPr/>
          <p:nvPr/>
        </p:nvSpPr>
        <p:spPr>
          <a:xfrm>
            <a:off x="6232188" y="4549228"/>
            <a:ext cx="2817779" cy="139319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31DFF7A-2217-4A62-92A1-4F030FDD67D5}"/>
              </a:ext>
            </a:extLst>
          </p:cNvPr>
          <p:cNvSpPr/>
          <p:nvPr/>
        </p:nvSpPr>
        <p:spPr>
          <a:xfrm>
            <a:off x="1761515" y="3980370"/>
            <a:ext cx="2817779" cy="139319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C6A04A-7203-4324-842B-4D00314E20ED}"/>
              </a:ext>
            </a:extLst>
          </p:cNvPr>
          <p:cNvSpPr/>
          <p:nvPr/>
        </p:nvSpPr>
        <p:spPr>
          <a:xfrm>
            <a:off x="7623241" y="3411971"/>
            <a:ext cx="2817779" cy="91933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ACAACBD-76D4-43F2-8273-834906C47ECE}"/>
              </a:ext>
            </a:extLst>
          </p:cNvPr>
          <p:cNvSpPr/>
          <p:nvPr/>
        </p:nvSpPr>
        <p:spPr>
          <a:xfrm>
            <a:off x="4190999" y="1977188"/>
            <a:ext cx="2817779" cy="139319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671008F0-C517-43D3-9696-7CB6EA97205B}"/>
              </a:ext>
            </a:extLst>
          </p:cNvPr>
          <p:cNvCxnSpPr>
            <a:stCxn id="3" idx="3"/>
          </p:cNvCxnSpPr>
          <p:nvPr/>
        </p:nvCxnSpPr>
        <p:spPr>
          <a:xfrm flipV="1">
            <a:off x="3440349" y="2310265"/>
            <a:ext cx="750650" cy="1"/>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F339A01-CAB3-42B2-B76D-734C0D9F0735}"/>
              </a:ext>
            </a:extLst>
          </p:cNvPr>
          <p:cNvCxnSpPr>
            <a:cxnSpLocks/>
          </p:cNvCxnSpPr>
          <p:nvPr/>
        </p:nvCxnSpPr>
        <p:spPr>
          <a:xfrm>
            <a:off x="7047687" y="2308773"/>
            <a:ext cx="1426725" cy="10049"/>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EB5C6CE-0C91-4502-AA7A-E4999788D048}"/>
              </a:ext>
            </a:extLst>
          </p:cNvPr>
          <p:cNvCxnSpPr>
            <a:cxnSpLocks/>
          </p:cNvCxnSpPr>
          <p:nvPr/>
        </p:nvCxnSpPr>
        <p:spPr>
          <a:xfrm flipV="1">
            <a:off x="3857825" y="2291958"/>
            <a:ext cx="0" cy="16828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0BE9AB3-7237-4201-A7D1-90E83B8D938A}"/>
              </a:ext>
            </a:extLst>
          </p:cNvPr>
          <p:cNvCxnSpPr>
            <a:cxnSpLocks/>
          </p:cNvCxnSpPr>
          <p:nvPr/>
        </p:nvCxnSpPr>
        <p:spPr>
          <a:xfrm flipV="1">
            <a:off x="7337085" y="2318823"/>
            <a:ext cx="0" cy="2230405"/>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581A52A-1AA9-4454-ADF9-65F222211D53}"/>
              </a:ext>
            </a:extLst>
          </p:cNvPr>
          <p:cNvCxnSpPr>
            <a:cxnSpLocks/>
          </p:cNvCxnSpPr>
          <p:nvPr/>
        </p:nvCxnSpPr>
        <p:spPr>
          <a:xfrm flipH="1" flipV="1">
            <a:off x="8093409" y="2291959"/>
            <a:ext cx="813" cy="1078427"/>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3">
            <a:extLst>
              <a:ext uri="{FF2B5EF4-FFF2-40B4-BE49-F238E27FC236}">
                <a16:creationId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29"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2820642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4B2282C-2842-4A34-A85C-4C0875879658}"/>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id="{6356153D-2BD1-486C-B924-3E279FDAD0B7}"/>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id="{B0DBD2B3-9ABF-497E-9713-A940D576F525}"/>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925209" y="365125"/>
            <a:ext cx="10515600" cy="774855"/>
          </a:xfrm>
        </p:spPr>
        <p:txBody>
          <a:bodyPr vert="horz" lIns="91440" tIns="45720" rIns="91440" bIns="45720" rtlCol="0" anchor="ctr">
            <a:normAutofit/>
          </a:bodyPr>
          <a:lstStyle/>
          <a:p>
            <a:r>
              <a:rPr lang="en-GB" sz="3200" b="1" smtClean="0">
                <a:solidFill>
                  <a:schemeClr val="accent6">
                    <a:lumMod val="75000"/>
                  </a:schemeClr>
                </a:solidFill>
              </a:rPr>
              <a:t>Integrative</a:t>
            </a:r>
            <a:r>
              <a:rPr lang="en-GB" sz="3200" b="1" smtClean="0">
                <a:solidFill>
                  <a:schemeClr val="accent6">
                    <a:lumMod val="75000"/>
                  </a:schemeClr>
                </a:solidFill>
              </a:rPr>
              <a:t> </a:t>
            </a:r>
            <a:r>
              <a:rPr lang="en-GB" sz="3200" b="1" dirty="0">
                <a:solidFill>
                  <a:schemeClr val="accent6">
                    <a:lumMod val="75000"/>
                  </a:schemeClr>
                </a:solidFill>
              </a:rPr>
              <a:t>Planning </a:t>
            </a:r>
            <a:endParaRPr lang="en-US"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925209" y="1598612"/>
            <a:ext cx="9784404" cy="3660775"/>
          </a:xfrm>
        </p:spPr>
        <p:txBody>
          <a:bodyPr>
            <a:normAutofit/>
          </a:bodyPr>
          <a:lstStyle/>
          <a:p>
            <a:pPr>
              <a:buClr>
                <a:schemeClr val="accent2">
                  <a:lumMod val="75000"/>
                </a:schemeClr>
              </a:buClr>
              <a:buFont typeface="Wingdings" panose="05000000000000000000" pitchFamily="2" charset="2"/>
              <a:buChar char="§"/>
            </a:pPr>
            <a:r>
              <a:rPr lang="en-US" sz="2400" dirty="0"/>
              <a:t>Extensive normative planning including compromises and exchange between the various goals. </a:t>
            </a:r>
          </a:p>
          <a:p>
            <a:pPr>
              <a:buClr>
                <a:schemeClr val="accent2">
                  <a:lumMod val="75000"/>
                </a:schemeClr>
              </a:buClr>
              <a:buFont typeface="Wingdings" panose="05000000000000000000" pitchFamily="2" charset="2"/>
              <a:buChar char="§"/>
            </a:pPr>
            <a:r>
              <a:rPr lang="en-US" sz="2400" dirty="0"/>
              <a:t>Analyzing constraints and obstacles while considering all interests, balance of power and locating key actors.</a:t>
            </a:r>
          </a:p>
          <a:p>
            <a:pPr>
              <a:buClr>
                <a:schemeClr val="accent2">
                  <a:lumMod val="75000"/>
                </a:schemeClr>
              </a:buClr>
              <a:buFont typeface="Wingdings" panose="05000000000000000000" pitchFamily="2" charset="2"/>
              <a:buChar char="§"/>
            </a:pPr>
            <a:r>
              <a:rPr lang="en-US" sz="2400" dirty="0"/>
              <a:t>Examining the necessary minimum compromises that must be made in the normative plan to gain the support of key players on the positivist level.</a:t>
            </a:r>
          </a:p>
          <a:p>
            <a:pPr>
              <a:buClr>
                <a:schemeClr val="accent2">
                  <a:lumMod val="75000"/>
                </a:schemeClr>
              </a:buClr>
              <a:buFont typeface="Wingdings" panose="05000000000000000000" pitchFamily="2" charset="2"/>
              <a:buChar char="§"/>
            </a:pPr>
            <a:r>
              <a:rPr lang="en-US" sz="2400" dirty="0"/>
              <a:t>The result is a planning process and policy plans that aim to improve reality rather than to optimize reality.</a:t>
            </a:r>
          </a:p>
          <a:p>
            <a:pPr marL="457200" lvl="1" indent="0">
              <a:buClr>
                <a:schemeClr val="accent2">
                  <a:lumMod val="75000"/>
                </a:schemeClr>
              </a:buClr>
              <a:buNone/>
            </a:pPr>
            <a:endParaRPr lang="en-US" sz="2000" dirty="0"/>
          </a:p>
        </p:txBody>
      </p:sp>
      <p:pic>
        <p:nvPicPr>
          <p:cNvPr id="9" name="Picture 3">
            <a:extLst>
              <a:ext uri="{FF2B5EF4-FFF2-40B4-BE49-F238E27FC236}">
                <a16:creationId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1582030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3FCDD5-5C5D-4A50-8632-0311A35DB4C8}"/>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id="{5019853B-ED14-4996-97D1-DE6A15BDA693}"/>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id="{A982FF38-3A1D-4782-A530-28966A130C41}"/>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p:txBody>
          <a:bodyPr vert="horz" lIns="91440" tIns="45720" rIns="91440" bIns="45720" rtlCol="0" anchor="ctr">
            <a:normAutofit/>
          </a:bodyPr>
          <a:lstStyle/>
          <a:p>
            <a:r>
              <a:rPr lang="en-GB" sz="3200" b="1" dirty="0">
                <a:solidFill>
                  <a:schemeClr val="accent6">
                    <a:lumMod val="75000"/>
                  </a:schemeClr>
                </a:solidFill>
              </a:rPr>
              <a:t>What is a Policy Research?</a:t>
            </a:r>
            <a:endParaRPr lang="en-US"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838200" y="1572031"/>
            <a:ext cx="10515600" cy="4351338"/>
          </a:xfrm>
        </p:spPr>
        <p:txBody>
          <a:bodyPr>
            <a:normAutofit lnSpcReduction="10000"/>
          </a:bodyPr>
          <a:lstStyle/>
          <a:p>
            <a:pPr>
              <a:buClr>
                <a:schemeClr val="accent2">
                  <a:lumMod val="75000"/>
                </a:schemeClr>
              </a:buClr>
              <a:buFont typeface="Wingdings" panose="05000000000000000000" pitchFamily="2" charset="2"/>
              <a:buChar char="§"/>
            </a:pPr>
            <a:r>
              <a:rPr lang="en-GB" sz="2400" dirty="0"/>
              <a:t>Policy Research is defined as a research process of a policy matter leading to a policy plan and operative recommendations. </a:t>
            </a:r>
          </a:p>
          <a:p>
            <a:pPr>
              <a:buClr>
                <a:schemeClr val="accent2">
                  <a:lumMod val="75000"/>
                </a:schemeClr>
              </a:buClr>
              <a:buFont typeface="Wingdings" panose="05000000000000000000" pitchFamily="2" charset="2"/>
              <a:buChar char="§"/>
            </a:pPr>
            <a:r>
              <a:rPr lang="en-US" sz="2400" dirty="0"/>
              <a:t>Policy research is an analysis process that may be conducted usually in two ways:</a:t>
            </a:r>
          </a:p>
          <a:p>
            <a:pPr lvl="1">
              <a:buClr>
                <a:schemeClr val="accent6">
                  <a:lumMod val="75000"/>
                </a:schemeClr>
              </a:buClr>
              <a:buFont typeface="Wingdings" panose="05000000000000000000" pitchFamily="2" charset="2"/>
              <a:buChar char="q"/>
            </a:pPr>
            <a:r>
              <a:rPr lang="en-US" sz="2000" dirty="0"/>
              <a:t>Analysis of an existing process and an attempt to create a solution policy plan. This type of analysis is defined as “analysis </a:t>
            </a:r>
            <a:r>
              <a:rPr lang="en-US" sz="2000" b="1" u="sng" dirty="0"/>
              <a:t>within</a:t>
            </a:r>
            <a:r>
              <a:rPr lang="en-US" sz="2000" dirty="0"/>
              <a:t> the policy process”.</a:t>
            </a:r>
          </a:p>
          <a:p>
            <a:pPr lvl="1">
              <a:buClr>
                <a:schemeClr val="accent6">
                  <a:lumMod val="75000"/>
                </a:schemeClr>
              </a:buClr>
              <a:buFont typeface="Wingdings" panose="05000000000000000000" pitchFamily="2" charset="2"/>
              <a:buChar char="q"/>
            </a:pPr>
            <a:r>
              <a:rPr lang="en-US" sz="2000" dirty="0"/>
              <a:t>Scientific analysis of a policy process (or results) which is or has occurred in order to explain and extract lessons learned. This type of analysis is defined as “Analysis </a:t>
            </a:r>
            <a:r>
              <a:rPr lang="en-US" sz="2000" b="1" u="sng" dirty="0"/>
              <a:t>of a</a:t>
            </a:r>
            <a:r>
              <a:rPr lang="en-US" sz="2000" dirty="0"/>
              <a:t> policy process (or results)”. Such an analysis is usually followed be practical effects. </a:t>
            </a:r>
          </a:p>
          <a:p>
            <a:pPr>
              <a:lnSpc>
                <a:spcPct val="100000"/>
              </a:lnSpc>
              <a:buClr>
                <a:schemeClr val="accent2">
                  <a:lumMod val="75000"/>
                </a:schemeClr>
              </a:buClr>
              <a:buFont typeface="Wingdings" panose="05000000000000000000" pitchFamily="2" charset="2"/>
              <a:buChar char="§"/>
            </a:pPr>
            <a:r>
              <a:rPr lang="en-US" sz="2400" dirty="0"/>
              <a:t>WV define the </a:t>
            </a:r>
            <a:r>
              <a:rPr lang="en-US" sz="2400" dirty="0" smtClean="0"/>
              <a:t>policy analysis</a:t>
            </a:r>
            <a:r>
              <a:rPr lang="en-US" sz="2400" dirty="0" smtClean="0"/>
              <a:t> </a:t>
            </a:r>
            <a:r>
              <a:rPr lang="en-US" sz="2400" dirty="0"/>
              <a:t>product as follows: A customer-focused plan or recommendation concerning public decisions based on social values.  This definition emphasizes a customer-centric approach which, as they would argue, is the uniqueness of policy analysis as a professional action fundamentally different from a technical examination of courses of action. </a:t>
            </a:r>
          </a:p>
          <a:p>
            <a:pPr marL="457200" lvl="1" indent="0">
              <a:buNone/>
            </a:pPr>
            <a:endParaRPr lang="en-US" sz="2000" dirty="0"/>
          </a:p>
          <a:p>
            <a:pPr marL="0" indent="0">
              <a:buNone/>
            </a:pPr>
            <a:endParaRPr lang="en-US" sz="2400" dirty="0"/>
          </a:p>
        </p:txBody>
      </p:sp>
      <p:pic>
        <p:nvPicPr>
          <p:cNvPr id="4" name="Picture 3">
            <a:extLst>
              <a:ext uri="{FF2B5EF4-FFF2-40B4-BE49-F238E27FC236}">
                <a16:creationId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8"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1806485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p:txBody>
          <a:bodyPr>
            <a:normAutofit/>
          </a:bodyPr>
          <a:lstStyle/>
          <a:p>
            <a:pPr>
              <a:buClr>
                <a:schemeClr val="accent2">
                  <a:lumMod val="75000"/>
                </a:schemeClr>
              </a:buClr>
              <a:buFont typeface="Wingdings" panose="05000000000000000000" pitchFamily="2" charset="2"/>
              <a:buChar char="§"/>
            </a:pPr>
            <a:r>
              <a:rPr lang="en-US" sz="2400" b="1" dirty="0"/>
              <a:t>The wide (normative) rational approach</a:t>
            </a:r>
            <a:r>
              <a:rPr lang="en-US" sz="2400" dirty="0"/>
              <a:t>: Based on the pure rational model, requires unified value goals; based on cost/effectiveness analysis for the purpose of setting social priorities; requires making a choice between alternatives based on the agreed value system. </a:t>
            </a:r>
          </a:p>
          <a:p>
            <a:pPr>
              <a:buClr>
                <a:schemeClr val="accent2">
                  <a:lumMod val="75000"/>
                </a:schemeClr>
              </a:buClr>
              <a:buFont typeface="Wingdings" panose="05000000000000000000" pitchFamily="2" charset="2"/>
              <a:buChar char="§"/>
            </a:pPr>
            <a:endParaRPr lang="en-US" sz="2400" dirty="0"/>
          </a:p>
          <a:p>
            <a:pPr>
              <a:buClr>
                <a:schemeClr val="accent2">
                  <a:lumMod val="75000"/>
                </a:schemeClr>
              </a:buClr>
              <a:buFont typeface="Wingdings" panose="05000000000000000000" pitchFamily="2" charset="2"/>
              <a:buChar char="§"/>
            </a:pPr>
            <a:r>
              <a:rPr lang="en-US" sz="2400" b="1" dirty="0"/>
              <a:t>The public choice and Game Theory approach</a:t>
            </a:r>
            <a:r>
              <a:rPr lang="en-US" sz="2400" dirty="0"/>
              <a:t>: Analyses public policy as a reflection of personal interests, identifies public policy in competition/conflict therefore uses conflict solving models in order to design policy strategies; preaches that public policy with never achieve a social optimum. </a:t>
            </a:r>
          </a:p>
          <a:p>
            <a:pPr lvl="1">
              <a:buClr>
                <a:schemeClr val="accent2">
                  <a:lumMod val="75000"/>
                </a:schemeClr>
              </a:buClr>
              <a:buFont typeface="Wingdings" panose="05000000000000000000" pitchFamily="2" charset="2"/>
              <a:buChar char="§"/>
            </a:pPr>
            <a:endParaRPr lang="en-US" sz="2000" dirty="0"/>
          </a:p>
          <a:p>
            <a:pPr>
              <a:buClr>
                <a:schemeClr val="accent2">
                  <a:lumMod val="75000"/>
                </a:schemeClr>
              </a:buClr>
              <a:buFont typeface="Wingdings" panose="05000000000000000000" pitchFamily="2" charset="2"/>
              <a:buChar char="§"/>
            </a:pPr>
            <a:endParaRPr lang="en-US" sz="2400" dirty="0"/>
          </a:p>
        </p:txBody>
      </p:sp>
      <p:grpSp>
        <p:nvGrpSpPr>
          <p:cNvPr id="7" name="Group 6">
            <a:extLst>
              <a:ext uri="{FF2B5EF4-FFF2-40B4-BE49-F238E27FC236}">
                <a16:creationId xmlns:a16="http://schemas.microsoft.com/office/drawing/2014/main" id="{66CDADD5-750A-410A-851E-D950EA991C0A}"/>
              </a:ext>
            </a:extLst>
          </p:cNvPr>
          <p:cNvGrpSpPr/>
          <p:nvPr/>
        </p:nvGrpSpPr>
        <p:grpSpPr>
          <a:xfrm flipH="1">
            <a:off x="838200" y="191951"/>
            <a:ext cx="10731230" cy="1150465"/>
            <a:chOff x="233464" y="224412"/>
            <a:chExt cx="7198468" cy="743827"/>
          </a:xfrm>
        </p:grpSpPr>
        <p:pic>
          <p:nvPicPr>
            <p:cNvPr id="8" name="Picture 7">
              <a:extLst>
                <a:ext uri="{FF2B5EF4-FFF2-40B4-BE49-F238E27FC236}">
                  <a16:creationId xmlns:a16="http://schemas.microsoft.com/office/drawing/2014/main" id="{34FF16CF-2836-4F33-854B-28E05D3800C3}"/>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9" name="Rectangle 8">
              <a:extLst>
                <a:ext uri="{FF2B5EF4-FFF2-40B4-BE49-F238E27FC236}">
                  <a16:creationId xmlns:a16="http://schemas.microsoft.com/office/drawing/2014/main" id="{7D6276FA-D049-4FFC-8C1F-E0E70F2F9311}"/>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3">
            <a:extLst>
              <a:ext uri="{FF2B5EF4-FFF2-40B4-BE49-F238E27FC236}">
                <a16:creationId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2"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252762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EB8E8C9-5ABC-4728-833F-9E440765F3B2}"/>
              </a:ext>
            </a:extLst>
          </p:cNvPr>
          <p:cNvGrpSpPr/>
          <p:nvPr/>
        </p:nvGrpSpPr>
        <p:grpSpPr>
          <a:xfrm flipH="1">
            <a:off x="838200" y="191951"/>
            <a:ext cx="10731230" cy="1150465"/>
            <a:chOff x="233464" y="224412"/>
            <a:chExt cx="7198468" cy="743827"/>
          </a:xfrm>
        </p:grpSpPr>
        <p:pic>
          <p:nvPicPr>
            <p:cNvPr id="6" name="Picture 5">
              <a:extLst>
                <a:ext uri="{FF2B5EF4-FFF2-40B4-BE49-F238E27FC236}">
                  <a16:creationId xmlns:a16="http://schemas.microsoft.com/office/drawing/2014/main" id="{2300BCAF-35C6-491F-A643-229A8946A7B7}"/>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7" name="Rectangle 6">
              <a:extLst>
                <a:ext uri="{FF2B5EF4-FFF2-40B4-BE49-F238E27FC236}">
                  <a16:creationId xmlns:a16="http://schemas.microsoft.com/office/drawing/2014/main" id="{A24371C5-D71A-476E-9067-6CD6F8D0DCD6}"/>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p:txBody>
          <a:bodyPr vert="horz" lIns="91440" tIns="45720" rIns="91440" bIns="45720" rtlCol="0" anchor="ctr">
            <a:normAutofit/>
          </a:bodyPr>
          <a:lstStyle/>
          <a:p>
            <a:r>
              <a:rPr lang="en-GB" sz="3200" b="1" dirty="0">
                <a:solidFill>
                  <a:schemeClr val="accent6">
                    <a:lumMod val="75000"/>
                  </a:schemeClr>
                </a:solidFill>
              </a:rPr>
              <a:t>Policy Paper, Position Paper and Policy Research Paper</a:t>
            </a:r>
            <a:endParaRPr lang="en-US"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p:txBody>
          <a:bodyPr>
            <a:normAutofit/>
          </a:bodyPr>
          <a:lstStyle/>
          <a:p>
            <a:pPr>
              <a:buClr>
                <a:schemeClr val="accent2">
                  <a:lumMod val="75000"/>
                </a:schemeClr>
              </a:buClr>
              <a:buFont typeface="Wingdings" panose="05000000000000000000" pitchFamily="2" charset="2"/>
              <a:buChar char="§"/>
            </a:pPr>
            <a:r>
              <a:rPr lang="en-US" sz="2000" b="1" u="sng" dirty="0"/>
              <a:t>Policy Paper </a:t>
            </a:r>
            <a:r>
              <a:rPr lang="en-US" sz="2000" dirty="0"/>
              <a:t>– a document presenting a practical problem in public policy, analyzes it through a defined method and outlines alternatives to a solution of reasoned choice in the chosen alternative, with the aim of persuading decision-makers in the preference of the position brought forward. A policy paper is unlike a regular academic paper as it is not required to explain or analyze a phenomenon but suggests an applicable course of action. However, it is possible that in order to establish an argument about the priority of one alternative or another, it is necessary to conduct scientific research that will reveal the relationship between variables. The policy paper is a necessary component in the planning process. </a:t>
            </a:r>
          </a:p>
          <a:p>
            <a:pPr>
              <a:buClr>
                <a:schemeClr val="accent2">
                  <a:lumMod val="75000"/>
                </a:schemeClr>
              </a:buClr>
              <a:buFont typeface="Wingdings" panose="05000000000000000000" pitchFamily="2" charset="2"/>
              <a:buChar char="§"/>
            </a:pPr>
            <a:r>
              <a:rPr lang="en-US" sz="2000" b="1" u="sng" dirty="0"/>
              <a:t>Position Paper </a:t>
            </a:r>
            <a:r>
              <a:rPr lang="en-US" sz="2000" dirty="0"/>
              <a:t>– a document presenting its author’s position on a policy matter while providing supportive arguments without having to adhere to a specific methodology. </a:t>
            </a:r>
          </a:p>
          <a:p>
            <a:pPr>
              <a:buClr>
                <a:schemeClr val="accent2">
                  <a:lumMod val="75000"/>
                </a:schemeClr>
              </a:buClr>
              <a:buFont typeface="Wingdings" panose="05000000000000000000" pitchFamily="2" charset="2"/>
              <a:buChar char="§"/>
            </a:pPr>
            <a:r>
              <a:rPr lang="en-US" sz="2000" b="1" u="sng" dirty="0"/>
              <a:t>Policy Research Paper </a:t>
            </a:r>
            <a:r>
              <a:rPr lang="en-US" sz="2000" dirty="0"/>
              <a:t>– a document presenting scientific research on a policy matter according to a defined obligatory methodology. This is an analysis </a:t>
            </a:r>
            <a:r>
              <a:rPr lang="en-US" sz="2000" b="1" u="sng" dirty="0"/>
              <a:t>of</a:t>
            </a:r>
            <a:r>
              <a:rPr lang="en-US" sz="2000" dirty="0"/>
              <a:t> public policy. </a:t>
            </a:r>
          </a:p>
          <a:p>
            <a:pPr lvl="1">
              <a:buClr>
                <a:schemeClr val="accent2">
                  <a:lumMod val="75000"/>
                </a:schemeClr>
              </a:buClr>
              <a:buFont typeface="Wingdings" panose="05000000000000000000" pitchFamily="2" charset="2"/>
              <a:buChar char="§"/>
            </a:pPr>
            <a:endParaRPr lang="en-US" sz="2000" dirty="0"/>
          </a:p>
          <a:p>
            <a:pPr>
              <a:buClr>
                <a:schemeClr val="accent2">
                  <a:lumMod val="75000"/>
                </a:schemeClr>
              </a:buClr>
              <a:buFont typeface="Wingdings" panose="05000000000000000000" pitchFamily="2" charset="2"/>
              <a:buChar char="§"/>
            </a:pPr>
            <a:endParaRPr lang="en-US" sz="2000" dirty="0"/>
          </a:p>
        </p:txBody>
      </p:sp>
      <p:pic>
        <p:nvPicPr>
          <p:cNvPr id="9" name="Picture 3">
            <a:extLst>
              <a:ext uri="{FF2B5EF4-FFF2-40B4-BE49-F238E27FC236}">
                <a16:creationId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399996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990824-8EE4-47DC-A5E2-301BA7029186}"/>
              </a:ext>
            </a:extLst>
          </p:cNvPr>
          <p:cNvPicPr>
            <a:picLocks noChangeAspect="1"/>
          </p:cNvPicPr>
          <p:nvPr/>
        </p:nvPicPr>
        <p:blipFill rotWithShape="1">
          <a:blip r:embed="rId2" cstate="print"/>
          <a:srcRect l="5107" t="47944" r="35053" b="46951"/>
          <a:stretch/>
        </p:blipFill>
        <p:spPr>
          <a:xfrm>
            <a:off x="2448127" y="6001865"/>
            <a:ext cx="7295745" cy="350196"/>
          </a:xfrm>
          <a:prstGeom prst="rect">
            <a:avLst/>
          </a:prstGeom>
        </p:spPr>
      </p:pic>
      <p:grpSp>
        <p:nvGrpSpPr>
          <p:cNvPr id="5" name="Group 4">
            <a:extLst>
              <a:ext uri="{FF2B5EF4-FFF2-40B4-BE49-F238E27FC236}">
                <a16:creationId xmlns:a16="http://schemas.microsoft.com/office/drawing/2014/main" id="{1A598851-1AE6-4A23-BE83-3535BB45815C}"/>
              </a:ext>
            </a:extLst>
          </p:cNvPr>
          <p:cNvGrpSpPr/>
          <p:nvPr/>
        </p:nvGrpSpPr>
        <p:grpSpPr>
          <a:xfrm flipH="1">
            <a:off x="838200" y="191951"/>
            <a:ext cx="10731230" cy="1150465"/>
            <a:chOff x="233464" y="224412"/>
            <a:chExt cx="7198468" cy="743827"/>
          </a:xfrm>
        </p:grpSpPr>
        <p:pic>
          <p:nvPicPr>
            <p:cNvPr id="7" name="Picture 6">
              <a:extLst>
                <a:ext uri="{FF2B5EF4-FFF2-40B4-BE49-F238E27FC236}">
                  <a16:creationId xmlns:a16="http://schemas.microsoft.com/office/drawing/2014/main" id="{1B195D76-39A5-49D2-9703-E0CFA9BD6FB3}"/>
                </a:ext>
              </a:extLst>
            </p:cNvPr>
            <p:cNvPicPr>
              <a:picLocks noChangeAspect="1"/>
            </p:cNvPicPr>
            <p:nvPr/>
          </p:nvPicPr>
          <p:blipFill rotWithShape="1">
            <a:blip r:embed="rId3" cstate="print"/>
            <a:srcRect l="4149" t="21778" r="36809" b="67376"/>
            <a:stretch/>
          </p:blipFill>
          <p:spPr>
            <a:xfrm>
              <a:off x="233464" y="224412"/>
              <a:ext cx="7198468" cy="743827"/>
            </a:xfrm>
            <a:prstGeom prst="rect">
              <a:avLst/>
            </a:prstGeom>
          </p:spPr>
        </p:pic>
        <p:sp>
          <p:nvSpPr>
            <p:cNvPr id="8" name="Rectangle 7">
              <a:extLst>
                <a:ext uri="{FF2B5EF4-FFF2-40B4-BE49-F238E27FC236}">
                  <a16:creationId xmlns:a16="http://schemas.microsoft.com/office/drawing/2014/main" id="{1B99CBDB-AD2C-42F5-BFB8-D1CD8C642FCB}"/>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838200" y="92755"/>
            <a:ext cx="10515600" cy="1325563"/>
          </a:xfrm>
        </p:spPr>
        <p:txBody>
          <a:bodyPr vert="horz" lIns="91440" tIns="45720" rIns="91440" bIns="45720" rtlCol="0" anchor="ctr">
            <a:normAutofit/>
          </a:bodyPr>
          <a:lstStyle/>
          <a:p>
            <a:r>
              <a:rPr lang="en-GB" sz="3200" b="1" dirty="0">
                <a:solidFill>
                  <a:schemeClr val="accent6">
                    <a:lumMod val="75000"/>
                  </a:schemeClr>
                </a:solidFill>
              </a:rPr>
              <a:t>Policy Study Types and Characteristics </a:t>
            </a:r>
            <a:endParaRPr lang="en-US" sz="3200" b="1" dirty="0">
              <a:solidFill>
                <a:schemeClr val="accent6">
                  <a:lumMod val="75000"/>
                </a:schemeClr>
              </a:solidFill>
            </a:endParaRPr>
          </a:p>
        </p:txBody>
      </p:sp>
      <p:pic>
        <p:nvPicPr>
          <p:cNvPr id="6" name="Picture 5">
            <a:extLst>
              <a:ext uri="{FF2B5EF4-FFF2-40B4-BE49-F238E27FC236}">
                <a16:creationId xmlns:a16="http://schemas.microsoft.com/office/drawing/2014/main" id="{E6590BA9-2AF3-4E52-AB4C-106554D48285}"/>
              </a:ext>
            </a:extLst>
          </p:cNvPr>
          <p:cNvPicPr>
            <a:picLocks noChangeAspect="1"/>
          </p:cNvPicPr>
          <p:nvPr/>
        </p:nvPicPr>
        <p:blipFill rotWithShape="1">
          <a:blip r:embed="rId4" cstate="print"/>
          <a:srcRect l="18646" t="16296" r="19166" b="13889"/>
          <a:stretch/>
        </p:blipFill>
        <p:spPr>
          <a:xfrm>
            <a:off x="1473200" y="1282699"/>
            <a:ext cx="8623300" cy="5445535"/>
          </a:xfrm>
          <a:prstGeom prst="rect">
            <a:avLst/>
          </a:prstGeom>
        </p:spPr>
      </p:pic>
    </p:spTree>
    <p:extLst>
      <p:ext uri="{BB962C8B-B14F-4D97-AF65-F5344CB8AC3E}">
        <p14:creationId xmlns:p14="http://schemas.microsoft.com/office/powerpoint/2010/main" val="66596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8ACADE9-C24A-46B0-9064-BE33A93B8AB7}"/>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id="{37D38D4C-1FCA-4969-A7A3-01B65BEB0A06}"/>
                </a:ext>
              </a:extLst>
            </p:cNvPr>
            <p:cNvPicPr>
              <a:picLocks noChangeAspect="1"/>
            </p:cNvPicPr>
            <p:nvPr/>
          </p:nvPicPr>
          <p:blipFill rotWithShape="1">
            <a:blip r:embed="rId3"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id="{313C2E0B-81C6-4E71-A1BC-C116F6A532CE}"/>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976009" y="104401"/>
            <a:ext cx="10515600" cy="1325563"/>
          </a:xfrm>
        </p:spPr>
        <p:txBody>
          <a:bodyPr vert="horz" lIns="91440" tIns="45720" rIns="91440" bIns="45720" rtlCol="0" anchor="ctr">
            <a:normAutofit/>
          </a:bodyPr>
          <a:lstStyle/>
          <a:p>
            <a:r>
              <a:rPr lang="en-GB" sz="3200" b="1" dirty="0">
                <a:solidFill>
                  <a:schemeClr val="accent6">
                    <a:lumMod val="75000"/>
                  </a:schemeClr>
                </a:solidFill>
              </a:rPr>
              <a:t>Writing a Policy Research - Stages</a:t>
            </a:r>
            <a:endParaRPr lang="en-US"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p:txBody>
          <a:bodyPr>
            <a:normAutofit/>
          </a:bodyPr>
          <a:lstStyle/>
          <a:p>
            <a:pPr>
              <a:buClr>
                <a:schemeClr val="accent2">
                  <a:lumMod val="75000"/>
                </a:schemeClr>
              </a:buClr>
              <a:buFont typeface="Wingdings" panose="05000000000000000000" pitchFamily="2" charset="2"/>
              <a:buChar char="§"/>
            </a:pPr>
            <a:r>
              <a:rPr lang="en-US" sz="2400" dirty="0"/>
              <a:t>Stage 1: Identifying the problem and justifying why it would be a public issue</a:t>
            </a:r>
          </a:p>
          <a:p>
            <a:pPr>
              <a:buClr>
                <a:schemeClr val="accent2">
                  <a:lumMod val="75000"/>
                </a:schemeClr>
              </a:buClr>
              <a:buFont typeface="Wingdings" panose="05000000000000000000" pitchFamily="2" charset="2"/>
              <a:buChar char="§"/>
            </a:pPr>
            <a:r>
              <a:rPr lang="en-US" sz="2400" dirty="0"/>
              <a:t>Stage 2: Composing the policy goals</a:t>
            </a:r>
          </a:p>
          <a:p>
            <a:pPr>
              <a:buClr>
                <a:schemeClr val="accent2">
                  <a:lumMod val="75000"/>
                </a:schemeClr>
              </a:buClr>
              <a:buFont typeface="Wingdings" panose="05000000000000000000" pitchFamily="2" charset="2"/>
              <a:buChar char="§"/>
            </a:pPr>
            <a:r>
              <a:rPr lang="en-US" sz="2400" dirty="0"/>
              <a:t>Stage 3: Composing the normative and operative criteria guiding the policy</a:t>
            </a:r>
          </a:p>
          <a:p>
            <a:pPr>
              <a:buClr>
                <a:schemeClr val="accent2">
                  <a:lumMod val="75000"/>
                </a:schemeClr>
              </a:buClr>
              <a:buFont typeface="Wingdings" panose="05000000000000000000" pitchFamily="2" charset="2"/>
              <a:buChar char="§"/>
            </a:pPr>
            <a:r>
              <a:rPr lang="en-US" sz="2400" dirty="0"/>
              <a:t>Stage 4: Identifying the key course of action alternatives </a:t>
            </a:r>
          </a:p>
          <a:p>
            <a:pPr>
              <a:buClr>
                <a:schemeClr val="accent2">
                  <a:lumMod val="75000"/>
                </a:schemeClr>
              </a:buClr>
              <a:buFont typeface="Wingdings" panose="05000000000000000000" pitchFamily="2" charset="2"/>
              <a:buChar char="§"/>
            </a:pPr>
            <a:r>
              <a:rPr lang="en-US" sz="2400" dirty="0"/>
              <a:t>Stage 5: Analyzing course of action alternatives – possible results of the policy</a:t>
            </a:r>
          </a:p>
          <a:p>
            <a:pPr>
              <a:buClr>
                <a:schemeClr val="accent2">
                  <a:lumMod val="75000"/>
                </a:schemeClr>
              </a:buClr>
              <a:buFont typeface="Wingdings" panose="05000000000000000000" pitchFamily="2" charset="2"/>
              <a:buChar char="§"/>
            </a:pPr>
            <a:r>
              <a:rPr lang="en-US" sz="2400" dirty="0"/>
              <a:t>Stage 6: Recommendation – choosing between alternatives and providing an explanation. </a:t>
            </a:r>
          </a:p>
          <a:p>
            <a:pPr>
              <a:buClr>
                <a:schemeClr val="accent2">
                  <a:lumMod val="75000"/>
                </a:schemeClr>
              </a:buClr>
              <a:buFont typeface="Wingdings" panose="05000000000000000000" pitchFamily="2" charset="2"/>
              <a:buChar char="§"/>
            </a:pPr>
            <a:r>
              <a:rPr lang="en-US" sz="2400" dirty="0"/>
              <a:t>Stage 7: Writing a summary, tying in the solution with the problem</a:t>
            </a:r>
          </a:p>
          <a:p>
            <a:pPr>
              <a:buClr>
                <a:schemeClr val="accent2">
                  <a:lumMod val="75000"/>
                </a:schemeClr>
              </a:buClr>
              <a:buFont typeface="Wingdings" panose="05000000000000000000" pitchFamily="2" charset="2"/>
              <a:buChar char="§"/>
            </a:pPr>
            <a:r>
              <a:rPr lang="en-US" sz="2400" dirty="0"/>
              <a:t>State 8: Presenting study findings </a:t>
            </a:r>
          </a:p>
          <a:p>
            <a:pPr marL="457200" lvl="1" indent="0">
              <a:buNone/>
            </a:pPr>
            <a:endParaRPr lang="en-US" sz="2000" dirty="0"/>
          </a:p>
          <a:p>
            <a:pPr marL="0" indent="0">
              <a:buNone/>
            </a:pPr>
            <a:endParaRPr lang="en-US" sz="2400" dirty="0"/>
          </a:p>
        </p:txBody>
      </p:sp>
      <p:pic>
        <p:nvPicPr>
          <p:cNvPr id="9" name="Picture 3">
            <a:extLst>
              <a:ext uri="{FF2B5EF4-FFF2-40B4-BE49-F238E27FC236}">
                <a16:creationId xmlns:a16="http://schemas.microsoft.com/office/drawing/2014/main" id="{A50C682B-8A5F-43F7-B6F3-8FB11448A6DC}"/>
              </a:ext>
            </a:extLst>
          </p:cNvPr>
          <p:cNvPicPr>
            <a:picLocks noChangeAspect="1"/>
          </p:cNvPicPr>
          <p:nvPr/>
        </p:nvPicPr>
        <p:blipFill rotWithShape="1">
          <a:blip r:embed="rId4"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231465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D83E67-17BC-4CB2-9516-3824CDA9A0A1}"/>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id="{B08C4AA9-6D5C-46F2-8640-560098C97B37}"/>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id="{28585956-4F21-42C4-92CE-BFCE6D12A7B2}"/>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838200" y="365125"/>
            <a:ext cx="10515600" cy="977291"/>
          </a:xfrm>
        </p:spPr>
        <p:txBody>
          <a:bodyPr vert="horz" lIns="91440" tIns="45720" rIns="91440" bIns="45720" rtlCol="0" anchor="ctr">
            <a:normAutofit/>
          </a:bodyPr>
          <a:lstStyle/>
          <a:p>
            <a:r>
              <a:rPr lang="en-GB" sz="3200" b="1" dirty="0" smtClean="0">
                <a:solidFill>
                  <a:schemeClr val="accent6">
                    <a:lumMod val="75000"/>
                  </a:schemeClr>
                </a:solidFill>
              </a:rPr>
              <a:t>Framing</a:t>
            </a:r>
            <a:r>
              <a:rPr lang="en-GB" sz="3200" b="1" dirty="0" smtClean="0">
                <a:solidFill>
                  <a:schemeClr val="accent6">
                    <a:lumMod val="75000"/>
                  </a:schemeClr>
                </a:solidFill>
              </a:rPr>
              <a:t> </a:t>
            </a:r>
            <a:r>
              <a:rPr lang="en-GB" sz="3200" b="1" dirty="0">
                <a:solidFill>
                  <a:schemeClr val="accent6">
                    <a:lumMod val="75000"/>
                  </a:schemeClr>
                </a:solidFill>
              </a:rPr>
              <a:t>the Problem </a:t>
            </a:r>
            <a:endParaRPr lang="en-US"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838199" y="1342416"/>
            <a:ext cx="10515600" cy="4351338"/>
          </a:xfrm>
        </p:spPr>
        <p:txBody>
          <a:bodyPr>
            <a:normAutofit/>
          </a:bodyPr>
          <a:lstStyle/>
          <a:p>
            <a:r>
              <a:rPr lang="en-US" sz="2000" dirty="0" smtClean="0"/>
              <a:t>Framing</a:t>
            </a:r>
            <a:r>
              <a:rPr lang="en-US" sz="2000" dirty="0" smtClean="0"/>
              <a:t> </a:t>
            </a:r>
            <a:r>
              <a:rPr lang="en-US" sz="2000" dirty="0"/>
              <a:t>the problem and its sources is an essential component of the planning process. One must explain why a phenomenon is a problem for an organization or company in the sense that it impairs certain values or interests or the ongoing and effective conduct of the organization.</a:t>
            </a:r>
          </a:p>
          <a:p>
            <a:r>
              <a:rPr lang="en-US" sz="2000" dirty="0"/>
              <a:t>The problem is usually defined by examining market failures and government failures.</a:t>
            </a:r>
          </a:p>
          <a:p>
            <a:r>
              <a:rPr lang="en-US" sz="2000" dirty="0"/>
              <a:t>Market failure means inefficiency caused by imperfect mechanisms of free market activity: public goods, adverse externalities, natural monopoly, asymmetric information.</a:t>
            </a:r>
          </a:p>
          <a:p>
            <a:r>
              <a:rPr lang="en-US" sz="2000" dirty="0"/>
              <a:t>Government failure means inefficiency or unfairness caused by government involvement in the market: direct democracy, representative democracy, public bureaucracy.</a:t>
            </a:r>
            <a:endParaRPr lang="he-IL" sz="2000" dirty="0"/>
          </a:p>
          <a:p>
            <a:r>
              <a:rPr lang="en-US" sz="2000" dirty="0"/>
              <a:t>These failures exist both at the macro level and within organizations.</a:t>
            </a:r>
            <a:endParaRPr lang="he-IL" sz="2000" dirty="0"/>
          </a:p>
          <a:p>
            <a:r>
              <a:rPr lang="en-US" sz="2000" dirty="0"/>
              <a:t>Within organizations, there are usually problems of the kind of public goods (lack of cooperation between different entities in the organization), negative externalities, asymmetric information, public bureaucracy.</a:t>
            </a:r>
          </a:p>
          <a:p>
            <a:pPr marL="0" indent="0">
              <a:buNone/>
            </a:pPr>
            <a:endParaRPr lang="en-US" sz="2000" dirty="0"/>
          </a:p>
        </p:txBody>
      </p:sp>
      <p:pic>
        <p:nvPicPr>
          <p:cNvPr id="9" name="Picture 3">
            <a:extLst>
              <a:ext uri="{FF2B5EF4-FFF2-40B4-BE49-F238E27FC236}">
                <a16:creationId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104424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7FF4EDF-77C9-48C3-9891-E01B2DB0626A}"/>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id="{91B8EADB-2FEF-4262-BBE2-972C8746D34A}"/>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id="{AA699426-48AF-4858-85F9-A386651D0F6B}"/>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838200" y="365125"/>
            <a:ext cx="10515600" cy="1036955"/>
          </a:xfrm>
        </p:spPr>
        <p:txBody>
          <a:bodyPr vert="horz" lIns="91440" tIns="45720" rIns="91440" bIns="45720" rtlCol="0" anchor="ctr">
            <a:normAutofit/>
          </a:bodyPr>
          <a:lstStyle/>
          <a:p>
            <a:r>
              <a:rPr lang="en-US" sz="3200" b="1" dirty="0">
                <a:solidFill>
                  <a:schemeClr val="accent6">
                    <a:lumMod val="75000"/>
                  </a:schemeClr>
                </a:solidFill>
              </a:rPr>
              <a:t>Philosophical foundations of value-based decision-making</a:t>
            </a:r>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838200" y="1219200"/>
            <a:ext cx="10617200" cy="4572000"/>
          </a:xfrm>
        </p:spPr>
        <p:txBody>
          <a:bodyPr>
            <a:noAutofit/>
          </a:bodyPr>
          <a:lstStyle/>
          <a:p>
            <a:pPr marL="0" indent="0">
              <a:buNone/>
            </a:pPr>
            <a:r>
              <a:rPr lang="en-GB" sz="1800" dirty="0"/>
              <a:t>The Republican-Conservative Approach (Aristotle, Machiavelli, Russo, Montesquieu, </a:t>
            </a:r>
            <a:r>
              <a:rPr lang="en-GB" sz="1800" dirty="0" smtClean="0"/>
              <a:t>Madison)</a:t>
            </a:r>
            <a:endParaRPr lang="en-GB" sz="1800" dirty="0"/>
          </a:p>
          <a:p>
            <a:r>
              <a:rPr lang="en-US" sz="1800" dirty="0"/>
              <a:t>The approach emphasizes society and the law as the source of one’s rights.</a:t>
            </a:r>
          </a:p>
          <a:p>
            <a:r>
              <a:rPr lang="en-US" sz="1800" dirty="0"/>
              <a:t>Methodologically, at the heart of the analysis is society - the laws, norms, social customs and political institutions that shape man and his rights. Hence, it is a comparative approach that reflects a perception of cultural relativity. There is no universal optimal structure as a solution to the contradiction between necessary and just.</a:t>
            </a:r>
          </a:p>
          <a:p>
            <a:r>
              <a:rPr lang="en-US" sz="1800" dirty="0"/>
              <a:t>The existence of institutions and a certain level of cooperation are a given, and society and the law are internal concepts to man and not external to him. Therefore, the relevant question is not why society and law are needed but how different political institutions and different types of cooperation are changing and evolving. In many ways, this approach has similar characteristics to the new institutional approach.</a:t>
            </a:r>
          </a:p>
          <a:p>
            <a:r>
              <a:rPr lang="en-US" sz="1800" dirty="0"/>
              <a:t>The nature of society and its institutions teach the nature of the people in a given society. Hence, the conservative nature of the approach.</a:t>
            </a:r>
            <a:endParaRPr lang="he-IL" sz="1800" dirty="0"/>
          </a:p>
          <a:p>
            <a:r>
              <a:rPr lang="en-US" sz="1800" dirty="0"/>
              <a:t>The approach emphasizes the need to overcome factionalism that is a source of conflict. Montesquieu points to the need for many power centers that will require bargaining and compromise between interest groups. Madison (Federalist Writings) points to the federal structure as one that guarantees an optimal level of factuality that one person maintains personal and group identity and on the other hand their national affiliation does not create conflicts. In modern terms - </a:t>
            </a:r>
            <a:r>
              <a:rPr lang="en-US" sz="1800" dirty="0" err="1"/>
              <a:t>communitarism</a:t>
            </a:r>
            <a:r>
              <a:rPr lang="en-US" sz="1800" dirty="0"/>
              <a:t>.</a:t>
            </a:r>
          </a:p>
          <a:p>
            <a:endParaRPr lang="en-US" sz="1800" dirty="0"/>
          </a:p>
        </p:txBody>
      </p:sp>
      <p:pic>
        <p:nvPicPr>
          <p:cNvPr id="10" name="Picture 3">
            <a:extLst>
              <a:ext uri="{FF2B5EF4-FFF2-40B4-BE49-F238E27FC236}">
                <a16:creationId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1"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317040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D48E6D-8407-447E-8FF4-4E5278F084FC}"/>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id="{2D292860-D393-4ADA-87E9-FB71B1F348AE}"/>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id="{19C3AC6B-6090-4DDD-B167-17A9AF99A388}"/>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838200" y="891769"/>
            <a:ext cx="10515600" cy="4351338"/>
          </a:xfrm>
        </p:spPr>
        <p:txBody>
          <a:bodyPr>
            <a:noAutofit/>
          </a:bodyPr>
          <a:lstStyle/>
          <a:p>
            <a:pPr marL="0" indent="0">
              <a:buNone/>
            </a:pPr>
            <a:r>
              <a:rPr lang="en-US" sz="2000" b="1" dirty="0"/>
              <a:t>The liberal-utilitarian approach (late liberalism</a:t>
            </a:r>
            <a:r>
              <a:rPr lang="he-IL" sz="2000" b="1" dirty="0"/>
              <a:t>(</a:t>
            </a:r>
          </a:p>
          <a:p>
            <a:r>
              <a:rPr lang="en-US" sz="2000" b="1" dirty="0"/>
              <a:t>Bentham</a:t>
            </a:r>
            <a:r>
              <a:rPr lang="en-US" sz="2000" dirty="0"/>
              <a:t> founded the jurisprudence of early liberalism as a scientific concept that underlies the principle of pleasure and pain. Its main purpose - the simple motives of human behavior was to improve legislation by finding a willful principle. Because the behavioral principle derives from the reality of the legislation which will be based on it will lead to the greatest happiness for most human beings. Humans will have no interest in disobeying the law.</a:t>
            </a:r>
          </a:p>
          <a:p>
            <a:r>
              <a:rPr lang="en-US" sz="2000" dirty="0"/>
              <a:t>Bentham's utilitarian principle is essentially quantitative and is based on measurement of pleasure and pain. Translating to the social level is very problematic because quality considerations are needed.</a:t>
            </a:r>
            <a:endParaRPr lang="he-IL" sz="2000" dirty="0"/>
          </a:p>
          <a:p>
            <a:r>
              <a:rPr lang="en-US" sz="2000" b="1" dirty="0"/>
              <a:t>John Stuart Mill </a:t>
            </a:r>
            <a:r>
              <a:rPr lang="en-US" sz="2000" dirty="0"/>
              <a:t>established the approach of quality utilitarianism and underpinned the company's well-being is a matter that engages all good-willed people, and regarded freedom, honesty, self-respect and individual honors as essential to their contribution to happiness.</a:t>
            </a:r>
          </a:p>
          <a:p>
            <a:r>
              <a:rPr lang="en-US" sz="2000" dirty="0"/>
              <a:t>Freedom of thought and research, freedom of argument and freedom of judgment and self-governing moral deeds are indispensable characteristics of modern society.</a:t>
            </a:r>
          </a:p>
          <a:p>
            <a:r>
              <a:rPr lang="en-US" sz="2000" dirty="0"/>
              <a:t>Behind a liberal government must stand a liberal society based on the extent of participation. The emphasis is on society but there is no systematic analysis of the relation between liberty and responsibility.</a:t>
            </a:r>
          </a:p>
          <a:p>
            <a:pPr marL="457200" lvl="1" indent="0">
              <a:buNone/>
            </a:pPr>
            <a:endParaRPr lang="en-US" sz="2000" dirty="0"/>
          </a:p>
          <a:p>
            <a:pPr marL="0" indent="0">
              <a:buNone/>
            </a:pPr>
            <a:endParaRPr lang="en-US" sz="2000" dirty="0"/>
          </a:p>
        </p:txBody>
      </p:sp>
      <p:pic>
        <p:nvPicPr>
          <p:cNvPr id="9" name="Picture 3">
            <a:extLst>
              <a:ext uri="{FF2B5EF4-FFF2-40B4-BE49-F238E27FC236}">
                <a16:creationId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3851300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1772</Words>
  <Application>Microsoft Office PowerPoint</Application>
  <PresentationFormat>Widescreen</PresentationFormat>
  <Paragraphs>114</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Lessons 2-3: Policy Research, composing a policy paper &amp; administrative process</vt:lpstr>
      <vt:lpstr>What is a Policy Research?</vt:lpstr>
      <vt:lpstr>PowerPoint Presentation</vt:lpstr>
      <vt:lpstr>Policy Paper, Position Paper and Policy Research Paper</vt:lpstr>
      <vt:lpstr>Policy Study Types and Characteristics </vt:lpstr>
      <vt:lpstr>Writing a Policy Research - Stages</vt:lpstr>
      <vt:lpstr>Framing the Problem </vt:lpstr>
      <vt:lpstr>Philosophical foundations of value-based decision-making</vt:lpstr>
      <vt:lpstr>PowerPoint Presentation</vt:lpstr>
      <vt:lpstr>Planning Based on Normative Policy Analysis </vt:lpstr>
      <vt:lpstr>The Importance of Process Goals</vt:lpstr>
      <vt:lpstr>PowerPoint Presentation</vt:lpstr>
      <vt:lpstr>Obstacles and Constraints in the Planning Process – Positive Analysis </vt:lpstr>
      <vt:lpstr>Integrative Planning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6-7: Strategic Thought and Decision Analysis; Game Theory – Describing and Analyzing Conflict</dc:title>
  <dc:creator>Laila</dc:creator>
  <cp:lastModifiedBy>user</cp:lastModifiedBy>
  <cp:revision>23</cp:revision>
  <dcterms:created xsi:type="dcterms:W3CDTF">2019-11-28T06:15:25Z</dcterms:created>
  <dcterms:modified xsi:type="dcterms:W3CDTF">2019-12-12T04:28:04Z</dcterms:modified>
</cp:coreProperties>
</file>