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87" r:id="rId11"/>
    <p:sldId id="290" r:id="rId12"/>
    <p:sldId id="291" r:id="rId13"/>
    <p:sldId id="292" r:id="rId14"/>
    <p:sldId id="269" r:id="rId15"/>
    <p:sldId id="293" r:id="rId16"/>
    <p:sldId id="295" r:id="rId17"/>
    <p:sldId id="296" r:id="rId18"/>
    <p:sldId id="294" r:id="rId19"/>
    <p:sldId id="297" r:id="rId20"/>
    <p:sldId id="298" r:id="rId21"/>
    <p:sldId id="299" r:id="rId22"/>
    <p:sldId id="300" r:id="rId23"/>
    <p:sldId id="301" r:id="rId24"/>
    <p:sldId id="302" r:id="rId25"/>
    <p:sldId id="304" r:id="rId26"/>
    <p:sldId id="305" r:id="rId27"/>
    <p:sldId id="309" r:id="rId28"/>
    <p:sldId id="306"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5559"/>
    <a:srgbClr val="F2F1F6"/>
    <a:srgbClr val="6E5B71"/>
    <a:srgbClr val="4C234B"/>
    <a:srgbClr val="FF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27" autoAdjust="0"/>
    <p:restoredTop sz="94660"/>
  </p:normalViewPr>
  <p:slideViewPr>
    <p:cSldViewPr snapToGrid="0">
      <p:cViewPr varScale="1">
        <p:scale>
          <a:sx n="63" d="100"/>
          <a:sy n="63" d="100"/>
        </p:scale>
        <p:origin x="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EEB4-93E5-45C2-875A-AD6A2524C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3F1547-7CE2-44EE-9EA4-0FA3565C7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17392-5950-45E3-9789-D16F0C70CCA5}"/>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5" name="Footer Placeholder 4">
            <a:extLst>
              <a:ext uri="{FF2B5EF4-FFF2-40B4-BE49-F238E27FC236}">
                <a16:creationId xmlns:a16="http://schemas.microsoft.com/office/drawing/2014/main" id="{A2091103-6740-433A-9A0B-07617DB8C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0C14D-A347-4F4D-9E3F-E9D47C4F367F}"/>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29224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A47C-6BDC-41CD-B50C-625750EFF8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0FEF0E-9715-4C80-B0C0-E7B04E78F9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F0D66-E68E-4C8C-9D2D-13E1CB25FA79}"/>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5" name="Footer Placeholder 4">
            <a:extLst>
              <a:ext uri="{FF2B5EF4-FFF2-40B4-BE49-F238E27FC236}">
                <a16:creationId xmlns:a16="http://schemas.microsoft.com/office/drawing/2014/main" id="{F2590F92-411F-4DC2-BEBC-255453216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55673-6E4F-4E98-9E09-2D1E0C6E7CFF}"/>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335887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3FDD4-925F-48F0-B5BE-0381FB4869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4662C0-C4F3-4507-8539-C51736A4A6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43F51-2000-4CB9-91B5-A7D208557314}"/>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5" name="Footer Placeholder 4">
            <a:extLst>
              <a:ext uri="{FF2B5EF4-FFF2-40B4-BE49-F238E27FC236}">
                <a16:creationId xmlns:a16="http://schemas.microsoft.com/office/drawing/2014/main" id="{5A593AA1-F391-4DB8-B3A2-F05A6DACF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262B1-A8D0-4BC9-80FF-CEA9BD90AF57}"/>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246543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3833-2E01-4E83-A236-FEF1F6676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9863A-8FD0-4E23-8D88-3E235CFCD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71100-401C-4DBF-A773-ACAB5516DEC8}"/>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5" name="Footer Placeholder 4">
            <a:extLst>
              <a:ext uri="{FF2B5EF4-FFF2-40B4-BE49-F238E27FC236}">
                <a16:creationId xmlns:a16="http://schemas.microsoft.com/office/drawing/2014/main" id="{2A3ED620-F584-484C-90D6-43A7516B7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E1B98-01E1-44BF-B369-2E5A2343FAAC}"/>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385655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2DF1-6D28-464E-8759-B6C17D857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FC011-5DED-48EC-A329-FF8BE8E5D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CA9C3-9FEB-4DAB-8324-B1F944DD3002}"/>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5" name="Footer Placeholder 4">
            <a:extLst>
              <a:ext uri="{FF2B5EF4-FFF2-40B4-BE49-F238E27FC236}">
                <a16:creationId xmlns:a16="http://schemas.microsoft.com/office/drawing/2014/main" id="{E4EEB175-DC26-4833-BBF3-281149F46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E32CC-D203-4F92-B6F4-E0763BCCE328}"/>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414046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ED7C-9BCC-4101-8B66-72F0CCAD35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65A6F-1E9B-4A3C-BDCE-A04A248EC3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8F484-CEA4-4F87-B874-527B51E44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2CC40C-A38C-4521-A08E-5271D01452C8}"/>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6" name="Footer Placeholder 5">
            <a:extLst>
              <a:ext uri="{FF2B5EF4-FFF2-40B4-BE49-F238E27FC236}">
                <a16:creationId xmlns:a16="http://schemas.microsoft.com/office/drawing/2014/main" id="{11F0F361-9EA5-4236-9750-357D757B7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DBA00-5877-4AC6-95FF-E4AB1310A811}"/>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165727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73E4-D0BC-42FB-905D-A9F715498C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A3D946-8D27-46F1-83B8-130871F693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1F1DB2-4F8F-4E14-9A15-FF3361FE8C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8F992A-A893-4DC8-A166-BC73CF998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9C7D0B-F6B9-45CB-B5F9-F6208DCA93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BB2C4F-BC27-4EF3-BC9C-3CF1040609EF}"/>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8" name="Footer Placeholder 7">
            <a:extLst>
              <a:ext uri="{FF2B5EF4-FFF2-40B4-BE49-F238E27FC236}">
                <a16:creationId xmlns:a16="http://schemas.microsoft.com/office/drawing/2014/main" id="{978DF832-5E98-4BE5-AD99-37CBD3B133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F01CDD-DD00-4FCC-BA3E-B68C38BF60A7}"/>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169901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050A-74F1-467B-BB0B-21DB80F47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5C26E-415A-470D-AFAB-E2D1DD9CCFB2}"/>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4" name="Footer Placeholder 3">
            <a:extLst>
              <a:ext uri="{FF2B5EF4-FFF2-40B4-BE49-F238E27FC236}">
                <a16:creationId xmlns:a16="http://schemas.microsoft.com/office/drawing/2014/main" id="{75058CC3-D222-41DD-938D-EE5C48B715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5D491F-479B-4662-973D-9CB73F86123A}"/>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14105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604-D2F0-4A17-9027-297D3D2D75F2}"/>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3" name="Footer Placeholder 2">
            <a:extLst>
              <a:ext uri="{FF2B5EF4-FFF2-40B4-BE49-F238E27FC236}">
                <a16:creationId xmlns:a16="http://schemas.microsoft.com/office/drawing/2014/main" id="{A30A6202-9C8E-4503-B651-AE9EB4690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742346-7043-43C6-AB7C-A6749AA36024}"/>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9029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6CD8-1EEF-4DF9-A6B8-BDD946B8C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0373A-20B0-45EE-B8A2-2C80BF7CF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5AF07-5CEA-4E02-B5A4-E558D18AE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1C8E0F-8155-4CBB-8F59-67B3B70E209D}"/>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6" name="Footer Placeholder 5">
            <a:extLst>
              <a:ext uri="{FF2B5EF4-FFF2-40B4-BE49-F238E27FC236}">
                <a16:creationId xmlns:a16="http://schemas.microsoft.com/office/drawing/2014/main" id="{A1ADFDAB-2311-420D-83E8-BF1407136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66BD5-DDF1-4B64-A202-259B855ABEBE}"/>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174065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8670-2F3E-46F5-A9F6-8F9405920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B0F0E2-5CE4-49BE-AF31-E76BE56FB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855D9-EA11-4204-9A23-CC8D0BD91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E07EB8-56CF-4BED-AEF4-7EBEEDB4ED31}"/>
              </a:ext>
            </a:extLst>
          </p:cNvPr>
          <p:cNvSpPr>
            <a:spLocks noGrp="1"/>
          </p:cNvSpPr>
          <p:nvPr>
            <p:ph type="dt" sz="half" idx="10"/>
          </p:nvPr>
        </p:nvSpPr>
        <p:spPr/>
        <p:txBody>
          <a:bodyPr/>
          <a:lstStyle/>
          <a:p>
            <a:fld id="{7F08D825-F6F5-43CF-9DD0-1BFBD17DBD73}" type="datetimeFigureOut">
              <a:rPr lang="en-US" smtClean="0"/>
              <a:t>12/22/2019</a:t>
            </a:fld>
            <a:endParaRPr lang="en-US"/>
          </a:p>
        </p:txBody>
      </p:sp>
      <p:sp>
        <p:nvSpPr>
          <p:cNvPr id="6" name="Footer Placeholder 5">
            <a:extLst>
              <a:ext uri="{FF2B5EF4-FFF2-40B4-BE49-F238E27FC236}">
                <a16:creationId xmlns:a16="http://schemas.microsoft.com/office/drawing/2014/main" id="{F6B78EA9-1B20-407C-BC31-B397DFB97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14B88-8B37-41EB-8302-9C2268AFC8FE}"/>
              </a:ext>
            </a:extLst>
          </p:cNvPr>
          <p:cNvSpPr>
            <a:spLocks noGrp="1"/>
          </p:cNvSpPr>
          <p:nvPr>
            <p:ph type="sldNum" sz="quarter" idx="12"/>
          </p:nvPr>
        </p:nvSpPr>
        <p:spPr/>
        <p:txBody>
          <a:bodyPr/>
          <a:lstStyle/>
          <a:p>
            <a:fld id="{212576DE-EAEB-42F4-B347-E7790C94A738}" type="slidenum">
              <a:rPr lang="en-US" smtClean="0"/>
              <a:t>‹#›</a:t>
            </a:fld>
            <a:endParaRPr lang="en-US"/>
          </a:p>
        </p:txBody>
      </p:sp>
    </p:spTree>
    <p:extLst>
      <p:ext uri="{BB962C8B-B14F-4D97-AF65-F5344CB8AC3E}">
        <p14:creationId xmlns:p14="http://schemas.microsoft.com/office/powerpoint/2010/main" val="232329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E3D5E-CA50-4F70-B3FE-47D9E71F5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DF9D90-BC72-4C8E-8A14-66EF03831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D39E7-CEEB-46F4-8E16-DCBEA2DAF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8D825-F6F5-43CF-9DD0-1BFBD17DBD73}" type="datetimeFigureOut">
              <a:rPr lang="en-US" smtClean="0"/>
              <a:t>12/22/2019</a:t>
            </a:fld>
            <a:endParaRPr lang="en-US"/>
          </a:p>
        </p:txBody>
      </p:sp>
      <p:sp>
        <p:nvSpPr>
          <p:cNvPr id="5" name="Footer Placeholder 4">
            <a:extLst>
              <a:ext uri="{FF2B5EF4-FFF2-40B4-BE49-F238E27FC236}">
                <a16:creationId xmlns:a16="http://schemas.microsoft.com/office/drawing/2014/main" id="{1904EC11-A7FF-447C-9F2A-AFCD3D0B7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23E86-4434-4D18-B239-6577DF980B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576DE-EAEB-42F4-B347-E7790C94A738}" type="slidenum">
              <a:rPr lang="en-US" smtClean="0"/>
              <a:t>‹#›</a:t>
            </a:fld>
            <a:endParaRPr lang="en-US"/>
          </a:p>
        </p:txBody>
      </p:sp>
    </p:spTree>
    <p:extLst>
      <p:ext uri="{BB962C8B-B14F-4D97-AF65-F5344CB8AC3E}">
        <p14:creationId xmlns:p14="http://schemas.microsoft.com/office/powerpoint/2010/main" val="182589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0CFF-0311-4044-B486-475CFDA14F94}"/>
              </a:ext>
            </a:extLst>
          </p:cNvPr>
          <p:cNvSpPr>
            <a:spLocks noGrp="1"/>
          </p:cNvSpPr>
          <p:nvPr>
            <p:ph type="ctrTitle"/>
          </p:nvPr>
        </p:nvSpPr>
        <p:spPr>
          <a:xfrm>
            <a:off x="1524000" y="1480314"/>
            <a:ext cx="9144000" cy="2387600"/>
          </a:xfrm>
        </p:spPr>
        <p:txBody>
          <a:bodyPr vert="horz" lIns="91440" tIns="45720" rIns="91440" bIns="45720" rtlCol="0" anchor="b">
            <a:normAutofit fontScale="90000"/>
          </a:bodyPr>
          <a:lstStyle/>
          <a:p>
            <a:pPr algn="l"/>
            <a:r>
              <a:rPr lang="en-US" b="1" dirty="0">
                <a:solidFill>
                  <a:schemeClr val="accent6">
                    <a:lumMod val="75000"/>
                  </a:schemeClr>
                </a:solidFill>
              </a:rPr>
              <a:t>Lessons 8-9: Strategic planning, budgeting, evaluation and control</a:t>
            </a:r>
          </a:p>
        </p:txBody>
      </p:sp>
      <p:sp>
        <p:nvSpPr>
          <p:cNvPr id="3" name="Subtitle 2">
            <a:extLst>
              <a:ext uri="{FF2B5EF4-FFF2-40B4-BE49-F238E27FC236}">
                <a16:creationId xmlns:a16="http://schemas.microsoft.com/office/drawing/2014/main" id="{7C875AC9-936A-48EE-867D-D4F52BF05082}"/>
              </a:ext>
            </a:extLst>
          </p:cNvPr>
          <p:cNvSpPr>
            <a:spLocks noGrp="1"/>
          </p:cNvSpPr>
          <p:nvPr>
            <p:ph type="subTitle" idx="1"/>
          </p:nvPr>
        </p:nvSpPr>
        <p:spPr>
          <a:xfrm>
            <a:off x="0" y="6230938"/>
            <a:ext cx="12192000" cy="627062"/>
          </a:xfrm>
        </p:spPr>
        <p:txBody>
          <a:bodyPr vert="horz" lIns="91440" tIns="45720" rIns="91440" bIns="45720" rtlCol="0">
            <a:normAutofit lnSpcReduction="10000"/>
          </a:bodyPr>
          <a:lstStyle/>
          <a:p>
            <a:r>
              <a:rPr lang="en-GB" sz="1600" dirty="0"/>
              <a:t>Prof. </a:t>
            </a:r>
            <a:r>
              <a:rPr lang="en-GB" sz="1600" dirty="0" err="1"/>
              <a:t>Shlomo</a:t>
            </a:r>
            <a:r>
              <a:rPr lang="en-GB" sz="1600" dirty="0"/>
              <a:t> Mizrahi, Haifa Uni</a:t>
            </a:r>
            <a:endParaRPr lang="en-US" sz="1600" dirty="0"/>
          </a:p>
          <a:p>
            <a:r>
              <a:rPr lang="en-US" sz="1600" dirty="0"/>
              <a:t>shlomom@poli.haifa.ac.il</a:t>
            </a:r>
          </a:p>
        </p:txBody>
      </p:sp>
      <p:pic>
        <p:nvPicPr>
          <p:cNvPr id="4" name="Picture 3">
            <a:extLst>
              <a:ext uri="{FF2B5EF4-FFF2-40B4-BE49-F238E27FC236}">
                <a16:creationId xmlns:a16="http://schemas.microsoft.com/office/drawing/2014/main" id="{75D1E1E8-43EC-47D1-B906-0E08DC7D0565}"/>
              </a:ext>
            </a:extLst>
          </p:cNvPr>
          <p:cNvPicPr>
            <a:picLocks noChangeAspect="1"/>
          </p:cNvPicPr>
          <p:nvPr/>
        </p:nvPicPr>
        <p:blipFill rotWithShape="1">
          <a:blip r:embed="rId2"/>
          <a:srcRect l="9315" t="40543" r="38544" b="40042"/>
          <a:stretch/>
        </p:blipFill>
        <p:spPr>
          <a:xfrm flipH="1">
            <a:off x="6210300" y="660400"/>
            <a:ext cx="5308600" cy="1295400"/>
          </a:xfrm>
          <a:prstGeom prst="halfFrame">
            <a:avLst/>
          </a:prstGeom>
        </p:spPr>
      </p:pic>
      <p:pic>
        <p:nvPicPr>
          <p:cNvPr id="5" name="Picture 4">
            <a:extLst>
              <a:ext uri="{FF2B5EF4-FFF2-40B4-BE49-F238E27FC236}">
                <a16:creationId xmlns:a16="http://schemas.microsoft.com/office/drawing/2014/main" id="{C3115E30-3FE3-4EE0-A6B0-B857CA5C9AAE}"/>
              </a:ext>
            </a:extLst>
          </p:cNvPr>
          <p:cNvPicPr>
            <a:picLocks noChangeAspect="1"/>
          </p:cNvPicPr>
          <p:nvPr/>
        </p:nvPicPr>
        <p:blipFill rotWithShape="1">
          <a:blip r:embed="rId2"/>
          <a:srcRect l="18094" t="71545" r="38544" b="21199"/>
          <a:stretch/>
        </p:blipFill>
        <p:spPr>
          <a:xfrm>
            <a:off x="1385978" y="4310123"/>
            <a:ext cx="5143500" cy="484188"/>
          </a:xfrm>
          <a:prstGeom prst="rect">
            <a:avLst/>
          </a:prstGeom>
        </p:spPr>
      </p:pic>
    </p:spTree>
    <p:extLst>
      <p:ext uri="{BB962C8B-B14F-4D97-AF65-F5344CB8AC3E}">
        <p14:creationId xmlns:p14="http://schemas.microsoft.com/office/powerpoint/2010/main" val="216268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Examples of right and wrong definitions of goals</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CD861DF-1325-42F7-90D4-C9324FD8CA2B}"/>
              </a:ext>
            </a:extLst>
          </p:cNvPr>
          <p:cNvPicPr>
            <a:picLocks noChangeAspect="1"/>
          </p:cNvPicPr>
          <p:nvPr/>
        </p:nvPicPr>
        <p:blipFill rotWithShape="1">
          <a:blip r:embed="rId2"/>
          <a:srcRect l="40917" t="27789" r="11708" b="10370"/>
          <a:stretch/>
        </p:blipFill>
        <p:spPr>
          <a:xfrm>
            <a:off x="2062480" y="1164907"/>
            <a:ext cx="7437120" cy="5460715"/>
          </a:xfrm>
          <a:prstGeom prst="rect">
            <a:avLst/>
          </a:prstGeom>
        </p:spPr>
      </p:pic>
    </p:spTree>
    <p:extLst>
      <p:ext uri="{BB962C8B-B14F-4D97-AF65-F5344CB8AC3E}">
        <p14:creationId xmlns:p14="http://schemas.microsoft.com/office/powerpoint/2010/main" val="405593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Examples of right and wrong definitions of goals</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CC2CED9-6B18-4BB1-BE19-CFB3E62DBCD4}"/>
              </a:ext>
            </a:extLst>
          </p:cNvPr>
          <p:cNvPicPr>
            <a:picLocks noChangeAspect="1"/>
          </p:cNvPicPr>
          <p:nvPr/>
        </p:nvPicPr>
        <p:blipFill rotWithShape="1">
          <a:blip r:embed="rId2"/>
          <a:srcRect l="39334" t="24652" r="5999" b="18222"/>
          <a:stretch/>
        </p:blipFill>
        <p:spPr>
          <a:xfrm>
            <a:off x="1000760" y="1142048"/>
            <a:ext cx="8940800" cy="5255360"/>
          </a:xfrm>
          <a:prstGeom prst="rect">
            <a:avLst/>
          </a:prstGeom>
        </p:spPr>
      </p:pic>
    </p:spTree>
    <p:extLst>
      <p:ext uri="{BB962C8B-B14F-4D97-AF65-F5344CB8AC3E}">
        <p14:creationId xmlns:p14="http://schemas.microsoft.com/office/powerpoint/2010/main" val="26126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C70B38F-5786-46CC-9150-00D3DD0383A6}"/>
              </a:ext>
            </a:extLst>
          </p:cNvPr>
          <p:cNvPicPr>
            <a:picLocks noChangeAspect="1"/>
          </p:cNvPicPr>
          <p:nvPr/>
        </p:nvPicPr>
        <p:blipFill rotWithShape="1">
          <a:blip r:embed="rId2"/>
          <a:srcRect l="35584" t="27484" r="5541" b="13185"/>
          <a:stretch/>
        </p:blipFill>
        <p:spPr>
          <a:xfrm>
            <a:off x="184392" y="741680"/>
            <a:ext cx="10686809" cy="6057889"/>
          </a:xfrm>
          <a:prstGeom prst="rect">
            <a:avLst/>
          </a:prstGeom>
        </p:spPr>
      </p:pic>
      <p:sp>
        <p:nvSpPr>
          <p:cNvPr id="8" name="Title 1">
            <a:extLst>
              <a:ext uri="{FF2B5EF4-FFF2-40B4-BE49-F238E27FC236}">
                <a16:creationId xmlns:a16="http://schemas.microsoft.com/office/drawing/2014/main" id="{31F9DCD3-229F-4B11-8923-057085DF83C7}"/>
              </a:ext>
            </a:extLst>
          </p:cNvPr>
          <p:cNvSpPr txBox="1">
            <a:spLocks/>
          </p:cNvSpPr>
          <p:nvPr/>
        </p:nvSpPr>
        <p:spPr>
          <a:xfrm>
            <a:off x="698500" y="1573490"/>
            <a:ext cx="5273040" cy="62126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Examples of right and wrong definitions of special tasks</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407661" y="386079"/>
            <a:ext cx="5704840" cy="665044"/>
          </a:xfrm>
          <a:prstGeom prst="rect">
            <a:avLst/>
          </a:prstGeom>
          <a:solidFill>
            <a:schemeClr val="bg1"/>
          </a:solidFill>
        </p:spPr>
        <p:txBody>
          <a:bodyPr vert="horz" lIns="91440" tIns="45720" rIns="91440" bIns="45720" rtlCol="0" anchor="ctr">
            <a:normAutofit/>
          </a:bodyPr>
          <a:lstStyle>
            <a:defPPr>
              <a:defRPr lang="en-US"/>
            </a:defPPr>
            <a:lvl1pPr>
              <a:lnSpc>
                <a:spcPct val="90000"/>
              </a:lnSpc>
              <a:spcBef>
                <a:spcPct val="0"/>
              </a:spcBef>
              <a:buNone/>
              <a:defRPr b="1">
                <a:latin typeface="+mj-lt"/>
                <a:ea typeface="+mj-ea"/>
                <a:cs typeface="+mj-cs"/>
              </a:defRPr>
            </a:lvl1pPr>
          </a:lstStyle>
          <a:p>
            <a:pPr algn="r"/>
            <a:r>
              <a:rPr lang="en-US" dirty="0"/>
              <a:t>Examples of right and wrong definitions of daily tasks</a:t>
            </a:r>
          </a:p>
        </p:txBody>
      </p:sp>
    </p:spTree>
    <p:extLst>
      <p:ext uri="{BB962C8B-B14F-4D97-AF65-F5344CB8AC3E}">
        <p14:creationId xmlns:p14="http://schemas.microsoft.com/office/powerpoint/2010/main" val="1194470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 of Goal Hierarchy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4B5FE6B-B1B4-48E9-A2CB-FDEC70DC2935}"/>
              </a:ext>
            </a:extLst>
          </p:cNvPr>
          <p:cNvPicPr>
            <a:picLocks noChangeAspect="1"/>
          </p:cNvPicPr>
          <p:nvPr/>
        </p:nvPicPr>
        <p:blipFill rotWithShape="1">
          <a:blip r:embed="rId2"/>
          <a:srcRect l="47083" t="38074" r="14917" b="9185"/>
          <a:stretch/>
        </p:blipFill>
        <p:spPr>
          <a:xfrm>
            <a:off x="2189479" y="939800"/>
            <a:ext cx="7345680" cy="5734786"/>
          </a:xfrm>
          <a:prstGeom prst="rect">
            <a:avLst/>
          </a:prstGeom>
        </p:spPr>
      </p:pic>
      <p:sp>
        <p:nvSpPr>
          <p:cNvPr id="8" name="TextBox 7">
            <a:extLst>
              <a:ext uri="{FF2B5EF4-FFF2-40B4-BE49-F238E27FC236}">
                <a16:creationId xmlns:a16="http://schemas.microsoft.com/office/drawing/2014/main" id="{A1198568-7088-44A9-A4E5-E62D3626FC73}"/>
              </a:ext>
            </a:extLst>
          </p:cNvPr>
          <p:cNvSpPr txBox="1"/>
          <p:nvPr/>
        </p:nvSpPr>
        <p:spPr>
          <a:xfrm>
            <a:off x="4394198" y="1175921"/>
            <a:ext cx="1620522" cy="954107"/>
          </a:xfrm>
          <a:prstGeom prst="rect">
            <a:avLst/>
          </a:prstGeom>
          <a:solidFill>
            <a:srgbClr val="525559"/>
          </a:solidFill>
        </p:spPr>
        <p:txBody>
          <a:bodyPr wrap="square" rtlCol="0">
            <a:spAutoFit/>
          </a:bodyPr>
          <a:lstStyle/>
          <a:p>
            <a:pPr algn="ctr"/>
            <a:r>
              <a:rPr lang="en-US" sz="1400" dirty="0">
                <a:solidFill>
                  <a:schemeClr val="bg1"/>
                </a:solidFill>
              </a:rPr>
              <a:t>To minimize population exposure to hazards and risks</a:t>
            </a:r>
          </a:p>
        </p:txBody>
      </p:sp>
      <p:sp>
        <p:nvSpPr>
          <p:cNvPr id="9" name="TextBox 8">
            <a:extLst>
              <a:ext uri="{FF2B5EF4-FFF2-40B4-BE49-F238E27FC236}">
                <a16:creationId xmlns:a16="http://schemas.microsoft.com/office/drawing/2014/main" id="{FAB9A72C-D4F0-4551-86E0-6D6F9FAC5AF1}"/>
              </a:ext>
            </a:extLst>
          </p:cNvPr>
          <p:cNvSpPr txBox="1"/>
          <p:nvPr/>
        </p:nvSpPr>
        <p:spPr>
          <a:xfrm>
            <a:off x="889002" y="1468547"/>
            <a:ext cx="1468121" cy="338554"/>
          </a:xfrm>
          <a:prstGeom prst="rect">
            <a:avLst/>
          </a:prstGeom>
          <a:solidFill>
            <a:schemeClr val="bg1"/>
          </a:solidFill>
        </p:spPr>
        <p:txBody>
          <a:bodyPr wrap="square" rtlCol="0">
            <a:spAutoFit/>
          </a:bodyPr>
          <a:lstStyle/>
          <a:p>
            <a:pPr algn="ctr"/>
            <a:r>
              <a:rPr lang="en-US" sz="1600" b="1" dirty="0"/>
              <a:t>Goal</a:t>
            </a:r>
          </a:p>
        </p:txBody>
      </p:sp>
      <p:sp>
        <p:nvSpPr>
          <p:cNvPr id="10" name="TextBox 9">
            <a:extLst>
              <a:ext uri="{FF2B5EF4-FFF2-40B4-BE49-F238E27FC236}">
                <a16:creationId xmlns:a16="http://schemas.microsoft.com/office/drawing/2014/main" id="{2E95BCE1-5544-4904-A9B0-D38B34728EAC}"/>
              </a:ext>
            </a:extLst>
          </p:cNvPr>
          <p:cNvSpPr txBox="1"/>
          <p:nvPr/>
        </p:nvSpPr>
        <p:spPr>
          <a:xfrm>
            <a:off x="721358" y="3339947"/>
            <a:ext cx="1468121" cy="338554"/>
          </a:xfrm>
          <a:prstGeom prst="rect">
            <a:avLst/>
          </a:prstGeom>
          <a:solidFill>
            <a:schemeClr val="bg1"/>
          </a:solidFill>
        </p:spPr>
        <p:txBody>
          <a:bodyPr wrap="square" rtlCol="0">
            <a:spAutoFit/>
          </a:bodyPr>
          <a:lstStyle/>
          <a:p>
            <a:pPr algn="ctr"/>
            <a:r>
              <a:rPr lang="en-US" sz="1600" b="1" dirty="0"/>
              <a:t>Objectives</a:t>
            </a:r>
          </a:p>
        </p:txBody>
      </p:sp>
      <p:sp>
        <p:nvSpPr>
          <p:cNvPr id="11" name="TextBox 10">
            <a:extLst>
              <a:ext uri="{FF2B5EF4-FFF2-40B4-BE49-F238E27FC236}">
                <a16:creationId xmlns:a16="http://schemas.microsoft.com/office/drawing/2014/main" id="{E774CD94-E094-4954-915C-4D71235281FE}"/>
              </a:ext>
            </a:extLst>
          </p:cNvPr>
          <p:cNvSpPr txBox="1"/>
          <p:nvPr/>
        </p:nvSpPr>
        <p:spPr>
          <a:xfrm>
            <a:off x="370838" y="4989206"/>
            <a:ext cx="1468121" cy="338554"/>
          </a:xfrm>
          <a:prstGeom prst="rect">
            <a:avLst/>
          </a:prstGeom>
          <a:solidFill>
            <a:schemeClr val="bg1"/>
          </a:solidFill>
        </p:spPr>
        <p:txBody>
          <a:bodyPr wrap="square" rtlCol="0">
            <a:spAutoFit/>
          </a:bodyPr>
          <a:lstStyle/>
          <a:p>
            <a:pPr algn="ctr"/>
            <a:r>
              <a:rPr lang="en-US" sz="1600" b="1" dirty="0"/>
              <a:t>Tasks</a:t>
            </a:r>
          </a:p>
        </p:txBody>
      </p:sp>
      <p:sp>
        <p:nvSpPr>
          <p:cNvPr id="12" name="TextBox 11">
            <a:extLst>
              <a:ext uri="{FF2B5EF4-FFF2-40B4-BE49-F238E27FC236}">
                <a16:creationId xmlns:a16="http://schemas.microsoft.com/office/drawing/2014/main" id="{5D8374AF-D296-42AC-BB78-7427B56A8500}"/>
              </a:ext>
            </a:extLst>
          </p:cNvPr>
          <p:cNvSpPr txBox="1"/>
          <p:nvPr/>
        </p:nvSpPr>
        <p:spPr>
          <a:xfrm>
            <a:off x="6215375" y="3233481"/>
            <a:ext cx="1620522" cy="523220"/>
          </a:xfrm>
          <a:prstGeom prst="rect">
            <a:avLst/>
          </a:prstGeom>
          <a:solidFill>
            <a:srgbClr val="525559"/>
          </a:solidFill>
        </p:spPr>
        <p:txBody>
          <a:bodyPr wrap="square" rtlCol="0">
            <a:spAutoFit/>
          </a:bodyPr>
          <a:lstStyle/>
          <a:p>
            <a:pPr algn="ctr"/>
            <a:r>
              <a:rPr lang="en-US" sz="1400" dirty="0">
                <a:solidFill>
                  <a:schemeClr val="bg1"/>
                </a:solidFill>
              </a:rPr>
              <a:t>Reducing air pollution in Israel</a:t>
            </a:r>
          </a:p>
        </p:txBody>
      </p:sp>
      <p:sp>
        <p:nvSpPr>
          <p:cNvPr id="13" name="TextBox 12">
            <a:extLst>
              <a:ext uri="{FF2B5EF4-FFF2-40B4-BE49-F238E27FC236}">
                <a16:creationId xmlns:a16="http://schemas.microsoft.com/office/drawing/2014/main" id="{AC35FFA0-DE45-4978-94E4-FE1736ED7A4F}"/>
              </a:ext>
            </a:extLst>
          </p:cNvPr>
          <p:cNvSpPr txBox="1"/>
          <p:nvPr/>
        </p:nvSpPr>
        <p:spPr>
          <a:xfrm>
            <a:off x="2773676" y="3144134"/>
            <a:ext cx="1620522" cy="738664"/>
          </a:xfrm>
          <a:prstGeom prst="rect">
            <a:avLst/>
          </a:prstGeom>
          <a:solidFill>
            <a:srgbClr val="525559"/>
          </a:solidFill>
        </p:spPr>
        <p:txBody>
          <a:bodyPr wrap="square" rtlCol="0">
            <a:spAutoFit/>
          </a:bodyPr>
          <a:lstStyle/>
          <a:p>
            <a:pPr algn="ctr"/>
            <a:r>
              <a:rPr lang="en-US" sz="1400" dirty="0">
                <a:solidFill>
                  <a:schemeClr val="bg1"/>
                </a:solidFill>
              </a:rPr>
              <a:t>Minimizing environmental crime</a:t>
            </a:r>
          </a:p>
        </p:txBody>
      </p:sp>
      <p:sp>
        <p:nvSpPr>
          <p:cNvPr id="3" name="Rectangle 2">
            <a:extLst>
              <a:ext uri="{FF2B5EF4-FFF2-40B4-BE49-F238E27FC236}">
                <a16:creationId xmlns:a16="http://schemas.microsoft.com/office/drawing/2014/main" id="{C6EBD20F-408A-45FE-B095-68249D1D4501}"/>
              </a:ext>
            </a:extLst>
          </p:cNvPr>
          <p:cNvSpPr/>
          <p:nvPr/>
        </p:nvSpPr>
        <p:spPr>
          <a:xfrm>
            <a:off x="8219439" y="1038383"/>
            <a:ext cx="1899917" cy="4041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EDF7009-62AA-45BD-AC9A-C8A837A89A79}"/>
              </a:ext>
            </a:extLst>
          </p:cNvPr>
          <p:cNvSpPr txBox="1"/>
          <p:nvPr/>
        </p:nvSpPr>
        <p:spPr>
          <a:xfrm>
            <a:off x="2392680" y="5744051"/>
            <a:ext cx="1320797" cy="738664"/>
          </a:xfrm>
          <a:prstGeom prst="rect">
            <a:avLst/>
          </a:prstGeom>
          <a:solidFill>
            <a:srgbClr val="525559"/>
          </a:solidFill>
        </p:spPr>
        <p:txBody>
          <a:bodyPr wrap="square" rtlCol="0">
            <a:spAutoFit/>
          </a:bodyPr>
          <a:lstStyle/>
          <a:p>
            <a:pPr algn="ctr"/>
            <a:r>
              <a:rPr lang="en-US" sz="1400" dirty="0">
                <a:solidFill>
                  <a:schemeClr val="bg1"/>
                </a:solidFill>
              </a:rPr>
              <a:t>Implementing the “Polluter Pays” Law</a:t>
            </a:r>
          </a:p>
        </p:txBody>
      </p:sp>
      <p:sp>
        <p:nvSpPr>
          <p:cNvPr id="15" name="TextBox 14">
            <a:extLst>
              <a:ext uri="{FF2B5EF4-FFF2-40B4-BE49-F238E27FC236}">
                <a16:creationId xmlns:a16="http://schemas.microsoft.com/office/drawing/2014/main" id="{DCC61205-C74A-48FA-A8B1-A71F46D57CA4}"/>
              </a:ext>
            </a:extLst>
          </p:cNvPr>
          <p:cNvSpPr txBox="1"/>
          <p:nvPr/>
        </p:nvSpPr>
        <p:spPr>
          <a:xfrm>
            <a:off x="3858257" y="5639666"/>
            <a:ext cx="1170940" cy="954107"/>
          </a:xfrm>
          <a:prstGeom prst="rect">
            <a:avLst/>
          </a:prstGeom>
          <a:solidFill>
            <a:srgbClr val="525559"/>
          </a:solidFill>
        </p:spPr>
        <p:txBody>
          <a:bodyPr wrap="square" rtlCol="0">
            <a:spAutoFit/>
          </a:bodyPr>
          <a:lstStyle/>
          <a:p>
            <a:pPr algn="ctr"/>
            <a:r>
              <a:rPr lang="en-US" sz="1400" dirty="0">
                <a:solidFill>
                  <a:schemeClr val="bg1"/>
                </a:solidFill>
              </a:rPr>
              <a:t>Publicizing a new enforcement standard</a:t>
            </a:r>
          </a:p>
        </p:txBody>
      </p:sp>
      <p:sp>
        <p:nvSpPr>
          <p:cNvPr id="16" name="TextBox 15">
            <a:extLst>
              <a:ext uri="{FF2B5EF4-FFF2-40B4-BE49-F238E27FC236}">
                <a16:creationId xmlns:a16="http://schemas.microsoft.com/office/drawing/2014/main" id="{7BC18408-CE3E-4228-BA01-E477897CF2E1}"/>
              </a:ext>
            </a:extLst>
          </p:cNvPr>
          <p:cNvSpPr txBox="1"/>
          <p:nvPr/>
        </p:nvSpPr>
        <p:spPr>
          <a:xfrm>
            <a:off x="5476229" y="5744051"/>
            <a:ext cx="1706890" cy="738664"/>
          </a:xfrm>
          <a:prstGeom prst="rect">
            <a:avLst/>
          </a:prstGeom>
          <a:solidFill>
            <a:srgbClr val="525559"/>
          </a:solidFill>
        </p:spPr>
        <p:txBody>
          <a:bodyPr wrap="square" rtlCol="0">
            <a:spAutoFit/>
          </a:bodyPr>
          <a:lstStyle/>
          <a:p>
            <a:pPr algn="ctr"/>
            <a:r>
              <a:rPr lang="en-US" sz="1400" dirty="0">
                <a:solidFill>
                  <a:schemeClr val="bg1"/>
                </a:solidFill>
              </a:rPr>
              <a:t>Standardizing Emissions for Key Industrial Complexes </a:t>
            </a:r>
          </a:p>
        </p:txBody>
      </p:sp>
      <p:sp>
        <p:nvSpPr>
          <p:cNvPr id="17" name="TextBox 16">
            <a:extLst>
              <a:ext uri="{FF2B5EF4-FFF2-40B4-BE49-F238E27FC236}">
                <a16:creationId xmlns:a16="http://schemas.microsoft.com/office/drawing/2014/main" id="{E7C42590-5E8D-481D-B2FA-C051243D10C6}"/>
              </a:ext>
            </a:extLst>
          </p:cNvPr>
          <p:cNvSpPr txBox="1"/>
          <p:nvPr/>
        </p:nvSpPr>
        <p:spPr>
          <a:xfrm>
            <a:off x="7462507" y="5639666"/>
            <a:ext cx="1706890" cy="954107"/>
          </a:xfrm>
          <a:prstGeom prst="rect">
            <a:avLst/>
          </a:prstGeom>
          <a:solidFill>
            <a:srgbClr val="525559"/>
          </a:solidFill>
        </p:spPr>
        <p:txBody>
          <a:bodyPr wrap="square" rtlCol="0">
            <a:spAutoFit/>
          </a:bodyPr>
          <a:lstStyle/>
          <a:p>
            <a:pPr algn="ctr"/>
            <a:r>
              <a:rPr lang="en-US" sz="1400" dirty="0">
                <a:solidFill>
                  <a:schemeClr val="bg1"/>
                </a:solidFill>
              </a:rPr>
              <a:t>Setting new regulations as required by the “Clean Air Act”</a:t>
            </a:r>
          </a:p>
        </p:txBody>
      </p:sp>
    </p:spTree>
    <p:extLst>
      <p:ext uri="{BB962C8B-B14F-4D97-AF65-F5344CB8AC3E}">
        <p14:creationId xmlns:p14="http://schemas.microsoft.com/office/powerpoint/2010/main" val="351333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Planning, Budgeting and Performance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1"/>
            <a:ext cx="10515600" cy="4351338"/>
          </a:xfrm>
        </p:spPr>
        <p:txBody>
          <a:bodyPr>
            <a:normAutofit/>
          </a:bodyPr>
          <a:lstStyle/>
          <a:p>
            <a:pPr lvl="1" indent="-400050">
              <a:buClr>
                <a:schemeClr val="accent2">
                  <a:lumMod val="75000"/>
                </a:schemeClr>
              </a:buClr>
              <a:buFont typeface="Wingdings" panose="05000000000000000000" pitchFamily="2" charset="2"/>
              <a:buChar char="§"/>
            </a:pPr>
            <a:r>
              <a:rPr lang="en-US" dirty="0"/>
              <a:t>Input - </a:t>
            </a:r>
            <a:r>
              <a:rPr lang="he-IL" dirty="0"/>
              <a:t> </a:t>
            </a:r>
            <a:r>
              <a:rPr lang="en-US" dirty="0"/>
              <a:t>Defining budget items according to the inputs required for the budgeted body. Minimum administrative flexibility and planning. Input indices.</a:t>
            </a:r>
          </a:p>
          <a:p>
            <a:pPr lvl="1" indent="-400050">
              <a:buClr>
                <a:schemeClr val="accent2">
                  <a:lumMod val="75000"/>
                </a:schemeClr>
              </a:buClr>
              <a:buFont typeface="Wingdings" panose="05000000000000000000" pitchFamily="2" charset="2"/>
              <a:buChar char="§"/>
            </a:pPr>
            <a:r>
              <a:rPr lang="en-US" dirty="0"/>
              <a:t>Action</a:t>
            </a:r>
            <a:r>
              <a:rPr lang="he-IL" dirty="0"/>
              <a:t> - </a:t>
            </a:r>
            <a:r>
              <a:rPr lang="en-US" dirty="0"/>
              <a:t>Defining budget items according to actions expected from the budgeted body. Wider managerial flexibility and planning. Requires planning (research) inputs. Action indices. </a:t>
            </a:r>
          </a:p>
          <a:p>
            <a:pPr lvl="1" indent="-400050">
              <a:buClr>
                <a:schemeClr val="accent2">
                  <a:lumMod val="75000"/>
                </a:schemeClr>
              </a:buClr>
              <a:buFont typeface="Wingdings" panose="05000000000000000000" pitchFamily="2" charset="2"/>
              <a:buChar char="§"/>
            </a:pPr>
            <a:r>
              <a:rPr lang="en-US" dirty="0"/>
              <a:t>Output</a:t>
            </a:r>
            <a:r>
              <a:rPr lang="he-IL" dirty="0"/>
              <a:t> – </a:t>
            </a:r>
            <a:r>
              <a:rPr lang="en-US" dirty="0"/>
              <a:t>Defining budget items based on the expected performance (performance budgeting). Broad managerial and planning flexibility. Requires planning (research) connectivity to action and input. Output indices. </a:t>
            </a:r>
          </a:p>
          <a:p>
            <a:pPr lvl="1" indent="-400050">
              <a:buClr>
                <a:schemeClr val="accent2">
                  <a:lumMod val="75000"/>
                </a:schemeClr>
              </a:buClr>
              <a:buFont typeface="Wingdings" panose="05000000000000000000" pitchFamily="2" charset="2"/>
              <a:buChar char="§"/>
            </a:pPr>
            <a:r>
              <a:rPr lang="en-US" dirty="0"/>
              <a:t>Outcome – Defining budget items according to expected results. Maximum managerial flexibility. Requires planning (research) inputs. Outcome indices. </a:t>
            </a:r>
          </a:p>
        </p:txBody>
      </p:sp>
    </p:spTree>
    <p:extLst>
      <p:ext uri="{BB962C8B-B14F-4D97-AF65-F5344CB8AC3E}">
        <p14:creationId xmlns:p14="http://schemas.microsoft.com/office/powerpoint/2010/main" val="423196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SWOT Analysis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22373F9-6D2E-4147-8C09-F64A30454309}"/>
              </a:ext>
            </a:extLst>
          </p:cNvPr>
          <p:cNvPicPr>
            <a:picLocks noChangeAspect="1"/>
          </p:cNvPicPr>
          <p:nvPr/>
        </p:nvPicPr>
        <p:blipFill rotWithShape="1">
          <a:blip r:embed="rId2"/>
          <a:srcRect l="53500" t="36000" r="5666" b="37333"/>
          <a:stretch/>
        </p:blipFill>
        <p:spPr>
          <a:xfrm>
            <a:off x="1590040" y="1884840"/>
            <a:ext cx="7537027" cy="2768704"/>
          </a:xfrm>
          <a:prstGeom prst="rect">
            <a:avLst/>
          </a:prstGeom>
        </p:spPr>
      </p:pic>
      <p:sp>
        <p:nvSpPr>
          <p:cNvPr id="2" name="Rectangle 1">
            <a:extLst>
              <a:ext uri="{FF2B5EF4-FFF2-40B4-BE49-F238E27FC236}">
                <a16:creationId xmlns:a16="http://schemas.microsoft.com/office/drawing/2014/main" id="{11D4D705-2761-42AF-AE9C-F0F28D4B3237}"/>
              </a:ext>
            </a:extLst>
          </p:cNvPr>
          <p:cNvSpPr/>
          <p:nvPr/>
        </p:nvSpPr>
        <p:spPr>
          <a:xfrm>
            <a:off x="6695440" y="2225040"/>
            <a:ext cx="2001520" cy="843279"/>
          </a:xfrm>
          <a:prstGeom prst="rect">
            <a:avLst/>
          </a:prstGeom>
          <a:solidFill>
            <a:srgbClr val="FF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674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SWOT Analysis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7268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8852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6004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lumMod val="75000"/>
                </a:schemeClr>
              </a:solidFill>
            </a:endParaRP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287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Principle – Agent Framework</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1"/>
            <a:ext cx="9357360" cy="5252880"/>
          </a:xfrm>
        </p:spPr>
        <p:txBody>
          <a:bodyPr>
            <a:normAutofit fontScale="92500" lnSpcReduction="10000"/>
          </a:bodyPr>
          <a:lstStyle/>
          <a:p>
            <a:pPr marL="342900" indent="-342900">
              <a:buClr>
                <a:schemeClr val="accent2">
                  <a:lumMod val="75000"/>
                </a:schemeClr>
              </a:buClr>
              <a:buFont typeface="Wingdings" panose="05000000000000000000" pitchFamily="2" charset="2"/>
              <a:buChar char="§"/>
            </a:pPr>
            <a:r>
              <a:rPr lang="en-GB" sz="2400" dirty="0"/>
              <a:t>The Principle-Agent approach sees the relationship in the human reality as one between authority (Principle) and subordinates (Agent). The principle has the authority to set rules and compensation, including those referring to the subordinate-agent, whereas the agent holds private information regarding their abilities, intentions and action. </a:t>
            </a:r>
          </a:p>
          <a:p>
            <a:pPr marL="342900" indent="-342900">
              <a:buClr>
                <a:schemeClr val="accent2">
                  <a:lumMod val="75000"/>
                </a:schemeClr>
              </a:buClr>
              <a:buFont typeface="Wingdings" panose="05000000000000000000" pitchFamily="2" charset="2"/>
              <a:buChar char="§"/>
            </a:pPr>
            <a:r>
              <a:rPr lang="en-GB" sz="2400" dirty="0"/>
              <a:t>The Principle aspires to bring the Agent to invest their utmost abilities and productivity, however they do not necessarily know the private information held by the agent. The Agent may use this information strategically in order to reach benefits that may not always coincide with those of the principle and the organization. </a:t>
            </a:r>
          </a:p>
          <a:p>
            <a:pPr marL="342900" indent="-342900">
              <a:buClr>
                <a:schemeClr val="accent2">
                  <a:lumMod val="75000"/>
                </a:schemeClr>
              </a:buClr>
              <a:buFont typeface="Wingdings" panose="05000000000000000000" pitchFamily="2" charset="2"/>
              <a:buChar char="§"/>
            </a:pPr>
            <a:r>
              <a:rPr lang="en-GB" sz="2400" dirty="0"/>
              <a:t>The Principle-Agent model depicts a basic matter of asymmetrical information that leads to a control issue between the principle and the agent. </a:t>
            </a:r>
          </a:p>
          <a:p>
            <a:pPr marL="342900" indent="-342900">
              <a:buClr>
                <a:schemeClr val="accent2">
                  <a:lumMod val="75000"/>
                </a:schemeClr>
              </a:buClr>
              <a:buFont typeface="Wingdings" panose="05000000000000000000" pitchFamily="2" charset="2"/>
              <a:buChar char="§"/>
            </a:pPr>
            <a:r>
              <a:rPr lang="en-GB" sz="2400" dirty="0"/>
              <a:t>Economics literature deals with this matter in great length trying to find a structure and contract that would maximize the organization’s efficiency. </a:t>
            </a:r>
          </a:p>
          <a:p>
            <a:pPr marL="342900" indent="-342900">
              <a:buClr>
                <a:schemeClr val="accent2">
                  <a:lumMod val="75000"/>
                </a:schemeClr>
              </a:buClr>
              <a:buFont typeface="Wingdings" panose="05000000000000000000" pitchFamily="2" charset="2"/>
              <a:buChar char="§"/>
            </a:pPr>
            <a:r>
              <a:rPr lang="en-GB" sz="2400" dirty="0"/>
              <a:t>This is an individual incident reflecting a greater issue: the </a:t>
            </a:r>
            <a:r>
              <a:rPr lang="en-GB" sz="2400" b="1" u="sng" dirty="0"/>
              <a:t>Collective Action Problem</a:t>
            </a:r>
            <a:r>
              <a:rPr lang="en-GB" sz="2400" dirty="0"/>
              <a:t>.</a:t>
            </a:r>
            <a:endParaRPr lang="en-US" sz="2400" dirty="0"/>
          </a:p>
        </p:txBody>
      </p:sp>
    </p:spTree>
    <p:extLst>
      <p:ext uri="{BB962C8B-B14F-4D97-AF65-F5344CB8AC3E}">
        <p14:creationId xmlns:p14="http://schemas.microsoft.com/office/powerpoint/2010/main" val="180648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535429"/>
            <a:ext cx="10515600" cy="4351338"/>
          </a:xfrm>
        </p:spPr>
        <p:txBody>
          <a:bodyPr>
            <a:normAutofit/>
          </a:bodyPr>
          <a:lstStyle/>
          <a:p>
            <a:pPr lvl="1" indent="-400050">
              <a:buClr>
                <a:schemeClr val="accent2">
                  <a:lumMod val="75000"/>
                </a:schemeClr>
              </a:buClr>
              <a:buFont typeface="Wingdings" panose="05000000000000000000" pitchFamily="2" charset="2"/>
              <a:buChar char="§"/>
            </a:pPr>
            <a:r>
              <a:rPr lang="en-US" dirty="0"/>
              <a:t>D</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Balanced </a:t>
            </a:r>
            <a:r>
              <a:rPr lang="en-US" sz="3200" b="1" dirty="0" err="1">
                <a:solidFill>
                  <a:schemeClr val="accent6">
                    <a:lumMod val="75000"/>
                  </a:schemeClr>
                </a:solidFill>
              </a:rPr>
              <a:t>Scorcard</a:t>
            </a:r>
            <a:r>
              <a:rPr lang="en-US" sz="3200" b="1" dirty="0">
                <a:solidFill>
                  <a:schemeClr val="accent6">
                    <a:lumMod val="75000"/>
                  </a:schemeClr>
                </a:solidFill>
              </a:rPr>
              <a:t> Method</a:t>
            </a:r>
          </a:p>
        </p:txBody>
      </p:sp>
    </p:spTree>
    <p:extLst>
      <p:ext uri="{BB962C8B-B14F-4D97-AF65-F5344CB8AC3E}">
        <p14:creationId xmlns:p14="http://schemas.microsoft.com/office/powerpoint/2010/main" val="3914510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1237E22-665C-4B9A-BCD6-B8B4434262AD}"/>
              </a:ext>
            </a:extLst>
          </p:cNvPr>
          <p:cNvPicPr>
            <a:picLocks noChangeAspect="1"/>
          </p:cNvPicPr>
          <p:nvPr/>
        </p:nvPicPr>
        <p:blipFill rotWithShape="1">
          <a:blip r:embed="rId2"/>
          <a:srcRect l="16874" t="31417" r="36720" b="11833"/>
          <a:stretch/>
        </p:blipFill>
        <p:spPr>
          <a:xfrm>
            <a:off x="1360170" y="645795"/>
            <a:ext cx="8618220" cy="5928289"/>
          </a:xfrm>
          <a:prstGeom prst="rect">
            <a:avLst/>
          </a:prstGeom>
        </p:spPr>
      </p:pic>
    </p:spTree>
    <p:extLst>
      <p:ext uri="{BB962C8B-B14F-4D97-AF65-F5344CB8AC3E}">
        <p14:creationId xmlns:p14="http://schemas.microsoft.com/office/powerpoint/2010/main" val="616074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EE85C2F-A0FE-4064-B3D1-E7C5E42F7988}"/>
              </a:ext>
            </a:extLst>
          </p:cNvPr>
          <p:cNvPicPr>
            <a:picLocks noChangeAspect="1"/>
          </p:cNvPicPr>
          <p:nvPr/>
        </p:nvPicPr>
        <p:blipFill rotWithShape="1">
          <a:blip r:embed="rId2"/>
          <a:srcRect l="15281" t="19901" r="38313" b="21834"/>
          <a:stretch/>
        </p:blipFill>
        <p:spPr>
          <a:xfrm>
            <a:off x="1692910" y="754379"/>
            <a:ext cx="8125460" cy="5738495"/>
          </a:xfrm>
          <a:prstGeom prst="rect">
            <a:avLst/>
          </a:prstGeom>
        </p:spPr>
      </p:pic>
    </p:spTree>
    <p:extLst>
      <p:ext uri="{BB962C8B-B14F-4D97-AF65-F5344CB8AC3E}">
        <p14:creationId xmlns:p14="http://schemas.microsoft.com/office/powerpoint/2010/main" val="1576974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535429"/>
            <a:ext cx="10515600" cy="4351338"/>
          </a:xfrm>
        </p:spPr>
        <p:txBody>
          <a:bodyPr>
            <a:normAutofit/>
          </a:bodyPr>
          <a:lstStyle/>
          <a:p>
            <a:pPr lvl="1" indent="-400050">
              <a:buClr>
                <a:schemeClr val="accent2">
                  <a:lumMod val="75000"/>
                </a:schemeClr>
              </a:buClr>
              <a:buFont typeface="Wingdings" panose="05000000000000000000" pitchFamily="2" charset="2"/>
              <a:buChar char="§"/>
            </a:pPr>
            <a:r>
              <a:rPr lang="en-US" dirty="0"/>
              <a:t>Direct External Solutions – direct manipulation of the benefit function by punishing for non-cooperation and giving a prize for cooperation.  </a:t>
            </a:r>
          </a:p>
          <a:p>
            <a:pPr marL="1085850" lvl="2" indent="-342900">
              <a:buClr>
                <a:schemeClr val="accent6">
                  <a:lumMod val="75000"/>
                </a:schemeClr>
              </a:buClr>
              <a:buFont typeface="Wingdings" panose="05000000000000000000" pitchFamily="2" charset="2"/>
              <a:buChar char="q"/>
            </a:pPr>
            <a:r>
              <a:rPr lang="en-US" dirty="0"/>
              <a:t>Advantages: Certain; immediate cooperation</a:t>
            </a:r>
          </a:p>
          <a:p>
            <a:pPr marL="1085850" lvl="2" indent="-342900">
              <a:buClr>
                <a:schemeClr val="accent6">
                  <a:lumMod val="75000"/>
                </a:schemeClr>
              </a:buClr>
              <a:buFont typeface="Wingdings" panose="05000000000000000000" pitchFamily="2" charset="2"/>
              <a:buChar char="q"/>
            </a:pPr>
            <a:r>
              <a:rPr lang="en-US" dirty="0"/>
              <a:t>Disadvantages: No internalization; high cost to enforce</a:t>
            </a:r>
          </a:p>
          <a:p>
            <a:pPr lvl="1" indent="-400050">
              <a:buClr>
                <a:schemeClr val="accent2">
                  <a:lumMod val="75000"/>
                </a:schemeClr>
              </a:buClr>
              <a:buFont typeface="Wingdings" panose="05000000000000000000" pitchFamily="2" charset="2"/>
              <a:buChar char="§"/>
            </a:pPr>
            <a:r>
              <a:rPr lang="en-US" dirty="0"/>
              <a:t>Indirect External Solutions – structural changes in the game leading the players to learn themselves and internalize the advantages of cooperation. </a:t>
            </a:r>
          </a:p>
          <a:p>
            <a:pPr marL="1085850" lvl="2" indent="-342900">
              <a:buClr>
                <a:schemeClr val="accent6">
                  <a:lumMod val="75000"/>
                </a:schemeClr>
              </a:buClr>
              <a:buFont typeface="Wingdings" panose="05000000000000000000" pitchFamily="2" charset="2"/>
              <a:buChar char="q"/>
            </a:pPr>
            <a:r>
              <a:rPr lang="en-US" dirty="0"/>
              <a:t>Advantages: Self learning and internalization; low cost to enforce </a:t>
            </a:r>
          </a:p>
          <a:p>
            <a:pPr marL="1085850" lvl="2" indent="-342900">
              <a:buClr>
                <a:schemeClr val="accent6">
                  <a:lumMod val="75000"/>
                </a:schemeClr>
              </a:buClr>
              <a:buFont typeface="Wingdings" panose="05000000000000000000" pitchFamily="2" charset="2"/>
              <a:buChar char="q"/>
            </a:pPr>
            <a:r>
              <a:rPr lang="en-US" dirty="0"/>
              <a:t>Disadvantages: long-term process</a:t>
            </a:r>
          </a:p>
          <a:p>
            <a:pPr lvl="1" indent="-400050">
              <a:buClr>
                <a:schemeClr val="accent2">
                  <a:lumMod val="75000"/>
                </a:schemeClr>
              </a:buClr>
              <a:buFont typeface="Wingdings" panose="05000000000000000000" pitchFamily="2" charset="2"/>
              <a:buChar char="§"/>
            </a:pPr>
            <a:r>
              <a:rPr lang="en-US" dirty="0"/>
              <a:t>Canceling the game: privatization, nationalization </a:t>
            </a:r>
          </a:p>
          <a:p>
            <a:pPr lvl="1" indent="-400050">
              <a:buClr>
                <a:schemeClr val="accent2">
                  <a:lumMod val="75000"/>
                </a:schemeClr>
              </a:buClr>
              <a:buFont typeface="Wingdings" panose="05000000000000000000" pitchFamily="2" charset="2"/>
              <a:buChar char="§"/>
            </a:pPr>
            <a:r>
              <a:rPr lang="en-US" dirty="0"/>
              <a:t>Inefficient Strategies: ad campaign; providing more of the public good</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The Four Aspects Measured in the Balanced Scorecard Method</a:t>
            </a:r>
          </a:p>
        </p:txBody>
      </p:sp>
    </p:spTree>
    <p:extLst>
      <p:ext uri="{BB962C8B-B14F-4D97-AF65-F5344CB8AC3E}">
        <p14:creationId xmlns:p14="http://schemas.microsoft.com/office/powerpoint/2010/main" val="1196946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535429"/>
            <a:ext cx="10515600" cy="4351338"/>
          </a:xfrm>
        </p:spPr>
        <p:txBody>
          <a:bodyPr>
            <a:normAutofit/>
          </a:bodyPr>
          <a:lstStyle/>
          <a:p>
            <a:pPr lvl="1" indent="-400050">
              <a:buClr>
                <a:schemeClr val="accent2">
                  <a:lumMod val="75000"/>
                </a:schemeClr>
              </a:buClr>
              <a:buFont typeface="Wingdings" panose="05000000000000000000" pitchFamily="2" charset="2"/>
              <a:buChar char="§"/>
            </a:pPr>
            <a:r>
              <a:rPr lang="en-US" dirty="0"/>
              <a:t>Direct External Solutions – direct manipulation of the benefit function by punishing for non-cooperation and giving a prize for cooperation.  </a:t>
            </a:r>
          </a:p>
          <a:p>
            <a:pPr marL="1085850" lvl="2" indent="-342900">
              <a:buClr>
                <a:schemeClr val="accent6">
                  <a:lumMod val="75000"/>
                </a:schemeClr>
              </a:buClr>
              <a:buFont typeface="Wingdings" panose="05000000000000000000" pitchFamily="2" charset="2"/>
              <a:buChar char="q"/>
            </a:pPr>
            <a:r>
              <a:rPr lang="en-US" dirty="0"/>
              <a:t>Advantages: Certain; immediate cooperation</a:t>
            </a:r>
          </a:p>
          <a:p>
            <a:pPr marL="1085850" lvl="2" indent="-342900">
              <a:buClr>
                <a:schemeClr val="accent6">
                  <a:lumMod val="75000"/>
                </a:schemeClr>
              </a:buClr>
              <a:buFont typeface="Wingdings" panose="05000000000000000000" pitchFamily="2" charset="2"/>
              <a:buChar char="q"/>
            </a:pPr>
            <a:r>
              <a:rPr lang="en-US" dirty="0"/>
              <a:t>Disadvantages: No internalization; high cost to enforce</a:t>
            </a:r>
          </a:p>
          <a:p>
            <a:pPr lvl="1" indent="-400050">
              <a:buClr>
                <a:schemeClr val="accent2">
                  <a:lumMod val="75000"/>
                </a:schemeClr>
              </a:buClr>
              <a:buFont typeface="Wingdings" panose="05000000000000000000" pitchFamily="2" charset="2"/>
              <a:buChar char="§"/>
            </a:pPr>
            <a:r>
              <a:rPr lang="en-US" dirty="0"/>
              <a:t>Indirect External Solutions – structural changes in the game leading the players to learn themselves and internalize the advantages of cooperation. </a:t>
            </a:r>
          </a:p>
          <a:p>
            <a:pPr marL="1085850" lvl="2" indent="-342900">
              <a:buClr>
                <a:schemeClr val="accent6">
                  <a:lumMod val="75000"/>
                </a:schemeClr>
              </a:buClr>
              <a:buFont typeface="Wingdings" panose="05000000000000000000" pitchFamily="2" charset="2"/>
              <a:buChar char="q"/>
            </a:pPr>
            <a:r>
              <a:rPr lang="en-US" dirty="0"/>
              <a:t>Advantages: Self learning and internalization; low cost to enforce </a:t>
            </a:r>
          </a:p>
          <a:p>
            <a:pPr marL="1085850" lvl="2" indent="-342900">
              <a:buClr>
                <a:schemeClr val="accent6">
                  <a:lumMod val="75000"/>
                </a:schemeClr>
              </a:buClr>
              <a:buFont typeface="Wingdings" panose="05000000000000000000" pitchFamily="2" charset="2"/>
              <a:buChar char="q"/>
            </a:pPr>
            <a:r>
              <a:rPr lang="en-US" dirty="0"/>
              <a:t>Disadvantages: long-term process</a:t>
            </a:r>
          </a:p>
          <a:p>
            <a:pPr lvl="1" indent="-400050">
              <a:buClr>
                <a:schemeClr val="accent2">
                  <a:lumMod val="75000"/>
                </a:schemeClr>
              </a:buClr>
              <a:buFont typeface="Wingdings" panose="05000000000000000000" pitchFamily="2" charset="2"/>
              <a:buChar char="§"/>
            </a:pPr>
            <a:r>
              <a:rPr lang="en-US" dirty="0"/>
              <a:t>Canceling the game: privatization, nationalization </a:t>
            </a:r>
          </a:p>
          <a:p>
            <a:pPr lvl="1" indent="-400050">
              <a:buClr>
                <a:schemeClr val="accent2">
                  <a:lumMod val="75000"/>
                </a:schemeClr>
              </a:buClr>
              <a:buFont typeface="Wingdings" panose="05000000000000000000" pitchFamily="2" charset="2"/>
              <a:buChar char="§"/>
            </a:pPr>
            <a:r>
              <a:rPr lang="en-US" dirty="0"/>
              <a:t>Inefficient Strategies: ad campaign; providing more of the public good</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Key Performance Indicators (KPI)</a:t>
            </a:r>
          </a:p>
        </p:txBody>
      </p:sp>
    </p:spTree>
    <p:extLst>
      <p:ext uri="{BB962C8B-B14F-4D97-AF65-F5344CB8AC3E}">
        <p14:creationId xmlns:p14="http://schemas.microsoft.com/office/powerpoint/2010/main" val="1819405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4B97F17-3AF4-483E-AC86-D84780C857D7}"/>
              </a:ext>
            </a:extLst>
          </p:cNvPr>
          <p:cNvPicPr>
            <a:picLocks noChangeAspect="1"/>
          </p:cNvPicPr>
          <p:nvPr/>
        </p:nvPicPr>
        <p:blipFill rotWithShape="1">
          <a:blip r:embed="rId2"/>
          <a:srcRect l="12094" t="21164" r="36813" b="18666"/>
          <a:stretch/>
        </p:blipFill>
        <p:spPr>
          <a:xfrm>
            <a:off x="589280" y="788510"/>
            <a:ext cx="9640570" cy="6386018"/>
          </a:xfrm>
          <a:prstGeom prst="rect">
            <a:avLst/>
          </a:prstGeom>
        </p:spPr>
      </p:pic>
    </p:spTree>
    <p:extLst>
      <p:ext uri="{BB962C8B-B14F-4D97-AF65-F5344CB8AC3E}">
        <p14:creationId xmlns:p14="http://schemas.microsoft.com/office/powerpoint/2010/main" val="1631143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77A9D5D-0C54-4453-8905-F4FADB0518F7}"/>
              </a:ext>
            </a:extLst>
          </p:cNvPr>
          <p:cNvPicPr>
            <a:picLocks noChangeAspect="1"/>
          </p:cNvPicPr>
          <p:nvPr/>
        </p:nvPicPr>
        <p:blipFill rotWithShape="1">
          <a:blip r:embed="rId2"/>
          <a:srcRect l="35760" t="23386" r="14927" b="14612"/>
          <a:stretch/>
        </p:blipFill>
        <p:spPr>
          <a:xfrm>
            <a:off x="675640" y="1165701"/>
            <a:ext cx="10331450" cy="5455717"/>
          </a:xfrm>
          <a:prstGeom prst="rect">
            <a:avLst/>
          </a:prstGeom>
        </p:spPr>
      </p:pic>
    </p:spTree>
    <p:extLst>
      <p:ext uri="{BB962C8B-B14F-4D97-AF65-F5344CB8AC3E}">
        <p14:creationId xmlns:p14="http://schemas.microsoft.com/office/powerpoint/2010/main" val="3073169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535429"/>
            <a:ext cx="10515600" cy="4351338"/>
          </a:xfrm>
        </p:spPr>
        <p:txBody>
          <a:bodyPr>
            <a:normAutofit/>
          </a:bodyPr>
          <a:lstStyle/>
          <a:p>
            <a:pPr lvl="1" indent="-400050">
              <a:buClr>
                <a:schemeClr val="accent2">
                  <a:lumMod val="75000"/>
                </a:schemeClr>
              </a:buClr>
              <a:buFont typeface="Wingdings" panose="05000000000000000000" pitchFamily="2" charset="2"/>
              <a:buChar char="§"/>
            </a:pPr>
            <a:r>
              <a:rPr lang="en-US" dirty="0"/>
              <a:t>Direct External Solutions – direct manipulation of the benefit function by punishing for non-cooperation and giving a prize for cooperation.  </a:t>
            </a:r>
          </a:p>
          <a:p>
            <a:pPr marL="1085850" lvl="2" indent="-342900">
              <a:buClr>
                <a:schemeClr val="accent6">
                  <a:lumMod val="75000"/>
                </a:schemeClr>
              </a:buClr>
              <a:buFont typeface="Wingdings" panose="05000000000000000000" pitchFamily="2" charset="2"/>
              <a:buChar char="q"/>
            </a:pPr>
            <a:r>
              <a:rPr lang="en-US" dirty="0"/>
              <a:t>Advantages: Certain; immediate cooperation</a:t>
            </a:r>
          </a:p>
          <a:p>
            <a:pPr marL="1085850" lvl="2" indent="-342900">
              <a:buClr>
                <a:schemeClr val="accent6">
                  <a:lumMod val="75000"/>
                </a:schemeClr>
              </a:buClr>
              <a:buFont typeface="Wingdings" panose="05000000000000000000" pitchFamily="2" charset="2"/>
              <a:buChar char="q"/>
            </a:pPr>
            <a:r>
              <a:rPr lang="en-US" dirty="0"/>
              <a:t>Disadvantages: No internalization; high cost to enforce</a:t>
            </a:r>
          </a:p>
          <a:p>
            <a:pPr lvl="1" indent="-400050">
              <a:buClr>
                <a:schemeClr val="accent2">
                  <a:lumMod val="75000"/>
                </a:schemeClr>
              </a:buClr>
              <a:buFont typeface="Wingdings" panose="05000000000000000000" pitchFamily="2" charset="2"/>
              <a:buChar char="§"/>
            </a:pPr>
            <a:r>
              <a:rPr lang="en-US" dirty="0"/>
              <a:t>Indirect External Solutions – structural changes in the game leading the players to learn themselves and internalize the advantages of cooperation. </a:t>
            </a:r>
          </a:p>
          <a:p>
            <a:pPr marL="1085850" lvl="2" indent="-342900">
              <a:buClr>
                <a:schemeClr val="accent6">
                  <a:lumMod val="75000"/>
                </a:schemeClr>
              </a:buClr>
              <a:buFont typeface="Wingdings" panose="05000000000000000000" pitchFamily="2" charset="2"/>
              <a:buChar char="q"/>
            </a:pPr>
            <a:r>
              <a:rPr lang="en-US" dirty="0"/>
              <a:t>Advantages: Self learning and internalization; low cost to enforce </a:t>
            </a:r>
          </a:p>
          <a:p>
            <a:pPr marL="1085850" lvl="2" indent="-342900">
              <a:buClr>
                <a:schemeClr val="accent6">
                  <a:lumMod val="75000"/>
                </a:schemeClr>
              </a:buClr>
              <a:buFont typeface="Wingdings" panose="05000000000000000000" pitchFamily="2" charset="2"/>
              <a:buChar char="q"/>
            </a:pPr>
            <a:r>
              <a:rPr lang="en-US" dirty="0"/>
              <a:t>Disadvantages: long-term process</a:t>
            </a:r>
          </a:p>
          <a:p>
            <a:pPr lvl="1" indent="-400050">
              <a:buClr>
                <a:schemeClr val="accent2">
                  <a:lumMod val="75000"/>
                </a:schemeClr>
              </a:buClr>
              <a:buFont typeface="Wingdings" panose="05000000000000000000" pitchFamily="2" charset="2"/>
              <a:buChar char="§"/>
            </a:pPr>
            <a:r>
              <a:rPr lang="en-US" dirty="0"/>
              <a:t>Canceling the game: privatization, nationalization </a:t>
            </a:r>
          </a:p>
          <a:p>
            <a:pPr lvl="1" indent="-400050">
              <a:buClr>
                <a:schemeClr val="accent2">
                  <a:lumMod val="75000"/>
                </a:schemeClr>
              </a:buClr>
              <a:buFont typeface="Wingdings" panose="05000000000000000000" pitchFamily="2" charset="2"/>
              <a:buChar char="§"/>
            </a:pPr>
            <a:r>
              <a:rPr lang="en-US" dirty="0"/>
              <a:t>Inefficient Strategies: ad campaign; providing more of the public good</a:t>
            </a:r>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Logic Model</a:t>
            </a:r>
          </a:p>
        </p:txBody>
      </p:sp>
    </p:spTree>
    <p:extLst>
      <p:ext uri="{BB962C8B-B14F-4D97-AF65-F5344CB8AC3E}">
        <p14:creationId xmlns:p14="http://schemas.microsoft.com/office/powerpoint/2010/main" val="25141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Example 1</a:t>
            </a:r>
          </a:p>
        </p:txBody>
      </p:sp>
      <p:pic>
        <p:nvPicPr>
          <p:cNvPr id="9" name="Picture 8">
            <a:extLst>
              <a:ext uri="{FF2B5EF4-FFF2-40B4-BE49-F238E27FC236}">
                <a16:creationId xmlns:a16="http://schemas.microsoft.com/office/drawing/2014/main" id="{40B9CA51-606F-44C3-8574-753536BD70C1}"/>
              </a:ext>
            </a:extLst>
          </p:cNvPr>
          <p:cNvPicPr>
            <a:picLocks noChangeAspect="1"/>
          </p:cNvPicPr>
          <p:nvPr/>
        </p:nvPicPr>
        <p:blipFill rotWithShape="1">
          <a:blip r:embed="rId2"/>
          <a:srcRect l="16167" t="26074" r="32584" b="14963"/>
          <a:stretch/>
        </p:blipFill>
        <p:spPr>
          <a:xfrm>
            <a:off x="751840" y="1269999"/>
            <a:ext cx="10281920" cy="5279797"/>
          </a:xfrm>
          <a:prstGeom prst="rect">
            <a:avLst/>
          </a:prstGeom>
        </p:spPr>
      </p:pic>
    </p:spTree>
    <p:extLst>
      <p:ext uri="{BB962C8B-B14F-4D97-AF65-F5344CB8AC3E}">
        <p14:creationId xmlns:p14="http://schemas.microsoft.com/office/powerpoint/2010/main" val="3979020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764520" cy="114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Example 2</a:t>
            </a:r>
          </a:p>
        </p:txBody>
      </p:sp>
      <p:pic>
        <p:nvPicPr>
          <p:cNvPr id="9" name="Picture 8">
            <a:extLst>
              <a:ext uri="{FF2B5EF4-FFF2-40B4-BE49-F238E27FC236}">
                <a16:creationId xmlns:a16="http://schemas.microsoft.com/office/drawing/2014/main" id="{8F76A533-1A57-4875-8C79-DFF428FBECD8}"/>
              </a:ext>
            </a:extLst>
          </p:cNvPr>
          <p:cNvPicPr>
            <a:picLocks noChangeAspect="1"/>
          </p:cNvPicPr>
          <p:nvPr/>
        </p:nvPicPr>
        <p:blipFill rotWithShape="1">
          <a:blip r:embed="rId2"/>
          <a:srcRect l="16417" t="27111" r="32583" b="13037"/>
          <a:stretch/>
        </p:blipFill>
        <p:spPr>
          <a:xfrm>
            <a:off x="589280" y="1148079"/>
            <a:ext cx="10129520" cy="5214637"/>
          </a:xfrm>
          <a:prstGeom prst="rect">
            <a:avLst/>
          </a:prstGeom>
        </p:spPr>
      </p:pic>
    </p:spTree>
    <p:extLst>
      <p:ext uri="{BB962C8B-B14F-4D97-AF65-F5344CB8AC3E}">
        <p14:creationId xmlns:p14="http://schemas.microsoft.com/office/powerpoint/2010/main" val="2909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Nested Principle – Agent Relations in the Public Sector</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B3B06C6-A3A6-4B65-87D2-588A71F5F4CD}"/>
              </a:ext>
            </a:extLst>
          </p:cNvPr>
          <p:cNvPicPr>
            <a:picLocks noChangeAspect="1"/>
          </p:cNvPicPr>
          <p:nvPr/>
        </p:nvPicPr>
        <p:blipFill rotWithShape="1">
          <a:blip r:embed="rId2"/>
          <a:srcRect l="11812" t="26166" r="35876" b="12167"/>
          <a:stretch/>
        </p:blipFill>
        <p:spPr>
          <a:xfrm>
            <a:off x="1837690" y="1305560"/>
            <a:ext cx="8191500" cy="5431640"/>
          </a:xfrm>
          <a:prstGeom prst="rect">
            <a:avLst/>
          </a:prstGeom>
        </p:spPr>
      </p:pic>
    </p:spTree>
    <p:extLst>
      <p:ext uri="{BB962C8B-B14F-4D97-AF65-F5344CB8AC3E}">
        <p14:creationId xmlns:p14="http://schemas.microsoft.com/office/powerpoint/2010/main" val="331043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Nested Principle – Agent Relations in Organizations</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4C635AA-BC25-401E-8749-EF2848C0B399}"/>
              </a:ext>
            </a:extLst>
          </p:cNvPr>
          <p:cNvPicPr>
            <a:picLocks noChangeAspect="1"/>
          </p:cNvPicPr>
          <p:nvPr/>
        </p:nvPicPr>
        <p:blipFill rotWithShape="1">
          <a:blip r:embed="rId2"/>
          <a:srcRect l="56583" t="31417" r="13750" b="18963"/>
          <a:stretch/>
        </p:blipFill>
        <p:spPr>
          <a:xfrm>
            <a:off x="2804160" y="1584959"/>
            <a:ext cx="5120640" cy="4817679"/>
          </a:xfrm>
          <a:prstGeom prst="rect">
            <a:avLst/>
          </a:prstGeom>
        </p:spPr>
      </p:pic>
      <p:sp>
        <p:nvSpPr>
          <p:cNvPr id="8" name="TextBox 7">
            <a:extLst>
              <a:ext uri="{FF2B5EF4-FFF2-40B4-BE49-F238E27FC236}">
                <a16:creationId xmlns:a16="http://schemas.microsoft.com/office/drawing/2014/main" id="{A715620B-5B30-4085-8EB2-50B7581FE273}"/>
              </a:ext>
            </a:extLst>
          </p:cNvPr>
          <p:cNvSpPr txBox="1"/>
          <p:nvPr/>
        </p:nvSpPr>
        <p:spPr>
          <a:xfrm>
            <a:off x="6096000" y="2869248"/>
            <a:ext cx="1564640" cy="369332"/>
          </a:xfrm>
          <a:prstGeom prst="rect">
            <a:avLst/>
          </a:prstGeom>
          <a:solidFill>
            <a:schemeClr val="bg1"/>
          </a:solidFill>
        </p:spPr>
        <p:txBody>
          <a:bodyPr wrap="square" rtlCol="0">
            <a:spAutoFit/>
          </a:bodyPr>
          <a:lstStyle/>
          <a:p>
            <a:pPr algn="ctr"/>
            <a:r>
              <a:rPr lang="en-US" dirty="0"/>
              <a:t>Regulators</a:t>
            </a:r>
          </a:p>
        </p:txBody>
      </p:sp>
      <p:sp>
        <p:nvSpPr>
          <p:cNvPr id="9" name="TextBox 8">
            <a:extLst>
              <a:ext uri="{FF2B5EF4-FFF2-40B4-BE49-F238E27FC236}">
                <a16:creationId xmlns:a16="http://schemas.microsoft.com/office/drawing/2014/main" id="{502F2A53-4986-49B7-87A0-CBE522D74128}"/>
              </a:ext>
            </a:extLst>
          </p:cNvPr>
          <p:cNvSpPr txBox="1"/>
          <p:nvPr/>
        </p:nvSpPr>
        <p:spPr>
          <a:xfrm>
            <a:off x="6096000" y="2869247"/>
            <a:ext cx="1564640" cy="369332"/>
          </a:xfrm>
          <a:prstGeom prst="rect">
            <a:avLst/>
          </a:prstGeom>
          <a:solidFill>
            <a:schemeClr val="bg1"/>
          </a:solidFill>
        </p:spPr>
        <p:txBody>
          <a:bodyPr wrap="square" rtlCol="0">
            <a:spAutoFit/>
          </a:bodyPr>
          <a:lstStyle/>
          <a:p>
            <a:pPr algn="ctr"/>
            <a:r>
              <a:rPr lang="en-US" dirty="0"/>
              <a:t>Regulators</a:t>
            </a:r>
          </a:p>
        </p:txBody>
      </p:sp>
      <p:sp>
        <p:nvSpPr>
          <p:cNvPr id="10" name="TextBox 9">
            <a:extLst>
              <a:ext uri="{FF2B5EF4-FFF2-40B4-BE49-F238E27FC236}">
                <a16:creationId xmlns:a16="http://schemas.microsoft.com/office/drawing/2014/main" id="{F4541336-6196-41B6-83E0-2E24D21EAB23}"/>
              </a:ext>
            </a:extLst>
          </p:cNvPr>
          <p:cNvSpPr txBox="1"/>
          <p:nvPr/>
        </p:nvSpPr>
        <p:spPr>
          <a:xfrm>
            <a:off x="3261360" y="1765822"/>
            <a:ext cx="1564640" cy="369332"/>
          </a:xfrm>
          <a:prstGeom prst="rect">
            <a:avLst/>
          </a:prstGeom>
          <a:solidFill>
            <a:schemeClr val="bg1"/>
          </a:solidFill>
        </p:spPr>
        <p:txBody>
          <a:bodyPr wrap="square" rtlCol="0">
            <a:spAutoFit/>
          </a:bodyPr>
          <a:lstStyle/>
          <a:p>
            <a:pPr algn="ctr"/>
            <a:r>
              <a:rPr lang="en-US" dirty="0"/>
              <a:t>Shareholders</a:t>
            </a:r>
          </a:p>
        </p:txBody>
      </p:sp>
      <p:sp>
        <p:nvSpPr>
          <p:cNvPr id="11" name="TextBox 10">
            <a:extLst>
              <a:ext uri="{FF2B5EF4-FFF2-40B4-BE49-F238E27FC236}">
                <a16:creationId xmlns:a16="http://schemas.microsoft.com/office/drawing/2014/main" id="{C71217FF-EE48-42A1-9FEE-3C2B04CFDCA1}"/>
              </a:ext>
            </a:extLst>
          </p:cNvPr>
          <p:cNvSpPr txBox="1"/>
          <p:nvPr/>
        </p:nvSpPr>
        <p:spPr>
          <a:xfrm>
            <a:off x="3332480" y="3034228"/>
            <a:ext cx="1564640" cy="369332"/>
          </a:xfrm>
          <a:prstGeom prst="rect">
            <a:avLst/>
          </a:prstGeom>
          <a:solidFill>
            <a:schemeClr val="bg1"/>
          </a:solidFill>
        </p:spPr>
        <p:txBody>
          <a:bodyPr wrap="square" rtlCol="0">
            <a:spAutoFit/>
          </a:bodyPr>
          <a:lstStyle/>
          <a:p>
            <a:pPr algn="ctr"/>
            <a:r>
              <a:rPr lang="en-US" dirty="0"/>
              <a:t>Management</a:t>
            </a:r>
          </a:p>
        </p:txBody>
      </p:sp>
      <p:sp>
        <p:nvSpPr>
          <p:cNvPr id="12" name="TextBox 11">
            <a:extLst>
              <a:ext uri="{FF2B5EF4-FFF2-40B4-BE49-F238E27FC236}">
                <a16:creationId xmlns:a16="http://schemas.microsoft.com/office/drawing/2014/main" id="{78303473-B716-4460-AEB7-155B5D8D9319}"/>
              </a:ext>
            </a:extLst>
          </p:cNvPr>
          <p:cNvSpPr txBox="1"/>
          <p:nvPr/>
        </p:nvSpPr>
        <p:spPr>
          <a:xfrm>
            <a:off x="3362960" y="4322914"/>
            <a:ext cx="1564640" cy="646331"/>
          </a:xfrm>
          <a:prstGeom prst="rect">
            <a:avLst/>
          </a:prstGeom>
          <a:solidFill>
            <a:schemeClr val="bg1"/>
          </a:solidFill>
        </p:spPr>
        <p:txBody>
          <a:bodyPr wrap="square" rtlCol="0">
            <a:spAutoFit/>
          </a:bodyPr>
          <a:lstStyle/>
          <a:p>
            <a:pPr algn="ctr"/>
            <a:r>
              <a:rPr lang="en-US" dirty="0"/>
              <a:t>Mid-management</a:t>
            </a:r>
          </a:p>
        </p:txBody>
      </p:sp>
      <p:sp>
        <p:nvSpPr>
          <p:cNvPr id="13" name="TextBox 12">
            <a:extLst>
              <a:ext uri="{FF2B5EF4-FFF2-40B4-BE49-F238E27FC236}">
                <a16:creationId xmlns:a16="http://schemas.microsoft.com/office/drawing/2014/main" id="{7937504F-DE13-4CB2-9020-5A3A4B6702AA}"/>
              </a:ext>
            </a:extLst>
          </p:cNvPr>
          <p:cNvSpPr txBox="1"/>
          <p:nvPr/>
        </p:nvSpPr>
        <p:spPr>
          <a:xfrm>
            <a:off x="3362960" y="5831840"/>
            <a:ext cx="1564640" cy="369332"/>
          </a:xfrm>
          <a:prstGeom prst="rect">
            <a:avLst/>
          </a:prstGeom>
          <a:solidFill>
            <a:schemeClr val="bg1"/>
          </a:solidFill>
        </p:spPr>
        <p:txBody>
          <a:bodyPr wrap="square" rtlCol="0">
            <a:spAutoFit/>
          </a:bodyPr>
          <a:lstStyle/>
          <a:p>
            <a:pPr algn="ctr"/>
            <a:r>
              <a:rPr lang="en-US" dirty="0"/>
              <a:t>Employees</a:t>
            </a:r>
          </a:p>
        </p:txBody>
      </p:sp>
      <p:sp>
        <p:nvSpPr>
          <p:cNvPr id="14" name="TextBox 13">
            <a:extLst>
              <a:ext uri="{FF2B5EF4-FFF2-40B4-BE49-F238E27FC236}">
                <a16:creationId xmlns:a16="http://schemas.microsoft.com/office/drawing/2014/main" id="{638EFBA5-D918-4181-8133-CD98D78F9639}"/>
              </a:ext>
            </a:extLst>
          </p:cNvPr>
          <p:cNvSpPr txBox="1"/>
          <p:nvPr/>
        </p:nvSpPr>
        <p:spPr>
          <a:xfrm>
            <a:off x="6096000" y="3892622"/>
            <a:ext cx="1564640" cy="646331"/>
          </a:xfrm>
          <a:prstGeom prst="rect">
            <a:avLst/>
          </a:prstGeom>
          <a:solidFill>
            <a:schemeClr val="bg1"/>
          </a:solidFill>
        </p:spPr>
        <p:txBody>
          <a:bodyPr wrap="square" rtlCol="0">
            <a:spAutoFit/>
          </a:bodyPr>
          <a:lstStyle/>
          <a:p>
            <a:pPr algn="ctr"/>
            <a:r>
              <a:rPr lang="en-US" dirty="0"/>
              <a:t>Internal Auditing</a:t>
            </a:r>
          </a:p>
        </p:txBody>
      </p:sp>
    </p:spTree>
    <p:extLst>
      <p:ext uri="{BB962C8B-B14F-4D97-AF65-F5344CB8AC3E}">
        <p14:creationId xmlns:p14="http://schemas.microsoft.com/office/powerpoint/2010/main" val="312127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Performance Evaluation and Control</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1"/>
            <a:ext cx="10678160" cy="4351338"/>
          </a:xfrm>
        </p:spPr>
        <p:txBody>
          <a:bodyPr>
            <a:noAutofit/>
          </a:bodyPr>
          <a:lstStyle/>
          <a:p>
            <a:pPr lvl="1" indent="-400050">
              <a:lnSpc>
                <a:spcPct val="120000"/>
              </a:lnSpc>
              <a:buClr>
                <a:schemeClr val="accent2">
                  <a:lumMod val="75000"/>
                </a:schemeClr>
              </a:buClr>
              <a:buFont typeface="Wingdings" panose="05000000000000000000" pitchFamily="2" charset="2"/>
              <a:buChar char="§"/>
            </a:pPr>
            <a:r>
              <a:rPr lang="en-US" sz="1800" dirty="0"/>
              <a:t>Goodheart’s Law (1984) Any statistically observed routine is likely to break down when pressure is exerted on it for control and control purposes because the players will change their behavior once they know the data, they produce will be used to control it.</a:t>
            </a:r>
          </a:p>
          <a:p>
            <a:pPr lvl="1" indent="-400050">
              <a:lnSpc>
                <a:spcPct val="120000"/>
              </a:lnSpc>
              <a:buClr>
                <a:schemeClr val="accent2">
                  <a:lumMod val="75000"/>
                </a:schemeClr>
              </a:buClr>
              <a:buFont typeface="Wingdings" panose="05000000000000000000" pitchFamily="2" charset="2"/>
              <a:buChar char="§"/>
            </a:pPr>
            <a:r>
              <a:rPr lang="en-US" sz="1800" dirty="0"/>
              <a:t>Nelson's Eye Game - Central government collaborates (turns a blind eye) on those who "play" the targets by seeking only performance reporting improvements and not delegating power to the organization to see to what extent the reported improvements have been achieved.</a:t>
            </a:r>
          </a:p>
          <a:p>
            <a:pPr lvl="1" indent="-400050">
              <a:lnSpc>
                <a:spcPct val="120000"/>
              </a:lnSpc>
              <a:buClr>
                <a:schemeClr val="accent2">
                  <a:lumMod val="75000"/>
                </a:schemeClr>
              </a:buClr>
              <a:buFont typeface="Wingdings" panose="05000000000000000000" pitchFamily="2" charset="2"/>
              <a:buChar char="§"/>
            </a:pPr>
            <a:r>
              <a:rPr lang="en-US" sz="1800" dirty="0"/>
              <a:t>Data “Fixing” Strategies – gaming: </a:t>
            </a:r>
          </a:p>
          <a:p>
            <a:pPr lvl="2" indent="-400050">
              <a:lnSpc>
                <a:spcPct val="120000"/>
              </a:lnSpc>
              <a:buClr>
                <a:schemeClr val="accent2">
                  <a:lumMod val="75000"/>
                </a:schemeClr>
              </a:buClr>
              <a:buFont typeface="Wingdings" panose="05000000000000000000" pitchFamily="2" charset="2"/>
              <a:buChar char="§"/>
            </a:pPr>
            <a:r>
              <a:rPr lang="en-US" sz="1400" dirty="0"/>
              <a:t>Managers limit performance to achievable levels in order to set improvement goals for the following year (</a:t>
            </a:r>
            <a:r>
              <a:rPr lang="en-US" sz="1400" dirty="0" err="1"/>
              <a:t>Ratched</a:t>
            </a:r>
            <a:r>
              <a:rPr lang="en-US" sz="1400" dirty="0"/>
              <a:t> Effect).</a:t>
            </a:r>
          </a:p>
          <a:p>
            <a:pPr lvl="2" indent="-400050">
              <a:lnSpc>
                <a:spcPct val="120000"/>
              </a:lnSpc>
              <a:buClr>
                <a:schemeClr val="accent2">
                  <a:lumMod val="75000"/>
                </a:schemeClr>
              </a:buClr>
              <a:buFont typeface="Wingdings" panose="05000000000000000000" pitchFamily="2" charset="2"/>
              <a:buChar char="§"/>
            </a:pPr>
            <a:r>
              <a:rPr lang="en-US" sz="1400" dirty="0"/>
              <a:t>Performance to the exact threshold (Threshold Effect).</a:t>
            </a:r>
          </a:p>
          <a:p>
            <a:pPr lvl="2" indent="-400050">
              <a:lnSpc>
                <a:spcPct val="120000"/>
              </a:lnSpc>
              <a:buClr>
                <a:schemeClr val="accent2">
                  <a:lumMod val="75000"/>
                </a:schemeClr>
              </a:buClr>
              <a:buFont typeface="Wingdings" panose="05000000000000000000" pitchFamily="2" charset="2"/>
              <a:buChar char="§"/>
            </a:pPr>
            <a:r>
              <a:rPr lang="en-US" sz="1400" dirty="0"/>
              <a:t>Distorting results or manipulating performance data in reports (hitting the target and missing the point).  </a:t>
            </a:r>
          </a:p>
        </p:txBody>
      </p:sp>
    </p:spTree>
    <p:extLst>
      <p:ext uri="{BB962C8B-B14F-4D97-AF65-F5344CB8AC3E}">
        <p14:creationId xmlns:p14="http://schemas.microsoft.com/office/powerpoint/2010/main" val="270425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Incentive and Control Process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7FD7F-0C53-4819-ADD5-D26D685DFA47}"/>
              </a:ext>
            </a:extLst>
          </p:cNvPr>
          <p:cNvSpPr>
            <a:spLocks noGrp="1"/>
          </p:cNvSpPr>
          <p:nvPr>
            <p:ph idx="1"/>
          </p:nvPr>
        </p:nvSpPr>
        <p:spPr>
          <a:xfrm>
            <a:off x="426720" y="1219040"/>
            <a:ext cx="10515600" cy="5158899"/>
          </a:xfrm>
        </p:spPr>
        <p:txBody>
          <a:bodyPr>
            <a:normAutofit/>
          </a:bodyPr>
          <a:lstStyle/>
          <a:p>
            <a:pPr lvl="1" indent="-400050">
              <a:lnSpc>
                <a:spcPct val="110000"/>
              </a:lnSpc>
              <a:buClr>
                <a:schemeClr val="accent2">
                  <a:lumMod val="75000"/>
                </a:schemeClr>
              </a:buClr>
              <a:buFont typeface="Wingdings" panose="05000000000000000000" pitchFamily="2" charset="2"/>
              <a:buChar char="§"/>
            </a:pPr>
            <a:r>
              <a:rPr lang="en-US" dirty="0"/>
              <a:t>Incentive channels in the public sector to ensure performance: </a:t>
            </a:r>
            <a:endParaRPr lang="he-IL" dirty="0"/>
          </a:p>
          <a:p>
            <a:pPr lvl="2" indent="-400050">
              <a:lnSpc>
                <a:spcPct val="110000"/>
              </a:lnSpc>
              <a:buClr>
                <a:schemeClr val="accent6">
                  <a:lumMod val="75000"/>
                </a:schemeClr>
              </a:buClr>
              <a:buFont typeface="Wingdings" panose="05000000000000000000" pitchFamily="2" charset="2"/>
              <a:buChar char="q"/>
            </a:pPr>
            <a:r>
              <a:rPr lang="en-US" dirty="0"/>
              <a:t>Publishing results in order to influence reputation (reputation effect). </a:t>
            </a:r>
          </a:p>
          <a:p>
            <a:pPr lvl="2" indent="-400050">
              <a:lnSpc>
                <a:spcPct val="110000"/>
              </a:lnSpc>
              <a:buClr>
                <a:schemeClr val="accent6">
                  <a:lumMod val="75000"/>
                </a:schemeClr>
              </a:buClr>
              <a:buFont typeface="Wingdings" panose="05000000000000000000" pitchFamily="2" charset="2"/>
              <a:buChar char="q"/>
            </a:pPr>
            <a:r>
              <a:rPr lang="en-US" dirty="0"/>
              <a:t>Bonuses (premium, salary encouragements) or continued employment based on performance compared to targets. </a:t>
            </a:r>
          </a:p>
          <a:p>
            <a:pPr lvl="2" indent="-400050">
              <a:lnSpc>
                <a:spcPct val="110000"/>
              </a:lnSpc>
              <a:buClr>
                <a:schemeClr val="accent6">
                  <a:lumMod val="75000"/>
                </a:schemeClr>
              </a:buClr>
              <a:buFont typeface="Wingdings" panose="05000000000000000000" pitchFamily="2" charset="2"/>
              <a:buChar char="q"/>
            </a:pPr>
            <a:r>
              <a:rPr lang="en-US" dirty="0"/>
              <a:t>Performance budgeting.</a:t>
            </a:r>
          </a:p>
          <a:p>
            <a:pPr lvl="2" indent="-400050">
              <a:lnSpc>
                <a:spcPct val="110000"/>
              </a:lnSpc>
              <a:buClr>
                <a:schemeClr val="accent6">
                  <a:lumMod val="75000"/>
                </a:schemeClr>
              </a:buClr>
              <a:buFont typeface="Wingdings" panose="05000000000000000000" pitchFamily="2" charset="2"/>
              <a:buChar char="q"/>
            </a:pPr>
            <a:r>
              <a:rPr lang="en-US" dirty="0"/>
              <a:t>Earned Autonomy – responsive regulation. </a:t>
            </a:r>
          </a:p>
          <a:p>
            <a:pPr lvl="1" indent="-400050">
              <a:lnSpc>
                <a:spcPct val="110000"/>
              </a:lnSpc>
              <a:buClr>
                <a:schemeClr val="accent2">
                  <a:lumMod val="75000"/>
                </a:schemeClr>
              </a:buClr>
              <a:buFont typeface="Wingdings" panose="05000000000000000000" pitchFamily="2" charset="2"/>
              <a:buChar char="§"/>
            </a:pPr>
            <a:r>
              <a:rPr lang="en-US" dirty="0"/>
              <a:t>The main problem created in the auditing processing is defined in literature as the Audit All; the inability to ensure data received is correct; that no gaming was done, and especially, to perform control processes on unreported performance. </a:t>
            </a:r>
          </a:p>
          <a:p>
            <a:pPr lvl="2" indent="-400050">
              <a:lnSpc>
                <a:spcPct val="110000"/>
              </a:lnSpc>
              <a:buClr>
                <a:schemeClr val="accent6">
                  <a:lumMod val="75000"/>
                </a:schemeClr>
              </a:buClr>
              <a:buFont typeface="Wingdings" panose="05000000000000000000" pitchFamily="2" charset="2"/>
              <a:buChar char="q"/>
            </a:pPr>
            <a:endParaRPr lang="en-US" dirty="0"/>
          </a:p>
        </p:txBody>
      </p:sp>
    </p:spTree>
    <p:extLst>
      <p:ext uri="{BB962C8B-B14F-4D97-AF65-F5344CB8AC3E}">
        <p14:creationId xmlns:p14="http://schemas.microsoft.com/office/powerpoint/2010/main" val="426671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The Planning Process in Israel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ABA66F5-A257-4DD4-8CE3-663824F272D4}"/>
              </a:ext>
            </a:extLst>
          </p:cNvPr>
          <p:cNvPicPr>
            <a:picLocks noChangeAspect="1"/>
          </p:cNvPicPr>
          <p:nvPr/>
        </p:nvPicPr>
        <p:blipFill rotWithShape="1">
          <a:blip r:embed="rId2"/>
          <a:srcRect l="29917" t="24653" r="18250" b="12889"/>
          <a:stretch/>
        </p:blipFill>
        <p:spPr>
          <a:xfrm>
            <a:off x="1849120" y="1135192"/>
            <a:ext cx="7904480" cy="5357683"/>
          </a:xfrm>
          <a:prstGeom prst="rect">
            <a:avLst/>
          </a:prstGeom>
        </p:spPr>
      </p:pic>
    </p:spTree>
    <p:extLst>
      <p:ext uri="{BB962C8B-B14F-4D97-AF65-F5344CB8AC3E}">
        <p14:creationId xmlns:p14="http://schemas.microsoft.com/office/powerpoint/2010/main" val="1772606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327FF8B-C8DF-48EB-A6DB-CA2F479E3FCA}"/>
              </a:ext>
            </a:extLst>
          </p:cNvPr>
          <p:cNvSpPr txBox="1">
            <a:spLocks/>
          </p:cNvSpPr>
          <p:nvPr/>
        </p:nvSpPr>
        <p:spPr>
          <a:xfrm>
            <a:off x="589280" y="302101"/>
            <a:ext cx="10515600" cy="942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Building a Workplan </a:t>
            </a:r>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D6F021-EA74-4BBD-AE3E-43682436AAA5}"/>
              </a:ext>
            </a:extLst>
          </p:cNvPr>
          <p:cNvPicPr>
            <a:picLocks noChangeAspect="1"/>
          </p:cNvPicPr>
          <p:nvPr/>
        </p:nvPicPr>
        <p:blipFill rotWithShape="1">
          <a:blip r:embed="rId2"/>
          <a:srcRect l="39917" t="38223" r="6875" b="11999"/>
          <a:stretch/>
        </p:blipFill>
        <p:spPr>
          <a:xfrm rot="10800000">
            <a:off x="1094422" y="889000"/>
            <a:ext cx="10124441" cy="5327818"/>
          </a:xfrm>
          <a:prstGeom prst="rect">
            <a:avLst/>
          </a:prstGeom>
        </p:spPr>
      </p:pic>
      <p:sp>
        <p:nvSpPr>
          <p:cNvPr id="2" name="TextBox 1">
            <a:extLst>
              <a:ext uri="{FF2B5EF4-FFF2-40B4-BE49-F238E27FC236}">
                <a16:creationId xmlns:a16="http://schemas.microsoft.com/office/drawing/2014/main" id="{21512422-5509-440E-BDDC-C0B4E98642F2}"/>
              </a:ext>
            </a:extLst>
          </p:cNvPr>
          <p:cNvSpPr txBox="1"/>
          <p:nvPr/>
        </p:nvSpPr>
        <p:spPr>
          <a:xfrm>
            <a:off x="4086543" y="3402077"/>
            <a:ext cx="1468121" cy="584775"/>
          </a:xfrm>
          <a:prstGeom prst="rect">
            <a:avLst/>
          </a:prstGeom>
          <a:solidFill>
            <a:srgbClr val="4C234B"/>
          </a:solidFill>
        </p:spPr>
        <p:txBody>
          <a:bodyPr wrap="square" rtlCol="0">
            <a:spAutoFit/>
          </a:bodyPr>
          <a:lstStyle/>
          <a:p>
            <a:pPr algn="ctr"/>
            <a:r>
              <a:rPr lang="en-US" sz="1600" b="1" dirty="0">
                <a:solidFill>
                  <a:schemeClr val="bg1"/>
                </a:solidFill>
              </a:rPr>
              <a:t>Annual </a:t>
            </a:r>
          </a:p>
          <a:p>
            <a:pPr algn="ctr"/>
            <a:r>
              <a:rPr lang="en-US" sz="1600" b="1" dirty="0">
                <a:solidFill>
                  <a:schemeClr val="bg1"/>
                </a:solidFill>
              </a:rPr>
              <a:t>Policy Goals</a:t>
            </a:r>
          </a:p>
        </p:txBody>
      </p:sp>
      <p:sp>
        <p:nvSpPr>
          <p:cNvPr id="8" name="TextBox 7">
            <a:extLst>
              <a:ext uri="{FF2B5EF4-FFF2-40B4-BE49-F238E27FC236}">
                <a16:creationId xmlns:a16="http://schemas.microsoft.com/office/drawing/2014/main" id="{48200EC3-C8AB-46B3-A73B-2B949D67B8F0}"/>
              </a:ext>
            </a:extLst>
          </p:cNvPr>
          <p:cNvSpPr txBox="1"/>
          <p:nvPr/>
        </p:nvSpPr>
        <p:spPr>
          <a:xfrm>
            <a:off x="6171089" y="3262824"/>
            <a:ext cx="1146016" cy="1077218"/>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Designing Tasks </a:t>
            </a:r>
          </a:p>
          <a:p>
            <a:pPr algn="ctr"/>
            <a:r>
              <a:rPr lang="en-US" sz="1600" dirty="0"/>
              <a:t>&amp;</a:t>
            </a:r>
          </a:p>
          <a:p>
            <a:pPr algn="ctr"/>
            <a:r>
              <a:rPr lang="en-US" sz="1600" dirty="0"/>
              <a:t>Tools</a:t>
            </a:r>
          </a:p>
        </p:txBody>
      </p:sp>
      <p:sp>
        <p:nvSpPr>
          <p:cNvPr id="10" name="TextBox 9">
            <a:extLst>
              <a:ext uri="{FF2B5EF4-FFF2-40B4-BE49-F238E27FC236}">
                <a16:creationId xmlns:a16="http://schemas.microsoft.com/office/drawing/2014/main" id="{2F35D0D8-3786-4A21-9D78-D14173E80C21}"/>
              </a:ext>
            </a:extLst>
          </p:cNvPr>
          <p:cNvSpPr txBox="1"/>
          <p:nvPr/>
        </p:nvSpPr>
        <p:spPr>
          <a:xfrm>
            <a:off x="7891224" y="3261792"/>
            <a:ext cx="1250950" cy="830997"/>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Organizing &amp; </a:t>
            </a:r>
          </a:p>
          <a:p>
            <a:pPr algn="ctr"/>
            <a:r>
              <a:rPr lang="en-US" sz="1600" dirty="0"/>
              <a:t>executing</a:t>
            </a:r>
          </a:p>
        </p:txBody>
      </p:sp>
      <p:sp>
        <p:nvSpPr>
          <p:cNvPr id="11" name="TextBox 10">
            <a:extLst>
              <a:ext uri="{FF2B5EF4-FFF2-40B4-BE49-F238E27FC236}">
                <a16:creationId xmlns:a16="http://schemas.microsoft.com/office/drawing/2014/main" id="{72A54243-5D02-4893-BE09-26B0A8315B8D}"/>
              </a:ext>
            </a:extLst>
          </p:cNvPr>
          <p:cNvSpPr txBox="1"/>
          <p:nvPr/>
        </p:nvSpPr>
        <p:spPr>
          <a:xfrm>
            <a:off x="9682480" y="3334838"/>
            <a:ext cx="1006237" cy="830997"/>
          </a:xfrm>
          <a:prstGeom prst="rect">
            <a:avLst/>
          </a:prstGeom>
          <a:solidFill>
            <a:srgbClr val="4C234B"/>
          </a:solidFill>
        </p:spPr>
        <p:txBody>
          <a:bodyPr wrap="square" rtlCol="0">
            <a:spAutoFit/>
          </a:bodyPr>
          <a:lstStyle>
            <a:defPPr>
              <a:defRPr lang="en-US"/>
            </a:defPPr>
            <a:lvl1pPr>
              <a:defRPr b="1">
                <a:solidFill>
                  <a:schemeClr val="bg1"/>
                </a:solidFill>
              </a:defRPr>
            </a:lvl1pPr>
          </a:lstStyle>
          <a:p>
            <a:pPr algn="ctr"/>
            <a:r>
              <a:rPr lang="en-US" sz="1600" dirty="0"/>
              <a:t>Output &amp; Results</a:t>
            </a:r>
          </a:p>
          <a:p>
            <a:pPr algn="ctr"/>
            <a:endParaRPr lang="en-US" sz="1600" dirty="0"/>
          </a:p>
        </p:txBody>
      </p:sp>
      <p:sp>
        <p:nvSpPr>
          <p:cNvPr id="12" name="TextBox 11">
            <a:extLst>
              <a:ext uri="{FF2B5EF4-FFF2-40B4-BE49-F238E27FC236}">
                <a16:creationId xmlns:a16="http://schemas.microsoft.com/office/drawing/2014/main" id="{F3158B17-2E54-4E33-A713-8C8A39F2B48D}"/>
              </a:ext>
            </a:extLst>
          </p:cNvPr>
          <p:cNvSpPr txBox="1"/>
          <p:nvPr/>
        </p:nvSpPr>
        <p:spPr>
          <a:xfrm>
            <a:off x="5554664" y="2141541"/>
            <a:ext cx="3417570" cy="369332"/>
          </a:xfrm>
          <a:prstGeom prst="rect">
            <a:avLst/>
          </a:prstGeom>
          <a:solidFill>
            <a:srgbClr val="F2F1F6"/>
          </a:solidFill>
        </p:spPr>
        <p:txBody>
          <a:bodyPr wrap="square" rtlCol="0">
            <a:spAutoFit/>
          </a:bodyPr>
          <a:lstStyle/>
          <a:p>
            <a:pPr algn="ctr"/>
            <a:r>
              <a:rPr lang="en-US" b="1" dirty="0">
                <a:solidFill>
                  <a:srgbClr val="6E5B71"/>
                </a:solidFill>
              </a:rPr>
              <a:t>User and Public Feedback</a:t>
            </a:r>
          </a:p>
        </p:txBody>
      </p:sp>
      <p:sp>
        <p:nvSpPr>
          <p:cNvPr id="13" name="TextBox 12">
            <a:extLst>
              <a:ext uri="{FF2B5EF4-FFF2-40B4-BE49-F238E27FC236}">
                <a16:creationId xmlns:a16="http://schemas.microsoft.com/office/drawing/2014/main" id="{C94EABAF-BF84-413B-A924-0F47CAA8AB7D}"/>
              </a:ext>
            </a:extLst>
          </p:cNvPr>
          <p:cNvSpPr txBox="1"/>
          <p:nvPr/>
        </p:nvSpPr>
        <p:spPr>
          <a:xfrm>
            <a:off x="5393214" y="4846511"/>
            <a:ext cx="4086066" cy="369332"/>
          </a:xfrm>
          <a:prstGeom prst="rect">
            <a:avLst/>
          </a:prstGeom>
          <a:solidFill>
            <a:srgbClr val="F2F1F6"/>
          </a:solidFill>
        </p:spPr>
        <p:txBody>
          <a:bodyPr wrap="square" rtlCol="0">
            <a:spAutoFit/>
          </a:bodyPr>
          <a:lstStyle/>
          <a:p>
            <a:pPr algn="ctr"/>
            <a:r>
              <a:rPr lang="en-US" b="1" dirty="0">
                <a:solidFill>
                  <a:srgbClr val="6E5B71"/>
                </a:solidFill>
              </a:rPr>
              <a:t>Result Assessment and Evaluation</a:t>
            </a:r>
          </a:p>
        </p:txBody>
      </p:sp>
      <p:sp>
        <p:nvSpPr>
          <p:cNvPr id="14" name="TextBox 13">
            <a:extLst>
              <a:ext uri="{FF2B5EF4-FFF2-40B4-BE49-F238E27FC236}">
                <a16:creationId xmlns:a16="http://schemas.microsoft.com/office/drawing/2014/main" id="{FB52C936-EC36-445F-88E2-D9B98B489FD0}"/>
              </a:ext>
            </a:extLst>
          </p:cNvPr>
          <p:cNvSpPr txBox="1"/>
          <p:nvPr/>
        </p:nvSpPr>
        <p:spPr>
          <a:xfrm>
            <a:off x="1210634" y="1765197"/>
            <a:ext cx="2194876" cy="923330"/>
          </a:xfrm>
          <a:prstGeom prst="rect">
            <a:avLst/>
          </a:prstGeom>
          <a:solidFill>
            <a:srgbClr val="F2F1F6"/>
          </a:solidFill>
        </p:spPr>
        <p:txBody>
          <a:bodyPr wrap="square" rtlCol="0">
            <a:spAutoFit/>
          </a:bodyPr>
          <a:lstStyle/>
          <a:p>
            <a:pPr algn="ctr"/>
            <a:r>
              <a:rPr lang="en-US" b="1" dirty="0">
                <a:solidFill>
                  <a:srgbClr val="6E5B71"/>
                </a:solidFill>
              </a:rPr>
              <a:t>Multi-year</a:t>
            </a:r>
          </a:p>
          <a:p>
            <a:pPr algn="ctr"/>
            <a:r>
              <a:rPr lang="en-US" b="1" dirty="0">
                <a:solidFill>
                  <a:srgbClr val="6E5B71"/>
                </a:solidFill>
              </a:rPr>
              <a:t> </a:t>
            </a:r>
          </a:p>
          <a:p>
            <a:pPr algn="ctr"/>
            <a:r>
              <a:rPr lang="en-US" b="1" dirty="0">
                <a:solidFill>
                  <a:srgbClr val="6E5B71"/>
                </a:solidFill>
              </a:rPr>
              <a:t>Goals</a:t>
            </a:r>
          </a:p>
        </p:txBody>
      </p:sp>
      <p:sp>
        <p:nvSpPr>
          <p:cNvPr id="15" name="TextBox 14">
            <a:extLst>
              <a:ext uri="{FF2B5EF4-FFF2-40B4-BE49-F238E27FC236}">
                <a16:creationId xmlns:a16="http://schemas.microsoft.com/office/drawing/2014/main" id="{DB5E6F13-02FB-4EC6-85DD-7E288867ADED}"/>
              </a:ext>
            </a:extLst>
          </p:cNvPr>
          <p:cNvSpPr txBox="1"/>
          <p:nvPr/>
        </p:nvSpPr>
        <p:spPr>
          <a:xfrm>
            <a:off x="1392403" y="2889235"/>
            <a:ext cx="1831337" cy="923330"/>
          </a:xfrm>
          <a:prstGeom prst="rect">
            <a:avLst/>
          </a:prstGeom>
          <a:solidFill>
            <a:srgbClr val="F2F1F6"/>
          </a:solidFill>
        </p:spPr>
        <p:txBody>
          <a:bodyPr wrap="square" rtlCol="0">
            <a:spAutoFit/>
          </a:bodyPr>
          <a:lstStyle/>
          <a:p>
            <a:pPr algn="ctr"/>
            <a:r>
              <a:rPr lang="en-US" b="1" dirty="0">
                <a:solidFill>
                  <a:srgbClr val="6E5B71"/>
                </a:solidFill>
              </a:rPr>
              <a:t>Situation </a:t>
            </a:r>
          </a:p>
          <a:p>
            <a:pPr algn="ctr"/>
            <a:r>
              <a:rPr lang="en-US" b="1" dirty="0">
                <a:solidFill>
                  <a:srgbClr val="6E5B71"/>
                </a:solidFill>
              </a:rPr>
              <a:t>Report </a:t>
            </a:r>
          </a:p>
          <a:p>
            <a:pPr algn="ctr"/>
            <a:r>
              <a:rPr lang="en-US" b="1" dirty="0">
                <a:solidFill>
                  <a:srgbClr val="6E5B71"/>
                </a:solidFill>
              </a:rPr>
              <a:t>Outcome</a:t>
            </a:r>
          </a:p>
        </p:txBody>
      </p:sp>
      <p:sp>
        <p:nvSpPr>
          <p:cNvPr id="16" name="TextBox 15">
            <a:extLst>
              <a:ext uri="{FF2B5EF4-FFF2-40B4-BE49-F238E27FC236}">
                <a16:creationId xmlns:a16="http://schemas.microsoft.com/office/drawing/2014/main" id="{65EE296C-D38E-451A-A6D2-9B9E591B1252}"/>
              </a:ext>
            </a:extLst>
          </p:cNvPr>
          <p:cNvSpPr txBox="1"/>
          <p:nvPr/>
        </p:nvSpPr>
        <p:spPr>
          <a:xfrm>
            <a:off x="1283658" y="4246346"/>
            <a:ext cx="2048825" cy="1200329"/>
          </a:xfrm>
          <a:prstGeom prst="rect">
            <a:avLst/>
          </a:prstGeom>
          <a:solidFill>
            <a:srgbClr val="F2F1F6"/>
          </a:solidFill>
        </p:spPr>
        <p:txBody>
          <a:bodyPr wrap="square" rtlCol="0">
            <a:spAutoFit/>
          </a:bodyPr>
          <a:lstStyle/>
          <a:p>
            <a:pPr algn="ctr"/>
            <a:r>
              <a:rPr lang="en-US" b="1" dirty="0">
                <a:solidFill>
                  <a:srgbClr val="6E5B71"/>
                </a:solidFill>
              </a:rPr>
              <a:t>Budget </a:t>
            </a:r>
          </a:p>
          <a:p>
            <a:pPr algn="ctr"/>
            <a:r>
              <a:rPr lang="en-US" b="1" dirty="0">
                <a:solidFill>
                  <a:srgbClr val="6E5B71"/>
                </a:solidFill>
              </a:rPr>
              <a:t>and </a:t>
            </a:r>
          </a:p>
          <a:p>
            <a:pPr algn="ctr"/>
            <a:r>
              <a:rPr lang="en-US" b="1" dirty="0">
                <a:solidFill>
                  <a:srgbClr val="6E5B71"/>
                </a:solidFill>
              </a:rPr>
              <a:t>Other </a:t>
            </a:r>
          </a:p>
          <a:p>
            <a:pPr algn="ctr"/>
            <a:r>
              <a:rPr lang="en-US" b="1" dirty="0">
                <a:solidFill>
                  <a:srgbClr val="6E5B71"/>
                </a:solidFill>
              </a:rPr>
              <a:t>Constraints</a:t>
            </a:r>
          </a:p>
        </p:txBody>
      </p:sp>
    </p:spTree>
    <p:extLst>
      <p:ext uri="{BB962C8B-B14F-4D97-AF65-F5344CB8AC3E}">
        <p14:creationId xmlns:p14="http://schemas.microsoft.com/office/powerpoint/2010/main" val="118604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2DFD72-7451-40FF-AA6B-0E44E4DC3A5D}"/>
              </a:ext>
            </a:extLst>
          </p:cNvPr>
          <p:cNvSpPr/>
          <p:nvPr/>
        </p:nvSpPr>
        <p:spPr>
          <a:xfrm>
            <a:off x="675640" y="365125"/>
            <a:ext cx="10515600" cy="114935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7003F-62D3-4929-B819-84688598169F}"/>
              </a:ext>
            </a:extLst>
          </p:cNvPr>
          <p:cNvSpPr/>
          <p:nvPr/>
        </p:nvSpPr>
        <p:spPr>
          <a:xfrm rot="16200000">
            <a:off x="23336" y="875823"/>
            <a:ext cx="1304609" cy="32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4AAFD7-BEFE-4974-9242-F52FB5FD44F2}"/>
              </a:ext>
            </a:extLst>
          </p:cNvPr>
          <p:cNvSpPr/>
          <p:nvPr/>
        </p:nvSpPr>
        <p:spPr>
          <a:xfrm>
            <a:off x="589280" y="1026160"/>
            <a:ext cx="1076452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5017C0B-2F54-4C13-B7D6-4932692FFA4D}"/>
              </a:ext>
            </a:extLst>
          </p:cNvPr>
          <p:cNvPicPr>
            <a:picLocks noChangeAspect="1"/>
          </p:cNvPicPr>
          <p:nvPr/>
        </p:nvPicPr>
        <p:blipFill rotWithShape="1">
          <a:blip r:embed="rId2"/>
          <a:srcRect l="37917" t="23111" r="4833" b="8593"/>
          <a:stretch/>
        </p:blipFill>
        <p:spPr>
          <a:xfrm>
            <a:off x="1000760" y="365125"/>
            <a:ext cx="9591040" cy="6435909"/>
          </a:xfrm>
          <a:prstGeom prst="rect">
            <a:avLst/>
          </a:prstGeom>
        </p:spPr>
      </p:pic>
    </p:spTree>
    <p:extLst>
      <p:ext uri="{BB962C8B-B14F-4D97-AF65-F5344CB8AC3E}">
        <p14:creationId xmlns:p14="http://schemas.microsoft.com/office/powerpoint/2010/main" val="3892679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TotalTime>
  <Words>1018</Words>
  <Application>Microsoft Office PowerPoint</Application>
  <PresentationFormat>Widescreen</PresentationFormat>
  <Paragraphs>107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Wingdings</vt:lpstr>
      <vt:lpstr>Office Theme</vt:lpstr>
      <vt:lpstr>Lessons 8-9: Strategic planning, budgeting, evaluation and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6-7: Strategic Thought and Decision Analysis; Game Theory – Describing and Analyzing Conflict</dc:title>
  <dc:creator>Laila</dc:creator>
  <cp:lastModifiedBy>Laila</cp:lastModifiedBy>
  <cp:revision>39</cp:revision>
  <dcterms:created xsi:type="dcterms:W3CDTF">2019-11-28T06:15:25Z</dcterms:created>
  <dcterms:modified xsi:type="dcterms:W3CDTF">2019-12-22T09:05:34Z</dcterms:modified>
</cp:coreProperties>
</file>