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90" r:id="rId7"/>
    <p:sldId id="280" r:id="rId8"/>
    <p:sldId id="291" r:id="rId9"/>
    <p:sldId id="292" r:id="rId10"/>
    <p:sldId id="272" r:id="rId11"/>
    <p:sldId id="293" r:id="rId12"/>
    <p:sldId id="294" r:id="rId13"/>
    <p:sldId id="296" r:id="rId14"/>
    <p:sldId id="287" r:id="rId15"/>
    <p:sldId id="273" r:id="rId16"/>
    <p:sldId id="288" r:id="rId17"/>
    <p:sldId id="298"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56" d="100"/>
          <a:sy n="56" d="100"/>
        </p:scale>
        <p:origin x="6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t>12/1/2019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12/1/2019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p:txBody>
          <a:bodyPr>
            <a:normAutofit fontScale="90000"/>
          </a:bodyPr>
          <a:lstStyle/>
          <a:p>
            <a:pPr algn="l"/>
            <a:r>
              <a:rPr lang="en-US" b="1" dirty="0">
                <a:solidFill>
                  <a:schemeClr val="accent6">
                    <a:lumMod val="75000"/>
                  </a:schemeClr>
                </a:solidFill>
              </a:rPr>
              <a:t>Lessons 4-5: </a:t>
            </a:r>
            <a:br>
              <a:rPr lang="en-US" b="1" dirty="0">
                <a:solidFill>
                  <a:schemeClr val="accent6">
                    <a:lumMod val="75000"/>
                  </a:schemeClr>
                </a:solidFill>
              </a:rPr>
            </a:br>
            <a:r>
              <a:rPr lang="en-US" b="1" dirty="0">
                <a:solidFill>
                  <a:schemeClr val="accent6">
                    <a:lumMod val="75000"/>
                  </a:schemeClr>
                </a:solidFill>
              </a:rPr>
              <a:t>Positive Policy Analysis, Political Economy &amp; National Security</a:t>
            </a:r>
          </a:p>
        </p:txBody>
      </p:sp>
      <p:pic>
        <p:nvPicPr>
          <p:cNvPr id="4" name="Picture 3">
            <a:extLst>
              <a:ext uri="{FF2B5EF4-FFF2-40B4-BE49-F238E27FC236}">
                <a16:creationId xmlns:a16="http://schemas.microsoft.com/office/drawing/2014/main" id="{6BA0C072-0E85-4844-9C2F-141B2297F5F4}"/>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33B23177-C973-45BB-8DFC-0058796C6279}"/>
              </a:ext>
            </a:extLst>
          </p:cNvPr>
          <p:cNvPicPr>
            <a:picLocks noChangeAspect="1"/>
          </p:cNvPicPr>
          <p:nvPr/>
        </p:nvPicPr>
        <p:blipFill rotWithShape="1">
          <a:blip r:embed="rId2"/>
          <a:srcRect l="18094" t="71545" r="38544" b="21199"/>
          <a:stretch/>
        </p:blipFill>
        <p:spPr>
          <a:xfrm>
            <a:off x="1524000" y="3800475"/>
            <a:ext cx="5143500" cy="484188"/>
          </a:xfrm>
          <a:prstGeom prst="rect">
            <a:avLst/>
          </a:prstGeom>
        </p:spPr>
      </p:pic>
      <p:sp>
        <p:nvSpPr>
          <p:cNvPr id="7" name="Subtitle 2">
            <a:extLst>
              <a:ext uri="{FF2B5EF4-FFF2-40B4-BE49-F238E27FC236}">
                <a16:creationId xmlns:a16="http://schemas.microsoft.com/office/drawing/2014/main" id="{A66854DD-4EE2-46F2-BA43-0931796F72CA}"/>
              </a:ext>
            </a:extLst>
          </p:cNvPr>
          <p:cNvSpPr>
            <a:spLocks noGrp="1"/>
          </p:cNvSpPr>
          <p:nvPr>
            <p:ph type="subTitle" idx="1"/>
          </p:nvPr>
        </p:nvSpPr>
        <p:spPr>
          <a:xfrm>
            <a:off x="0" y="6129338"/>
            <a:ext cx="12192000" cy="715962"/>
          </a:xfrm>
        </p:spPr>
        <p:txBody>
          <a:bodyPr>
            <a:normAutofit/>
          </a:bodyPr>
          <a:lstStyle/>
          <a:p>
            <a:r>
              <a:rPr lang="en-GB" sz="1600" dirty="0"/>
              <a:t>Prof. </a:t>
            </a:r>
            <a:r>
              <a:rPr lang="en-GB" sz="1600" dirty="0" err="1"/>
              <a:t>Shlomo</a:t>
            </a:r>
            <a:r>
              <a:rPr lang="en-GB" sz="1600" dirty="0"/>
              <a:t> Mizrahi, Haifa University</a:t>
            </a:r>
            <a:endParaRPr lang="en-US" sz="1600" dirty="0"/>
          </a:p>
          <a:p>
            <a:r>
              <a:rPr lang="en-US" sz="1600" dirty="0"/>
              <a:t>shlomom@poli.haifa.ac.il</a:t>
            </a:r>
          </a:p>
        </p:txBody>
      </p:sp>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6AE9C-CE4C-4E40-BB82-FC74E9E0F980}"/>
              </a:ext>
            </a:extLst>
          </p:cNvPr>
          <p:cNvPicPr>
            <a:picLocks noChangeAspect="1"/>
          </p:cNvPicPr>
          <p:nvPr/>
        </p:nvPicPr>
        <p:blipFill rotWithShape="1">
          <a:blip r:embed="rId2"/>
          <a:srcRect l="9764" t="20628" r="38443" b="10441"/>
          <a:stretch/>
        </p:blipFill>
        <p:spPr>
          <a:xfrm>
            <a:off x="1673523" y="264566"/>
            <a:ext cx="8453887" cy="6328867"/>
          </a:xfrm>
          <a:prstGeom prst="rect">
            <a:avLst/>
          </a:prstGeom>
        </p:spPr>
      </p:pic>
    </p:spTree>
    <p:extLst>
      <p:ext uri="{BB962C8B-B14F-4D97-AF65-F5344CB8AC3E}">
        <p14:creationId xmlns:p14="http://schemas.microsoft.com/office/powerpoint/2010/main" val="131615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4558" y="1052866"/>
            <a:ext cx="11003280" cy="5819617"/>
          </a:xfrm>
        </p:spPr>
        <p:txBody>
          <a:bodyPr>
            <a:noAutofit/>
          </a:bodyPr>
          <a:lstStyle/>
          <a:p>
            <a:pPr marL="0" indent="0">
              <a:buClr>
                <a:schemeClr val="accent4">
                  <a:lumMod val="75000"/>
                </a:schemeClr>
              </a:buClr>
              <a:buNone/>
            </a:pPr>
            <a:r>
              <a:rPr lang="en-US" sz="1800" u="sng" dirty="0"/>
              <a:t>Displacement</a:t>
            </a:r>
            <a:r>
              <a:rPr lang="en-US" sz="1800" dirty="0"/>
              <a:t>  </a:t>
            </a:r>
          </a:p>
          <a:p>
            <a:pPr>
              <a:buClr>
                <a:schemeClr val="accent4">
                  <a:lumMod val="75000"/>
                </a:schemeClr>
              </a:buClr>
              <a:buFont typeface="Wingdings" panose="05000000000000000000" pitchFamily="2" charset="2"/>
              <a:buChar char="§"/>
            </a:pPr>
            <a:r>
              <a:rPr lang="en-US" sz="1800" u="sng" dirty="0"/>
              <a:t>Definition</a:t>
            </a:r>
            <a:r>
              <a:rPr lang="en-US" sz="1800" dirty="0"/>
              <a:t>: Growth in institution and secondary players’ visibility compared to dominant institutions. </a:t>
            </a:r>
          </a:p>
          <a:p>
            <a:pPr>
              <a:buClr>
                <a:schemeClr val="accent4">
                  <a:lumMod val="75000"/>
                </a:schemeClr>
              </a:buClr>
              <a:buFont typeface="Wingdings" panose="05000000000000000000" pitchFamily="2" charset="2"/>
              <a:buChar char="§"/>
            </a:pPr>
            <a:r>
              <a:rPr lang="en-US" sz="1800" u="sng" dirty="0"/>
              <a:t>Mechanism</a:t>
            </a:r>
            <a:r>
              <a:rPr lang="en-US" sz="1800" dirty="0"/>
              <a:t>: Abandoning the existing institutional pattern.</a:t>
            </a:r>
          </a:p>
          <a:p>
            <a:pPr>
              <a:buClr>
                <a:schemeClr val="accent4">
                  <a:lumMod val="75000"/>
                </a:schemeClr>
              </a:buClr>
              <a:buFont typeface="Wingdings" panose="05000000000000000000" pitchFamily="2" charset="2"/>
              <a:buChar char="§"/>
            </a:pPr>
            <a:r>
              <a:rPr lang="en-US" sz="1800" u="sng" dirty="0"/>
              <a:t>Characteristics</a:t>
            </a:r>
            <a:r>
              <a:rPr lang="en-US" sz="1800" dirty="0"/>
              <a:t>: 1. Institutional unclarity opens a gateway to abandoning the existing institutional pattern. 2. Development of a new operative rationale within the existing institutional framework. 3. Discovery and operating covert resources within the organization. 4. Invasion or percolation of external thought patterns. 5. Entrepreneurial activity. </a:t>
            </a:r>
          </a:p>
          <a:p>
            <a:pPr>
              <a:buClr>
                <a:schemeClr val="accent4">
                  <a:lumMod val="75000"/>
                </a:schemeClr>
              </a:buClr>
              <a:buFont typeface="Wingdings" panose="05000000000000000000" pitchFamily="2" charset="2"/>
              <a:buChar char="§"/>
            </a:pPr>
            <a:r>
              <a:rPr lang="en-US" sz="1800" u="sng" dirty="0"/>
              <a:t>Example</a:t>
            </a:r>
            <a:r>
              <a:rPr lang="en-US" sz="1800" dirty="0"/>
              <a:t>: Shift to the Neo-liberalism approach in Britain in the early 80’s due to the undermining of the Keynesian Theory and the fact that neo-liberal ideas have always existed secondarily among the business sector.   </a:t>
            </a:r>
            <a:endParaRPr lang="en-US" sz="1800" u="sng" dirty="0"/>
          </a:p>
          <a:p>
            <a:pPr marL="0" indent="0">
              <a:buClr>
                <a:schemeClr val="accent4">
                  <a:lumMod val="75000"/>
                </a:schemeClr>
              </a:buClr>
              <a:buNone/>
            </a:pPr>
            <a:r>
              <a:rPr lang="en-US" sz="1800" u="sng" dirty="0"/>
              <a:t>Layering</a:t>
            </a:r>
          </a:p>
          <a:p>
            <a:pPr>
              <a:buClr>
                <a:schemeClr val="accent4">
                  <a:lumMod val="75000"/>
                </a:schemeClr>
              </a:buClr>
              <a:buFont typeface="Wingdings" panose="05000000000000000000" pitchFamily="2" charset="2"/>
              <a:buChar char="§"/>
            </a:pPr>
            <a:r>
              <a:rPr lang="en-US" sz="1800" u="sng" dirty="0"/>
              <a:t>Definition</a:t>
            </a:r>
            <a:r>
              <a:rPr lang="en-US" sz="1800" dirty="0"/>
              <a:t>: Adding new components to existing institutions gradually changes their status and structure. </a:t>
            </a:r>
          </a:p>
          <a:p>
            <a:pPr>
              <a:buClr>
                <a:schemeClr val="accent4">
                  <a:lumMod val="75000"/>
                </a:schemeClr>
              </a:buClr>
              <a:buFont typeface="Wingdings" panose="05000000000000000000" pitchFamily="2" charset="2"/>
              <a:buChar char="§"/>
            </a:pPr>
            <a:r>
              <a:rPr lang="en-US" sz="1800" u="sng" dirty="0"/>
              <a:t>Mechanism</a:t>
            </a:r>
            <a:r>
              <a:rPr lang="en-US" sz="1800" dirty="0"/>
              <a:t>: Differential growth. </a:t>
            </a:r>
          </a:p>
          <a:p>
            <a:pPr>
              <a:buClr>
                <a:schemeClr val="accent4">
                  <a:lumMod val="75000"/>
                </a:schemeClr>
              </a:buClr>
              <a:buFont typeface="Wingdings" panose="05000000000000000000" pitchFamily="2" charset="2"/>
              <a:buChar char="§"/>
            </a:pPr>
            <a:r>
              <a:rPr lang="en-US" sz="1800" u="sng" dirty="0"/>
              <a:t>Characteristics</a:t>
            </a:r>
            <a:r>
              <a:rPr lang="en-US" sz="1800" dirty="0"/>
              <a:t>: 1. Rapid growth of new institutions based on the old ones. 2. New patterns eradicate the core of the old institution. 3. New components draw support on the expense of the old. 4. Compromise between old and new leads gradually to the defeat of the old. </a:t>
            </a:r>
          </a:p>
          <a:p>
            <a:pPr>
              <a:buClr>
                <a:schemeClr val="accent4">
                  <a:lumMod val="75000"/>
                </a:schemeClr>
              </a:buClr>
              <a:buFont typeface="Wingdings" panose="05000000000000000000" pitchFamily="2" charset="2"/>
              <a:buChar char="§"/>
            </a:pPr>
            <a:r>
              <a:rPr lang="en-US" sz="1800" u="sng" dirty="0"/>
              <a:t>Example</a:t>
            </a:r>
            <a:r>
              <a:rPr lang="en-US" sz="1800" dirty="0"/>
              <a:t>: 1. US public pension plans expanding as many citizens joined. 2. Development of private education alternatives in Sweden which gradually gained dominance over the old establishment.  </a:t>
            </a:r>
            <a:endParaRPr lang="en-US" sz="1800" u="sng" dirty="0"/>
          </a:p>
          <a:p>
            <a:pPr marL="0" indent="0">
              <a:buClr>
                <a:schemeClr val="accent4">
                  <a:lumMod val="75000"/>
                </a:schemeClr>
              </a:buClr>
              <a:buNone/>
            </a:pPr>
            <a:endParaRPr lang="en-US" sz="1800" u="sng" dirty="0"/>
          </a:p>
          <a:p>
            <a:pPr marL="0" indent="0">
              <a:buClr>
                <a:schemeClr val="accent4">
                  <a:lumMod val="75000"/>
                </a:schemeClr>
              </a:buClr>
              <a:buNone/>
            </a:pPr>
            <a:endParaRPr lang="en-US" sz="1800" dirty="0"/>
          </a:p>
        </p:txBody>
      </p:sp>
      <p:sp>
        <p:nvSpPr>
          <p:cNvPr id="8" name="Title 1">
            <a:extLst>
              <a:ext uri="{FF2B5EF4-FFF2-40B4-BE49-F238E27FC236}">
                <a16:creationId xmlns:a16="http://schemas.microsoft.com/office/drawing/2014/main" id="{18EE17E6-AA20-4B8C-8377-0BE0CD7231F6}"/>
              </a:ext>
            </a:extLst>
          </p:cNvPr>
          <p:cNvSpPr>
            <a:spLocks noGrp="1"/>
          </p:cNvSpPr>
          <p:nvPr>
            <p:ph type="title"/>
          </p:nvPr>
        </p:nvSpPr>
        <p:spPr>
          <a:xfrm>
            <a:off x="668398" y="251607"/>
            <a:ext cx="10515600" cy="982198"/>
          </a:xfrm>
        </p:spPr>
        <p:txBody>
          <a:bodyPr>
            <a:normAutofit/>
          </a:bodyPr>
          <a:lstStyle/>
          <a:p>
            <a:r>
              <a:rPr lang="en-GB" sz="2400" b="1" dirty="0"/>
              <a:t>Typology of a gradual shaping change </a:t>
            </a:r>
            <a:endParaRPr lang="en-US" sz="2400" b="1" dirty="0"/>
          </a:p>
        </p:txBody>
      </p:sp>
    </p:spTree>
    <p:extLst>
      <p:ext uri="{BB962C8B-B14F-4D97-AF65-F5344CB8AC3E}">
        <p14:creationId xmlns:p14="http://schemas.microsoft.com/office/powerpoint/2010/main" val="269165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95D44ADC-246E-4336-B816-AD2E3770215F}"/>
              </a:ext>
            </a:extLst>
          </p:cNvPr>
          <p:cNvSpPr txBox="1">
            <a:spLocks/>
          </p:cNvSpPr>
          <p:nvPr/>
        </p:nvSpPr>
        <p:spPr>
          <a:xfrm>
            <a:off x="513080" y="519191"/>
            <a:ext cx="11003280" cy="5819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lumMod val="75000"/>
                </a:schemeClr>
              </a:buClr>
              <a:buFont typeface="Arial" panose="020B0604020202020204" pitchFamily="34" charset="0"/>
              <a:buNone/>
            </a:pPr>
            <a:r>
              <a:rPr lang="en-US" sz="1800" u="sng" dirty="0"/>
              <a:t>Drift</a:t>
            </a:r>
            <a:endParaRPr lang="en-US" sz="1800" dirty="0"/>
          </a:p>
          <a:p>
            <a:pPr>
              <a:buClr>
                <a:schemeClr val="accent4">
                  <a:lumMod val="75000"/>
                </a:schemeClr>
              </a:buClr>
              <a:buFont typeface="Wingdings" panose="05000000000000000000" pitchFamily="2" charset="2"/>
              <a:buChar char="§"/>
            </a:pPr>
            <a:r>
              <a:rPr lang="en-US" sz="1800" u="sng" dirty="0"/>
              <a:t>Definition</a:t>
            </a:r>
            <a:r>
              <a:rPr lang="en-US" sz="1800" dirty="0"/>
              <a:t>: Neglect despite external changes leading to the failure of institutional patterns. </a:t>
            </a:r>
          </a:p>
          <a:p>
            <a:pPr>
              <a:buClr>
                <a:schemeClr val="accent4">
                  <a:lumMod val="75000"/>
                </a:schemeClr>
              </a:buClr>
              <a:buFont typeface="Wingdings" panose="05000000000000000000" pitchFamily="2" charset="2"/>
              <a:buChar char="§"/>
            </a:pPr>
            <a:r>
              <a:rPr lang="en-US" sz="1800" u="sng" dirty="0"/>
              <a:t>Mechanism</a:t>
            </a:r>
            <a:r>
              <a:rPr lang="en-US" sz="1800" dirty="0"/>
              <a:t>: Deliberate neglect. </a:t>
            </a:r>
          </a:p>
          <a:p>
            <a:pPr>
              <a:buClr>
                <a:schemeClr val="accent4">
                  <a:lumMod val="75000"/>
                </a:schemeClr>
              </a:buClr>
              <a:buFont typeface="Wingdings" panose="05000000000000000000" pitchFamily="2" charset="2"/>
              <a:buChar char="§"/>
            </a:pPr>
            <a:r>
              <a:rPr lang="en-US" sz="1800" u="sng" dirty="0"/>
              <a:t>Characteristics</a:t>
            </a:r>
            <a:r>
              <a:rPr lang="en-US" sz="1800" dirty="0"/>
              <a:t>: 1. Change of institutional results is influenced by (strategic) avoidance from the need to adapt the institution to the change of circumstances. 2. Embodying or operating institutional change not by reform or legislation but by existing laws due to changing external factors. </a:t>
            </a:r>
          </a:p>
          <a:p>
            <a:pPr>
              <a:buClr>
                <a:schemeClr val="accent4">
                  <a:lumMod val="75000"/>
                </a:schemeClr>
              </a:buClr>
              <a:buFont typeface="Wingdings" panose="05000000000000000000" pitchFamily="2" charset="2"/>
              <a:buChar char="§"/>
            </a:pPr>
            <a:r>
              <a:rPr lang="en-US" sz="1800" u="sng" dirty="0"/>
              <a:t>Example</a:t>
            </a:r>
            <a:r>
              <a:rPr lang="en-US" sz="1800" dirty="0"/>
              <a:t>: The US public health system which shrunk in terms of insurance coverage as a result of conservative decision makers’ non-decision, thus deliberately avoiding growth gaps in insurance coverage. </a:t>
            </a:r>
            <a:endParaRPr lang="en-US" sz="1800" u="sng" dirty="0"/>
          </a:p>
          <a:p>
            <a:pPr marL="0" indent="0">
              <a:buClr>
                <a:schemeClr val="accent4">
                  <a:lumMod val="75000"/>
                </a:schemeClr>
              </a:buClr>
              <a:buFont typeface="Arial" panose="020B0604020202020204" pitchFamily="34" charset="0"/>
              <a:buNone/>
            </a:pPr>
            <a:r>
              <a:rPr lang="en-US" sz="1800" u="sng" dirty="0"/>
              <a:t>Conversion</a:t>
            </a:r>
          </a:p>
          <a:p>
            <a:pPr>
              <a:buClr>
                <a:schemeClr val="accent4">
                  <a:lumMod val="75000"/>
                </a:schemeClr>
              </a:buClr>
              <a:buFont typeface="Wingdings" panose="05000000000000000000" pitchFamily="2" charset="2"/>
              <a:buChar char="§"/>
            </a:pPr>
            <a:r>
              <a:rPr lang="en-US" sz="1800" u="sng" dirty="0"/>
              <a:t>Definition</a:t>
            </a:r>
            <a:r>
              <a:rPr lang="en-US" sz="1800" dirty="0"/>
              <a:t>: Recruiting old institutions to promote new goals attached to old structural patterns. </a:t>
            </a:r>
          </a:p>
          <a:p>
            <a:pPr>
              <a:buClr>
                <a:schemeClr val="accent4">
                  <a:lumMod val="75000"/>
                </a:schemeClr>
              </a:buClr>
              <a:buFont typeface="Wingdings" panose="05000000000000000000" pitchFamily="2" charset="2"/>
              <a:buChar char="§"/>
            </a:pPr>
            <a:r>
              <a:rPr lang="en-US" sz="1800" u="sng" dirty="0"/>
              <a:t>Mechanism</a:t>
            </a:r>
            <a:r>
              <a:rPr lang="en-US" sz="1800" dirty="0"/>
              <a:t>: New direction, new interpretation. </a:t>
            </a:r>
          </a:p>
          <a:p>
            <a:pPr>
              <a:buClr>
                <a:schemeClr val="accent4">
                  <a:lumMod val="75000"/>
                </a:schemeClr>
              </a:buClr>
              <a:buFont typeface="Wingdings" panose="05000000000000000000" pitchFamily="2" charset="2"/>
              <a:buChar char="§"/>
            </a:pPr>
            <a:r>
              <a:rPr lang="en-US" sz="1800" u="sng" dirty="0"/>
              <a:t>Characteristics</a:t>
            </a:r>
            <a:r>
              <a:rPr lang="en-US" sz="1800" dirty="0"/>
              <a:t>: Gaps between rules and the actual situations due to 1. Lack of long-term vision. 2 Intentional vagueness of rules. 3. Pressure and interpretation of rules from the bottom. 4. Change in conditions and coalitions opens a gateway to recruit institutions for new goals. </a:t>
            </a:r>
          </a:p>
          <a:p>
            <a:pPr>
              <a:buClr>
                <a:schemeClr val="accent4">
                  <a:lumMod val="75000"/>
                </a:schemeClr>
              </a:buClr>
              <a:buFont typeface="Wingdings" panose="05000000000000000000" pitchFamily="2" charset="2"/>
              <a:buChar char="§"/>
            </a:pPr>
            <a:r>
              <a:rPr lang="en-US" sz="1800" u="sng" dirty="0"/>
              <a:t>Example</a:t>
            </a:r>
            <a:r>
              <a:rPr lang="en-US" sz="1800" dirty="0"/>
              <a:t>: 1. Professional training system in Germany in the  19</a:t>
            </a:r>
            <a:r>
              <a:rPr lang="en-US" sz="1800" baseline="30000" dirty="0"/>
              <a:t>th</a:t>
            </a:r>
            <a:r>
              <a:rPr lang="en-US" sz="1800" dirty="0"/>
              <a:t> century and was changed gradually and additively to fundamental change as it is today. 2. Conversion of the Welfare State of France in a similar way. </a:t>
            </a:r>
            <a:endParaRPr lang="en-US" sz="1800" u="sng" dirty="0"/>
          </a:p>
          <a:p>
            <a:pPr marL="0" indent="0">
              <a:buClr>
                <a:schemeClr val="accent4">
                  <a:lumMod val="75000"/>
                </a:schemeClr>
              </a:buClr>
              <a:buFont typeface="Arial" panose="020B0604020202020204" pitchFamily="34" charset="0"/>
              <a:buNone/>
            </a:pPr>
            <a:endParaRPr lang="en-US" sz="1800" u="sng" dirty="0"/>
          </a:p>
          <a:p>
            <a:pPr marL="0" indent="0">
              <a:buClr>
                <a:schemeClr val="accent4">
                  <a:lumMod val="75000"/>
                </a:schemeClr>
              </a:buClr>
              <a:buFont typeface="Arial" panose="020B0604020202020204" pitchFamily="34" charset="0"/>
              <a:buNone/>
            </a:pPr>
            <a:endParaRPr lang="en-US" sz="1800" dirty="0"/>
          </a:p>
        </p:txBody>
      </p:sp>
    </p:spTree>
    <p:extLst>
      <p:ext uri="{BB962C8B-B14F-4D97-AF65-F5344CB8AC3E}">
        <p14:creationId xmlns:p14="http://schemas.microsoft.com/office/powerpoint/2010/main" val="123378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95D44ADC-246E-4336-B816-AD2E3770215F}"/>
              </a:ext>
            </a:extLst>
          </p:cNvPr>
          <p:cNvSpPr txBox="1">
            <a:spLocks/>
          </p:cNvSpPr>
          <p:nvPr/>
        </p:nvSpPr>
        <p:spPr>
          <a:xfrm>
            <a:off x="513080" y="519191"/>
            <a:ext cx="11003280" cy="5819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lumMod val="75000"/>
                </a:schemeClr>
              </a:buClr>
              <a:buFont typeface="Arial" panose="020B0604020202020204" pitchFamily="34" charset="0"/>
              <a:buNone/>
            </a:pPr>
            <a:r>
              <a:rPr lang="en-US" sz="1800" u="sng" dirty="0"/>
              <a:t>Exhaustion</a:t>
            </a:r>
            <a:endParaRPr lang="en-US" sz="1800" dirty="0"/>
          </a:p>
          <a:p>
            <a:pPr>
              <a:buClr>
                <a:schemeClr val="accent4">
                  <a:lumMod val="75000"/>
                </a:schemeClr>
              </a:buClr>
              <a:buFont typeface="Wingdings" panose="05000000000000000000" pitchFamily="2" charset="2"/>
              <a:buChar char="§"/>
            </a:pPr>
            <a:r>
              <a:rPr lang="en-US" sz="1800" u="sng" dirty="0"/>
              <a:t>Definition</a:t>
            </a:r>
            <a:r>
              <a:rPr lang="en-US" sz="1800" dirty="0"/>
              <a:t>: Gradual collapse of institutional systems over time. </a:t>
            </a:r>
          </a:p>
          <a:p>
            <a:pPr>
              <a:buClr>
                <a:schemeClr val="accent4">
                  <a:lumMod val="75000"/>
                </a:schemeClr>
              </a:buClr>
              <a:buFont typeface="Wingdings" panose="05000000000000000000" pitchFamily="2" charset="2"/>
              <a:buChar char="§"/>
            </a:pPr>
            <a:r>
              <a:rPr lang="en-US" sz="1800" u="sng" dirty="0"/>
              <a:t>Mechanism</a:t>
            </a:r>
            <a:r>
              <a:rPr lang="en-US" sz="1800" dirty="0"/>
              <a:t>: Over usage. </a:t>
            </a:r>
          </a:p>
          <a:p>
            <a:pPr>
              <a:buClr>
                <a:schemeClr val="accent4">
                  <a:lumMod val="75000"/>
                </a:schemeClr>
              </a:buClr>
              <a:buFont typeface="Wingdings" panose="05000000000000000000" pitchFamily="2" charset="2"/>
              <a:buChar char="§"/>
            </a:pPr>
            <a:r>
              <a:rPr lang="en-US" sz="1800" u="sng" dirty="0"/>
              <a:t>Characteristics</a:t>
            </a:r>
            <a:r>
              <a:rPr lang="en-US" sz="1800" dirty="0"/>
              <a:t>: 1. The normal action of the institution reduces its ability to handle change of conditions and circumstances. 2. Negative feedback causing high cost. 3. Limitations on growth and expansion. </a:t>
            </a:r>
          </a:p>
          <a:p>
            <a:pPr>
              <a:buClr>
                <a:schemeClr val="accent4">
                  <a:lumMod val="75000"/>
                </a:schemeClr>
              </a:buClr>
              <a:buFont typeface="Wingdings" panose="05000000000000000000" pitchFamily="2" charset="2"/>
              <a:buChar char="§"/>
            </a:pPr>
            <a:r>
              <a:rPr lang="en-US" sz="1800" u="sng" dirty="0"/>
              <a:t>Example</a:t>
            </a:r>
            <a:r>
              <a:rPr lang="en-US" sz="1800" dirty="0"/>
              <a:t>: The Institutional system of early retirement in Germany, shaped in a time of full employment, however as unemployment grew, it was over-used, leading to the system to collapse financially. </a:t>
            </a:r>
            <a:endParaRPr lang="en-US" sz="1800" u="sng" dirty="0"/>
          </a:p>
          <a:p>
            <a:pPr marL="0" indent="0">
              <a:buClr>
                <a:schemeClr val="accent4">
                  <a:lumMod val="75000"/>
                </a:schemeClr>
              </a:buClr>
              <a:buFont typeface="Arial" panose="020B0604020202020204" pitchFamily="34" charset="0"/>
              <a:buNone/>
            </a:pPr>
            <a:endParaRPr lang="en-US" sz="1800" u="sng" dirty="0"/>
          </a:p>
          <a:p>
            <a:pPr marL="0" indent="0">
              <a:buClr>
                <a:schemeClr val="accent4">
                  <a:lumMod val="75000"/>
                </a:schemeClr>
              </a:buClr>
              <a:buFont typeface="Arial" panose="020B0604020202020204" pitchFamily="34" charset="0"/>
              <a:buNone/>
            </a:pPr>
            <a:endParaRPr lang="en-US" sz="1800" dirty="0"/>
          </a:p>
        </p:txBody>
      </p:sp>
    </p:spTree>
    <p:extLst>
      <p:ext uri="{BB962C8B-B14F-4D97-AF65-F5344CB8AC3E}">
        <p14:creationId xmlns:p14="http://schemas.microsoft.com/office/powerpoint/2010/main" val="368975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EE89E6-D569-4943-B7B2-B93D96785DC2}"/>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D8175D-530D-485E-B56A-FC639372418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0F86FE-64D6-40B0-8CBE-1EDE44D0B4C6}"/>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675640" y="614044"/>
            <a:ext cx="10515600" cy="612775"/>
          </a:xfrm>
        </p:spPr>
        <p:txBody>
          <a:bodyPr>
            <a:normAutofit/>
          </a:bodyPr>
          <a:lstStyle/>
          <a:p>
            <a:pPr marL="0" indent="0">
              <a:buNone/>
            </a:pPr>
            <a:r>
              <a:rPr lang="en-US" sz="2400" b="1" dirty="0"/>
              <a:t>Policy planning strategies/short and log term institutional change</a:t>
            </a:r>
          </a:p>
          <a:p>
            <a:pPr marL="457200" lvl="1" indent="0">
              <a:buNone/>
            </a:pPr>
            <a:endParaRPr lang="en-US" sz="2000" dirty="0"/>
          </a:p>
          <a:p>
            <a:pPr marL="0" indent="0">
              <a:buNone/>
            </a:pPr>
            <a:endParaRPr lang="en-US" sz="2400" dirty="0"/>
          </a:p>
        </p:txBody>
      </p:sp>
      <p:graphicFrame>
        <p:nvGraphicFramePr>
          <p:cNvPr id="2" name="Table 5">
            <a:extLst>
              <a:ext uri="{FF2B5EF4-FFF2-40B4-BE49-F238E27FC236}">
                <a16:creationId xmlns:a16="http://schemas.microsoft.com/office/drawing/2014/main" id="{9D244CAC-E687-4BF4-B036-113140DE708D}"/>
              </a:ext>
            </a:extLst>
          </p:cNvPr>
          <p:cNvGraphicFramePr>
            <a:graphicFrameLocks noGrp="1"/>
          </p:cNvGraphicFramePr>
          <p:nvPr>
            <p:extLst>
              <p:ext uri="{D42A27DB-BD31-4B8C-83A1-F6EECF244321}">
                <p14:modId xmlns:p14="http://schemas.microsoft.com/office/powerpoint/2010/main" val="4123138593"/>
              </p:ext>
            </p:extLst>
          </p:nvPr>
        </p:nvGraphicFramePr>
        <p:xfrm>
          <a:off x="914403" y="1226819"/>
          <a:ext cx="8876029" cy="3998384"/>
        </p:xfrm>
        <a:graphic>
          <a:graphicData uri="http://schemas.openxmlformats.org/drawingml/2006/table">
            <a:tbl>
              <a:tblPr firstRow="1" bandRow="1">
                <a:tableStyleId>{5C22544A-7EE6-4342-B048-85BDC9FD1C3A}</a:tableStyleId>
              </a:tblPr>
              <a:tblGrid>
                <a:gridCol w="2684831">
                  <a:extLst>
                    <a:ext uri="{9D8B030D-6E8A-4147-A177-3AD203B41FA5}">
                      <a16:colId xmlns:a16="http://schemas.microsoft.com/office/drawing/2014/main" val="2231944554"/>
                    </a:ext>
                  </a:extLst>
                </a:gridCol>
                <a:gridCol w="3132306">
                  <a:extLst>
                    <a:ext uri="{9D8B030D-6E8A-4147-A177-3AD203B41FA5}">
                      <a16:colId xmlns:a16="http://schemas.microsoft.com/office/drawing/2014/main" val="3336359164"/>
                    </a:ext>
                  </a:extLst>
                </a:gridCol>
                <a:gridCol w="1949388">
                  <a:extLst>
                    <a:ext uri="{9D8B030D-6E8A-4147-A177-3AD203B41FA5}">
                      <a16:colId xmlns:a16="http://schemas.microsoft.com/office/drawing/2014/main" val="2771871910"/>
                    </a:ext>
                  </a:extLst>
                </a:gridCol>
                <a:gridCol w="1109504">
                  <a:extLst>
                    <a:ext uri="{9D8B030D-6E8A-4147-A177-3AD203B41FA5}">
                      <a16:colId xmlns:a16="http://schemas.microsoft.com/office/drawing/2014/main" val="3879883220"/>
                    </a:ext>
                  </a:extLst>
                </a:gridCol>
              </a:tblGrid>
              <a:tr h="0">
                <a:tc gridSpan="2">
                  <a:txBody>
                    <a:bodyPr/>
                    <a:lstStyle/>
                    <a:p>
                      <a:pPr algn="ctr"/>
                      <a:r>
                        <a:rPr lang="en-US" dirty="0">
                          <a:solidFill>
                            <a:sysClr val="windowText" lastClr="000000"/>
                          </a:solidFill>
                        </a:rPr>
                        <a:t>Obstacles in the way of internal policy change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9375567"/>
                  </a:ext>
                </a:extLst>
              </a:tr>
              <a:tr h="980864">
                <a:tc>
                  <a:txBody>
                    <a:bodyPr/>
                    <a:lstStyle/>
                    <a:p>
                      <a:pPr algn="ctr"/>
                      <a:r>
                        <a:rPr lang="en-US" dirty="0">
                          <a:solidFill>
                            <a:sysClr val="windowText" lastClr="000000"/>
                          </a:solidFill>
                        </a:rPr>
                        <a:t>Low</a:t>
                      </a:r>
                    </a:p>
                    <a:p>
                      <a:pPr algn="ctr"/>
                      <a:r>
                        <a:rPr lang="en-US" dirty="0">
                          <a:solidFill>
                            <a:sysClr val="windowText" lastClr="000000"/>
                          </a:solidFill>
                        </a:rPr>
                        <a:t>(High level of existing policy restraint and low support of coalitions in the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High</a:t>
                      </a:r>
                    </a:p>
                    <a:p>
                      <a:pPr algn="ctr"/>
                      <a:r>
                        <a:rPr lang="en-US" dirty="0">
                          <a:solidFill>
                            <a:sysClr val="windowText" lastClr="000000"/>
                          </a:solidFill>
                        </a:rPr>
                        <a:t>(Low level of existing policy restraint and high level of support of coalitions in the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525872"/>
                  </a:ext>
                </a:extLst>
              </a:tr>
              <a:tr h="980864">
                <a:tc>
                  <a:txBody>
                    <a:bodyPr/>
                    <a:lstStyle/>
                    <a:p>
                      <a:pPr algn="ctr"/>
                      <a:r>
                        <a:rPr lang="en-US" dirty="0">
                          <a:solidFill>
                            <a:sysClr val="windowText" lastClr="000000"/>
                          </a:solidFill>
                        </a:rPr>
                        <a:t>Conversion</a:t>
                      </a:r>
                    </a:p>
                    <a:p>
                      <a:pPr algn="ctr"/>
                      <a:r>
                        <a:rPr lang="en-US" dirty="0">
                          <a:solidFill>
                            <a:sysClr val="windowText" lastClr="000000"/>
                          </a:solidFill>
                        </a:rPr>
                        <a:t>(Internal adaptation of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Drift</a:t>
                      </a:r>
                    </a:p>
                    <a:p>
                      <a:pPr algn="ctr"/>
                      <a:r>
                        <a:rPr lang="en-US" dirty="0">
                          <a:solidFill>
                            <a:sysClr val="windowText" lastClr="000000"/>
                          </a:solidFill>
                        </a:rPr>
                        <a:t>(Change of stable policy due to the change of circumstances)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(Many veto players)</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dirty="0">
                          <a:solidFill>
                            <a:sysClr val="windowText" lastClr="000000"/>
                          </a:solidFill>
                        </a:rPr>
                        <a:t>Obstacles in the way of enforced change (External)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348791"/>
                  </a:ext>
                </a:extLst>
              </a:tr>
              <a:tr h="980864">
                <a:tc>
                  <a:txBody>
                    <a:bodyPr/>
                    <a:lstStyle/>
                    <a:p>
                      <a:pPr algn="ctr"/>
                      <a:r>
                        <a:rPr lang="en-US" dirty="0">
                          <a:solidFill>
                            <a:sysClr val="windowText" lastClr="000000"/>
                          </a:solidFill>
                        </a:rPr>
                        <a:t>Redesign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Layering</a:t>
                      </a:r>
                    </a:p>
                    <a:p>
                      <a:pPr algn="ctr"/>
                      <a:r>
                        <a:rPr lang="en-US" dirty="0">
                          <a:solidFill>
                            <a:sysClr val="windowText" lastClr="000000"/>
                          </a:solidFill>
                        </a:rPr>
                        <a:t>(Designing a new policy without overriding the old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Low</a:t>
                      </a:r>
                    </a:p>
                    <a:p>
                      <a:pPr algn="ctr"/>
                      <a:r>
                        <a:rPr lang="en-US" dirty="0">
                          <a:solidFill>
                            <a:sysClr val="windowText" lastClr="000000"/>
                          </a:solidFill>
                        </a:rPr>
                        <a:t>(Few veto players)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788913"/>
                  </a:ext>
                </a:extLst>
              </a:tr>
            </a:tbl>
          </a:graphicData>
        </a:graphic>
      </p:graphicFrame>
    </p:spTree>
    <p:extLst>
      <p:ext uri="{BB962C8B-B14F-4D97-AF65-F5344CB8AC3E}">
        <p14:creationId xmlns:p14="http://schemas.microsoft.com/office/powerpoint/2010/main" val="79231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7826C2-6E9D-4632-A347-34A97B8CC00A}"/>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418E96-8BEE-4DFB-A2A5-43D1B47A4B7A}"/>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C712FCF-B662-4C4B-B8FE-F4CC875F9019}"/>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796D0363-7856-40CC-9990-FB6C2FA58EFF}"/>
              </a:ext>
            </a:extLst>
          </p:cNvPr>
          <p:cNvSpPr txBox="1">
            <a:spLocks/>
          </p:cNvSpPr>
          <p:nvPr/>
        </p:nvSpPr>
        <p:spPr>
          <a:xfrm>
            <a:off x="589280" y="413385"/>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6">
                    <a:lumMod val="75000"/>
                  </a:schemeClr>
                </a:solidFill>
              </a:rPr>
              <a:t>Associating market failure and government failure to policy strategy – process </a:t>
            </a:r>
          </a:p>
          <a:p>
            <a:pPr marL="457200" lvl="1" indent="0">
              <a:buFont typeface="Arial" panose="020B0604020202020204" pitchFamily="34" charset="0"/>
              <a:buNone/>
            </a:pPr>
            <a:endParaRPr lang="en-US" sz="2000" dirty="0"/>
          </a:p>
          <a:p>
            <a:pPr marL="0" indent="0">
              <a:buFont typeface="Arial" panose="020B0604020202020204" pitchFamily="34" charset="0"/>
              <a:buNone/>
            </a:pPr>
            <a:endParaRPr lang="en-US" sz="2400" dirty="0"/>
          </a:p>
        </p:txBody>
      </p:sp>
      <p:pic>
        <p:nvPicPr>
          <p:cNvPr id="4" name="Picture 3">
            <a:extLst>
              <a:ext uri="{FF2B5EF4-FFF2-40B4-BE49-F238E27FC236}">
                <a16:creationId xmlns:a16="http://schemas.microsoft.com/office/drawing/2014/main" id="{1C68E97C-EC8A-44F3-AB18-514A1EE6DB54}"/>
              </a:ext>
            </a:extLst>
          </p:cNvPr>
          <p:cNvPicPr>
            <a:picLocks noChangeAspect="1"/>
          </p:cNvPicPr>
          <p:nvPr/>
        </p:nvPicPr>
        <p:blipFill rotWithShape="1">
          <a:blip r:embed="rId2"/>
          <a:srcRect l="10189" t="30189" r="38726" b="11912"/>
          <a:stretch/>
        </p:blipFill>
        <p:spPr>
          <a:xfrm>
            <a:off x="1036464" y="926585"/>
            <a:ext cx="8976216" cy="5722660"/>
          </a:xfrm>
          <a:prstGeom prst="rect">
            <a:avLst/>
          </a:prstGeom>
        </p:spPr>
      </p:pic>
    </p:spTree>
    <p:extLst>
      <p:ext uri="{BB962C8B-B14F-4D97-AF65-F5344CB8AC3E}">
        <p14:creationId xmlns:p14="http://schemas.microsoft.com/office/powerpoint/2010/main" val="336673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860D4B5-DE7F-4F55-BB31-B4D44F00AB50}"/>
              </a:ext>
            </a:extLst>
          </p:cNvPr>
          <p:cNvSpPr/>
          <p:nvPr/>
        </p:nvSpPr>
        <p:spPr>
          <a:xfrm>
            <a:off x="675640" y="363294"/>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71C064-FF64-4A7F-8495-E8049ED884E5}"/>
              </a:ext>
            </a:extLst>
          </p:cNvPr>
          <p:cNvSpPr txBox="1"/>
          <p:nvPr/>
        </p:nvSpPr>
        <p:spPr>
          <a:xfrm>
            <a:off x="5537064" y="3974885"/>
            <a:ext cx="2568102" cy="1323439"/>
          </a:xfrm>
          <a:prstGeom prst="rect">
            <a:avLst/>
          </a:prstGeom>
          <a:noFill/>
          <a:ln>
            <a:solidFill>
              <a:schemeClr val="tx1"/>
            </a:solidFill>
          </a:ln>
        </p:spPr>
        <p:txBody>
          <a:bodyPr wrap="square" rtlCol="0">
            <a:spAutoFit/>
          </a:bodyPr>
          <a:lstStyle/>
          <a:p>
            <a:r>
              <a:rPr lang="en-US" sz="1600" dirty="0"/>
              <a:t>Government failure: De regulation, legalization and privatization should be considered as strategies to open the market</a:t>
            </a:r>
          </a:p>
        </p:txBody>
      </p:sp>
      <p:sp>
        <p:nvSpPr>
          <p:cNvPr id="10" name="TextBox 9">
            <a:extLst>
              <a:ext uri="{FF2B5EF4-FFF2-40B4-BE49-F238E27FC236}">
                <a16:creationId xmlns:a16="http://schemas.microsoft.com/office/drawing/2014/main" id="{82C80DBD-A6C5-4979-8E57-EEB2B30E53A7}"/>
              </a:ext>
            </a:extLst>
          </p:cNvPr>
          <p:cNvSpPr txBox="1"/>
          <p:nvPr/>
        </p:nvSpPr>
        <p:spPr>
          <a:xfrm>
            <a:off x="2019776" y="3908153"/>
            <a:ext cx="2568102" cy="830997"/>
          </a:xfrm>
          <a:prstGeom prst="rect">
            <a:avLst/>
          </a:prstGeom>
          <a:noFill/>
          <a:ln>
            <a:solidFill>
              <a:schemeClr val="tx1"/>
            </a:solidFill>
          </a:ln>
        </p:spPr>
        <p:txBody>
          <a:bodyPr wrap="square" rtlCol="0">
            <a:spAutoFit/>
          </a:bodyPr>
          <a:lstStyle/>
          <a:p>
            <a:r>
              <a:rPr lang="en-US" sz="1600" dirty="0"/>
              <a:t>Analysis of market failure and other limits on the competitive market</a:t>
            </a:r>
          </a:p>
        </p:txBody>
      </p:sp>
      <p:sp>
        <p:nvSpPr>
          <p:cNvPr id="12" name="TextBox 11">
            <a:extLst>
              <a:ext uri="{FF2B5EF4-FFF2-40B4-BE49-F238E27FC236}">
                <a16:creationId xmlns:a16="http://schemas.microsoft.com/office/drawing/2014/main" id="{4D7FCAA5-8E49-45BC-B7BC-621A7033B102}"/>
              </a:ext>
            </a:extLst>
          </p:cNvPr>
          <p:cNvSpPr txBox="1"/>
          <p:nvPr/>
        </p:nvSpPr>
        <p:spPr>
          <a:xfrm>
            <a:off x="4657522" y="1178826"/>
            <a:ext cx="787940" cy="338554"/>
          </a:xfrm>
          <a:prstGeom prst="rect">
            <a:avLst/>
          </a:prstGeom>
          <a:noFill/>
          <a:ln>
            <a:noFill/>
          </a:ln>
        </p:spPr>
        <p:txBody>
          <a:bodyPr wrap="square" rtlCol="0">
            <a:spAutoFit/>
          </a:bodyPr>
          <a:lstStyle/>
          <a:p>
            <a:pPr algn="ctr"/>
            <a:r>
              <a:rPr lang="en-US" sz="1600" dirty="0"/>
              <a:t>Yes</a:t>
            </a:r>
          </a:p>
        </p:txBody>
      </p:sp>
      <p:sp>
        <p:nvSpPr>
          <p:cNvPr id="13" name="TextBox 12">
            <a:extLst>
              <a:ext uri="{FF2B5EF4-FFF2-40B4-BE49-F238E27FC236}">
                <a16:creationId xmlns:a16="http://schemas.microsoft.com/office/drawing/2014/main" id="{7886F1F4-A391-4525-B753-949BE8CFB8F5}"/>
              </a:ext>
            </a:extLst>
          </p:cNvPr>
          <p:cNvSpPr txBox="1"/>
          <p:nvPr/>
        </p:nvSpPr>
        <p:spPr>
          <a:xfrm>
            <a:off x="4601221" y="3126885"/>
            <a:ext cx="787940" cy="338554"/>
          </a:xfrm>
          <a:prstGeom prst="rect">
            <a:avLst/>
          </a:prstGeom>
          <a:noFill/>
          <a:ln>
            <a:noFill/>
          </a:ln>
        </p:spPr>
        <p:txBody>
          <a:bodyPr wrap="square" rtlCol="0">
            <a:spAutoFit/>
          </a:bodyPr>
          <a:lstStyle/>
          <a:p>
            <a:pPr algn="ctr"/>
            <a:r>
              <a:rPr lang="en-US" sz="1600" dirty="0"/>
              <a:t>No?</a:t>
            </a:r>
          </a:p>
        </p:txBody>
      </p:sp>
      <p:sp>
        <p:nvSpPr>
          <p:cNvPr id="18" name="TextBox 17">
            <a:extLst>
              <a:ext uri="{FF2B5EF4-FFF2-40B4-BE49-F238E27FC236}">
                <a16:creationId xmlns:a16="http://schemas.microsoft.com/office/drawing/2014/main" id="{34D73C3A-71B6-48FA-8E50-453C4381C147}"/>
              </a:ext>
            </a:extLst>
          </p:cNvPr>
          <p:cNvSpPr txBox="1"/>
          <p:nvPr/>
        </p:nvSpPr>
        <p:spPr>
          <a:xfrm>
            <a:off x="9334905" y="3356115"/>
            <a:ext cx="1752599" cy="2554545"/>
          </a:xfrm>
          <a:prstGeom prst="rect">
            <a:avLst/>
          </a:prstGeom>
          <a:noFill/>
          <a:ln>
            <a:solidFill>
              <a:schemeClr val="tx1"/>
            </a:solidFill>
          </a:ln>
        </p:spPr>
        <p:txBody>
          <a:bodyPr wrap="square" rtlCol="0">
            <a:spAutoFit/>
          </a:bodyPr>
          <a:lstStyle/>
          <a:p>
            <a:r>
              <a:rPr lang="en-US" sz="1600" dirty="0"/>
              <a:t>Government and market failures: Intervention strategies, locked or more complex should be found as well as comparing their costs to the costs of the markets’ failures</a:t>
            </a:r>
          </a:p>
        </p:txBody>
      </p:sp>
      <p:cxnSp>
        <p:nvCxnSpPr>
          <p:cNvPr id="31" name="Straight Arrow Connector 30">
            <a:extLst>
              <a:ext uri="{FF2B5EF4-FFF2-40B4-BE49-F238E27FC236}">
                <a16:creationId xmlns:a16="http://schemas.microsoft.com/office/drawing/2014/main" id="{EC7075B8-FA51-4114-B8DB-9E9DD3ED9DC8}"/>
              </a:ext>
            </a:extLst>
          </p:cNvPr>
          <p:cNvCxnSpPr>
            <a:cxnSpLocks/>
          </p:cNvCxnSpPr>
          <p:nvPr/>
        </p:nvCxnSpPr>
        <p:spPr>
          <a:xfrm>
            <a:off x="6904609" y="3263782"/>
            <a:ext cx="0" cy="711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351F43B-3B3F-4749-A5B7-8F457FD29B3F}"/>
              </a:ext>
            </a:extLst>
          </p:cNvPr>
          <p:cNvCxnSpPr>
            <a:cxnSpLocks/>
            <a:endCxn id="18" idx="1"/>
          </p:cNvCxnSpPr>
          <p:nvPr/>
        </p:nvCxnSpPr>
        <p:spPr>
          <a:xfrm rot="16200000" flipH="1">
            <a:off x="7521757" y="2820240"/>
            <a:ext cx="2915446" cy="71084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id="{E84FEDB7-784D-415B-B864-868C71942A42}"/>
              </a:ext>
            </a:extLst>
          </p:cNvPr>
          <p:cNvCxnSpPr>
            <a:cxnSpLocks/>
          </p:cNvCxnSpPr>
          <p:nvPr/>
        </p:nvCxnSpPr>
        <p:spPr>
          <a:xfrm rot="16200000" flipH="1">
            <a:off x="4492812" y="3603783"/>
            <a:ext cx="1788322" cy="2773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FED5AE41-909C-4A68-A732-A4353572501C}"/>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EA9836F6-23D7-4D27-91D7-AA11D386D02D}"/>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51EE38-068B-4731-810F-DFC4C8157E22}"/>
              </a:ext>
            </a:extLst>
          </p:cNvPr>
          <p:cNvSpPr txBox="1"/>
          <p:nvPr/>
        </p:nvSpPr>
        <p:spPr>
          <a:xfrm>
            <a:off x="5620558" y="2432785"/>
            <a:ext cx="2568102" cy="830997"/>
          </a:xfrm>
          <a:prstGeom prst="rect">
            <a:avLst/>
          </a:prstGeom>
          <a:noFill/>
          <a:ln>
            <a:solidFill>
              <a:schemeClr val="tx1"/>
            </a:solidFill>
          </a:ln>
        </p:spPr>
        <p:txBody>
          <a:bodyPr wrap="square" rtlCol="0">
            <a:spAutoFit/>
          </a:bodyPr>
          <a:lstStyle/>
          <a:p>
            <a:r>
              <a:rPr lang="en-US" sz="1600" dirty="0"/>
              <a:t>Analyzing the type and nature of government failures</a:t>
            </a:r>
          </a:p>
        </p:txBody>
      </p:sp>
      <p:sp>
        <p:nvSpPr>
          <p:cNvPr id="14" name="TextBox 13">
            <a:extLst>
              <a:ext uri="{FF2B5EF4-FFF2-40B4-BE49-F238E27FC236}">
                <a16:creationId xmlns:a16="http://schemas.microsoft.com/office/drawing/2014/main" id="{73B72A11-042A-487E-9DD1-F42F7C5CBEC8}"/>
              </a:ext>
            </a:extLst>
          </p:cNvPr>
          <p:cNvSpPr txBox="1"/>
          <p:nvPr/>
        </p:nvSpPr>
        <p:spPr>
          <a:xfrm>
            <a:off x="5620558" y="975196"/>
            <a:ext cx="2568102" cy="830997"/>
          </a:xfrm>
          <a:prstGeom prst="rect">
            <a:avLst/>
          </a:prstGeom>
          <a:noFill/>
          <a:ln>
            <a:solidFill>
              <a:schemeClr val="tx1"/>
            </a:solidFill>
          </a:ln>
        </p:spPr>
        <p:txBody>
          <a:bodyPr wrap="square" rtlCol="0">
            <a:spAutoFit/>
          </a:bodyPr>
          <a:lstStyle/>
          <a:p>
            <a:r>
              <a:rPr lang="en-US" sz="1600" dirty="0"/>
              <a:t>Is the government intervention fixing market failures?</a:t>
            </a:r>
          </a:p>
        </p:txBody>
      </p:sp>
      <p:sp>
        <p:nvSpPr>
          <p:cNvPr id="15" name="TextBox 14">
            <a:extLst>
              <a:ext uri="{FF2B5EF4-FFF2-40B4-BE49-F238E27FC236}">
                <a16:creationId xmlns:a16="http://schemas.microsoft.com/office/drawing/2014/main" id="{A27E0C5C-C1A1-437A-91F4-9D3EEF3ED79F}"/>
              </a:ext>
            </a:extLst>
          </p:cNvPr>
          <p:cNvSpPr txBox="1"/>
          <p:nvPr/>
        </p:nvSpPr>
        <p:spPr>
          <a:xfrm>
            <a:off x="8012388" y="913641"/>
            <a:ext cx="787940" cy="338554"/>
          </a:xfrm>
          <a:prstGeom prst="rect">
            <a:avLst/>
          </a:prstGeom>
          <a:noFill/>
          <a:ln>
            <a:noFill/>
          </a:ln>
        </p:spPr>
        <p:txBody>
          <a:bodyPr wrap="square" rtlCol="0">
            <a:spAutoFit/>
          </a:bodyPr>
          <a:lstStyle/>
          <a:p>
            <a:pPr algn="ctr"/>
            <a:r>
              <a:rPr lang="en-US" sz="1600" dirty="0"/>
              <a:t>Yes</a:t>
            </a:r>
          </a:p>
        </p:txBody>
      </p:sp>
      <p:sp>
        <p:nvSpPr>
          <p:cNvPr id="16" name="TextBox 15">
            <a:extLst>
              <a:ext uri="{FF2B5EF4-FFF2-40B4-BE49-F238E27FC236}">
                <a16:creationId xmlns:a16="http://schemas.microsoft.com/office/drawing/2014/main" id="{A2B9D1F8-C347-4FDB-A3D9-B3C5BB62C2C0}"/>
              </a:ext>
            </a:extLst>
          </p:cNvPr>
          <p:cNvSpPr txBox="1"/>
          <p:nvPr/>
        </p:nvSpPr>
        <p:spPr>
          <a:xfrm>
            <a:off x="8182465" y="1430455"/>
            <a:ext cx="787940" cy="338554"/>
          </a:xfrm>
          <a:prstGeom prst="rect">
            <a:avLst/>
          </a:prstGeom>
          <a:noFill/>
          <a:ln>
            <a:noFill/>
          </a:ln>
        </p:spPr>
        <p:txBody>
          <a:bodyPr wrap="square" rtlCol="0">
            <a:spAutoFit/>
          </a:bodyPr>
          <a:lstStyle/>
          <a:p>
            <a:pPr algn="ctr"/>
            <a:r>
              <a:rPr lang="en-US" sz="1600" dirty="0"/>
              <a:t>No?</a:t>
            </a:r>
          </a:p>
        </p:txBody>
      </p:sp>
      <p:sp>
        <p:nvSpPr>
          <p:cNvPr id="17" name="TextBox 16">
            <a:extLst>
              <a:ext uri="{FF2B5EF4-FFF2-40B4-BE49-F238E27FC236}">
                <a16:creationId xmlns:a16="http://schemas.microsoft.com/office/drawing/2014/main" id="{07FB7075-7308-4215-A2CC-F65323D0302B}"/>
              </a:ext>
            </a:extLst>
          </p:cNvPr>
          <p:cNvSpPr txBox="1"/>
          <p:nvPr/>
        </p:nvSpPr>
        <p:spPr>
          <a:xfrm>
            <a:off x="9334906" y="1271002"/>
            <a:ext cx="1752599" cy="1323439"/>
          </a:xfrm>
          <a:prstGeom prst="rect">
            <a:avLst/>
          </a:prstGeom>
          <a:noFill/>
          <a:ln>
            <a:solidFill>
              <a:schemeClr val="tx1"/>
            </a:solidFill>
          </a:ln>
        </p:spPr>
        <p:txBody>
          <a:bodyPr wrap="square" rtlCol="0">
            <a:spAutoFit/>
          </a:bodyPr>
          <a:lstStyle/>
          <a:p>
            <a:r>
              <a:rPr lang="en-US" sz="1600" dirty="0"/>
              <a:t>The government is functioning! More improvement additives should be searched for</a:t>
            </a:r>
          </a:p>
        </p:txBody>
      </p:sp>
      <p:cxnSp>
        <p:nvCxnSpPr>
          <p:cNvPr id="29" name="Straight Arrow Connector 28">
            <a:extLst>
              <a:ext uri="{FF2B5EF4-FFF2-40B4-BE49-F238E27FC236}">
                <a16:creationId xmlns:a16="http://schemas.microsoft.com/office/drawing/2014/main" id="{8481F4C0-2C61-4612-8997-D2F1ADC5438A}"/>
              </a:ext>
            </a:extLst>
          </p:cNvPr>
          <p:cNvCxnSpPr>
            <a:cxnSpLocks/>
            <a:stCxn id="8" idx="0"/>
          </p:cNvCxnSpPr>
          <p:nvPr/>
        </p:nvCxnSpPr>
        <p:spPr>
          <a:xfrm flipV="1">
            <a:off x="6904609" y="1806193"/>
            <a:ext cx="3810" cy="626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4895466-3A76-47ED-881D-C15F6ACBA38D}"/>
              </a:ext>
            </a:extLst>
          </p:cNvPr>
          <p:cNvCxnSpPr>
            <a:cxnSpLocks/>
          </p:cNvCxnSpPr>
          <p:nvPr/>
        </p:nvCxnSpPr>
        <p:spPr>
          <a:xfrm>
            <a:off x="8188660" y="1413457"/>
            <a:ext cx="11462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520FC72-76FF-40FD-AF8B-1E8C12662F88}"/>
              </a:ext>
            </a:extLst>
          </p:cNvPr>
          <p:cNvCxnSpPr>
            <a:cxnSpLocks/>
          </p:cNvCxnSpPr>
          <p:nvPr/>
        </p:nvCxnSpPr>
        <p:spPr>
          <a:xfrm flipH="1" flipV="1">
            <a:off x="8188660" y="1717940"/>
            <a:ext cx="516580" cy="1065"/>
          </a:xfrm>
          <a:prstGeom prst="line">
            <a:avLst/>
          </a:prstGeom>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id="{C2BF13BC-53C0-4970-8614-D57804ED1809}"/>
              </a:ext>
            </a:extLst>
          </p:cNvPr>
          <p:cNvCxnSpPr/>
          <p:nvPr/>
        </p:nvCxnSpPr>
        <p:spPr>
          <a:xfrm rot="5400000" flipH="1" flipV="1">
            <a:off x="4675523" y="2008707"/>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9931BBA-E1BA-4716-9114-BC0EE19073E7}"/>
              </a:ext>
            </a:extLst>
          </p:cNvPr>
          <p:cNvCxnSpPr>
            <a:cxnSpLocks/>
          </p:cNvCxnSpPr>
          <p:nvPr/>
        </p:nvCxnSpPr>
        <p:spPr>
          <a:xfrm flipH="1">
            <a:off x="4729263" y="1870772"/>
            <a:ext cx="514047"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C5922C1-CA8B-4611-B8C2-9C0DB26C4526}"/>
              </a:ext>
            </a:extLst>
          </p:cNvPr>
          <p:cNvCxnSpPr>
            <a:cxnSpLocks/>
          </p:cNvCxnSpPr>
          <p:nvPr/>
        </p:nvCxnSpPr>
        <p:spPr>
          <a:xfrm flipH="1">
            <a:off x="1482771" y="3429000"/>
            <a:ext cx="314268"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5357D15-8D61-416D-BD90-3A4E38187754}"/>
              </a:ext>
            </a:extLst>
          </p:cNvPr>
          <p:cNvSpPr txBox="1"/>
          <p:nvPr/>
        </p:nvSpPr>
        <p:spPr>
          <a:xfrm>
            <a:off x="1434825" y="1532218"/>
            <a:ext cx="787940" cy="338554"/>
          </a:xfrm>
          <a:prstGeom prst="rect">
            <a:avLst/>
          </a:prstGeom>
          <a:noFill/>
          <a:ln>
            <a:noFill/>
          </a:ln>
        </p:spPr>
        <p:txBody>
          <a:bodyPr wrap="square" rtlCol="0">
            <a:spAutoFit/>
          </a:bodyPr>
          <a:lstStyle/>
          <a:p>
            <a:pPr algn="ctr"/>
            <a:r>
              <a:rPr lang="en-US" sz="1600" dirty="0"/>
              <a:t>No?</a:t>
            </a:r>
          </a:p>
        </p:txBody>
      </p:sp>
      <p:sp>
        <p:nvSpPr>
          <p:cNvPr id="7" name="TextBox 6">
            <a:extLst>
              <a:ext uri="{FF2B5EF4-FFF2-40B4-BE49-F238E27FC236}">
                <a16:creationId xmlns:a16="http://schemas.microsoft.com/office/drawing/2014/main" id="{D07CF8C5-02B9-46F8-B7C6-8158C85739C0}"/>
              </a:ext>
            </a:extLst>
          </p:cNvPr>
          <p:cNvSpPr txBox="1"/>
          <p:nvPr/>
        </p:nvSpPr>
        <p:spPr>
          <a:xfrm>
            <a:off x="2161161" y="1390694"/>
            <a:ext cx="2568102" cy="1077218"/>
          </a:xfrm>
          <a:prstGeom prst="rect">
            <a:avLst/>
          </a:prstGeom>
          <a:noFill/>
          <a:ln>
            <a:solidFill>
              <a:schemeClr val="tx1"/>
            </a:solidFill>
          </a:ln>
        </p:spPr>
        <p:txBody>
          <a:bodyPr wrap="square" rtlCol="0">
            <a:spAutoFit/>
          </a:bodyPr>
          <a:lstStyle/>
          <a:p>
            <a:r>
              <a:rPr lang="en-US" sz="1600" dirty="0"/>
              <a:t>According to the theory, will there be a market failure should a (private) market be operated? </a:t>
            </a:r>
          </a:p>
        </p:txBody>
      </p:sp>
      <p:sp>
        <p:nvSpPr>
          <p:cNvPr id="11" name="TextBox 10">
            <a:extLst>
              <a:ext uri="{FF2B5EF4-FFF2-40B4-BE49-F238E27FC236}">
                <a16:creationId xmlns:a16="http://schemas.microsoft.com/office/drawing/2014/main" id="{CA09645E-7DAF-4073-8334-B028FB8A2E93}"/>
              </a:ext>
            </a:extLst>
          </p:cNvPr>
          <p:cNvSpPr txBox="1"/>
          <p:nvPr/>
        </p:nvSpPr>
        <p:spPr>
          <a:xfrm>
            <a:off x="89144" y="2940616"/>
            <a:ext cx="1415726" cy="1077218"/>
          </a:xfrm>
          <a:prstGeom prst="rect">
            <a:avLst/>
          </a:prstGeom>
          <a:noFill/>
          <a:ln>
            <a:solidFill>
              <a:schemeClr val="tx1"/>
            </a:solidFill>
          </a:ln>
        </p:spPr>
        <p:txBody>
          <a:bodyPr wrap="square" rtlCol="0">
            <a:spAutoFit/>
          </a:bodyPr>
          <a:lstStyle/>
          <a:p>
            <a:r>
              <a:rPr lang="en-US" sz="1600" dirty="0"/>
              <a:t>Is there an active (private) market?</a:t>
            </a:r>
          </a:p>
        </p:txBody>
      </p:sp>
      <p:cxnSp>
        <p:nvCxnSpPr>
          <p:cNvPr id="28" name="Straight Arrow Connector 27">
            <a:extLst>
              <a:ext uri="{FF2B5EF4-FFF2-40B4-BE49-F238E27FC236}">
                <a16:creationId xmlns:a16="http://schemas.microsoft.com/office/drawing/2014/main" id="{77A9B28C-376C-4DEA-ADBB-BC2F8B291246}"/>
              </a:ext>
            </a:extLst>
          </p:cNvPr>
          <p:cNvCxnSpPr/>
          <p:nvPr/>
        </p:nvCxnSpPr>
        <p:spPr>
          <a:xfrm flipV="1">
            <a:off x="2777490" y="2432785"/>
            <a:ext cx="0" cy="1542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7AF66CB8-4E6A-48D1-9EB4-095AFB5E271C}"/>
              </a:ext>
            </a:extLst>
          </p:cNvPr>
          <p:cNvCxnSpPr>
            <a:endCxn id="7" idx="1"/>
          </p:cNvCxnSpPr>
          <p:nvPr/>
        </p:nvCxnSpPr>
        <p:spPr>
          <a:xfrm rot="5400000" flipH="1" flipV="1">
            <a:off x="1229252" y="2497091"/>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589280" y="21403"/>
            <a:ext cx="10515600" cy="1325563"/>
          </a:xfrm>
        </p:spPr>
        <p:txBody>
          <a:bodyPr>
            <a:normAutofit/>
          </a:bodyPr>
          <a:lstStyle/>
          <a:p>
            <a:r>
              <a:rPr lang="en-GB" sz="2800" b="1" dirty="0"/>
              <a:t>Weimer and Vining Upper path of Figure 15.2</a:t>
            </a:r>
            <a:endParaRPr lang="en-US" sz="2800" b="1" dirty="0"/>
          </a:p>
        </p:txBody>
      </p:sp>
    </p:spTree>
    <p:extLst>
      <p:ext uri="{BB962C8B-B14F-4D97-AF65-F5344CB8AC3E}">
        <p14:creationId xmlns:p14="http://schemas.microsoft.com/office/powerpoint/2010/main" val="6300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860D4B5-DE7F-4F55-BB31-B4D44F00AB50}"/>
              </a:ext>
            </a:extLst>
          </p:cNvPr>
          <p:cNvSpPr/>
          <p:nvPr/>
        </p:nvSpPr>
        <p:spPr>
          <a:xfrm>
            <a:off x="675640" y="363294"/>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71C064-FF64-4A7F-8495-E8049ED884E5}"/>
              </a:ext>
            </a:extLst>
          </p:cNvPr>
          <p:cNvSpPr txBox="1"/>
          <p:nvPr/>
        </p:nvSpPr>
        <p:spPr>
          <a:xfrm>
            <a:off x="6827315" y="4815937"/>
            <a:ext cx="1652406" cy="830997"/>
          </a:xfrm>
          <a:prstGeom prst="rect">
            <a:avLst/>
          </a:prstGeom>
          <a:noFill/>
          <a:ln>
            <a:solidFill>
              <a:schemeClr val="tx1"/>
            </a:solidFill>
          </a:ln>
        </p:spPr>
        <p:txBody>
          <a:bodyPr wrap="square" rtlCol="0">
            <a:spAutoFit/>
          </a:bodyPr>
          <a:lstStyle/>
          <a:p>
            <a:r>
              <a:rPr lang="en-US" sz="1600" dirty="0"/>
              <a:t>Is there a government failure</a:t>
            </a:r>
          </a:p>
        </p:txBody>
      </p:sp>
      <p:sp>
        <p:nvSpPr>
          <p:cNvPr id="10" name="TextBox 9">
            <a:extLst>
              <a:ext uri="{FF2B5EF4-FFF2-40B4-BE49-F238E27FC236}">
                <a16:creationId xmlns:a16="http://schemas.microsoft.com/office/drawing/2014/main" id="{82C80DBD-A6C5-4979-8E57-EEB2B30E53A7}"/>
              </a:ext>
            </a:extLst>
          </p:cNvPr>
          <p:cNvSpPr txBox="1"/>
          <p:nvPr/>
        </p:nvSpPr>
        <p:spPr>
          <a:xfrm>
            <a:off x="2868326" y="3738719"/>
            <a:ext cx="1284051" cy="1077218"/>
          </a:xfrm>
          <a:prstGeom prst="rect">
            <a:avLst/>
          </a:prstGeom>
          <a:noFill/>
          <a:ln>
            <a:solidFill>
              <a:schemeClr val="tx1"/>
            </a:solidFill>
          </a:ln>
        </p:spPr>
        <p:txBody>
          <a:bodyPr wrap="square" rtlCol="0">
            <a:spAutoFit/>
          </a:bodyPr>
          <a:lstStyle/>
          <a:p>
            <a:r>
              <a:rPr lang="en-US" sz="1600" dirty="0"/>
              <a:t>Is there proof of market failure</a:t>
            </a:r>
          </a:p>
        </p:txBody>
      </p:sp>
      <p:sp>
        <p:nvSpPr>
          <p:cNvPr id="12" name="TextBox 11">
            <a:extLst>
              <a:ext uri="{FF2B5EF4-FFF2-40B4-BE49-F238E27FC236}">
                <a16:creationId xmlns:a16="http://schemas.microsoft.com/office/drawing/2014/main" id="{4D7FCAA5-8E49-45BC-B7BC-621A7033B102}"/>
              </a:ext>
            </a:extLst>
          </p:cNvPr>
          <p:cNvSpPr txBox="1"/>
          <p:nvPr/>
        </p:nvSpPr>
        <p:spPr>
          <a:xfrm>
            <a:off x="3407842" y="1178826"/>
            <a:ext cx="787940" cy="338554"/>
          </a:xfrm>
          <a:prstGeom prst="rect">
            <a:avLst/>
          </a:prstGeom>
          <a:noFill/>
          <a:ln>
            <a:noFill/>
          </a:ln>
        </p:spPr>
        <p:txBody>
          <a:bodyPr wrap="square" rtlCol="0">
            <a:spAutoFit/>
          </a:bodyPr>
          <a:lstStyle/>
          <a:p>
            <a:pPr algn="ctr"/>
            <a:r>
              <a:rPr lang="en-US" sz="1600" dirty="0"/>
              <a:t>Yes</a:t>
            </a:r>
          </a:p>
        </p:txBody>
      </p:sp>
      <p:sp>
        <p:nvSpPr>
          <p:cNvPr id="13" name="TextBox 12">
            <a:extLst>
              <a:ext uri="{FF2B5EF4-FFF2-40B4-BE49-F238E27FC236}">
                <a16:creationId xmlns:a16="http://schemas.microsoft.com/office/drawing/2014/main" id="{7886F1F4-A391-4525-B753-949BE8CFB8F5}"/>
              </a:ext>
            </a:extLst>
          </p:cNvPr>
          <p:cNvSpPr txBox="1"/>
          <p:nvPr/>
        </p:nvSpPr>
        <p:spPr>
          <a:xfrm>
            <a:off x="8350982" y="4803781"/>
            <a:ext cx="787940" cy="338554"/>
          </a:xfrm>
          <a:prstGeom prst="rect">
            <a:avLst/>
          </a:prstGeom>
          <a:noFill/>
          <a:ln>
            <a:noFill/>
          </a:ln>
        </p:spPr>
        <p:txBody>
          <a:bodyPr wrap="square" rtlCol="0">
            <a:spAutoFit/>
          </a:bodyPr>
          <a:lstStyle/>
          <a:p>
            <a:pPr algn="ctr"/>
            <a:r>
              <a:rPr lang="en-US" sz="1600" dirty="0"/>
              <a:t>No</a:t>
            </a:r>
          </a:p>
        </p:txBody>
      </p:sp>
      <p:cxnSp>
        <p:nvCxnSpPr>
          <p:cNvPr id="31" name="Straight Arrow Connector 30">
            <a:extLst>
              <a:ext uri="{FF2B5EF4-FFF2-40B4-BE49-F238E27FC236}">
                <a16:creationId xmlns:a16="http://schemas.microsoft.com/office/drawing/2014/main" id="{EC7075B8-FA51-4114-B8DB-9E9DD3ED9DC8}"/>
              </a:ext>
            </a:extLst>
          </p:cNvPr>
          <p:cNvCxnSpPr>
            <a:cxnSpLocks/>
          </p:cNvCxnSpPr>
          <p:nvPr/>
        </p:nvCxnSpPr>
        <p:spPr>
          <a:xfrm>
            <a:off x="7190359" y="-1031438"/>
            <a:ext cx="0" cy="711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351F43B-3B3F-4749-A5B7-8F457FD29B3F}"/>
              </a:ext>
            </a:extLst>
          </p:cNvPr>
          <p:cNvCxnSpPr>
            <a:cxnSpLocks/>
            <a:stCxn id="10" idx="3"/>
            <a:endCxn id="49" idx="1"/>
          </p:cNvCxnSpPr>
          <p:nvPr/>
        </p:nvCxnSpPr>
        <p:spPr>
          <a:xfrm flipV="1">
            <a:off x="4152377" y="3000212"/>
            <a:ext cx="437547" cy="127711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id="{E84FEDB7-784D-415B-B864-868C71942A42}"/>
              </a:ext>
            </a:extLst>
          </p:cNvPr>
          <p:cNvCxnSpPr>
            <a:cxnSpLocks/>
          </p:cNvCxnSpPr>
          <p:nvPr/>
        </p:nvCxnSpPr>
        <p:spPr>
          <a:xfrm rot="16200000" flipH="1">
            <a:off x="4337645" y="-1264207"/>
            <a:ext cx="1788322" cy="2773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FED5AE41-909C-4A68-A732-A4353572501C}"/>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EA9836F6-23D7-4D27-91D7-AA11D386D02D}"/>
              </a:ext>
            </a:extLst>
          </p:cNvPr>
          <p:cNvSpPr/>
          <p:nvPr/>
        </p:nvSpPr>
        <p:spPr>
          <a:xfrm>
            <a:off x="589280" y="1094349"/>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27E0C5C-C1A1-437A-91F4-9D3EEF3ED79F}"/>
              </a:ext>
            </a:extLst>
          </p:cNvPr>
          <p:cNvSpPr txBox="1"/>
          <p:nvPr/>
        </p:nvSpPr>
        <p:spPr>
          <a:xfrm>
            <a:off x="7666539" y="1428028"/>
            <a:ext cx="787940" cy="338554"/>
          </a:xfrm>
          <a:prstGeom prst="rect">
            <a:avLst/>
          </a:prstGeom>
          <a:noFill/>
          <a:ln>
            <a:noFill/>
          </a:ln>
        </p:spPr>
        <p:txBody>
          <a:bodyPr wrap="square" rtlCol="0">
            <a:spAutoFit/>
          </a:bodyPr>
          <a:lstStyle/>
          <a:p>
            <a:pPr algn="ctr"/>
            <a:r>
              <a:rPr lang="en-US" sz="1600" dirty="0"/>
              <a:t>Yes</a:t>
            </a:r>
          </a:p>
        </p:txBody>
      </p:sp>
      <p:sp>
        <p:nvSpPr>
          <p:cNvPr id="16" name="TextBox 15">
            <a:extLst>
              <a:ext uri="{FF2B5EF4-FFF2-40B4-BE49-F238E27FC236}">
                <a16:creationId xmlns:a16="http://schemas.microsoft.com/office/drawing/2014/main" id="{A2B9D1F8-C347-4FDB-A3D9-B3C5BB62C2C0}"/>
              </a:ext>
            </a:extLst>
          </p:cNvPr>
          <p:cNvSpPr txBox="1"/>
          <p:nvPr/>
        </p:nvSpPr>
        <p:spPr>
          <a:xfrm>
            <a:off x="8124199" y="2802987"/>
            <a:ext cx="787940" cy="338554"/>
          </a:xfrm>
          <a:prstGeom prst="rect">
            <a:avLst/>
          </a:prstGeom>
          <a:noFill/>
          <a:ln>
            <a:noFill/>
          </a:ln>
        </p:spPr>
        <p:txBody>
          <a:bodyPr wrap="square" rtlCol="0">
            <a:spAutoFit/>
          </a:bodyPr>
          <a:lstStyle/>
          <a:p>
            <a:pPr algn="ctr"/>
            <a:r>
              <a:rPr lang="en-US" sz="1600" dirty="0"/>
              <a:t>No</a:t>
            </a:r>
          </a:p>
        </p:txBody>
      </p:sp>
      <p:sp>
        <p:nvSpPr>
          <p:cNvPr id="17" name="TextBox 16">
            <a:extLst>
              <a:ext uri="{FF2B5EF4-FFF2-40B4-BE49-F238E27FC236}">
                <a16:creationId xmlns:a16="http://schemas.microsoft.com/office/drawing/2014/main" id="{07FB7075-7308-4215-A2CC-F65323D0302B}"/>
              </a:ext>
            </a:extLst>
          </p:cNvPr>
          <p:cNvSpPr txBox="1"/>
          <p:nvPr/>
        </p:nvSpPr>
        <p:spPr>
          <a:xfrm>
            <a:off x="8715154" y="2757674"/>
            <a:ext cx="1917234" cy="830997"/>
          </a:xfrm>
          <a:prstGeom prst="rect">
            <a:avLst/>
          </a:prstGeom>
          <a:noFill/>
          <a:ln>
            <a:solidFill>
              <a:schemeClr val="tx1"/>
            </a:solidFill>
          </a:ln>
        </p:spPr>
        <p:txBody>
          <a:bodyPr wrap="square" rtlCol="0">
            <a:spAutoFit/>
          </a:bodyPr>
          <a:lstStyle/>
          <a:p>
            <a:r>
              <a:rPr lang="en-US" sz="1200" dirty="0"/>
              <a:t>Market failure: compare the cost of market failure to the cost of optimal government interventions</a:t>
            </a:r>
          </a:p>
        </p:txBody>
      </p:sp>
      <p:cxnSp>
        <p:nvCxnSpPr>
          <p:cNvPr id="29" name="Straight Arrow Connector 28">
            <a:extLst>
              <a:ext uri="{FF2B5EF4-FFF2-40B4-BE49-F238E27FC236}">
                <a16:creationId xmlns:a16="http://schemas.microsoft.com/office/drawing/2014/main" id="{8481F4C0-2C61-4612-8997-D2F1ADC5438A}"/>
              </a:ext>
            </a:extLst>
          </p:cNvPr>
          <p:cNvCxnSpPr>
            <a:cxnSpLocks/>
          </p:cNvCxnSpPr>
          <p:nvPr/>
        </p:nvCxnSpPr>
        <p:spPr>
          <a:xfrm flipV="1">
            <a:off x="10917086" y="-1254301"/>
            <a:ext cx="3810" cy="626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4895466-3A76-47ED-881D-C15F6ACBA38D}"/>
              </a:ext>
            </a:extLst>
          </p:cNvPr>
          <p:cNvCxnSpPr>
            <a:cxnSpLocks/>
            <a:stCxn id="9" idx="3"/>
          </p:cNvCxnSpPr>
          <p:nvPr/>
        </p:nvCxnSpPr>
        <p:spPr>
          <a:xfrm>
            <a:off x="8479721" y="5231436"/>
            <a:ext cx="5174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520FC72-76FF-40FD-AF8B-1E8C12662F88}"/>
              </a:ext>
            </a:extLst>
          </p:cNvPr>
          <p:cNvCxnSpPr>
            <a:cxnSpLocks/>
          </p:cNvCxnSpPr>
          <p:nvPr/>
        </p:nvCxnSpPr>
        <p:spPr>
          <a:xfrm flipH="1" flipV="1">
            <a:off x="6821115" y="-1100380"/>
            <a:ext cx="516580" cy="1065"/>
          </a:xfrm>
          <a:prstGeom prst="line">
            <a:avLst/>
          </a:prstGeom>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id="{C2BF13BC-53C0-4970-8614-D57804ED1809}"/>
              </a:ext>
            </a:extLst>
          </p:cNvPr>
          <p:cNvCxnSpPr/>
          <p:nvPr/>
        </p:nvCxnSpPr>
        <p:spPr>
          <a:xfrm rot="5400000" flipH="1" flipV="1">
            <a:off x="8220556" y="-1213499"/>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07CF8C5-02B9-46F8-B7C6-8158C85739C0}"/>
              </a:ext>
            </a:extLst>
          </p:cNvPr>
          <p:cNvSpPr txBox="1"/>
          <p:nvPr/>
        </p:nvSpPr>
        <p:spPr>
          <a:xfrm>
            <a:off x="2541497" y="1795863"/>
            <a:ext cx="1715275" cy="1323439"/>
          </a:xfrm>
          <a:prstGeom prst="rect">
            <a:avLst/>
          </a:prstGeom>
          <a:noFill/>
          <a:ln>
            <a:solidFill>
              <a:schemeClr val="tx1"/>
            </a:solidFill>
          </a:ln>
        </p:spPr>
        <p:txBody>
          <a:bodyPr wrap="square" rtlCol="0">
            <a:spAutoFit/>
          </a:bodyPr>
          <a:lstStyle/>
          <a:p>
            <a:pPr algn="ctr"/>
            <a:r>
              <a:rPr lang="en-US" sz="1600" dirty="0"/>
              <a:t>Analysis of market failure and limitations on the competitive market</a:t>
            </a:r>
          </a:p>
        </p:txBody>
      </p:sp>
      <p:sp>
        <p:nvSpPr>
          <p:cNvPr id="11" name="TextBox 10">
            <a:extLst>
              <a:ext uri="{FF2B5EF4-FFF2-40B4-BE49-F238E27FC236}">
                <a16:creationId xmlns:a16="http://schemas.microsoft.com/office/drawing/2014/main" id="{CA09645E-7DAF-4073-8334-B028FB8A2E93}"/>
              </a:ext>
            </a:extLst>
          </p:cNvPr>
          <p:cNvSpPr txBox="1"/>
          <p:nvPr/>
        </p:nvSpPr>
        <p:spPr>
          <a:xfrm>
            <a:off x="657610" y="3050062"/>
            <a:ext cx="1415726" cy="1077218"/>
          </a:xfrm>
          <a:prstGeom prst="rect">
            <a:avLst/>
          </a:prstGeom>
          <a:noFill/>
          <a:ln>
            <a:solidFill>
              <a:schemeClr val="tx1"/>
            </a:solidFill>
          </a:ln>
        </p:spPr>
        <p:txBody>
          <a:bodyPr wrap="square" rtlCol="0">
            <a:spAutoFit/>
          </a:bodyPr>
          <a:lstStyle/>
          <a:p>
            <a:r>
              <a:rPr lang="en-US" sz="1600" dirty="0"/>
              <a:t>Is there an active (private) market?</a:t>
            </a:r>
          </a:p>
        </p:txBody>
      </p:sp>
      <p:cxnSp>
        <p:nvCxnSpPr>
          <p:cNvPr id="28" name="Straight Arrow Connector 27">
            <a:extLst>
              <a:ext uri="{FF2B5EF4-FFF2-40B4-BE49-F238E27FC236}">
                <a16:creationId xmlns:a16="http://schemas.microsoft.com/office/drawing/2014/main" id="{77A9B28C-376C-4DEA-ADBB-BC2F8B291246}"/>
              </a:ext>
            </a:extLst>
          </p:cNvPr>
          <p:cNvCxnSpPr>
            <a:cxnSpLocks/>
          </p:cNvCxnSpPr>
          <p:nvPr/>
        </p:nvCxnSpPr>
        <p:spPr>
          <a:xfrm flipH="1">
            <a:off x="3482229" y="3119302"/>
            <a:ext cx="7599" cy="6193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7AF66CB8-4E6A-48D1-9EB4-095AFB5E271C}"/>
              </a:ext>
            </a:extLst>
          </p:cNvPr>
          <p:cNvCxnSpPr>
            <a:cxnSpLocks/>
          </p:cNvCxnSpPr>
          <p:nvPr/>
        </p:nvCxnSpPr>
        <p:spPr>
          <a:xfrm>
            <a:off x="2120098" y="3738699"/>
            <a:ext cx="713493" cy="45615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589280" y="21403"/>
            <a:ext cx="10515600" cy="1325563"/>
          </a:xfrm>
        </p:spPr>
        <p:txBody>
          <a:bodyPr>
            <a:normAutofit/>
          </a:bodyPr>
          <a:lstStyle/>
          <a:p>
            <a:r>
              <a:rPr lang="en-GB" sz="2800" b="1" dirty="0"/>
              <a:t>Weimer and Vining Lower path of Figure 15.2</a:t>
            </a:r>
            <a:endParaRPr lang="en-US" sz="2800" b="1" dirty="0"/>
          </a:p>
        </p:txBody>
      </p:sp>
      <p:sp>
        <p:nvSpPr>
          <p:cNvPr id="43" name="TextBox 42">
            <a:extLst>
              <a:ext uri="{FF2B5EF4-FFF2-40B4-BE49-F238E27FC236}">
                <a16:creationId xmlns:a16="http://schemas.microsoft.com/office/drawing/2014/main" id="{8FCD68D4-AFB8-4DC0-8F07-70F13D8F8B99}"/>
              </a:ext>
            </a:extLst>
          </p:cNvPr>
          <p:cNvSpPr txBox="1"/>
          <p:nvPr/>
        </p:nvSpPr>
        <p:spPr>
          <a:xfrm>
            <a:off x="8997828" y="4776399"/>
            <a:ext cx="1752599" cy="830997"/>
          </a:xfrm>
          <a:prstGeom prst="rect">
            <a:avLst/>
          </a:prstGeom>
          <a:noFill/>
          <a:ln>
            <a:solidFill>
              <a:schemeClr val="tx1"/>
            </a:solidFill>
          </a:ln>
        </p:spPr>
        <p:txBody>
          <a:bodyPr wrap="square" rtlCol="0">
            <a:spAutoFit/>
          </a:bodyPr>
          <a:lstStyle/>
          <a:p>
            <a:r>
              <a:rPr lang="en-US" sz="1600" dirty="0"/>
              <a:t>The market is functioning! Do no intervene</a:t>
            </a:r>
          </a:p>
        </p:txBody>
      </p:sp>
      <p:sp>
        <p:nvSpPr>
          <p:cNvPr id="18" name="TextBox 17">
            <a:extLst>
              <a:ext uri="{FF2B5EF4-FFF2-40B4-BE49-F238E27FC236}">
                <a16:creationId xmlns:a16="http://schemas.microsoft.com/office/drawing/2014/main" id="{34D73C3A-71B6-48FA-8E50-453C4381C147}"/>
              </a:ext>
            </a:extLst>
          </p:cNvPr>
          <p:cNvSpPr txBox="1"/>
          <p:nvPr/>
        </p:nvSpPr>
        <p:spPr>
          <a:xfrm>
            <a:off x="8664610" y="1230562"/>
            <a:ext cx="2003814" cy="1384995"/>
          </a:xfrm>
          <a:prstGeom prst="rect">
            <a:avLst/>
          </a:prstGeom>
          <a:noFill/>
          <a:ln>
            <a:solidFill>
              <a:schemeClr val="tx1"/>
            </a:solidFill>
          </a:ln>
        </p:spPr>
        <p:txBody>
          <a:bodyPr wrap="square" rtlCol="0">
            <a:spAutoFit/>
          </a:bodyPr>
          <a:lstStyle/>
          <a:p>
            <a:r>
              <a:rPr lang="en-US" sz="1200" dirty="0"/>
              <a:t>Government and market failures: Intervention strategies, locked or more complex should be found as well as comparing their costs to the costs of the markets’ failures</a:t>
            </a:r>
          </a:p>
        </p:txBody>
      </p:sp>
      <p:sp>
        <p:nvSpPr>
          <p:cNvPr id="44" name="TextBox 43">
            <a:extLst>
              <a:ext uri="{FF2B5EF4-FFF2-40B4-BE49-F238E27FC236}">
                <a16:creationId xmlns:a16="http://schemas.microsoft.com/office/drawing/2014/main" id="{94BE2F58-9070-4A0A-8176-0627EBA95014}"/>
              </a:ext>
            </a:extLst>
          </p:cNvPr>
          <p:cNvSpPr txBox="1"/>
          <p:nvPr/>
        </p:nvSpPr>
        <p:spPr>
          <a:xfrm>
            <a:off x="8833193" y="3871690"/>
            <a:ext cx="1917234" cy="646331"/>
          </a:xfrm>
          <a:prstGeom prst="rect">
            <a:avLst/>
          </a:prstGeom>
          <a:noFill/>
          <a:ln>
            <a:solidFill>
              <a:schemeClr val="tx1"/>
            </a:solidFill>
          </a:ln>
        </p:spPr>
        <p:txBody>
          <a:bodyPr wrap="square" rtlCol="0">
            <a:spAutoFit/>
          </a:bodyPr>
          <a:lstStyle/>
          <a:p>
            <a:r>
              <a:rPr lang="en-US" sz="1200" dirty="0"/>
              <a:t>The market can be improved by getting rid of the government failure</a:t>
            </a:r>
          </a:p>
        </p:txBody>
      </p:sp>
      <p:sp>
        <p:nvSpPr>
          <p:cNvPr id="46" name="TextBox 45">
            <a:extLst>
              <a:ext uri="{FF2B5EF4-FFF2-40B4-BE49-F238E27FC236}">
                <a16:creationId xmlns:a16="http://schemas.microsoft.com/office/drawing/2014/main" id="{12D2EA14-3B30-4950-BA59-2843D18B6241}"/>
              </a:ext>
            </a:extLst>
          </p:cNvPr>
          <p:cNvSpPr txBox="1"/>
          <p:nvPr/>
        </p:nvSpPr>
        <p:spPr>
          <a:xfrm>
            <a:off x="4636045" y="4817828"/>
            <a:ext cx="1652406" cy="338554"/>
          </a:xfrm>
          <a:prstGeom prst="rect">
            <a:avLst/>
          </a:prstGeom>
          <a:noFill/>
          <a:ln>
            <a:solidFill>
              <a:schemeClr val="tx1"/>
            </a:solidFill>
          </a:ln>
        </p:spPr>
        <p:txBody>
          <a:bodyPr wrap="square" rtlCol="0">
            <a:spAutoFit/>
          </a:bodyPr>
          <a:lstStyle/>
          <a:p>
            <a:r>
              <a:rPr lang="en-US" sz="1600" dirty="0"/>
              <a:t>Optimal Market</a:t>
            </a:r>
          </a:p>
        </p:txBody>
      </p:sp>
      <p:sp>
        <p:nvSpPr>
          <p:cNvPr id="48" name="TextBox 47">
            <a:extLst>
              <a:ext uri="{FF2B5EF4-FFF2-40B4-BE49-F238E27FC236}">
                <a16:creationId xmlns:a16="http://schemas.microsoft.com/office/drawing/2014/main" id="{AFB8A0DE-AE50-4B41-9FF3-E4D9B92A721D}"/>
              </a:ext>
            </a:extLst>
          </p:cNvPr>
          <p:cNvSpPr txBox="1"/>
          <p:nvPr/>
        </p:nvSpPr>
        <p:spPr>
          <a:xfrm>
            <a:off x="6622203" y="2840812"/>
            <a:ext cx="1652406" cy="1077218"/>
          </a:xfrm>
          <a:prstGeom prst="rect">
            <a:avLst/>
          </a:prstGeom>
          <a:noFill/>
          <a:ln>
            <a:solidFill>
              <a:schemeClr val="tx1"/>
            </a:solidFill>
          </a:ln>
        </p:spPr>
        <p:txBody>
          <a:bodyPr wrap="square" rtlCol="0">
            <a:spAutoFit/>
          </a:bodyPr>
          <a:lstStyle/>
          <a:p>
            <a:r>
              <a:rPr lang="en-US" sz="1600" dirty="0"/>
              <a:t>Is there a “passive” government failure?</a:t>
            </a:r>
          </a:p>
        </p:txBody>
      </p:sp>
      <p:sp>
        <p:nvSpPr>
          <p:cNvPr id="49" name="TextBox 48">
            <a:extLst>
              <a:ext uri="{FF2B5EF4-FFF2-40B4-BE49-F238E27FC236}">
                <a16:creationId xmlns:a16="http://schemas.microsoft.com/office/drawing/2014/main" id="{BEDD1936-925B-4ACA-8D9D-85DCB9CED431}"/>
              </a:ext>
            </a:extLst>
          </p:cNvPr>
          <p:cNvSpPr txBox="1"/>
          <p:nvPr/>
        </p:nvSpPr>
        <p:spPr>
          <a:xfrm>
            <a:off x="4589924" y="2830935"/>
            <a:ext cx="1652406" cy="338554"/>
          </a:xfrm>
          <a:prstGeom prst="rect">
            <a:avLst/>
          </a:prstGeom>
          <a:noFill/>
          <a:ln>
            <a:solidFill>
              <a:schemeClr val="tx1"/>
            </a:solidFill>
          </a:ln>
        </p:spPr>
        <p:txBody>
          <a:bodyPr wrap="square" rtlCol="0">
            <a:spAutoFit/>
          </a:bodyPr>
          <a:lstStyle/>
          <a:p>
            <a:r>
              <a:rPr lang="en-US" sz="1600" dirty="0"/>
              <a:t>Market failure</a:t>
            </a:r>
          </a:p>
        </p:txBody>
      </p:sp>
      <p:cxnSp>
        <p:nvCxnSpPr>
          <p:cNvPr id="52" name="Straight Arrow Connector 51">
            <a:extLst>
              <a:ext uri="{FF2B5EF4-FFF2-40B4-BE49-F238E27FC236}">
                <a16:creationId xmlns:a16="http://schemas.microsoft.com/office/drawing/2014/main" id="{1E022DA2-7A8D-4212-B46E-EAA25C9404D1}"/>
              </a:ext>
            </a:extLst>
          </p:cNvPr>
          <p:cNvCxnSpPr>
            <a:cxnSpLocks/>
          </p:cNvCxnSpPr>
          <p:nvPr/>
        </p:nvCxnSpPr>
        <p:spPr>
          <a:xfrm>
            <a:off x="6288451" y="4930261"/>
            <a:ext cx="5174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595B6C1-EB5A-4E75-BA6B-C5BCF2FE55B3}"/>
              </a:ext>
            </a:extLst>
          </p:cNvPr>
          <p:cNvCxnSpPr>
            <a:cxnSpLocks/>
          </p:cNvCxnSpPr>
          <p:nvPr/>
        </p:nvCxnSpPr>
        <p:spPr>
          <a:xfrm>
            <a:off x="6242330" y="3000212"/>
            <a:ext cx="3798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02846307-E977-40F2-94FA-1286A719F10D}"/>
              </a:ext>
            </a:extLst>
          </p:cNvPr>
          <p:cNvCxnSpPr>
            <a:cxnSpLocks/>
            <a:endCxn id="17" idx="1"/>
          </p:cNvCxnSpPr>
          <p:nvPr/>
        </p:nvCxnSpPr>
        <p:spPr>
          <a:xfrm>
            <a:off x="8321184" y="3173173"/>
            <a:ext cx="3939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Connector: Elbow 63">
            <a:extLst>
              <a:ext uri="{FF2B5EF4-FFF2-40B4-BE49-F238E27FC236}">
                <a16:creationId xmlns:a16="http://schemas.microsoft.com/office/drawing/2014/main" id="{25E3C8E3-9663-4E7E-9F7F-C68223D0DBAF}"/>
              </a:ext>
            </a:extLst>
          </p:cNvPr>
          <p:cNvCxnSpPr>
            <a:cxnSpLocks/>
          </p:cNvCxnSpPr>
          <p:nvPr/>
        </p:nvCxnSpPr>
        <p:spPr>
          <a:xfrm>
            <a:off x="4130452" y="4565694"/>
            <a:ext cx="535968" cy="42141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87B0C674-1AC4-4510-878E-401D2B2C10BE}"/>
              </a:ext>
            </a:extLst>
          </p:cNvPr>
          <p:cNvCxnSpPr>
            <a:cxnSpLocks/>
            <a:stCxn id="9" idx="0"/>
            <a:endCxn id="44" idx="1"/>
          </p:cNvCxnSpPr>
          <p:nvPr/>
        </p:nvCxnSpPr>
        <p:spPr>
          <a:xfrm rot="5400000" flipH="1" flipV="1">
            <a:off x="7932815" y="3915560"/>
            <a:ext cx="621081" cy="117967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id="{384BEB37-6B57-430A-9927-174D24469186}"/>
              </a:ext>
            </a:extLst>
          </p:cNvPr>
          <p:cNvCxnSpPr>
            <a:cxnSpLocks/>
            <a:stCxn id="48" idx="0"/>
          </p:cNvCxnSpPr>
          <p:nvPr/>
        </p:nvCxnSpPr>
        <p:spPr>
          <a:xfrm rot="5400000" flipH="1" flipV="1">
            <a:off x="7556939" y="1725139"/>
            <a:ext cx="1007140" cy="122420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3DED8602-B10F-47CF-9F37-466411C26CD1}"/>
              </a:ext>
            </a:extLst>
          </p:cNvPr>
          <p:cNvSpPr txBox="1"/>
          <p:nvPr/>
        </p:nvSpPr>
        <p:spPr>
          <a:xfrm>
            <a:off x="8100912" y="3856301"/>
            <a:ext cx="787940" cy="338554"/>
          </a:xfrm>
          <a:prstGeom prst="rect">
            <a:avLst/>
          </a:prstGeom>
          <a:noFill/>
          <a:ln>
            <a:noFill/>
          </a:ln>
        </p:spPr>
        <p:txBody>
          <a:bodyPr wrap="square" rtlCol="0">
            <a:spAutoFit/>
          </a:bodyPr>
          <a:lstStyle/>
          <a:p>
            <a:pPr algn="ctr"/>
            <a:r>
              <a:rPr lang="en-US" sz="1600" dirty="0"/>
              <a:t>Yes</a:t>
            </a:r>
          </a:p>
        </p:txBody>
      </p:sp>
      <p:sp>
        <p:nvSpPr>
          <p:cNvPr id="72" name="TextBox 71">
            <a:extLst>
              <a:ext uri="{FF2B5EF4-FFF2-40B4-BE49-F238E27FC236}">
                <a16:creationId xmlns:a16="http://schemas.microsoft.com/office/drawing/2014/main" id="{D4734861-A347-4463-9386-DDD3DB9BA997}"/>
              </a:ext>
            </a:extLst>
          </p:cNvPr>
          <p:cNvSpPr txBox="1"/>
          <p:nvPr/>
        </p:nvSpPr>
        <p:spPr>
          <a:xfrm>
            <a:off x="4226324" y="3579476"/>
            <a:ext cx="787940" cy="338554"/>
          </a:xfrm>
          <a:prstGeom prst="rect">
            <a:avLst/>
          </a:prstGeom>
          <a:noFill/>
          <a:ln>
            <a:noFill/>
          </a:ln>
        </p:spPr>
        <p:txBody>
          <a:bodyPr wrap="square" rtlCol="0">
            <a:spAutoFit/>
          </a:bodyPr>
          <a:lstStyle/>
          <a:p>
            <a:pPr algn="ctr"/>
            <a:r>
              <a:rPr lang="en-US" sz="1600" dirty="0"/>
              <a:t>Yes</a:t>
            </a:r>
          </a:p>
        </p:txBody>
      </p:sp>
      <p:sp>
        <p:nvSpPr>
          <p:cNvPr id="73" name="TextBox 72">
            <a:extLst>
              <a:ext uri="{FF2B5EF4-FFF2-40B4-BE49-F238E27FC236}">
                <a16:creationId xmlns:a16="http://schemas.microsoft.com/office/drawing/2014/main" id="{01ED8692-7DF5-481D-80FC-E0B7C6C09BB1}"/>
              </a:ext>
            </a:extLst>
          </p:cNvPr>
          <p:cNvSpPr txBox="1"/>
          <p:nvPr/>
        </p:nvSpPr>
        <p:spPr>
          <a:xfrm>
            <a:off x="4415360" y="4348761"/>
            <a:ext cx="787940" cy="338554"/>
          </a:xfrm>
          <a:prstGeom prst="rect">
            <a:avLst/>
          </a:prstGeom>
          <a:noFill/>
          <a:ln>
            <a:noFill/>
          </a:ln>
        </p:spPr>
        <p:txBody>
          <a:bodyPr wrap="square" rtlCol="0">
            <a:spAutoFit/>
          </a:bodyPr>
          <a:lstStyle/>
          <a:p>
            <a:pPr algn="ctr"/>
            <a:r>
              <a:rPr lang="en-US" sz="1600" dirty="0"/>
              <a:t>No</a:t>
            </a:r>
          </a:p>
        </p:txBody>
      </p:sp>
      <p:sp>
        <p:nvSpPr>
          <p:cNvPr id="75" name="TextBox 74">
            <a:extLst>
              <a:ext uri="{FF2B5EF4-FFF2-40B4-BE49-F238E27FC236}">
                <a16:creationId xmlns:a16="http://schemas.microsoft.com/office/drawing/2014/main" id="{874FCC4A-7C74-48FE-A45C-9358FAA777EE}"/>
              </a:ext>
            </a:extLst>
          </p:cNvPr>
          <p:cNvSpPr txBox="1"/>
          <p:nvPr/>
        </p:nvSpPr>
        <p:spPr>
          <a:xfrm>
            <a:off x="2073336" y="4353103"/>
            <a:ext cx="787940" cy="338554"/>
          </a:xfrm>
          <a:prstGeom prst="rect">
            <a:avLst/>
          </a:prstGeom>
          <a:noFill/>
          <a:ln>
            <a:noFill/>
          </a:ln>
        </p:spPr>
        <p:txBody>
          <a:bodyPr wrap="square" rtlCol="0">
            <a:spAutoFit/>
          </a:bodyPr>
          <a:lstStyle/>
          <a:p>
            <a:pPr algn="ctr"/>
            <a:r>
              <a:rPr lang="en-US" sz="1600" dirty="0"/>
              <a:t>Yes</a:t>
            </a:r>
          </a:p>
        </p:txBody>
      </p:sp>
    </p:spTree>
    <p:extLst>
      <p:ext uri="{BB962C8B-B14F-4D97-AF65-F5344CB8AC3E}">
        <p14:creationId xmlns:p14="http://schemas.microsoft.com/office/powerpoint/2010/main" val="68735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8DCCF0-CFFB-4DB9-9DF7-6F8DB96B8318}"/>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CD2140-F224-4EDA-A4F9-E7927BF80C6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59AF5C-9799-42B7-B8DC-C8E991A3634F}"/>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9981FEAF-A24F-419A-823B-342531A8E0F8}"/>
              </a:ext>
            </a:extLst>
          </p:cNvPr>
          <p:cNvSpPr txBox="1">
            <a:spLocks/>
          </p:cNvSpPr>
          <p:nvPr/>
        </p:nvSpPr>
        <p:spPr>
          <a:xfrm>
            <a:off x="639936" y="42440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Choosing an analysis tool/solution </a:t>
            </a:r>
            <a:endParaRPr lang="en-US" sz="2000" b="1" dirty="0">
              <a:solidFill>
                <a:schemeClr val="accent6">
                  <a:lumMod val="75000"/>
                </a:schemeClr>
              </a:solidFill>
            </a:endParaRPr>
          </a:p>
          <a:p>
            <a:pPr marL="0" indent="0">
              <a:buFont typeface="Arial" panose="020B0604020202020204" pitchFamily="34" charset="0"/>
              <a:buNone/>
            </a:pPr>
            <a:endParaRPr lang="en-US" sz="2400" dirty="0"/>
          </a:p>
        </p:txBody>
      </p:sp>
      <p:pic>
        <p:nvPicPr>
          <p:cNvPr id="4" name="Picture 3">
            <a:extLst>
              <a:ext uri="{FF2B5EF4-FFF2-40B4-BE49-F238E27FC236}">
                <a16:creationId xmlns:a16="http://schemas.microsoft.com/office/drawing/2014/main" id="{69C70964-82CF-4C02-A7B4-B14B1153AD9B}"/>
              </a:ext>
            </a:extLst>
          </p:cNvPr>
          <p:cNvPicPr>
            <a:picLocks noChangeAspect="1"/>
          </p:cNvPicPr>
          <p:nvPr/>
        </p:nvPicPr>
        <p:blipFill rotWithShape="1">
          <a:blip r:embed="rId2"/>
          <a:srcRect l="11179" t="25157" r="40283" b="19093"/>
          <a:stretch/>
        </p:blipFill>
        <p:spPr>
          <a:xfrm>
            <a:off x="675639" y="939801"/>
            <a:ext cx="10258249" cy="5493798"/>
          </a:xfrm>
          <a:prstGeom prst="rect">
            <a:avLst/>
          </a:prstGeom>
        </p:spPr>
      </p:pic>
    </p:spTree>
    <p:extLst>
      <p:ext uri="{BB962C8B-B14F-4D97-AF65-F5344CB8AC3E}">
        <p14:creationId xmlns:p14="http://schemas.microsoft.com/office/powerpoint/2010/main" val="376476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53F357-F3BB-4EB9-B0A1-86863010BE11}"/>
              </a:ext>
            </a:extLst>
          </p:cNvPr>
          <p:cNvSpPr/>
          <p:nvPr/>
        </p:nvSpPr>
        <p:spPr>
          <a:xfrm>
            <a:off x="677510" y="23794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735D1C-C912-44CD-A103-8E98648CF137}"/>
              </a:ext>
            </a:extLst>
          </p:cNvPr>
          <p:cNvSpPr/>
          <p:nvPr/>
        </p:nvSpPr>
        <p:spPr>
          <a:xfrm rot="16200000">
            <a:off x="25206" y="74864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E9AC265-D278-4EE1-A383-A24865DB4C3C}"/>
              </a:ext>
            </a:extLst>
          </p:cNvPr>
          <p:cNvSpPr/>
          <p:nvPr/>
        </p:nvSpPr>
        <p:spPr>
          <a:xfrm>
            <a:off x="591150" y="89898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ADF80C3B-DD59-4CA1-A2FC-47451F9C5A19}"/>
              </a:ext>
            </a:extLst>
          </p:cNvPr>
          <p:cNvSpPr txBox="1">
            <a:spLocks/>
          </p:cNvSpPr>
          <p:nvPr/>
        </p:nvSpPr>
        <p:spPr>
          <a:xfrm>
            <a:off x="641806" y="29722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Solution Analysis</a:t>
            </a:r>
            <a:endParaRPr lang="en-US" sz="2400" b="1" dirty="0">
              <a:solidFill>
                <a:schemeClr val="accent6">
                  <a:lumMod val="75000"/>
                </a:schemeClr>
              </a:solidFill>
            </a:endParaRPr>
          </a:p>
        </p:txBody>
      </p:sp>
      <p:pic>
        <p:nvPicPr>
          <p:cNvPr id="4" name="Picture 3">
            <a:extLst>
              <a:ext uri="{FF2B5EF4-FFF2-40B4-BE49-F238E27FC236}">
                <a16:creationId xmlns:a16="http://schemas.microsoft.com/office/drawing/2014/main" id="{4C5966AE-BB3C-496E-AFDE-505FC61F2ECC}"/>
              </a:ext>
            </a:extLst>
          </p:cNvPr>
          <p:cNvPicPr>
            <a:picLocks noChangeAspect="1"/>
          </p:cNvPicPr>
          <p:nvPr/>
        </p:nvPicPr>
        <p:blipFill rotWithShape="1">
          <a:blip r:embed="rId2"/>
          <a:srcRect l="10047" t="29686" r="44953" b="15220"/>
          <a:stretch/>
        </p:blipFill>
        <p:spPr>
          <a:xfrm>
            <a:off x="836330" y="721384"/>
            <a:ext cx="8479119" cy="5839394"/>
          </a:xfrm>
          <a:prstGeom prst="rect">
            <a:avLst/>
          </a:prstGeom>
        </p:spPr>
      </p:pic>
    </p:spTree>
    <p:extLst>
      <p:ext uri="{BB962C8B-B14F-4D97-AF65-F5344CB8AC3E}">
        <p14:creationId xmlns:p14="http://schemas.microsoft.com/office/powerpoint/2010/main" val="18476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589280" y="302101"/>
            <a:ext cx="10515600" cy="942658"/>
          </a:xfrm>
        </p:spPr>
        <p:txBody>
          <a:bodyPr>
            <a:normAutofit/>
          </a:bodyPr>
          <a:lstStyle/>
          <a:p>
            <a:r>
              <a:rPr lang="en-GB" sz="3200" b="1" dirty="0">
                <a:solidFill>
                  <a:schemeClr val="accent6">
                    <a:lumMod val="75000"/>
                  </a:schemeClr>
                </a:solidFill>
              </a:rPr>
              <a:t>Positive Analysis  - </a:t>
            </a:r>
            <a:r>
              <a:rPr lang="en-US" sz="3200" b="1" dirty="0">
                <a:solidFill>
                  <a:schemeClr val="accent6">
                    <a:lumMod val="75000"/>
                  </a:schemeClr>
                </a:solidFill>
              </a:rPr>
              <a:t>Basis </a:t>
            </a:r>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13079" y="1304289"/>
            <a:ext cx="10754362" cy="4351338"/>
          </a:xfrm>
        </p:spPr>
        <p:txBody>
          <a:bodyPr>
            <a:noAutofit/>
          </a:bodyPr>
          <a:lstStyle/>
          <a:p>
            <a:pPr>
              <a:buClr>
                <a:schemeClr val="accent4">
                  <a:lumMod val="75000"/>
                </a:schemeClr>
              </a:buClr>
              <a:buFont typeface="Wingdings" panose="05000000000000000000" pitchFamily="2" charset="2"/>
              <a:buChar char="§"/>
            </a:pPr>
            <a:r>
              <a:rPr lang="en-US" sz="2400" dirty="0"/>
              <a:t>Any public policy analysis must refer to two fundamental questions:</a:t>
            </a:r>
          </a:p>
          <a:p>
            <a:pPr marL="914400" lvl="1" indent="-457200">
              <a:buAutoNum type="arabicPeriod"/>
            </a:pPr>
            <a:r>
              <a:rPr lang="en-US" dirty="0"/>
              <a:t>When and under which conditions should the state interfere in civilian life.</a:t>
            </a:r>
          </a:p>
          <a:p>
            <a:pPr marL="914400" lvl="1" indent="-457200">
              <a:buAutoNum type="arabicPeriod"/>
            </a:pPr>
            <a:r>
              <a:rPr lang="en-US" dirty="0"/>
              <a:t>How dependent is the nature of the policy on that of a specific problem </a:t>
            </a:r>
          </a:p>
          <a:p>
            <a:pPr>
              <a:buClr>
                <a:schemeClr val="accent4">
                  <a:lumMod val="75000"/>
                </a:schemeClr>
              </a:buClr>
              <a:buFont typeface="Wingdings" panose="05000000000000000000" pitchFamily="2" charset="2"/>
              <a:buChar char="§"/>
            </a:pPr>
            <a:r>
              <a:rPr lang="en-US" sz="2400" b="1" dirty="0">
                <a:solidFill>
                  <a:schemeClr val="accent6">
                    <a:lumMod val="75000"/>
                  </a:schemeClr>
                </a:solidFill>
              </a:rPr>
              <a:t>Traditional (Competitive) Approaches</a:t>
            </a:r>
          </a:p>
          <a:p>
            <a:pPr marL="914400" indent="-508000">
              <a:buAutoNum type="arabicPeriod"/>
            </a:pPr>
            <a:r>
              <a:rPr lang="en-US" sz="2400" dirty="0"/>
              <a:t>Human reality is characterized by fear and the confrontation of the state should intervene in all areas in order to reduce the level of conflict (political science, Hobbes).</a:t>
            </a:r>
          </a:p>
          <a:p>
            <a:pPr marL="914400" indent="-508000">
              <a:buAutoNum type="arabicPeriod"/>
            </a:pPr>
            <a:r>
              <a:rPr lang="en-US" sz="2400" dirty="0"/>
              <a:t>Human reality is characterized by cooperation and harmony. Therefore, the state should intervene in civilian life as much as possible and concentrate on the protection of natural rights to property - life, liberty and assets. (Classical Economics, Locke).</a:t>
            </a:r>
          </a:p>
          <a:p>
            <a:pPr marL="914400" indent="-508000">
              <a:buAutoNum type="arabicPeriod"/>
            </a:pPr>
            <a:r>
              <a:rPr lang="en-US" sz="2400" dirty="0"/>
              <a:t>Public Choice Theory - Reality is characterized by the foundations of conflict and collaboration. The state should adopt a policy that will strengthen the cooperative foundations and weaken the conflict.</a:t>
            </a:r>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9DE58A-9EE5-4E9E-9267-952F92A7CA75}"/>
              </a:ext>
            </a:extLst>
          </p:cNvPr>
          <p:cNvPicPr>
            <a:picLocks noChangeAspect="1"/>
          </p:cNvPicPr>
          <p:nvPr/>
        </p:nvPicPr>
        <p:blipFill rotWithShape="1">
          <a:blip r:embed="rId2"/>
          <a:srcRect l="18750" t="21167" r="45719" b="20000"/>
          <a:stretch/>
        </p:blipFill>
        <p:spPr>
          <a:xfrm>
            <a:off x="2011680" y="720090"/>
            <a:ext cx="7006590" cy="5823283"/>
          </a:xfrm>
          <a:prstGeom prst="rect">
            <a:avLst/>
          </a:prstGeom>
        </p:spPr>
      </p:pic>
    </p:spTree>
    <p:extLst>
      <p:ext uri="{BB962C8B-B14F-4D97-AF65-F5344CB8AC3E}">
        <p14:creationId xmlns:p14="http://schemas.microsoft.com/office/powerpoint/2010/main" val="354381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16C1B0-21EE-4803-AB50-61D50E45433D}"/>
              </a:ext>
            </a:extLst>
          </p:cNvPr>
          <p:cNvSpPr/>
          <p:nvPr/>
        </p:nvSpPr>
        <p:spPr>
          <a:xfrm>
            <a:off x="677510" y="23794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6FEEDB-5F7F-41A6-AE39-D1A2F73CD84F}"/>
              </a:ext>
            </a:extLst>
          </p:cNvPr>
          <p:cNvSpPr/>
          <p:nvPr/>
        </p:nvSpPr>
        <p:spPr>
          <a:xfrm rot="16200000">
            <a:off x="25206" y="74864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F991A0-E4C0-41E5-AB46-A7117618E905}"/>
              </a:ext>
            </a:extLst>
          </p:cNvPr>
          <p:cNvSpPr/>
          <p:nvPr/>
        </p:nvSpPr>
        <p:spPr>
          <a:xfrm>
            <a:off x="591150" y="89898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402F7DF1-5686-452E-B037-F026A49204A3}"/>
              </a:ext>
            </a:extLst>
          </p:cNvPr>
          <p:cNvSpPr txBox="1">
            <a:spLocks/>
          </p:cNvSpPr>
          <p:nvPr/>
        </p:nvSpPr>
        <p:spPr>
          <a:xfrm>
            <a:off x="641806" y="29722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Getting the Message Across</a:t>
            </a:r>
            <a:endParaRPr lang="en-US" sz="2400" b="1" dirty="0">
              <a:solidFill>
                <a:schemeClr val="accent6">
                  <a:lumMod val="75000"/>
                </a:schemeClr>
              </a:solidFill>
            </a:endParaRPr>
          </a:p>
        </p:txBody>
      </p:sp>
      <p:pic>
        <p:nvPicPr>
          <p:cNvPr id="4" name="Picture 3">
            <a:extLst>
              <a:ext uri="{FF2B5EF4-FFF2-40B4-BE49-F238E27FC236}">
                <a16:creationId xmlns:a16="http://schemas.microsoft.com/office/drawing/2014/main" id="{E273880E-D381-4065-A1C4-D56B99CAF4E5}"/>
              </a:ext>
            </a:extLst>
          </p:cNvPr>
          <p:cNvPicPr>
            <a:picLocks noChangeAspect="1"/>
          </p:cNvPicPr>
          <p:nvPr/>
        </p:nvPicPr>
        <p:blipFill rotWithShape="1">
          <a:blip r:embed="rId2"/>
          <a:srcRect l="18396" t="28931" r="50000" b="14717"/>
          <a:stretch/>
        </p:blipFill>
        <p:spPr>
          <a:xfrm>
            <a:off x="2612990" y="809169"/>
            <a:ext cx="6720840" cy="5695072"/>
          </a:xfrm>
          <a:prstGeom prst="rect">
            <a:avLst/>
          </a:prstGeom>
        </p:spPr>
      </p:pic>
    </p:spTree>
    <p:extLst>
      <p:ext uri="{BB962C8B-B14F-4D97-AF65-F5344CB8AC3E}">
        <p14:creationId xmlns:p14="http://schemas.microsoft.com/office/powerpoint/2010/main" val="404932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C075AA-D1D4-40A9-9540-9831D7143BC9}"/>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7A0A53-2753-4E40-8D58-2446BE4D4B06}"/>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7CC0CA5-E6F0-4871-9E2F-A16F1DC7FB01}"/>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Market Failures</a:t>
            </a:r>
          </a:p>
        </p:txBody>
      </p:sp>
      <p:sp>
        <p:nvSpPr>
          <p:cNvPr id="12" name="Rectangle 11">
            <a:extLst>
              <a:ext uri="{FF2B5EF4-FFF2-40B4-BE49-F238E27FC236}">
                <a16:creationId xmlns:a16="http://schemas.microsoft.com/office/drawing/2014/main" id="{00E08DC5-728F-4807-B448-37E9B0B018A3}"/>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89280" y="1328737"/>
            <a:ext cx="10764520" cy="5143184"/>
          </a:xfrm>
        </p:spPr>
        <p:txBody>
          <a:bodyPr>
            <a:normAutofit lnSpcReduction="10000"/>
          </a:bodyPr>
          <a:lstStyle/>
          <a:p>
            <a:pPr marL="0" indent="0">
              <a:buNone/>
            </a:pPr>
            <a:r>
              <a:rPr lang="en-US" b="1" dirty="0"/>
              <a:t>Public Goods Theory </a:t>
            </a:r>
          </a:p>
          <a:p>
            <a:pPr marL="0" indent="0">
              <a:buNone/>
            </a:pPr>
            <a:r>
              <a:rPr lang="en-US" sz="2000" dirty="0"/>
              <a:t>Two definitions: </a:t>
            </a:r>
          </a:p>
          <a:p>
            <a:pPr marL="342900" indent="-342900">
              <a:buAutoNum type="arabicPeriod"/>
            </a:pPr>
            <a:r>
              <a:rPr lang="en-US" sz="2000" dirty="0"/>
              <a:t>A product for which no property rights are defined. </a:t>
            </a:r>
          </a:p>
          <a:p>
            <a:pPr marL="342900" indent="-342900">
              <a:buAutoNum type="arabicPeriod"/>
            </a:pPr>
            <a:r>
              <a:rPr lang="en-US" sz="2000" dirty="0"/>
              <a:t>A product which cannot be prevented or distributed.</a:t>
            </a:r>
          </a:p>
          <a:p>
            <a:pPr marL="0" indent="0">
              <a:buNone/>
            </a:pPr>
            <a:r>
              <a:rPr lang="en-US" sz="2000" dirty="0"/>
              <a:t>Two types of Public Goods: </a:t>
            </a:r>
          </a:p>
          <a:p>
            <a:pPr marL="457200" indent="-457200">
              <a:buAutoNum type="arabicPeriod"/>
            </a:pPr>
            <a:r>
              <a:rPr lang="en-US" sz="2000" dirty="0"/>
              <a:t>Public by nature - air, environment, water.</a:t>
            </a:r>
          </a:p>
          <a:p>
            <a:pPr marL="457200" indent="-457200">
              <a:buAutoNum type="arabicPeriod"/>
            </a:pPr>
            <a:r>
              <a:rPr lang="en-US" sz="2000" dirty="0"/>
              <a:t>Government services provided as public goods under government/social resolution - security, roads, health, education.</a:t>
            </a:r>
          </a:p>
          <a:p>
            <a:pPr marL="0" indent="0">
              <a:buNone/>
            </a:pPr>
            <a:endParaRPr lang="en-US" sz="2000" dirty="0">
              <a:solidFill>
                <a:srgbClr val="FF0000"/>
              </a:solidFill>
            </a:endParaRPr>
          </a:p>
          <a:p>
            <a:pPr marL="0" indent="0">
              <a:buNone/>
            </a:pPr>
            <a:r>
              <a:rPr lang="en-US" sz="2000" dirty="0"/>
              <a:t>The main model that describes the problem is the prisoner's dilemma.</a:t>
            </a:r>
          </a:p>
          <a:p>
            <a:pPr marL="0" indent="0">
              <a:buNone/>
            </a:pPr>
            <a:r>
              <a:rPr lang="en-US" sz="2000" dirty="0"/>
              <a:t>The key problem is that given that players can use a public good without directly paying for it or participating in its production (or conserving it), they will adopt a wasteful and inefficient way of over-using the product. This behavior inevitably leads to a shortage of public goods and damage to social welfare. </a:t>
            </a:r>
          </a:p>
        </p:txBody>
      </p:sp>
    </p:spTree>
    <p:extLst>
      <p:ext uri="{BB962C8B-B14F-4D97-AF65-F5344CB8AC3E}">
        <p14:creationId xmlns:p14="http://schemas.microsoft.com/office/powerpoint/2010/main" val="252762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E8EA07-5556-46F4-B957-A54E63635E11}"/>
              </a:ext>
            </a:extLst>
          </p:cNvPr>
          <p:cNvPicPr>
            <a:picLocks noChangeAspect="1"/>
          </p:cNvPicPr>
          <p:nvPr/>
        </p:nvPicPr>
        <p:blipFill rotWithShape="1">
          <a:blip r:embed="rId2"/>
          <a:srcRect l="19246" t="29685" r="33915" b="22515"/>
          <a:stretch/>
        </p:blipFill>
        <p:spPr>
          <a:xfrm>
            <a:off x="2991736" y="2947642"/>
            <a:ext cx="6230085" cy="3576182"/>
          </a:xfrm>
          <a:prstGeom prst="rect">
            <a:avLst/>
          </a:prstGeom>
        </p:spPr>
      </p:pic>
      <p:sp>
        <p:nvSpPr>
          <p:cNvPr id="6" name="Rectangle 5">
            <a:extLst>
              <a:ext uri="{FF2B5EF4-FFF2-40B4-BE49-F238E27FC236}">
                <a16:creationId xmlns:a16="http://schemas.microsoft.com/office/drawing/2014/main" id="{29CD24AB-7271-4260-AB41-F758560F5E4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5628D4-3013-4EB9-86A4-09622A0A2D5A}"/>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7C1EC7F-8FDF-4FD9-8DA0-3F72E16CAEB0}"/>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Externalities</a:t>
            </a:r>
            <a:endParaRPr lang="en-US" sz="3200" b="1" dirty="0">
              <a:solidFill>
                <a:schemeClr val="accent6">
                  <a:lumMod val="75000"/>
                </a:schemeClr>
              </a:solidFill>
            </a:endParaRPr>
          </a:p>
        </p:txBody>
      </p:sp>
      <p:sp>
        <p:nvSpPr>
          <p:cNvPr id="9" name="Rectangle 8">
            <a:extLst>
              <a:ext uri="{FF2B5EF4-FFF2-40B4-BE49-F238E27FC236}">
                <a16:creationId xmlns:a16="http://schemas.microsoft.com/office/drawing/2014/main" id="{76E35985-4EFB-4642-8AD1-D1712EF8E62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01840" y="1185429"/>
            <a:ext cx="10515600" cy="1889125"/>
          </a:xfrm>
        </p:spPr>
        <p:txBody>
          <a:bodyPr>
            <a:normAutofit/>
          </a:bodyPr>
          <a:lstStyle/>
          <a:p>
            <a:pPr>
              <a:buClr>
                <a:schemeClr val="accent4">
                  <a:lumMod val="75000"/>
                </a:schemeClr>
              </a:buClr>
              <a:buFont typeface="Wingdings" panose="05000000000000000000" pitchFamily="2" charset="2"/>
              <a:buChar char="§"/>
            </a:pPr>
            <a:r>
              <a:rPr lang="en-US" sz="2000" dirty="0"/>
              <a:t>Eternality – an impact of either positive or negative value caused as a result of any action (productive or consumer), on any person who did not agree to this influence fully by voluntary participation in an exchange. </a:t>
            </a:r>
          </a:p>
          <a:p>
            <a:pPr>
              <a:buClr>
                <a:schemeClr val="accent4">
                  <a:lumMod val="75000"/>
                </a:schemeClr>
              </a:buClr>
              <a:buFont typeface="Wingdings" panose="05000000000000000000" pitchFamily="2" charset="2"/>
              <a:buChar char="§"/>
            </a:pPr>
            <a:r>
              <a:rPr lang="en-US" sz="2000" dirty="0"/>
              <a:t>External influences are in fact the influence of supply and demand in one (direct) market on the supply and demand in another market (indirect).  </a:t>
            </a:r>
          </a:p>
          <a:p>
            <a:pPr>
              <a:buClr>
                <a:schemeClr val="accent4">
                  <a:lumMod val="75000"/>
                </a:schemeClr>
              </a:buClr>
              <a:buFont typeface="Wingdings" panose="05000000000000000000" pitchFamily="2" charset="2"/>
              <a:buChar char="§"/>
            </a:pPr>
            <a:endParaRPr lang="en-US" sz="2400" dirty="0"/>
          </a:p>
        </p:txBody>
      </p:sp>
    </p:spTree>
    <p:extLst>
      <p:ext uri="{BB962C8B-B14F-4D97-AF65-F5344CB8AC3E}">
        <p14:creationId xmlns:p14="http://schemas.microsoft.com/office/powerpoint/2010/main" val="399996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E861F3-2A84-459A-B8CE-E9653D984BD0}"/>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F172E1-50A7-4E68-A345-A7E5E50B837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6F2C786-44BD-4AFC-ADF1-C5D933B4190D}"/>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199" y="835025"/>
            <a:ext cx="10840721" cy="5636896"/>
          </a:xfrm>
        </p:spPr>
        <p:txBody>
          <a:bodyPr>
            <a:noAutofit/>
          </a:bodyPr>
          <a:lstStyle/>
          <a:p>
            <a:pPr marL="0" indent="0">
              <a:buNone/>
            </a:pPr>
            <a:r>
              <a:rPr lang="en-US" sz="1800" b="1" dirty="0"/>
              <a:t>Natural Monopoly </a:t>
            </a:r>
          </a:p>
          <a:p>
            <a:pPr>
              <a:buClr>
                <a:schemeClr val="accent2">
                  <a:lumMod val="75000"/>
                </a:schemeClr>
              </a:buClr>
              <a:buFont typeface="Wingdings" panose="05000000000000000000" pitchFamily="2" charset="2"/>
              <a:buChar char="§"/>
            </a:pPr>
            <a:r>
              <a:rPr lang="en-US" sz="1800" dirty="0"/>
              <a:t>A natural monopoly exists when the average price falls below the relevant demand range.</a:t>
            </a:r>
          </a:p>
          <a:p>
            <a:pPr>
              <a:buClr>
                <a:schemeClr val="accent2">
                  <a:lumMod val="75000"/>
                </a:schemeClr>
              </a:buClr>
              <a:buFont typeface="Wingdings" panose="05000000000000000000" pitchFamily="2" charset="2"/>
              <a:buChar char="§"/>
            </a:pPr>
            <a:r>
              <a:rPr lang="en-US" sz="1800" dirty="0"/>
              <a:t>A natural monopoly is usually created in areas where competition, or private market production, is not worthwhile.</a:t>
            </a:r>
          </a:p>
          <a:p>
            <a:pPr>
              <a:buClr>
                <a:schemeClr val="accent2">
                  <a:lumMod val="75000"/>
                </a:schemeClr>
              </a:buClr>
              <a:buFont typeface="Wingdings" panose="05000000000000000000" pitchFamily="2" charset="2"/>
              <a:buChar char="§"/>
            </a:pPr>
            <a:r>
              <a:rPr lang="en-US" sz="1800" dirty="0"/>
              <a:t>Inefficient allocation under natural monopoly.</a:t>
            </a:r>
          </a:p>
          <a:p>
            <a:pPr marL="0" indent="0">
              <a:buNone/>
            </a:pPr>
            <a:r>
              <a:rPr lang="en-US" sz="1800" b="1" dirty="0"/>
              <a:t>Asymmetrical Information </a:t>
            </a:r>
          </a:p>
          <a:p>
            <a:pPr>
              <a:buClr>
                <a:schemeClr val="accent2">
                  <a:lumMod val="75000"/>
                </a:schemeClr>
              </a:buClr>
              <a:buFont typeface="Wingdings" panose="05000000000000000000" pitchFamily="2" charset="2"/>
              <a:buChar char="§"/>
            </a:pPr>
            <a:r>
              <a:rPr lang="en-US" sz="1800" u="sng" dirty="0"/>
              <a:t>Asymmetrical information </a:t>
            </a:r>
            <a:r>
              <a:rPr lang="en-US" sz="1800" dirty="0"/>
              <a:t>exists when information about certain characteristics of a product (or service) is not shared equally between a seller and a buyer or between an actor that causes external influences and the one that is affected.</a:t>
            </a:r>
          </a:p>
          <a:p>
            <a:pPr>
              <a:buClr>
                <a:schemeClr val="accent2">
                  <a:lumMod val="75000"/>
                </a:schemeClr>
              </a:buClr>
              <a:buFont typeface="Wingdings" panose="05000000000000000000" pitchFamily="2" charset="2"/>
              <a:buChar char="§"/>
            </a:pPr>
            <a:r>
              <a:rPr lang="en-US" sz="1800" dirty="0"/>
              <a:t>In cases where the price of information search is high compared to the purchase price, the price distribution and very heterogeneous quality and frequency of consumption relatively low asymmetrical information can lead to significant inefficiency. </a:t>
            </a:r>
            <a:endParaRPr lang="he-IL" sz="1800" dirty="0"/>
          </a:p>
          <a:p>
            <a:pPr marL="0" indent="0">
              <a:buNone/>
            </a:pPr>
            <a:r>
              <a:rPr lang="en-US" sz="1800" b="1" dirty="0"/>
              <a:t>Distributive Justice</a:t>
            </a:r>
          </a:p>
          <a:p>
            <a:pPr>
              <a:buClr>
                <a:schemeClr val="accent2">
                  <a:lumMod val="75000"/>
                </a:schemeClr>
              </a:buClr>
              <a:buFont typeface="Wingdings" panose="05000000000000000000" pitchFamily="2" charset="2"/>
              <a:buChar char="§"/>
            </a:pPr>
            <a:r>
              <a:rPr lang="en-US" sz="1800" u="sng" dirty="0"/>
              <a:t>Human Dignity</a:t>
            </a:r>
            <a:r>
              <a:rPr lang="en-US" sz="1800" dirty="0"/>
              <a:t>: Equal Opportunity and Consumption Floor.  </a:t>
            </a:r>
          </a:p>
          <a:p>
            <a:pPr>
              <a:buClr>
                <a:schemeClr val="accent6">
                  <a:lumMod val="75000"/>
                </a:schemeClr>
              </a:buClr>
              <a:buFont typeface="Wingdings" panose="05000000000000000000" pitchFamily="2" charset="2"/>
              <a:buChar char="q"/>
            </a:pPr>
            <a:r>
              <a:rPr lang="en-US" sz="1800" dirty="0"/>
              <a:t>Equality in deliverables and services.</a:t>
            </a:r>
          </a:p>
          <a:p>
            <a:pPr>
              <a:buClr>
                <a:schemeClr val="accent6">
                  <a:lumMod val="75000"/>
                </a:schemeClr>
              </a:buClr>
              <a:buFont typeface="Wingdings" panose="05000000000000000000" pitchFamily="2" charset="2"/>
              <a:buChar char="q"/>
            </a:pPr>
            <a:r>
              <a:rPr lang="en-US" sz="1800" dirty="0"/>
              <a:t>Preserving institutional values.</a:t>
            </a:r>
          </a:p>
        </p:txBody>
      </p:sp>
    </p:spTree>
    <p:extLst>
      <p:ext uri="{BB962C8B-B14F-4D97-AF65-F5344CB8AC3E}">
        <p14:creationId xmlns:p14="http://schemas.microsoft.com/office/powerpoint/2010/main" val="137128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153420-BA42-42BD-8C39-4A4DBAD959EE}"/>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B0546B-441A-4E4E-B7AC-76C6F9F94DB6}"/>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F60148A-0E69-44F7-AECB-383C2969135E}"/>
              </a:ext>
            </a:extLst>
          </p:cNvPr>
          <p:cNvSpPr>
            <a:spLocks noGrp="1"/>
          </p:cNvSpPr>
          <p:nvPr>
            <p:ph type="title"/>
          </p:nvPr>
        </p:nvSpPr>
        <p:spPr>
          <a:xfrm>
            <a:off x="589280" y="302101"/>
            <a:ext cx="10515600" cy="942658"/>
          </a:xfrm>
        </p:spPr>
        <p:txBody>
          <a:bodyPr>
            <a:normAutofit/>
          </a:bodyPr>
          <a:lstStyle/>
          <a:p>
            <a:r>
              <a:rPr lang="en-US" sz="3200" b="1" dirty="0">
                <a:solidFill>
                  <a:schemeClr val="accent6">
                    <a:lumMod val="75000"/>
                  </a:schemeClr>
                </a:solidFill>
              </a:rPr>
              <a:t>Government Failures</a:t>
            </a:r>
          </a:p>
        </p:txBody>
      </p:sp>
      <p:sp>
        <p:nvSpPr>
          <p:cNvPr id="7" name="Rectangle 6">
            <a:extLst>
              <a:ext uri="{FF2B5EF4-FFF2-40B4-BE49-F238E27FC236}">
                <a16:creationId xmlns:a16="http://schemas.microsoft.com/office/drawing/2014/main" id="{57626DE0-CB3E-44DF-A997-15AD2EE1E267}"/>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762000" y="1263788"/>
            <a:ext cx="10515600" cy="4351338"/>
          </a:xfrm>
        </p:spPr>
        <p:txBody>
          <a:bodyPr>
            <a:noAutofit/>
          </a:bodyPr>
          <a:lstStyle/>
          <a:p>
            <a:pPr>
              <a:buClr>
                <a:schemeClr val="accent2">
                  <a:lumMod val="60000"/>
                  <a:lumOff val="40000"/>
                </a:schemeClr>
              </a:buClr>
              <a:buFont typeface="Wingdings" panose="05000000000000000000" pitchFamily="2" charset="2"/>
              <a:buChar char="§"/>
            </a:pPr>
            <a:r>
              <a:rPr lang="en-US" sz="2000" b="1" dirty="0"/>
              <a:t>Direct Democracy </a:t>
            </a:r>
            <a:r>
              <a:rPr lang="en-US" sz="2000" dirty="0"/>
              <a:t>- decision-making processes based on the majority rule tend to be unstable as the process is fairer and more democratic (Arrow's impossibility theory). Therefore, decision-making mechanisms always place limitations and barriers to the public's full participation in decision-making and the maximum process fairness. In doing so, the representation of the interests of the general public is impaired and there is an impairment of social welfare due to the violation of fairness.</a:t>
            </a:r>
          </a:p>
          <a:p>
            <a:pPr>
              <a:buClr>
                <a:schemeClr val="accent2">
                  <a:lumMod val="60000"/>
                  <a:lumOff val="40000"/>
                </a:schemeClr>
              </a:buClr>
              <a:buFont typeface="Wingdings" panose="05000000000000000000" pitchFamily="2" charset="2"/>
              <a:buChar char="§"/>
            </a:pPr>
            <a:r>
              <a:rPr lang="en-US" sz="2000" b="1" dirty="0"/>
              <a:t>Representative Democracy </a:t>
            </a:r>
            <a:r>
              <a:rPr lang="en-US" sz="2000" dirty="0"/>
              <a:t>-The democratic system is built on demand and supply relations between the public and politicians (the median down-the-court trial). The main (and sometimes only) interest of politicians is to be elected and for that they need relevant public support. This means that they conduct policies that will retain the support of their constituency, that is, create a political policy bias that inevitably impairs social efficiency and welfare.</a:t>
            </a:r>
            <a:r>
              <a:rPr lang="he-IL" sz="2000" dirty="0"/>
              <a:t> </a:t>
            </a:r>
            <a:r>
              <a:rPr lang="en-US" sz="2000" dirty="0"/>
              <a:t>Moreover, the public is largely indifferent and therefore active demand is mainly raised by economically strong interest groups that represent relatively limited interests.</a:t>
            </a:r>
          </a:p>
          <a:p>
            <a:pPr>
              <a:buClr>
                <a:schemeClr val="accent2">
                  <a:lumMod val="60000"/>
                  <a:lumOff val="40000"/>
                </a:schemeClr>
              </a:buClr>
              <a:buFont typeface="Wingdings" panose="05000000000000000000" pitchFamily="2" charset="2"/>
              <a:buChar char="§"/>
            </a:pPr>
            <a:r>
              <a:rPr lang="en-US" sz="2000" b="1" dirty="0"/>
              <a:t>Public Bureaucracy </a:t>
            </a:r>
            <a:r>
              <a:rPr lang="en-US" sz="2000" dirty="0"/>
              <a:t>- Bureaucrats (superiors) are first and foremost interested in maximizing power and budget (budget maximization model - </a:t>
            </a:r>
            <a:r>
              <a:rPr lang="en-US" sz="2000" dirty="0" err="1"/>
              <a:t>Niskanen</a:t>
            </a:r>
            <a:r>
              <a:rPr lang="en-US" sz="2000" dirty="0"/>
              <a:t>). In their dealings with politicians, they use a monopoly on information and policy implementation to steer policy toward their own interests. The more centralized the system, the stronger the bureaucratic policy. The result is a major injury to social welfare.</a:t>
            </a:r>
          </a:p>
        </p:txBody>
      </p:sp>
    </p:spTree>
    <p:extLst>
      <p:ext uri="{BB962C8B-B14F-4D97-AF65-F5344CB8AC3E}">
        <p14:creationId xmlns:p14="http://schemas.microsoft.com/office/powerpoint/2010/main" val="227750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357D15-8D61-416D-BD90-3A4E38187754}"/>
              </a:ext>
            </a:extLst>
          </p:cNvPr>
          <p:cNvSpPr txBox="1"/>
          <p:nvPr/>
        </p:nvSpPr>
        <p:spPr>
          <a:xfrm>
            <a:off x="2226607" y="3167390"/>
            <a:ext cx="2568102" cy="523220"/>
          </a:xfrm>
          <a:prstGeom prst="rect">
            <a:avLst/>
          </a:prstGeom>
          <a:noFill/>
        </p:spPr>
        <p:txBody>
          <a:bodyPr wrap="square" rtlCol="0">
            <a:spAutoFit/>
          </a:bodyPr>
          <a:lstStyle/>
          <a:p>
            <a:pPr algn="ctr"/>
            <a:r>
              <a:rPr lang="en-US" sz="1400" dirty="0"/>
              <a:t>Information, policy implementation</a:t>
            </a:r>
          </a:p>
        </p:txBody>
      </p:sp>
      <p:sp>
        <p:nvSpPr>
          <p:cNvPr id="7" name="TextBox 6">
            <a:extLst>
              <a:ext uri="{FF2B5EF4-FFF2-40B4-BE49-F238E27FC236}">
                <a16:creationId xmlns:a16="http://schemas.microsoft.com/office/drawing/2014/main" id="{D07CF8C5-02B9-46F8-B7C6-8158C85739C0}"/>
              </a:ext>
            </a:extLst>
          </p:cNvPr>
          <p:cNvSpPr txBox="1"/>
          <p:nvPr/>
        </p:nvSpPr>
        <p:spPr>
          <a:xfrm>
            <a:off x="668398" y="2029815"/>
            <a:ext cx="2568102" cy="369332"/>
          </a:xfrm>
          <a:prstGeom prst="rect">
            <a:avLst/>
          </a:prstGeom>
          <a:noFill/>
          <a:ln>
            <a:solidFill>
              <a:schemeClr val="tx1"/>
            </a:solidFill>
          </a:ln>
        </p:spPr>
        <p:txBody>
          <a:bodyPr wrap="square" rtlCol="0">
            <a:spAutoFit/>
          </a:bodyPr>
          <a:lstStyle/>
          <a:p>
            <a:pPr algn="ctr"/>
            <a:r>
              <a:rPr lang="en-US" dirty="0"/>
              <a:t>Politicians</a:t>
            </a:r>
          </a:p>
        </p:txBody>
      </p:sp>
      <p:sp>
        <p:nvSpPr>
          <p:cNvPr id="8" name="TextBox 7">
            <a:extLst>
              <a:ext uri="{FF2B5EF4-FFF2-40B4-BE49-F238E27FC236}">
                <a16:creationId xmlns:a16="http://schemas.microsoft.com/office/drawing/2014/main" id="{DB51EE38-068B-4731-810F-DFC4C8157E22}"/>
              </a:ext>
            </a:extLst>
          </p:cNvPr>
          <p:cNvSpPr txBox="1"/>
          <p:nvPr/>
        </p:nvSpPr>
        <p:spPr>
          <a:xfrm>
            <a:off x="6701816" y="3167390"/>
            <a:ext cx="2568102" cy="307777"/>
          </a:xfrm>
          <a:prstGeom prst="rect">
            <a:avLst/>
          </a:prstGeom>
          <a:noFill/>
        </p:spPr>
        <p:txBody>
          <a:bodyPr wrap="square" rtlCol="0">
            <a:spAutoFit/>
          </a:bodyPr>
          <a:lstStyle/>
          <a:p>
            <a:pPr algn="ctr"/>
            <a:r>
              <a:rPr lang="en-US" sz="1400" dirty="0"/>
              <a:t>Benefits, jobs</a:t>
            </a:r>
          </a:p>
        </p:txBody>
      </p:sp>
      <p:sp>
        <p:nvSpPr>
          <p:cNvPr id="9" name="TextBox 8">
            <a:extLst>
              <a:ext uri="{FF2B5EF4-FFF2-40B4-BE49-F238E27FC236}">
                <a16:creationId xmlns:a16="http://schemas.microsoft.com/office/drawing/2014/main" id="{7971C064-FF64-4A7F-8495-E8049ED884E5}"/>
              </a:ext>
            </a:extLst>
          </p:cNvPr>
          <p:cNvSpPr txBox="1"/>
          <p:nvPr/>
        </p:nvSpPr>
        <p:spPr>
          <a:xfrm>
            <a:off x="7835360" y="2014413"/>
            <a:ext cx="2568102" cy="369332"/>
          </a:xfrm>
          <a:prstGeom prst="rect">
            <a:avLst/>
          </a:prstGeom>
          <a:noFill/>
          <a:ln>
            <a:solidFill>
              <a:schemeClr val="tx1"/>
            </a:solidFill>
          </a:ln>
        </p:spPr>
        <p:txBody>
          <a:bodyPr wrap="square" rtlCol="0">
            <a:spAutoFit/>
          </a:bodyPr>
          <a:lstStyle/>
          <a:p>
            <a:pPr algn="ctr"/>
            <a:r>
              <a:rPr lang="en-US" dirty="0"/>
              <a:t>Interest Groups </a:t>
            </a:r>
          </a:p>
        </p:txBody>
      </p:sp>
      <p:sp>
        <p:nvSpPr>
          <p:cNvPr id="10" name="TextBox 9">
            <a:extLst>
              <a:ext uri="{FF2B5EF4-FFF2-40B4-BE49-F238E27FC236}">
                <a16:creationId xmlns:a16="http://schemas.microsoft.com/office/drawing/2014/main" id="{82C80DBD-A6C5-4979-8E57-EEB2B30E53A7}"/>
              </a:ext>
            </a:extLst>
          </p:cNvPr>
          <p:cNvSpPr txBox="1"/>
          <p:nvPr/>
        </p:nvSpPr>
        <p:spPr>
          <a:xfrm>
            <a:off x="4672249" y="5441615"/>
            <a:ext cx="2568102" cy="369332"/>
          </a:xfrm>
          <a:prstGeom prst="rect">
            <a:avLst/>
          </a:prstGeom>
          <a:noFill/>
          <a:ln>
            <a:solidFill>
              <a:schemeClr val="tx1"/>
            </a:solidFill>
          </a:ln>
        </p:spPr>
        <p:txBody>
          <a:bodyPr wrap="square" rtlCol="0">
            <a:spAutoFit/>
          </a:bodyPr>
          <a:lstStyle/>
          <a:p>
            <a:pPr algn="ctr"/>
            <a:r>
              <a:rPr lang="en-US" dirty="0"/>
              <a:t>Bureaucrats</a:t>
            </a:r>
          </a:p>
        </p:txBody>
      </p:sp>
      <p:sp>
        <p:nvSpPr>
          <p:cNvPr id="11" name="TextBox 10">
            <a:extLst>
              <a:ext uri="{FF2B5EF4-FFF2-40B4-BE49-F238E27FC236}">
                <a16:creationId xmlns:a16="http://schemas.microsoft.com/office/drawing/2014/main" id="{CA09645E-7DAF-4073-8334-B028FB8A2E93}"/>
              </a:ext>
            </a:extLst>
          </p:cNvPr>
          <p:cNvSpPr txBox="1"/>
          <p:nvPr/>
        </p:nvSpPr>
        <p:spPr>
          <a:xfrm>
            <a:off x="8972414" y="3154700"/>
            <a:ext cx="2568102" cy="307777"/>
          </a:xfrm>
          <a:prstGeom prst="rect">
            <a:avLst/>
          </a:prstGeom>
          <a:noFill/>
        </p:spPr>
        <p:txBody>
          <a:bodyPr wrap="square" rtlCol="0">
            <a:spAutoFit/>
          </a:bodyPr>
          <a:lstStyle/>
          <a:p>
            <a:pPr algn="ctr"/>
            <a:r>
              <a:rPr lang="en-US" sz="1400" dirty="0"/>
              <a:t>Regulatory Services</a:t>
            </a:r>
          </a:p>
        </p:txBody>
      </p:sp>
      <p:sp>
        <p:nvSpPr>
          <p:cNvPr id="12" name="TextBox 11">
            <a:extLst>
              <a:ext uri="{FF2B5EF4-FFF2-40B4-BE49-F238E27FC236}">
                <a16:creationId xmlns:a16="http://schemas.microsoft.com/office/drawing/2014/main" id="{971B5656-3488-4E22-BC10-CDB2D248F36D}"/>
              </a:ext>
            </a:extLst>
          </p:cNvPr>
          <p:cNvSpPr txBox="1"/>
          <p:nvPr/>
        </p:nvSpPr>
        <p:spPr>
          <a:xfrm>
            <a:off x="295073" y="3244334"/>
            <a:ext cx="2568102" cy="307777"/>
          </a:xfrm>
          <a:prstGeom prst="rect">
            <a:avLst/>
          </a:prstGeom>
          <a:noFill/>
        </p:spPr>
        <p:txBody>
          <a:bodyPr wrap="square" rtlCol="0">
            <a:spAutoFit/>
          </a:bodyPr>
          <a:lstStyle/>
          <a:p>
            <a:pPr algn="ctr"/>
            <a:r>
              <a:rPr lang="en-US" sz="1400" dirty="0"/>
              <a:t>Budget</a:t>
            </a:r>
          </a:p>
        </p:txBody>
      </p:sp>
      <p:sp>
        <p:nvSpPr>
          <p:cNvPr id="13" name="TextBox 12">
            <a:extLst>
              <a:ext uri="{FF2B5EF4-FFF2-40B4-BE49-F238E27FC236}">
                <a16:creationId xmlns:a16="http://schemas.microsoft.com/office/drawing/2014/main" id="{3DDFE2E5-FC24-4CB1-966F-2D00CF8A43DE}"/>
              </a:ext>
            </a:extLst>
          </p:cNvPr>
          <p:cNvSpPr txBox="1"/>
          <p:nvPr/>
        </p:nvSpPr>
        <p:spPr>
          <a:xfrm>
            <a:off x="4133714" y="1760620"/>
            <a:ext cx="2568102" cy="307777"/>
          </a:xfrm>
          <a:prstGeom prst="rect">
            <a:avLst/>
          </a:prstGeom>
          <a:noFill/>
        </p:spPr>
        <p:txBody>
          <a:bodyPr wrap="square" rtlCol="0">
            <a:spAutoFit/>
          </a:bodyPr>
          <a:lstStyle/>
          <a:p>
            <a:pPr algn="ctr"/>
            <a:r>
              <a:rPr lang="en-US" sz="1400" dirty="0"/>
              <a:t>Regulatory Services</a:t>
            </a:r>
          </a:p>
        </p:txBody>
      </p:sp>
      <p:sp>
        <p:nvSpPr>
          <p:cNvPr id="14" name="TextBox 13">
            <a:extLst>
              <a:ext uri="{FF2B5EF4-FFF2-40B4-BE49-F238E27FC236}">
                <a16:creationId xmlns:a16="http://schemas.microsoft.com/office/drawing/2014/main" id="{822D9626-16C7-4B35-9F2D-E791D730BA77}"/>
              </a:ext>
            </a:extLst>
          </p:cNvPr>
          <p:cNvSpPr txBox="1"/>
          <p:nvPr/>
        </p:nvSpPr>
        <p:spPr>
          <a:xfrm>
            <a:off x="4133714" y="2319096"/>
            <a:ext cx="2568102" cy="307777"/>
          </a:xfrm>
          <a:prstGeom prst="rect">
            <a:avLst/>
          </a:prstGeom>
          <a:noFill/>
        </p:spPr>
        <p:txBody>
          <a:bodyPr wrap="square" rtlCol="0">
            <a:spAutoFit/>
          </a:bodyPr>
          <a:lstStyle/>
          <a:p>
            <a:pPr algn="ctr"/>
            <a:r>
              <a:rPr lang="en-US" sz="1400" dirty="0"/>
              <a:t>Help getting elected</a:t>
            </a:r>
          </a:p>
        </p:txBody>
      </p:sp>
      <p:cxnSp>
        <p:nvCxnSpPr>
          <p:cNvPr id="4" name="Straight Arrow Connector 3">
            <a:extLst>
              <a:ext uri="{FF2B5EF4-FFF2-40B4-BE49-F238E27FC236}">
                <a16:creationId xmlns:a16="http://schemas.microsoft.com/office/drawing/2014/main" id="{CD20EB94-66C2-46DA-876C-619135B435DD}"/>
              </a:ext>
            </a:extLst>
          </p:cNvPr>
          <p:cNvCxnSpPr/>
          <p:nvPr/>
        </p:nvCxnSpPr>
        <p:spPr>
          <a:xfrm flipH="1" flipV="1">
            <a:off x="838200" y="2399147"/>
            <a:ext cx="4099560" cy="3042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52A7BB6-7490-4106-8941-9294098BA01C}"/>
              </a:ext>
            </a:extLst>
          </p:cNvPr>
          <p:cNvCxnSpPr>
            <a:cxnSpLocks/>
          </p:cNvCxnSpPr>
          <p:nvPr/>
        </p:nvCxnSpPr>
        <p:spPr>
          <a:xfrm flipV="1">
            <a:off x="7021642" y="2399147"/>
            <a:ext cx="2943751" cy="3057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03B42B5-A273-4FF9-B507-108704BB37A3}"/>
              </a:ext>
            </a:extLst>
          </p:cNvPr>
          <p:cNvCxnSpPr>
            <a:cxnSpLocks/>
          </p:cNvCxnSpPr>
          <p:nvPr/>
        </p:nvCxnSpPr>
        <p:spPr>
          <a:xfrm flipH="1">
            <a:off x="3236500" y="2110424"/>
            <a:ext cx="45988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19D10E6-92B8-4632-A7D4-3DF69B7E5B63}"/>
              </a:ext>
            </a:extLst>
          </p:cNvPr>
          <p:cNvCxnSpPr>
            <a:cxnSpLocks/>
          </p:cNvCxnSpPr>
          <p:nvPr/>
        </p:nvCxnSpPr>
        <p:spPr>
          <a:xfrm>
            <a:off x="3236500" y="2265041"/>
            <a:ext cx="45988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FE2BF0C-5954-4284-9321-C7318958E20B}"/>
              </a:ext>
            </a:extLst>
          </p:cNvPr>
          <p:cNvCxnSpPr>
            <a:cxnSpLocks/>
          </p:cNvCxnSpPr>
          <p:nvPr/>
        </p:nvCxnSpPr>
        <p:spPr>
          <a:xfrm flipH="1">
            <a:off x="6786881" y="2399147"/>
            <a:ext cx="2946399" cy="3038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F91E357E-FA3C-4F28-BDF0-D8AB2D6B91B0}"/>
              </a:ext>
            </a:extLst>
          </p:cNvPr>
          <p:cNvCxnSpPr>
            <a:cxnSpLocks/>
          </p:cNvCxnSpPr>
          <p:nvPr/>
        </p:nvCxnSpPr>
        <p:spPr>
          <a:xfrm>
            <a:off x="1353947" y="2419495"/>
            <a:ext cx="3940222" cy="3018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B753AC15-3ED5-4A86-8BB8-218900686A1E}"/>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37E2F1-6FB1-4F1C-9F1C-0197E52BE89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2804601-5183-4E76-9900-EB3BB225F9F6}"/>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668398" y="251606"/>
            <a:ext cx="10515600" cy="1325563"/>
          </a:xfrm>
        </p:spPr>
        <p:txBody>
          <a:bodyPr>
            <a:normAutofit/>
          </a:bodyPr>
          <a:lstStyle/>
          <a:p>
            <a:r>
              <a:rPr lang="en-GB" sz="2000" b="1" dirty="0"/>
              <a:t>Regularity Constraints; Interaction Between Interests Groups and Bureaucrats (regulators) and Politicians </a:t>
            </a:r>
            <a:endParaRPr lang="en-US" sz="2000" b="1" dirty="0"/>
          </a:p>
        </p:txBody>
      </p:sp>
    </p:spTree>
    <p:extLst>
      <p:ext uri="{BB962C8B-B14F-4D97-AF65-F5344CB8AC3E}">
        <p14:creationId xmlns:p14="http://schemas.microsoft.com/office/powerpoint/2010/main" val="374975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589280" y="302101"/>
            <a:ext cx="10515600" cy="942658"/>
          </a:xfrm>
        </p:spPr>
        <p:txBody>
          <a:bodyPr>
            <a:normAutofit/>
          </a:bodyPr>
          <a:lstStyle/>
          <a:p>
            <a:r>
              <a:rPr lang="en-GB" sz="3200" b="1" dirty="0">
                <a:solidFill>
                  <a:schemeClr val="accent6">
                    <a:lumMod val="75000"/>
                  </a:schemeClr>
                </a:solidFill>
              </a:rPr>
              <a:t>Positive Analysis  Using New Institutionalism Tools</a:t>
            </a:r>
            <a:endParaRPr lang="en-US" sz="3200" b="1" dirty="0">
              <a:solidFill>
                <a:schemeClr val="accent6">
                  <a:lumMod val="75000"/>
                </a:schemeClr>
              </a:solidFill>
            </a:endParaRPr>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13079" y="1304289"/>
            <a:ext cx="10764520" cy="5251610"/>
          </a:xfrm>
        </p:spPr>
        <p:txBody>
          <a:bodyPr>
            <a:noAutofit/>
          </a:bodyPr>
          <a:lstStyle/>
          <a:p>
            <a:pPr marL="0" indent="0">
              <a:buClr>
                <a:schemeClr val="accent4">
                  <a:lumMod val="75000"/>
                </a:schemeClr>
              </a:buClr>
              <a:buNone/>
            </a:pPr>
            <a:r>
              <a:rPr lang="en-US" sz="2000" u="sng" dirty="0"/>
              <a:t>Institution</a:t>
            </a:r>
            <a:r>
              <a:rPr lang="en-US" sz="2000" dirty="0"/>
              <a:t> – the rules of the game as they are manifested in laws and formal standards as well as formal and informal norms. Public policy includes, in many cases redesign and institutional change. </a:t>
            </a:r>
          </a:p>
          <a:p>
            <a:pPr marL="0" indent="0">
              <a:buClr>
                <a:schemeClr val="accent4">
                  <a:lumMod val="75000"/>
                </a:schemeClr>
              </a:buClr>
              <a:buNone/>
            </a:pPr>
            <a:r>
              <a:rPr lang="en-US" sz="2000" u="sng" dirty="0"/>
              <a:t>Historical Institutionalism </a:t>
            </a:r>
            <a:r>
              <a:rPr lang="en-US" sz="2000" dirty="0"/>
              <a:t>– emphasis on the macro; historical processes; structural factors as key explanatory variables. Naturally inductive – comparable approach.</a:t>
            </a:r>
          </a:p>
          <a:p>
            <a:pPr>
              <a:buClr>
                <a:schemeClr val="accent4">
                  <a:lumMod val="75000"/>
                </a:schemeClr>
              </a:buClr>
              <a:buFont typeface="Wingdings" panose="05000000000000000000" pitchFamily="2" charset="2"/>
              <a:buChar char="§"/>
            </a:pPr>
            <a:r>
              <a:rPr lang="en-US" sz="2000" dirty="0"/>
              <a:t>Critical Juncture</a:t>
            </a:r>
          </a:p>
          <a:p>
            <a:pPr>
              <a:buClr>
                <a:schemeClr val="accent4">
                  <a:lumMod val="75000"/>
                </a:schemeClr>
              </a:buClr>
              <a:buFont typeface="Wingdings" panose="05000000000000000000" pitchFamily="2" charset="2"/>
              <a:buChar char="§"/>
            </a:pPr>
            <a:r>
              <a:rPr lang="en-US" sz="2000" dirty="0"/>
              <a:t>Path-dependence analysis </a:t>
            </a:r>
          </a:p>
          <a:p>
            <a:pPr>
              <a:buClr>
                <a:schemeClr val="accent4">
                  <a:lumMod val="75000"/>
                </a:schemeClr>
              </a:buClr>
              <a:buFont typeface="Wingdings" panose="05000000000000000000" pitchFamily="2" charset="2"/>
              <a:buChar char="§"/>
            </a:pPr>
            <a:r>
              <a:rPr lang="en-US" sz="2000" dirty="0"/>
              <a:t>Policy feedback – negative or positive. </a:t>
            </a:r>
          </a:p>
          <a:p>
            <a:pPr>
              <a:buClr>
                <a:schemeClr val="accent4">
                  <a:lumMod val="75000"/>
                </a:schemeClr>
              </a:buClr>
              <a:buFont typeface="Wingdings" panose="05000000000000000000" pitchFamily="2" charset="2"/>
              <a:buChar char="§"/>
            </a:pPr>
            <a:r>
              <a:rPr lang="en-US" sz="2000" dirty="0"/>
              <a:t>The developmental principle of path-dependent analysis: results at a critical junction accelerate feedback which strengthens (or weakens) pattern repetition in the future. </a:t>
            </a:r>
          </a:p>
          <a:p>
            <a:pPr>
              <a:buClr>
                <a:schemeClr val="accent4">
                  <a:lumMod val="75000"/>
                </a:schemeClr>
              </a:buClr>
              <a:buFont typeface="Wingdings" panose="05000000000000000000" pitchFamily="2" charset="2"/>
              <a:buChar char="§"/>
            </a:pPr>
            <a:r>
              <a:rPr lang="en-US" sz="2000" dirty="0"/>
              <a:t>Long-term analysis due to the duration and character of social processes. </a:t>
            </a:r>
          </a:p>
          <a:p>
            <a:pPr>
              <a:buClr>
                <a:schemeClr val="accent4">
                  <a:lumMod val="75000"/>
                </a:schemeClr>
              </a:buClr>
              <a:buFont typeface="Wingdings" panose="05000000000000000000" pitchFamily="2" charset="2"/>
              <a:buChar char="§"/>
            </a:pPr>
            <a:r>
              <a:rPr lang="en-US" sz="2000" dirty="0"/>
              <a:t>Long-term influences of institutions are in many cases a by product of social processes rather than an intentional process  steered by the players. Moreover, even with institutional planning, the complexity of the process leads to unplanned consequences.</a:t>
            </a:r>
          </a:p>
          <a:p>
            <a:pPr>
              <a:buClr>
                <a:schemeClr val="accent4">
                  <a:lumMod val="75000"/>
                </a:schemeClr>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167699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13078" y="642808"/>
            <a:ext cx="11471399" cy="4351338"/>
          </a:xfrm>
        </p:spPr>
        <p:txBody>
          <a:bodyPr>
            <a:noAutofit/>
          </a:bodyPr>
          <a:lstStyle/>
          <a:p>
            <a:pPr marL="0" indent="0">
              <a:buClr>
                <a:schemeClr val="accent4">
                  <a:lumMod val="75000"/>
                </a:schemeClr>
              </a:buClr>
              <a:buNone/>
            </a:pPr>
            <a:r>
              <a:rPr lang="en-US" sz="2400" u="sng" dirty="0"/>
              <a:t>Rational Choice Institutionalism</a:t>
            </a:r>
            <a:r>
              <a:rPr lang="en-US" sz="2400" dirty="0"/>
              <a:t> – Emphasis on the micro and explaining static situation; combination of structural as well as individual factors in the explanation. </a:t>
            </a:r>
          </a:p>
          <a:p>
            <a:pPr>
              <a:buClr>
                <a:schemeClr val="accent4">
                  <a:lumMod val="75000"/>
                </a:schemeClr>
              </a:buClr>
              <a:buFont typeface="Wingdings" panose="05000000000000000000" pitchFamily="2" charset="2"/>
              <a:buChar char="§"/>
            </a:pPr>
            <a:r>
              <a:rPr lang="en-US" sz="2400" dirty="0"/>
              <a:t>SIE</a:t>
            </a:r>
          </a:p>
          <a:p>
            <a:pPr>
              <a:buClr>
                <a:schemeClr val="accent4">
                  <a:lumMod val="75000"/>
                </a:schemeClr>
              </a:buClr>
              <a:buFont typeface="Wingdings" panose="05000000000000000000" pitchFamily="2" charset="2"/>
              <a:buChar char="§"/>
            </a:pPr>
            <a:r>
              <a:rPr lang="en-US" sz="2400" dirty="0"/>
              <a:t>Pivot Player</a:t>
            </a:r>
          </a:p>
          <a:p>
            <a:pPr>
              <a:buClr>
                <a:schemeClr val="accent4">
                  <a:lumMod val="75000"/>
                </a:schemeClr>
              </a:buClr>
              <a:buFont typeface="Wingdings" panose="05000000000000000000" pitchFamily="2" charset="2"/>
              <a:buChar char="§"/>
            </a:pPr>
            <a:r>
              <a:rPr lang="en-US" sz="2400" dirty="0"/>
              <a:t>Induced Preferences as apposed to values.</a:t>
            </a:r>
          </a:p>
          <a:p>
            <a:pPr>
              <a:buClr>
                <a:schemeClr val="accent4">
                  <a:lumMod val="75000"/>
                </a:schemeClr>
              </a:buClr>
              <a:buFont typeface="Wingdings" panose="05000000000000000000" pitchFamily="2" charset="2"/>
              <a:buChar char="§"/>
            </a:pPr>
            <a:r>
              <a:rPr lang="en-US" sz="2400" dirty="0"/>
              <a:t>According to the rational approach, priorities are given while according to the historical approach, priorities are influenced by structural factors.  </a:t>
            </a:r>
          </a:p>
          <a:p>
            <a:pPr>
              <a:buClr>
                <a:schemeClr val="accent4">
                  <a:lumMod val="75000"/>
                </a:schemeClr>
              </a:buClr>
              <a:buFont typeface="Wingdings" panose="05000000000000000000" pitchFamily="2" charset="2"/>
              <a:buChar char="§"/>
            </a:pPr>
            <a:r>
              <a:rPr lang="en-US" sz="2400" dirty="0"/>
              <a:t>Additional criticism of the historical approach over the rational approach claims that in many incidents, people follow the rules out of a force of habit even if it doesn’t coincide with their personal interest. In fact, it be a result of cost effectiveness calculations. </a:t>
            </a:r>
            <a:endParaRPr lang="en-US" sz="2400" u="sng" dirty="0"/>
          </a:p>
          <a:p>
            <a:pPr marL="0" indent="0">
              <a:buClr>
                <a:schemeClr val="accent4">
                  <a:lumMod val="75000"/>
                </a:schemeClr>
              </a:buClr>
              <a:buNone/>
            </a:pPr>
            <a:r>
              <a:rPr lang="en-US" sz="2400" u="sng" dirty="0"/>
              <a:t>Integrative Approach </a:t>
            </a:r>
          </a:p>
          <a:p>
            <a:pPr marL="0" indent="0">
              <a:buClr>
                <a:schemeClr val="accent4">
                  <a:lumMod val="75000"/>
                </a:schemeClr>
              </a:buClr>
              <a:buNone/>
            </a:pPr>
            <a:r>
              <a:rPr lang="en-US" sz="2400" dirty="0"/>
              <a:t>Both approaches can be integrated when using the historical approach to analyze processes and identifying critical junctions while the rational approach helps analyze players’ behavior and results in the critical junction. </a:t>
            </a:r>
          </a:p>
          <a:p>
            <a:pPr>
              <a:buClr>
                <a:schemeClr val="accent4">
                  <a:lumMod val="75000"/>
                </a:schemeClr>
              </a:buClr>
              <a:buFont typeface="Wingdings" panose="05000000000000000000" pitchFamily="2" charset="2"/>
              <a:buChar char="§"/>
            </a:pPr>
            <a:endParaRPr lang="en-US" sz="2400" dirty="0"/>
          </a:p>
        </p:txBody>
      </p:sp>
    </p:spTree>
    <p:extLst>
      <p:ext uri="{BB962C8B-B14F-4D97-AF65-F5344CB8AC3E}">
        <p14:creationId xmlns:p14="http://schemas.microsoft.com/office/powerpoint/2010/main" val="3444462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2041</Words>
  <Application>Microsoft Office PowerPoint</Application>
  <PresentationFormat>Widescreen</PresentationFormat>
  <Paragraphs>149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Lessons 4-5:  Positive Policy Analysis, Political Economy &amp; National Security</vt:lpstr>
      <vt:lpstr>Positive Analysis  - Basis </vt:lpstr>
      <vt:lpstr>PowerPoint Presentation</vt:lpstr>
      <vt:lpstr>PowerPoint Presentation</vt:lpstr>
      <vt:lpstr>PowerPoint Presentation</vt:lpstr>
      <vt:lpstr>Government Failures</vt:lpstr>
      <vt:lpstr>Regularity Constraints; Interaction Between Interests Groups and Bureaucrats (regulators) and Politicians </vt:lpstr>
      <vt:lpstr>Positive Analysis  Using New Institutionalism Tools</vt:lpstr>
      <vt:lpstr>PowerPoint Presentation</vt:lpstr>
      <vt:lpstr>PowerPoint Presentation</vt:lpstr>
      <vt:lpstr>Typology of a gradual shaping change </vt:lpstr>
      <vt:lpstr>PowerPoint Presentation</vt:lpstr>
      <vt:lpstr>PowerPoint Presentation</vt:lpstr>
      <vt:lpstr>PowerPoint Presentation</vt:lpstr>
      <vt:lpstr>PowerPoint Presentation</vt:lpstr>
      <vt:lpstr>Weimer and Vining Upper path of Figure 15.2</vt:lpstr>
      <vt:lpstr>Weimer and Vining Lower path of Figure 15.2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Laila</cp:lastModifiedBy>
  <cp:revision>52</cp:revision>
  <dcterms:created xsi:type="dcterms:W3CDTF">2019-11-28T06:15:25Z</dcterms:created>
  <dcterms:modified xsi:type="dcterms:W3CDTF">2019-12-01T17:58:38Z</dcterms:modified>
</cp:coreProperties>
</file>