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72" r:id="rId3"/>
    <p:sldId id="286" r:id="rId4"/>
    <p:sldId id="291" r:id="rId5"/>
    <p:sldId id="292" r:id="rId6"/>
    <p:sldId id="293" r:id="rId7"/>
    <p:sldId id="294" r:id="rId8"/>
    <p:sldId id="288" r:id="rId9"/>
    <p:sldId id="280" r:id="rId10"/>
    <p:sldId id="283" r:id="rId11"/>
    <p:sldId id="285" r:id="rId12"/>
    <p:sldId id="268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BAL" initials="M" lastIdx="4" clrIdx="0">
    <p:extLst/>
  </p:cmAuthor>
  <p:cmAuthor id="2" name="ZF-K" initials="ZF-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D8C5-9ADD-463C-BA0A-421F4711C27C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2A54B-EB50-4B0E-917E-CF0D50EA29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539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8325" y="6611759"/>
            <a:ext cx="819455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Picture 7" descr="מבל נקי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2794213" y="6611759"/>
            <a:ext cx="354616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Israel National Defense College  –  44</a:t>
            </a:r>
            <a:r>
              <a:rPr lang="en-US" sz="1000" b="1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sz="1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Class  –  Team 2</a:t>
            </a:r>
            <a:endParaRPr lang="he-IL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FE19-6CE4-47EA-9D89-2F39B97C6A04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8D5F8-6FD2-465F-8E5F-0025AE63E6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1" y="0"/>
            <a:ext cx="9144001" cy="707886"/>
          </a:xfrm>
        </p:spPr>
        <p:txBody>
          <a:bodyPr wrap="square" anchor="t" anchorCtr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Israeli society - Minorities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15552" y="2164483"/>
            <a:ext cx="6742423" cy="2500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Team:			2</a:t>
            </a:r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Team Instructor:	</a:t>
            </a:r>
            <a:r>
              <a:rPr lang="en-US" sz="3600" b="1" dirty="0" err="1"/>
              <a:t>Haim</a:t>
            </a:r>
            <a:endParaRPr lang="en-US" sz="3600" b="1" dirty="0"/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Topic:			Minorities</a:t>
            </a:r>
          </a:p>
          <a:p>
            <a:pPr marL="342900" lvl="0" indent="-342900">
              <a:spcAft>
                <a:spcPts val="500"/>
              </a:spcAft>
            </a:pPr>
            <a:r>
              <a:rPr lang="en-US" sz="3600" b="1" dirty="0"/>
              <a:t>Students:		</a:t>
            </a:r>
            <a:r>
              <a:rPr lang="en-US" sz="3600" b="1" dirty="0" err="1"/>
              <a:t>Doron</a:t>
            </a:r>
            <a:r>
              <a:rPr lang="en-US" sz="3600" b="1" dirty="0"/>
              <a:t> &amp; Yael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68149" y="110943"/>
            <a:ext cx="4802918" cy="707886"/>
          </a:xfrm>
        </p:spPr>
        <p:txBody>
          <a:bodyPr wrap="none">
            <a:spAutoFit/>
          </a:bodyPr>
          <a:lstStyle/>
          <a:p>
            <a:pPr algn="r"/>
            <a:r>
              <a:rPr lang="en-US" sz="4000" b="1" u="sng" dirty="0">
                <a:solidFill>
                  <a:srgbClr val="0070C0"/>
                </a:solidFill>
              </a:rPr>
              <a:t>Part Ill- Discussion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77107" y="615456"/>
            <a:ext cx="8568952" cy="569386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שאלות מנחות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האם ההכרה בהתחזקות הזהות הלאומית הפלסטינאית בקרב האזרחים הערבים מונעת הגעה לשיתוף ולגיבוש סדר ישראלי חדש או מקדמת אותו?</a:t>
            </a:r>
          </a:p>
          <a:p>
            <a:pPr marL="514350" lvl="0" indent="-514350" algn="r" rtl="1">
              <a:buFont typeface="+mj-lt"/>
              <a:buAutoNum type="arabicPeriod"/>
            </a:pPr>
            <a:endParaRPr lang="he-IL" sz="28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מה היתרון ומה החיסרון של רעיון "מדינת כל אזרחיה" אשר מקודם במסמכי החזון של ערביי הגליל ובהצהרת חיפה, ונהנה מחיזוק של חוגים רחבים באקדמיה ובמשפט?</a:t>
            </a:r>
          </a:p>
          <a:p>
            <a:pPr marL="514350" lvl="0" indent="-514350" algn="r" rtl="1">
              <a:buFont typeface="+mj-lt"/>
              <a:buAutoNum type="arabicPeriod"/>
            </a:pPr>
            <a:endParaRPr lang="he-IL" sz="28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he-IL" sz="2800" dirty="0"/>
              <a:t>אילו מסגרות יכולות להוות תחליף לשרות הצבאי עבור הערבים כך שתרומתם למדינה תתפס כשיוויונית ותקדם את השתלבותם המלאה בחברה הישראלית?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838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68149" y="110943"/>
            <a:ext cx="4802918" cy="707886"/>
          </a:xfrm>
        </p:spPr>
        <p:txBody>
          <a:bodyPr wrap="none">
            <a:spAutoFit/>
          </a:bodyPr>
          <a:lstStyle/>
          <a:p>
            <a:pPr algn="r"/>
            <a:r>
              <a:rPr lang="en-US" sz="4000" b="1" u="sng" dirty="0">
                <a:solidFill>
                  <a:srgbClr val="0070C0"/>
                </a:solidFill>
              </a:rPr>
              <a:t>Part Ill- Discussion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377107" y="2554448"/>
            <a:ext cx="8568952" cy="181588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800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שאלות מנחות </a:t>
            </a:r>
            <a:endParaRPr kumimoji="0" lang="en-US" sz="2800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514350" lvl="0" indent="-514350" algn="r" rtl="1">
              <a:buFont typeface="+mj-lt"/>
              <a:buAutoNum type="arabicPeriod" startAt="4"/>
            </a:pPr>
            <a:r>
              <a:rPr lang="he-IL" sz="2800" dirty="0"/>
              <a:t>מה הן התובנות האופרטיביות שצריכות לעמוד לנגד עיניו של בוגר מב"ל, בעל תפקיד אזרחי או צבאי, בסיטואציות שונות אליהן הוא עשוי להיקלע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050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407936" y="2336107"/>
            <a:ext cx="8325208" cy="2154436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/>
          <a:p>
            <a:pPr marL="360363" marR="0" lvl="0" indent="-360363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Where are we heading?</a:t>
            </a:r>
          </a:p>
          <a:p>
            <a:pPr marL="360363" marR="0" lvl="0" indent="-360363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will be a good strategy for dealing with the minority situation in Israel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?</a:t>
            </a:r>
            <a:endParaRPr kumimoji="0" lang="en-US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spcBef>
                <a:spcPct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dirty="0" smtClean="0">
                <a:latin typeface="+mj-lt"/>
                <a:ea typeface="+mj-ea"/>
                <a:cs typeface="+mj-cs"/>
              </a:rPr>
              <a:t>	(</a:t>
            </a:r>
            <a:r>
              <a:rPr lang="en-US" baseline="0" dirty="0" smtClean="0">
                <a:latin typeface="+mj-lt"/>
                <a:ea typeface="+mj-ea"/>
                <a:cs typeface="+mj-cs"/>
              </a:rPr>
              <a:t>What</a:t>
            </a:r>
            <a:r>
              <a:rPr lang="en-US" dirty="0" smtClean="0">
                <a:latin typeface="+mj-lt"/>
                <a:ea typeface="+mj-ea"/>
                <a:cs typeface="+mj-cs"/>
              </a:rPr>
              <a:t> </a:t>
            </a:r>
            <a:r>
              <a:rPr lang="en-US" dirty="0">
                <a:latin typeface="+mj-lt"/>
                <a:ea typeface="+mj-ea"/>
                <a:cs typeface="+mj-cs"/>
              </a:rPr>
              <a:t>are we willing to pay? to lose? To gain</a:t>
            </a:r>
            <a:r>
              <a:rPr lang="en-US" dirty="0" smtClean="0">
                <a:latin typeface="+mj-lt"/>
                <a:ea typeface="+mj-ea"/>
                <a:cs typeface="+mj-cs"/>
              </a:rPr>
              <a:t>? To risk)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1907704" y="444444"/>
            <a:ext cx="4802918" cy="707886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000" b="1" u="sng" dirty="0" smtClean="0">
                <a:solidFill>
                  <a:srgbClr val="0070C0"/>
                </a:solidFill>
              </a:rPr>
              <a:t>Part Ill- Discussion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37904" y="-99392"/>
            <a:ext cx="2063386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79512" y="1172072"/>
            <a:ext cx="8884163" cy="455509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4000" dirty="0"/>
              <a:t>Part l </a:t>
            </a:r>
            <a:r>
              <a:rPr lang="en-US" sz="4000" dirty="0" smtClean="0"/>
              <a:t>–Lectures </a:t>
            </a:r>
            <a:r>
              <a:rPr lang="en-US" sz="4000" dirty="0" smtClean="0"/>
              <a:t>summary- </a:t>
            </a:r>
            <a:r>
              <a:rPr lang="en-US" sz="4000" dirty="0" smtClean="0"/>
              <a:t>10 min</a:t>
            </a:r>
          </a:p>
          <a:p>
            <a:pPr marL="342900" lvl="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4000" dirty="0" smtClean="0"/>
              <a:t>Part </a:t>
            </a:r>
            <a:r>
              <a:rPr lang="en-US" sz="4000" dirty="0"/>
              <a:t>Il – International Students 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presentation of Minorities Dilemmas in</a:t>
            </a:r>
          </a:p>
          <a:p>
            <a:pPr lvl="0">
              <a:spcAft>
                <a:spcPts val="1200"/>
              </a:spcAft>
            </a:pPr>
            <a:r>
              <a:rPr lang="en-US" sz="4000" dirty="0"/>
              <a:t> their countries – 40 min</a:t>
            </a:r>
          </a:p>
          <a:p>
            <a:pPr lvl="0">
              <a:spcAft>
                <a:spcPts val="1200"/>
              </a:spcAft>
            </a:pPr>
            <a:r>
              <a:rPr lang="en-US" sz="4000" dirty="0" smtClean="0"/>
              <a:t>3.Part </a:t>
            </a:r>
            <a:r>
              <a:rPr lang="en-US" sz="4000" dirty="0" err="1"/>
              <a:t>lII</a:t>
            </a:r>
            <a:r>
              <a:rPr lang="en-US" sz="4000" dirty="0"/>
              <a:t> – </a:t>
            </a:r>
            <a:r>
              <a:rPr lang="en-US" sz="4000" dirty="0" smtClean="0"/>
              <a:t>Group Discussion </a:t>
            </a:r>
            <a:r>
              <a:rPr lang="en-US" sz="4000" dirty="0" smtClean="0"/>
              <a:t>– 35 min</a:t>
            </a:r>
          </a:p>
          <a:p>
            <a:pPr lvl="0">
              <a:spcAft>
                <a:spcPts val="1200"/>
              </a:spcAft>
            </a:pPr>
            <a:r>
              <a:rPr lang="en-US" sz="4000" dirty="0" smtClean="0"/>
              <a:t>4.Summary</a:t>
            </a:r>
            <a:endParaRPr lang="en-US" sz="4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I-Lectures summary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Sami </a:t>
            </a:r>
            <a:r>
              <a:rPr lang="en-US" dirty="0" err="1">
                <a:hlinkClick r:id="rId2" action="ppaction://hlinksldjump"/>
              </a:rPr>
              <a:t>S</a:t>
            </a:r>
            <a:r>
              <a:rPr lang="en-US" dirty="0" err="1" smtClean="0">
                <a:hlinkClick r:id="rId2" action="ppaction://hlinksldjump"/>
              </a:rPr>
              <a:t>amocha</a:t>
            </a:r>
            <a:endParaRPr lang="en-US" dirty="0" smtClean="0"/>
          </a:p>
          <a:p>
            <a:r>
              <a:rPr lang="en-US" dirty="0" err="1" smtClean="0">
                <a:hlinkClick r:id="rId3" action="ppaction://hlinksldjump"/>
              </a:rPr>
              <a:t>Ased</a:t>
            </a:r>
            <a:r>
              <a:rPr lang="en-US" dirty="0" smtClean="0">
                <a:hlinkClick r:id="rId3" action="ppaction://hlinksldjump"/>
              </a:rPr>
              <a:t> </a:t>
            </a:r>
            <a:r>
              <a:rPr lang="en-US" dirty="0" err="1">
                <a:hlinkClick r:id="rId3" action="ppaction://hlinksldjump"/>
              </a:rPr>
              <a:t>G</a:t>
            </a:r>
            <a:r>
              <a:rPr lang="en-US" dirty="0" err="1" smtClean="0">
                <a:hlinkClick r:id="rId3" action="ppaction://hlinksldjump"/>
              </a:rPr>
              <a:t>anam</a:t>
            </a:r>
            <a:endParaRPr lang="en-US" dirty="0" smtClean="0"/>
          </a:p>
          <a:p>
            <a:r>
              <a:rPr lang="en-US" dirty="0" err="1" smtClean="0">
                <a:hlinkClick r:id="rId4" action="ppaction://hlinksldjump"/>
              </a:rPr>
              <a:t>Faddel</a:t>
            </a:r>
            <a:r>
              <a:rPr lang="en-US" dirty="0" smtClean="0">
                <a:hlinkClick r:id="rId4" action="ppaction://hlinksldjump"/>
              </a:rPr>
              <a:t> </a:t>
            </a:r>
            <a:r>
              <a:rPr lang="en-US" dirty="0" err="1" smtClean="0">
                <a:hlinkClick r:id="rId4" action="ppaction://hlinksldjump"/>
              </a:rPr>
              <a:t>Manzur</a:t>
            </a:r>
            <a:endParaRPr lang="en-US" dirty="0" smtClean="0"/>
          </a:p>
          <a:p>
            <a:r>
              <a:rPr lang="en-US" dirty="0" smtClean="0">
                <a:hlinkClick r:id="rId5" action="ppaction://hlinksldjump"/>
              </a:rPr>
              <a:t>Roni </a:t>
            </a:r>
            <a:r>
              <a:rPr lang="en-US" dirty="0" err="1" smtClean="0">
                <a:hlinkClick r:id="rId5" action="ppaction://hlinksldjump"/>
              </a:rPr>
              <a:t>Shaked</a:t>
            </a:r>
            <a:endParaRPr lang="en-US" dirty="0" smtClean="0"/>
          </a:p>
          <a:p>
            <a:r>
              <a:rPr lang="en-US" dirty="0" smtClean="0">
                <a:hlinkClick r:id="rId6" action="ppaction://hlinksldjump"/>
              </a:rPr>
              <a:t>Dalia </a:t>
            </a:r>
            <a:r>
              <a:rPr lang="en-US" dirty="0" err="1" smtClean="0">
                <a:hlinkClick r:id="rId6" action="ppaction://hlinksldjump"/>
              </a:rPr>
              <a:t>Fadilla</a:t>
            </a:r>
            <a:endParaRPr lang="he-IL" dirty="0"/>
          </a:p>
        </p:txBody>
      </p:sp>
      <p:pic>
        <p:nvPicPr>
          <p:cNvPr id="4" name="Picture 7" descr="מבל נקי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705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u="sng" dirty="0" smtClean="0">
                <a:solidFill>
                  <a:srgbClr val="002060"/>
                </a:solidFill>
              </a:rPr>
              <a:t>רוני שקד</a:t>
            </a:r>
            <a:endParaRPr lang="he-IL" b="1" u="sng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he-IL" dirty="0" smtClean="0"/>
              <a:t>חייהם מתקיימים במציאות של סבך זהויות ודילמה של נאמנויות.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רואים את עצמם מיעוט יילודי, בתוך רוב מהגר קולוניאליסטי שהקים את מדינתו על חורבות מדינתם</a:t>
            </a:r>
            <a:endParaRPr lang="he-IL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740352" y="58052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Picture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993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solidFill>
                  <a:srgbClr val="002060"/>
                </a:solidFill>
              </a:rPr>
              <a:t>סמי </a:t>
            </a:r>
            <a:r>
              <a:rPr lang="he-IL" b="1" u="sng" dirty="0" err="1" smtClean="0">
                <a:solidFill>
                  <a:srgbClr val="002060"/>
                </a:solidFill>
              </a:rPr>
              <a:t>סמוחה</a:t>
            </a:r>
            <a:endParaRPr lang="he-IL" b="1" u="sng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דמוקרטיה אתנית - &gt; "</a:t>
            </a:r>
            <a:r>
              <a:rPr lang="he-IL" dirty="0" err="1" smtClean="0"/>
              <a:t>אתנוקרטיה</a:t>
            </a:r>
            <a:r>
              <a:rPr lang="he-IL" dirty="0" smtClean="0"/>
              <a:t>"</a:t>
            </a:r>
          </a:p>
          <a:p>
            <a:pPr algn="r" rtl="1"/>
            <a:r>
              <a:rPr lang="he-IL" dirty="0" smtClean="0"/>
              <a:t>דמוקרטיה קולוניאליסטית</a:t>
            </a:r>
          </a:p>
          <a:p>
            <a:pPr algn="r" rtl="1"/>
            <a:r>
              <a:rPr lang="he-IL" dirty="0" smtClean="0"/>
              <a:t>בכלל מדובר במדינה ציונית דמוקרטית ובשם הציונות ייתכן ונסכים לשלם מחירים של דמוקרטיה חלקית</a:t>
            </a:r>
          </a:p>
          <a:p>
            <a:pPr algn="r" rtl="1"/>
            <a:r>
              <a:rPr lang="he-IL" dirty="0" smtClean="0"/>
              <a:t>לעולם לא ייתן הציבור היהודי להגיע למדינה דו-לאומית, אם יכפו עלינו תתממשנה שתי מדינות לשני עמים</a:t>
            </a:r>
            <a:endParaRPr lang="he-IL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740352" y="58052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Picture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24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err="1" smtClean="0">
                <a:solidFill>
                  <a:srgbClr val="002060"/>
                </a:solidFill>
              </a:rPr>
              <a:t>פאדל</a:t>
            </a:r>
            <a:r>
              <a:rPr lang="he-IL" b="1" u="sng" dirty="0" smtClean="0">
                <a:solidFill>
                  <a:srgbClr val="002060"/>
                </a:solidFill>
              </a:rPr>
              <a:t> </a:t>
            </a:r>
            <a:r>
              <a:rPr lang="he-IL" b="1" u="sng" dirty="0" err="1" smtClean="0">
                <a:solidFill>
                  <a:srgbClr val="002060"/>
                </a:solidFill>
              </a:rPr>
              <a:t>מנסור</a:t>
            </a:r>
            <a:endParaRPr lang="he-IL" b="1" u="sng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he-IL" dirty="0" smtClean="0"/>
              <a:t>שותפות מלאה בחובות האזרחיות ונאמנות מוחלטת למדינה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תחושת קיפוח וחוסר שיוויון בפרט בכל הנוגע לקרקעות ולתוכניות המתאר לישובים </a:t>
            </a:r>
            <a:r>
              <a:rPr lang="he-IL" dirty="0" smtClean="0"/>
              <a:t>הדרוזים</a:t>
            </a:r>
            <a:endParaRPr lang="en-US" dirty="0" smtClean="0"/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תוספת מסיור רמת הגולן – מעמד הדרוזים בגולן</a:t>
            </a:r>
            <a:endParaRPr lang="he-IL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740352" y="58052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Picture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90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u="sng" dirty="0" smtClean="0">
                <a:solidFill>
                  <a:srgbClr val="002060"/>
                </a:solidFill>
              </a:rPr>
              <a:t>דליה </a:t>
            </a:r>
            <a:r>
              <a:rPr lang="he-IL" b="1" u="sng" dirty="0" err="1" smtClean="0">
                <a:solidFill>
                  <a:srgbClr val="002060"/>
                </a:solidFill>
              </a:rPr>
              <a:t>פדילה</a:t>
            </a:r>
            <a:endParaRPr lang="he-IL" b="1" u="sng" dirty="0">
              <a:solidFill>
                <a:srgbClr val="00206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 smtClean="0"/>
              <a:t>הקולות ברחוב הערבי ישראלי שונים מאלו המושמעים ע"י ההנהגה</a:t>
            </a:r>
          </a:p>
          <a:p>
            <a:pPr algn="r" rtl="1"/>
            <a:r>
              <a:rPr lang="he-IL" dirty="0" smtClean="0"/>
              <a:t>הנכבה – זה הסיפור של מי שעזב את הארץ לא של הערבים שנשארו. ההנהגה דחפה לאתוס.</a:t>
            </a:r>
          </a:p>
          <a:p>
            <a:pPr algn="r" rtl="1"/>
            <a:r>
              <a:rPr lang="he-IL" dirty="0" err="1" smtClean="0"/>
              <a:t>השילוביות</a:t>
            </a:r>
            <a:r>
              <a:rPr lang="he-IL" dirty="0" smtClean="0"/>
              <a:t> באמצעות הלשון, התרבות ועוד</a:t>
            </a:r>
          </a:p>
          <a:p>
            <a:pPr algn="r" rtl="1"/>
            <a:r>
              <a:rPr lang="he-IL" dirty="0" smtClean="0"/>
              <a:t>התעצמות השפעת האסלאם ברחוב הערבי</a:t>
            </a:r>
          </a:p>
          <a:p>
            <a:pPr algn="r" rtl="1"/>
            <a:r>
              <a:rPr lang="he-IL" dirty="0" smtClean="0"/>
              <a:t>היעדר מדיניות סדורה וברורה הן של החברה הישראלית והן של ההנהגה הערבית</a:t>
            </a:r>
            <a:endParaRPr lang="he-IL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740352" y="580526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Picture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176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016" y="973793"/>
            <a:ext cx="9126984" cy="5623559"/>
          </a:xfrm>
        </p:spPr>
        <p:txBody>
          <a:bodyPr>
            <a:noAutofit/>
          </a:bodyPr>
          <a:lstStyle/>
          <a:p>
            <a:pPr algn="r" rtl="1">
              <a:lnSpc>
                <a:spcPct val="200000"/>
              </a:lnSpc>
            </a:pPr>
            <a:r>
              <a:rPr lang="he-IL" sz="2200" dirty="0"/>
              <a:t>ישראל היא מדינה אתנית, לא דמוקרטית, המעניקה זכויות מוגבלות לחברים בקבוצת המיעוט ומשלבת אותם במידה מוגבלת בפוליטיקה, בחברה, בכלכלה ובתקשורת שלה- אף שבשום אופן לא מתוך שוויון עם היהודים.</a:t>
            </a:r>
            <a:endParaRPr lang="en-US" sz="2200" dirty="0"/>
          </a:p>
          <a:p>
            <a:pPr algn="r" rtl="1">
              <a:lnSpc>
                <a:spcPct val="200000"/>
              </a:lnSpc>
            </a:pPr>
            <a:r>
              <a:rPr lang="he-IL" sz="2200" dirty="0"/>
              <a:t>הערבים רוצים להשתלב במדינה </a:t>
            </a:r>
            <a:r>
              <a:rPr lang="he-IL" sz="2200" dirty="0" smtClean="0"/>
              <a:t>נוסף </a:t>
            </a:r>
            <a:r>
              <a:rPr lang="he-IL" sz="2200" dirty="0"/>
              <a:t>על רצונם באוטונומיה מנהלית ולשאיפתם </a:t>
            </a:r>
            <a:r>
              <a:rPr lang="he-IL" sz="2200" dirty="0" err="1"/>
              <a:t>לשיוויון</a:t>
            </a:r>
            <a:r>
              <a:rPr lang="he-IL" sz="2200" dirty="0"/>
              <a:t> עם הרוב היהודי. אוטונומיה </a:t>
            </a:r>
            <a:r>
              <a:rPr lang="he-IL" sz="2200" dirty="0" smtClean="0"/>
              <a:t>במסגרת </a:t>
            </a:r>
            <a:r>
              <a:rPr lang="he-IL" sz="2200" dirty="0"/>
              <a:t>המדינה </a:t>
            </a:r>
            <a:r>
              <a:rPr lang="he-IL" sz="2200" dirty="0" smtClean="0"/>
              <a:t>במהותה </a:t>
            </a:r>
            <a:r>
              <a:rPr lang="he-IL" sz="2200" dirty="0"/>
              <a:t>מהסוג הדו לאומי</a:t>
            </a:r>
          </a:p>
          <a:p>
            <a:pPr algn="r" rtl="1">
              <a:lnSpc>
                <a:spcPct val="200000"/>
              </a:lnSpc>
            </a:pPr>
            <a:r>
              <a:rPr lang="he-IL" sz="2200" dirty="0"/>
              <a:t>הכיוון הפוליטי העתידי של הפלסטינים בישראל ברור ומסתמנת בו הכרה במציאות ושאיפה לשפרה בתוך ההקשר הישראלי.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59632" y="204352"/>
            <a:ext cx="633670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Bef>
                <a:spcPct val="0"/>
              </a:spcBef>
            </a:pPr>
            <a:r>
              <a:rPr lang="he-IL" sz="4400" b="1" u="sng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אסעד </a:t>
            </a:r>
            <a:r>
              <a:rPr lang="he-IL" sz="4400" b="1" u="sng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גאנם</a:t>
            </a:r>
            <a:endParaRPr lang="he-IL" sz="4400" b="1" u="sng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7740352" y="6021288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5" name="Picture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1" y="11151"/>
            <a:ext cx="6746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204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9991" y="110943"/>
            <a:ext cx="7539243" cy="707886"/>
          </a:xfrm>
        </p:spPr>
        <p:txBody>
          <a:bodyPr wrap="none">
            <a:spAutoFit/>
          </a:bodyPr>
          <a:lstStyle/>
          <a:p>
            <a:r>
              <a:rPr lang="en-US" sz="4000" b="1" u="sng" dirty="0">
                <a:solidFill>
                  <a:srgbClr val="0070C0"/>
                </a:solidFill>
              </a:rPr>
              <a:t>Part </a:t>
            </a:r>
            <a:r>
              <a:rPr lang="en-US" sz="4000" b="1" u="sng" dirty="0" err="1" smtClean="0">
                <a:solidFill>
                  <a:srgbClr val="0070C0"/>
                </a:solidFill>
              </a:rPr>
              <a:t>lI</a:t>
            </a:r>
            <a:r>
              <a:rPr lang="en-US" sz="4000" b="1" u="sng" dirty="0" smtClean="0">
                <a:solidFill>
                  <a:srgbClr val="0070C0"/>
                </a:solidFill>
              </a:rPr>
              <a:t> </a:t>
            </a:r>
            <a:r>
              <a:rPr lang="en-US" sz="4000" b="1" u="sng" dirty="0">
                <a:solidFill>
                  <a:srgbClr val="0070C0"/>
                </a:solidFill>
              </a:rPr>
              <a:t>– International students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3059" y="6611759"/>
            <a:ext cx="748923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7F75FE19-6CE4-47EA-9D89-2F39B97C6A04}" type="datetimeFigureOut">
              <a:rPr lang="de-DE" smtClean="0"/>
              <a:pPr/>
              <a:t>07.12.2016</a:t>
            </a:fld>
            <a:endParaRPr lang="de-DE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96002" y="6611759"/>
            <a:ext cx="449162" cy="24622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rtlCol="0" anchor="ctr">
            <a:spAutoFit/>
          </a:bodyPr>
          <a:lstStyle>
            <a:lvl1pPr marL="0" algn="ctr" defTabSz="914400" rtl="0" eaLnBrk="1" latinLnBrk="0" hangingPunct="1">
              <a:spcBef>
                <a:spcPct val="50000"/>
              </a:spcBef>
              <a:defRPr lang="en-US" sz="1000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A3E8D5F8-6FD2-465F-8E5F-0025AE63E6D0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431831"/>
            <a:ext cx="8300466" cy="54476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/>
              <a:t>Short briefing about minorities in each country </a:t>
            </a:r>
            <a:endParaRPr lang="en-US" sz="2800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Description of the Phenomena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Ways of handling the phenomena in ones country.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/>
              <a:t>Focusing on similarities to Israeli society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</TotalTime>
  <Words>448</Words>
  <Application>Microsoft Office PowerPoint</Application>
  <PresentationFormat>‫הצגה על המסך (4:3)</PresentationFormat>
  <Paragraphs>72</Paragraphs>
  <Slides>12</Slides>
  <Notes>0</Notes>
  <HiddenSlides>7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Larissa-Design</vt:lpstr>
      <vt:lpstr>Israeli society - Minorities</vt:lpstr>
      <vt:lpstr>Agenda</vt:lpstr>
      <vt:lpstr>Part I-Lectures summary</vt:lpstr>
      <vt:lpstr>רוני שקד</vt:lpstr>
      <vt:lpstr>סמי סמוחה</vt:lpstr>
      <vt:lpstr>פאדל מנסור</vt:lpstr>
      <vt:lpstr>דליה פדילה</vt:lpstr>
      <vt:lpstr>מצגת של PowerPoint</vt:lpstr>
      <vt:lpstr>Part lI – International students</vt:lpstr>
      <vt:lpstr>Part Ill- Discussion</vt:lpstr>
      <vt:lpstr>Part Ill- Discussion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Influence – Wolfers</dc:title>
  <dc:creator>ZF-K</dc:creator>
  <cp:lastModifiedBy>MABAL</cp:lastModifiedBy>
  <cp:revision>130</cp:revision>
  <dcterms:created xsi:type="dcterms:W3CDTF">2016-09-23T10:57:01Z</dcterms:created>
  <dcterms:modified xsi:type="dcterms:W3CDTF">2016-12-07T21:19:06Z</dcterms:modified>
</cp:coreProperties>
</file>