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7.xml" ContentType="application/vnd.openxmlformats-officedocument.presentationml.notesSlide+xml"/>
  <Override PartName="/ppt/charts/chart5.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handoutMasterIdLst>
    <p:handoutMasterId r:id="rId27"/>
  </p:handoutMasterIdLst>
  <p:sldIdLst>
    <p:sldId id="1097" r:id="rId2"/>
    <p:sldId id="1098" r:id="rId3"/>
    <p:sldId id="1099" r:id="rId4"/>
    <p:sldId id="1100" r:id="rId5"/>
    <p:sldId id="1101" r:id="rId6"/>
    <p:sldId id="1102" r:id="rId7"/>
    <p:sldId id="1103" r:id="rId8"/>
    <p:sldId id="1104" r:id="rId9"/>
    <p:sldId id="1105" r:id="rId10"/>
    <p:sldId id="1106" r:id="rId11"/>
    <p:sldId id="1094" r:id="rId12"/>
    <p:sldId id="1079" r:id="rId13"/>
    <p:sldId id="1096" r:id="rId14"/>
    <p:sldId id="1080" r:id="rId15"/>
    <p:sldId id="1095" r:id="rId16"/>
    <p:sldId id="1082" r:id="rId17"/>
    <p:sldId id="1083" r:id="rId18"/>
    <p:sldId id="1047" r:id="rId19"/>
    <p:sldId id="1085" r:id="rId20"/>
    <p:sldId id="1086" r:id="rId21"/>
    <p:sldId id="1087" r:id="rId22"/>
    <p:sldId id="1089" r:id="rId23"/>
    <p:sldId id="1037" r:id="rId24"/>
    <p:sldId id="665" r:id="rId25"/>
  </p:sldIdLst>
  <p:sldSz cx="9144000" cy="6858000" type="screen4x3"/>
  <p:notesSz cx="7099300" cy="10234613"/>
  <p:defaultTextStyle>
    <a:defPPr>
      <a:defRPr lang="he-I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4F4F"/>
    <a:srgbClr val="FF5050"/>
    <a:srgbClr val="CC00CC"/>
    <a:srgbClr val="9999FF"/>
    <a:srgbClr val="0000FF"/>
    <a:srgbClr val="66CCFF"/>
    <a:srgbClr val="00CC99"/>
    <a:srgbClr val="FF3333"/>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924C18-5087-44D9-8250-B8D26D26D990}" v="138" dt="2019-03-11T10:24:52.301"/>
  </p1510:revLst>
</p1510:revInfo>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סגנון בהיר 2 - הדגשה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סגנון ביניים 4 - הדגשה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2C8C85-51F0-491E-9774-3900AFEF0FD7}" styleName="סגנון בהיר 2 - הדגשה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3798" autoAdjust="0"/>
  </p:normalViewPr>
  <p:slideViewPr>
    <p:cSldViewPr>
      <p:cViewPr varScale="1">
        <p:scale>
          <a:sx n="104" d="100"/>
          <a:sy n="104" d="100"/>
        </p:scale>
        <p:origin x="1884" y="72"/>
      </p:cViewPr>
      <p:guideLst>
        <p:guide orient="horz" pos="2160"/>
        <p:guide pos="2880"/>
      </p:guideLst>
    </p:cSldViewPr>
  </p:slideViewPr>
  <p:outlineViewPr>
    <p:cViewPr>
      <p:scale>
        <a:sx n="33" d="100"/>
        <a:sy n="33" d="100"/>
      </p:scale>
      <p:origin x="12" y="16956"/>
    </p:cViewPr>
  </p:outlineViewPr>
  <p:notesTextViewPr>
    <p:cViewPr>
      <p:scale>
        <a:sx n="75" d="100"/>
        <a:sy n="75"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yal Argov" userId="9445d66c-63c9-4b63-acba-35500c46567d" providerId="ADAL" clId="{E7776D81-D0E6-481D-AF5B-3C68E8D720B5}"/>
    <pc:docChg chg="custSel modSld">
      <pc:chgData name="Eyal Argov" userId="9445d66c-63c9-4b63-acba-35500c46567d" providerId="ADAL" clId="{E7776D81-D0E6-481D-AF5B-3C68E8D720B5}" dt="2019-02-22T14:12:38.658" v="202"/>
      <pc:docMkLst>
        <pc:docMk/>
      </pc:docMkLst>
      <pc:sldChg chg="addSp delSp modSp">
        <pc:chgData name="Eyal Argov" userId="9445d66c-63c9-4b63-acba-35500c46567d" providerId="ADAL" clId="{E7776D81-D0E6-481D-AF5B-3C68E8D720B5}" dt="2019-02-18T19:39:40.522" v="4" actId="1076"/>
        <pc:sldMkLst>
          <pc:docMk/>
          <pc:sldMk cId="3187041712" sldId="1079"/>
        </pc:sldMkLst>
        <pc:picChg chg="add mod">
          <ac:chgData name="Eyal Argov" userId="9445d66c-63c9-4b63-acba-35500c46567d" providerId="ADAL" clId="{E7776D81-D0E6-481D-AF5B-3C68E8D720B5}" dt="2019-02-18T19:39:40.522" v="4" actId="1076"/>
          <ac:picMkLst>
            <pc:docMk/>
            <pc:sldMk cId="3187041712" sldId="1079"/>
            <ac:picMk id="2" creationId="{9BEFB936-6865-410C-8325-004463ADD52B}"/>
          </ac:picMkLst>
        </pc:picChg>
        <pc:picChg chg="del">
          <ac:chgData name="Eyal Argov" userId="9445d66c-63c9-4b63-acba-35500c46567d" providerId="ADAL" clId="{E7776D81-D0E6-481D-AF5B-3C68E8D720B5}" dt="2019-02-18T19:39:24.994" v="0" actId="478"/>
          <ac:picMkLst>
            <pc:docMk/>
            <pc:sldMk cId="3187041712" sldId="1079"/>
            <ac:picMk id="5" creationId="{47647E4A-BED2-488A-A3F6-0FFC1548DD5D}"/>
          </ac:picMkLst>
        </pc:picChg>
      </pc:sldChg>
      <pc:sldChg chg="modAnim">
        <pc:chgData name="Eyal Argov" userId="9445d66c-63c9-4b63-acba-35500c46567d" providerId="ADAL" clId="{E7776D81-D0E6-481D-AF5B-3C68E8D720B5}" dt="2019-02-22T14:12:38.658" v="202"/>
        <pc:sldMkLst>
          <pc:docMk/>
          <pc:sldMk cId="3056059517" sldId="1082"/>
        </pc:sldMkLst>
      </pc:sldChg>
      <pc:sldChg chg="modAnim">
        <pc:chgData name="Eyal Argov" userId="9445d66c-63c9-4b63-acba-35500c46567d" providerId="ADAL" clId="{E7776D81-D0E6-481D-AF5B-3C68E8D720B5}" dt="2019-02-22T14:10:25.187" v="198"/>
        <pc:sldMkLst>
          <pc:docMk/>
          <pc:sldMk cId="3462021586" sldId="1089"/>
        </pc:sldMkLst>
      </pc:sldChg>
      <pc:sldChg chg="modSp">
        <pc:chgData name="Eyal Argov" userId="9445d66c-63c9-4b63-acba-35500c46567d" providerId="ADAL" clId="{E7776D81-D0E6-481D-AF5B-3C68E8D720B5}" dt="2019-02-22T13:53:21.945" v="189" actId="20577"/>
        <pc:sldMkLst>
          <pc:docMk/>
          <pc:sldMk cId="1658241617" sldId="1094"/>
        </pc:sldMkLst>
        <pc:spChg chg="mod">
          <ac:chgData name="Eyal Argov" userId="9445d66c-63c9-4b63-acba-35500c46567d" providerId="ADAL" clId="{E7776D81-D0E6-481D-AF5B-3C68E8D720B5}" dt="2019-02-22T13:53:21.945" v="189" actId="20577"/>
          <ac:spMkLst>
            <pc:docMk/>
            <pc:sldMk cId="1658241617" sldId="1094"/>
            <ac:spMk id="6" creationId="{00000000-0000-0000-0000-000000000000}"/>
          </ac:spMkLst>
        </pc:spChg>
      </pc:sldChg>
    </pc:docChg>
  </pc:docChgLst>
  <pc:docChgLst>
    <pc:chgData name="Eyal Argov" userId="9445d66c-63c9-4b63-acba-35500c46567d" providerId="ADAL" clId="{8E924C18-5087-44D9-8250-B8D26D26D990}"/>
    <pc:docChg chg="modSld">
      <pc:chgData name="Eyal Argov" userId="9445d66c-63c9-4b63-acba-35500c46567d" providerId="ADAL" clId="{8E924C18-5087-44D9-8250-B8D26D26D990}" dt="2019-03-11T09:51:41.162" v="136"/>
      <pc:docMkLst>
        <pc:docMk/>
      </pc:docMkLst>
      <pc:sldChg chg="modSp">
        <pc:chgData name="Eyal Argov" userId="9445d66c-63c9-4b63-acba-35500c46567d" providerId="ADAL" clId="{8E924C18-5087-44D9-8250-B8D26D26D990}" dt="2019-03-11T09:51:08.829" v="133" actId="20577"/>
        <pc:sldMkLst>
          <pc:docMk/>
          <pc:sldMk cId="3056059517" sldId="1082"/>
        </pc:sldMkLst>
        <pc:spChg chg="mod">
          <ac:chgData name="Eyal Argov" userId="9445d66c-63c9-4b63-acba-35500c46567d" providerId="ADAL" clId="{8E924C18-5087-44D9-8250-B8D26D26D990}" dt="2019-03-11T09:51:08.829" v="133" actId="20577"/>
          <ac:spMkLst>
            <pc:docMk/>
            <pc:sldMk cId="3056059517" sldId="1082"/>
            <ac:spMk id="2" creationId="{8193022B-AF08-4A28-8601-CD4702F2EC78}"/>
          </ac:spMkLst>
        </pc:spChg>
      </pc:sldChg>
      <pc:sldChg chg="modSp">
        <pc:chgData name="Eyal Argov" userId="9445d66c-63c9-4b63-acba-35500c46567d" providerId="ADAL" clId="{8E924C18-5087-44D9-8250-B8D26D26D990}" dt="2019-03-11T09:51:41.162" v="136"/>
        <pc:sldMkLst>
          <pc:docMk/>
          <pc:sldMk cId="512381158" sldId="1083"/>
        </pc:sldMkLst>
        <pc:spChg chg="mod">
          <ac:chgData name="Eyal Argov" userId="9445d66c-63c9-4b63-acba-35500c46567d" providerId="ADAL" clId="{8E924C18-5087-44D9-8250-B8D26D26D990}" dt="2019-03-11T09:51:41.162" v="136"/>
          <ac:spMkLst>
            <pc:docMk/>
            <pc:sldMk cId="512381158" sldId="1083"/>
            <ac:spMk id="2" creationId="{168CA06D-3988-4B3E-AD60-1E872328CF87}"/>
          </ac:spMkLst>
        </pc:spChg>
      </pc:sldChg>
      <pc:sldChg chg="modSp">
        <pc:chgData name="Eyal Argov" userId="9445d66c-63c9-4b63-acba-35500c46567d" providerId="ADAL" clId="{8E924C18-5087-44D9-8250-B8D26D26D990}" dt="2019-03-11T09:50:01.444" v="120" actId="255"/>
        <pc:sldMkLst>
          <pc:docMk/>
          <pc:sldMk cId="1597051348" sldId="1095"/>
        </pc:sldMkLst>
        <pc:spChg chg="mod">
          <ac:chgData name="Eyal Argov" userId="9445d66c-63c9-4b63-acba-35500c46567d" providerId="ADAL" clId="{8E924C18-5087-44D9-8250-B8D26D26D990}" dt="2019-03-11T09:50:01.444" v="120" actId="255"/>
          <ac:spMkLst>
            <pc:docMk/>
            <pc:sldMk cId="1597051348" sldId="1095"/>
            <ac:spMk id="6" creationId="{00000000-0000-0000-0000-000000000000}"/>
          </ac:spMkLst>
        </pc:spChg>
      </pc:sldChg>
      <pc:sldChg chg="modSp">
        <pc:chgData name="Eyal Argov" userId="9445d66c-63c9-4b63-acba-35500c46567d" providerId="ADAL" clId="{8E924C18-5087-44D9-8250-B8D26D26D990}" dt="2019-03-11T09:36:10.329" v="14" actId="20577"/>
        <pc:sldMkLst>
          <pc:docMk/>
          <pc:sldMk cId="1883790221" sldId="1097"/>
        </pc:sldMkLst>
        <pc:spChg chg="mod">
          <ac:chgData name="Eyal Argov" userId="9445d66c-63c9-4b63-acba-35500c46567d" providerId="ADAL" clId="{8E924C18-5087-44D9-8250-B8D26D26D990}" dt="2019-03-11T09:35:58.876" v="4" actId="20577"/>
          <ac:spMkLst>
            <pc:docMk/>
            <pc:sldMk cId="1883790221" sldId="1097"/>
            <ac:spMk id="7" creationId="{00000000-0000-0000-0000-000000000000}"/>
          </ac:spMkLst>
        </pc:spChg>
        <pc:spChg chg="mod">
          <ac:chgData name="Eyal Argov" userId="9445d66c-63c9-4b63-acba-35500c46567d" providerId="ADAL" clId="{8E924C18-5087-44D9-8250-B8D26D26D990}" dt="2019-03-11T09:36:10.329" v="14" actId="20577"/>
          <ac:spMkLst>
            <pc:docMk/>
            <pc:sldMk cId="1883790221" sldId="1097"/>
            <ac:spMk id="4100" creationId="{00000000-0000-0000-0000-000000000000}"/>
          </ac:spMkLst>
        </pc:spChg>
      </pc:sldChg>
      <pc:sldChg chg="modSp">
        <pc:chgData name="Eyal Argov" userId="9445d66c-63c9-4b63-acba-35500c46567d" providerId="ADAL" clId="{8E924C18-5087-44D9-8250-B8D26D26D990}" dt="2019-03-11T09:37:23.376" v="57" actId="20577"/>
        <pc:sldMkLst>
          <pc:docMk/>
          <pc:sldMk cId="4981043" sldId="1098"/>
        </pc:sldMkLst>
        <pc:spChg chg="mod">
          <ac:chgData name="Eyal Argov" userId="9445d66c-63c9-4b63-acba-35500c46567d" providerId="ADAL" clId="{8E924C18-5087-44D9-8250-B8D26D26D990}" dt="2019-03-11T09:36:56.512" v="42" actId="20577"/>
          <ac:spMkLst>
            <pc:docMk/>
            <pc:sldMk cId="4981043" sldId="1098"/>
            <ac:spMk id="3" creationId="{00000000-0000-0000-0000-000000000000}"/>
          </ac:spMkLst>
        </pc:spChg>
        <pc:spChg chg="mod">
          <ac:chgData name="Eyal Argov" userId="9445d66c-63c9-4b63-acba-35500c46567d" providerId="ADAL" clId="{8E924C18-5087-44D9-8250-B8D26D26D990}" dt="2019-03-11T09:36:46.596" v="37" actId="20577"/>
          <ac:spMkLst>
            <pc:docMk/>
            <pc:sldMk cId="4981043" sldId="1098"/>
            <ac:spMk id="8" creationId="{00000000-0000-0000-0000-000000000000}"/>
          </ac:spMkLst>
        </pc:spChg>
        <pc:spChg chg="mod">
          <ac:chgData name="Eyal Argov" userId="9445d66c-63c9-4b63-acba-35500c46567d" providerId="ADAL" clId="{8E924C18-5087-44D9-8250-B8D26D26D990}" dt="2019-03-11T09:37:23.376" v="57" actId="20577"/>
          <ac:spMkLst>
            <pc:docMk/>
            <pc:sldMk cId="4981043" sldId="1098"/>
            <ac:spMk id="9" creationId="{00000000-0000-0000-0000-000000000000}"/>
          </ac:spMkLst>
        </pc:spChg>
        <pc:spChg chg="mod">
          <ac:chgData name="Eyal Argov" userId="9445d66c-63c9-4b63-acba-35500c46567d" providerId="ADAL" clId="{8E924C18-5087-44D9-8250-B8D26D26D990}" dt="2019-03-11T09:36:36.143" v="32" actId="20577"/>
          <ac:spMkLst>
            <pc:docMk/>
            <pc:sldMk cId="4981043" sldId="1098"/>
            <ac:spMk id="12" creationId="{26E419AE-87BC-42AA-8DE1-E2044B667A7C}"/>
          </ac:spMkLst>
        </pc:spChg>
      </pc:sldChg>
      <pc:sldChg chg="modSp">
        <pc:chgData name="Eyal Argov" userId="9445d66c-63c9-4b63-acba-35500c46567d" providerId="ADAL" clId="{8E924C18-5087-44D9-8250-B8D26D26D990}" dt="2019-03-11T09:38:57.515" v="92" actId="20577"/>
        <pc:sldMkLst>
          <pc:docMk/>
          <pc:sldMk cId="1213566545" sldId="1099"/>
        </pc:sldMkLst>
        <pc:spChg chg="mod">
          <ac:chgData name="Eyal Argov" userId="9445d66c-63c9-4b63-acba-35500c46567d" providerId="ADAL" clId="{8E924C18-5087-44D9-8250-B8D26D26D990}" dt="2019-03-11T09:37:39.092" v="62" actId="20577"/>
          <ac:spMkLst>
            <pc:docMk/>
            <pc:sldMk cId="1213566545" sldId="1099"/>
            <ac:spMk id="3" creationId="{00000000-0000-0000-0000-000000000000}"/>
          </ac:spMkLst>
        </pc:spChg>
        <pc:spChg chg="mod">
          <ac:chgData name="Eyal Argov" userId="9445d66c-63c9-4b63-acba-35500c46567d" providerId="ADAL" clId="{8E924C18-5087-44D9-8250-B8D26D26D990}" dt="2019-03-11T09:38:33.745" v="87" actId="20577"/>
          <ac:spMkLst>
            <pc:docMk/>
            <pc:sldMk cId="1213566545" sldId="1099"/>
            <ac:spMk id="21" creationId="{00000000-0000-0000-0000-000000000000}"/>
          </ac:spMkLst>
        </pc:spChg>
        <pc:spChg chg="mod">
          <ac:chgData name="Eyal Argov" userId="9445d66c-63c9-4b63-acba-35500c46567d" providerId="ADAL" clId="{8E924C18-5087-44D9-8250-B8D26D26D990}" dt="2019-03-11T09:38:04.560" v="67" actId="20577"/>
          <ac:spMkLst>
            <pc:docMk/>
            <pc:sldMk cId="1213566545" sldId="1099"/>
            <ac:spMk id="23" creationId="{00000000-0000-0000-0000-000000000000}"/>
          </ac:spMkLst>
        </pc:spChg>
        <pc:spChg chg="mod">
          <ac:chgData name="Eyal Argov" userId="9445d66c-63c9-4b63-acba-35500c46567d" providerId="ADAL" clId="{8E924C18-5087-44D9-8250-B8D26D26D990}" dt="2019-03-11T09:38:13.050" v="74" actId="20577"/>
          <ac:spMkLst>
            <pc:docMk/>
            <pc:sldMk cId="1213566545" sldId="1099"/>
            <ac:spMk id="28" creationId="{00000000-0000-0000-0000-000000000000}"/>
          </ac:spMkLst>
        </pc:spChg>
        <pc:spChg chg="mod">
          <ac:chgData name="Eyal Argov" userId="9445d66c-63c9-4b63-acba-35500c46567d" providerId="ADAL" clId="{8E924C18-5087-44D9-8250-B8D26D26D990}" dt="2019-03-11T09:38:57.515" v="92" actId="20577"/>
          <ac:spMkLst>
            <pc:docMk/>
            <pc:sldMk cId="1213566545" sldId="1099"/>
            <ac:spMk id="33" creationId="{00000000-0000-0000-0000-000000000000}"/>
          </ac:spMkLst>
        </pc:spChg>
      </pc:sldChg>
      <pc:sldChg chg="modSp">
        <pc:chgData name="Eyal Argov" userId="9445d66c-63c9-4b63-acba-35500c46567d" providerId="ADAL" clId="{8E924C18-5087-44D9-8250-B8D26D26D990}" dt="2019-03-11T09:39:17.035" v="100" actId="20577"/>
        <pc:sldMkLst>
          <pc:docMk/>
          <pc:sldMk cId="2353738700" sldId="1100"/>
        </pc:sldMkLst>
        <pc:spChg chg="mod">
          <ac:chgData name="Eyal Argov" userId="9445d66c-63c9-4b63-acba-35500c46567d" providerId="ADAL" clId="{8E924C18-5087-44D9-8250-B8D26D26D990}" dt="2019-03-11T09:39:17.035" v="100" actId="20577"/>
          <ac:spMkLst>
            <pc:docMk/>
            <pc:sldMk cId="2353738700" sldId="1100"/>
            <ac:spMk id="3" creationId="{00000000-0000-0000-0000-000000000000}"/>
          </ac:spMkLst>
        </pc:spChg>
      </pc:sldChg>
      <pc:sldChg chg="modSp">
        <pc:chgData name="Eyal Argov" userId="9445d66c-63c9-4b63-acba-35500c46567d" providerId="ADAL" clId="{8E924C18-5087-44D9-8250-B8D26D26D990}" dt="2019-03-11T09:40:49.081" v="101" actId="6549"/>
        <pc:sldMkLst>
          <pc:docMk/>
          <pc:sldMk cId="2193885682" sldId="1104"/>
        </pc:sldMkLst>
        <pc:spChg chg="mod">
          <ac:chgData name="Eyal Argov" userId="9445d66c-63c9-4b63-acba-35500c46567d" providerId="ADAL" clId="{8E924C18-5087-44D9-8250-B8D26D26D990}" dt="2019-03-11T09:40:49.081" v="101" actId="6549"/>
          <ac:spMkLst>
            <pc:docMk/>
            <pc:sldMk cId="2193885682" sldId="1104"/>
            <ac:spMk id="6" creationId="{00000000-0000-0000-0000-000000000000}"/>
          </ac:spMkLst>
        </pc:spChg>
      </pc:sldChg>
      <pc:sldChg chg="modSp">
        <pc:chgData name="Eyal Argov" userId="9445d66c-63c9-4b63-acba-35500c46567d" providerId="ADAL" clId="{8E924C18-5087-44D9-8250-B8D26D26D990}" dt="2019-03-11T09:41:24.991" v="108" actId="20577"/>
        <pc:sldMkLst>
          <pc:docMk/>
          <pc:sldMk cId="732620551" sldId="1105"/>
        </pc:sldMkLst>
        <pc:spChg chg="mod">
          <ac:chgData name="Eyal Argov" userId="9445d66c-63c9-4b63-acba-35500c46567d" providerId="ADAL" clId="{8E924C18-5087-44D9-8250-B8D26D26D990}" dt="2019-03-11T09:41:24.991" v="108" actId="20577"/>
          <ac:spMkLst>
            <pc:docMk/>
            <pc:sldMk cId="732620551" sldId="1105"/>
            <ac:spMk id="6" creationId="{00000000-0000-0000-0000-000000000000}"/>
          </ac:spMkLst>
        </pc:spChg>
      </pc:sldChg>
    </pc:docChg>
  </pc:docChgLst>
  <pc:docChgLst>
    <pc:chgData name="Eyal Argov" userId="9445d66c-63c9-4b63-acba-35500c46567d" providerId="ADAL" clId="{FD0CDF7F-A1FB-4DFD-8879-188E14D634C1}"/>
    <pc:docChg chg="undo custSel delSld modSld">
      <pc:chgData name="Eyal Argov" userId="9445d66c-63c9-4b63-acba-35500c46567d" providerId="ADAL" clId="{FD0CDF7F-A1FB-4DFD-8879-188E14D634C1}" dt="2019-02-17T13:58:40.327" v="34" actId="2696"/>
      <pc:docMkLst>
        <pc:docMk/>
      </pc:docMkLst>
      <pc:sldChg chg="addSp delSp modSp">
        <pc:chgData name="Eyal Argov" userId="9445d66c-63c9-4b63-acba-35500c46567d" providerId="ADAL" clId="{FD0CDF7F-A1FB-4DFD-8879-188E14D634C1}" dt="2019-02-17T13:56:21.722" v="20" actId="1076"/>
        <pc:sldMkLst>
          <pc:docMk/>
          <pc:sldMk cId="394631073" sldId="1086"/>
        </pc:sldMkLst>
        <pc:picChg chg="add del mod">
          <ac:chgData name="Eyal Argov" userId="9445d66c-63c9-4b63-acba-35500c46567d" providerId="ADAL" clId="{FD0CDF7F-A1FB-4DFD-8879-188E14D634C1}" dt="2019-02-17T13:56:15.453" v="18"/>
          <ac:picMkLst>
            <pc:docMk/>
            <pc:sldMk cId="394631073" sldId="1086"/>
            <ac:picMk id="2" creationId="{A42ACE0D-4E59-4273-8C7E-7C83839327A4}"/>
          </ac:picMkLst>
        </pc:picChg>
        <pc:picChg chg="add del mod">
          <ac:chgData name="Eyal Argov" userId="9445d66c-63c9-4b63-acba-35500c46567d" providerId="ADAL" clId="{FD0CDF7F-A1FB-4DFD-8879-188E14D634C1}" dt="2019-02-17T13:56:21.722" v="20" actId="1076"/>
          <ac:picMkLst>
            <pc:docMk/>
            <pc:sldMk cId="394631073" sldId="1086"/>
            <ac:picMk id="5" creationId="{B0821038-A164-4B2B-B52E-6142DA973385}"/>
          </ac:picMkLst>
        </pc:picChg>
      </pc:sldChg>
      <pc:sldChg chg="addSp delSp modSp">
        <pc:chgData name="Eyal Argov" userId="9445d66c-63c9-4b63-acba-35500c46567d" providerId="ADAL" clId="{FD0CDF7F-A1FB-4DFD-8879-188E14D634C1}" dt="2019-02-17T13:54:11.157" v="5" actId="1076"/>
        <pc:sldMkLst>
          <pc:docMk/>
          <pc:sldMk cId="2538473406" sldId="1087"/>
        </pc:sldMkLst>
        <pc:picChg chg="add mod">
          <ac:chgData name="Eyal Argov" userId="9445d66c-63c9-4b63-acba-35500c46567d" providerId="ADAL" clId="{FD0CDF7F-A1FB-4DFD-8879-188E14D634C1}" dt="2019-02-17T13:54:11.157" v="5" actId="1076"/>
          <ac:picMkLst>
            <pc:docMk/>
            <pc:sldMk cId="2538473406" sldId="1087"/>
            <ac:picMk id="2" creationId="{1ECE2713-9E14-4F06-856F-0A28A98EE720}"/>
          </ac:picMkLst>
        </pc:picChg>
        <pc:picChg chg="del">
          <ac:chgData name="Eyal Argov" userId="9445d66c-63c9-4b63-acba-35500c46567d" providerId="ADAL" clId="{FD0CDF7F-A1FB-4DFD-8879-188E14D634C1}" dt="2019-02-17T13:53:58.862" v="0" actId="478"/>
          <ac:picMkLst>
            <pc:docMk/>
            <pc:sldMk cId="2538473406" sldId="1087"/>
            <ac:picMk id="7" creationId="{2AA3F404-1B82-45A1-812A-EC729C36C1BE}"/>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https://isrbank-my.sharepoint.com/personal/eyal_argov_boi_org_il/Documents/My%20Documents/&#1488;&#1497;&#1500;/&#1502;&#1489;&#1500;/&#1511;&#1493;&#1512;&#1505;%20&#1499;&#1500;&#1499;&#1500;&#1492;/productivity%20tim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verdi\drive-G\zrsl\Eyal\&#1493;&#1506;&#1491;&#1514;%20&#1508;&#1512;&#1497;&#1493;&#1503;%202015-6\&#1508;&#1506;&#1512;&#1497;&#1501;%20&#1489;&#1495;&#1497;&#1504;&#1493;&#1498;%20&#1493;&#1489;&#1514;&#1513;&#1514;&#1497;&#1493;&#1514;\&#1508;&#1497;&#1494;&#1493;&#1512;%20&#1508;&#1497;&#1494;&#1492;%20&#1502;&#1490;&#1494;&#1512;&#1497;&#1501;%20&#1489;&#1497;&#1513;&#1512;&#1488;&#1500;.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rtl="0">
              <a:defRPr sz="1800" b="0" i="0" u="none" strike="noStrike" kern="1200" spc="0" baseline="0">
                <a:solidFill>
                  <a:schemeClr val="tx1">
                    <a:lumMod val="65000"/>
                    <a:lumOff val="35000"/>
                  </a:schemeClr>
                </a:solidFill>
                <a:latin typeface="+mn-lt"/>
                <a:ea typeface="+mn-ea"/>
                <a:cs typeface="+mn-cs"/>
              </a:defRPr>
            </a:pPr>
            <a:r>
              <a:rPr lang="en-US" sz="1800" b="1" dirty="0"/>
              <a:t>work Productivity: GDP per hour</a:t>
            </a:r>
          </a:p>
          <a:p>
            <a:pPr rtl="0">
              <a:defRPr sz="1800"/>
            </a:pPr>
            <a:r>
              <a:rPr lang="en-US" sz="1600" dirty="0"/>
              <a:t>(USD,</a:t>
            </a:r>
            <a:r>
              <a:rPr lang="en-US" sz="1600" baseline="0" dirty="0"/>
              <a:t> constant prices, 2010 PPP's)</a:t>
            </a:r>
            <a:endParaRPr lang="he-IL" sz="1600" dirty="0"/>
          </a:p>
        </c:rich>
      </c:tx>
      <c:overlay val="0"/>
      <c:spPr>
        <a:noFill/>
        <a:ln>
          <a:noFill/>
        </a:ln>
        <a:effectLst/>
      </c:spPr>
      <c:txPr>
        <a:bodyPr rot="0" spcFirstLastPara="1" vertOverflow="ellipsis" vert="horz" wrap="square" anchor="ctr" anchorCtr="1"/>
        <a:lstStyle/>
        <a:p>
          <a:pPr rtl="0">
            <a:defRPr sz="18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manualLayout>
          <c:layoutTarget val="inner"/>
          <c:xMode val="edge"/>
          <c:yMode val="edge"/>
          <c:x val="8.0158928409810898E-2"/>
          <c:y val="0.21081418807224944"/>
          <c:w val="0.88439750203638356"/>
          <c:h val="0.54048566551289068"/>
        </c:manualLayout>
      </c:layout>
      <c:lineChart>
        <c:grouping val="standard"/>
        <c:varyColors val="0"/>
        <c:ser>
          <c:idx val="0"/>
          <c:order val="0"/>
          <c:spPr>
            <a:ln w="38100" cap="rnd">
              <a:solidFill>
                <a:schemeClr val="accent1"/>
              </a:solidFill>
              <a:round/>
            </a:ln>
            <a:effectLst/>
          </c:spPr>
          <c:marker>
            <c:symbol val="none"/>
          </c:marker>
          <c:cat>
            <c:numRef>
              <c:f>'[productivity time.xlsx]GDP per capita and productivity'!$A$8:$A$45</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'[productivity time.xlsx]GDP per capita and productivity'!$C$8:$C$45</c:f>
              <c:numCache>
                <c:formatCode>#,##0.0_ ;\-#,##0.0\ </c:formatCode>
                <c:ptCount val="38"/>
                <c:pt idx="1">
                  <c:v>22.981282999999991</c:v>
                </c:pt>
                <c:pt idx="2">
                  <c:v>23.379051000000008</c:v>
                </c:pt>
                <c:pt idx="3">
                  <c:v>23.506381999999999</c:v>
                </c:pt>
                <c:pt idx="4">
                  <c:v>23.315435000000001</c:v>
                </c:pt>
                <c:pt idx="5">
                  <c:v>24.111992999999998</c:v>
                </c:pt>
                <c:pt idx="6">
                  <c:v>24.767215</c:v>
                </c:pt>
                <c:pt idx="7">
                  <c:v>25.793956999999999</c:v>
                </c:pt>
                <c:pt idx="8">
                  <c:v>26.277761000000005</c:v>
                </c:pt>
                <c:pt idx="9">
                  <c:v>25.942958000000001</c:v>
                </c:pt>
                <c:pt idx="10">
                  <c:v>27.287061999999999</c:v>
                </c:pt>
                <c:pt idx="11">
                  <c:v>27.966801</c:v>
                </c:pt>
                <c:pt idx="12">
                  <c:v>27.807210000000001</c:v>
                </c:pt>
                <c:pt idx="13">
                  <c:v>27.623666</c:v>
                </c:pt>
                <c:pt idx="14">
                  <c:v>27.247672999999988</c:v>
                </c:pt>
                <c:pt idx="15">
                  <c:v>26.971221999999994</c:v>
                </c:pt>
                <c:pt idx="16">
                  <c:v>26.98257799999999</c:v>
                </c:pt>
                <c:pt idx="17">
                  <c:v>27.316443</c:v>
                </c:pt>
                <c:pt idx="18">
                  <c:v>28.083055999999999</c:v>
                </c:pt>
                <c:pt idx="19">
                  <c:v>28.044560000000001</c:v>
                </c:pt>
                <c:pt idx="20">
                  <c:v>29.18878999999999</c:v>
                </c:pt>
                <c:pt idx="21">
                  <c:v>29.46815999999999</c:v>
                </c:pt>
                <c:pt idx="22">
                  <c:v>28.939039999999988</c:v>
                </c:pt>
                <c:pt idx="23">
                  <c:v>29.194464000000007</c:v>
                </c:pt>
                <c:pt idx="24">
                  <c:v>30.551348000000001</c:v>
                </c:pt>
                <c:pt idx="25">
                  <c:v>30.910675000000001</c:v>
                </c:pt>
                <c:pt idx="26">
                  <c:v>32.046424000000002</c:v>
                </c:pt>
                <c:pt idx="27">
                  <c:v>32.378626000000004</c:v>
                </c:pt>
                <c:pt idx="28">
                  <c:v>32.333224999999999</c:v>
                </c:pt>
                <c:pt idx="29">
                  <c:v>32.107520000000001</c:v>
                </c:pt>
                <c:pt idx="30">
                  <c:v>32.997738000000012</c:v>
                </c:pt>
                <c:pt idx="31">
                  <c:v>33.870287999999995</c:v>
                </c:pt>
                <c:pt idx="32">
                  <c:v>33.773003000000003</c:v>
                </c:pt>
                <c:pt idx="33">
                  <c:v>34.487465999999998</c:v>
                </c:pt>
                <c:pt idx="34">
                  <c:v>35.123171000000013</c:v>
                </c:pt>
                <c:pt idx="35">
                  <c:v>35.205193000000016</c:v>
                </c:pt>
                <c:pt idx="36">
                  <c:v>35.311186999999997</c:v>
                </c:pt>
                <c:pt idx="37">
                  <c:v>35.654798</c:v>
                </c:pt>
              </c:numCache>
            </c:numRef>
          </c:val>
          <c:smooth val="0"/>
          <c:extLst>
            <c:ext xmlns:c16="http://schemas.microsoft.com/office/drawing/2014/chart" uri="{C3380CC4-5D6E-409C-BE32-E72D297353CC}">
              <c16:uniqueId val="{00000000-59DF-419C-8EBA-09D40A763CEC}"/>
            </c:ext>
          </c:extLst>
        </c:ser>
        <c:ser>
          <c:idx val="3"/>
          <c:order val="1"/>
          <c:spPr>
            <a:ln w="38100" cap="rnd">
              <a:solidFill>
                <a:srgbClr val="FF0000"/>
              </a:solidFill>
              <a:round/>
            </a:ln>
            <a:effectLst/>
          </c:spPr>
          <c:marker>
            <c:symbol val="none"/>
          </c:marker>
          <c:cat>
            <c:numRef>
              <c:f>'[productivity time.xlsx]GDP per capita and productivity'!$A$8:$A$45</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'[productivity time.xlsx]GDP per capita and productivity'!$F$8:$F$45</c:f>
              <c:numCache>
                <c:formatCode>#,##0.0_ ;\-#,##0.0\ </c:formatCode>
                <c:ptCount val="38"/>
                <c:pt idx="0">
                  <c:v>30.05252999999999</c:v>
                </c:pt>
                <c:pt idx="1">
                  <c:v>30.842098</c:v>
                </c:pt>
                <c:pt idx="2">
                  <c:v>31.143673</c:v>
                </c:pt>
                <c:pt idx="3">
                  <c:v>31.99270799999999</c:v>
                </c:pt>
                <c:pt idx="4">
                  <c:v>32.822725000000013</c:v>
                </c:pt>
                <c:pt idx="5">
                  <c:v>33.718272000000013</c:v>
                </c:pt>
                <c:pt idx="6">
                  <c:v>34.425808000000011</c:v>
                </c:pt>
                <c:pt idx="7">
                  <c:v>35.070368000000002</c:v>
                </c:pt>
                <c:pt idx="8">
                  <c:v>35.909856000000005</c:v>
                </c:pt>
                <c:pt idx="9">
                  <c:v>36.721097</c:v>
                </c:pt>
                <c:pt idx="10">
                  <c:v>37.615590000000012</c:v>
                </c:pt>
                <c:pt idx="11">
                  <c:v>38.276837</c:v>
                </c:pt>
                <c:pt idx="12">
                  <c:v>39.342135000000013</c:v>
                </c:pt>
                <c:pt idx="13">
                  <c:v>39.951720000000002</c:v>
                </c:pt>
                <c:pt idx="14">
                  <c:v>40.658449000000005</c:v>
                </c:pt>
                <c:pt idx="15">
                  <c:v>41.31073</c:v>
                </c:pt>
                <c:pt idx="16">
                  <c:v>42.120889000000005</c:v>
                </c:pt>
                <c:pt idx="17">
                  <c:v>42.975584000000005</c:v>
                </c:pt>
                <c:pt idx="18">
                  <c:v>43.805696000000005</c:v>
                </c:pt>
                <c:pt idx="19">
                  <c:v>44.955755000000003</c:v>
                </c:pt>
                <c:pt idx="20">
                  <c:v>46.242436000000012</c:v>
                </c:pt>
                <c:pt idx="21">
                  <c:v>47.140994000000006</c:v>
                </c:pt>
                <c:pt idx="22">
                  <c:v>48.174495</c:v>
                </c:pt>
                <c:pt idx="23">
                  <c:v>49.106070000000003</c:v>
                </c:pt>
                <c:pt idx="24">
                  <c:v>50.133385000000011</c:v>
                </c:pt>
                <c:pt idx="25">
                  <c:v>51.007659000000004</c:v>
                </c:pt>
                <c:pt idx="26">
                  <c:v>51.572334000000012</c:v>
                </c:pt>
                <c:pt idx="27">
                  <c:v>52.029944</c:v>
                </c:pt>
                <c:pt idx="28">
                  <c:v>52.212523000000012</c:v>
                </c:pt>
                <c:pt idx="29">
                  <c:v>52.543726000000007</c:v>
                </c:pt>
                <c:pt idx="30">
                  <c:v>53.862870000000001</c:v>
                </c:pt>
                <c:pt idx="31">
                  <c:v>54.208621000000001</c:v>
                </c:pt>
                <c:pt idx="32">
                  <c:v>54.416406000000002</c:v>
                </c:pt>
                <c:pt idx="33">
                  <c:v>54.905534000000003</c:v>
                </c:pt>
                <c:pt idx="34">
                  <c:v>55.260746000000012</c:v>
                </c:pt>
                <c:pt idx="35">
                  <c:v>55.792301000000016</c:v>
                </c:pt>
                <c:pt idx="36">
                  <c:v>55.962666000000006</c:v>
                </c:pt>
                <c:pt idx="37">
                  <c:v>56.533483000000004</c:v>
                </c:pt>
              </c:numCache>
            </c:numRef>
          </c:val>
          <c:smooth val="0"/>
          <c:extLst>
            <c:ext xmlns:c16="http://schemas.microsoft.com/office/drawing/2014/chart" uri="{C3380CC4-5D6E-409C-BE32-E72D297353CC}">
              <c16:uniqueId val="{00000001-59DF-419C-8EBA-09D40A763CEC}"/>
            </c:ext>
          </c:extLst>
        </c:ser>
        <c:dLbls>
          <c:showLegendKey val="0"/>
          <c:showVal val="0"/>
          <c:showCatName val="0"/>
          <c:showSerName val="0"/>
          <c:showPercent val="0"/>
          <c:showBubbleSize val="0"/>
        </c:dLbls>
        <c:smooth val="0"/>
        <c:axId val="63265024"/>
        <c:axId val="63279104"/>
      </c:lineChart>
      <c:catAx>
        <c:axId val="63265024"/>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he-IL"/>
          </a:p>
        </c:txPr>
        <c:crossAx val="63279104"/>
        <c:crosses val="autoZero"/>
        <c:auto val="1"/>
        <c:lblAlgn val="ctr"/>
        <c:lblOffset val="100"/>
        <c:tickLblSkip val="5"/>
        <c:tickMarkSkip val="5"/>
        <c:noMultiLvlLbl val="0"/>
      </c:catAx>
      <c:valAx>
        <c:axId val="63279104"/>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0_ ;\-#,##0\ "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he-IL"/>
          </a:p>
        </c:txPr>
        <c:crossAx val="63265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latin typeface="David" panose="020E0502060401010101" pitchFamily="34" charset="-79"/>
                <a:cs typeface="David" panose="020E0502060401010101" pitchFamily="34" charset="-79"/>
              </a:defRPr>
            </a:pPr>
            <a:r>
              <a:rPr lang="en-US" sz="1800" dirty="0">
                <a:latin typeface="David" panose="020E0502060401010101" pitchFamily="34" charset="-79"/>
                <a:cs typeface="David" panose="020E0502060401010101" pitchFamily="34" charset="-79"/>
              </a:rPr>
              <a:t>Average Test Scores in Mathematics and Science,</a:t>
            </a:r>
          </a:p>
          <a:p>
            <a:pPr>
              <a:defRPr sz="2400">
                <a:latin typeface="David" panose="020E0502060401010101" pitchFamily="34" charset="-79"/>
                <a:cs typeface="David" panose="020E0502060401010101" pitchFamily="34" charset="-79"/>
              </a:defRPr>
            </a:pPr>
            <a:r>
              <a:rPr lang="en-US" sz="1800" dirty="0">
                <a:latin typeface="David" panose="020E0502060401010101" pitchFamily="34" charset="-79"/>
                <a:cs typeface="David" panose="020E0502060401010101" pitchFamily="34" charset="-79"/>
              </a:rPr>
              <a:t>PISA 2012 and 2015</a:t>
            </a:r>
            <a:endParaRPr lang="he-IL" sz="1800" dirty="0">
              <a:latin typeface="David" panose="020E0502060401010101" pitchFamily="34" charset="-79"/>
              <a:cs typeface="David" panose="020E0502060401010101" pitchFamily="34" charset="-79"/>
            </a:endParaRPr>
          </a:p>
        </c:rich>
      </c:tx>
      <c:layout>
        <c:manualLayout>
          <c:xMode val="edge"/>
          <c:yMode val="edge"/>
          <c:x val="0.18850373192903469"/>
          <c:y val="2.1237036471892803E-2"/>
        </c:manualLayout>
      </c:layout>
      <c:overlay val="0"/>
    </c:title>
    <c:autoTitleDeleted val="0"/>
    <c:plotArea>
      <c:layout>
        <c:manualLayout>
          <c:layoutTarget val="inner"/>
          <c:xMode val="edge"/>
          <c:yMode val="edge"/>
          <c:x val="4.4416573492102249E-2"/>
          <c:y val="0.12182496755968494"/>
          <c:w val="0.94052966399398663"/>
          <c:h val="0.59454592771391002"/>
        </c:manualLayout>
      </c:layout>
      <c:barChart>
        <c:barDir val="col"/>
        <c:grouping val="clustered"/>
        <c:varyColors val="0"/>
        <c:ser>
          <c:idx val="1"/>
          <c:order val="1"/>
          <c:tx>
            <c:strRef>
              <c:f>'PISA scores'!$H$5</c:f>
              <c:strCache>
                <c:ptCount val="1"/>
                <c:pt idx="0">
                  <c:v>PISA 2015</c:v>
                </c:pt>
              </c:strCache>
            </c:strRef>
          </c:tx>
          <c:spPr>
            <a:solidFill>
              <a:schemeClr val="bg1">
                <a:lumMod val="50000"/>
              </a:schemeClr>
            </a:solidFill>
            <a:ln cap="sq" cmpd="dbl">
              <a:miter lim="800000"/>
            </a:ln>
          </c:spPr>
          <c:invertIfNegative val="0"/>
          <c:dPt>
            <c:idx val="28"/>
            <c:invertIfNegative val="0"/>
            <c:bubble3D val="0"/>
            <c:spPr>
              <a:solidFill>
                <a:srgbClr val="0070C0"/>
              </a:solidFill>
              <a:ln cap="sq" cmpd="dbl">
                <a:miter lim="800000"/>
              </a:ln>
            </c:spPr>
            <c:extLst>
              <c:ext xmlns:c16="http://schemas.microsoft.com/office/drawing/2014/chart" uri="{C3380CC4-5D6E-409C-BE32-E72D297353CC}">
                <c16:uniqueId val="{00000001-BB50-44FB-9CF8-605F28740687}"/>
              </c:ext>
            </c:extLst>
          </c:dPt>
          <c:cat>
            <c:strRef>
              <c:f>'PISA scores'!$B$6:$B$39</c:f>
              <c:strCache>
                <c:ptCount val="34"/>
                <c:pt idx="0">
                  <c:v>Japan</c:v>
                </c:pt>
                <c:pt idx="1">
                  <c:v>Estonia</c:v>
                </c:pt>
                <c:pt idx="2">
                  <c:v>Canada</c:v>
                </c:pt>
                <c:pt idx="3">
                  <c:v>Finland</c:v>
                </c:pt>
                <c:pt idx="4">
                  <c:v>Korea</c:v>
                </c:pt>
                <c:pt idx="5">
                  <c:v>Switzerland</c:v>
                </c:pt>
                <c:pt idx="6">
                  <c:v>Slovenia</c:v>
                </c:pt>
                <c:pt idx="7">
                  <c:v>Netherlands</c:v>
                </c:pt>
                <c:pt idx="8">
                  <c:v>Germany</c:v>
                </c:pt>
                <c:pt idx="9">
                  <c:v>Denmark</c:v>
                </c:pt>
                <c:pt idx="10">
                  <c:v>Belgium</c:v>
                </c:pt>
                <c:pt idx="11">
                  <c:v>New Zealand</c:v>
                </c:pt>
                <c:pt idx="12">
                  <c:v>Ireland</c:v>
                </c:pt>
                <c:pt idx="13">
                  <c:v>Poland</c:v>
                </c:pt>
                <c:pt idx="14">
                  <c:v>Australia</c:v>
                </c:pt>
                <c:pt idx="15">
                  <c:v>United Kingdom</c:v>
                </c:pt>
                <c:pt idx="16">
                  <c:v>Norway</c:v>
                </c:pt>
                <c:pt idx="17">
                  <c:v>Portugal</c:v>
                </c:pt>
                <c:pt idx="18">
                  <c:v>Austria</c:v>
                </c:pt>
                <c:pt idx="19">
                  <c:v>France</c:v>
                </c:pt>
                <c:pt idx="20">
                  <c:v>Sweden</c:v>
                </c:pt>
                <c:pt idx="21">
                  <c:v>Czech Republic</c:v>
                </c:pt>
                <c:pt idx="22">
                  <c:v>Spain</c:v>
                </c:pt>
                <c:pt idx="23">
                  <c:v>Italy</c:v>
                </c:pt>
                <c:pt idx="24">
                  <c:v>Luxembourg</c:v>
                </c:pt>
                <c:pt idx="25">
                  <c:v>United States</c:v>
                </c:pt>
                <c:pt idx="26">
                  <c:v>Iceland</c:v>
                </c:pt>
                <c:pt idx="27">
                  <c:v>Hungary</c:v>
                </c:pt>
                <c:pt idx="28">
                  <c:v>Israel</c:v>
                </c:pt>
                <c:pt idx="29">
                  <c:v>Slovak Republic</c:v>
                </c:pt>
                <c:pt idx="30">
                  <c:v>Greece</c:v>
                </c:pt>
                <c:pt idx="31">
                  <c:v>Chile</c:v>
                </c:pt>
                <c:pt idx="32">
                  <c:v>Turkey</c:v>
                </c:pt>
                <c:pt idx="33">
                  <c:v>Mexico</c:v>
                </c:pt>
              </c:strCache>
            </c:strRef>
          </c:cat>
          <c:val>
            <c:numRef>
              <c:f>'PISA scores'!$H$6:$H$39</c:f>
              <c:numCache>
                <c:formatCode>General</c:formatCode>
                <c:ptCount val="34"/>
                <c:pt idx="0">
                  <c:v>535</c:v>
                </c:pt>
                <c:pt idx="1">
                  <c:v>527</c:v>
                </c:pt>
                <c:pt idx="2">
                  <c:v>522</c:v>
                </c:pt>
                <c:pt idx="3">
                  <c:v>521</c:v>
                </c:pt>
                <c:pt idx="4">
                  <c:v>520</c:v>
                </c:pt>
                <c:pt idx="5">
                  <c:v>513.5</c:v>
                </c:pt>
                <c:pt idx="6">
                  <c:v>511.5</c:v>
                </c:pt>
                <c:pt idx="7">
                  <c:v>510.5</c:v>
                </c:pt>
                <c:pt idx="8">
                  <c:v>507.5</c:v>
                </c:pt>
                <c:pt idx="9">
                  <c:v>506.5</c:v>
                </c:pt>
                <c:pt idx="10">
                  <c:v>504.5</c:v>
                </c:pt>
                <c:pt idx="11">
                  <c:v>504</c:v>
                </c:pt>
                <c:pt idx="12">
                  <c:v>503.5</c:v>
                </c:pt>
                <c:pt idx="13">
                  <c:v>502.5</c:v>
                </c:pt>
                <c:pt idx="14">
                  <c:v>502</c:v>
                </c:pt>
                <c:pt idx="15">
                  <c:v>500.5</c:v>
                </c:pt>
                <c:pt idx="16">
                  <c:v>500</c:v>
                </c:pt>
                <c:pt idx="17">
                  <c:v>496.5</c:v>
                </c:pt>
                <c:pt idx="18">
                  <c:v>496</c:v>
                </c:pt>
                <c:pt idx="19">
                  <c:v>494</c:v>
                </c:pt>
                <c:pt idx="20">
                  <c:v>493.5</c:v>
                </c:pt>
                <c:pt idx="21">
                  <c:v>492.5</c:v>
                </c:pt>
                <c:pt idx="22">
                  <c:v>489.5</c:v>
                </c:pt>
                <c:pt idx="23">
                  <c:v>485.5</c:v>
                </c:pt>
                <c:pt idx="24">
                  <c:v>484.5</c:v>
                </c:pt>
                <c:pt idx="25">
                  <c:v>483</c:v>
                </c:pt>
                <c:pt idx="26">
                  <c:v>480.5</c:v>
                </c:pt>
                <c:pt idx="27">
                  <c:v>477</c:v>
                </c:pt>
                <c:pt idx="28">
                  <c:v>468.5</c:v>
                </c:pt>
                <c:pt idx="29">
                  <c:v>468</c:v>
                </c:pt>
                <c:pt idx="30">
                  <c:v>454.5</c:v>
                </c:pt>
                <c:pt idx="31">
                  <c:v>435</c:v>
                </c:pt>
                <c:pt idx="32">
                  <c:v>422.5</c:v>
                </c:pt>
                <c:pt idx="33">
                  <c:v>412</c:v>
                </c:pt>
              </c:numCache>
            </c:numRef>
          </c:val>
          <c:extLst>
            <c:ext xmlns:c16="http://schemas.microsoft.com/office/drawing/2014/chart" uri="{C3380CC4-5D6E-409C-BE32-E72D297353CC}">
              <c16:uniqueId val="{00000002-BB50-44FB-9CF8-605F28740687}"/>
            </c:ext>
          </c:extLst>
        </c:ser>
        <c:dLbls>
          <c:showLegendKey val="0"/>
          <c:showVal val="0"/>
          <c:showCatName val="0"/>
          <c:showSerName val="0"/>
          <c:showPercent val="0"/>
          <c:showBubbleSize val="0"/>
        </c:dLbls>
        <c:gapWidth val="64"/>
        <c:axId val="139993856"/>
        <c:axId val="139995392"/>
      </c:barChart>
      <c:scatterChart>
        <c:scatterStyle val="lineMarker"/>
        <c:varyColors val="0"/>
        <c:ser>
          <c:idx val="0"/>
          <c:order val="0"/>
          <c:tx>
            <c:strRef>
              <c:f>'PISA scores'!$E$5</c:f>
              <c:strCache>
                <c:ptCount val="1"/>
                <c:pt idx="0">
                  <c:v>PISA 2012</c:v>
                </c:pt>
              </c:strCache>
            </c:strRef>
          </c:tx>
          <c:spPr>
            <a:ln w="28575">
              <a:noFill/>
            </a:ln>
          </c:spPr>
          <c:marker>
            <c:spPr>
              <a:solidFill>
                <a:srgbClr val="FF0000"/>
              </a:solidFill>
            </c:spPr>
          </c:marker>
          <c:xVal>
            <c:strRef>
              <c:f>'PISA scores'!$A$6:$A$39</c:f>
              <c:strCache>
                <c:ptCount val="34"/>
                <c:pt idx="0">
                  <c:v>יפן</c:v>
                </c:pt>
                <c:pt idx="1">
                  <c:v>אסטוניה</c:v>
                </c:pt>
                <c:pt idx="2">
                  <c:v>קנדה</c:v>
                </c:pt>
                <c:pt idx="3">
                  <c:v>פינלנד</c:v>
                </c:pt>
                <c:pt idx="4">
                  <c:v>קוריאה</c:v>
                </c:pt>
                <c:pt idx="5">
                  <c:v>שוויץ</c:v>
                </c:pt>
                <c:pt idx="6">
                  <c:v>סלובניה</c:v>
                </c:pt>
                <c:pt idx="7">
                  <c:v>הולנד</c:v>
                </c:pt>
                <c:pt idx="8">
                  <c:v>גרמניה</c:v>
                </c:pt>
                <c:pt idx="9">
                  <c:v>דנמרק</c:v>
                </c:pt>
                <c:pt idx="10">
                  <c:v>בלגיה</c:v>
                </c:pt>
                <c:pt idx="11">
                  <c:v>ניו-זילנד</c:v>
                </c:pt>
                <c:pt idx="12">
                  <c:v>אירלנד</c:v>
                </c:pt>
                <c:pt idx="13">
                  <c:v>פולין</c:v>
                </c:pt>
                <c:pt idx="14">
                  <c:v>אוסטרליה</c:v>
                </c:pt>
                <c:pt idx="15">
                  <c:v>הממלכה המאוחדת</c:v>
                </c:pt>
                <c:pt idx="16">
                  <c:v>נורווגיה</c:v>
                </c:pt>
                <c:pt idx="17">
                  <c:v>פורטוגל</c:v>
                </c:pt>
                <c:pt idx="18">
                  <c:v>אוסטריה</c:v>
                </c:pt>
                <c:pt idx="19">
                  <c:v>צרפת</c:v>
                </c:pt>
                <c:pt idx="20">
                  <c:v>שוודיה</c:v>
                </c:pt>
                <c:pt idx="21">
                  <c:v>צ'כיה</c:v>
                </c:pt>
                <c:pt idx="22">
                  <c:v>ספרד</c:v>
                </c:pt>
                <c:pt idx="23">
                  <c:v>איטליה</c:v>
                </c:pt>
                <c:pt idx="24">
                  <c:v>לוקסמבורג</c:v>
                </c:pt>
                <c:pt idx="25">
                  <c:v>ארה"ב</c:v>
                </c:pt>
                <c:pt idx="26">
                  <c:v>איסלנד</c:v>
                </c:pt>
                <c:pt idx="27">
                  <c:v>הונגריה</c:v>
                </c:pt>
                <c:pt idx="28">
                  <c:v>ישראל</c:v>
                </c:pt>
                <c:pt idx="29">
                  <c:v>סלובקיה</c:v>
                </c:pt>
                <c:pt idx="30">
                  <c:v>יון</c:v>
                </c:pt>
                <c:pt idx="31">
                  <c:v>צ'ילה</c:v>
                </c:pt>
                <c:pt idx="32">
                  <c:v>תורכיה</c:v>
                </c:pt>
                <c:pt idx="33">
                  <c:v>מקסיקו</c:v>
                </c:pt>
              </c:strCache>
            </c:strRef>
          </c:xVal>
          <c:yVal>
            <c:numRef>
              <c:f>'PISA scores'!$E$6:$E$39</c:f>
              <c:numCache>
                <c:formatCode>0.000</c:formatCode>
                <c:ptCount val="34"/>
                <c:pt idx="0">
                  <c:v>541.57125900465201</c:v>
                </c:pt>
                <c:pt idx="1">
                  <c:v>530.97513892043651</c:v>
                </c:pt>
                <c:pt idx="2">
                  <c:v>521.7697445925329</c:v>
                </c:pt>
                <c:pt idx="3">
                  <c:v>532.0961376354295</c:v>
                </c:pt>
                <c:pt idx="4">
                  <c:v>545.77714033940003</c:v>
                </c:pt>
                <c:pt idx="5">
                  <c:v>523.1142637070775</c:v>
                </c:pt>
                <c:pt idx="6">
                  <c:v>507.63498867854918</c:v>
                </c:pt>
                <c:pt idx="7">
                  <c:v>522.51378995924279</c:v>
                </c:pt>
                <c:pt idx="8">
                  <c:v>518.82292753846639</c:v>
                </c:pt>
                <c:pt idx="9">
                  <c:v>499.25047902744132</c:v>
                </c:pt>
                <c:pt idx="10">
                  <c:v>509.99335178500547</c:v>
                </c:pt>
                <c:pt idx="11">
                  <c:v>507.69311076407894</c:v>
                </c:pt>
                <c:pt idx="12">
                  <c:v>511.7507096966529</c:v>
                </c:pt>
                <c:pt idx="13">
                  <c:v>521.65877112806265</c:v>
                </c:pt>
                <c:pt idx="14">
                  <c:v>512.82275631321534</c:v>
                </c:pt>
                <c:pt idx="15">
                  <c:v>504.03177597560318</c:v>
                </c:pt>
                <c:pt idx="16">
                  <c:v>491.94850254503183</c:v>
                </c:pt>
                <c:pt idx="17">
                  <c:v>488.16895666271108</c:v>
                </c:pt>
                <c:pt idx="18">
                  <c:v>505.66099515871832</c:v>
                </c:pt>
                <c:pt idx="19">
                  <c:v>496.9777842360607</c:v>
                </c:pt>
                <c:pt idx="20">
                  <c:v>481.52980085601132</c:v>
                </c:pt>
                <c:pt idx="21">
                  <c:v>503.62848083597476</c:v>
                </c:pt>
                <c:pt idx="22">
                  <c:v>490.38256031322214</c:v>
                </c:pt>
                <c:pt idx="23">
                  <c:v>489.43133140875307</c:v>
                </c:pt>
                <c:pt idx="24">
                  <c:v>490.53013685383814</c:v>
                </c:pt>
                <c:pt idx="25">
                  <c:v>489.38829888114913</c:v>
                </c:pt>
                <c:pt idx="26">
                  <c:v>485.47514671704079</c:v>
                </c:pt>
                <c:pt idx="27">
                  <c:v>485.67340311858459</c:v>
                </c:pt>
                <c:pt idx="28">
                  <c:v>468.27704598601827</c:v>
                </c:pt>
                <c:pt idx="29">
                  <c:v>476.41896063619026</c:v>
                </c:pt>
                <c:pt idx="30">
                  <c:v>459.84772817386516</c:v>
                </c:pt>
                <c:pt idx="31">
                  <c:v>433.78313755023254</c:v>
                </c:pt>
                <c:pt idx="32">
                  <c:v>455.69866202584427</c:v>
                </c:pt>
                <c:pt idx="33">
                  <c:v>414.10080719152796</c:v>
                </c:pt>
              </c:numCache>
            </c:numRef>
          </c:yVal>
          <c:smooth val="0"/>
          <c:extLst>
            <c:ext xmlns:c16="http://schemas.microsoft.com/office/drawing/2014/chart" uri="{C3380CC4-5D6E-409C-BE32-E72D297353CC}">
              <c16:uniqueId val="{00000004-BB50-44FB-9CF8-605F28740687}"/>
            </c:ext>
          </c:extLst>
        </c:ser>
        <c:dLbls>
          <c:showLegendKey val="0"/>
          <c:showVal val="0"/>
          <c:showCatName val="0"/>
          <c:showSerName val="0"/>
          <c:showPercent val="0"/>
          <c:showBubbleSize val="0"/>
        </c:dLbls>
        <c:axId val="139998720"/>
        <c:axId val="139997184"/>
      </c:scatterChart>
      <c:catAx>
        <c:axId val="139993856"/>
        <c:scaling>
          <c:orientation val="minMax"/>
        </c:scaling>
        <c:delete val="0"/>
        <c:axPos val="b"/>
        <c:numFmt formatCode="General" sourceLinked="0"/>
        <c:majorTickMark val="out"/>
        <c:minorTickMark val="none"/>
        <c:tickLblPos val="nextTo"/>
        <c:txPr>
          <a:bodyPr/>
          <a:lstStyle/>
          <a:p>
            <a:pPr>
              <a:defRPr sz="1200">
                <a:latin typeface="David" panose="020E0502060401010101" pitchFamily="34" charset="-79"/>
                <a:cs typeface="David" panose="020E0502060401010101" pitchFamily="34" charset="-79"/>
              </a:defRPr>
            </a:pPr>
            <a:endParaRPr lang="he-IL"/>
          </a:p>
        </c:txPr>
        <c:crossAx val="139995392"/>
        <c:crosses val="autoZero"/>
        <c:auto val="1"/>
        <c:lblAlgn val="ctr"/>
        <c:lblOffset val="100"/>
        <c:noMultiLvlLbl val="0"/>
      </c:catAx>
      <c:valAx>
        <c:axId val="139995392"/>
        <c:scaling>
          <c:orientation val="minMax"/>
          <c:min val="300"/>
        </c:scaling>
        <c:delete val="0"/>
        <c:axPos val="l"/>
        <c:majorGridlines/>
        <c:numFmt formatCode="0" sourceLinked="0"/>
        <c:majorTickMark val="out"/>
        <c:minorTickMark val="none"/>
        <c:tickLblPos val="nextTo"/>
        <c:txPr>
          <a:bodyPr/>
          <a:lstStyle/>
          <a:p>
            <a:pPr>
              <a:defRPr sz="1200">
                <a:latin typeface="David" panose="020E0502060401010101" pitchFamily="34" charset="-79"/>
                <a:cs typeface="David" panose="020E0502060401010101" pitchFamily="34" charset="-79"/>
              </a:defRPr>
            </a:pPr>
            <a:endParaRPr lang="he-IL"/>
          </a:p>
        </c:txPr>
        <c:crossAx val="139993856"/>
        <c:crosses val="autoZero"/>
        <c:crossBetween val="between"/>
      </c:valAx>
      <c:valAx>
        <c:axId val="139997184"/>
        <c:scaling>
          <c:orientation val="minMax"/>
        </c:scaling>
        <c:delete val="1"/>
        <c:axPos val="r"/>
        <c:numFmt formatCode="0.000" sourceLinked="1"/>
        <c:majorTickMark val="out"/>
        <c:minorTickMark val="none"/>
        <c:tickLblPos val="none"/>
        <c:crossAx val="139998720"/>
        <c:crosses val="max"/>
        <c:crossBetween val="midCat"/>
      </c:valAx>
      <c:valAx>
        <c:axId val="139998720"/>
        <c:scaling>
          <c:orientation val="minMax"/>
        </c:scaling>
        <c:delete val="1"/>
        <c:axPos val="t"/>
        <c:majorTickMark val="out"/>
        <c:minorTickMark val="none"/>
        <c:tickLblPos val="none"/>
        <c:crossAx val="139997184"/>
        <c:crosses val="max"/>
        <c:crossBetween val="midCat"/>
      </c:valAx>
    </c:plotArea>
    <c:legend>
      <c:legendPos val="r"/>
      <c:layout>
        <c:manualLayout>
          <c:xMode val="edge"/>
          <c:yMode val="edge"/>
          <c:x val="0.67616354543391977"/>
          <c:y val="0.11060047487654576"/>
          <c:w val="0.31849713251432127"/>
          <c:h val="0.10190821373107074"/>
        </c:manualLayout>
      </c:layout>
      <c:overlay val="0"/>
      <c:spPr>
        <a:ln>
          <a:solidFill>
            <a:schemeClr val="tx1"/>
          </a:solidFill>
        </a:ln>
      </c:sp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rtl="0">
              <a:defRPr sz="1600"/>
            </a:pPr>
            <a:r>
              <a:rPr lang="en-US" sz="1400" b="1" i="0" baseline="0" dirty="0">
                <a:effectLst/>
              </a:rPr>
              <a:t>PISA distribution index for mathematics in Israel in its various sectors and in the OECD countries,</a:t>
            </a:r>
          </a:p>
          <a:p>
            <a:pPr rtl="0">
              <a:defRPr sz="1600"/>
            </a:pPr>
            <a:r>
              <a:rPr lang="en-US" sz="1400" b="1" i="0" baseline="0" dirty="0">
                <a:effectLst/>
              </a:rPr>
              <a:t>The ratio between 95 percentile and 5 percent, 2015</a:t>
            </a:r>
            <a:endParaRPr lang="he-IL" sz="1200" b="1" dirty="0">
              <a:effectLst/>
            </a:endParaRPr>
          </a:p>
        </c:rich>
      </c:tx>
      <c:overlay val="0"/>
    </c:title>
    <c:autoTitleDeleted val="0"/>
    <c:plotArea>
      <c:layout>
        <c:manualLayout>
          <c:layoutTarget val="inner"/>
          <c:xMode val="edge"/>
          <c:yMode val="edge"/>
          <c:x val="2.4209645041568032E-2"/>
          <c:y val="9.1642515343041825E-2"/>
          <c:w val="0.93526064506551554"/>
          <c:h val="0.64610687692014179"/>
        </c:manualLayout>
      </c:layout>
      <c:barChart>
        <c:barDir val="col"/>
        <c:grouping val="clustered"/>
        <c:varyColors val="0"/>
        <c:ser>
          <c:idx val="0"/>
          <c:order val="0"/>
          <c:spPr>
            <a:solidFill>
              <a:srgbClr val="C00000"/>
            </a:solidFill>
          </c:spPr>
          <c:invertIfNegative val="0"/>
          <c:dPt>
            <c:idx val="2"/>
            <c:invertIfNegative val="0"/>
            <c:bubble3D val="0"/>
            <c:spPr>
              <a:solidFill>
                <a:srgbClr val="002060"/>
              </a:solidFill>
            </c:spPr>
            <c:extLst>
              <c:ext xmlns:c16="http://schemas.microsoft.com/office/drawing/2014/chart" uri="{C3380CC4-5D6E-409C-BE32-E72D297353CC}">
                <c16:uniqueId val="{00000001-3954-43DB-8BB4-A5EFE7514CFB}"/>
              </c:ext>
            </c:extLst>
          </c:dPt>
          <c:dPt>
            <c:idx val="11"/>
            <c:invertIfNegative val="0"/>
            <c:bubble3D val="0"/>
            <c:spPr>
              <a:solidFill>
                <a:srgbClr val="002060"/>
              </a:solidFill>
            </c:spPr>
            <c:extLst>
              <c:ext xmlns:c16="http://schemas.microsoft.com/office/drawing/2014/chart" uri="{C3380CC4-5D6E-409C-BE32-E72D297353CC}">
                <c16:uniqueId val="{00000003-3954-43DB-8BB4-A5EFE7514CFB}"/>
              </c:ext>
            </c:extLst>
          </c:dPt>
          <c:dPt>
            <c:idx val="19"/>
            <c:invertIfNegative val="0"/>
            <c:bubble3D val="0"/>
            <c:spPr>
              <a:solidFill>
                <a:schemeClr val="accent6">
                  <a:lumMod val="75000"/>
                </a:schemeClr>
              </a:solidFill>
            </c:spPr>
            <c:extLst>
              <c:ext xmlns:c16="http://schemas.microsoft.com/office/drawing/2014/chart" uri="{C3380CC4-5D6E-409C-BE32-E72D297353CC}">
                <c16:uniqueId val="{00000005-3954-43DB-8BB4-A5EFE7514CFB}"/>
              </c:ext>
            </c:extLst>
          </c:dPt>
          <c:dPt>
            <c:idx val="29"/>
            <c:invertIfNegative val="0"/>
            <c:bubble3D val="0"/>
            <c:spPr>
              <a:solidFill>
                <a:srgbClr val="002060"/>
              </a:solidFill>
            </c:spPr>
            <c:extLst>
              <c:ext xmlns:c16="http://schemas.microsoft.com/office/drawing/2014/chart" uri="{C3380CC4-5D6E-409C-BE32-E72D297353CC}">
                <c16:uniqueId val="{00000007-3954-43DB-8BB4-A5EFE7514CFB}"/>
              </c:ext>
            </c:extLst>
          </c:dPt>
          <c:dPt>
            <c:idx val="35"/>
            <c:invertIfNegative val="0"/>
            <c:bubble3D val="0"/>
            <c:spPr>
              <a:solidFill>
                <a:srgbClr val="002060"/>
              </a:solidFill>
            </c:spPr>
            <c:extLst>
              <c:ext xmlns:c16="http://schemas.microsoft.com/office/drawing/2014/chart" uri="{C3380CC4-5D6E-409C-BE32-E72D297353CC}">
                <c16:uniqueId val="{00000009-3954-43DB-8BB4-A5EFE7514CFB}"/>
              </c:ext>
            </c:extLst>
          </c:dPt>
          <c:dPt>
            <c:idx val="38"/>
            <c:invertIfNegative val="0"/>
            <c:bubble3D val="0"/>
            <c:spPr>
              <a:solidFill>
                <a:srgbClr val="002060"/>
              </a:solidFill>
            </c:spPr>
            <c:extLst>
              <c:ext xmlns:c16="http://schemas.microsoft.com/office/drawing/2014/chart" uri="{C3380CC4-5D6E-409C-BE32-E72D297353CC}">
                <c16:uniqueId val="{0000000B-3954-43DB-8BB4-A5EFE7514CFB}"/>
              </c:ext>
            </c:extLst>
          </c:dPt>
          <c:dPt>
            <c:idx val="40"/>
            <c:invertIfNegative val="0"/>
            <c:bubble3D val="0"/>
            <c:spPr>
              <a:solidFill>
                <a:srgbClr val="002060"/>
              </a:solidFill>
            </c:spPr>
            <c:extLst>
              <c:ext xmlns:c16="http://schemas.microsoft.com/office/drawing/2014/chart" uri="{C3380CC4-5D6E-409C-BE32-E72D297353CC}">
                <c16:uniqueId val="{0000000D-3954-43DB-8BB4-A5EFE7514CFB}"/>
              </c:ext>
            </c:extLst>
          </c:dPt>
          <c:cat>
            <c:strRef>
              <c:f>גיליון1!$H$2:$H$43</c:f>
              <c:strCache>
                <c:ptCount val="42"/>
                <c:pt idx="0">
                  <c:v>Mexico</c:v>
                </c:pt>
                <c:pt idx="1">
                  <c:v>Latvia</c:v>
                </c:pt>
                <c:pt idx="2">
                  <c:v>ערבי</c:v>
                </c:pt>
                <c:pt idx="3">
                  <c:v>Ireland</c:v>
                </c:pt>
                <c:pt idx="4">
                  <c:v>Denmark</c:v>
                </c:pt>
                <c:pt idx="5">
                  <c:v>Estonia</c:v>
                </c:pt>
                <c:pt idx="6">
                  <c:v>Turkey</c:v>
                </c:pt>
                <c:pt idx="7">
                  <c:v>Finland</c:v>
                </c:pt>
                <c:pt idx="8">
                  <c:v>Norway</c:v>
                </c:pt>
                <c:pt idx="9">
                  <c:v>Chile</c:v>
                </c:pt>
                <c:pt idx="10">
                  <c:v>Spain</c:v>
                </c:pt>
                <c:pt idx="11">
                  <c:v>בנות המחוז החרדי</c:v>
                </c:pt>
                <c:pt idx="12">
                  <c:v>Poland</c:v>
                </c:pt>
                <c:pt idx="13">
                  <c:v>Slovenia</c:v>
                </c:pt>
                <c:pt idx="14">
                  <c:v>Canada</c:v>
                </c:pt>
                <c:pt idx="15">
                  <c:v>United States</c:v>
                </c:pt>
                <c:pt idx="16">
                  <c:v>Japan</c:v>
                </c:pt>
                <c:pt idx="17">
                  <c:v>Greece</c:v>
                </c:pt>
                <c:pt idx="18">
                  <c:v>Germany</c:v>
                </c:pt>
                <c:pt idx="19">
                  <c:v>OECD Ave.</c:v>
                </c:pt>
                <c:pt idx="20">
                  <c:v>Sweden</c:v>
                </c:pt>
                <c:pt idx="21">
                  <c:v>Netherlands</c:v>
                </c:pt>
                <c:pt idx="22">
                  <c:v>Czech Republic</c:v>
                </c:pt>
                <c:pt idx="23">
                  <c:v>United Kingdom</c:v>
                </c:pt>
                <c:pt idx="24">
                  <c:v>New Zealand</c:v>
                </c:pt>
                <c:pt idx="25">
                  <c:v>Luxembourg</c:v>
                </c:pt>
                <c:pt idx="26">
                  <c:v>Iceland</c:v>
                </c:pt>
                <c:pt idx="27">
                  <c:v>Italy</c:v>
                </c:pt>
                <c:pt idx="28">
                  <c:v>Australia</c:v>
                </c:pt>
                <c:pt idx="29">
                  <c:v>ממלכתי </c:v>
                </c:pt>
                <c:pt idx="30">
                  <c:v>Hungary</c:v>
                </c:pt>
                <c:pt idx="31">
                  <c:v>France</c:v>
                </c:pt>
                <c:pt idx="32">
                  <c:v>Austria</c:v>
                </c:pt>
                <c:pt idx="33">
                  <c:v>Portugal</c:v>
                </c:pt>
                <c:pt idx="34">
                  <c:v>Switzerland</c:v>
                </c:pt>
                <c:pt idx="35">
                  <c:v>דוברי עברית סה"כ</c:v>
                </c:pt>
                <c:pt idx="36">
                  <c:v>Slovak Republic</c:v>
                </c:pt>
                <c:pt idx="37">
                  <c:v>Belgium</c:v>
                </c:pt>
                <c:pt idx="38">
                  <c:v>ממלכתי דתי</c:v>
                </c:pt>
                <c:pt idx="39">
                  <c:v>Korea</c:v>
                </c:pt>
                <c:pt idx="40">
                  <c:v>ישראל סה"כ</c:v>
                </c:pt>
                <c:pt idx="41">
                  <c:v>Israel</c:v>
                </c:pt>
              </c:strCache>
            </c:strRef>
          </c:cat>
          <c:val>
            <c:numRef>
              <c:f>גיליון1!$L$2:$L$42</c:f>
              <c:numCache>
                <c:formatCode>General</c:formatCode>
                <c:ptCount val="41"/>
                <c:pt idx="0">
                  <c:v>248.2648040771478</c:v>
                </c:pt>
                <c:pt idx="1">
                  <c:v>255.18060607910198</c:v>
                </c:pt>
                <c:pt idx="2">
                  <c:v>255.85000000000011</c:v>
                </c:pt>
                <c:pt idx="3">
                  <c:v>261.87308959960905</c:v>
                </c:pt>
                <c:pt idx="4">
                  <c:v>263.85900268554724</c:v>
                </c:pt>
                <c:pt idx="5">
                  <c:v>264.26990051269485</c:v>
                </c:pt>
                <c:pt idx="6">
                  <c:v>267.89318847656199</c:v>
                </c:pt>
                <c:pt idx="7">
                  <c:v>269.89370422363299</c:v>
                </c:pt>
                <c:pt idx="8">
                  <c:v>278.81609802246095</c:v>
                </c:pt>
                <c:pt idx="9">
                  <c:v>278.9325988769528</c:v>
                </c:pt>
                <c:pt idx="10">
                  <c:v>279.02229614257789</c:v>
                </c:pt>
                <c:pt idx="11">
                  <c:v>282.26</c:v>
                </c:pt>
                <c:pt idx="12">
                  <c:v>286.07320556640605</c:v>
                </c:pt>
                <c:pt idx="13">
                  <c:v>288.40739746093789</c:v>
                </c:pt>
                <c:pt idx="14">
                  <c:v>288.57478637695323</c:v>
                </c:pt>
                <c:pt idx="15">
                  <c:v>289.79039916992195</c:v>
                </c:pt>
                <c:pt idx="16">
                  <c:v>290.39150390624968</c:v>
                </c:pt>
                <c:pt idx="17">
                  <c:v>292.32280883789122</c:v>
                </c:pt>
                <c:pt idx="18">
                  <c:v>293.06259460449201</c:v>
                </c:pt>
                <c:pt idx="19">
                  <c:v>293.3400000000002</c:v>
                </c:pt>
                <c:pt idx="20">
                  <c:v>296.08019714355493</c:v>
                </c:pt>
                <c:pt idx="21">
                  <c:v>298.47770080566499</c:v>
                </c:pt>
                <c:pt idx="22">
                  <c:v>299.81890563964902</c:v>
                </c:pt>
                <c:pt idx="23">
                  <c:v>303.10400085449214</c:v>
                </c:pt>
                <c:pt idx="24">
                  <c:v>303.50960083007817</c:v>
                </c:pt>
                <c:pt idx="25">
                  <c:v>303.7556182861328</c:v>
                </c:pt>
                <c:pt idx="26">
                  <c:v>306.13639526367177</c:v>
                </c:pt>
                <c:pt idx="27">
                  <c:v>306.45069885253895</c:v>
                </c:pt>
                <c:pt idx="28">
                  <c:v>306.47669067382816</c:v>
                </c:pt>
                <c:pt idx="29">
                  <c:v>306.51</c:v>
                </c:pt>
                <c:pt idx="30">
                  <c:v>306.85219726562491</c:v>
                </c:pt>
                <c:pt idx="31">
                  <c:v>308.53161010742195</c:v>
                </c:pt>
                <c:pt idx="32">
                  <c:v>311.25409240722695</c:v>
                </c:pt>
                <c:pt idx="33">
                  <c:v>312.32330017089799</c:v>
                </c:pt>
                <c:pt idx="34">
                  <c:v>312.74050903320301</c:v>
                </c:pt>
                <c:pt idx="35">
                  <c:v>313.42999999999978</c:v>
                </c:pt>
                <c:pt idx="36">
                  <c:v>313.49170532226464</c:v>
                </c:pt>
                <c:pt idx="37">
                  <c:v>316.36149902343823</c:v>
                </c:pt>
                <c:pt idx="38">
                  <c:v>324.82000000000005</c:v>
                </c:pt>
                <c:pt idx="39">
                  <c:v>327.28281250000003</c:v>
                </c:pt>
                <c:pt idx="40">
                  <c:v>337.46</c:v>
                </c:pt>
              </c:numCache>
            </c:numRef>
          </c:val>
          <c:extLst>
            <c:ext xmlns:c16="http://schemas.microsoft.com/office/drawing/2014/chart" uri="{C3380CC4-5D6E-409C-BE32-E72D297353CC}">
              <c16:uniqueId val="{0000000E-3954-43DB-8BB4-A5EFE7514CFB}"/>
            </c:ext>
          </c:extLst>
        </c:ser>
        <c:dLbls>
          <c:showLegendKey val="0"/>
          <c:showVal val="0"/>
          <c:showCatName val="0"/>
          <c:showSerName val="0"/>
          <c:showPercent val="0"/>
          <c:showBubbleSize val="0"/>
        </c:dLbls>
        <c:gapWidth val="150"/>
        <c:axId val="63343232"/>
        <c:axId val="63345024"/>
      </c:barChart>
      <c:catAx>
        <c:axId val="63343232"/>
        <c:scaling>
          <c:orientation val="maxMin"/>
        </c:scaling>
        <c:delete val="0"/>
        <c:axPos val="b"/>
        <c:numFmt formatCode="General" sourceLinked="0"/>
        <c:majorTickMark val="out"/>
        <c:minorTickMark val="none"/>
        <c:tickLblPos val="nextTo"/>
        <c:crossAx val="63345024"/>
        <c:crosses val="autoZero"/>
        <c:auto val="1"/>
        <c:lblAlgn val="ctr"/>
        <c:lblOffset val="100"/>
        <c:noMultiLvlLbl val="0"/>
      </c:catAx>
      <c:valAx>
        <c:axId val="63345024"/>
        <c:scaling>
          <c:orientation val="minMax"/>
          <c:min val="200"/>
        </c:scaling>
        <c:delete val="0"/>
        <c:axPos val="r"/>
        <c:majorGridlines/>
        <c:numFmt formatCode="General" sourceLinked="1"/>
        <c:majorTickMark val="out"/>
        <c:minorTickMark val="none"/>
        <c:tickLblPos val="nextTo"/>
        <c:crossAx val="63343232"/>
        <c:crosses val="autoZero"/>
        <c:crossBetween val="between"/>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rtl="0">
              <a:defRPr>
                <a:latin typeface="David" panose="020E0502060401010101" pitchFamily="34" charset="-79"/>
                <a:cs typeface="David" panose="020E0502060401010101" pitchFamily="34" charset="-79"/>
              </a:defRPr>
            </a:pPr>
            <a:r>
              <a:rPr lang="en-US" dirty="0">
                <a:latin typeface="David" panose="020E0502060401010101" pitchFamily="34" charset="-79"/>
                <a:cs typeface="David" panose="020E0502060401010101" pitchFamily="34" charset="-79"/>
              </a:rPr>
              <a:t>Percentage</a:t>
            </a:r>
            <a:r>
              <a:rPr lang="en-US" baseline="0" dirty="0">
                <a:latin typeface="David" panose="020E0502060401010101" pitchFamily="34" charset="-79"/>
                <a:cs typeface="David" panose="020E0502060401010101" pitchFamily="34" charset="-79"/>
              </a:rPr>
              <a:t> of Students from Low Social Status that Performs in the Top of PISA Test Scores (Resilient Students)</a:t>
            </a:r>
            <a:r>
              <a:rPr lang="en-US" baseline="30000" dirty="0">
                <a:latin typeface="David" panose="020E0502060401010101" pitchFamily="34" charset="-79"/>
                <a:cs typeface="David" panose="020E0502060401010101" pitchFamily="34" charset="-79"/>
              </a:rPr>
              <a:t>1</a:t>
            </a:r>
            <a:r>
              <a:rPr lang="en-US" baseline="0" dirty="0">
                <a:latin typeface="David" panose="020E0502060401010101" pitchFamily="34" charset="-79"/>
                <a:cs typeface="David" panose="020E0502060401010101" pitchFamily="34" charset="-79"/>
              </a:rPr>
              <a:t>, 2015</a:t>
            </a:r>
            <a:endParaRPr lang="he-IL" dirty="0">
              <a:latin typeface="David" panose="020E0502060401010101" pitchFamily="34" charset="-79"/>
              <a:cs typeface="David" panose="020E0502060401010101" pitchFamily="34" charset="-79"/>
            </a:endParaRPr>
          </a:p>
        </c:rich>
      </c:tx>
      <c:overlay val="0"/>
    </c:title>
    <c:autoTitleDeleted val="0"/>
    <c:plotArea>
      <c:layout>
        <c:manualLayout>
          <c:layoutTarget val="inner"/>
          <c:xMode val="edge"/>
          <c:yMode val="edge"/>
          <c:x val="5.0447690636083745E-2"/>
          <c:y val="0.10571085572114239"/>
          <c:w val="0.94052966399398663"/>
          <c:h val="0.56476396210655599"/>
        </c:manualLayout>
      </c:layout>
      <c:barChart>
        <c:barDir val="col"/>
        <c:grouping val="clustered"/>
        <c:varyColors val="0"/>
        <c:ser>
          <c:idx val="0"/>
          <c:order val="0"/>
          <c:tx>
            <c:strRef>
              <c:f>'PISA scores'!$E$5</c:f>
              <c:strCache>
                <c:ptCount val="1"/>
                <c:pt idx="0">
                  <c:v>PISA 2012</c:v>
                </c:pt>
              </c:strCache>
            </c:strRef>
          </c:tx>
          <c:spPr>
            <a:solidFill>
              <a:schemeClr val="bg1">
                <a:lumMod val="50000"/>
              </a:schemeClr>
            </a:solidFill>
          </c:spPr>
          <c:invertIfNegative val="0"/>
          <c:dPt>
            <c:idx val="31"/>
            <c:invertIfNegative val="0"/>
            <c:bubble3D val="0"/>
            <c:spPr>
              <a:solidFill>
                <a:srgbClr val="0066FF"/>
              </a:solidFill>
              <a:ln>
                <a:solidFill>
                  <a:schemeClr val="accent1"/>
                </a:solidFill>
              </a:ln>
            </c:spPr>
            <c:extLst>
              <c:ext xmlns:c16="http://schemas.microsoft.com/office/drawing/2014/chart" uri="{C3380CC4-5D6E-409C-BE32-E72D297353CC}">
                <c16:uniqueId val="{00000002-4B67-4CCA-90AC-CB48A4B9706B}"/>
              </c:ext>
            </c:extLst>
          </c:dPt>
          <c:dPt>
            <c:idx val="32"/>
            <c:invertIfNegative val="0"/>
            <c:bubble3D val="0"/>
            <c:spPr>
              <a:solidFill>
                <a:schemeClr val="bg1">
                  <a:lumMod val="50000"/>
                </a:schemeClr>
              </a:solidFill>
              <a:ln>
                <a:solidFill>
                  <a:schemeClr val="bg1">
                    <a:lumMod val="50000"/>
                  </a:schemeClr>
                </a:solidFill>
              </a:ln>
            </c:spPr>
            <c:extLst>
              <c:ext xmlns:c16="http://schemas.microsoft.com/office/drawing/2014/chart" uri="{C3380CC4-5D6E-409C-BE32-E72D297353CC}">
                <c16:uniqueId val="{00000004-4B67-4CCA-90AC-CB48A4B9706B}"/>
              </c:ext>
            </c:extLst>
          </c:dPt>
          <c:cat>
            <c:strRef>
              <c:f>'Resiliant students'!$Z$10:$Z$43</c:f>
              <c:strCache>
                <c:ptCount val="34"/>
                <c:pt idx="0">
                  <c:v>Japan</c:v>
                </c:pt>
                <c:pt idx="1">
                  <c:v>Estonia</c:v>
                </c:pt>
                <c:pt idx="2">
                  <c:v>Finland</c:v>
                </c:pt>
                <c:pt idx="3">
                  <c:v>Korea</c:v>
                </c:pt>
                <c:pt idx="4">
                  <c:v>Spain</c:v>
                </c:pt>
                <c:pt idx="5">
                  <c:v>Canada</c:v>
                </c:pt>
                <c:pt idx="6">
                  <c:v>Portugal</c:v>
                </c:pt>
                <c:pt idx="7">
                  <c:v>United Kingdom</c:v>
                </c:pt>
                <c:pt idx="8">
                  <c:v>Slovenia</c:v>
                </c:pt>
                <c:pt idx="9">
                  <c:v>Poland</c:v>
                </c:pt>
                <c:pt idx="10">
                  <c:v>Germany</c:v>
                </c:pt>
                <c:pt idx="11">
                  <c:v>Australia</c:v>
                </c:pt>
                <c:pt idx="12">
                  <c:v>United States</c:v>
                </c:pt>
                <c:pt idx="13">
                  <c:v>Netherlands</c:v>
                </c:pt>
                <c:pt idx="14">
                  <c:v>New Zealand</c:v>
                </c:pt>
                <c:pt idx="15">
                  <c:v>Ireland</c:v>
                </c:pt>
                <c:pt idx="16">
                  <c:v>Switzerland</c:v>
                </c:pt>
                <c:pt idx="17">
                  <c:v>Denmark</c:v>
                </c:pt>
                <c:pt idx="18">
                  <c:v>Belgium</c:v>
                </c:pt>
                <c:pt idx="19">
                  <c:v>France</c:v>
                </c:pt>
                <c:pt idx="20">
                  <c:v>Italy</c:v>
                </c:pt>
                <c:pt idx="21">
                  <c:v>Norway</c:v>
                </c:pt>
                <c:pt idx="22">
                  <c:v>Austria</c:v>
                </c:pt>
                <c:pt idx="23">
                  <c:v>Czech Republic</c:v>
                </c:pt>
                <c:pt idx="24">
                  <c:v>Sweden</c:v>
                </c:pt>
                <c:pt idx="25">
                  <c:v>Turkey</c:v>
                </c:pt>
                <c:pt idx="26">
                  <c:v>Luxembourg</c:v>
                </c:pt>
                <c:pt idx="27">
                  <c:v>Hungary</c:v>
                </c:pt>
                <c:pt idx="28">
                  <c:v>Greece</c:v>
                </c:pt>
                <c:pt idx="29">
                  <c:v>Slovak Republic</c:v>
                </c:pt>
                <c:pt idx="30">
                  <c:v>Iceland</c:v>
                </c:pt>
                <c:pt idx="31">
                  <c:v>Israel</c:v>
                </c:pt>
                <c:pt idx="32">
                  <c:v>Chile</c:v>
                </c:pt>
                <c:pt idx="33">
                  <c:v>Mexico</c:v>
                </c:pt>
              </c:strCache>
            </c:strRef>
          </c:cat>
          <c:val>
            <c:numRef>
              <c:f>'Resiliant students'!$AB$10:$AB$43</c:f>
              <c:numCache>
                <c:formatCode>General</c:formatCode>
                <c:ptCount val="34"/>
                <c:pt idx="0">
                  <c:v>48.78769431140627</c:v>
                </c:pt>
                <c:pt idx="1">
                  <c:v>48.283048798996205</c:v>
                </c:pt>
                <c:pt idx="2">
                  <c:v>42.758066457078591</c:v>
                </c:pt>
                <c:pt idx="3">
                  <c:v>40.356069584490562</c:v>
                </c:pt>
                <c:pt idx="4">
                  <c:v>39.180453351608875</c:v>
                </c:pt>
                <c:pt idx="5">
                  <c:v>38.710474358368124</c:v>
                </c:pt>
                <c:pt idx="6">
                  <c:v>38.065218387741183</c:v>
                </c:pt>
                <c:pt idx="7">
                  <c:v>35.440322212647345</c:v>
                </c:pt>
                <c:pt idx="8">
                  <c:v>34.610889500751433</c:v>
                </c:pt>
                <c:pt idx="9">
                  <c:v>34.570545238039088</c:v>
                </c:pt>
                <c:pt idx="10">
                  <c:v>33.507111956333354</c:v>
                </c:pt>
                <c:pt idx="11">
                  <c:v>32.936868632909778</c:v>
                </c:pt>
                <c:pt idx="12">
                  <c:v>31.623495244148479</c:v>
                </c:pt>
                <c:pt idx="13">
                  <c:v>30.68659769050857</c:v>
                </c:pt>
                <c:pt idx="14">
                  <c:v>30.402645700533832</c:v>
                </c:pt>
                <c:pt idx="15">
                  <c:v>29.588442478954349</c:v>
                </c:pt>
                <c:pt idx="16">
                  <c:v>29.069100457222486</c:v>
                </c:pt>
                <c:pt idx="17">
                  <c:v>27.509438903632962</c:v>
                </c:pt>
                <c:pt idx="18">
                  <c:v>27.20840038481245</c:v>
                </c:pt>
                <c:pt idx="19">
                  <c:v>26.649946437468973</c:v>
                </c:pt>
                <c:pt idx="20">
                  <c:v>26.552671030691599</c:v>
                </c:pt>
                <c:pt idx="21">
                  <c:v>26.467783989167906</c:v>
                </c:pt>
                <c:pt idx="22">
                  <c:v>25.891878830465288</c:v>
                </c:pt>
                <c:pt idx="23">
                  <c:v>24.927814165024049</c:v>
                </c:pt>
                <c:pt idx="24">
                  <c:v>24.654360875180249</c:v>
                </c:pt>
                <c:pt idx="25">
                  <c:v>21.83492385963126</c:v>
                </c:pt>
                <c:pt idx="26">
                  <c:v>20.733326703915669</c:v>
                </c:pt>
                <c:pt idx="27">
                  <c:v>19.322867657835783</c:v>
                </c:pt>
                <c:pt idx="28">
                  <c:v>18.07205873220521</c:v>
                </c:pt>
                <c:pt idx="29">
                  <c:v>17.536325312855585</c:v>
                </c:pt>
                <c:pt idx="30">
                  <c:v>17.005193227231629</c:v>
                </c:pt>
                <c:pt idx="31">
                  <c:v>15.721979940432139</c:v>
                </c:pt>
                <c:pt idx="32">
                  <c:v>14.624070917252052</c:v>
                </c:pt>
                <c:pt idx="33">
                  <c:v>12.835168060487497</c:v>
                </c:pt>
              </c:numCache>
            </c:numRef>
          </c:val>
          <c:extLst>
            <c:ext xmlns:c16="http://schemas.microsoft.com/office/drawing/2014/chart" uri="{C3380CC4-5D6E-409C-BE32-E72D297353CC}">
              <c16:uniqueId val="{00000005-4B67-4CCA-90AC-CB48A4B9706B}"/>
            </c:ext>
          </c:extLst>
        </c:ser>
        <c:dLbls>
          <c:showLegendKey val="0"/>
          <c:showVal val="0"/>
          <c:showCatName val="0"/>
          <c:showSerName val="0"/>
          <c:showPercent val="0"/>
          <c:showBubbleSize val="0"/>
        </c:dLbls>
        <c:gapWidth val="81"/>
        <c:axId val="140087296"/>
        <c:axId val="140088832"/>
      </c:barChart>
      <c:catAx>
        <c:axId val="140087296"/>
        <c:scaling>
          <c:orientation val="minMax"/>
        </c:scaling>
        <c:delete val="0"/>
        <c:axPos val="b"/>
        <c:numFmt formatCode="General" sourceLinked="0"/>
        <c:majorTickMark val="out"/>
        <c:minorTickMark val="none"/>
        <c:tickLblPos val="nextTo"/>
        <c:txPr>
          <a:bodyPr/>
          <a:lstStyle/>
          <a:p>
            <a:pPr>
              <a:defRPr sz="1200">
                <a:latin typeface="David" panose="020E0502060401010101" pitchFamily="34" charset="-79"/>
                <a:cs typeface="David" panose="020E0502060401010101" pitchFamily="34" charset="-79"/>
              </a:defRPr>
            </a:pPr>
            <a:endParaRPr lang="he-IL"/>
          </a:p>
        </c:txPr>
        <c:crossAx val="140088832"/>
        <c:crosses val="autoZero"/>
        <c:auto val="1"/>
        <c:lblAlgn val="ctr"/>
        <c:lblOffset val="100"/>
        <c:noMultiLvlLbl val="0"/>
      </c:catAx>
      <c:valAx>
        <c:axId val="140088832"/>
        <c:scaling>
          <c:orientation val="minMax"/>
        </c:scaling>
        <c:delete val="0"/>
        <c:axPos val="l"/>
        <c:majorGridlines/>
        <c:numFmt formatCode="0" sourceLinked="0"/>
        <c:majorTickMark val="out"/>
        <c:minorTickMark val="none"/>
        <c:tickLblPos val="nextTo"/>
        <c:txPr>
          <a:bodyPr/>
          <a:lstStyle/>
          <a:p>
            <a:pPr>
              <a:defRPr sz="1200">
                <a:latin typeface="David" panose="020E0502060401010101" pitchFamily="34" charset="-79"/>
                <a:cs typeface="David" panose="020E0502060401010101" pitchFamily="34" charset="-79"/>
              </a:defRPr>
            </a:pPr>
            <a:endParaRPr lang="he-IL"/>
          </a:p>
        </c:txPr>
        <c:crossAx val="140087296"/>
        <c:crosses val="autoZero"/>
        <c:crossBetween val="between"/>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966860555983424E-2"/>
          <c:y val="3.5345639997403581E-2"/>
          <c:w val="0.92694302798747441"/>
          <c:h val="0.85760105979289158"/>
        </c:manualLayout>
      </c:layout>
      <c:lineChart>
        <c:grouping val="standard"/>
        <c:varyColors val="0"/>
        <c:ser>
          <c:idx val="0"/>
          <c:order val="0"/>
          <c:tx>
            <c:strRef>
              <c:f>גיליון1!$B$1</c:f>
              <c:strCache>
                <c:ptCount val="1"/>
                <c:pt idx="0">
                  <c:v>ישראל</c:v>
                </c:pt>
              </c:strCache>
            </c:strRef>
          </c:tx>
          <c:spPr>
            <a:ln w="57150">
              <a:solidFill>
                <a:srgbClr val="0070C0"/>
              </a:solidFill>
            </a:ln>
          </c:spPr>
          <c:marker>
            <c:symbol val="circle"/>
            <c:size val="6"/>
            <c:spPr>
              <a:solidFill>
                <a:schemeClr val="bg1"/>
              </a:solidFill>
              <a:ln w="25400">
                <a:solidFill>
                  <a:srgbClr val="0070C0"/>
                </a:solidFill>
              </a:ln>
            </c:spPr>
          </c:marker>
          <c:cat>
            <c:numRef>
              <c:f>גיליון1!$A$2:$A$16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גיליון1!$B$2:$B$16</c:f>
              <c:numCache>
                <c:formatCode>General</c:formatCode>
                <c:ptCount val="15"/>
                <c:pt idx="0">
                  <c:v>22.007000000000001</c:v>
                </c:pt>
                <c:pt idx="1">
                  <c:v>21.61600000000001</c:v>
                </c:pt>
                <c:pt idx="2">
                  <c:v>19.90499999999999</c:v>
                </c:pt>
                <c:pt idx="3">
                  <c:v>18.577000000000005</c:v>
                </c:pt>
                <c:pt idx="4">
                  <c:v>18.961999999999989</c:v>
                </c:pt>
                <c:pt idx="5">
                  <c:v>19.971999999999991</c:v>
                </c:pt>
                <c:pt idx="6">
                  <c:v>19.529</c:v>
                </c:pt>
                <c:pt idx="7">
                  <c:v>20.47999999999999</c:v>
                </c:pt>
                <c:pt idx="8">
                  <c:v>19.41</c:v>
                </c:pt>
                <c:pt idx="9">
                  <c:v>17.393999999999988</c:v>
                </c:pt>
                <c:pt idx="10">
                  <c:v>17.850000000000001</c:v>
                </c:pt>
                <c:pt idx="11">
                  <c:v>20.417000000000005</c:v>
                </c:pt>
                <c:pt idx="12">
                  <c:v>20.818000000000001</c:v>
                </c:pt>
                <c:pt idx="13">
                  <c:v>19.596</c:v>
                </c:pt>
                <c:pt idx="14">
                  <c:v>18.962999999999983</c:v>
                </c:pt>
              </c:numCache>
            </c:numRef>
          </c:val>
          <c:smooth val="0"/>
          <c:extLst>
            <c:ext xmlns:c16="http://schemas.microsoft.com/office/drawing/2014/chart" uri="{C3380CC4-5D6E-409C-BE32-E72D297353CC}">
              <c16:uniqueId val="{00000000-3ABD-49F9-8D29-E4F58BA7A287}"/>
            </c:ext>
          </c:extLst>
        </c:ser>
        <c:ser>
          <c:idx val="1"/>
          <c:order val="1"/>
          <c:tx>
            <c:strRef>
              <c:f>גיליון1!$C$1</c:f>
              <c:strCache>
                <c:ptCount val="1"/>
                <c:pt idx="0">
                  <c:v>מדינות ההשוואה</c:v>
                </c:pt>
              </c:strCache>
            </c:strRef>
          </c:tx>
          <c:spPr>
            <a:ln w="57150">
              <a:solidFill>
                <a:schemeClr val="bg1">
                  <a:lumMod val="50000"/>
                </a:schemeClr>
              </a:solidFill>
            </a:ln>
          </c:spPr>
          <c:marker>
            <c:symbol val="circle"/>
            <c:size val="6"/>
            <c:spPr>
              <a:solidFill>
                <a:schemeClr val="bg1"/>
              </a:solidFill>
              <a:ln w="25400">
                <a:solidFill>
                  <a:schemeClr val="bg1">
                    <a:lumMod val="50000"/>
                  </a:schemeClr>
                </a:solidFill>
              </a:ln>
            </c:spPr>
          </c:marker>
          <c:cat>
            <c:numRef>
              <c:f>גיליון1!$A$2:$A$16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גיליון1!$C$2:$C$16</c:f>
              <c:numCache>
                <c:formatCode>General</c:formatCode>
                <c:ptCount val="15"/>
                <c:pt idx="0">
                  <c:v>23.44142857142856</c:v>
                </c:pt>
                <c:pt idx="1">
                  <c:v>23.082571428571427</c:v>
                </c:pt>
                <c:pt idx="2">
                  <c:v>22.027428571428572</c:v>
                </c:pt>
                <c:pt idx="3">
                  <c:v>21.959714285714277</c:v>
                </c:pt>
                <c:pt idx="4">
                  <c:v>22.400142857142839</c:v>
                </c:pt>
                <c:pt idx="5">
                  <c:v>23.49728571428572</c:v>
                </c:pt>
                <c:pt idx="6">
                  <c:v>24.489285714285717</c:v>
                </c:pt>
                <c:pt idx="7">
                  <c:v>24.711142857142846</c:v>
                </c:pt>
                <c:pt idx="8">
                  <c:v>24.343</c:v>
                </c:pt>
                <c:pt idx="9">
                  <c:v>21.275571428571425</c:v>
                </c:pt>
                <c:pt idx="10">
                  <c:v>20.902428571428558</c:v>
                </c:pt>
                <c:pt idx="11">
                  <c:v>21.882571428571428</c:v>
                </c:pt>
                <c:pt idx="12">
                  <c:v>21.010285714285729</c:v>
                </c:pt>
                <c:pt idx="13">
                  <c:v>20.277857142857151</c:v>
                </c:pt>
                <c:pt idx="14">
                  <c:v>20.880428571428563</c:v>
                </c:pt>
              </c:numCache>
            </c:numRef>
          </c:val>
          <c:smooth val="0"/>
          <c:extLst>
            <c:ext xmlns:c16="http://schemas.microsoft.com/office/drawing/2014/chart" uri="{C3380CC4-5D6E-409C-BE32-E72D297353CC}">
              <c16:uniqueId val="{00000001-3ABD-49F9-8D29-E4F58BA7A287}"/>
            </c:ext>
          </c:extLst>
        </c:ser>
        <c:ser>
          <c:idx val="2"/>
          <c:order val="2"/>
          <c:tx>
            <c:strRef>
              <c:f>גיליון1!$D$1</c:f>
              <c:strCache>
                <c:ptCount val="1"/>
                <c:pt idx="0">
                  <c:v>OECD</c:v>
                </c:pt>
              </c:strCache>
            </c:strRef>
          </c:tx>
          <c:spPr>
            <a:ln w="57150">
              <a:solidFill>
                <a:srgbClr val="00B050"/>
              </a:solidFill>
            </a:ln>
          </c:spPr>
          <c:marker>
            <c:symbol val="circle"/>
            <c:size val="6"/>
            <c:spPr>
              <a:solidFill>
                <a:schemeClr val="bg1"/>
              </a:solidFill>
              <a:ln w="25400">
                <a:solidFill>
                  <a:srgbClr val="00B050"/>
                </a:solidFill>
              </a:ln>
            </c:spPr>
          </c:marker>
          <c:cat>
            <c:numRef>
              <c:f>גיליון1!$A$2:$A$16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גיליון1!$D$2:$D$16</c:f>
              <c:numCache>
                <c:formatCode>General</c:formatCode>
                <c:ptCount val="15"/>
                <c:pt idx="0">
                  <c:v>24.547441176470585</c:v>
                </c:pt>
                <c:pt idx="1">
                  <c:v>23.731088235294127</c:v>
                </c:pt>
                <c:pt idx="2">
                  <c:v>23.04849999999999</c:v>
                </c:pt>
                <c:pt idx="3">
                  <c:v>23.147735294117631</c:v>
                </c:pt>
                <c:pt idx="4">
                  <c:v>23.757705882352937</c:v>
                </c:pt>
                <c:pt idx="5">
                  <c:v>24.16426470588236</c:v>
                </c:pt>
                <c:pt idx="6">
                  <c:v>25.078323529411769</c:v>
                </c:pt>
                <c:pt idx="7">
                  <c:v>25.42791176470589</c:v>
                </c:pt>
                <c:pt idx="8">
                  <c:v>24.915882352941168</c:v>
                </c:pt>
                <c:pt idx="9">
                  <c:v>20.800029411764712</c:v>
                </c:pt>
                <c:pt idx="10">
                  <c:v>21.299558823529416</c:v>
                </c:pt>
                <c:pt idx="11">
                  <c:v>22.180705882352925</c:v>
                </c:pt>
                <c:pt idx="12">
                  <c:v>21.4100588235294</c:v>
                </c:pt>
                <c:pt idx="13">
                  <c:v>20.745117647058827</c:v>
                </c:pt>
                <c:pt idx="14">
                  <c:v>20.883647058823517</c:v>
                </c:pt>
              </c:numCache>
            </c:numRef>
          </c:val>
          <c:smooth val="0"/>
          <c:extLst>
            <c:ext xmlns:c16="http://schemas.microsoft.com/office/drawing/2014/chart" uri="{C3380CC4-5D6E-409C-BE32-E72D297353CC}">
              <c16:uniqueId val="{00000002-3ABD-49F9-8D29-E4F58BA7A287}"/>
            </c:ext>
          </c:extLst>
        </c:ser>
        <c:dLbls>
          <c:showLegendKey val="0"/>
          <c:showVal val="0"/>
          <c:showCatName val="0"/>
          <c:showSerName val="0"/>
          <c:showPercent val="0"/>
          <c:showBubbleSize val="0"/>
        </c:dLbls>
        <c:marker val="1"/>
        <c:smooth val="0"/>
        <c:axId val="140768000"/>
        <c:axId val="140769536"/>
      </c:lineChart>
      <c:catAx>
        <c:axId val="140768000"/>
        <c:scaling>
          <c:orientation val="minMax"/>
        </c:scaling>
        <c:delete val="0"/>
        <c:axPos val="b"/>
        <c:numFmt formatCode="General" sourceLinked="1"/>
        <c:majorTickMark val="out"/>
        <c:minorTickMark val="none"/>
        <c:tickLblPos val="nextTo"/>
        <c:txPr>
          <a:bodyPr/>
          <a:lstStyle/>
          <a:p>
            <a:pPr>
              <a:defRPr sz="1200"/>
            </a:pPr>
            <a:endParaRPr lang="he-IL"/>
          </a:p>
        </c:txPr>
        <c:crossAx val="140769536"/>
        <c:crosses val="autoZero"/>
        <c:auto val="1"/>
        <c:lblAlgn val="ctr"/>
        <c:lblOffset val="100"/>
        <c:noMultiLvlLbl val="0"/>
      </c:catAx>
      <c:valAx>
        <c:axId val="140769536"/>
        <c:scaling>
          <c:orientation val="minMax"/>
          <c:max val="27.5"/>
          <c:min val="15"/>
        </c:scaling>
        <c:delete val="0"/>
        <c:axPos val="l"/>
        <c:numFmt formatCode="General" sourceLinked="1"/>
        <c:majorTickMark val="out"/>
        <c:minorTickMark val="none"/>
        <c:tickLblPos val="nextTo"/>
        <c:txPr>
          <a:bodyPr/>
          <a:lstStyle/>
          <a:p>
            <a:pPr>
              <a:defRPr sz="1400" b="1"/>
            </a:pPr>
            <a:endParaRPr lang="he-IL"/>
          </a:p>
        </c:txPr>
        <c:crossAx val="140768000"/>
        <c:crosses val="autoZero"/>
        <c:crossBetween val="between"/>
      </c:valAx>
    </c:plotArea>
    <c:plotVisOnly val="1"/>
    <c:dispBlanksAs val="gap"/>
    <c:showDLblsOverMax val="0"/>
  </c:chart>
  <c:txPr>
    <a:bodyPr/>
    <a:lstStyle/>
    <a:p>
      <a:pPr>
        <a:defRPr sz="1800"/>
      </a:pPr>
      <a:endParaRPr lang="he-I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0.03697</cdr:x>
      <cdr:y>0.86889</cdr:y>
    </cdr:from>
    <cdr:to>
      <cdr:x>0.83179</cdr:x>
      <cdr:y>1</cdr:y>
    </cdr:to>
    <cdr:sp macro="" textlink="">
      <cdr:nvSpPr>
        <cdr:cNvPr id="2" name="TextBox 1">
          <a:extLst xmlns:a="http://schemas.openxmlformats.org/drawingml/2006/main">
            <a:ext uri="{FF2B5EF4-FFF2-40B4-BE49-F238E27FC236}">
              <a16:creationId xmlns:a16="http://schemas.microsoft.com/office/drawing/2014/main" id="{50AE6503-1472-491D-83A0-0DADA9C4A545}"/>
            </a:ext>
          </a:extLst>
        </cdr:cNvPr>
        <cdr:cNvSpPr txBox="1"/>
      </cdr:nvSpPr>
      <cdr:spPr>
        <a:xfrm xmlns:a="http://schemas.openxmlformats.org/drawingml/2006/main">
          <a:off x="190500" y="3219451"/>
          <a:ext cx="4095750" cy="485774"/>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en-US" sz="1100"/>
            <a:t>* G7 includes: US, Japan, Germany, UK, France, Canada and Italy</a:t>
          </a:r>
        </a:p>
        <a:p xmlns:a="http://schemas.openxmlformats.org/drawingml/2006/main">
          <a:r>
            <a:rPr lang="en-US" sz="1100"/>
            <a:t>Source</a:t>
          </a:r>
          <a:r>
            <a:rPr lang="en-US" sz="1100" baseline="0"/>
            <a:t>: OECD</a:t>
          </a:r>
          <a:endParaRPr lang="he-IL" sz="1100"/>
        </a:p>
      </cdr:txBody>
    </cdr:sp>
  </cdr:relSizeAnchor>
</c:userShapes>
</file>

<file path=ppt/drawings/drawing2.xml><?xml version="1.0" encoding="utf-8"?>
<c:userShapes xmlns:c="http://schemas.openxmlformats.org/drawingml/2006/chart">
  <cdr:relSizeAnchor xmlns:cdr="http://schemas.openxmlformats.org/drawingml/2006/chartDrawing">
    <cdr:from>
      <cdr:x>0.01372</cdr:x>
      <cdr:y>0.94698</cdr:y>
    </cdr:from>
    <cdr:to>
      <cdr:x>0.65741</cdr:x>
      <cdr:y>0.98731</cdr:y>
    </cdr:to>
    <cdr:sp macro="" textlink="">
      <cdr:nvSpPr>
        <cdr:cNvPr id="2" name="TextBox 1"/>
        <cdr:cNvSpPr txBox="1"/>
      </cdr:nvSpPr>
      <cdr:spPr>
        <a:xfrm xmlns:a="http://schemas.openxmlformats.org/drawingml/2006/main">
          <a:off x="127937" y="5771740"/>
          <a:ext cx="6002341" cy="245820"/>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rtl="0"/>
          <a:r>
            <a:rPr lang="en-US" sz="1100" baseline="0" dirty="0">
              <a:latin typeface="David" panose="020E0502060401010101" pitchFamily="34" charset="-79"/>
              <a:cs typeface="David" panose="020E0502060401010101" pitchFamily="34" charset="-79"/>
            </a:rPr>
            <a:t>Source: PISA (2012, 2015)</a:t>
          </a:r>
          <a:endParaRPr lang="he-IL" sz="1100" baseline="0" dirty="0">
            <a:latin typeface="David" panose="020E0502060401010101" pitchFamily="34" charset="-79"/>
            <a:cs typeface="David" panose="020E0502060401010101" pitchFamily="34" charset="-79"/>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0.02574</cdr:x>
      <cdr:y>0.15171</cdr:y>
    </cdr:to>
    <cdr:sp macro="" textlink="">
      <cdr:nvSpPr>
        <cdr:cNvPr id="2" name="מלבן 1"/>
        <cdr:cNvSpPr/>
      </cdr:nvSpPr>
      <cdr:spPr>
        <a:xfrm xmlns:a="http://schemas.openxmlformats.org/drawingml/2006/main" rot="16200000">
          <a:off x="-274340" y="274340"/>
          <a:ext cx="764704" cy="216024"/>
        </a:xfrm>
        <a:prstGeom xmlns:a="http://schemas.openxmlformats.org/drawingml/2006/main" prst="rect">
          <a:avLst/>
        </a:prstGeom>
        <a:solidFill xmlns:a="http://schemas.openxmlformats.org/drawingml/2006/main">
          <a:srgbClr val="FFFFFF"/>
        </a:solidFill>
        <a:ln xmlns:a="http://schemas.openxmlformats.org/drawingml/2006/main" w="25400" cap="flat" cmpd="sng" algn="ctr">
          <a:solidFill>
            <a:srgbClr val="FFFFFF"/>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he-IL"/>
          </a:defPPr>
          <a:lvl1pPr algn="l" rtl="0" fontAlgn="base">
            <a:spcBef>
              <a:spcPct val="0"/>
            </a:spcBef>
            <a:spcAft>
              <a:spcPct val="0"/>
            </a:spcAft>
            <a:defRPr kern="1200">
              <a:solidFill>
                <a:srgbClr val="FFFFFF"/>
              </a:solidFill>
              <a:latin typeface="Arial"/>
              <a:cs typeface="Arial"/>
            </a:defRPr>
          </a:lvl1pPr>
          <a:lvl2pPr marL="457200" algn="l" rtl="0" fontAlgn="base">
            <a:spcBef>
              <a:spcPct val="0"/>
            </a:spcBef>
            <a:spcAft>
              <a:spcPct val="0"/>
            </a:spcAft>
            <a:defRPr kern="1200">
              <a:solidFill>
                <a:srgbClr val="FFFFFF"/>
              </a:solidFill>
              <a:latin typeface="Arial"/>
              <a:cs typeface="Arial"/>
            </a:defRPr>
          </a:lvl2pPr>
          <a:lvl3pPr marL="914400" algn="l" rtl="0" fontAlgn="base">
            <a:spcBef>
              <a:spcPct val="0"/>
            </a:spcBef>
            <a:spcAft>
              <a:spcPct val="0"/>
            </a:spcAft>
            <a:defRPr kern="1200">
              <a:solidFill>
                <a:srgbClr val="FFFFFF"/>
              </a:solidFill>
              <a:latin typeface="Arial"/>
              <a:cs typeface="Arial"/>
            </a:defRPr>
          </a:lvl3pPr>
          <a:lvl4pPr marL="1371600" algn="l" rtl="0" fontAlgn="base">
            <a:spcBef>
              <a:spcPct val="0"/>
            </a:spcBef>
            <a:spcAft>
              <a:spcPct val="0"/>
            </a:spcAft>
            <a:defRPr kern="1200">
              <a:solidFill>
                <a:srgbClr val="FFFFFF"/>
              </a:solidFill>
              <a:latin typeface="Arial"/>
              <a:cs typeface="Arial"/>
            </a:defRPr>
          </a:lvl4pPr>
          <a:lvl5pPr marL="1828800" algn="l" rtl="0" fontAlgn="base">
            <a:spcBef>
              <a:spcPct val="0"/>
            </a:spcBef>
            <a:spcAft>
              <a:spcPct val="0"/>
            </a:spcAft>
            <a:defRPr kern="1200">
              <a:solidFill>
                <a:srgbClr val="FFFFFF"/>
              </a:solidFill>
              <a:latin typeface="Arial"/>
              <a:cs typeface="Arial"/>
            </a:defRPr>
          </a:lvl5pPr>
          <a:lvl6pPr marL="2286000" algn="l" defTabSz="914400" rtl="0" eaLnBrk="1" latinLnBrk="0" hangingPunct="1">
            <a:defRPr kern="1200">
              <a:solidFill>
                <a:srgbClr val="FFFFFF"/>
              </a:solidFill>
              <a:latin typeface="Arial"/>
              <a:cs typeface="Arial"/>
            </a:defRPr>
          </a:lvl6pPr>
          <a:lvl7pPr marL="2743200" algn="l" defTabSz="914400" rtl="0" eaLnBrk="1" latinLnBrk="0" hangingPunct="1">
            <a:defRPr kern="1200">
              <a:solidFill>
                <a:srgbClr val="FFFFFF"/>
              </a:solidFill>
              <a:latin typeface="Arial"/>
              <a:cs typeface="Arial"/>
            </a:defRPr>
          </a:lvl7pPr>
          <a:lvl8pPr marL="3200400" algn="l" defTabSz="914400" rtl="0" eaLnBrk="1" latinLnBrk="0" hangingPunct="1">
            <a:defRPr kern="1200">
              <a:solidFill>
                <a:srgbClr val="FFFFFF"/>
              </a:solidFill>
              <a:latin typeface="Arial"/>
              <a:cs typeface="Arial"/>
            </a:defRPr>
          </a:lvl8pPr>
          <a:lvl9pPr marL="3657600" algn="l" defTabSz="914400" rtl="0" eaLnBrk="1" latinLnBrk="0" hangingPunct="1">
            <a:defRPr kern="1200">
              <a:solidFill>
                <a:srgbClr val="FFFFFF"/>
              </a:solidFill>
              <a:latin typeface="Arial"/>
              <a:cs typeface="Arial"/>
            </a:defRPr>
          </a:lvl9pPr>
        </a:lstStyle>
        <a:p xmlns:a="http://schemas.openxmlformats.org/drawingml/2006/main">
          <a:pPr algn="ctr"/>
          <a:r>
            <a:rPr lang="en-US" sz="900" b="1" dirty="0">
              <a:solidFill>
                <a:srgbClr val="000000"/>
              </a:solidFill>
            </a:rPr>
            <a:t>National</a:t>
          </a:r>
        </a:p>
      </cdr:txBody>
    </cdr:sp>
  </cdr:relSizeAnchor>
</c:userShapes>
</file>

<file path=ppt/drawings/drawing4.xml><?xml version="1.0" encoding="utf-8"?>
<c:userShapes xmlns:c="http://schemas.openxmlformats.org/drawingml/2006/chart">
  <cdr:relSizeAnchor xmlns:cdr="http://schemas.openxmlformats.org/drawingml/2006/chartDrawing">
    <cdr:from>
      <cdr:x>0.03745</cdr:x>
      <cdr:y>0.94723</cdr:y>
    </cdr:from>
    <cdr:to>
      <cdr:x>0.97947</cdr:x>
      <cdr:y>0.98434</cdr:y>
    </cdr:to>
    <cdr:sp macro="" textlink="">
      <cdr:nvSpPr>
        <cdr:cNvPr id="2" name="TextBox 1"/>
        <cdr:cNvSpPr txBox="1"/>
      </cdr:nvSpPr>
      <cdr:spPr>
        <a:xfrm xmlns:a="http://schemas.openxmlformats.org/drawingml/2006/main">
          <a:off x="349251" y="6222586"/>
          <a:ext cx="8784204" cy="243831"/>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rtl="0"/>
          <a:r>
            <a:rPr lang="en-US" sz="1100">
              <a:latin typeface="David" panose="020E0502060401010101" pitchFamily="34" charset="-79"/>
              <a:cs typeface="David" panose="020E0502060401010101" pitchFamily="34" charset="-79"/>
            </a:rPr>
            <a:t>Source: PISA (2015).</a:t>
          </a:r>
          <a:endParaRPr lang="he-IL" sz="1100">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0.03405</cdr:x>
      <cdr:y>0.83774</cdr:y>
    </cdr:from>
    <cdr:to>
      <cdr:x>0.98174</cdr:x>
      <cdr:y>0.92957</cdr:y>
    </cdr:to>
    <cdr:sp macro="" textlink="">
      <cdr:nvSpPr>
        <cdr:cNvPr id="3" name="TextBox 2"/>
        <cdr:cNvSpPr txBox="1"/>
      </cdr:nvSpPr>
      <cdr:spPr>
        <a:xfrm xmlns:a="http://schemas.openxmlformats.org/drawingml/2006/main">
          <a:off x="317500" y="5503334"/>
          <a:ext cx="8837084" cy="603250"/>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en-US" sz="1100"/>
            <a:t>1. A student is classified as resilient if he or she is in the bottom quarter of the PISA index of economic, social and cultural status (ESCS) in the country/economy of assessment and performs in the top quarter of students among all countries/economies, after accounting for socio-economic status.</a:t>
          </a:r>
          <a:endParaRPr lang="he-IL"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4022726" y="2"/>
            <a:ext cx="3076576"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79" rIns="94759" bIns="47379" numCol="1" anchor="t" anchorCtr="0" compatLnSpc="1">
            <a:prstTxWarp prst="textNoShape">
              <a:avLst/>
            </a:prstTxWarp>
          </a:bodyPr>
          <a:lstStyle>
            <a:lvl1pPr algn="r" rtl="1" eaLnBrk="0" hangingPunct="0">
              <a:defRPr sz="1200">
                <a:latin typeface="Arial" pitchFamily="34" charset="0"/>
                <a:cs typeface="Arial" pitchFamily="34" charset="0"/>
              </a:defRPr>
            </a:lvl1pPr>
          </a:lstStyle>
          <a:p>
            <a:pPr>
              <a:defRPr/>
            </a:pPr>
            <a:endParaRPr lang="en-US"/>
          </a:p>
        </p:txBody>
      </p:sp>
      <p:sp>
        <p:nvSpPr>
          <p:cNvPr id="105475" name="Rectangle 3"/>
          <p:cNvSpPr>
            <a:spLocks noGrp="1" noChangeArrowheads="1"/>
          </p:cNvSpPr>
          <p:nvPr>
            <p:ph type="dt" sz="quarter" idx="1"/>
          </p:nvPr>
        </p:nvSpPr>
        <p:spPr bwMode="auto">
          <a:xfrm>
            <a:off x="1588" y="2"/>
            <a:ext cx="3076576"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79" rIns="94759" bIns="47379" numCol="1" anchor="t" anchorCtr="0" compatLnSpc="1">
            <a:prstTxWarp prst="textNoShape">
              <a:avLst/>
            </a:prstTxWarp>
          </a:bodyPr>
          <a:lstStyle>
            <a:lvl1pPr algn="l" rtl="1" eaLnBrk="0" hangingPunct="0">
              <a:defRPr sz="1200">
                <a:latin typeface="Arial" pitchFamily="34" charset="0"/>
                <a:cs typeface="Arial" pitchFamily="34" charset="0"/>
              </a:defRPr>
            </a:lvl1pPr>
          </a:lstStyle>
          <a:p>
            <a:pPr>
              <a:defRPr/>
            </a:pPr>
            <a:fld id="{9B71F646-A516-4B82-95F6-AAC3C0DE5649}" type="datetimeFigureOut">
              <a:rPr lang="he-IL"/>
              <a:pPr>
                <a:defRPr/>
              </a:pPr>
              <a:t>ד'/אדר ב/תשע"ט</a:t>
            </a:fld>
            <a:endParaRPr lang="en-US"/>
          </a:p>
        </p:txBody>
      </p:sp>
      <p:sp>
        <p:nvSpPr>
          <p:cNvPr id="105476" name="Rectangle 4"/>
          <p:cNvSpPr>
            <a:spLocks noGrp="1" noChangeArrowheads="1"/>
          </p:cNvSpPr>
          <p:nvPr>
            <p:ph type="ftr" sz="quarter" idx="2"/>
          </p:nvPr>
        </p:nvSpPr>
        <p:spPr bwMode="auto">
          <a:xfrm>
            <a:off x="4022726" y="9720263"/>
            <a:ext cx="3076576"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79" rIns="94759" bIns="47379" numCol="1" anchor="b" anchorCtr="0" compatLnSpc="1">
            <a:prstTxWarp prst="textNoShape">
              <a:avLst/>
            </a:prstTxWarp>
          </a:bodyPr>
          <a:lstStyle>
            <a:lvl1pPr algn="r" rtl="1" eaLnBrk="0" hangingPunct="0">
              <a:defRPr sz="1200">
                <a:latin typeface="Arial" pitchFamily="34" charset="0"/>
                <a:cs typeface="Arial" pitchFamily="34" charset="0"/>
              </a:defRPr>
            </a:lvl1pPr>
          </a:lstStyle>
          <a:p>
            <a:pPr>
              <a:defRPr/>
            </a:pPr>
            <a:endParaRPr lang="en-US"/>
          </a:p>
        </p:txBody>
      </p:sp>
      <p:sp>
        <p:nvSpPr>
          <p:cNvPr id="105477" name="Rectangle 5"/>
          <p:cNvSpPr>
            <a:spLocks noGrp="1" noChangeArrowheads="1"/>
          </p:cNvSpPr>
          <p:nvPr>
            <p:ph type="sldNum" sz="quarter" idx="3"/>
          </p:nvPr>
        </p:nvSpPr>
        <p:spPr bwMode="auto">
          <a:xfrm>
            <a:off x="1588" y="9720263"/>
            <a:ext cx="3076576"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79" rIns="94759" bIns="47379" numCol="1" anchor="b" anchorCtr="0" compatLnSpc="1">
            <a:prstTxWarp prst="textNoShape">
              <a:avLst/>
            </a:prstTxWarp>
          </a:bodyPr>
          <a:lstStyle>
            <a:lvl1pPr algn="l" rtl="1" eaLnBrk="0" hangingPunct="0">
              <a:defRPr sz="1200">
                <a:latin typeface="Arial" pitchFamily="34" charset="0"/>
                <a:cs typeface="Arial" pitchFamily="34" charset="0"/>
              </a:defRPr>
            </a:lvl1pPr>
          </a:lstStyle>
          <a:p>
            <a:pPr>
              <a:defRPr/>
            </a:pPr>
            <a:fld id="{377139AF-482C-4D47-BDCB-7DDB61877D90}" type="slidenum">
              <a:rPr lang="he-IL"/>
              <a:pPr>
                <a:defRPr/>
              </a:pPr>
              <a:t>‹#›</a:t>
            </a:fld>
            <a:endParaRPr lang="en-US"/>
          </a:p>
        </p:txBody>
      </p:sp>
    </p:spTree>
    <p:extLst>
      <p:ext uri="{BB962C8B-B14F-4D97-AF65-F5344CB8AC3E}">
        <p14:creationId xmlns:p14="http://schemas.microsoft.com/office/powerpoint/2010/main" val="2892860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022726" y="2"/>
            <a:ext cx="3076576"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79" rIns="94759" bIns="47379" numCol="1" anchor="t" anchorCtr="0" compatLnSpc="1">
            <a:prstTxWarp prst="textNoShape">
              <a:avLst/>
            </a:prstTxWarp>
          </a:bodyPr>
          <a:lstStyle>
            <a:lvl1pPr algn="r" rtl="1">
              <a:defRPr sz="1200">
                <a:latin typeface="Arial" pitchFamily="34" charset="0"/>
                <a:cs typeface="Arial" pitchFamily="34" charset="0"/>
              </a:defRPr>
            </a:lvl1pPr>
          </a:lstStyle>
          <a:p>
            <a:pPr>
              <a:defRPr/>
            </a:pPr>
            <a:endParaRPr lang="en-US"/>
          </a:p>
        </p:txBody>
      </p:sp>
      <p:sp>
        <p:nvSpPr>
          <p:cNvPr id="4099" name="Rectangle 3"/>
          <p:cNvSpPr>
            <a:spLocks noGrp="1" noChangeArrowheads="1"/>
          </p:cNvSpPr>
          <p:nvPr>
            <p:ph type="dt" idx="1"/>
          </p:nvPr>
        </p:nvSpPr>
        <p:spPr bwMode="auto">
          <a:xfrm>
            <a:off x="1588" y="2"/>
            <a:ext cx="3076576"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79" rIns="94759" bIns="47379" numCol="1" anchor="t" anchorCtr="0" compatLnSpc="1">
            <a:prstTxWarp prst="textNoShape">
              <a:avLst/>
            </a:prstTxWarp>
          </a:bodyPr>
          <a:lstStyle>
            <a:lvl1pPr algn="l" rtl="1">
              <a:defRPr sz="1200">
                <a:latin typeface="Arial" pitchFamily="34" charset="0"/>
                <a:cs typeface="Arial" pitchFamily="34" charset="0"/>
              </a:defRPr>
            </a:lvl1pPr>
          </a:lstStyle>
          <a:p>
            <a:pPr>
              <a:defRPr/>
            </a:pPr>
            <a:endParaRPr lang="en-US"/>
          </a:p>
        </p:txBody>
      </p:sp>
      <p:sp>
        <p:nvSpPr>
          <p:cNvPr id="104452"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9614" y="4860926"/>
            <a:ext cx="5680075" cy="460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79" rIns="94759" bIns="47379" numCol="1" anchor="t" anchorCtr="0" compatLnSpc="1">
            <a:prstTxWarp prst="textNoShape">
              <a:avLst/>
            </a:prstTxWarp>
          </a:bodyPr>
          <a:lstStyle/>
          <a:p>
            <a:pPr lvl="0"/>
            <a:r>
              <a:rPr lang="he-IL" noProof="0"/>
              <a:t>לחץ כדי לערוך סגנונות טקסט של תבנית בסיס</a:t>
            </a:r>
            <a:endParaRPr lang="en-US" noProof="0"/>
          </a:p>
          <a:p>
            <a:pPr lvl="1"/>
            <a:r>
              <a:rPr lang="he-IL" noProof="0"/>
              <a:t>רמה שנייה</a:t>
            </a:r>
            <a:endParaRPr lang="en-US" noProof="0"/>
          </a:p>
          <a:p>
            <a:pPr lvl="2"/>
            <a:r>
              <a:rPr lang="he-IL" noProof="0"/>
              <a:t>רמה שלישית</a:t>
            </a:r>
            <a:endParaRPr lang="en-US" noProof="0"/>
          </a:p>
          <a:p>
            <a:pPr lvl="3"/>
            <a:r>
              <a:rPr lang="he-IL" noProof="0"/>
              <a:t>רמה רביעית</a:t>
            </a:r>
            <a:endParaRPr lang="en-US" noProof="0"/>
          </a:p>
          <a:p>
            <a:pPr lvl="4"/>
            <a:r>
              <a:rPr lang="he-IL" noProof="0"/>
              <a:t>רמה חמישית</a:t>
            </a:r>
            <a:endParaRPr lang="en-US" noProof="0"/>
          </a:p>
        </p:txBody>
      </p:sp>
      <p:sp>
        <p:nvSpPr>
          <p:cNvPr id="4102" name="Rectangle 6"/>
          <p:cNvSpPr>
            <a:spLocks noGrp="1" noChangeArrowheads="1"/>
          </p:cNvSpPr>
          <p:nvPr>
            <p:ph type="ftr" sz="quarter" idx="4"/>
          </p:nvPr>
        </p:nvSpPr>
        <p:spPr bwMode="auto">
          <a:xfrm>
            <a:off x="4022726" y="9720263"/>
            <a:ext cx="3076576"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79" rIns="94759" bIns="47379" numCol="1" anchor="b" anchorCtr="0" compatLnSpc="1">
            <a:prstTxWarp prst="textNoShape">
              <a:avLst/>
            </a:prstTxWarp>
          </a:bodyPr>
          <a:lstStyle>
            <a:lvl1pPr algn="r" rtl="1">
              <a:defRPr sz="1200">
                <a:latin typeface="Arial" pitchFamily="34" charset="0"/>
                <a:cs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1588" y="9720263"/>
            <a:ext cx="3076576"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79" rIns="94759" bIns="47379" numCol="1" anchor="b" anchorCtr="0" compatLnSpc="1">
            <a:prstTxWarp prst="textNoShape">
              <a:avLst/>
            </a:prstTxWarp>
          </a:bodyPr>
          <a:lstStyle>
            <a:lvl1pPr algn="l" rtl="1">
              <a:defRPr sz="1200">
                <a:latin typeface="Arial" pitchFamily="34" charset="0"/>
                <a:cs typeface="Arial" pitchFamily="34" charset="0"/>
              </a:defRPr>
            </a:lvl1pPr>
          </a:lstStyle>
          <a:p>
            <a:pPr>
              <a:defRPr/>
            </a:pPr>
            <a:fld id="{D43C18E0-CD87-4F6E-9D98-61C0100AECB9}" type="slidenum">
              <a:rPr lang="he-IL"/>
              <a:pPr>
                <a:defRPr/>
              </a:pPr>
              <a:t>‹#›</a:t>
            </a:fld>
            <a:endParaRPr lang="en-US"/>
          </a:p>
        </p:txBody>
      </p:sp>
    </p:spTree>
    <p:extLst>
      <p:ext uri="{BB962C8B-B14F-4D97-AF65-F5344CB8AC3E}">
        <p14:creationId xmlns:p14="http://schemas.microsoft.com/office/powerpoint/2010/main" val="1891158892"/>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מציין מיקום של תמונת שקופית 1"/>
          <p:cNvSpPr>
            <a:spLocks noGrp="1" noRot="1" noChangeAspect="1" noTextEdit="1"/>
          </p:cNvSpPr>
          <p:nvPr>
            <p:ph type="sldImg"/>
          </p:nvPr>
        </p:nvSpPr>
        <p:spPr>
          <a:ln/>
        </p:spPr>
      </p:sp>
      <p:sp>
        <p:nvSpPr>
          <p:cNvPr id="56323" name="מציין מיקום של הערות 2"/>
          <p:cNvSpPr>
            <a:spLocks noGrp="1"/>
          </p:cNvSpPr>
          <p:nvPr>
            <p:ph type="body" idx="1"/>
          </p:nvPr>
        </p:nvSpPr>
        <p:spPr>
          <a:noFill/>
        </p:spPr>
        <p:txBody>
          <a:bodyPr/>
          <a:lstStyle/>
          <a:p>
            <a:endParaRPr lang="en-US" altLang="en-US" dirty="0">
              <a:latin typeface="David" pitchFamily="34" charset="-79"/>
              <a:cs typeface="David" pitchFamily="34" charset="-79"/>
            </a:endParaRPr>
          </a:p>
        </p:txBody>
      </p:sp>
      <p:sp>
        <p:nvSpPr>
          <p:cNvPr id="56324" name="מציין מיקום של מספר שקופית 3"/>
          <p:cNvSpPr>
            <a:spLocks noGrp="1"/>
          </p:cNvSpPr>
          <p:nvPr>
            <p:ph type="sldNum" sz="quarter" idx="5"/>
          </p:nvPr>
        </p:nvSpPr>
        <p:spPr>
          <a:noFill/>
        </p:spPr>
        <p:txBody>
          <a:bodyPr/>
          <a:lstStyle>
            <a:lvl1pPr algn="r" rtl="1" eaLnBrk="0" hangingPunct="0">
              <a:spcBef>
                <a:spcPct val="30000"/>
              </a:spcBef>
              <a:defRPr sz="1200">
                <a:solidFill>
                  <a:schemeClr val="tx1"/>
                </a:solidFill>
                <a:latin typeface="David" pitchFamily="34" charset="-79"/>
                <a:cs typeface="David" pitchFamily="34" charset="-79"/>
              </a:defRPr>
            </a:lvl1pPr>
            <a:lvl2pPr marL="769979" indent="-296146" algn="r" rtl="1" eaLnBrk="0" hangingPunct="0">
              <a:spcBef>
                <a:spcPct val="30000"/>
              </a:spcBef>
              <a:defRPr sz="1200">
                <a:solidFill>
                  <a:schemeClr val="tx1"/>
                </a:solidFill>
                <a:latin typeface="David" pitchFamily="34" charset="-79"/>
                <a:cs typeface="David" pitchFamily="34" charset="-79"/>
              </a:defRPr>
            </a:lvl2pPr>
            <a:lvl3pPr marL="1184584" indent="-236917" algn="r" rtl="1" eaLnBrk="0" hangingPunct="0">
              <a:spcBef>
                <a:spcPct val="30000"/>
              </a:spcBef>
              <a:defRPr sz="1200">
                <a:solidFill>
                  <a:schemeClr val="tx1"/>
                </a:solidFill>
                <a:latin typeface="David" pitchFamily="34" charset="-79"/>
                <a:cs typeface="David" pitchFamily="34" charset="-79"/>
              </a:defRPr>
            </a:lvl3pPr>
            <a:lvl4pPr marL="1658417" indent="-236917" algn="r" rtl="1" eaLnBrk="0" hangingPunct="0">
              <a:spcBef>
                <a:spcPct val="30000"/>
              </a:spcBef>
              <a:defRPr sz="1200">
                <a:solidFill>
                  <a:schemeClr val="tx1"/>
                </a:solidFill>
                <a:latin typeface="David" pitchFamily="34" charset="-79"/>
                <a:cs typeface="David" pitchFamily="34" charset="-79"/>
              </a:defRPr>
            </a:lvl4pPr>
            <a:lvl5pPr marL="2132252" indent="-236917" algn="r" rtl="1" eaLnBrk="0" hangingPunct="0">
              <a:spcBef>
                <a:spcPct val="30000"/>
              </a:spcBef>
              <a:defRPr sz="1200">
                <a:solidFill>
                  <a:schemeClr val="tx1"/>
                </a:solidFill>
                <a:latin typeface="David" pitchFamily="34" charset="-79"/>
                <a:cs typeface="David" pitchFamily="34" charset="-79"/>
              </a:defRPr>
            </a:lvl5pPr>
            <a:lvl6pPr marL="2606085" indent="-236917" algn="r" rtl="1" eaLnBrk="0" fontAlgn="base" hangingPunct="0">
              <a:spcBef>
                <a:spcPct val="30000"/>
              </a:spcBef>
              <a:spcAft>
                <a:spcPct val="0"/>
              </a:spcAft>
              <a:defRPr sz="1200">
                <a:solidFill>
                  <a:schemeClr val="tx1"/>
                </a:solidFill>
                <a:latin typeface="David" pitchFamily="34" charset="-79"/>
                <a:cs typeface="David" pitchFamily="34" charset="-79"/>
              </a:defRPr>
            </a:lvl6pPr>
            <a:lvl7pPr marL="3079919" indent="-236917" algn="r" rtl="1" eaLnBrk="0" fontAlgn="base" hangingPunct="0">
              <a:spcBef>
                <a:spcPct val="30000"/>
              </a:spcBef>
              <a:spcAft>
                <a:spcPct val="0"/>
              </a:spcAft>
              <a:defRPr sz="1200">
                <a:solidFill>
                  <a:schemeClr val="tx1"/>
                </a:solidFill>
                <a:latin typeface="David" pitchFamily="34" charset="-79"/>
                <a:cs typeface="David" pitchFamily="34" charset="-79"/>
              </a:defRPr>
            </a:lvl7pPr>
            <a:lvl8pPr marL="3553752" indent="-236917" algn="r" rtl="1" eaLnBrk="0" fontAlgn="base" hangingPunct="0">
              <a:spcBef>
                <a:spcPct val="30000"/>
              </a:spcBef>
              <a:spcAft>
                <a:spcPct val="0"/>
              </a:spcAft>
              <a:defRPr sz="1200">
                <a:solidFill>
                  <a:schemeClr val="tx1"/>
                </a:solidFill>
                <a:latin typeface="David" pitchFamily="34" charset="-79"/>
                <a:cs typeface="David" pitchFamily="34" charset="-79"/>
              </a:defRPr>
            </a:lvl8pPr>
            <a:lvl9pPr marL="4027585" indent="-236917" algn="r" rtl="1" eaLnBrk="0" fontAlgn="base" hangingPunct="0">
              <a:spcBef>
                <a:spcPct val="30000"/>
              </a:spcBef>
              <a:spcAft>
                <a:spcPct val="0"/>
              </a:spcAft>
              <a:defRPr sz="1200">
                <a:solidFill>
                  <a:schemeClr val="tx1"/>
                </a:solidFill>
                <a:latin typeface="David" pitchFamily="34" charset="-79"/>
                <a:cs typeface="David" pitchFamily="34" charset="-79"/>
              </a:defRPr>
            </a:lvl9pPr>
          </a:lstStyle>
          <a:p>
            <a:pPr algn="l" eaLnBrk="1" hangingPunct="1">
              <a:spcBef>
                <a:spcPct val="0"/>
              </a:spcBef>
            </a:pPr>
            <a:fld id="{EFE77410-D4B7-42B9-8A8F-059B9EDB0F37}" type="slidenum">
              <a:rPr lang="he-IL" altLang="en-US" smtClean="0"/>
              <a:pPr algn="l" eaLnBrk="1" hangingPunct="1">
                <a:spcBef>
                  <a:spcPct val="0"/>
                </a:spcBef>
              </a:pPr>
              <a:t>1</a:t>
            </a:fld>
            <a:endParaRPr lang="en-US" altLang="en-US"/>
          </a:p>
        </p:txBody>
      </p:sp>
    </p:spTree>
    <p:extLst>
      <p:ext uri="{BB962C8B-B14F-4D97-AF65-F5344CB8AC3E}">
        <p14:creationId xmlns:p14="http://schemas.microsoft.com/office/powerpoint/2010/main" val="994159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תוצר לנפש: 14% מתחת ל-</a:t>
            </a:r>
            <a:r>
              <a:rPr lang="en-US" dirty="0"/>
              <a:t>OECD</a:t>
            </a:r>
            <a:r>
              <a:rPr lang="he-IL" dirty="0"/>
              <a:t>,</a:t>
            </a:r>
            <a:r>
              <a:rPr lang="he-IL" baseline="0" dirty="0"/>
              <a:t> 38% נמוך מארה"ב.</a:t>
            </a:r>
            <a:endParaRPr lang="he-IL" dirty="0"/>
          </a:p>
        </p:txBody>
      </p:sp>
      <p:sp>
        <p:nvSpPr>
          <p:cNvPr id="4" name="מציין מיקום של מספר שקופית 3"/>
          <p:cNvSpPr>
            <a:spLocks noGrp="1"/>
          </p:cNvSpPr>
          <p:nvPr>
            <p:ph type="sldNum" sz="quarter" idx="10"/>
          </p:nvPr>
        </p:nvSpPr>
        <p:spPr/>
        <p:txBody>
          <a:bodyPr/>
          <a:lstStyle/>
          <a:p>
            <a:pPr>
              <a:defRPr/>
            </a:pPr>
            <a:fld id="{D43C18E0-CD87-4F6E-9D98-61C0100AECB9}" type="slidenum">
              <a:rPr lang="he-IL" smtClean="0"/>
              <a:pPr>
                <a:defRPr/>
              </a:pPr>
              <a:t>3</a:t>
            </a:fld>
            <a:endParaRPr lang="en-US"/>
          </a:p>
        </p:txBody>
      </p:sp>
    </p:spTree>
    <p:extLst>
      <p:ext uri="{BB962C8B-B14F-4D97-AF65-F5344CB8AC3E}">
        <p14:creationId xmlns:p14="http://schemas.microsoft.com/office/powerpoint/2010/main" val="3602489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defRPr/>
            </a:pPr>
            <a:r>
              <a:rPr lang="he-IL" sz="2100" b="1" dirty="0">
                <a:solidFill>
                  <a:schemeClr val="bg2"/>
                </a:solidFill>
                <a:latin typeface="Perpetua" pitchFamily="18" charset="0"/>
              </a:rPr>
              <a:t>פער: 24% מה</a:t>
            </a:r>
            <a:r>
              <a:rPr lang="en-US" sz="2100" b="1" dirty="0">
                <a:solidFill>
                  <a:schemeClr val="bg2"/>
                </a:solidFill>
                <a:latin typeface="Perpetua" pitchFamily="18" charset="0"/>
              </a:rPr>
              <a:t>OECD</a:t>
            </a:r>
            <a:r>
              <a:rPr lang="he-IL" sz="2100" b="1" dirty="0">
                <a:solidFill>
                  <a:schemeClr val="bg2"/>
                </a:solidFill>
                <a:latin typeface="Perpetua" pitchFamily="18" charset="0"/>
              </a:rPr>
              <a:t>, ו45% מארה"ב </a:t>
            </a:r>
          </a:p>
          <a:p>
            <a:pPr marL="296146" indent="-296146">
              <a:buFont typeface="Wingdings" pitchFamily="2" charset="2"/>
              <a:buChar char="§"/>
              <a:defRPr/>
            </a:pPr>
            <a:r>
              <a:rPr lang="he-IL" b="1" dirty="0">
                <a:solidFill>
                  <a:schemeClr val="bg2"/>
                </a:solidFill>
                <a:latin typeface="Perpetua" pitchFamily="18" charset="0"/>
              </a:rPr>
              <a:t>יעילות פוחתת עם עליית היקף העבודה: </a:t>
            </a:r>
            <a:r>
              <a:rPr lang="he-IL" sz="1700" dirty="0">
                <a:solidFill>
                  <a:schemeClr val="bg2"/>
                </a:solidFill>
                <a:latin typeface="Perpetua" pitchFamily="18" charset="0"/>
              </a:rPr>
              <a:t>ממוצע שעות העבודה בישראל (37.1) גבוה מממוצע ה-</a:t>
            </a:r>
            <a:r>
              <a:rPr lang="en-US" sz="1700" dirty="0">
                <a:solidFill>
                  <a:schemeClr val="bg2"/>
                </a:solidFill>
                <a:latin typeface="Perpetua" pitchFamily="18" charset="0"/>
              </a:rPr>
              <a:t>OECD</a:t>
            </a:r>
            <a:r>
              <a:rPr lang="he-IL" sz="1700" dirty="0">
                <a:solidFill>
                  <a:schemeClr val="bg2"/>
                </a:solidFill>
                <a:latin typeface="Perpetua" pitchFamily="18" charset="0"/>
              </a:rPr>
              <a:t> (33.6), וכאשר בוחנים את הקשר בין הפריון לשעות העבודה מוצעים מתאם שלילי ברור (0.85-).</a:t>
            </a:r>
          </a:p>
          <a:p>
            <a:pPr marL="296146" indent="-296146">
              <a:buFont typeface="Wingdings" pitchFamily="2" charset="2"/>
              <a:buChar char="§"/>
              <a:defRPr/>
            </a:pPr>
            <a:endParaRPr lang="he-IL" sz="1700" dirty="0">
              <a:solidFill>
                <a:schemeClr val="bg2"/>
              </a:solidFill>
              <a:latin typeface="Perpetua" pitchFamily="18" charset="0"/>
            </a:endParaRPr>
          </a:p>
          <a:p>
            <a:pPr marL="296146" indent="-296146">
              <a:buFont typeface="Wingdings" pitchFamily="2" charset="2"/>
              <a:buChar char="§"/>
              <a:defRPr/>
            </a:pPr>
            <a:r>
              <a:rPr lang="he-IL" b="1" dirty="0">
                <a:solidFill>
                  <a:schemeClr val="bg2"/>
                </a:solidFill>
                <a:latin typeface="Perpetua" pitchFamily="18" charset="0"/>
              </a:rPr>
              <a:t>שיעור ההשקעה ביחס לתוצר מתואם עם קצב הגידול בפריון העבודה: </a:t>
            </a:r>
            <a:r>
              <a:rPr lang="he-IL" sz="1700" dirty="0">
                <a:solidFill>
                  <a:schemeClr val="bg2"/>
                </a:solidFill>
                <a:latin typeface="Perpetua" pitchFamily="18" charset="0"/>
              </a:rPr>
              <a:t>בין השנים 2000 – 2011 שיעור ההשקעה בישראל (17 אחוז) היה נמוך ממוצע ה-</a:t>
            </a:r>
            <a:r>
              <a:rPr lang="en-US" sz="1700" dirty="0">
                <a:solidFill>
                  <a:schemeClr val="bg2"/>
                </a:solidFill>
                <a:latin typeface="Perpetua" pitchFamily="18" charset="0"/>
              </a:rPr>
              <a:t>OECD</a:t>
            </a:r>
            <a:r>
              <a:rPr lang="he-IL" sz="1700" dirty="0">
                <a:solidFill>
                  <a:schemeClr val="bg2"/>
                </a:solidFill>
                <a:latin typeface="Perpetua" pitchFamily="18" charset="0"/>
              </a:rPr>
              <a:t> (22 אחוז). </a:t>
            </a:r>
            <a:r>
              <a:rPr lang="he-IL" sz="1700" b="1" dirty="0">
                <a:solidFill>
                  <a:schemeClr val="bg2"/>
                </a:solidFill>
                <a:latin typeface="Perpetua" pitchFamily="18" charset="0"/>
              </a:rPr>
              <a:t>שיעור ההשקעה הנמוך בישראל יכול להסביר כמחצית מהפער ברמת הפריון בין ישראל ל – </a:t>
            </a:r>
            <a:r>
              <a:rPr lang="en-US" sz="1700" b="1" dirty="0">
                <a:solidFill>
                  <a:schemeClr val="bg2"/>
                </a:solidFill>
                <a:latin typeface="Perpetua" pitchFamily="18" charset="0"/>
              </a:rPr>
              <a:t>OECD</a:t>
            </a:r>
            <a:r>
              <a:rPr lang="he-IL" sz="1700" b="1" dirty="0">
                <a:solidFill>
                  <a:schemeClr val="bg2"/>
                </a:solidFill>
                <a:latin typeface="Perpetua" pitchFamily="18" charset="0"/>
              </a:rPr>
              <a:t>.</a:t>
            </a:r>
          </a:p>
          <a:p>
            <a:pPr marL="769979" lvl="2" indent="-296146">
              <a:buFont typeface="Wingdings" pitchFamily="2" charset="2"/>
              <a:buChar char="§"/>
              <a:defRPr/>
            </a:pPr>
            <a:r>
              <a:rPr lang="he-IL" sz="1700" dirty="0">
                <a:solidFill>
                  <a:schemeClr val="bg2"/>
                </a:solidFill>
                <a:latin typeface="Perpetua" pitchFamily="18" charset="0"/>
              </a:rPr>
              <a:t>הסבר אפשרי לשיעורי ההשקעה הנמוכים הוא נטל הסיכון הביטחוני והזעזועים </a:t>
            </a:r>
            <a:r>
              <a:rPr lang="he-IL" sz="1700" dirty="0" err="1">
                <a:solidFill>
                  <a:schemeClr val="bg2"/>
                </a:solidFill>
                <a:latin typeface="Perpetua" pitchFamily="18" charset="0"/>
              </a:rPr>
              <a:t>הגיאו</a:t>
            </a:r>
            <a:r>
              <a:rPr lang="he-IL" sz="1700" dirty="0">
                <a:solidFill>
                  <a:schemeClr val="bg2"/>
                </a:solidFill>
                <a:latin typeface="Perpetua" pitchFamily="18" charset="0"/>
              </a:rPr>
              <a:t>-פוליטיים באזור הפוגעים בתשואה שניתן להשיג על השקעות. </a:t>
            </a:r>
          </a:p>
          <a:p>
            <a:pPr marL="296146" indent="-296146">
              <a:buFont typeface="Wingdings" pitchFamily="2" charset="2"/>
              <a:buChar char="§"/>
              <a:defRPr/>
            </a:pPr>
            <a:endParaRPr lang="he-IL" sz="1700" dirty="0">
              <a:solidFill>
                <a:schemeClr val="bg2"/>
              </a:solidFill>
              <a:latin typeface="Perpetua" pitchFamily="18" charset="0"/>
            </a:endParaRPr>
          </a:p>
          <a:p>
            <a:pPr marL="296146" indent="-296146">
              <a:buFont typeface="Wingdings" pitchFamily="2" charset="2"/>
              <a:buChar char="§"/>
              <a:defRPr/>
            </a:pPr>
            <a:r>
              <a:rPr lang="he-IL" b="1" dirty="0">
                <a:solidFill>
                  <a:schemeClr val="bg2"/>
                </a:solidFill>
                <a:latin typeface="Perpetua" pitchFamily="18" charset="0"/>
              </a:rPr>
              <a:t>השפעת גורמים תשתיתיים ובירוקרטיים: </a:t>
            </a:r>
            <a:r>
              <a:rPr lang="he-IL" sz="1700" dirty="0">
                <a:solidFill>
                  <a:schemeClr val="bg2"/>
                </a:solidFill>
                <a:latin typeface="Perpetua" pitchFamily="18" charset="0"/>
              </a:rPr>
              <a:t> הפער לרעת ישראל ברמת הפריון משקף פער לרעת ישראל בענפי המשק (למעט ענף התעשייה שם רמת הפריון זהה כמעט לחלוטין). לאור הפער האחיד בענפים השונים, יתכן שקיימים גורמים תשתיתיים ובירוקרטיים שמשפיעים לרעה.</a:t>
            </a:r>
          </a:p>
          <a:p>
            <a:pPr marL="296146" indent="-296146">
              <a:buFont typeface="Wingdings" pitchFamily="2" charset="2"/>
              <a:buChar char="§"/>
              <a:defRPr/>
            </a:pPr>
            <a:endParaRPr lang="he-IL" sz="1700" dirty="0">
              <a:solidFill>
                <a:schemeClr val="bg2"/>
              </a:solidFill>
              <a:latin typeface="Perpetua" pitchFamily="18" charset="0"/>
            </a:endParaRPr>
          </a:p>
          <a:p>
            <a:pPr marL="296146" indent="-296146">
              <a:buFont typeface="Wingdings" pitchFamily="2" charset="2"/>
              <a:buChar char="§"/>
              <a:defRPr/>
            </a:pPr>
            <a:r>
              <a:rPr lang="he-IL" b="1" dirty="0">
                <a:solidFill>
                  <a:schemeClr val="bg2"/>
                </a:solidFill>
                <a:latin typeface="Perpetua" pitchFamily="18" charset="0"/>
              </a:rPr>
              <a:t>סביבת הפעילות העסקית: </a:t>
            </a:r>
            <a:r>
              <a:rPr lang="he-IL" sz="1700" dirty="0">
                <a:solidFill>
                  <a:schemeClr val="bg2"/>
                </a:solidFill>
                <a:latin typeface="Perpetua" pitchFamily="18" charset="0"/>
              </a:rPr>
              <a:t>דו"ח הוועדה להגברת התחרות במשק הצביע על רמת תחרות נמוכה בישראל – בשל ריבוי קבוצות עסקיות השולטות במגוון רחב של שווקים.</a:t>
            </a:r>
          </a:p>
          <a:p>
            <a:pPr marL="769979" lvl="2" indent="-296146">
              <a:buFont typeface="Wingdings" pitchFamily="2" charset="2"/>
              <a:buChar char="§"/>
              <a:defRPr/>
            </a:pPr>
            <a:r>
              <a:rPr lang="he-IL" sz="1700" dirty="0">
                <a:solidFill>
                  <a:schemeClr val="bg2"/>
                </a:solidFill>
                <a:latin typeface="David" pitchFamily="2" charset="-79"/>
              </a:rPr>
              <a:t>סביבת הפעילות העסקית עשויה להשפיע על הפריון גם דרך </a:t>
            </a:r>
            <a:r>
              <a:rPr lang="he-IL" sz="1700" b="1" dirty="0">
                <a:solidFill>
                  <a:schemeClr val="bg2"/>
                </a:solidFill>
                <a:latin typeface="David" pitchFamily="2" charset="-79"/>
              </a:rPr>
              <a:t>הבירוקרטיה, הרגולציה ומערכות החוק. </a:t>
            </a:r>
            <a:r>
              <a:rPr lang="he-IL" sz="1700" dirty="0">
                <a:solidFill>
                  <a:schemeClr val="bg2"/>
                </a:solidFill>
                <a:latin typeface="David" pitchFamily="2" charset="-79"/>
              </a:rPr>
              <a:t>מדד ה – </a:t>
            </a:r>
            <a:r>
              <a:rPr lang="en-US" sz="1700" dirty="0">
                <a:solidFill>
                  <a:schemeClr val="bg2"/>
                </a:solidFill>
                <a:latin typeface="David" pitchFamily="2" charset="-79"/>
              </a:rPr>
              <a:t>Doing Business</a:t>
            </a:r>
            <a:r>
              <a:rPr lang="he-IL" sz="1700" dirty="0">
                <a:solidFill>
                  <a:schemeClr val="bg2"/>
                </a:solidFill>
                <a:latin typeface="David" pitchFamily="2" charset="-79"/>
              </a:rPr>
              <a:t> של הבנק העולמי מלמד כי בישראל נושאים אלו טעונים שיפור. </a:t>
            </a:r>
          </a:p>
          <a:p>
            <a:pPr marL="296146" indent="-296146">
              <a:buFont typeface="Wingdings" pitchFamily="2" charset="2"/>
              <a:buChar char="§"/>
              <a:defRPr/>
            </a:pPr>
            <a:endParaRPr lang="he-IL" sz="1700" dirty="0">
              <a:solidFill>
                <a:schemeClr val="bg2"/>
              </a:solidFill>
              <a:latin typeface="Perpetua" pitchFamily="18" charset="0"/>
            </a:endParaRPr>
          </a:p>
          <a:p>
            <a:pPr marL="296146" indent="-296146">
              <a:buFont typeface="Wingdings" pitchFamily="2" charset="2"/>
              <a:buChar char="§"/>
              <a:defRPr/>
            </a:pPr>
            <a:r>
              <a:rPr lang="he-IL" b="1" dirty="0">
                <a:solidFill>
                  <a:schemeClr val="bg2"/>
                </a:solidFill>
                <a:latin typeface="Perpetua" pitchFamily="18" charset="0"/>
              </a:rPr>
              <a:t>התרחבות כוח העבודה: </a:t>
            </a:r>
            <a:r>
              <a:rPr lang="he-IL" sz="1700" dirty="0">
                <a:solidFill>
                  <a:schemeClr val="bg2"/>
                </a:solidFill>
                <a:latin typeface="Perpetua" pitchFamily="18" charset="0"/>
              </a:rPr>
              <a:t>בשנים האחרונות התרחש בישראל תהליך ברור וייחודי של עליית שיעורי התעסוקה כתוצאה מעליית שיעורי ההשתתפות. המשתתפים החדשים נכנסים עם מעט ניסיון תעסוקתי, והדבר פוגע בפריון שלהם בשוק העבודה.</a:t>
            </a:r>
            <a:endParaRPr lang="he-IL" sz="1700" b="1" dirty="0">
              <a:solidFill>
                <a:schemeClr val="bg2"/>
              </a:solidFill>
              <a:latin typeface="Perpetua" pitchFamily="18" charset="0"/>
            </a:endParaRPr>
          </a:p>
          <a:p>
            <a:endParaRPr lang="he-IL" dirty="0"/>
          </a:p>
        </p:txBody>
      </p:sp>
      <p:sp>
        <p:nvSpPr>
          <p:cNvPr id="4" name="מציין מיקום של מספר שקופית 3"/>
          <p:cNvSpPr>
            <a:spLocks noGrp="1"/>
          </p:cNvSpPr>
          <p:nvPr>
            <p:ph type="sldNum" sz="quarter" idx="10"/>
          </p:nvPr>
        </p:nvSpPr>
        <p:spPr/>
        <p:txBody>
          <a:bodyPr/>
          <a:lstStyle/>
          <a:p>
            <a:pPr>
              <a:defRPr/>
            </a:pPr>
            <a:fld id="{D43C18E0-CD87-4F6E-9D98-61C0100AECB9}" type="slidenum">
              <a:rPr lang="he-IL" smtClean="0"/>
              <a:pPr>
                <a:defRPr/>
              </a:pPr>
              <a:t>4</a:t>
            </a:fld>
            <a:endParaRPr lang="en-US"/>
          </a:p>
        </p:txBody>
      </p:sp>
    </p:spTree>
    <p:extLst>
      <p:ext uri="{BB962C8B-B14F-4D97-AF65-F5344CB8AC3E}">
        <p14:creationId xmlns:p14="http://schemas.microsoft.com/office/powerpoint/2010/main" val="3003046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נראה</a:t>
            </a:r>
            <a:r>
              <a:rPr lang="he-IL" baseline="0" dirty="0"/>
              <a:t> לי מיותר</a:t>
            </a:r>
            <a:endParaRPr lang="he-IL" dirty="0"/>
          </a:p>
        </p:txBody>
      </p:sp>
      <p:sp>
        <p:nvSpPr>
          <p:cNvPr id="4" name="מציין מיקום של מספר שקופית 3"/>
          <p:cNvSpPr>
            <a:spLocks noGrp="1"/>
          </p:cNvSpPr>
          <p:nvPr>
            <p:ph type="sldNum" sz="quarter" idx="10"/>
          </p:nvPr>
        </p:nvSpPr>
        <p:spPr/>
        <p:txBody>
          <a:bodyPr/>
          <a:lstStyle/>
          <a:p>
            <a:pPr>
              <a:defRPr/>
            </a:pPr>
            <a:fld id="{D43C18E0-CD87-4F6E-9D98-61C0100AECB9}" type="slidenum">
              <a:rPr lang="he-IL" smtClean="0"/>
              <a:pPr>
                <a:defRPr/>
              </a:pPr>
              <a:t>5</a:t>
            </a:fld>
            <a:endParaRPr lang="en-US"/>
          </a:p>
        </p:txBody>
      </p:sp>
    </p:spTree>
    <p:extLst>
      <p:ext uri="{BB962C8B-B14F-4D97-AF65-F5344CB8AC3E}">
        <p14:creationId xmlns:p14="http://schemas.microsoft.com/office/powerpoint/2010/main" val="1848970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נראה</a:t>
            </a:r>
            <a:r>
              <a:rPr lang="he-IL" baseline="0" dirty="0"/>
              <a:t> לי מיותר</a:t>
            </a:r>
            <a:endParaRPr lang="he-IL" dirty="0"/>
          </a:p>
        </p:txBody>
      </p:sp>
      <p:sp>
        <p:nvSpPr>
          <p:cNvPr id="4" name="מציין מיקום של מספר שקופית 3"/>
          <p:cNvSpPr>
            <a:spLocks noGrp="1"/>
          </p:cNvSpPr>
          <p:nvPr>
            <p:ph type="sldNum" sz="quarter" idx="10"/>
          </p:nvPr>
        </p:nvSpPr>
        <p:spPr/>
        <p:txBody>
          <a:bodyPr/>
          <a:lstStyle/>
          <a:p>
            <a:pPr>
              <a:defRPr/>
            </a:pPr>
            <a:fld id="{D43C18E0-CD87-4F6E-9D98-61C0100AECB9}" type="slidenum">
              <a:rPr lang="he-IL" smtClean="0"/>
              <a:pPr>
                <a:defRPr/>
              </a:pPr>
              <a:t>6</a:t>
            </a:fld>
            <a:endParaRPr lang="en-US"/>
          </a:p>
        </p:txBody>
      </p:sp>
    </p:spTree>
    <p:extLst>
      <p:ext uri="{BB962C8B-B14F-4D97-AF65-F5344CB8AC3E}">
        <p14:creationId xmlns:p14="http://schemas.microsoft.com/office/powerpoint/2010/main" val="419620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נראה</a:t>
            </a:r>
            <a:r>
              <a:rPr lang="he-IL" baseline="0" dirty="0"/>
              <a:t> לי מיותר</a:t>
            </a:r>
            <a:endParaRPr lang="he-IL" dirty="0"/>
          </a:p>
        </p:txBody>
      </p:sp>
      <p:sp>
        <p:nvSpPr>
          <p:cNvPr id="4" name="מציין מיקום של מספר שקופית 3"/>
          <p:cNvSpPr>
            <a:spLocks noGrp="1"/>
          </p:cNvSpPr>
          <p:nvPr>
            <p:ph type="sldNum" sz="quarter" idx="10"/>
          </p:nvPr>
        </p:nvSpPr>
        <p:spPr/>
        <p:txBody>
          <a:bodyPr/>
          <a:lstStyle/>
          <a:p>
            <a:pPr>
              <a:defRPr/>
            </a:pPr>
            <a:fld id="{D43C18E0-CD87-4F6E-9D98-61C0100AECB9}" type="slidenum">
              <a:rPr lang="he-IL" smtClean="0"/>
              <a:pPr>
                <a:defRPr/>
              </a:pPr>
              <a:t>7</a:t>
            </a:fld>
            <a:endParaRPr lang="en-US"/>
          </a:p>
        </p:txBody>
      </p:sp>
    </p:spTree>
    <p:extLst>
      <p:ext uri="{BB962C8B-B14F-4D97-AF65-F5344CB8AC3E}">
        <p14:creationId xmlns:p14="http://schemas.microsoft.com/office/powerpoint/2010/main" val="1845607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הערה של קובי: השקעה כוללת בנייה.. חלק מהגידול בארה"ב קשור לעודפי בניה. כדאי להוריד את ארה"ב ולשים את מדינות ההשוואה.</a:t>
            </a:r>
          </a:p>
          <a:p>
            <a:r>
              <a:rPr lang="he-IL" dirty="0"/>
              <a:t>ההון</a:t>
            </a:r>
            <a:r>
              <a:rPr lang="he-IL" baseline="0" dirty="0"/>
              <a:t> לעובד בישראל ביחס להון לעובד ב-</a:t>
            </a:r>
            <a:r>
              <a:rPr lang="en-US" baseline="0" dirty="0"/>
              <a:t>OECD</a:t>
            </a:r>
            <a:r>
              <a:rPr lang="he-IL" baseline="0" dirty="0"/>
              <a:t> הוא 58%, וביחס להון לעובד בארה"ב הוא 50%</a:t>
            </a:r>
            <a:endParaRPr lang="en-US" dirty="0"/>
          </a:p>
        </p:txBody>
      </p:sp>
      <p:sp>
        <p:nvSpPr>
          <p:cNvPr id="4" name="מציין מיקום של מספר שקופית 3"/>
          <p:cNvSpPr>
            <a:spLocks noGrp="1"/>
          </p:cNvSpPr>
          <p:nvPr>
            <p:ph type="sldNum" sz="quarter" idx="10"/>
          </p:nvPr>
        </p:nvSpPr>
        <p:spPr/>
        <p:txBody>
          <a:bodyPr/>
          <a:lstStyle/>
          <a:p>
            <a:pPr>
              <a:defRPr/>
            </a:pPr>
            <a:fld id="{D43C18E0-CD87-4F6E-9D98-61C0100AECB9}" type="slidenum">
              <a:rPr lang="he-IL" smtClean="0"/>
              <a:pPr>
                <a:defRPr/>
              </a:pPr>
              <a:t>18</a:t>
            </a:fld>
            <a:endParaRPr lang="en-US"/>
          </a:p>
        </p:txBody>
      </p:sp>
    </p:spTree>
    <p:extLst>
      <p:ext uri="{BB962C8B-B14F-4D97-AF65-F5344CB8AC3E}">
        <p14:creationId xmlns:p14="http://schemas.microsoft.com/office/powerpoint/2010/main" val="4170340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9235" name="Rectangle 19"/>
          <p:cNvSpPr>
            <a:spLocks noGrp="1" noChangeArrowheads="1"/>
          </p:cNvSpPr>
          <p:nvPr>
            <p:ph type="ctrTitle"/>
          </p:nvPr>
        </p:nvSpPr>
        <p:spPr>
          <a:xfrm>
            <a:off x="32703" y="2780928"/>
            <a:ext cx="6019800" cy="2209800"/>
          </a:xfrm>
        </p:spPr>
        <p:txBody>
          <a:bodyPr/>
          <a:lstStyle>
            <a:lvl1pPr>
              <a:defRPr sz="5000">
                <a:solidFill>
                  <a:srgbClr val="FFFFFF"/>
                </a:solidFill>
              </a:defRPr>
            </a:lvl1pPr>
          </a:lstStyle>
          <a:p>
            <a:pPr lvl="0"/>
            <a:r>
              <a:rPr lang="he-IL" noProof="0" dirty="0"/>
              <a:t>לחץ כדי לערוך סגנון כותרת של תבנית בסיס</a:t>
            </a:r>
          </a:p>
        </p:txBody>
      </p:sp>
      <p:sp>
        <p:nvSpPr>
          <p:cNvPr id="9236" name="Rectangle 20"/>
          <p:cNvSpPr>
            <a:spLocks noGrp="1" noChangeArrowheads="1"/>
          </p:cNvSpPr>
          <p:nvPr>
            <p:ph type="subTitle" idx="1"/>
          </p:nvPr>
        </p:nvSpPr>
        <p:spPr>
          <a:xfrm>
            <a:off x="35496" y="5132784"/>
            <a:ext cx="6019800" cy="1752600"/>
          </a:xfrm>
        </p:spPr>
        <p:txBody>
          <a:bodyPr/>
          <a:lstStyle>
            <a:lvl1pPr marL="0" indent="0">
              <a:buFont typeface="Wingdings" pitchFamily="2" charset="2"/>
              <a:buNone/>
              <a:defRPr sz="3400"/>
            </a:lvl1pPr>
          </a:lstStyle>
          <a:p>
            <a:pPr lvl="0"/>
            <a:r>
              <a:rPr lang="he-IL" noProof="0" dirty="0"/>
              <a:t>לחץ כדי לערוך סגנון כותרת משנה של תבנית בסיס</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FD344130-AA8C-4FE8-9D74-DDCF6918956B}" type="slidenum">
              <a:rPr lang="he-IL"/>
              <a:pPr>
                <a:defRPr/>
              </a:pPr>
              <a:t>‹#›</a:t>
            </a:fld>
            <a:endParaRPr lang="en-US"/>
          </a:p>
        </p:txBody>
      </p:sp>
      <p:grpSp>
        <p:nvGrpSpPr>
          <p:cNvPr id="3" name="Group 2"/>
          <p:cNvGrpSpPr/>
          <p:nvPr userDrawn="1"/>
        </p:nvGrpSpPr>
        <p:grpSpPr>
          <a:xfrm>
            <a:off x="442683" y="260648"/>
            <a:ext cx="1609038" cy="2232248"/>
            <a:chOff x="442683" y="260648"/>
            <a:chExt cx="1537028" cy="2228625"/>
          </a:xfrm>
        </p:grpSpPr>
        <p:pic>
          <p:nvPicPr>
            <p:cNvPr id="21" name="תמונה 9" descr="Presentation3.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442684" y="260648"/>
              <a:ext cx="1537027" cy="22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oon 1"/>
            <p:cNvSpPr/>
            <p:nvPr userDrawn="1"/>
          </p:nvSpPr>
          <p:spPr>
            <a:xfrm rot="16200000">
              <a:off x="887161" y="1396723"/>
              <a:ext cx="648072" cy="1537027"/>
            </a:xfrm>
            <a:prstGeom prst="moon">
              <a:avLst>
                <a:gd name="adj" fmla="val 2536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userDrawn="1"/>
        </p:nvSpPr>
        <p:spPr>
          <a:xfrm>
            <a:off x="6156176" y="0"/>
            <a:ext cx="2987824"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75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4838139-140A-403C-B325-325DC16B1B45}" type="slidenum">
              <a:rPr lang="he-IL"/>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8660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457200"/>
            <a:ext cx="2057400" cy="5410200"/>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457200"/>
            <a:ext cx="6019800" cy="541020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EA160B1-20FB-4746-8BB2-2B85D3F38936}" type="slidenum">
              <a:rPr lang="he-IL"/>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54621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כותרת ותרשים">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457200"/>
            <a:ext cx="8229600" cy="1371600"/>
          </a:xfrm>
        </p:spPr>
        <p:txBody>
          <a:bodyPr/>
          <a:lstStyle/>
          <a:p>
            <a:r>
              <a:rPr lang="he-IL"/>
              <a:t>לחץ כדי לערוך סגנון כותרת של תבנית בסיס</a:t>
            </a:r>
          </a:p>
        </p:txBody>
      </p:sp>
      <p:sp>
        <p:nvSpPr>
          <p:cNvPr id="3" name="מציין מיקום תרשים 2"/>
          <p:cNvSpPr>
            <a:spLocks noGrp="1"/>
          </p:cNvSpPr>
          <p:nvPr>
            <p:ph type="chart" idx="1"/>
          </p:nvPr>
        </p:nvSpPr>
        <p:spPr>
          <a:xfrm>
            <a:off x="457200" y="1981200"/>
            <a:ext cx="8229600" cy="3886200"/>
          </a:xfrm>
        </p:spPr>
        <p:txBody>
          <a:bodyPr/>
          <a:lstStyle/>
          <a:p>
            <a:pPr lvl="0"/>
            <a:endParaRPr lang="he-IL"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D331739-1D4B-4A67-BB5C-09DB3E8E1AB7}" type="slidenum">
              <a:rPr lang="he-IL"/>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4902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תוכן">
    <p:spTree>
      <p:nvGrpSpPr>
        <p:cNvPr id="1" name=""/>
        <p:cNvGrpSpPr/>
        <p:nvPr/>
      </p:nvGrpSpPr>
      <p:grpSpPr>
        <a:xfrm>
          <a:off x="0" y="0"/>
          <a:ext cx="0" cy="0"/>
          <a:chOff x="0" y="0"/>
          <a:chExt cx="0" cy="0"/>
        </a:xfrm>
      </p:grpSpPr>
      <p:sp>
        <p:nvSpPr>
          <p:cNvPr id="2" name="מציין מיקום תוכן 1"/>
          <p:cNvSpPr>
            <a:spLocks noGrp="1"/>
          </p:cNvSpPr>
          <p:nvPr>
            <p:ph/>
          </p:nvPr>
        </p:nvSpPr>
        <p:spPr>
          <a:xfrm>
            <a:off x="457200" y="457200"/>
            <a:ext cx="8229600" cy="5410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86FB375-4E84-4E9A-8008-347EAADB85C5}" type="slidenum">
              <a:rPr lang="he-IL"/>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43126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A73BD7E-668B-4DE7-8384-BBC91CCB71CB}" type="slidenum">
              <a:rPr lang="he-IL"/>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85211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E7CE999-C7CC-4B41-ACEA-3DB186AAA4E3}" type="slidenum">
              <a:rPr lang="he-IL"/>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92513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4573AC4-5DD2-4ED0-9128-7F75477D1B90}" type="slidenum">
              <a:rPr lang="he-IL"/>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3930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DE05A84E-3FEC-4B9D-B823-E87B166CD20E}" type="slidenum">
              <a:rPr lang="he-IL"/>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43201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3FEA2B7-916D-452E-B480-6D8DB6880B1E}" type="slidenum">
              <a:rPr lang="he-IL"/>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3854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E84A8A34-F777-46F0-8A11-F2FB5058D30E}" type="slidenum">
              <a:rPr lang="he-IL"/>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3102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728667D-09B7-4F7E-8EFA-3BED8E2CACFD}" type="slidenum">
              <a:rPr lang="he-IL"/>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4235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D5C7137-472E-40AB-9E9B-9C2D90B56900}" type="slidenum">
              <a:rPr lang="he-IL"/>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24503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תמונה 9" descr="Presentation3.jpg"/>
          <p:cNvPicPr>
            <a:picLocks noChangeAspect="1"/>
          </p:cNvPicPr>
          <p:nvPr/>
        </p:nvPicPr>
        <p:blipFill>
          <a:blip r:embed="rId15" cstate="print">
            <a:extLst>
              <a:ext uri="{28A0092B-C50C-407E-A947-70E740481C1C}">
                <a14:useLocalDpi xmlns:a14="http://schemas.microsoft.com/office/drawing/2010/main"/>
              </a:ext>
            </a:extLst>
          </a:blip>
          <a:srcRect/>
          <a:stretch>
            <a:fillRect/>
          </a:stretch>
        </p:blipFill>
        <p:spPr bwMode="auto">
          <a:xfrm>
            <a:off x="8610" y="2208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ftr" sz="quarter" idx="3"/>
          </p:nvPr>
        </p:nvSpPr>
        <p:spPr bwMode="auto">
          <a:xfrm>
            <a:off x="2970508" y="6453336"/>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200">
                <a:latin typeface="Arial" pitchFamily="34" charset="0"/>
                <a:cs typeface="Arial" pitchFamily="34" charset="0"/>
              </a:defRPr>
            </a:lvl1pPr>
          </a:lstStyle>
          <a:p>
            <a:pPr>
              <a:defRPr/>
            </a:pPr>
            <a:endParaRPr lang="en-US" dirty="0"/>
          </a:p>
        </p:txBody>
      </p:sp>
      <p:sp>
        <p:nvSpPr>
          <p:cNvPr id="8195" name="Rectangle 3"/>
          <p:cNvSpPr>
            <a:spLocks noGrp="1" noChangeArrowheads="1"/>
          </p:cNvSpPr>
          <p:nvPr>
            <p:ph type="sldNum" sz="quarter" idx="4"/>
          </p:nvPr>
        </p:nvSpPr>
        <p:spPr bwMode="auto">
          <a:xfrm>
            <a:off x="6399508" y="6453336"/>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200">
                <a:latin typeface="Arial" pitchFamily="34" charset="0"/>
                <a:cs typeface="Arial" pitchFamily="34" charset="0"/>
              </a:defRPr>
            </a:lvl1pPr>
          </a:lstStyle>
          <a:p>
            <a:pPr>
              <a:defRPr/>
            </a:pPr>
            <a:fld id="{4AB3FCBC-F421-462F-980A-A8BF01F8E504}" type="slidenum">
              <a:rPr lang="he-IL" smtClean="0"/>
              <a:pPr>
                <a:defRPr/>
              </a:pPr>
              <a:t>‹#›</a:t>
            </a:fld>
            <a:endParaRPr lang="en-US"/>
          </a:p>
        </p:txBody>
      </p:sp>
      <p:sp>
        <p:nvSpPr>
          <p:cNvPr id="1029" name="Rectangle 14"/>
          <p:cNvSpPr>
            <a:spLocks noGrp="1" noChangeArrowheads="1"/>
          </p:cNvSpPr>
          <p:nvPr>
            <p:ph type="title"/>
          </p:nvPr>
        </p:nvSpPr>
        <p:spPr bwMode="auto">
          <a:xfrm>
            <a:off x="1475656" y="116632"/>
            <a:ext cx="719710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e-IL" altLang="en-US" dirty="0"/>
              <a:t>לחץ כדי לערוך תבנית בסיס</a:t>
            </a:r>
          </a:p>
        </p:txBody>
      </p:sp>
      <p:sp>
        <p:nvSpPr>
          <p:cNvPr id="1030" name="Rectangle 15"/>
          <p:cNvSpPr>
            <a:spLocks noGrp="1" noChangeArrowheads="1"/>
          </p:cNvSpPr>
          <p:nvPr>
            <p:ph type="body" idx="1"/>
          </p:nvPr>
        </p:nvSpPr>
        <p:spPr bwMode="auto">
          <a:xfrm>
            <a:off x="465810" y="1700808"/>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altLang="en-US" dirty="0"/>
              <a:t>לחץ כדי לערוך סגנונות טקסט של תבנית בסיס</a:t>
            </a:r>
          </a:p>
          <a:p>
            <a:pPr lvl="1"/>
            <a:r>
              <a:rPr lang="he-IL" altLang="en-US" dirty="0"/>
              <a:t>רמה שנייה</a:t>
            </a:r>
          </a:p>
          <a:p>
            <a:pPr lvl="2"/>
            <a:r>
              <a:rPr lang="he-IL" altLang="en-US" dirty="0"/>
              <a:t>רמה שלישית</a:t>
            </a:r>
          </a:p>
          <a:p>
            <a:pPr lvl="3"/>
            <a:r>
              <a:rPr lang="he-IL" altLang="en-US" dirty="0"/>
              <a:t>רמה רביעית</a:t>
            </a:r>
          </a:p>
          <a:p>
            <a:pPr lvl="4"/>
            <a:r>
              <a:rPr lang="he-IL" altLang="en-US" dirty="0"/>
              <a:t>רמה חמישית</a:t>
            </a:r>
          </a:p>
        </p:txBody>
      </p:sp>
      <p:sp>
        <p:nvSpPr>
          <p:cNvPr id="8208" name="Rectangle 16"/>
          <p:cNvSpPr>
            <a:spLocks noGrp="1" noChangeArrowheads="1"/>
          </p:cNvSpPr>
          <p:nvPr>
            <p:ph type="dt" sz="half" idx="2"/>
          </p:nvPr>
        </p:nvSpPr>
        <p:spPr bwMode="auto">
          <a:xfrm>
            <a:off x="323528" y="643428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200">
                <a:latin typeface="Arial" pitchFamily="34" charset="0"/>
                <a:cs typeface="Arial" pitchFamily="34"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7934" r:id="rId1"/>
    <p:sldLayoutId id="2147487922" r:id="rId2"/>
    <p:sldLayoutId id="2147487923" r:id="rId3"/>
    <p:sldLayoutId id="2147487924" r:id="rId4"/>
    <p:sldLayoutId id="2147487925" r:id="rId5"/>
    <p:sldLayoutId id="2147487926" r:id="rId6"/>
    <p:sldLayoutId id="2147487927" r:id="rId7"/>
    <p:sldLayoutId id="2147487928" r:id="rId8"/>
    <p:sldLayoutId id="2147487929" r:id="rId9"/>
    <p:sldLayoutId id="2147487930" r:id="rId10"/>
    <p:sldLayoutId id="2147487931" r:id="rId11"/>
    <p:sldLayoutId id="2147487932" r:id="rId12"/>
    <p:sldLayoutId id="2147487933" r:id="rId13"/>
  </p:sldLayoutIdLst>
  <p:hf hdr="0" ftr="0" dt="0"/>
  <p:txStyles>
    <p:titleStyle>
      <a:lvl1pPr algn="l" rtl="0" eaLnBrk="0" fontAlgn="base" hangingPunct="0">
        <a:spcBef>
          <a:spcPct val="0"/>
        </a:spcBef>
        <a:spcAft>
          <a:spcPct val="0"/>
        </a:spcAft>
        <a:defRPr sz="4400">
          <a:solidFill>
            <a:schemeClr val="tx2">
              <a:lumMod val="75000"/>
              <a:lumOff val="25000"/>
            </a:schemeClr>
          </a:solidFill>
          <a:latin typeface="+mj-lt"/>
          <a:ea typeface="+mj-ea"/>
          <a:cs typeface="+mj-cs"/>
        </a:defRPr>
      </a:lvl1pPr>
      <a:lvl2pPr algn="l" rtl="1" eaLnBrk="0" fontAlgn="base" hangingPunct="0">
        <a:spcBef>
          <a:spcPct val="0"/>
        </a:spcBef>
        <a:spcAft>
          <a:spcPct val="0"/>
        </a:spcAft>
        <a:defRPr sz="4400">
          <a:solidFill>
            <a:schemeClr val="tx1"/>
          </a:solidFill>
          <a:latin typeface="Arial" pitchFamily="34" charset="0"/>
          <a:cs typeface="Arial" pitchFamily="34" charset="0"/>
        </a:defRPr>
      </a:lvl2pPr>
      <a:lvl3pPr algn="l" rtl="1" eaLnBrk="0" fontAlgn="base" hangingPunct="0">
        <a:spcBef>
          <a:spcPct val="0"/>
        </a:spcBef>
        <a:spcAft>
          <a:spcPct val="0"/>
        </a:spcAft>
        <a:defRPr sz="4400">
          <a:solidFill>
            <a:schemeClr val="tx1"/>
          </a:solidFill>
          <a:latin typeface="Arial" pitchFamily="34" charset="0"/>
          <a:cs typeface="Arial" pitchFamily="34" charset="0"/>
        </a:defRPr>
      </a:lvl3pPr>
      <a:lvl4pPr algn="l" rtl="1" eaLnBrk="0" fontAlgn="base" hangingPunct="0">
        <a:spcBef>
          <a:spcPct val="0"/>
        </a:spcBef>
        <a:spcAft>
          <a:spcPct val="0"/>
        </a:spcAft>
        <a:defRPr sz="4400">
          <a:solidFill>
            <a:schemeClr val="tx1"/>
          </a:solidFill>
          <a:latin typeface="Arial" pitchFamily="34" charset="0"/>
          <a:cs typeface="Arial" pitchFamily="34" charset="0"/>
        </a:defRPr>
      </a:lvl4pPr>
      <a:lvl5pPr algn="l"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l" rtl="1" fontAlgn="base">
        <a:spcBef>
          <a:spcPct val="0"/>
        </a:spcBef>
        <a:spcAft>
          <a:spcPct val="0"/>
        </a:spcAft>
        <a:defRPr sz="4400">
          <a:solidFill>
            <a:schemeClr val="tx1"/>
          </a:solidFill>
          <a:latin typeface="Arial" pitchFamily="34" charset="0"/>
          <a:cs typeface="Arial" pitchFamily="34" charset="0"/>
        </a:defRPr>
      </a:lvl6pPr>
      <a:lvl7pPr marL="914400" algn="l" rtl="1" fontAlgn="base">
        <a:spcBef>
          <a:spcPct val="0"/>
        </a:spcBef>
        <a:spcAft>
          <a:spcPct val="0"/>
        </a:spcAft>
        <a:defRPr sz="4400">
          <a:solidFill>
            <a:schemeClr val="tx1"/>
          </a:solidFill>
          <a:latin typeface="Arial" pitchFamily="34" charset="0"/>
          <a:cs typeface="Arial" pitchFamily="34" charset="0"/>
        </a:defRPr>
      </a:lvl7pPr>
      <a:lvl8pPr marL="1371600" algn="l" rtl="1" fontAlgn="base">
        <a:spcBef>
          <a:spcPct val="0"/>
        </a:spcBef>
        <a:spcAft>
          <a:spcPct val="0"/>
        </a:spcAft>
        <a:defRPr sz="4400">
          <a:solidFill>
            <a:schemeClr val="tx1"/>
          </a:solidFill>
          <a:latin typeface="Arial" pitchFamily="34" charset="0"/>
          <a:cs typeface="Arial" pitchFamily="34" charset="0"/>
        </a:defRPr>
      </a:lvl8pPr>
      <a:lvl9pPr marL="1828800" algn="l" rtl="1"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tx1">
            <a:lumMod val="75000"/>
            <a:lumOff val="25000"/>
          </a:schemeClr>
        </a:buClr>
        <a:buSzPct val="75000"/>
        <a:buFont typeface="Wingdings" panose="05000000000000000000" pitchFamily="2" charset="2"/>
        <a:buChar char="§"/>
        <a:defRPr sz="3200">
          <a:solidFill>
            <a:schemeClr val="tx2">
              <a:lumMod val="75000"/>
              <a:lumOff val="25000"/>
            </a:schemeClr>
          </a:solidFill>
          <a:latin typeface="+mn-lt"/>
          <a:ea typeface="+mn-ea"/>
          <a:cs typeface="+mn-cs"/>
        </a:defRPr>
      </a:lvl1pPr>
      <a:lvl2pPr marL="742950" indent="-285750" algn="l" rtl="0" eaLnBrk="0" fontAlgn="base" hangingPunct="0">
        <a:spcBef>
          <a:spcPct val="20000"/>
        </a:spcBef>
        <a:spcAft>
          <a:spcPct val="0"/>
        </a:spcAft>
        <a:buClr>
          <a:schemeClr val="tx1">
            <a:lumMod val="75000"/>
            <a:lumOff val="25000"/>
          </a:schemeClr>
        </a:buClr>
        <a:buSzPct val="80000"/>
        <a:buFont typeface="Arial Black" panose="020B0A04020102020204" pitchFamily="34" charset="0"/>
        <a:buChar char="­"/>
        <a:defRPr sz="2800">
          <a:solidFill>
            <a:schemeClr val="tx2">
              <a:lumMod val="75000"/>
              <a:lumOff val="25000"/>
            </a:schemeClr>
          </a:solidFill>
          <a:latin typeface="+mn-lt"/>
          <a:cs typeface="+mn-cs"/>
        </a:defRPr>
      </a:lvl2pPr>
      <a:lvl3pPr marL="1143000" indent="-228600" algn="l" rtl="0" eaLnBrk="0" fontAlgn="base" hangingPunct="0">
        <a:spcBef>
          <a:spcPct val="20000"/>
        </a:spcBef>
        <a:spcAft>
          <a:spcPct val="0"/>
        </a:spcAft>
        <a:buClr>
          <a:schemeClr val="tx1">
            <a:lumMod val="75000"/>
            <a:lumOff val="25000"/>
          </a:schemeClr>
        </a:buClr>
        <a:buSzPct val="65000"/>
        <a:buFont typeface="Arial Black" panose="020B0A04020102020204" pitchFamily="34" charset="0"/>
        <a:buChar char="-"/>
        <a:defRPr sz="2400">
          <a:solidFill>
            <a:schemeClr val="tx2">
              <a:lumMod val="75000"/>
              <a:lumOff val="25000"/>
            </a:schemeClr>
          </a:solidFill>
          <a:latin typeface="+mn-lt"/>
          <a:cs typeface="+mn-cs"/>
        </a:defRPr>
      </a:lvl3pPr>
      <a:lvl4pPr marL="1600200" indent="-228600" algn="l" rtl="0" eaLnBrk="0" fontAlgn="base" hangingPunct="0">
        <a:spcBef>
          <a:spcPct val="20000"/>
        </a:spcBef>
        <a:spcAft>
          <a:spcPct val="0"/>
        </a:spcAft>
        <a:buClr>
          <a:schemeClr val="tx1">
            <a:lumMod val="75000"/>
            <a:lumOff val="25000"/>
          </a:schemeClr>
        </a:buClr>
        <a:buSzPct val="70000"/>
        <a:buFont typeface="Arial" panose="020B0604020202020204" pitchFamily="34" charset="0"/>
        <a:buChar char="−"/>
        <a:defRPr sz="2000">
          <a:solidFill>
            <a:schemeClr val="tx2">
              <a:lumMod val="75000"/>
              <a:lumOff val="25000"/>
            </a:schemeClr>
          </a:solidFill>
          <a:latin typeface="+mn-lt"/>
          <a:cs typeface="+mn-cs"/>
        </a:defRPr>
      </a:lvl4pPr>
      <a:lvl5pPr marL="2057400" indent="-228600" algn="l" rtl="0" eaLnBrk="0" fontAlgn="base" hangingPunct="0">
        <a:spcBef>
          <a:spcPct val="20000"/>
        </a:spcBef>
        <a:spcAft>
          <a:spcPct val="0"/>
        </a:spcAft>
        <a:buClr>
          <a:schemeClr val="tx1">
            <a:lumMod val="75000"/>
            <a:lumOff val="25000"/>
          </a:schemeClr>
        </a:buClr>
        <a:buFont typeface="Arial" panose="020B0604020202020204" pitchFamily="34" charset="0"/>
        <a:buChar char="−"/>
        <a:defRPr sz="2000">
          <a:solidFill>
            <a:schemeClr val="tx2">
              <a:lumMod val="75000"/>
              <a:lumOff val="25000"/>
            </a:schemeClr>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מציין מיקום של מספר שקופית 2"/>
          <p:cNvSpPr txBox="1">
            <a:spLocks noGrp="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rtl="0" eaLnBrk="1" hangingPunct="1">
              <a:spcBef>
                <a:spcPct val="0"/>
              </a:spcBef>
              <a:buClrTx/>
              <a:buSzTx/>
              <a:buFontTx/>
              <a:buNone/>
            </a:pPr>
            <a:fld id="{1EC8BDEA-AA6F-4B7C-8349-0F7461440061}" type="slidenum">
              <a:rPr lang="he-IL" altLang="en-US" sz="1200">
                <a:solidFill>
                  <a:schemeClr val="bg2"/>
                </a:solidFill>
                <a:latin typeface="Arial Black" pitchFamily="34" charset="0"/>
                <a:cs typeface="Arial" charset="0"/>
              </a:rPr>
              <a:pPr rtl="0" eaLnBrk="1" hangingPunct="1">
                <a:spcBef>
                  <a:spcPct val="0"/>
                </a:spcBef>
                <a:buClrTx/>
                <a:buSzTx/>
                <a:buFontTx/>
                <a:buNone/>
              </a:pPr>
              <a:t>1</a:t>
            </a:fld>
            <a:endParaRPr lang="en-US" altLang="en-US" sz="1200">
              <a:solidFill>
                <a:schemeClr val="bg2"/>
              </a:solidFill>
              <a:latin typeface="Arial Black" pitchFamily="34" charset="0"/>
              <a:cs typeface="Arial" charset="0"/>
            </a:endParaRPr>
          </a:p>
        </p:txBody>
      </p:sp>
      <p:pic>
        <p:nvPicPr>
          <p:cNvPr id="4099" name="Picture 3" descr="BOI_BLUE"/>
          <p:cNvPicPr>
            <a:picLocks noChangeAspect="1" noChangeArrowheads="1"/>
          </p:cNvPicPr>
          <p:nvPr/>
        </p:nvPicPr>
        <p:blipFill>
          <a:blip r:embed="rId3" cstate="print">
            <a:lum bright="96000" contrast="-24000"/>
            <a:extLst>
              <a:ext uri="{28A0092B-C50C-407E-A947-70E740481C1C}">
                <a14:useLocalDpi xmlns:a14="http://schemas.microsoft.com/office/drawing/2010/main"/>
              </a:ext>
            </a:extLst>
          </a:blip>
          <a:srcRect/>
          <a:stretch>
            <a:fillRect/>
          </a:stretch>
        </p:blipFill>
        <p:spPr bwMode="auto">
          <a:xfrm>
            <a:off x="-36513" y="-26988"/>
            <a:ext cx="917892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txBox="1">
            <a:spLocks noChangeArrowheads="1"/>
          </p:cNvSpPr>
          <p:nvPr/>
        </p:nvSpPr>
        <p:spPr bwMode="auto">
          <a:xfrm>
            <a:off x="31002" y="3431554"/>
            <a:ext cx="9178926" cy="2457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a:buNone/>
            </a:pPr>
            <a:r>
              <a:rPr lang="en-US" altLang="en-US" sz="2600" b="1" dirty="0">
                <a:solidFill>
                  <a:schemeClr val="bg2">
                    <a:lumMod val="75000"/>
                  </a:schemeClr>
                </a:solidFill>
              </a:rPr>
              <a:t>Dr. </a:t>
            </a:r>
            <a:r>
              <a:rPr lang="en-US" altLang="en-US" sz="2600" b="1" dirty="0" err="1">
                <a:solidFill>
                  <a:schemeClr val="bg2">
                    <a:lumMod val="75000"/>
                  </a:schemeClr>
                </a:solidFill>
              </a:rPr>
              <a:t>Eyal</a:t>
            </a:r>
            <a:r>
              <a:rPr lang="en-US" altLang="en-US" sz="2600" b="1" dirty="0">
                <a:solidFill>
                  <a:schemeClr val="bg2">
                    <a:lumMod val="75000"/>
                  </a:schemeClr>
                </a:solidFill>
              </a:rPr>
              <a:t> </a:t>
            </a:r>
            <a:r>
              <a:rPr lang="en-US" altLang="en-US" sz="2600" b="1" dirty="0" err="1">
                <a:solidFill>
                  <a:schemeClr val="bg2">
                    <a:lumMod val="75000"/>
                  </a:schemeClr>
                </a:solidFill>
              </a:rPr>
              <a:t>Argov</a:t>
            </a:r>
            <a:endParaRPr lang="he-IL" altLang="en-US" sz="2600" b="1" dirty="0">
              <a:solidFill>
                <a:schemeClr val="bg2">
                  <a:lumMod val="75000"/>
                </a:schemeClr>
              </a:solidFill>
            </a:endParaRPr>
          </a:p>
          <a:p>
            <a:pPr algn="ctr">
              <a:lnSpc>
                <a:spcPct val="150000"/>
              </a:lnSpc>
              <a:buNone/>
            </a:pPr>
            <a:r>
              <a:rPr lang="en-US" altLang="en-US" sz="2600" b="1" dirty="0">
                <a:solidFill>
                  <a:schemeClr val="bg2">
                    <a:lumMod val="75000"/>
                  </a:schemeClr>
                </a:solidFill>
              </a:rPr>
              <a:t>Research Department - Bank of Israel</a:t>
            </a:r>
          </a:p>
          <a:p>
            <a:pPr algn="ctr">
              <a:lnSpc>
                <a:spcPct val="150000"/>
              </a:lnSpc>
              <a:buNone/>
            </a:pPr>
            <a:r>
              <a:rPr lang="en-US" altLang="en-US" sz="3600" b="1" dirty="0">
                <a:solidFill>
                  <a:schemeClr val="bg2">
                    <a:lumMod val="75000"/>
                  </a:schemeClr>
                </a:solidFill>
              </a:rPr>
              <a:t>Israel National Defense College</a:t>
            </a:r>
            <a:endParaRPr lang="he-IL" altLang="en-US" sz="3600" b="1" dirty="0">
              <a:solidFill>
                <a:schemeClr val="bg2">
                  <a:lumMod val="75000"/>
                </a:schemeClr>
              </a:solidFill>
            </a:endParaRPr>
          </a:p>
          <a:p>
            <a:pPr algn="ctr">
              <a:buNone/>
            </a:pPr>
            <a:r>
              <a:rPr lang="en-US" altLang="en-US" sz="3600" b="1" dirty="0">
                <a:solidFill>
                  <a:schemeClr val="bg2">
                    <a:lumMod val="75000"/>
                  </a:schemeClr>
                </a:solidFill>
              </a:rPr>
              <a:t>March 12</a:t>
            </a:r>
            <a:r>
              <a:rPr lang="en-US" altLang="en-US" sz="3600" b="1" baseline="30000" dirty="0">
                <a:solidFill>
                  <a:schemeClr val="bg2">
                    <a:lumMod val="75000"/>
                  </a:schemeClr>
                </a:solidFill>
              </a:rPr>
              <a:t>th</a:t>
            </a:r>
            <a:r>
              <a:rPr lang="en-US" altLang="en-US" sz="3600" b="1" dirty="0">
                <a:solidFill>
                  <a:schemeClr val="bg2">
                    <a:lumMod val="75000"/>
                  </a:schemeClr>
                </a:solidFill>
              </a:rPr>
              <a:t> 2019</a:t>
            </a:r>
            <a:endParaRPr lang="he-IL" altLang="en-US" sz="3600" b="1" dirty="0">
              <a:solidFill>
                <a:schemeClr val="bg2">
                  <a:lumMod val="75000"/>
                </a:schemeClr>
              </a:solidFill>
            </a:endParaRPr>
          </a:p>
        </p:txBody>
      </p:sp>
      <p:sp>
        <p:nvSpPr>
          <p:cNvPr id="7" name="Rectangle 2"/>
          <p:cNvSpPr txBox="1">
            <a:spLocks noChangeArrowheads="1"/>
          </p:cNvSpPr>
          <p:nvPr/>
        </p:nvSpPr>
        <p:spPr bwMode="auto">
          <a:xfrm>
            <a:off x="0" y="908720"/>
            <a:ext cx="9144000" cy="236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David" pitchFamily="2" charset="-79"/>
                <a:ea typeface="+mn-ea"/>
                <a:cs typeface="David" pitchFamily="2" charset="-79"/>
              </a:defRPr>
            </a:lvl1pPr>
            <a:lvl2pPr marL="742950" indent="-285750" algn="r" rtl="1"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David" pitchFamily="2" charset="-79"/>
                <a:cs typeface="David" pitchFamily="2" charset="-79"/>
              </a:defRPr>
            </a:lvl2pPr>
            <a:lvl3pPr marL="1143000" indent="-228600" algn="r" rtl="1"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David" pitchFamily="2" charset="-79"/>
                <a:cs typeface="David" pitchFamily="2" charset="-79"/>
              </a:defRPr>
            </a:lvl3pPr>
            <a:lvl4pPr marL="1600200" indent="-228600" algn="r" rtl="1"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David" pitchFamily="2" charset="-79"/>
                <a:cs typeface="David" pitchFamily="2" charset="-79"/>
              </a:defRPr>
            </a:lvl4pPr>
            <a:lvl5pPr marL="20574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2" charset="-79"/>
                <a:cs typeface="David" pitchFamily="2" charset="-79"/>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algn="ctr">
              <a:spcBef>
                <a:spcPts val="600"/>
              </a:spcBef>
              <a:buFont typeface="Wingdings" pitchFamily="2" charset="2"/>
              <a:buNone/>
              <a:defRPr/>
            </a:pPr>
            <a:r>
              <a:rPr lang="en-US" altLang="en-US" sz="6400" b="1" dirty="0">
                <a:solidFill>
                  <a:schemeClr val="bg2">
                    <a:lumMod val="75000"/>
                  </a:schemeClr>
                </a:solidFill>
                <a:latin typeface="David" pitchFamily="34" charset="-79"/>
                <a:cs typeface="David" pitchFamily="34" charset="-79"/>
              </a:rPr>
              <a:t>Israel’s Labor Productivity Challenges</a:t>
            </a:r>
            <a:endParaRPr lang="he-IL" altLang="en-US" sz="6400" b="1" dirty="0">
              <a:solidFill>
                <a:schemeClr val="bg2">
                  <a:lumMod val="75000"/>
                </a:schemeClr>
              </a:solidFill>
              <a:latin typeface="David" pitchFamily="34" charset="-79"/>
              <a:cs typeface="David" pitchFamily="34" charset="-79"/>
            </a:endParaRPr>
          </a:p>
        </p:txBody>
      </p:sp>
    </p:spTree>
    <p:extLst>
      <p:ext uri="{BB962C8B-B14F-4D97-AF65-F5344CB8AC3E}">
        <p14:creationId xmlns:p14="http://schemas.microsoft.com/office/powerpoint/2010/main" val="1883790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EB0BDA33-2DAA-4E61-9591-20C77109ADD5}"/>
              </a:ext>
            </a:extLst>
          </p:cNvPr>
          <p:cNvPicPr>
            <a:picLocks noChangeAspect="1"/>
          </p:cNvPicPr>
          <p:nvPr/>
        </p:nvPicPr>
        <p:blipFill>
          <a:blip r:embed="rId2" cstate="print"/>
          <a:stretch>
            <a:fillRect/>
          </a:stretch>
        </p:blipFill>
        <p:spPr>
          <a:xfrm>
            <a:off x="251520" y="1484784"/>
            <a:ext cx="8718741" cy="4896544"/>
          </a:xfrm>
          <a:prstGeom prst="rect">
            <a:avLst/>
          </a:prstGeom>
        </p:spPr>
      </p:pic>
      <p:sp>
        <p:nvSpPr>
          <p:cNvPr id="4" name="מציין מיקום של מספר שקופית 3"/>
          <p:cNvSpPr>
            <a:spLocks noGrp="1"/>
          </p:cNvSpPr>
          <p:nvPr>
            <p:ph type="sldNum" sz="quarter" idx="11"/>
          </p:nvPr>
        </p:nvSpPr>
        <p:spPr/>
        <p:txBody>
          <a:bodyPr/>
          <a:lstStyle/>
          <a:p>
            <a:pPr>
              <a:defRPr/>
            </a:pPr>
            <a:fld id="{0D331739-1D4B-4A67-BB5C-09DB3E8E1AB7}" type="slidenum">
              <a:rPr lang="he-IL" smtClean="0"/>
              <a:pPr>
                <a:defRPr/>
              </a:pPr>
              <a:t>10</a:t>
            </a:fld>
            <a:endParaRPr lang="en-US"/>
          </a:p>
        </p:txBody>
      </p:sp>
      <p:sp>
        <p:nvSpPr>
          <p:cNvPr id="2" name="TextBox 1">
            <a:extLst>
              <a:ext uri="{FF2B5EF4-FFF2-40B4-BE49-F238E27FC236}">
                <a16:creationId xmlns:a16="http://schemas.microsoft.com/office/drawing/2014/main" id="{168CA06D-3988-4B3E-AD60-1E872328CF87}"/>
              </a:ext>
            </a:extLst>
          </p:cNvPr>
          <p:cNvSpPr txBox="1"/>
          <p:nvPr/>
        </p:nvSpPr>
        <p:spPr>
          <a:xfrm>
            <a:off x="761032" y="2060848"/>
            <a:ext cx="7489500" cy="3139321"/>
          </a:xfrm>
          <a:prstGeom prst="rect">
            <a:avLst/>
          </a:prstGeom>
          <a:noFill/>
        </p:spPr>
        <p:txBody>
          <a:bodyPr wrap="square" rtlCol="1">
            <a:spAutoFit/>
          </a:bodyPr>
          <a:lstStyle/>
          <a:p>
            <a:pPr algn="ctr"/>
            <a:r>
              <a:rPr lang="en-US" sz="6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Human Capital:</a:t>
            </a:r>
          </a:p>
          <a:p>
            <a:pPr algn="ctr"/>
            <a:r>
              <a:rPr lang="en-US" sz="6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Education and Skills</a:t>
            </a:r>
            <a:endParaRPr lang="he-IL" sz="6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4076260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txBox="1">
            <a:spLocks/>
          </p:cNvSpPr>
          <p:nvPr/>
        </p:nvSpPr>
        <p:spPr>
          <a:xfrm>
            <a:off x="1799184" y="188640"/>
            <a:ext cx="73448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r" rtl="1" eaLnBrk="0" hangingPunct="0">
              <a:defRPr sz="2800" b="1">
                <a:solidFill>
                  <a:schemeClr val="tx1">
                    <a:lumMod val="95000"/>
                    <a:lumOff val="5000"/>
                  </a:schemeClr>
                </a:solidFill>
                <a:latin typeface="David" pitchFamily="34" charset="-79"/>
                <a:cs typeface="David" pitchFamily="34" charset="-79"/>
              </a:defRPr>
            </a:lvl1pPr>
            <a:lvl2pPr rtl="1" eaLnBrk="0" hangingPunct="0">
              <a:defRPr sz="4400">
                <a:latin typeface="Arial" pitchFamily="34" charset="0"/>
                <a:cs typeface="Arial" pitchFamily="34" charset="0"/>
              </a:defRPr>
            </a:lvl2pPr>
            <a:lvl3pPr rtl="1" eaLnBrk="0" hangingPunct="0">
              <a:defRPr sz="4400">
                <a:latin typeface="Arial" pitchFamily="34" charset="0"/>
                <a:cs typeface="Arial" pitchFamily="34" charset="0"/>
              </a:defRPr>
            </a:lvl3pPr>
            <a:lvl4pPr rtl="1" eaLnBrk="0" hangingPunct="0">
              <a:defRPr sz="4400">
                <a:latin typeface="Arial" pitchFamily="34" charset="0"/>
                <a:cs typeface="Arial" pitchFamily="34" charset="0"/>
              </a:defRPr>
            </a:lvl4pPr>
            <a:lvl5pPr rtl="1" eaLnBrk="0" hangingPunct="0">
              <a:defRPr sz="4400">
                <a:latin typeface="Arial" pitchFamily="34" charset="0"/>
                <a:cs typeface="Arial" pitchFamily="34" charset="0"/>
              </a:defRPr>
            </a:lvl5pPr>
            <a:lvl6pPr marL="457200" rtl="1" fontAlgn="base">
              <a:spcBef>
                <a:spcPct val="0"/>
              </a:spcBef>
              <a:spcAft>
                <a:spcPct val="0"/>
              </a:spcAft>
              <a:defRPr sz="4400">
                <a:latin typeface="Arial" pitchFamily="34" charset="0"/>
                <a:cs typeface="Arial" pitchFamily="34" charset="0"/>
              </a:defRPr>
            </a:lvl6pPr>
            <a:lvl7pPr marL="914400" rtl="1" fontAlgn="base">
              <a:spcBef>
                <a:spcPct val="0"/>
              </a:spcBef>
              <a:spcAft>
                <a:spcPct val="0"/>
              </a:spcAft>
              <a:defRPr sz="4400">
                <a:latin typeface="Arial" pitchFamily="34" charset="0"/>
                <a:cs typeface="Arial" pitchFamily="34" charset="0"/>
              </a:defRPr>
            </a:lvl7pPr>
            <a:lvl8pPr marL="1371600" rtl="1" fontAlgn="base">
              <a:spcBef>
                <a:spcPct val="0"/>
              </a:spcBef>
              <a:spcAft>
                <a:spcPct val="0"/>
              </a:spcAft>
              <a:defRPr sz="4400">
                <a:latin typeface="Arial" pitchFamily="34" charset="0"/>
                <a:cs typeface="Arial" pitchFamily="34" charset="0"/>
              </a:defRPr>
            </a:lvl8pPr>
            <a:lvl9pPr marL="1828800" rtl="1" fontAlgn="base">
              <a:spcBef>
                <a:spcPct val="0"/>
              </a:spcBef>
              <a:spcAft>
                <a:spcPct val="0"/>
              </a:spcAft>
              <a:defRPr sz="4400">
                <a:latin typeface="Arial" pitchFamily="34" charset="0"/>
                <a:cs typeface="Arial" pitchFamily="34" charset="0"/>
              </a:defRPr>
            </a:lvl9pPr>
          </a:lstStyle>
          <a:p>
            <a:pPr algn="l" rtl="0"/>
            <a:r>
              <a:rPr lang="en-US" sz="2000" dirty="0"/>
              <a:t>Despite the High Rate of Educated People in the Population, the Basic Skills of Workers in Israel are Low Relative to the OECD</a:t>
            </a:r>
          </a:p>
        </p:txBody>
      </p:sp>
      <p:sp>
        <p:nvSpPr>
          <p:cNvPr id="9"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11</a:t>
            </a:fld>
            <a:endParaRPr lang="en-US" altLang="en-US" sz="1200" b="1" dirty="0">
              <a:latin typeface="Arial" charset="0"/>
              <a:cs typeface="Arial" charset="0"/>
            </a:endParaRPr>
          </a:p>
        </p:txBody>
      </p:sp>
      <p:pic>
        <p:nvPicPr>
          <p:cNvPr id="2" name="תמונה 1">
            <a:extLst>
              <a:ext uri="{FF2B5EF4-FFF2-40B4-BE49-F238E27FC236}">
                <a16:creationId xmlns:a16="http://schemas.microsoft.com/office/drawing/2014/main" id="{FD0F0E8A-6841-4DBA-B5D2-6C050D5A8550}"/>
              </a:ext>
            </a:extLst>
          </p:cNvPr>
          <p:cNvPicPr>
            <a:picLocks noChangeAspect="1"/>
          </p:cNvPicPr>
          <p:nvPr/>
        </p:nvPicPr>
        <p:blipFill>
          <a:blip r:embed="rId2" cstate="print"/>
          <a:stretch>
            <a:fillRect/>
          </a:stretch>
        </p:blipFill>
        <p:spPr>
          <a:xfrm>
            <a:off x="1487987" y="949160"/>
            <a:ext cx="6839301" cy="5360159"/>
          </a:xfrm>
          <a:prstGeom prst="rect">
            <a:avLst/>
          </a:prstGeom>
        </p:spPr>
      </p:pic>
    </p:spTree>
    <p:extLst>
      <p:ext uri="{BB962C8B-B14F-4D97-AF65-F5344CB8AC3E}">
        <p14:creationId xmlns:p14="http://schemas.microsoft.com/office/powerpoint/2010/main" val="1658241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txBox="1">
            <a:spLocks/>
          </p:cNvSpPr>
          <p:nvPr/>
        </p:nvSpPr>
        <p:spPr>
          <a:xfrm>
            <a:off x="1547664" y="108473"/>
            <a:ext cx="7584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r" rtl="1" eaLnBrk="0" hangingPunct="0">
              <a:defRPr sz="2800" b="1">
                <a:solidFill>
                  <a:schemeClr val="tx1">
                    <a:lumMod val="95000"/>
                    <a:lumOff val="5000"/>
                  </a:schemeClr>
                </a:solidFill>
                <a:latin typeface="David" pitchFamily="34" charset="-79"/>
                <a:cs typeface="David" pitchFamily="34" charset="-79"/>
              </a:defRPr>
            </a:lvl1pPr>
            <a:lvl2pPr rtl="1" eaLnBrk="0" hangingPunct="0">
              <a:defRPr sz="4400">
                <a:latin typeface="Arial" pitchFamily="34" charset="0"/>
                <a:cs typeface="Arial" pitchFamily="34" charset="0"/>
              </a:defRPr>
            </a:lvl2pPr>
            <a:lvl3pPr rtl="1" eaLnBrk="0" hangingPunct="0">
              <a:defRPr sz="4400">
                <a:latin typeface="Arial" pitchFamily="34" charset="0"/>
                <a:cs typeface="Arial" pitchFamily="34" charset="0"/>
              </a:defRPr>
            </a:lvl3pPr>
            <a:lvl4pPr rtl="1" eaLnBrk="0" hangingPunct="0">
              <a:defRPr sz="4400">
                <a:latin typeface="Arial" pitchFamily="34" charset="0"/>
                <a:cs typeface="Arial" pitchFamily="34" charset="0"/>
              </a:defRPr>
            </a:lvl4pPr>
            <a:lvl5pPr rtl="1" eaLnBrk="0" hangingPunct="0">
              <a:defRPr sz="4400">
                <a:latin typeface="Arial" pitchFamily="34" charset="0"/>
                <a:cs typeface="Arial" pitchFamily="34" charset="0"/>
              </a:defRPr>
            </a:lvl5pPr>
            <a:lvl6pPr marL="457200" rtl="1" fontAlgn="base">
              <a:spcBef>
                <a:spcPct val="0"/>
              </a:spcBef>
              <a:spcAft>
                <a:spcPct val="0"/>
              </a:spcAft>
              <a:defRPr sz="4400">
                <a:latin typeface="Arial" pitchFamily="34" charset="0"/>
                <a:cs typeface="Arial" pitchFamily="34" charset="0"/>
              </a:defRPr>
            </a:lvl6pPr>
            <a:lvl7pPr marL="914400" rtl="1" fontAlgn="base">
              <a:spcBef>
                <a:spcPct val="0"/>
              </a:spcBef>
              <a:spcAft>
                <a:spcPct val="0"/>
              </a:spcAft>
              <a:defRPr sz="4400">
                <a:latin typeface="Arial" pitchFamily="34" charset="0"/>
                <a:cs typeface="Arial" pitchFamily="34" charset="0"/>
              </a:defRPr>
            </a:lvl7pPr>
            <a:lvl8pPr marL="1371600" rtl="1" fontAlgn="base">
              <a:spcBef>
                <a:spcPct val="0"/>
              </a:spcBef>
              <a:spcAft>
                <a:spcPct val="0"/>
              </a:spcAft>
              <a:defRPr sz="4400">
                <a:latin typeface="Arial" pitchFamily="34" charset="0"/>
                <a:cs typeface="Arial" pitchFamily="34" charset="0"/>
              </a:defRPr>
            </a:lvl8pPr>
            <a:lvl9pPr marL="1828800" rtl="1" fontAlgn="base">
              <a:spcBef>
                <a:spcPct val="0"/>
              </a:spcBef>
              <a:spcAft>
                <a:spcPct val="0"/>
              </a:spcAft>
              <a:defRPr sz="4400">
                <a:latin typeface="Arial" pitchFamily="34" charset="0"/>
                <a:cs typeface="Arial" pitchFamily="34" charset="0"/>
              </a:defRPr>
            </a:lvl9pPr>
          </a:lstStyle>
          <a:p>
            <a:pPr algn="l" rtl="0"/>
            <a:r>
              <a:rPr lang="en-US" sz="2400" dirty="0"/>
              <a:t>Work Productivity is Low in Places where the Basic Skills of Workers are Low</a:t>
            </a:r>
          </a:p>
        </p:txBody>
      </p:sp>
      <p:sp>
        <p:nvSpPr>
          <p:cNvPr id="9"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12</a:t>
            </a:fld>
            <a:endParaRPr lang="en-US" altLang="en-US" sz="1200" b="1" dirty="0">
              <a:latin typeface="Arial" charset="0"/>
              <a:cs typeface="Arial" charset="0"/>
            </a:endParaRPr>
          </a:p>
        </p:txBody>
      </p:sp>
      <p:pic>
        <p:nvPicPr>
          <p:cNvPr id="2" name="תמונה 1">
            <a:extLst>
              <a:ext uri="{FF2B5EF4-FFF2-40B4-BE49-F238E27FC236}">
                <a16:creationId xmlns:a16="http://schemas.microsoft.com/office/drawing/2014/main" id="{9BEFB936-6865-410C-8325-004463ADD52B}"/>
              </a:ext>
            </a:extLst>
          </p:cNvPr>
          <p:cNvPicPr>
            <a:picLocks noChangeAspect="1"/>
          </p:cNvPicPr>
          <p:nvPr/>
        </p:nvPicPr>
        <p:blipFill>
          <a:blip r:embed="rId2" cstate="print"/>
          <a:stretch>
            <a:fillRect/>
          </a:stretch>
        </p:blipFill>
        <p:spPr>
          <a:xfrm>
            <a:off x="1430849" y="1084856"/>
            <a:ext cx="7523315" cy="5341553"/>
          </a:xfrm>
          <a:prstGeom prst="rect">
            <a:avLst/>
          </a:prstGeom>
        </p:spPr>
      </p:pic>
    </p:spTree>
    <p:extLst>
      <p:ext uri="{BB962C8B-B14F-4D97-AF65-F5344CB8AC3E}">
        <p14:creationId xmlns:p14="http://schemas.microsoft.com/office/powerpoint/2010/main" val="3187041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txBox="1">
            <a:spLocks/>
          </p:cNvSpPr>
          <p:nvPr/>
        </p:nvSpPr>
        <p:spPr>
          <a:xfrm>
            <a:off x="1414985" y="188640"/>
            <a:ext cx="772901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r" rtl="1" eaLnBrk="0" hangingPunct="0">
              <a:defRPr sz="2800" b="1">
                <a:solidFill>
                  <a:schemeClr val="tx1">
                    <a:lumMod val="95000"/>
                    <a:lumOff val="5000"/>
                  </a:schemeClr>
                </a:solidFill>
                <a:latin typeface="David" pitchFamily="34" charset="-79"/>
                <a:cs typeface="David" pitchFamily="34" charset="-79"/>
              </a:defRPr>
            </a:lvl1pPr>
            <a:lvl2pPr rtl="1" eaLnBrk="0" hangingPunct="0">
              <a:defRPr sz="4400">
                <a:latin typeface="Arial" pitchFamily="34" charset="0"/>
                <a:cs typeface="Arial" pitchFamily="34" charset="0"/>
              </a:defRPr>
            </a:lvl2pPr>
            <a:lvl3pPr rtl="1" eaLnBrk="0" hangingPunct="0">
              <a:defRPr sz="4400">
                <a:latin typeface="Arial" pitchFamily="34" charset="0"/>
                <a:cs typeface="Arial" pitchFamily="34" charset="0"/>
              </a:defRPr>
            </a:lvl3pPr>
            <a:lvl4pPr rtl="1" eaLnBrk="0" hangingPunct="0">
              <a:defRPr sz="4400">
                <a:latin typeface="Arial" pitchFamily="34" charset="0"/>
                <a:cs typeface="Arial" pitchFamily="34" charset="0"/>
              </a:defRPr>
            </a:lvl4pPr>
            <a:lvl5pPr rtl="1" eaLnBrk="0" hangingPunct="0">
              <a:defRPr sz="4400">
                <a:latin typeface="Arial" pitchFamily="34" charset="0"/>
                <a:cs typeface="Arial" pitchFamily="34" charset="0"/>
              </a:defRPr>
            </a:lvl5pPr>
            <a:lvl6pPr marL="457200" rtl="1" fontAlgn="base">
              <a:spcBef>
                <a:spcPct val="0"/>
              </a:spcBef>
              <a:spcAft>
                <a:spcPct val="0"/>
              </a:spcAft>
              <a:defRPr sz="4400">
                <a:latin typeface="Arial" pitchFamily="34" charset="0"/>
                <a:cs typeface="Arial" pitchFamily="34" charset="0"/>
              </a:defRPr>
            </a:lvl6pPr>
            <a:lvl7pPr marL="914400" rtl="1" fontAlgn="base">
              <a:spcBef>
                <a:spcPct val="0"/>
              </a:spcBef>
              <a:spcAft>
                <a:spcPct val="0"/>
              </a:spcAft>
              <a:defRPr sz="4400">
                <a:latin typeface="Arial" pitchFamily="34" charset="0"/>
                <a:cs typeface="Arial" pitchFamily="34" charset="0"/>
              </a:defRPr>
            </a:lvl7pPr>
            <a:lvl8pPr marL="1371600" rtl="1" fontAlgn="base">
              <a:spcBef>
                <a:spcPct val="0"/>
              </a:spcBef>
              <a:spcAft>
                <a:spcPct val="0"/>
              </a:spcAft>
              <a:defRPr sz="4400">
                <a:latin typeface="Arial" pitchFamily="34" charset="0"/>
                <a:cs typeface="Arial" pitchFamily="34" charset="0"/>
              </a:defRPr>
            </a:lvl8pPr>
            <a:lvl9pPr marL="1828800" rtl="1" fontAlgn="base">
              <a:spcBef>
                <a:spcPct val="0"/>
              </a:spcBef>
              <a:spcAft>
                <a:spcPct val="0"/>
              </a:spcAft>
              <a:defRPr sz="4400">
                <a:latin typeface="Arial" pitchFamily="34" charset="0"/>
                <a:cs typeface="Arial" pitchFamily="34" charset="0"/>
              </a:defRPr>
            </a:lvl9pPr>
          </a:lstStyle>
          <a:p>
            <a:pPr algn="l" rtl="0"/>
            <a:r>
              <a:rPr lang="en-US" sz="2000" dirty="0"/>
              <a:t>Israel Lagged Behind Most of the OECD Countries in the Results of International Tests in Mathematics and Science.</a:t>
            </a:r>
          </a:p>
        </p:txBody>
      </p:sp>
      <p:sp>
        <p:nvSpPr>
          <p:cNvPr id="2" name="מלבן 1"/>
          <p:cNvSpPr/>
          <p:nvPr/>
        </p:nvSpPr>
        <p:spPr>
          <a:xfrm>
            <a:off x="438604" y="5733256"/>
            <a:ext cx="8501501" cy="584775"/>
          </a:xfrm>
          <a:prstGeom prst="rect">
            <a:avLst/>
          </a:prstGeom>
          <a:solidFill>
            <a:schemeClr val="bg1">
              <a:lumMod val="85000"/>
            </a:schemeClr>
          </a:solidFill>
          <a:ln>
            <a:solidFill>
              <a:schemeClr val="tx1"/>
            </a:solidFill>
          </a:ln>
        </p:spPr>
        <p:txBody>
          <a:bodyPr wrap="square">
            <a:spAutoFit/>
          </a:bodyPr>
          <a:lstStyle/>
          <a:p>
            <a:pPr algn="l"/>
            <a:r>
              <a:rPr lang="en-US" sz="1600" dirty="0">
                <a:solidFill>
                  <a:schemeClr val="tx2"/>
                </a:solidFill>
                <a:latin typeface="David" panose="020E0502060401010101" pitchFamily="34" charset="-79"/>
                <a:cs typeface="David" panose="020E0502060401010101" pitchFamily="34" charset="-79"/>
              </a:rPr>
              <a:t>Israel’s lag behind the OECD median reduced 0.4 to 0.6 percentage points from the yearly long-term growth rate </a:t>
            </a:r>
            <a:r>
              <a:rPr lang="en-US" sz="1200" dirty="0">
                <a:solidFill>
                  <a:schemeClr val="tx2"/>
                </a:solidFill>
                <a:latin typeface="David" panose="020E0502060401010101" pitchFamily="34" charset="-79"/>
                <a:cs typeface="David" panose="020E0502060401010101" pitchFamily="34" charset="-79"/>
              </a:rPr>
              <a:t>(according to </a:t>
            </a:r>
            <a:r>
              <a:rPr lang="en-US" sz="1200" dirty="0" err="1">
                <a:solidFill>
                  <a:schemeClr val="tx2"/>
                </a:solidFill>
                <a:latin typeface="David" panose="020E0502060401010101" pitchFamily="34" charset="-79"/>
                <a:cs typeface="David" panose="020E0502060401010101" pitchFamily="34" charset="-79"/>
              </a:rPr>
              <a:t>Hanushek</a:t>
            </a:r>
            <a:r>
              <a:rPr lang="en-US" sz="1200" dirty="0">
                <a:solidFill>
                  <a:schemeClr val="tx2"/>
                </a:solidFill>
                <a:latin typeface="David" panose="020E0502060401010101" pitchFamily="34" charset="-79"/>
                <a:cs typeface="David" panose="020E0502060401010101" pitchFamily="34" charset="-79"/>
              </a:rPr>
              <a:t> and </a:t>
            </a:r>
            <a:r>
              <a:rPr lang="en-US" sz="1200" dirty="0" err="1">
                <a:solidFill>
                  <a:schemeClr val="tx2"/>
                </a:solidFill>
                <a:latin typeface="David" panose="020E0502060401010101" pitchFamily="34" charset="-79"/>
                <a:cs typeface="David" panose="020E0502060401010101" pitchFamily="34" charset="-79"/>
              </a:rPr>
              <a:t>Woessmann</a:t>
            </a:r>
            <a:r>
              <a:rPr lang="en-US" sz="1200" dirty="0">
                <a:solidFill>
                  <a:schemeClr val="tx2"/>
                </a:solidFill>
                <a:latin typeface="David" panose="020E0502060401010101" pitchFamily="34" charset="-79"/>
                <a:cs typeface="David" panose="020E0502060401010101" pitchFamily="34" charset="-79"/>
              </a:rPr>
              <a:t> (2012))</a:t>
            </a:r>
            <a:endParaRPr lang="en-US" sz="1600" dirty="0">
              <a:solidFill>
                <a:schemeClr val="tx2"/>
              </a:solidFill>
              <a:latin typeface="David" panose="020E0502060401010101" pitchFamily="34" charset="-79"/>
              <a:cs typeface="David" panose="020E0502060401010101" pitchFamily="34" charset="-79"/>
            </a:endParaRPr>
          </a:p>
        </p:txBody>
      </p:sp>
      <p:sp>
        <p:nvSpPr>
          <p:cNvPr id="9"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13</a:t>
            </a:fld>
            <a:endParaRPr lang="en-US" altLang="en-US" sz="1200" b="1" dirty="0">
              <a:latin typeface="Arial" charset="0"/>
              <a:cs typeface="Arial" charset="0"/>
            </a:endParaRPr>
          </a:p>
        </p:txBody>
      </p:sp>
      <p:graphicFrame>
        <p:nvGraphicFramePr>
          <p:cNvPr id="7" name="תרשים 6">
            <a:extLst>
              <a:ext uri="{FF2B5EF4-FFF2-40B4-BE49-F238E27FC236}">
                <a16:creationId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819814027"/>
              </p:ext>
            </p:extLst>
          </p:nvPr>
        </p:nvGraphicFramePr>
        <p:xfrm>
          <a:off x="728936" y="949161"/>
          <a:ext cx="8211169" cy="47840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3521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txBox="1">
            <a:spLocks/>
          </p:cNvSpPr>
          <p:nvPr/>
        </p:nvSpPr>
        <p:spPr>
          <a:xfrm>
            <a:off x="1403648" y="56609"/>
            <a:ext cx="77290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r" rtl="1" eaLnBrk="0" hangingPunct="0">
              <a:defRPr sz="2800" b="1">
                <a:solidFill>
                  <a:schemeClr val="tx1">
                    <a:lumMod val="95000"/>
                    <a:lumOff val="5000"/>
                  </a:schemeClr>
                </a:solidFill>
                <a:latin typeface="David" pitchFamily="34" charset="-79"/>
                <a:cs typeface="David" pitchFamily="34" charset="-79"/>
              </a:defRPr>
            </a:lvl1pPr>
            <a:lvl2pPr rtl="1" eaLnBrk="0" hangingPunct="0">
              <a:defRPr sz="4400">
                <a:latin typeface="Arial" pitchFamily="34" charset="0"/>
                <a:cs typeface="Arial" pitchFamily="34" charset="0"/>
              </a:defRPr>
            </a:lvl2pPr>
            <a:lvl3pPr rtl="1" eaLnBrk="0" hangingPunct="0">
              <a:defRPr sz="4400">
                <a:latin typeface="Arial" pitchFamily="34" charset="0"/>
                <a:cs typeface="Arial" pitchFamily="34" charset="0"/>
              </a:defRPr>
            </a:lvl3pPr>
            <a:lvl4pPr rtl="1" eaLnBrk="0" hangingPunct="0">
              <a:defRPr sz="4400">
                <a:latin typeface="Arial" pitchFamily="34" charset="0"/>
                <a:cs typeface="Arial" pitchFamily="34" charset="0"/>
              </a:defRPr>
            </a:lvl4pPr>
            <a:lvl5pPr rtl="1" eaLnBrk="0" hangingPunct="0">
              <a:defRPr sz="4400">
                <a:latin typeface="Arial" pitchFamily="34" charset="0"/>
                <a:cs typeface="Arial" pitchFamily="34" charset="0"/>
              </a:defRPr>
            </a:lvl5pPr>
            <a:lvl6pPr marL="457200" rtl="1" fontAlgn="base">
              <a:spcBef>
                <a:spcPct val="0"/>
              </a:spcBef>
              <a:spcAft>
                <a:spcPct val="0"/>
              </a:spcAft>
              <a:defRPr sz="4400">
                <a:latin typeface="Arial" pitchFamily="34" charset="0"/>
                <a:cs typeface="Arial" pitchFamily="34" charset="0"/>
              </a:defRPr>
            </a:lvl6pPr>
            <a:lvl7pPr marL="914400" rtl="1" fontAlgn="base">
              <a:spcBef>
                <a:spcPct val="0"/>
              </a:spcBef>
              <a:spcAft>
                <a:spcPct val="0"/>
              </a:spcAft>
              <a:defRPr sz="4400">
                <a:latin typeface="Arial" pitchFamily="34" charset="0"/>
                <a:cs typeface="Arial" pitchFamily="34" charset="0"/>
              </a:defRPr>
            </a:lvl7pPr>
            <a:lvl8pPr marL="1371600" rtl="1" fontAlgn="base">
              <a:spcBef>
                <a:spcPct val="0"/>
              </a:spcBef>
              <a:spcAft>
                <a:spcPct val="0"/>
              </a:spcAft>
              <a:defRPr sz="4400">
                <a:latin typeface="Arial" pitchFamily="34" charset="0"/>
                <a:cs typeface="Arial" pitchFamily="34" charset="0"/>
              </a:defRPr>
            </a:lvl8pPr>
            <a:lvl9pPr marL="1828800" rtl="1" fontAlgn="base">
              <a:spcBef>
                <a:spcPct val="0"/>
              </a:spcBef>
              <a:spcAft>
                <a:spcPct val="0"/>
              </a:spcAft>
              <a:defRPr sz="4400">
                <a:latin typeface="Arial" pitchFamily="34" charset="0"/>
                <a:cs typeface="Arial" pitchFamily="34" charset="0"/>
              </a:defRPr>
            </a:lvl9pPr>
          </a:lstStyle>
          <a:p>
            <a:pPr algn="l" rtl="0"/>
            <a:r>
              <a:rPr lang="en-US" sz="2400" dirty="0"/>
              <a:t>The Variance in Student Achievement in Israel is Very High - Not Only Because of Arabs and Ultra-Orthodox.</a:t>
            </a:r>
          </a:p>
        </p:txBody>
      </p:sp>
      <p:sp>
        <p:nvSpPr>
          <p:cNvPr id="9"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14</a:t>
            </a:fld>
            <a:endParaRPr lang="en-US" altLang="en-US" sz="1200" b="1" dirty="0">
              <a:latin typeface="Arial" charset="0"/>
              <a:cs typeface="Arial" charset="0"/>
            </a:endParaRPr>
          </a:p>
        </p:txBody>
      </p:sp>
      <p:graphicFrame>
        <p:nvGraphicFramePr>
          <p:cNvPr id="5" name="תרשים 4">
            <a:extLst>
              <a:ext uri="{FF2B5EF4-FFF2-40B4-BE49-F238E27FC236}">
                <a16:creationId xmlns:a16="http://schemas.microsoft.com/office/drawing/2014/main" id="{67E83156-2B83-4C91-B2A7-B71DAB4053AC}"/>
              </a:ext>
            </a:extLst>
          </p:cNvPr>
          <p:cNvGraphicFramePr>
            <a:graphicFrameLocks noGrp="1"/>
          </p:cNvGraphicFramePr>
          <p:nvPr>
            <p:extLst>
              <p:ext uri="{D42A27DB-BD31-4B8C-83A1-F6EECF244321}">
                <p14:modId xmlns:p14="http://schemas.microsoft.com/office/powerpoint/2010/main" val="1471468570"/>
              </p:ext>
            </p:extLst>
          </p:nvPr>
        </p:nvGraphicFramePr>
        <p:xfrm>
          <a:off x="382216" y="1412777"/>
          <a:ext cx="8393349"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7" name="מלבן 6"/>
          <p:cNvSpPr/>
          <p:nvPr/>
        </p:nvSpPr>
        <p:spPr>
          <a:xfrm rot="16200000">
            <a:off x="157200" y="5539544"/>
            <a:ext cx="98072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Israel Overall</a:t>
            </a:r>
          </a:p>
        </p:txBody>
      </p:sp>
      <p:sp>
        <p:nvSpPr>
          <p:cNvPr id="8" name="מלבן 7"/>
          <p:cNvSpPr/>
          <p:nvPr/>
        </p:nvSpPr>
        <p:spPr>
          <a:xfrm rot="16200000">
            <a:off x="697260" y="5431532"/>
            <a:ext cx="76470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Religious</a:t>
            </a:r>
          </a:p>
        </p:txBody>
      </p:sp>
      <p:sp>
        <p:nvSpPr>
          <p:cNvPr id="10" name="מלבן 9"/>
          <p:cNvSpPr/>
          <p:nvPr/>
        </p:nvSpPr>
        <p:spPr>
          <a:xfrm rot="16200000">
            <a:off x="877280" y="5827576"/>
            <a:ext cx="155679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Total Hebrew Speakers</a:t>
            </a:r>
          </a:p>
        </p:txBody>
      </p:sp>
      <p:sp>
        <p:nvSpPr>
          <p:cNvPr id="11" name="מלבן 10"/>
          <p:cNvSpPr/>
          <p:nvPr/>
        </p:nvSpPr>
        <p:spPr>
          <a:xfrm rot="16200000">
            <a:off x="2425452" y="5431532"/>
            <a:ext cx="76470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National</a:t>
            </a:r>
          </a:p>
        </p:txBody>
      </p:sp>
      <p:sp>
        <p:nvSpPr>
          <p:cNvPr id="12" name="מלבן 11"/>
          <p:cNvSpPr/>
          <p:nvPr/>
        </p:nvSpPr>
        <p:spPr>
          <a:xfrm rot="16200000">
            <a:off x="5737820" y="5575548"/>
            <a:ext cx="105273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err="1">
                <a:solidFill>
                  <a:schemeClr val="tx1"/>
                </a:solidFill>
              </a:rPr>
              <a:t>Haredi</a:t>
            </a:r>
            <a:r>
              <a:rPr lang="en-US" sz="900" b="1" dirty="0">
                <a:solidFill>
                  <a:schemeClr val="tx1"/>
                </a:solidFill>
              </a:rPr>
              <a:t> Women</a:t>
            </a:r>
          </a:p>
        </p:txBody>
      </p:sp>
      <p:sp>
        <p:nvSpPr>
          <p:cNvPr id="13" name="מלבן 12"/>
          <p:cNvSpPr/>
          <p:nvPr/>
        </p:nvSpPr>
        <p:spPr>
          <a:xfrm rot="16200000">
            <a:off x="7754044" y="5287516"/>
            <a:ext cx="47667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Arab</a:t>
            </a:r>
          </a:p>
        </p:txBody>
      </p:sp>
    </p:spTree>
    <p:extLst>
      <p:ext uri="{BB962C8B-B14F-4D97-AF65-F5344CB8AC3E}">
        <p14:creationId xmlns:p14="http://schemas.microsoft.com/office/powerpoint/2010/main" val="3949433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txBox="1">
            <a:spLocks/>
          </p:cNvSpPr>
          <p:nvPr/>
        </p:nvSpPr>
        <p:spPr>
          <a:xfrm>
            <a:off x="1403648" y="87387"/>
            <a:ext cx="772901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r" rtl="1" eaLnBrk="0" hangingPunct="0">
              <a:defRPr sz="2800" b="1">
                <a:solidFill>
                  <a:schemeClr val="tx1">
                    <a:lumMod val="95000"/>
                    <a:lumOff val="5000"/>
                  </a:schemeClr>
                </a:solidFill>
                <a:latin typeface="David" pitchFamily="34" charset="-79"/>
                <a:cs typeface="David" pitchFamily="34" charset="-79"/>
              </a:defRPr>
            </a:lvl1pPr>
            <a:lvl2pPr rtl="1" eaLnBrk="0" hangingPunct="0">
              <a:defRPr sz="4400">
                <a:latin typeface="Arial" pitchFamily="34" charset="0"/>
                <a:cs typeface="Arial" pitchFamily="34" charset="0"/>
              </a:defRPr>
            </a:lvl2pPr>
            <a:lvl3pPr rtl="1" eaLnBrk="0" hangingPunct="0">
              <a:defRPr sz="4400">
                <a:latin typeface="Arial" pitchFamily="34" charset="0"/>
                <a:cs typeface="Arial" pitchFamily="34" charset="0"/>
              </a:defRPr>
            </a:lvl3pPr>
            <a:lvl4pPr rtl="1" eaLnBrk="0" hangingPunct="0">
              <a:defRPr sz="4400">
                <a:latin typeface="Arial" pitchFamily="34" charset="0"/>
                <a:cs typeface="Arial" pitchFamily="34" charset="0"/>
              </a:defRPr>
            </a:lvl4pPr>
            <a:lvl5pPr rtl="1" eaLnBrk="0" hangingPunct="0">
              <a:defRPr sz="4400">
                <a:latin typeface="Arial" pitchFamily="34" charset="0"/>
                <a:cs typeface="Arial" pitchFamily="34" charset="0"/>
              </a:defRPr>
            </a:lvl5pPr>
            <a:lvl6pPr marL="457200" rtl="1" fontAlgn="base">
              <a:spcBef>
                <a:spcPct val="0"/>
              </a:spcBef>
              <a:spcAft>
                <a:spcPct val="0"/>
              </a:spcAft>
              <a:defRPr sz="4400">
                <a:latin typeface="Arial" pitchFamily="34" charset="0"/>
                <a:cs typeface="Arial" pitchFamily="34" charset="0"/>
              </a:defRPr>
            </a:lvl6pPr>
            <a:lvl7pPr marL="914400" rtl="1" fontAlgn="base">
              <a:spcBef>
                <a:spcPct val="0"/>
              </a:spcBef>
              <a:spcAft>
                <a:spcPct val="0"/>
              </a:spcAft>
              <a:defRPr sz="4400">
                <a:latin typeface="Arial" pitchFamily="34" charset="0"/>
                <a:cs typeface="Arial" pitchFamily="34" charset="0"/>
              </a:defRPr>
            </a:lvl7pPr>
            <a:lvl8pPr marL="1371600" rtl="1" fontAlgn="base">
              <a:spcBef>
                <a:spcPct val="0"/>
              </a:spcBef>
              <a:spcAft>
                <a:spcPct val="0"/>
              </a:spcAft>
              <a:defRPr sz="4400">
                <a:latin typeface="Arial" pitchFamily="34" charset="0"/>
                <a:cs typeface="Arial" pitchFamily="34" charset="0"/>
              </a:defRPr>
            </a:lvl8pPr>
            <a:lvl9pPr marL="1828800" rtl="1" fontAlgn="base">
              <a:spcBef>
                <a:spcPct val="0"/>
              </a:spcBef>
              <a:spcAft>
                <a:spcPct val="0"/>
              </a:spcAft>
              <a:defRPr sz="4400">
                <a:latin typeface="Arial" pitchFamily="34" charset="0"/>
                <a:cs typeface="Arial" pitchFamily="34" charset="0"/>
              </a:defRPr>
            </a:lvl9pPr>
          </a:lstStyle>
          <a:p>
            <a:pPr algn="l" rtl="0"/>
            <a:r>
              <a:rPr lang="en-US" sz="2200" dirty="0"/>
              <a:t>Israel is Weak in Bringing Students From a Weak Socio-Economic Background to High Educational Achievements.</a:t>
            </a:r>
          </a:p>
        </p:txBody>
      </p:sp>
      <p:sp>
        <p:nvSpPr>
          <p:cNvPr id="9"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15</a:t>
            </a:fld>
            <a:endParaRPr lang="en-US" altLang="en-US" sz="1200" b="1" dirty="0">
              <a:latin typeface="Arial" charset="0"/>
              <a:cs typeface="Arial" charset="0"/>
            </a:endParaRPr>
          </a:p>
        </p:txBody>
      </p:sp>
      <p:graphicFrame>
        <p:nvGraphicFramePr>
          <p:cNvPr id="5" name="תרשים 4">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4050069983"/>
              </p:ext>
            </p:extLst>
          </p:nvPr>
        </p:nvGraphicFramePr>
        <p:xfrm>
          <a:off x="584592" y="1136960"/>
          <a:ext cx="7974815" cy="55168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7051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BBE72FF3-8F2B-4B54-BB41-4EC460618AC0}"/>
              </a:ext>
            </a:extLst>
          </p:cNvPr>
          <p:cNvPicPr>
            <a:picLocks noChangeAspect="1"/>
          </p:cNvPicPr>
          <p:nvPr/>
        </p:nvPicPr>
        <p:blipFill>
          <a:blip r:embed="rId2" cstate="print"/>
          <a:stretch>
            <a:fillRect/>
          </a:stretch>
        </p:blipFill>
        <p:spPr>
          <a:xfrm>
            <a:off x="6339576" y="4359213"/>
            <a:ext cx="2723029" cy="1806091"/>
          </a:xfrm>
          <a:prstGeom prst="rect">
            <a:avLst/>
          </a:prstGeom>
        </p:spPr>
      </p:pic>
      <p:sp>
        <p:nvSpPr>
          <p:cNvPr id="6" name="כותרת 1"/>
          <p:cNvSpPr txBox="1">
            <a:spLocks/>
          </p:cNvSpPr>
          <p:nvPr/>
        </p:nvSpPr>
        <p:spPr>
          <a:xfrm>
            <a:off x="1619672" y="404664"/>
            <a:ext cx="43924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r" rtl="1" eaLnBrk="0" hangingPunct="0">
              <a:defRPr sz="2800" b="1">
                <a:solidFill>
                  <a:schemeClr val="tx1">
                    <a:lumMod val="95000"/>
                    <a:lumOff val="5000"/>
                  </a:schemeClr>
                </a:solidFill>
                <a:latin typeface="David" pitchFamily="34" charset="-79"/>
                <a:cs typeface="David" pitchFamily="34" charset="-79"/>
              </a:defRPr>
            </a:lvl1pPr>
            <a:lvl2pPr rtl="1" eaLnBrk="0" hangingPunct="0">
              <a:defRPr sz="4400">
                <a:latin typeface="Arial" pitchFamily="34" charset="0"/>
                <a:cs typeface="Arial" pitchFamily="34" charset="0"/>
              </a:defRPr>
            </a:lvl2pPr>
            <a:lvl3pPr rtl="1" eaLnBrk="0" hangingPunct="0">
              <a:defRPr sz="4400">
                <a:latin typeface="Arial" pitchFamily="34" charset="0"/>
                <a:cs typeface="Arial" pitchFamily="34" charset="0"/>
              </a:defRPr>
            </a:lvl3pPr>
            <a:lvl4pPr rtl="1" eaLnBrk="0" hangingPunct="0">
              <a:defRPr sz="4400">
                <a:latin typeface="Arial" pitchFamily="34" charset="0"/>
                <a:cs typeface="Arial" pitchFamily="34" charset="0"/>
              </a:defRPr>
            </a:lvl4pPr>
            <a:lvl5pPr rtl="1" eaLnBrk="0" hangingPunct="0">
              <a:defRPr sz="4400">
                <a:latin typeface="Arial" pitchFamily="34" charset="0"/>
                <a:cs typeface="Arial" pitchFamily="34" charset="0"/>
              </a:defRPr>
            </a:lvl5pPr>
            <a:lvl6pPr marL="457200" rtl="1" fontAlgn="base">
              <a:spcBef>
                <a:spcPct val="0"/>
              </a:spcBef>
              <a:spcAft>
                <a:spcPct val="0"/>
              </a:spcAft>
              <a:defRPr sz="4400">
                <a:latin typeface="Arial" pitchFamily="34" charset="0"/>
                <a:cs typeface="Arial" pitchFamily="34" charset="0"/>
              </a:defRPr>
            </a:lvl6pPr>
            <a:lvl7pPr marL="914400" rtl="1" fontAlgn="base">
              <a:spcBef>
                <a:spcPct val="0"/>
              </a:spcBef>
              <a:spcAft>
                <a:spcPct val="0"/>
              </a:spcAft>
              <a:defRPr sz="4400">
                <a:latin typeface="Arial" pitchFamily="34" charset="0"/>
                <a:cs typeface="Arial" pitchFamily="34" charset="0"/>
              </a:defRPr>
            </a:lvl7pPr>
            <a:lvl8pPr marL="1371600" rtl="1" fontAlgn="base">
              <a:spcBef>
                <a:spcPct val="0"/>
              </a:spcBef>
              <a:spcAft>
                <a:spcPct val="0"/>
              </a:spcAft>
              <a:defRPr sz="4400">
                <a:latin typeface="Arial" pitchFamily="34" charset="0"/>
                <a:cs typeface="Arial" pitchFamily="34" charset="0"/>
              </a:defRPr>
            </a:lvl8pPr>
            <a:lvl9pPr marL="1828800" rtl="1" fontAlgn="base">
              <a:spcBef>
                <a:spcPct val="0"/>
              </a:spcBef>
              <a:spcAft>
                <a:spcPct val="0"/>
              </a:spcAft>
              <a:defRPr sz="4400">
                <a:latin typeface="Arial" pitchFamily="34" charset="0"/>
                <a:cs typeface="Arial" pitchFamily="34" charset="0"/>
              </a:defRPr>
            </a:lvl9pPr>
          </a:lstStyle>
          <a:p>
            <a:pPr algn="l" rtl="0"/>
            <a:r>
              <a:rPr lang="en-US" dirty="0"/>
              <a:t>Desired Policy Directions</a:t>
            </a:r>
          </a:p>
        </p:txBody>
      </p:sp>
      <p:sp>
        <p:nvSpPr>
          <p:cNvPr id="9"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16</a:t>
            </a:fld>
            <a:endParaRPr lang="en-US" altLang="en-US" sz="1200" b="1" dirty="0">
              <a:latin typeface="Arial" charset="0"/>
              <a:cs typeface="Arial" charset="0"/>
            </a:endParaRPr>
          </a:p>
        </p:txBody>
      </p:sp>
      <p:sp>
        <p:nvSpPr>
          <p:cNvPr id="2" name="TextBox 1">
            <a:extLst>
              <a:ext uri="{FF2B5EF4-FFF2-40B4-BE49-F238E27FC236}">
                <a16:creationId xmlns:a16="http://schemas.microsoft.com/office/drawing/2014/main" id="{8193022B-AF08-4A28-8601-CD4702F2EC78}"/>
              </a:ext>
            </a:extLst>
          </p:cNvPr>
          <p:cNvSpPr txBox="1"/>
          <p:nvPr/>
        </p:nvSpPr>
        <p:spPr>
          <a:xfrm>
            <a:off x="0" y="1393525"/>
            <a:ext cx="9164771" cy="2677656"/>
          </a:xfrm>
          <a:prstGeom prst="rect">
            <a:avLst/>
          </a:prstGeom>
          <a:noFill/>
        </p:spPr>
        <p:txBody>
          <a:bodyPr wrap="square" rtlCol="1">
            <a:spAutoFit/>
          </a:bodyPr>
          <a:lstStyle/>
          <a:p>
            <a:pPr marL="342900" indent="-342900" algn="l">
              <a:buAutoNum type="arabicPeriod"/>
            </a:pPr>
            <a:r>
              <a:rPr lang="en-US" sz="2400" dirty="0">
                <a:latin typeface="David" panose="020E0502060401010101" pitchFamily="34" charset="-79"/>
                <a:cs typeface="David" panose="020E0502060401010101" pitchFamily="34" charset="-79"/>
              </a:rPr>
              <a:t>Increasing the </a:t>
            </a:r>
            <a:r>
              <a:rPr lang="en-US" sz="2400"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affirmative action </a:t>
            </a:r>
            <a:r>
              <a:rPr lang="en-US" sz="2400" dirty="0">
                <a:latin typeface="David" panose="020E0502060401010101" pitchFamily="34" charset="-79"/>
                <a:cs typeface="David" panose="020E0502060401010101" pitchFamily="34" charset="-79"/>
              </a:rPr>
              <a:t>component in education budgeting.</a:t>
            </a:r>
            <a:endParaRPr lang="he-IL" sz="2400" dirty="0">
              <a:latin typeface="David" panose="020E0502060401010101" pitchFamily="34" charset="-79"/>
              <a:cs typeface="David" panose="020E0502060401010101" pitchFamily="34" charset="-79"/>
            </a:endParaRPr>
          </a:p>
          <a:p>
            <a:pPr marL="342900" indent="-342900" algn="l">
              <a:buAutoNum type="arabicPeriod"/>
            </a:pPr>
            <a:r>
              <a:rPr lang="en-US" sz="2400" dirty="0">
                <a:latin typeface="David" panose="020E0502060401010101" pitchFamily="34" charset="-79"/>
                <a:cs typeface="David" panose="020E0502060401010101" pitchFamily="34" charset="-79"/>
              </a:rPr>
              <a:t>Incentives to </a:t>
            </a:r>
            <a:r>
              <a:rPr lang="en-US" sz="2400"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divert good teachers </a:t>
            </a:r>
            <a:r>
              <a:rPr lang="en-US" sz="2400" dirty="0">
                <a:latin typeface="David" panose="020E0502060401010101" pitchFamily="34" charset="-79"/>
                <a:cs typeface="David" panose="020E0502060401010101" pitchFamily="34" charset="-79"/>
              </a:rPr>
              <a:t>to educational institutions from a weak socio-economic background.</a:t>
            </a:r>
            <a:endParaRPr lang="he-IL" sz="2400" dirty="0">
              <a:latin typeface="David" panose="020E0502060401010101" pitchFamily="34" charset="-79"/>
              <a:cs typeface="David" panose="020E0502060401010101" pitchFamily="34" charset="-79"/>
            </a:endParaRPr>
          </a:p>
          <a:p>
            <a:pPr marL="342900" indent="-342900" algn="l">
              <a:buAutoNum type="arabicPeriod"/>
            </a:pPr>
            <a:r>
              <a:rPr lang="en-US" sz="2400" dirty="0">
                <a:latin typeface="David" panose="020E0502060401010101" pitchFamily="34" charset="-79"/>
                <a:cs typeface="David" panose="020E0502060401010101" pitchFamily="34" charset="-79"/>
              </a:rPr>
              <a:t>Introduction of </a:t>
            </a:r>
            <a:r>
              <a:rPr lang="en-US" sz="2400" b="1" dirty="0" err="1">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diffrentialty</a:t>
            </a:r>
            <a:r>
              <a:rPr lang="en-US" sz="2400"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in the management </a:t>
            </a:r>
            <a:r>
              <a:rPr lang="en-US" sz="2400" dirty="0">
                <a:latin typeface="David" panose="020E0502060401010101" pitchFamily="34" charset="-79"/>
                <a:cs typeface="David" panose="020E0502060401010101" pitchFamily="34" charset="-79"/>
              </a:rPr>
              <a:t>of schools</a:t>
            </a:r>
            <a:r>
              <a:rPr lang="he-IL" sz="2400" dirty="0">
                <a:latin typeface="David" panose="020E0502060401010101" pitchFamily="34" charset="-79"/>
                <a:cs typeface="David" panose="020E0502060401010101" pitchFamily="34" charset="-79"/>
              </a:rPr>
              <a:t>.</a:t>
            </a:r>
          </a:p>
          <a:p>
            <a:pPr marL="342900" indent="-342900" algn="l">
              <a:buAutoNum type="arabicPeriod"/>
            </a:pPr>
            <a:r>
              <a:rPr lang="en-US" sz="2400" dirty="0">
                <a:latin typeface="David" panose="020E0502060401010101" pitchFamily="34" charset="-79"/>
                <a:cs typeface="David" panose="020E0502060401010101" pitchFamily="34" charset="-79"/>
              </a:rPr>
              <a:t>Empowering the pedagogical component </a:t>
            </a:r>
            <a:r>
              <a:rPr lang="en-US" sz="2400"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in early childhood education </a:t>
            </a:r>
            <a:r>
              <a:rPr lang="en-US" sz="2400" dirty="0">
                <a:latin typeface="David" panose="020E0502060401010101" pitchFamily="34" charset="-79"/>
                <a:cs typeface="David" panose="020E0502060401010101" pitchFamily="34" charset="-79"/>
              </a:rPr>
              <a:t>(0-3).</a:t>
            </a:r>
            <a:endParaRPr lang="he-IL" sz="2400" dirty="0">
              <a:latin typeface="David" panose="020E0502060401010101" pitchFamily="34" charset="-79"/>
              <a:cs typeface="David" panose="020E0502060401010101" pitchFamily="34" charset="-79"/>
            </a:endParaRPr>
          </a:p>
          <a:p>
            <a:pPr marL="342900" indent="-342900" algn="l">
              <a:buAutoNum type="arabicPeriod"/>
            </a:pPr>
            <a:r>
              <a:rPr lang="en-US" sz="2400" dirty="0">
                <a:latin typeface="David" panose="020E0502060401010101" pitchFamily="34" charset="-79"/>
                <a:cs typeface="David" panose="020E0502060401010101" pitchFamily="34" charset="-79"/>
              </a:rPr>
              <a:t>Expanding the scope of </a:t>
            </a:r>
            <a:r>
              <a:rPr lang="en-US" sz="2400"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computer intensive studies </a:t>
            </a:r>
            <a:r>
              <a:rPr lang="en-US" sz="2400" dirty="0">
                <a:latin typeface="David" panose="020E0502060401010101" pitchFamily="34" charset="-79"/>
                <a:cs typeface="David" panose="020E0502060401010101" pitchFamily="34" charset="-79"/>
              </a:rPr>
              <a:t>in high school.</a:t>
            </a:r>
            <a:endParaRPr lang="he-IL" sz="2400" dirty="0">
              <a:latin typeface="David" panose="020E0502060401010101" pitchFamily="34" charset="-79"/>
              <a:cs typeface="David" panose="020E0502060401010101" pitchFamily="34" charset="-79"/>
            </a:endParaRPr>
          </a:p>
        </p:txBody>
      </p:sp>
      <p:pic>
        <p:nvPicPr>
          <p:cNvPr id="4" name="תמונה 3">
            <a:extLst>
              <a:ext uri="{FF2B5EF4-FFF2-40B4-BE49-F238E27FC236}">
                <a16:creationId xmlns:a16="http://schemas.microsoft.com/office/drawing/2014/main" id="{94876DE2-3669-4785-A14E-B4E6280B7EA5}"/>
              </a:ext>
            </a:extLst>
          </p:cNvPr>
          <p:cNvPicPr>
            <a:picLocks noChangeAspect="1"/>
          </p:cNvPicPr>
          <p:nvPr/>
        </p:nvPicPr>
        <p:blipFill>
          <a:blip r:embed="rId3" cstate="print"/>
          <a:stretch>
            <a:fillRect/>
          </a:stretch>
        </p:blipFill>
        <p:spPr>
          <a:xfrm>
            <a:off x="3419872" y="4359213"/>
            <a:ext cx="2707783" cy="1806091"/>
          </a:xfrm>
          <a:prstGeom prst="rect">
            <a:avLst/>
          </a:prstGeom>
        </p:spPr>
      </p:pic>
      <p:pic>
        <p:nvPicPr>
          <p:cNvPr id="5" name="תמונה 4">
            <a:extLst>
              <a:ext uri="{FF2B5EF4-FFF2-40B4-BE49-F238E27FC236}">
                <a16:creationId xmlns:a16="http://schemas.microsoft.com/office/drawing/2014/main" id="{3AFFEC43-5F36-48CA-8150-DE8629A11ADF}"/>
              </a:ext>
            </a:extLst>
          </p:cNvPr>
          <p:cNvPicPr>
            <a:picLocks noChangeAspect="1"/>
          </p:cNvPicPr>
          <p:nvPr/>
        </p:nvPicPr>
        <p:blipFill>
          <a:blip r:embed="rId4" cstate="print"/>
          <a:stretch>
            <a:fillRect/>
          </a:stretch>
        </p:blipFill>
        <p:spPr>
          <a:xfrm>
            <a:off x="52439" y="4359213"/>
            <a:ext cx="3203848" cy="1806091"/>
          </a:xfrm>
          <a:prstGeom prst="rect">
            <a:avLst/>
          </a:prstGeom>
        </p:spPr>
      </p:pic>
    </p:spTree>
    <p:extLst>
      <p:ext uri="{BB962C8B-B14F-4D97-AF65-F5344CB8AC3E}">
        <p14:creationId xmlns:p14="http://schemas.microsoft.com/office/powerpoint/2010/main" val="3056059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A760DAAD-0BF2-4C6A-8D74-D34E65416735}"/>
              </a:ext>
            </a:extLst>
          </p:cNvPr>
          <p:cNvPicPr>
            <a:picLocks noChangeAspect="1"/>
          </p:cNvPicPr>
          <p:nvPr/>
        </p:nvPicPr>
        <p:blipFill>
          <a:blip r:embed="rId2" cstate="print"/>
          <a:stretch>
            <a:fillRect/>
          </a:stretch>
        </p:blipFill>
        <p:spPr>
          <a:xfrm>
            <a:off x="467544" y="2636912"/>
            <a:ext cx="4840821" cy="3661219"/>
          </a:xfrm>
          <a:prstGeom prst="rect">
            <a:avLst/>
          </a:prstGeom>
        </p:spPr>
      </p:pic>
      <p:pic>
        <p:nvPicPr>
          <p:cNvPr id="5" name="תמונה 4">
            <a:extLst>
              <a:ext uri="{FF2B5EF4-FFF2-40B4-BE49-F238E27FC236}">
                <a16:creationId xmlns:a16="http://schemas.microsoft.com/office/drawing/2014/main" id="{77140822-6C97-4F3C-9E91-3CE26B0886D1}"/>
              </a:ext>
            </a:extLst>
          </p:cNvPr>
          <p:cNvPicPr>
            <a:picLocks noChangeAspect="1"/>
          </p:cNvPicPr>
          <p:nvPr/>
        </p:nvPicPr>
        <p:blipFill>
          <a:blip r:embed="rId3" cstate="print"/>
          <a:stretch>
            <a:fillRect/>
          </a:stretch>
        </p:blipFill>
        <p:spPr>
          <a:xfrm>
            <a:off x="3769174" y="1449113"/>
            <a:ext cx="5068381" cy="2850964"/>
          </a:xfrm>
          <a:prstGeom prst="rect">
            <a:avLst/>
          </a:prstGeom>
        </p:spPr>
      </p:pic>
      <p:sp>
        <p:nvSpPr>
          <p:cNvPr id="4" name="מציין מיקום של מספר שקופית 3"/>
          <p:cNvSpPr>
            <a:spLocks noGrp="1"/>
          </p:cNvSpPr>
          <p:nvPr>
            <p:ph type="sldNum" sz="quarter" idx="11"/>
          </p:nvPr>
        </p:nvSpPr>
        <p:spPr>
          <a:xfrm>
            <a:off x="6172747" y="6453336"/>
            <a:ext cx="2133600" cy="457200"/>
          </a:xfrm>
        </p:spPr>
        <p:txBody>
          <a:bodyPr/>
          <a:lstStyle/>
          <a:p>
            <a:pPr>
              <a:defRPr/>
            </a:pPr>
            <a:fld id="{0D331739-1D4B-4A67-BB5C-09DB3E8E1AB7}" type="slidenum">
              <a:rPr lang="he-IL" smtClean="0"/>
              <a:pPr>
                <a:defRPr/>
              </a:pPr>
              <a:t>17</a:t>
            </a:fld>
            <a:endParaRPr lang="en-US"/>
          </a:p>
        </p:txBody>
      </p:sp>
      <p:pic>
        <p:nvPicPr>
          <p:cNvPr id="6" name="תמונה 5">
            <a:extLst>
              <a:ext uri="{FF2B5EF4-FFF2-40B4-BE49-F238E27FC236}">
                <a16:creationId xmlns:a16="http://schemas.microsoft.com/office/drawing/2014/main" id="{798A073B-2335-4980-8A2A-06054382757B}"/>
              </a:ext>
            </a:extLst>
          </p:cNvPr>
          <p:cNvPicPr>
            <a:picLocks noChangeAspect="1"/>
          </p:cNvPicPr>
          <p:nvPr/>
        </p:nvPicPr>
        <p:blipFill>
          <a:blip r:embed="rId4" cstate="print"/>
          <a:stretch>
            <a:fillRect/>
          </a:stretch>
        </p:blipFill>
        <p:spPr>
          <a:xfrm>
            <a:off x="4925403" y="4300077"/>
            <a:ext cx="3920095" cy="1998054"/>
          </a:xfrm>
          <a:prstGeom prst="rect">
            <a:avLst/>
          </a:prstGeom>
        </p:spPr>
      </p:pic>
      <p:pic>
        <p:nvPicPr>
          <p:cNvPr id="7" name="תמונה 6">
            <a:extLst>
              <a:ext uri="{FF2B5EF4-FFF2-40B4-BE49-F238E27FC236}">
                <a16:creationId xmlns:a16="http://schemas.microsoft.com/office/drawing/2014/main" id="{217C8408-BC3C-43B0-BF38-5851FDFB341F}"/>
              </a:ext>
            </a:extLst>
          </p:cNvPr>
          <p:cNvPicPr>
            <a:picLocks noChangeAspect="1"/>
          </p:cNvPicPr>
          <p:nvPr/>
        </p:nvPicPr>
        <p:blipFill>
          <a:blip r:embed="rId5" cstate="print"/>
          <a:stretch>
            <a:fillRect/>
          </a:stretch>
        </p:blipFill>
        <p:spPr>
          <a:xfrm>
            <a:off x="467544" y="1449113"/>
            <a:ext cx="3301630" cy="2221605"/>
          </a:xfrm>
          <a:prstGeom prst="rect">
            <a:avLst/>
          </a:prstGeom>
        </p:spPr>
      </p:pic>
      <p:sp>
        <p:nvSpPr>
          <p:cNvPr id="2" name="TextBox 1">
            <a:extLst>
              <a:ext uri="{FF2B5EF4-FFF2-40B4-BE49-F238E27FC236}">
                <a16:creationId xmlns:a16="http://schemas.microsoft.com/office/drawing/2014/main" id="{168CA06D-3988-4B3E-AD60-1E872328CF87}"/>
              </a:ext>
            </a:extLst>
          </p:cNvPr>
          <p:cNvSpPr txBox="1"/>
          <p:nvPr/>
        </p:nvSpPr>
        <p:spPr>
          <a:xfrm>
            <a:off x="816847" y="2739586"/>
            <a:ext cx="7489500" cy="2862322"/>
          </a:xfrm>
          <a:prstGeom prst="rect">
            <a:avLst/>
          </a:prstGeom>
          <a:noFill/>
        </p:spPr>
        <p:txBody>
          <a:bodyPr wrap="square" rtlCol="1">
            <a:spAutoFit/>
          </a:bodyPr>
          <a:lstStyle>
            <a:defPPr>
              <a:defRPr lang="he-IL"/>
            </a:defPPr>
            <a:lvl1pPr algn="ctr">
              <a:defRPr sz="66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defRPr>
            </a:lvl1pPr>
          </a:lstStyle>
          <a:p>
            <a:r>
              <a:rPr lang="en-US" sz="6000" dirty="0"/>
              <a:t>Business Investments and infrastructure</a:t>
            </a:r>
            <a:endParaRPr lang="he-IL" sz="6000" dirty="0"/>
          </a:p>
        </p:txBody>
      </p:sp>
    </p:spTree>
    <p:extLst>
      <p:ext uri="{BB962C8B-B14F-4D97-AF65-F5344CB8AC3E}">
        <p14:creationId xmlns:p14="http://schemas.microsoft.com/office/powerpoint/2010/main" val="512381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27784" y="1196752"/>
            <a:ext cx="4608511" cy="677108"/>
          </a:xfrm>
          <a:prstGeom prst="rect">
            <a:avLst/>
          </a:prstGeom>
          <a:noFill/>
        </p:spPr>
        <p:txBody>
          <a:bodyPr wrap="square" rtlCol="1">
            <a:spAutoFit/>
          </a:bodyPr>
          <a:lstStyle/>
          <a:p>
            <a:pPr algn="ctr" rtl="1"/>
            <a:r>
              <a:rPr lang="en-US" sz="2000" b="1" dirty="0">
                <a:latin typeface="David" pitchFamily="34" charset="-79"/>
                <a:cs typeface="David" pitchFamily="34" charset="-79"/>
              </a:rPr>
              <a:t>Gross capital formation in terms of GDP</a:t>
            </a:r>
            <a:endParaRPr lang="he-IL" sz="2000" b="1" dirty="0">
              <a:latin typeface="David" pitchFamily="34" charset="-79"/>
              <a:cs typeface="David" pitchFamily="34" charset="-79"/>
            </a:endParaRPr>
          </a:p>
          <a:p>
            <a:pPr algn="ctr" rtl="1"/>
            <a:r>
              <a:rPr lang="en-US" b="1" dirty="0">
                <a:latin typeface="David" pitchFamily="34" charset="-79"/>
                <a:cs typeface="David" pitchFamily="34" charset="-79"/>
              </a:rPr>
              <a:t>(2000-2014)</a:t>
            </a:r>
            <a:endParaRPr lang="he-IL" b="1" dirty="0">
              <a:latin typeface="David" pitchFamily="34" charset="-79"/>
              <a:cs typeface="David" pitchFamily="34" charset="-79"/>
            </a:endParaRPr>
          </a:p>
        </p:txBody>
      </p:sp>
      <p:graphicFrame>
        <p:nvGraphicFramePr>
          <p:cNvPr id="3" name="תרשים 2"/>
          <p:cNvGraphicFramePr/>
          <p:nvPr>
            <p:extLst>
              <p:ext uri="{D42A27DB-BD31-4B8C-83A1-F6EECF244321}">
                <p14:modId xmlns:p14="http://schemas.microsoft.com/office/powerpoint/2010/main" val="157872972"/>
              </p:ext>
            </p:extLst>
          </p:nvPr>
        </p:nvGraphicFramePr>
        <p:xfrm>
          <a:off x="539552" y="1844823"/>
          <a:ext cx="7992888" cy="4194027"/>
        </p:xfrm>
        <a:graphic>
          <a:graphicData uri="http://schemas.openxmlformats.org/drawingml/2006/chart">
            <c:chart xmlns:c="http://schemas.openxmlformats.org/drawingml/2006/chart" xmlns:r="http://schemas.openxmlformats.org/officeDocument/2006/relationships" r:id="rId3"/>
          </a:graphicData>
        </a:graphic>
      </p:graphicFrame>
      <p:sp>
        <p:nvSpPr>
          <p:cNvPr id="35842" name="Text Box 4"/>
          <p:cNvSpPr txBox="1">
            <a:spLocks noChangeArrowheads="1"/>
          </p:cNvSpPr>
          <p:nvPr/>
        </p:nvSpPr>
        <p:spPr bwMode="auto">
          <a:xfrm>
            <a:off x="1187624" y="6538738"/>
            <a:ext cx="7992888" cy="301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eaLnBrk="1" hangingPunct="1">
              <a:lnSpc>
                <a:spcPct val="80000"/>
              </a:lnSpc>
              <a:spcBef>
                <a:spcPct val="50000"/>
              </a:spcBef>
              <a:buClrTx/>
              <a:buSzTx/>
              <a:buFontTx/>
              <a:buNone/>
            </a:pPr>
            <a:r>
              <a:rPr lang="he-IL" altLang="he-IL" sz="1600" dirty="0"/>
              <a:t>מקור: </a:t>
            </a:r>
            <a:r>
              <a:rPr lang="en-US" altLang="he-IL" sz="1600" dirty="0"/>
              <a:t>Penn World Tables </a:t>
            </a:r>
          </a:p>
        </p:txBody>
      </p:sp>
      <p:sp>
        <p:nvSpPr>
          <p:cNvPr id="10" name="TextBox 9"/>
          <p:cNvSpPr txBox="1"/>
          <p:nvPr/>
        </p:nvSpPr>
        <p:spPr>
          <a:xfrm>
            <a:off x="1403648" y="188640"/>
            <a:ext cx="7596336" cy="830997"/>
          </a:xfrm>
          <a:prstGeom prst="rect">
            <a:avLst/>
          </a:prstGeom>
          <a:noFill/>
        </p:spPr>
        <p:txBody>
          <a:bodyPr wrap="square" rtlCol="0">
            <a:spAutoFit/>
          </a:bodyPr>
          <a:lstStyle/>
          <a:p>
            <a:pPr algn="l"/>
            <a:r>
              <a:rPr lang="en-US" sz="2400" b="1" dirty="0">
                <a:solidFill>
                  <a:schemeClr val="tx1">
                    <a:lumMod val="95000"/>
                    <a:lumOff val="5000"/>
                  </a:schemeClr>
                </a:solidFill>
                <a:latin typeface="David" pitchFamily="34" charset="-79"/>
                <a:cs typeface="David" pitchFamily="34" charset="-79"/>
              </a:rPr>
              <a:t>Compared to developed countries, investment in physical capital (machinery, buildings, infrastructure, etc.) is low</a:t>
            </a:r>
            <a:endParaRPr lang="he-IL" sz="2400" b="1" dirty="0">
              <a:solidFill>
                <a:schemeClr val="tx1">
                  <a:lumMod val="95000"/>
                  <a:lumOff val="5000"/>
                </a:schemeClr>
              </a:solidFill>
              <a:latin typeface="David" pitchFamily="34" charset="-79"/>
              <a:cs typeface="David" pitchFamily="34" charset="-79"/>
            </a:endParaRPr>
          </a:p>
        </p:txBody>
      </p:sp>
      <p:sp>
        <p:nvSpPr>
          <p:cNvPr id="11" name="TextBox 10"/>
          <p:cNvSpPr txBox="1"/>
          <p:nvPr/>
        </p:nvSpPr>
        <p:spPr>
          <a:xfrm>
            <a:off x="5213487" y="2204864"/>
            <a:ext cx="2484276" cy="400110"/>
          </a:xfrm>
          <a:prstGeom prst="rect">
            <a:avLst/>
          </a:prstGeom>
          <a:noFill/>
        </p:spPr>
        <p:txBody>
          <a:bodyPr wrap="square">
            <a:spAutoFit/>
          </a:bodyPr>
          <a:lstStyle/>
          <a:p>
            <a:pPr>
              <a:defRPr/>
            </a:pPr>
            <a:r>
              <a:rPr lang="en-US" sz="2000" b="1" dirty="0">
                <a:solidFill>
                  <a:srgbClr val="00B050"/>
                </a:solidFill>
                <a:latin typeface="+mj-lt"/>
                <a:cs typeface="+mj-cs"/>
              </a:rPr>
              <a:t>OECD</a:t>
            </a:r>
          </a:p>
        </p:txBody>
      </p:sp>
      <p:sp>
        <p:nvSpPr>
          <p:cNvPr id="12" name="TextBox 11"/>
          <p:cNvSpPr txBox="1"/>
          <p:nvPr/>
        </p:nvSpPr>
        <p:spPr>
          <a:xfrm>
            <a:off x="3707904" y="3063627"/>
            <a:ext cx="1800200" cy="584775"/>
          </a:xfrm>
          <a:prstGeom prst="rect">
            <a:avLst/>
          </a:prstGeom>
          <a:noFill/>
        </p:spPr>
        <p:txBody>
          <a:bodyPr wrap="square">
            <a:spAutoFit/>
          </a:bodyPr>
          <a:lstStyle/>
          <a:p>
            <a:pPr algn="ctr">
              <a:defRPr/>
            </a:pPr>
            <a:r>
              <a:rPr lang="en-US" sz="1600" b="1" dirty="0">
                <a:solidFill>
                  <a:schemeClr val="bg1">
                    <a:lumMod val="50000"/>
                  </a:schemeClr>
                </a:solidFill>
                <a:latin typeface="+mj-lt"/>
                <a:cs typeface="+mj-cs"/>
              </a:rPr>
              <a:t>Comparative </a:t>
            </a:r>
          </a:p>
          <a:p>
            <a:pPr algn="ctr">
              <a:defRPr/>
            </a:pPr>
            <a:r>
              <a:rPr lang="en-US" sz="1600" b="1" dirty="0">
                <a:solidFill>
                  <a:schemeClr val="bg1">
                    <a:lumMod val="50000"/>
                  </a:schemeClr>
                </a:solidFill>
                <a:latin typeface="+mj-lt"/>
                <a:cs typeface="+mj-cs"/>
              </a:rPr>
              <a:t>countries *</a:t>
            </a:r>
            <a:endParaRPr lang="he-IL" sz="1600" b="1" dirty="0">
              <a:solidFill>
                <a:schemeClr val="bg1">
                  <a:lumMod val="50000"/>
                </a:schemeClr>
              </a:solidFill>
              <a:latin typeface="+mj-lt"/>
              <a:cs typeface="+mj-cs"/>
            </a:endParaRPr>
          </a:p>
        </p:txBody>
      </p:sp>
      <p:sp>
        <p:nvSpPr>
          <p:cNvPr id="13" name="TextBox 12"/>
          <p:cNvSpPr txBox="1"/>
          <p:nvPr/>
        </p:nvSpPr>
        <p:spPr>
          <a:xfrm>
            <a:off x="6588224" y="4221088"/>
            <a:ext cx="1214438" cy="400110"/>
          </a:xfrm>
          <a:prstGeom prst="rect">
            <a:avLst/>
          </a:prstGeom>
          <a:noFill/>
        </p:spPr>
        <p:txBody>
          <a:bodyPr>
            <a:spAutoFit/>
          </a:bodyPr>
          <a:lstStyle/>
          <a:p>
            <a:pPr algn="ctr">
              <a:defRPr/>
            </a:pPr>
            <a:r>
              <a:rPr lang="en-US" sz="2000" b="1" dirty="0">
                <a:solidFill>
                  <a:srgbClr val="0070C0"/>
                </a:solidFill>
                <a:latin typeface="+mj-lt"/>
                <a:cs typeface="+mj-cs"/>
              </a:rPr>
              <a:t>Israel</a:t>
            </a:r>
            <a:endParaRPr lang="he-IL" sz="2000" b="1" dirty="0">
              <a:solidFill>
                <a:srgbClr val="0070C0"/>
              </a:solidFill>
              <a:latin typeface="+mj-lt"/>
              <a:cs typeface="+mj-cs"/>
            </a:endParaRPr>
          </a:p>
        </p:txBody>
      </p:sp>
      <p:sp>
        <p:nvSpPr>
          <p:cNvPr id="15" name="Text Box 5"/>
          <p:cNvSpPr txBox="1">
            <a:spLocks noChangeArrowheads="1"/>
          </p:cNvSpPr>
          <p:nvPr/>
        </p:nvSpPr>
        <p:spPr bwMode="auto">
          <a:xfrm>
            <a:off x="621871" y="1496635"/>
            <a:ext cx="3952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rtl="0" eaLnBrk="1" hangingPunct="1">
              <a:spcBef>
                <a:spcPct val="50000"/>
              </a:spcBef>
              <a:buClrTx/>
              <a:buSzTx/>
              <a:buFontTx/>
              <a:buNone/>
            </a:pPr>
            <a:r>
              <a:rPr lang="he-IL" altLang="he-IL" sz="1400" dirty="0">
                <a:latin typeface="Times New Roman" pitchFamily="18" charset="0"/>
                <a:cs typeface="Times New Roman" pitchFamily="18" charset="0"/>
              </a:rPr>
              <a:t>%</a:t>
            </a:r>
            <a:endParaRPr lang="en-US" altLang="he-IL" sz="1400" dirty="0">
              <a:latin typeface="Times New Roman" pitchFamily="18" charset="0"/>
              <a:cs typeface="Times New Roman" pitchFamily="18" charset="0"/>
            </a:endParaRPr>
          </a:p>
        </p:txBody>
      </p:sp>
      <p:sp>
        <p:nvSpPr>
          <p:cNvPr id="16"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18</a:t>
            </a:fld>
            <a:endParaRPr lang="en-US" altLang="en-US" sz="1200" b="1" dirty="0">
              <a:latin typeface="Arial" charset="0"/>
              <a:cs typeface="Arial" charset="0"/>
            </a:endParaRPr>
          </a:p>
        </p:txBody>
      </p:sp>
      <p:sp>
        <p:nvSpPr>
          <p:cNvPr id="4" name="מלבן 3"/>
          <p:cNvSpPr/>
          <p:nvPr/>
        </p:nvSpPr>
        <p:spPr>
          <a:xfrm>
            <a:off x="827583" y="5949280"/>
            <a:ext cx="7664003" cy="461665"/>
          </a:xfrm>
          <a:prstGeom prst="rect">
            <a:avLst/>
          </a:prstGeom>
        </p:spPr>
        <p:txBody>
          <a:bodyPr wrap="square">
            <a:spAutoFit/>
          </a:bodyPr>
          <a:lstStyle/>
          <a:p>
            <a:pPr algn="l"/>
            <a:r>
              <a:rPr lang="en-US" sz="1200" u="sng" dirty="0"/>
              <a:t>* Comparison countries </a:t>
            </a:r>
            <a:r>
              <a:rPr lang="en-US" sz="1200" dirty="0"/>
              <a:t>(small, with high work productivity): Ireland, Switzerland, Belgium, Sweden, France, Denmark and the Netherlands.</a:t>
            </a:r>
            <a:endParaRPr lang="he-IL" sz="1200" dirty="0"/>
          </a:p>
        </p:txBody>
      </p:sp>
    </p:spTree>
    <p:extLst>
      <p:ext uri="{BB962C8B-B14F-4D97-AF65-F5344CB8AC3E}">
        <p14:creationId xmlns:p14="http://schemas.microsoft.com/office/powerpoint/2010/main" val="2190654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txBox="1">
            <a:spLocks/>
          </p:cNvSpPr>
          <p:nvPr/>
        </p:nvSpPr>
        <p:spPr>
          <a:xfrm>
            <a:off x="1414985" y="332656"/>
            <a:ext cx="77290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r" rtl="1" eaLnBrk="0" hangingPunct="0">
              <a:defRPr sz="2800" b="1">
                <a:solidFill>
                  <a:schemeClr val="tx1">
                    <a:lumMod val="95000"/>
                    <a:lumOff val="5000"/>
                  </a:schemeClr>
                </a:solidFill>
                <a:latin typeface="David" pitchFamily="34" charset="-79"/>
                <a:cs typeface="David" pitchFamily="34" charset="-79"/>
              </a:defRPr>
            </a:lvl1pPr>
            <a:lvl2pPr rtl="1" eaLnBrk="0" hangingPunct="0">
              <a:defRPr sz="4400">
                <a:latin typeface="Arial" pitchFamily="34" charset="0"/>
                <a:cs typeface="Arial" pitchFamily="34" charset="0"/>
              </a:defRPr>
            </a:lvl2pPr>
            <a:lvl3pPr rtl="1" eaLnBrk="0" hangingPunct="0">
              <a:defRPr sz="4400">
                <a:latin typeface="Arial" pitchFamily="34" charset="0"/>
                <a:cs typeface="Arial" pitchFamily="34" charset="0"/>
              </a:defRPr>
            </a:lvl3pPr>
            <a:lvl4pPr rtl="1" eaLnBrk="0" hangingPunct="0">
              <a:defRPr sz="4400">
                <a:latin typeface="Arial" pitchFamily="34" charset="0"/>
                <a:cs typeface="Arial" pitchFamily="34" charset="0"/>
              </a:defRPr>
            </a:lvl4pPr>
            <a:lvl5pPr rtl="1" eaLnBrk="0" hangingPunct="0">
              <a:defRPr sz="4400">
                <a:latin typeface="Arial" pitchFamily="34" charset="0"/>
                <a:cs typeface="Arial" pitchFamily="34" charset="0"/>
              </a:defRPr>
            </a:lvl5pPr>
            <a:lvl6pPr marL="457200" rtl="1" fontAlgn="base">
              <a:spcBef>
                <a:spcPct val="0"/>
              </a:spcBef>
              <a:spcAft>
                <a:spcPct val="0"/>
              </a:spcAft>
              <a:defRPr sz="4400">
                <a:latin typeface="Arial" pitchFamily="34" charset="0"/>
                <a:cs typeface="Arial" pitchFamily="34" charset="0"/>
              </a:defRPr>
            </a:lvl6pPr>
            <a:lvl7pPr marL="914400" rtl="1" fontAlgn="base">
              <a:spcBef>
                <a:spcPct val="0"/>
              </a:spcBef>
              <a:spcAft>
                <a:spcPct val="0"/>
              </a:spcAft>
              <a:defRPr sz="4400">
                <a:latin typeface="Arial" pitchFamily="34" charset="0"/>
                <a:cs typeface="Arial" pitchFamily="34" charset="0"/>
              </a:defRPr>
            </a:lvl7pPr>
            <a:lvl8pPr marL="1371600" rtl="1" fontAlgn="base">
              <a:spcBef>
                <a:spcPct val="0"/>
              </a:spcBef>
              <a:spcAft>
                <a:spcPct val="0"/>
              </a:spcAft>
              <a:defRPr sz="4400">
                <a:latin typeface="Arial" pitchFamily="34" charset="0"/>
                <a:cs typeface="Arial" pitchFamily="34" charset="0"/>
              </a:defRPr>
            </a:lvl8pPr>
            <a:lvl9pPr marL="1828800" rtl="1" fontAlgn="base">
              <a:spcBef>
                <a:spcPct val="0"/>
              </a:spcBef>
              <a:spcAft>
                <a:spcPct val="0"/>
              </a:spcAft>
              <a:defRPr sz="4400">
                <a:latin typeface="Arial" pitchFamily="34" charset="0"/>
                <a:cs typeface="Arial" pitchFamily="34" charset="0"/>
              </a:defRPr>
            </a:lvl9pPr>
          </a:lstStyle>
          <a:p>
            <a:pPr algn="l" rtl="0"/>
            <a:r>
              <a:rPr lang="en-US" dirty="0"/>
              <a:t>Encouragement of Capital Investments Law</a:t>
            </a:r>
          </a:p>
        </p:txBody>
      </p:sp>
      <p:sp>
        <p:nvSpPr>
          <p:cNvPr id="9"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19</a:t>
            </a:fld>
            <a:endParaRPr lang="en-US" altLang="en-US" sz="1200" b="1" dirty="0">
              <a:latin typeface="Arial" charset="0"/>
              <a:cs typeface="Arial" charset="0"/>
            </a:endParaRPr>
          </a:p>
        </p:txBody>
      </p:sp>
      <p:sp>
        <p:nvSpPr>
          <p:cNvPr id="2" name="TextBox 1">
            <a:extLst>
              <a:ext uri="{FF2B5EF4-FFF2-40B4-BE49-F238E27FC236}">
                <a16:creationId xmlns:a16="http://schemas.microsoft.com/office/drawing/2014/main" id="{8193022B-AF08-4A28-8601-CD4702F2EC78}"/>
              </a:ext>
            </a:extLst>
          </p:cNvPr>
          <p:cNvSpPr txBox="1"/>
          <p:nvPr/>
        </p:nvSpPr>
        <p:spPr>
          <a:xfrm>
            <a:off x="382216" y="1484784"/>
            <a:ext cx="8640960" cy="1384995"/>
          </a:xfrm>
          <a:prstGeom prst="rect">
            <a:avLst/>
          </a:prstGeom>
          <a:noFill/>
        </p:spPr>
        <p:txBody>
          <a:bodyPr wrap="square" rtlCol="1">
            <a:spAutoFit/>
          </a:bodyPr>
          <a:lstStyle/>
          <a:p>
            <a:pPr marL="342900" indent="-342900" algn="l">
              <a:buAutoNum type="arabicPeriod"/>
            </a:pPr>
            <a:r>
              <a:rPr lang="en-US" sz="2800" b="1" dirty="0">
                <a:latin typeface="David" panose="020E0502060401010101" pitchFamily="34" charset="-79"/>
                <a:cs typeface="David" panose="020E0502060401010101" pitchFamily="34" charset="-79"/>
              </a:rPr>
              <a:t>Strategic Track: </a:t>
            </a:r>
            <a:r>
              <a:rPr lang="en-US" sz="2800" dirty="0">
                <a:latin typeface="David" panose="020E0502060401010101" pitchFamily="34" charset="-79"/>
                <a:cs typeface="David" panose="020E0502060401010101" pitchFamily="34" charset="-79"/>
              </a:rPr>
              <a:t>Grants and / or tax benefits for multinational strategic companies (Intel).</a:t>
            </a:r>
            <a:endParaRPr lang="he-IL" sz="2800" dirty="0">
              <a:latin typeface="David" panose="020E0502060401010101" pitchFamily="34" charset="-79"/>
              <a:cs typeface="David" panose="020E0502060401010101" pitchFamily="34" charset="-79"/>
            </a:endParaRPr>
          </a:p>
          <a:p>
            <a:pPr marL="342900" indent="-342900" algn="l">
              <a:buAutoNum type="arabicPeriod"/>
            </a:pPr>
            <a:r>
              <a:rPr lang="en-US" sz="2800" b="1" dirty="0">
                <a:latin typeface="David" panose="020E0502060401010101" pitchFamily="34" charset="-79"/>
                <a:cs typeface="David" panose="020E0502060401010101" pitchFamily="34" charset="-79"/>
              </a:rPr>
              <a:t>Tax benefits for exporting companies </a:t>
            </a:r>
            <a:r>
              <a:rPr lang="en-US" sz="2800" dirty="0">
                <a:latin typeface="David" panose="020E0502060401010101" pitchFamily="34" charset="-79"/>
                <a:cs typeface="David" panose="020E0502060401010101" pitchFamily="34" charset="-79"/>
              </a:rPr>
              <a:t>(25% exports).</a:t>
            </a:r>
            <a:endParaRPr lang="he-IL" sz="2800" dirty="0">
              <a:latin typeface="David" panose="020E0502060401010101" pitchFamily="34" charset="-79"/>
              <a:cs typeface="David" panose="020E0502060401010101" pitchFamily="34" charset="-79"/>
            </a:endParaRPr>
          </a:p>
        </p:txBody>
      </p:sp>
      <p:sp>
        <p:nvSpPr>
          <p:cNvPr id="3" name="מלבן 2">
            <a:extLst>
              <a:ext uri="{FF2B5EF4-FFF2-40B4-BE49-F238E27FC236}">
                <a16:creationId xmlns:a16="http://schemas.microsoft.com/office/drawing/2014/main" id="{4FE5BD39-7EA0-439B-94B4-92E37316B824}"/>
              </a:ext>
            </a:extLst>
          </p:cNvPr>
          <p:cNvSpPr/>
          <p:nvPr/>
        </p:nvSpPr>
        <p:spPr>
          <a:xfrm>
            <a:off x="323528" y="3284984"/>
            <a:ext cx="8496944" cy="1200329"/>
          </a:xfrm>
          <a:prstGeom prst="rect">
            <a:avLst/>
          </a:prstGeom>
          <a:solidFill>
            <a:srgbClr val="FF5050"/>
          </a:solidFill>
          <a:ln>
            <a:solidFill>
              <a:schemeClr val="tx1"/>
            </a:solidFill>
          </a:ln>
        </p:spPr>
        <p:txBody>
          <a:bodyPr wrap="square">
            <a:spAutoFit/>
          </a:bodyPr>
          <a:lstStyle/>
          <a:p>
            <a:pPr algn="ctr"/>
            <a:r>
              <a:rPr lang="en-US" sz="2400" dirty="0">
                <a:solidFill>
                  <a:schemeClr val="bg1"/>
                </a:solidFill>
                <a:latin typeface="David" panose="020E0502060401010101" pitchFamily="34" charset="-79"/>
                <a:cs typeface="David" panose="020E0502060401010101" pitchFamily="34" charset="-79"/>
              </a:rPr>
              <a:t>Distortion in the allocation of resources in the economy, which impairs investments and productivity of companies designated for the domestic market.</a:t>
            </a:r>
            <a:endParaRPr lang="he-IL" sz="2400" dirty="0">
              <a:solidFill>
                <a:schemeClr val="bg1"/>
              </a:solidFill>
              <a:latin typeface="David" panose="020E0502060401010101" pitchFamily="34" charset="-79"/>
              <a:cs typeface="David" panose="020E0502060401010101" pitchFamily="34" charset="-79"/>
            </a:endParaRPr>
          </a:p>
        </p:txBody>
      </p:sp>
      <p:sp>
        <p:nvSpPr>
          <p:cNvPr id="4" name="חץ: למטה 3">
            <a:extLst>
              <a:ext uri="{FF2B5EF4-FFF2-40B4-BE49-F238E27FC236}">
                <a16:creationId xmlns:a16="http://schemas.microsoft.com/office/drawing/2014/main" id="{D828A56A-CA1E-46E5-B1F2-0EDEFC495A2A}"/>
              </a:ext>
            </a:extLst>
          </p:cNvPr>
          <p:cNvSpPr/>
          <p:nvPr/>
        </p:nvSpPr>
        <p:spPr>
          <a:xfrm>
            <a:off x="4067944" y="2852936"/>
            <a:ext cx="373360" cy="354627"/>
          </a:xfrm>
          <a:prstGeom prst="downArrow">
            <a:avLst/>
          </a:prstGeom>
          <a:solidFill>
            <a:srgbClr val="FF4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TextBox 4">
            <a:extLst>
              <a:ext uri="{FF2B5EF4-FFF2-40B4-BE49-F238E27FC236}">
                <a16:creationId xmlns:a16="http://schemas.microsoft.com/office/drawing/2014/main" id="{7E02FC27-FE08-4C6F-8ED5-55BF27AD655E}"/>
              </a:ext>
            </a:extLst>
          </p:cNvPr>
          <p:cNvSpPr txBox="1"/>
          <p:nvPr/>
        </p:nvSpPr>
        <p:spPr>
          <a:xfrm>
            <a:off x="251520" y="4588386"/>
            <a:ext cx="8640960" cy="1569660"/>
          </a:xfrm>
          <a:prstGeom prst="rect">
            <a:avLst/>
          </a:prstGeom>
          <a:noFill/>
        </p:spPr>
        <p:txBody>
          <a:bodyPr wrap="square" rtlCol="1">
            <a:spAutoFit/>
          </a:bodyPr>
          <a:lstStyle/>
          <a:p>
            <a:pPr algn="l"/>
            <a:r>
              <a:rPr lang="en-US" sz="2400" b="1" u="sng" dirty="0">
                <a:latin typeface="David" panose="020E0502060401010101" pitchFamily="34" charset="-79"/>
                <a:cs typeface="David" panose="020E0502060401010101" pitchFamily="34" charset="-79"/>
              </a:rPr>
              <a:t>The alternatives:</a:t>
            </a:r>
            <a:endParaRPr lang="he-IL" sz="2400" b="1" u="sng" dirty="0">
              <a:latin typeface="David" panose="020E0502060401010101" pitchFamily="34" charset="-79"/>
              <a:cs typeface="David" panose="020E0502060401010101" pitchFamily="34" charset="-79"/>
            </a:endParaRPr>
          </a:p>
          <a:p>
            <a:pPr algn="l"/>
            <a:r>
              <a:rPr lang="en-US" sz="2400" dirty="0">
                <a:latin typeface="David" panose="020E0502060401010101" pitchFamily="34" charset="-79"/>
                <a:cs typeface="David" panose="020E0502060401010101" pitchFamily="34" charset="-79"/>
              </a:rPr>
              <a:t>1. Expansion of the law to companies that manufacture for the domestic market in industries with competing imports.</a:t>
            </a:r>
          </a:p>
          <a:p>
            <a:pPr algn="l"/>
            <a:r>
              <a:rPr lang="en-US" sz="2400" dirty="0">
                <a:latin typeface="David" panose="020E0502060401010101" pitchFamily="34" charset="-79"/>
                <a:cs typeface="David" panose="020E0502060401010101" pitchFamily="34" charset="-79"/>
              </a:rPr>
              <a:t>2. Providing incentives for research and development.</a:t>
            </a:r>
            <a:endParaRPr lang="he-IL"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938093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ª××¦××ª ×ª××× × ×¢×××¨ âªthemarkerâ¬â">
            <a:extLst>
              <a:ext uri="{FF2B5EF4-FFF2-40B4-BE49-F238E27FC236}">
                <a16:creationId xmlns:a16="http://schemas.microsoft.com/office/drawing/2014/main" id="{C23A33B2-9339-41D3-86E4-F42D0F65C635}"/>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867972" y="980728"/>
            <a:ext cx="1168524" cy="360642"/>
          </a:xfrm>
          <a:prstGeom prst="rect">
            <a:avLst/>
          </a:prstGeom>
          <a:noFill/>
          <a:extLst>
            <a:ext uri="{909E8E84-426E-40DD-AFC4-6F175D3DCCD1}">
              <a14:hiddenFill xmlns:a14="http://schemas.microsoft.com/office/drawing/2010/main">
                <a:solidFill>
                  <a:srgbClr val="FFFFFF"/>
                </a:solidFill>
              </a14:hiddenFill>
            </a:ext>
          </a:extLst>
        </p:spPr>
      </p:pic>
      <p:sp>
        <p:nvSpPr>
          <p:cNvPr id="2" name="מציין מיקום של מספר שקופית 1">
            <a:extLst>
              <a:ext uri="{FF2B5EF4-FFF2-40B4-BE49-F238E27FC236}">
                <a16:creationId xmlns:a16="http://schemas.microsoft.com/office/drawing/2014/main" id="{86B42DAA-3208-42C6-92AB-D917FFEEB092}"/>
              </a:ext>
            </a:extLst>
          </p:cNvPr>
          <p:cNvSpPr>
            <a:spLocks noGrp="1"/>
          </p:cNvSpPr>
          <p:nvPr>
            <p:ph type="sldNum" sz="quarter" idx="11"/>
          </p:nvPr>
        </p:nvSpPr>
        <p:spPr/>
        <p:txBody>
          <a:bodyPr/>
          <a:lstStyle/>
          <a:p>
            <a:pPr>
              <a:defRPr/>
            </a:pPr>
            <a:fld id="{E84A8A34-F777-46F0-8A11-F2FB5058D30E}" type="slidenum">
              <a:rPr lang="he-IL" smtClean="0"/>
              <a:pPr>
                <a:defRPr/>
              </a:pPr>
              <a:t>2</a:t>
            </a:fld>
            <a:endParaRPr lang="en-US"/>
          </a:p>
        </p:txBody>
      </p:sp>
      <p:pic>
        <p:nvPicPr>
          <p:cNvPr id="4" name="תמונה 3">
            <a:extLst>
              <a:ext uri="{FF2B5EF4-FFF2-40B4-BE49-F238E27FC236}">
                <a16:creationId xmlns:a16="http://schemas.microsoft.com/office/drawing/2014/main" id="{38FBD802-5308-49F4-B09F-38C89B32AA8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325825" y="1341370"/>
            <a:ext cx="4792628" cy="1413211"/>
          </a:xfrm>
          <a:prstGeom prst="rect">
            <a:avLst/>
          </a:prstGeom>
        </p:spPr>
      </p:pic>
      <p:pic>
        <p:nvPicPr>
          <p:cNvPr id="5" name="תמונה 4">
            <a:extLst>
              <a:ext uri="{FF2B5EF4-FFF2-40B4-BE49-F238E27FC236}">
                <a16:creationId xmlns:a16="http://schemas.microsoft.com/office/drawing/2014/main" id="{A9A30D9A-492E-4713-B98A-2852DBE337C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644008" y="4680383"/>
            <a:ext cx="4392488" cy="1723635"/>
          </a:xfrm>
          <a:prstGeom prst="rect">
            <a:avLst/>
          </a:prstGeom>
        </p:spPr>
      </p:pic>
      <p:pic>
        <p:nvPicPr>
          <p:cNvPr id="1026" name="Picture 2" descr="×ª××¦××ª ×ª××× × ×¢×××¨ ×¤×¨××× ×¢××××">
            <a:extLst>
              <a:ext uri="{FF2B5EF4-FFF2-40B4-BE49-F238E27FC236}">
                <a16:creationId xmlns:a16="http://schemas.microsoft.com/office/drawing/2014/main" id="{AE718B09-4B60-4BFC-843A-B20A930977F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076056" y="2840987"/>
            <a:ext cx="3753869" cy="18393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ª××¦××ª ×ª××× × ×¢×××¨ ××××¨ ×¦××××">
            <a:extLst>
              <a:ext uri="{FF2B5EF4-FFF2-40B4-BE49-F238E27FC236}">
                <a16:creationId xmlns:a16="http://schemas.microsoft.com/office/drawing/2014/main" id="{0E79FD3D-2168-4226-83CD-FCD0513C938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835696" y="1196752"/>
            <a:ext cx="2324791" cy="1547103"/>
          </a:xfrm>
          <a:prstGeom prst="rect">
            <a:avLst/>
          </a:prstGeom>
          <a:noFill/>
          <a:extLst>
            <a:ext uri="{909E8E84-426E-40DD-AFC4-6F175D3DCCD1}">
              <a14:hiddenFill xmlns:a14="http://schemas.microsoft.com/office/drawing/2010/main">
                <a:solidFill>
                  <a:srgbClr val="FFFFFF"/>
                </a:solidFill>
              </a14:hiddenFill>
            </a:ext>
          </a:extLst>
        </p:spPr>
      </p:pic>
      <p:pic>
        <p:nvPicPr>
          <p:cNvPr id="6" name="תמונה 5">
            <a:extLst>
              <a:ext uri="{FF2B5EF4-FFF2-40B4-BE49-F238E27FC236}">
                <a16:creationId xmlns:a16="http://schemas.microsoft.com/office/drawing/2014/main" id="{A8EED5A3-A6ED-4CA3-B7F2-22848C24F4B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67544" y="2916667"/>
            <a:ext cx="4176464" cy="3096344"/>
          </a:xfrm>
          <a:prstGeom prst="rect">
            <a:avLst/>
          </a:prstGeom>
        </p:spPr>
      </p:pic>
      <p:pic>
        <p:nvPicPr>
          <p:cNvPr id="1030" name="Picture 6" descr="×ª××¦××ª ×ª××× × ×¢×××¨ ×××××¡">
            <a:extLst>
              <a:ext uri="{FF2B5EF4-FFF2-40B4-BE49-F238E27FC236}">
                <a16:creationId xmlns:a16="http://schemas.microsoft.com/office/drawing/2014/main" id="{8AEB8245-9B38-4F25-BC26-C7969F973FF3}"/>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779912" y="2817648"/>
            <a:ext cx="792088" cy="388123"/>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6">
            <a:extLst>
              <a:ext uri="{FF2B5EF4-FFF2-40B4-BE49-F238E27FC236}">
                <a16:creationId xmlns:a16="http://schemas.microsoft.com/office/drawing/2014/main" id="{9D5E14DD-52B9-416E-8B43-A918B0D189A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940152" y="4694803"/>
            <a:ext cx="392832" cy="392832"/>
          </a:xfrm>
          <a:prstGeom prst="rect">
            <a:avLst/>
          </a:prstGeom>
        </p:spPr>
      </p:pic>
      <p:sp>
        <p:nvSpPr>
          <p:cNvPr id="12" name="TextBox 11">
            <a:extLst>
              <a:ext uri="{FF2B5EF4-FFF2-40B4-BE49-F238E27FC236}">
                <a16:creationId xmlns:a16="http://schemas.microsoft.com/office/drawing/2014/main" id="{26E419AE-87BC-42AA-8DE1-E2044B667A7C}"/>
              </a:ext>
            </a:extLst>
          </p:cNvPr>
          <p:cNvSpPr txBox="1"/>
          <p:nvPr/>
        </p:nvSpPr>
        <p:spPr>
          <a:xfrm>
            <a:off x="1547664" y="404664"/>
            <a:ext cx="6984776" cy="461665"/>
          </a:xfrm>
          <a:prstGeom prst="rect">
            <a:avLst/>
          </a:prstGeom>
          <a:noFill/>
        </p:spPr>
        <p:txBody>
          <a:bodyPr wrap="square" rtlCol="1">
            <a:spAutoFit/>
          </a:bodyPr>
          <a:lstStyle/>
          <a:p>
            <a:pPr algn="r" rtl="1"/>
            <a:r>
              <a:rPr lang="en-US" sz="2400" b="1" dirty="0">
                <a:latin typeface="David" pitchFamily="34" charset="-79"/>
                <a:cs typeface="David" pitchFamily="34" charset="-79"/>
              </a:rPr>
              <a:t>Labor Productivity Has Become a Buzz-Word</a:t>
            </a:r>
            <a:endParaRPr lang="he-IL" sz="2400" b="1" dirty="0">
              <a:latin typeface="David" pitchFamily="34" charset="-79"/>
              <a:cs typeface="David" pitchFamily="34" charset="-79"/>
            </a:endParaRPr>
          </a:p>
        </p:txBody>
      </p:sp>
      <p:sp>
        <p:nvSpPr>
          <p:cNvPr id="3" name="Rectangle 2"/>
          <p:cNvSpPr/>
          <p:nvPr/>
        </p:nvSpPr>
        <p:spPr>
          <a:xfrm>
            <a:off x="899592" y="3140968"/>
            <a:ext cx="367240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Labor Productivity in Israel is Low – What Should We Do?</a:t>
            </a:r>
          </a:p>
        </p:txBody>
      </p:sp>
      <p:sp>
        <p:nvSpPr>
          <p:cNvPr id="8" name="Rectangle 7"/>
          <p:cNvSpPr/>
          <p:nvPr/>
        </p:nvSpPr>
        <p:spPr>
          <a:xfrm>
            <a:off x="4788024" y="1628800"/>
            <a:ext cx="417646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tx1">
                    <a:lumMod val="95000"/>
                    <a:lumOff val="5000"/>
                  </a:schemeClr>
                </a:solidFill>
              </a:rPr>
              <a:t>Flug</a:t>
            </a:r>
            <a:r>
              <a:rPr lang="en-US" sz="1400" dirty="0">
                <a:solidFill>
                  <a:schemeClr val="tx1">
                    <a:lumMod val="95000"/>
                    <a:lumOff val="5000"/>
                  </a:schemeClr>
                </a:solidFill>
              </a:rPr>
              <a:t>: “Labor Productivity in Israel is Low – and We Find it Difficult to Close the Gap”</a:t>
            </a:r>
          </a:p>
        </p:txBody>
      </p:sp>
      <p:sp>
        <p:nvSpPr>
          <p:cNvPr id="9" name="Rectangle 8"/>
          <p:cNvSpPr/>
          <p:nvPr/>
        </p:nvSpPr>
        <p:spPr>
          <a:xfrm>
            <a:off x="4788024" y="5136953"/>
            <a:ext cx="3079948" cy="452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95000"/>
                    <a:lumOff val="5000"/>
                  </a:schemeClr>
                </a:solidFill>
              </a:rPr>
              <a:t>Labor Productivity in Israel is 24% below of the OECD Countries </a:t>
            </a:r>
          </a:p>
        </p:txBody>
      </p:sp>
    </p:spTree>
    <p:extLst>
      <p:ext uri="{BB962C8B-B14F-4D97-AF65-F5344CB8AC3E}">
        <p14:creationId xmlns:p14="http://schemas.microsoft.com/office/powerpoint/2010/main" val="4981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txBox="1">
            <a:spLocks/>
          </p:cNvSpPr>
          <p:nvPr/>
        </p:nvSpPr>
        <p:spPr>
          <a:xfrm>
            <a:off x="1414985" y="188640"/>
            <a:ext cx="77290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r" rtl="1" eaLnBrk="0" hangingPunct="0">
              <a:defRPr sz="2800" b="1">
                <a:solidFill>
                  <a:schemeClr val="tx1">
                    <a:lumMod val="95000"/>
                    <a:lumOff val="5000"/>
                  </a:schemeClr>
                </a:solidFill>
                <a:latin typeface="David" pitchFamily="34" charset="-79"/>
                <a:cs typeface="David" pitchFamily="34" charset="-79"/>
              </a:defRPr>
            </a:lvl1pPr>
            <a:lvl2pPr rtl="1" eaLnBrk="0" hangingPunct="0">
              <a:defRPr sz="4400">
                <a:latin typeface="Arial" pitchFamily="34" charset="0"/>
                <a:cs typeface="Arial" pitchFamily="34" charset="0"/>
              </a:defRPr>
            </a:lvl2pPr>
            <a:lvl3pPr rtl="1" eaLnBrk="0" hangingPunct="0">
              <a:defRPr sz="4400">
                <a:latin typeface="Arial" pitchFamily="34" charset="0"/>
                <a:cs typeface="Arial" pitchFamily="34" charset="0"/>
              </a:defRPr>
            </a:lvl3pPr>
            <a:lvl4pPr rtl="1" eaLnBrk="0" hangingPunct="0">
              <a:defRPr sz="4400">
                <a:latin typeface="Arial" pitchFamily="34" charset="0"/>
                <a:cs typeface="Arial" pitchFamily="34" charset="0"/>
              </a:defRPr>
            </a:lvl4pPr>
            <a:lvl5pPr rtl="1" eaLnBrk="0" hangingPunct="0">
              <a:defRPr sz="4400">
                <a:latin typeface="Arial" pitchFamily="34" charset="0"/>
                <a:cs typeface="Arial" pitchFamily="34" charset="0"/>
              </a:defRPr>
            </a:lvl5pPr>
            <a:lvl6pPr marL="457200" rtl="1" fontAlgn="base">
              <a:spcBef>
                <a:spcPct val="0"/>
              </a:spcBef>
              <a:spcAft>
                <a:spcPct val="0"/>
              </a:spcAft>
              <a:defRPr sz="4400">
                <a:latin typeface="Arial" pitchFamily="34" charset="0"/>
                <a:cs typeface="Arial" pitchFamily="34" charset="0"/>
              </a:defRPr>
            </a:lvl6pPr>
            <a:lvl7pPr marL="914400" rtl="1" fontAlgn="base">
              <a:spcBef>
                <a:spcPct val="0"/>
              </a:spcBef>
              <a:spcAft>
                <a:spcPct val="0"/>
              </a:spcAft>
              <a:defRPr sz="4400">
                <a:latin typeface="Arial" pitchFamily="34" charset="0"/>
                <a:cs typeface="Arial" pitchFamily="34" charset="0"/>
              </a:defRPr>
            </a:lvl7pPr>
            <a:lvl8pPr marL="1371600" rtl="1" fontAlgn="base">
              <a:spcBef>
                <a:spcPct val="0"/>
              </a:spcBef>
              <a:spcAft>
                <a:spcPct val="0"/>
              </a:spcAft>
              <a:defRPr sz="4400">
                <a:latin typeface="Arial" pitchFamily="34" charset="0"/>
                <a:cs typeface="Arial" pitchFamily="34" charset="0"/>
              </a:defRPr>
            </a:lvl8pPr>
            <a:lvl9pPr marL="1828800" rtl="1" fontAlgn="base">
              <a:spcBef>
                <a:spcPct val="0"/>
              </a:spcBef>
              <a:spcAft>
                <a:spcPct val="0"/>
              </a:spcAft>
              <a:defRPr sz="4400">
                <a:latin typeface="Arial" pitchFamily="34" charset="0"/>
                <a:cs typeface="Arial" pitchFamily="34" charset="0"/>
              </a:defRPr>
            </a:lvl9pPr>
          </a:lstStyle>
          <a:p>
            <a:pPr algn="l" rtl="0"/>
            <a:r>
              <a:rPr lang="en-US" sz="2400" dirty="0"/>
              <a:t>Infrastructure: Satisfaction with low public transportation</a:t>
            </a:r>
          </a:p>
        </p:txBody>
      </p:sp>
      <p:sp>
        <p:nvSpPr>
          <p:cNvPr id="9"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20</a:t>
            </a:fld>
            <a:endParaRPr lang="en-US" altLang="en-US" sz="1200" b="1" dirty="0">
              <a:latin typeface="Arial" charset="0"/>
              <a:cs typeface="Arial" charset="0"/>
            </a:endParaRPr>
          </a:p>
        </p:txBody>
      </p:sp>
      <p:pic>
        <p:nvPicPr>
          <p:cNvPr id="5" name="תמונה 4">
            <a:extLst>
              <a:ext uri="{FF2B5EF4-FFF2-40B4-BE49-F238E27FC236}">
                <a16:creationId xmlns:a16="http://schemas.microsoft.com/office/drawing/2014/main" id="{B0821038-A164-4B2B-B52E-6142DA973385}"/>
              </a:ext>
            </a:extLst>
          </p:cNvPr>
          <p:cNvPicPr>
            <a:picLocks noChangeAspect="1"/>
          </p:cNvPicPr>
          <p:nvPr/>
        </p:nvPicPr>
        <p:blipFill>
          <a:blip r:embed="rId2" cstate="print"/>
          <a:stretch>
            <a:fillRect/>
          </a:stretch>
        </p:blipFill>
        <p:spPr>
          <a:xfrm>
            <a:off x="382216" y="1556792"/>
            <a:ext cx="8496660" cy="3898150"/>
          </a:xfrm>
          <a:prstGeom prst="rect">
            <a:avLst/>
          </a:prstGeom>
        </p:spPr>
      </p:pic>
      <p:sp>
        <p:nvSpPr>
          <p:cNvPr id="2" name="TextBox 1"/>
          <p:cNvSpPr txBox="1"/>
          <p:nvPr/>
        </p:nvSpPr>
        <p:spPr>
          <a:xfrm rot="16200000">
            <a:off x="4070885" y="650553"/>
            <a:ext cx="1322785" cy="8463855"/>
          </a:xfrm>
          <a:prstGeom prst="rect">
            <a:avLst/>
          </a:prstGeom>
          <a:solidFill>
            <a:schemeClr val="bg1"/>
          </a:solidFill>
          <a:ln>
            <a:solidFill>
              <a:schemeClr val="bg1"/>
            </a:solidFill>
          </a:ln>
        </p:spPr>
        <p:txBody>
          <a:bodyPr wrap="square" rtlCol="1">
            <a:spAutoFit/>
          </a:bodyPr>
          <a:lstStyle/>
          <a:p>
            <a:r>
              <a:rPr lang="en-US" sz="800" dirty="0"/>
              <a:t>Palermo, Italy</a:t>
            </a:r>
          </a:p>
          <a:p>
            <a:r>
              <a:rPr lang="en-US" sz="800" dirty="0"/>
              <a:t>Napoli, Italy</a:t>
            </a:r>
          </a:p>
          <a:p>
            <a:r>
              <a:rPr lang="en-US" sz="800" b="1" dirty="0"/>
              <a:t>Jerusalem </a:t>
            </a:r>
          </a:p>
          <a:p>
            <a:r>
              <a:rPr lang="en-US" sz="800" dirty="0"/>
              <a:t>Hollo ,Finland</a:t>
            </a:r>
          </a:p>
          <a:p>
            <a:r>
              <a:rPr lang="en-US" sz="800" dirty="0"/>
              <a:t>Bucharest, Romania</a:t>
            </a:r>
          </a:p>
          <a:p>
            <a:r>
              <a:rPr lang="en-US" sz="800" dirty="0"/>
              <a:t>Verona, Italy</a:t>
            </a:r>
          </a:p>
          <a:p>
            <a:r>
              <a:rPr lang="en-US" sz="800" dirty="0"/>
              <a:t>Nicosia, Cyprus</a:t>
            </a:r>
          </a:p>
          <a:p>
            <a:r>
              <a:rPr lang="en-US" sz="800" dirty="0"/>
              <a:t>Volta, Malta</a:t>
            </a:r>
          </a:p>
          <a:p>
            <a:r>
              <a:rPr lang="en-US" sz="800" dirty="0" err="1"/>
              <a:t>Anakra,Turkey</a:t>
            </a:r>
            <a:endParaRPr lang="en-US" sz="800" dirty="0"/>
          </a:p>
          <a:p>
            <a:r>
              <a:rPr lang="en-US" sz="800" dirty="0" err="1"/>
              <a:t>bartislova,Slovakia</a:t>
            </a:r>
            <a:endParaRPr lang="en-US" sz="800" dirty="0"/>
          </a:p>
          <a:p>
            <a:r>
              <a:rPr lang="en-US" sz="800" dirty="0" err="1"/>
              <a:t>Diarbikur,Turkey</a:t>
            </a:r>
            <a:endParaRPr lang="en-US" sz="800" dirty="0"/>
          </a:p>
          <a:p>
            <a:r>
              <a:rPr lang="en-US" sz="800" dirty="0" err="1"/>
              <a:t>Moskoltz,Hungary</a:t>
            </a:r>
            <a:endParaRPr lang="en-US" sz="800" dirty="0"/>
          </a:p>
          <a:p>
            <a:r>
              <a:rPr lang="en-US" sz="800" dirty="0"/>
              <a:t>Antlia, Turkey</a:t>
            </a:r>
          </a:p>
          <a:p>
            <a:r>
              <a:rPr lang="en-US" sz="800" dirty="0" err="1"/>
              <a:t>Lisbon,Potrugal</a:t>
            </a:r>
            <a:r>
              <a:rPr lang="en-US" sz="800" dirty="0"/>
              <a:t> </a:t>
            </a:r>
          </a:p>
          <a:p>
            <a:r>
              <a:rPr lang="en-US" sz="800" dirty="0"/>
              <a:t>Lisbon, Portugal(Area)</a:t>
            </a:r>
          </a:p>
          <a:p>
            <a:r>
              <a:rPr lang="en-US" sz="800" dirty="0" err="1"/>
              <a:t>Lig,Belgium</a:t>
            </a:r>
            <a:endParaRPr lang="en-US" sz="800" dirty="0"/>
          </a:p>
          <a:p>
            <a:r>
              <a:rPr lang="en-US" sz="800" dirty="0"/>
              <a:t>Marseille, France</a:t>
            </a:r>
          </a:p>
          <a:p>
            <a:r>
              <a:rPr lang="en-US" sz="800" b="1" dirty="0"/>
              <a:t>Tel Aviv area</a:t>
            </a:r>
          </a:p>
          <a:p>
            <a:r>
              <a:rPr lang="en-US" sz="800" dirty="0" err="1"/>
              <a:t>Hayarklion,Greece</a:t>
            </a:r>
            <a:endParaRPr lang="en-US" sz="800" dirty="0"/>
          </a:p>
          <a:p>
            <a:r>
              <a:rPr lang="en-US" sz="800" dirty="0"/>
              <a:t>Braga, Portugal</a:t>
            </a:r>
          </a:p>
          <a:p>
            <a:r>
              <a:rPr lang="en-US" sz="800" dirty="0"/>
              <a:t>Torino, Italy</a:t>
            </a:r>
          </a:p>
          <a:p>
            <a:r>
              <a:rPr lang="en-US" sz="800" b="1" dirty="0"/>
              <a:t>Haifa</a:t>
            </a:r>
          </a:p>
          <a:p>
            <a:r>
              <a:rPr lang="en-US" sz="800" dirty="0"/>
              <a:t>Brussels, Belgium</a:t>
            </a:r>
          </a:p>
          <a:p>
            <a:r>
              <a:rPr lang="en-US" sz="800" dirty="0" err="1"/>
              <a:t>Sofia,Bulgaria</a:t>
            </a:r>
            <a:endParaRPr lang="en-US" sz="800" dirty="0"/>
          </a:p>
          <a:p>
            <a:r>
              <a:rPr lang="en-US" sz="800" dirty="0" err="1"/>
              <a:t>Atuna</a:t>
            </a:r>
            <a:r>
              <a:rPr lang="en-US" sz="800" dirty="0"/>
              <a:t> ,Greece</a:t>
            </a:r>
          </a:p>
          <a:p>
            <a:r>
              <a:rPr lang="en-US" sz="800" dirty="0"/>
              <a:t>Paris, France</a:t>
            </a:r>
          </a:p>
          <a:p>
            <a:r>
              <a:rPr lang="en-US" sz="800" dirty="0"/>
              <a:t>Madrid, Spain</a:t>
            </a:r>
          </a:p>
          <a:p>
            <a:r>
              <a:rPr lang="en-US" sz="800" dirty="0"/>
              <a:t>Barcelona, Spain</a:t>
            </a:r>
          </a:p>
          <a:p>
            <a:r>
              <a:rPr lang="en-US" sz="800" dirty="0" err="1"/>
              <a:t>Bolonia,Italy</a:t>
            </a:r>
            <a:endParaRPr lang="en-US" sz="800" dirty="0"/>
          </a:p>
          <a:p>
            <a:r>
              <a:rPr lang="en-US" sz="800" dirty="0" err="1"/>
              <a:t>Zegrab,Croatia</a:t>
            </a:r>
            <a:r>
              <a:rPr lang="en-US" sz="800" dirty="0"/>
              <a:t> </a:t>
            </a:r>
          </a:p>
          <a:p>
            <a:r>
              <a:rPr lang="en-US" sz="800" dirty="0" err="1"/>
              <a:t>Ovedo,Spain</a:t>
            </a:r>
            <a:endParaRPr lang="en-US" sz="800" dirty="0"/>
          </a:p>
          <a:p>
            <a:r>
              <a:rPr lang="en-US" sz="800" dirty="0" err="1"/>
              <a:t>talin,Estonia</a:t>
            </a:r>
            <a:endParaRPr lang="en-US" sz="800" dirty="0"/>
          </a:p>
          <a:p>
            <a:r>
              <a:rPr lang="en-US" sz="800" dirty="0" err="1"/>
              <a:t>Zubi,swizeterland</a:t>
            </a:r>
            <a:r>
              <a:rPr lang="en-US" sz="800" dirty="0"/>
              <a:t> </a:t>
            </a:r>
          </a:p>
          <a:p>
            <a:r>
              <a:rPr lang="en-US" sz="800" dirty="0" err="1"/>
              <a:t>Krakow,Poland</a:t>
            </a:r>
            <a:endParaRPr lang="en-US" sz="800" dirty="0"/>
          </a:p>
          <a:p>
            <a:r>
              <a:rPr lang="en-US" sz="800" dirty="0" err="1"/>
              <a:t>Dublin,Ireland</a:t>
            </a:r>
            <a:endParaRPr lang="en-US" sz="800" dirty="0"/>
          </a:p>
          <a:p>
            <a:r>
              <a:rPr lang="en-US" sz="800" dirty="0"/>
              <a:t>Paris, France</a:t>
            </a:r>
          </a:p>
          <a:p>
            <a:r>
              <a:rPr lang="en-US" sz="800" dirty="0"/>
              <a:t>Malmo, Sweden</a:t>
            </a:r>
          </a:p>
          <a:p>
            <a:r>
              <a:rPr lang="en-US" sz="800" dirty="0" err="1"/>
              <a:t>Asin,Germany</a:t>
            </a:r>
            <a:endParaRPr lang="en-US" sz="800" dirty="0"/>
          </a:p>
          <a:p>
            <a:r>
              <a:rPr lang="en-US" sz="800" dirty="0" err="1"/>
              <a:t>Clognipoka,Romania</a:t>
            </a:r>
            <a:endParaRPr lang="en-US" sz="800" dirty="0"/>
          </a:p>
          <a:p>
            <a:r>
              <a:rPr lang="en-US" sz="800" dirty="0" err="1"/>
              <a:t>Grartz,Austria</a:t>
            </a:r>
            <a:endParaRPr lang="en-US" sz="800" dirty="0"/>
          </a:p>
          <a:p>
            <a:r>
              <a:rPr lang="en-US" sz="800" dirty="0" err="1"/>
              <a:t>Stolhkom,Sweden</a:t>
            </a:r>
            <a:endParaRPr lang="en-US" sz="800" dirty="0"/>
          </a:p>
          <a:p>
            <a:r>
              <a:rPr lang="en-US" sz="800" dirty="0" err="1"/>
              <a:t>Balfest,Ireland</a:t>
            </a:r>
            <a:endParaRPr lang="en-US" sz="800" dirty="0"/>
          </a:p>
          <a:p>
            <a:r>
              <a:rPr lang="en-US" sz="800" dirty="0" err="1"/>
              <a:t>Kobenhangen,Denmark</a:t>
            </a:r>
            <a:endParaRPr lang="en-US" sz="800" dirty="0"/>
          </a:p>
          <a:p>
            <a:r>
              <a:rPr lang="en-US" sz="800" dirty="0" err="1"/>
              <a:t>Lobleana,Slovenia</a:t>
            </a:r>
            <a:r>
              <a:rPr lang="en-US" sz="800" dirty="0"/>
              <a:t> </a:t>
            </a:r>
          </a:p>
          <a:p>
            <a:r>
              <a:rPr lang="en-US" sz="800" dirty="0" err="1"/>
              <a:t>Gadnesak,Poland</a:t>
            </a:r>
            <a:endParaRPr lang="en-US" sz="800" dirty="0"/>
          </a:p>
          <a:p>
            <a:r>
              <a:rPr lang="en-US" sz="800" dirty="0" err="1"/>
              <a:t>Haroninegan,Holland</a:t>
            </a:r>
            <a:endParaRPr lang="en-US" sz="800" dirty="0"/>
          </a:p>
          <a:p>
            <a:r>
              <a:rPr lang="en-US" sz="800" dirty="0" err="1"/>
              <a:t>Liel,France</a:t>
            </a:r>
            <a:endParaRPr lang="en-US" sz="800" dirty="0"/>
          </a:p>
          <a:p>
            <a:r>
              <a:rPr lang="en-US" sz="800" dirty="0" err="1"/>
              <a:t>Galzego,Britian</a:t>
            </a:r>
            <a:endParaRPr lang="en-US" sz="800" dirty="0"/>
          </a:p>
          <a:p>
            <a:r>
              <a:rPr lang="en-US" sz="800" dirty="0" err="1"/>
              <a:t>Bordeau,France</a:t>
            </a:r>
            <a:endParaRPr lang="en-US" sz="800" dirty="0"/>
          </a:p>
          <a:p>
            <a:r>
              <a:rPr lang="en-US" sz="800" dirty="0" err="1"/>
              <a:t>Luxemberg</a:t>
            </a:r>
            <a:endParaRPr lang="en-US" sz="800" dirty="0"/>
          </a:p>
          <a:p>
            <a:r>
              <a:rPr lang="en-US" sz="800" dirty="0" err="1"/>
              <a:t>Amsterdam,Holland</a:t>
            </a:r>
            <a:endParaRPr lang="en-US" sz="800" dirty="0"/>
          </a:p>
          <a:p>
            <a:r>
              <a:rPr lang="en-US" sz="800" dirty="0" err="1"/>
              <a:t>Bialistock,Poland</a:t>
            </a:r>
            <a:endParaRPr lang="en-US" sz="800" dirty="0"/>
          </a:p>
          <a:p>
            <a:r>
              <a:rPr lang="en-US" sz="800" dirty="0" err="1"/>
              <a:t>Prague,Czeck</a:t>
            </a:r>
            <a:endParaRPr lang="en-US" sz="800" dirty="0"/>
          </a:p>
          <a:p>
            <a:r>
              <a:rPr lang="en-US" sz="800" dirty="0" err="1"/>
              <a:t>Berlin,germany</a:t>
            </a:r>
            <a:endParaRPr lang="en-US" sz="800" dirty="0"/>
          </a:p>
          <a:p>
            <a:r>
              <a:rPr lang="en-US" sz="800" dirty="0"/>
              <a:t>Oslo, Norway</a:t>
            </a:r>
          </a:p>
          <a:p>
            <a:r>
              <a:rPr lang="en-US" sz="800" dirty="0" err="1"/>
              <a:t>Ran,France</a:t>
            </a:r>
            <a:endParaRPr lang="en-US" sz="800" dirty="0"/>
          </a:p>
          <a:p>
            <a:r>
              <a:rPr lang="en-US" sz="800" dirty="0" err="1"/>
              <a:t>Shtarsberg,france</a:t>
            </a:r>
            <a:endParaRPr lang="en-US" sz="800" dirty="0"/>
          </a:p>
          <a:p>
            <a:r>
              <a:rPr lang="en-US" sz="800" dirty="0" err="1"/>
              <a:t>Lipsieg</a:t>
            </a:r>
            <a:r>
              <a:rPr lang="en-US" sz="800" dirty="0"/>
              <a:t>, </a:t>
            </a:r>
            <a:r>
              <a:rPr lang="en-US" sz="800" dirty="0" err="1"/>
              <a:t>Geramny</a:t>
            </a:r>
            <a:endParaRPr lang="en-US" sz="800" dirty="0"/>
          </a:p>
          <a:p>
            <a:r>
              <a:rPr lang="en-US" sz="800" dirty="0" err="1"/>
              <a:t>Manchester,UK</a:t>
            </a:r>
            <a:endParaRPr lang="en-US" sz="800" dirty="0"/>
          </a:p>
          <a:p>
            <a:r>
              <a:rPr lang="en-US" sz="800" dirty="0" err="1"/>
              <a:t>London,Uk</a:t>
            </a:r>
            <a:endParaRPr lang="en-US" sz="800" dirty="0"/>
          </a:p>
          <a:p>
            <a:r>
              <a:rPr lang="en-US" sz="800" dirty="0" err="1"/>
              <a:t>Munich,Germany</a:t>
            </a:r>
            <a:endParaRPr lang="en-US" sz="800" dirty="0"/>
          </a:p>
          <a:p>
            <a:r>
              <a:rPr lang="en-US" sz="800" dirty="0" err="1"/>
              <a:t>Dortmond,Germany</a:t>
            </a:r>
            <a:endParaRPr lang="en-US" sz="800" dirty="0"/>
          </a:p>
          <a:p>
            <a:r>
              <a:rPr lang="en-US" sz="800" dirty="0" err="1"/>
              <a:t>Hamburg,Germany</a:t>
            </a:r>
            <a:endParaRPr lang="en-US" sz="800" dirty="0"/>
          </a:p>
          <a:p>
            <a:r>
              <a:rPr lang="en-US" sz="800" dirty="0" err="1"/>
              <a:t>Helsinky,Finland</a:t>
            </a:r>
            <a:endParaRPr lang="en-US" sz="800" dirty="0"/>
          </a:p>
          <a:p>
            <a:r>
              <a:rPr lang="en-US" sz="800" dirty="0" err="1"/>
              <a:t>Rustick,Germany</a:t>
            </a:r>
            <a:endParaRPr lang="en-US" sz="800" dirty="0"/>
          </a:p>
          <a:p>
            <a:r>
              <a:rPr lang="en-US" sz="800" dirty="0" err="1"/>
              <a:t>Viena,Austria</a:t>
            </a:r>
            <a:endParaRPr lang="en-US" sz="800" dirty="0"/>
          </a:p>
          <a:p>
            <a:r>
              <a:rPr lang="en-US" sz="800" dirty="0" err="1"/>
              <a:t>Zurich,Switzerland</a:t>
            </a:r>
            <a:endParaRPr lang="he-IL" sz="800" dirty="0"/>
          </a:p>
        </p:txBody>
      </p:sp>
      <p:sp>
        <p:nvSpPr>
          <p:cNvPr id="3" name="TextBox 2"/>
          <p:cNvSpPr txBox="1"/>
          <p:nvPr/>
        </p:nvSpPr>
        <p:spPr>
          <a:xfrm>
            <a:off x="1619672" y="1412776"/>
            <a:ext cx="6192688" cy="584775"/>
          </a:xfrm>
          <a:prstGeom prst="rect">
            <a:avLst/>
          </a:prstGeom>
          <a:solidFill>
            <a:schemeClr val="bg1"/>
          </a:solidFill>
          <a:ln>
            <a:solidFill>
              <a:schemeClr val="bg1"/>
            </a:solidFill>
          </a:ln>
        </p:spPr>
        <p:txBody>
          <a:bodyPr wrap="square" rtlCol="1">
            <a:spAutoFit/>
          </a:bodyPr>
          <a:lstStyle/>
          <a:p>
            <a:r>
              <a:rPr lang="en-US" sz="1600" b="1" dirty="0"/>
              <a:t>A measure of satisfaction with public transportation in large and medium-sized cities in Israel and Europe</a:t>
            </a:r>
            <a:endParaRPr lang="he-IL" sz="1600" b="1" dirty="0"/>
          </a:p>
        </p:txBody>
      </p:sp>
    </p:spTree>
    <p:extLst>
      <p:ext uri="{BB962C8B-B14F-4D97-AF65-F5344CB8AC3E}">
        <p14:creationId xmlns:p14="http://schemas.microsoft.com/office/powerpoint/2010/main" val="394631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txBox="1">
            <a:spLocks/>
          </p:cNvSpPr>
          <p:nvPr/>
        </p:nvSpPr>
        <p:spPr>
          <a:xfrm>
            <a:off x="1475656" y="118164"/>
            <a:ext cx="765700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r" rtl="1" eaLnBrk="0" hangingPunct="0">
              <a:defRPr sz="2800" b="1">
                <a:solidFill>
                  <a:schemeClr val="tx1">
                    <a:lumMod val="95000"/>
                    <a:lumOff val="5000"/>
                  </a:schemeClr>
                </a:solidFill>
                <a:latin typeface="David" pitchFamily="34" charset="-79"/>
                <a:cs typeface="David" pitchFamily="34" charset="-79"/>
              </a:defRPr>
            </a:lvl1pPr>
            <a:lvl2pPr rtl="1" eaLnBrk="0" hangingPunct="0">
              <a:defRPr sz="4400">
                <a:latin typeface="Arial" pitchFamily="34" charset="0"/>
                <a:cs typeface="Arial" pitchFamily="34" charset="0"/>
              </a:defRPr>
            </a:lvl2pPr>
            <a:lvl3pPr rtl="1" eaLnBrk="0" hangingPunct="0">
              <a:defRPr sz="4400">
                <a:latin typeface="Arial" pitchFamily="34" charset="0"/>
                <a:cs typeface="Arial" pitchFamily="34" charset="0"/>
              </a:defRPr>
            </a:lvl3pPr>
            <a:lvl4pPr rtl="1" eaLnBrk="0" hangingPunct="0">
              <a:defRPr sz="4400">
                <a:latin typeface="Arial" pitchFamily="34" charset="0"/>
                <a:cs typeface="Arial" pitchFamily="34" charset="0"/>
              </a:defRPr>
            </a:lvl4pPr>
            <a:lvl5pPr rtl="1" eaLnBrk="0" hangingPunct="0">
              <a:defRPr sz="4400">
                <a:latin typeface="Arial" pitchFamily="34" charset="0"/>
                <a:cs typeface="Arial" pitchFamily="34" charset="0"/>
              </a:defRPr>
            </a:lvl5pPr>
            <a:lvl6pPr marL="457200" rtl="1" fontAlgn="base">
              <a:spcBef>
                <a:spcPct val="0"/>
              </a:spcBef>
              <a:spcAft>
                <a:spcPct val="0"/>
              </a:spcAft>
              <a:defRPr sz="4400">
                <a:latin typeface="Arial" pitchFamily="34" charset="0"/>
                <a:cs typeface="Arial" pitchFamily="34" charset="0"/>
              </a:defRPr>
            </a:lvl6pPr>
            <a:lvl7pPr marL="914400" rtl="1" fontAlgn="base">
              <a:spcBef>
                <a:spcPct val="0"/>
              </a:spcBef>
              <a:spcAft>
                <a:spcPct val="0"/>
              </a:spcAft>
              <a:defRPr sz="4400">
                <a:latin typeface="Arial" pitchFamily="34" charset="0"/>
                <a:cs typeface="Arial" pitchFamily="34" charset="0"/>
              </a:defRPr>
            </a:lvl7pPr>
            <a:lvl8pPr marL="1371600" rtl="1" fontAlgn="base">
              <a:spcBef>
                <a:spcPct val="0"/>
              </a:spcBef>
              <a:spcAft>
                <a:spcPct val="0"/>
              </a:spcAft>
              <a:defRPr sz="4400">
                <a:latin typeface="Arial" pitchFamily="34" charset="0"/>
                <a:cs typeface="Arial" pitchFamily="34" charset="0"/>
              </a:defRPr>
            </a:lvl8pPr>
            <a:lvl9pPr marL="1828800" rtl="1" fontAlgn="base">
              <a:spcBef>
                <a:spcPct val="0"/>
              </a:spcBef>
              <a:spcAft>
                <a:spcPct val="0"/>
              </a:spcAft>
              <a:defRPr sz="4400">
                <a:latin typeface="Arial" pitchFamily="34" charset="0"/>
                <a:cs typeface="Arial" pitchFamily="34" charset="0"/>
              </a:defRPr>
            </a:lvl9pPr>
          </a:lstStyle>
          <a:p>
            <a:pPr algn="l" rtl="0"/>
            <a:r>
              <a:rPr lang="en-US" sz="2000" dirty="0"/>
              <a:t>Infrastructure: The use of public transportation in Tel Aviv is low compared to similar cities around the world</a:t>
            </a:r>
          </a:p>
        </p:txBody>
      </p:sp>
      <p:sp>
        <p:nvSpPr>
          <p:cNvPr id="9"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21</a:t>
            </a:fld>
            <a:endParaRPr lang="en-US" altLang="en-US" sz="1200" b="1" dirty="0">
              <a:latin typeface="Arial" charset="0"/>
              <a:cs typeface="Arial" charset="0"/>
            </a:endParaRPr>
          </a:p>
        </p:txBody>
      </p:sp>
      <p:pic>
        <p:nvPicPr>
          <p:cNvPr id="2" name="תמונה 1">
            <a:extLst>
              <a:ext uri="{FF2B5EF4-FFF2-40B4-BE49-F238E27FC236}">
                <a16:creationId xmlns:a16="http://schemas.microsoft.com/office/drawing/2014/main" id="{1ECE2713-9E14-4F06-856F-0A28A98EE72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43608" y="1412776"/>
            <a:ext cx="7851455" cy="4884338"/>
          </a:xfrm>
          <a:prstGeom prst="rect">
            <a:avLst/>
          </a:prstGeom>
        </p:spPr>
      </p:pic>
    </p:spTree>
    <p:extLst>
      <p:ext uri="{BB962C8B-B14F-4D97-AF65-F5344CB8AC3E}">
        <p14:creationId xmlns:p14="http://schemas.microsoft.com/office/powerpoint/2010/main" val="2538473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txBox="1">
            <a:spLocks/>
          </p:cNvSpPr>
          <p:nvPr/>
        </p:nvSpPr>
        <p:spPr>
          <a:xfrm>
            <a:off x="1555552" y="0"/>
            <a:ext cx="64807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r" rtl="1" eaLnBrk="0" hangingPunct="0">
              <a:defRPr sz="2800" b="1">
                <a:solidFill>
                  <a:schemeClr val="tx1">
                    <a:lumMod val="95000"/>
                    <a:lumOff val="5000"/>
                  </a:schemeClr>
                </a:solidFill>
                <a:latin typeface="David" pitchFamily="34" charset="-79"/>
                <a:cs typeface="David" pitchFamily="34" charset="-79"/>
              </a:defRPr>
            </a:lvl1pPr>
            <a:lvl2pPr rtl="1" eaLnBrk="0" hangingPunct="0">
              <a:defRPr sz="4400">
                <a:latin typeface="Arial" pitchFamily="34" charset="0"/>
                <a:cs typeface="Arial" pitchFamily="34" charset="0"/>
              </a:defRPr>
            </a:lvl2pPr>
            <a:lvl3pPr rtl="1" eaLnBrk="0" hangingPunct="0">
              <a:defRPr sz="4400">
                <a:latin typeface="Arial" pitchFamily="34" charset="0"/>
                <a:cs typeface="Arial" pitchFamily="34" charset="0"/>
              </a:defRPr>
            </a:lvl3pPr>
            <a:lvl4pPr rtl="1" eaLnBrk="0" hangingPunct="0">
              <a:defRPr sz="4400">
                <a:latin typeface="Arial" pitchFamily="34" charset="0"/>
                <a:cs typeface="Arial" pitchFamily="34" charset="0"/>
              </a:defRPr>
            </a:lvl4pPr>
            <a:lvl5pPr rtl="1" eaLnBrk="0" hangingPunct="0">
              <a:defRPr sz="4400">
                <a:latin typeface="Arial" pitchFamily="34" charset="0"/>
                <a:cs typeface="Arial" pitchFamily="34" charset="0"/>
              </a:defRPr>
            </a:lvl5pPr>
            <a:lvl6pPr marL="457200" rtl="1" fontAlgn="base">
              <a:spcBef>
                <a:spcPct val="0"/>
              </a:spcBef>
              <a:spcAft>
                <a:spcPct val="0"/>
              </a:spcAft>
              <a:defRPr sz="4400">
                <a:latin typeface="Arial" pitchFamily="34" charset="0"/>
                <a:cs typeface="Arial" pitchFamily="34" charset="0"/>
              </a:defRPr>
            </a:lvl6pPr>
            <a:lvl7pPr marL="914400" rtl="1" fontAlgn="base">
              <a:spcBef>
                <a:spcPct val="0"/>
              </a:spcBef>
              <a:spcAft>
                <a:spcPct val="0"/>
              </a:spcAft>
              <a:defRPr sz="4400">
                <a:latin typeface="Arial" pitchFamily="34" charset="0"/>
                <a:cs typeface="Arial" pitchFamily="34" charset="0"/>
              </a:defRPr>
            </a:lvl7pPr>
            <a:lvl8pPr marL="1371600" rtl="1" fontAlgn="base">
              <a:spcBef>
                <a:spcPct val="0"/>
              </a:spcBef>
              <a:spcAft>
                <a:spcPct val="0"/>
              </a:spcAft>
              <a:defRPr sz="4400">
                <a:latin typeface="Arial" pitchFamily="34" charset="0"/>
                <a:cs typeface="Arial" pitchFamily="34" charset="0"/>
              </a:defRPr>
            </a:lvl8pPr>
            <a:lvl9pPr marL="1828800" rtl="1" fontAlgn="base">
              <a:spcBef>
                <a:spcPct val="0"/>
              </a:spcBef>
              <a:spcAft>
                <a:spcPct val="0"/>
              </a:spcAft>
              <a:defRPr sz="4400">
                <a:latin typeface="Arial" pitchFamily="34" charset="0"/>
                <a:cs typeface="Arial" pitchFamily="34" charset="0"/>
              </a:defRPr>
            </a:lvl9pPr>
          </a:lstStyle>
          <a:p>
            <a:pPr algn="l" rtl="0"/>
            <a:r>
              <a:rPr lang="en-US" sz="2400" dirty="0"/>
              <a:t>Policy directions in the field of transportation infrastructure</a:t>
            </a:r>
          </a:p>
        </p:txBody>
      </p:sp>
      <p:sp>
        <p:nvSpPr>
          <p:cNvPr id="9"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22</a:t>
            </a:fld>
            <a:endParaRPr lang="en-US" altLang="en-US" sz="1200" b="1" dirty="0">
              <a:latin typeface="Arial" charset="0"/>
              <a:cs typeface="Arial" charset="0"/>
            </a:endParaRPr>
          </a:p>
        </p:txBody>
      </p:sp>
      <p:sp>
        <p:nvSpPr>
          <p:cNvPr id="7" name="TextBox 6">
            <a:extLst>
              <a:ext uri="{FF2B5EF4-FFF2-40B4-BE49-F238E27FC236}">
                <a16:creationId xmlns:a16="http://schemas.microsoft.com/office/drawing/2014/main" id="{01383201-AB3F-4630-95C2-67DA801BABEB}"/>
              </a:ext>
            </a:extLst>
          </p:cNvPr>
          <p:cNvSpPr txBox="1"/>
          <p:nvPr/>
        </p:nvSpPr>
        <p:spPr>
          <a:xfrm>
            <a:off x="3347864" y="1197524"/>
            <a:ext cx="5376598" cy="4967514"/>
          </a:xfrm>
          <a:prstGeom prst="rect">
            <a:avLst/>
          </a:prstGeom>
          <a:noFill/>
        </p:spPr>
        <p:txBody>
          <a:bodyPr wrap="square" rtlCol="1">
            <a:spAutoFit/>
          </a:bodyPr>
          <a:lstStyle/>
          <a:p>
            <a:pPr marL="342900" indent="-342900">
              <a:lnSpc>
                <a:spcPct val="120000"/>
              </a:lnSpc>
              <a:buAutoNum type="arabicPeriod"/>
            </a:pPr>
            <a:r>
              <a:rPr lang="en-US" sz="2400" dirty="0">
                <a:latin typeface="David" panose="020E0502060401010101" pitchFamily="34" charset="-79"/>
                <a:cs typeface="David" panose="020E0502060401010101" pitchFamily="34" charset="-79"/>
              </a:rPr>
              <a:t>Increasing investment in mass transportation - with an emphasis on </a:t>
            </a:r>
            <a:r>
              <a:rPr lang="en-US" sz="2400"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trains</a:t>
            </a:r>
            <a:r>
              <a:rPr lang="en-US" sz="2400" dirty="0">
                <a:latin typeface="David" panose="020E0502060401010101" pitchFamily="34" charset="-79"/>
                <a:cs typeface="David" panose="020E0502060401010101" pitchFamily="34" charset="-79"/>
              </a:rPr>
              <a:t>.</a:t>
            </a:r>
            <a:endParaRPr lang="he-IL" sz="2400" dirty="0">
              <a:latin typeface="David" panose="020E0502060401010101" pitchFamily="34" charset="-79"/>
              <a:cs typeface="David" panose="020E0502060401010101" pitchFamily="34" charset="-79"/>
            </a:endParaRPr>
          </a:p>
          <a:p>
            <a:pPr marL="342900" indent="-342900">
              <a:lnSpc>
                <a:spcPct val="120000"/>
              </a:lnSpc>
              <a:buAutoNum type="arabicPeriod"/>
            </a:pPr>
            <a:r>
              <a:rPr lang="en-US" sz="2400" dirty="0">
                <a:latin typeface="David" panose="020E0502060401010101" pitchFamily="34" charset="-79"/>
                <a:cs typeface="David" panose="020E0502060401010101" pitchFamily="34" charset="-79"/>
              </a:rPr>
              <a:t>Improved </a:t>
            </a:r>
            <a:r>
              <a:rPr lang="en-US" sz="2400"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planning</a:t>
            </a:r>
            <a:r>
              <a:rPr lang="en-US" sz="24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r>
              <a:rPr lang="en-US" sz="2400" dirty="0">
                <a:latin typeface="David" panose="020E0502060401010101" pitchFamily="34" charset="-79"/>
                <a:cs typeface="David" panose="020E0502060401010101" pitchFamily="34" charset="-79"/>
              </a:rPr>
              <a:t>ability. Establishment of metropolitan authorities.</a:t>
            </a:r>
            <a:endParaRPr lang="he-IL" sz="2400" dirty="0">
              <a:latin typeface="David" panose="020E0502060401010101" pitchFamily="34" charset="-79"/>
              <a:cs typeface="David" panose="020E0502060401010101" pitchFamily="34" charset="-79"/>
            </a:endParaRPr>
          </a:p>
          <a:p>
            <a:pPr marL="342900" indent="-342900">
              <a:lnSpc>
                <a:spcPct val="120000"/>
              </a:lnSpc>
              <a:buAutoNum type="arabicPeriod"/>
            </a:pPr>
            <a:r>
              <a:rPr lang="en-US" sz="2400" dirty="0">
                <a:latin typeface="David" panose="020E0502060401010101" pitchFamily="34" charset="-79"/>
                <a:cs typeface="David" panose="020E0502060401010101" pitchFamily="34" charset="-79"/>
              </a:rPr>
              <a:t>Improving </a:t>
            </a:r>
            <a:r>
              <a:rPr lang="en-US" sz="2400"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coordination</a:t>
            </a:r>
            <a:r>
              <a:rPr lang="en-US" sz="24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r>
              <a:rPr lang="en-US" sz="2400" dirty="0">
                <a:latin typeface="David" panose="020E0502060401010101" pitchFamily="34" charset="-79"/>
                <a:cs typeface="David" panose="020E0502060401010101" pitchFamily="34" charset="-79"/>
              </a:rPr>
              <a:t>between the different transportation systems.</a:t>
            </a:r>
            <a:endParaRPr lang="he-IL" sz="2400" dirty="0">
              <a:latin typeface="David" panose="020E0502060401010101" pitchFamily="34" charset="-79"/>
              <a:cs typeface="David" panose="020E0502060401010101" pitchFamily="34" charset="-79"/>
            </a:endParaRPr>
          </a:p>
          <a:p>
            <a:pPr marL="342900" indent="-342900">
              <a:lnSpc>
                <a:spcPct val="120000"/>
              </a:lnSpc>
              <a:buAutoNum type="arabicPeriod"/>
            </a:pPr>
            <a:r>
              <a:rPr lang="en-US" sz="2400" dirty="0">
                <a:latin typeface="David" panose="020E0502060401010101" pitchFamily="34" charset="-79"/>
                <a:cs typeface="David" panose="020E0502060401010101" pitchFamily="34" charset="-79"/>
              </a:rPr>
              <a:t>Promoting a program to </a:t>
            </a:r>
            <a:r>
              <a:rPr lang="en-US" sz="2400"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regulate demand </a:t>
            </a:r>
            <a:r>
              <a:rPr lang="en-US" sz="2400" dirty="0">
                <a:latin typeface="David" panose="020E0502060401010101" pitchFamily="34" charset="-79"/>
                <a:cs typeface="David" panose="020E0502060401010101" pitchFamily="34" charset="-79"/>
              </a:rPr>
              <a:t>in busy areas and hours of the day.</a:t>
            </a:r>
            <a:endParaRPr lang="he-IL" sz="2400" dirty="0">
              <a:latin typeface="David" panose="020E0502060401010101" pitchFamily="34" charset="-79"/>
              <a:cs typeface="David" panose="020E0502060401010101" pitchFamily="34" charset="-79"/>
            </a:endParaRPr>
          </a:p>
        </p:txBody>
      </p:sp>
      <p:pic>
        <p:nvPicPr>
          <p:cNvPr id="3" name="תמונה 2">
            <a:extLst>
              <a:ext uri="{FF2B5EF4-FFF2-40B4-BE49-F238E27FC236}">
                <a16:creationId xmlns:a16="http://schemas.microsoft.com/office/drawing/2014/main" id="{27BC9559-D454-4102-93BD-2FC8186E69AC}"/>
              </a:ext>
            </a:extLst>
          </p:cNvPr>
          <p:cNvPicPr>
            <a:picLocks noChangeAspect="1"/>
          </p:cNvPicPr>
          <p:nvPr/>
        </p:nvPicPr>
        <p:blipFill>
          <a:blip r:embed="rId2" cstate="print"/>
          <a:stretch>
            <a:fillRect/>
          </a:stretch>
        </p:blipFill>
        <p:spPr>
          <a:xfrm>
            <a:off x="899592" y="5005525"/>
            <a:ext cx="2160240" cy="1056566"/>
          </a:xfrm>
          <a:prstGeom prst="rect">
            <a:avLst/>
          </a:prstGeom>
        </p:spPr>
      </p:pic>
      <p:pic>
        <p:nvPicPr>
          <p:cNvPr id="4" name="תמונה 3">
            <a:extLst>
              <a:ext uri="{FF2B5EF4-FFF2-40B4-BE49-F238E27FC236}">
                <a16:creationId xmlns:a16="http://schemas.microsoft.com/office/drawing/2014/main" id="{2637B75E-7C70-4714-B64E-E45CB0D6351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1560" y="3767582"/>
            <a:ext cx="2520280" cy="1083720"/>
          </a:xfrm>
          <a:prstGeom prst="rect">
            <a:avLst/>
          </a:prstGeom>
        </p:spPr>
      </p:pic>
      <p:pic>
        <p:nvPicPr>
          <p:cNvPr id="5" name="תמונה 4">
            <a:extLst>
              <a:ext uri="{FF2B5EF4-FFF2-40B4-BE49-F238E27FC236}">
                <a16:creationId xmlns:a16="http://schemas.microsoft.com/office/drawing/2014/main" id="{803ED6C2-E12C-4C24-BE4D-F757D9A66839}"/>
              </a:ext>
            </a:extLst>
          </p:cNvPr>
          <p:cNvPicPr>
            <a:picLocks noChangeAspect="1"/>
          </p:cNvPicPr>
          <p:nvPr/>
        </p:nvPicPr>
        <p:blipFill>
          <a:blip r:embed="rId4" cstate="print"/>
          <a:stretch>
            <a:fillRect/>
          </a:stretch>
        </p:blipFill>
        <p:spPr>
          <a:xfrm>
            <a:off x="1547664" y="2529639"/>
            <a:ext cx="1536170" cy="1151642"/>
          </a:xfrm>
          <a:prstGeom prst="rect">
            <a:avLst/>
          </a:prstGeom>
        </p:spPr>
      </p:pic>
      <p:pic>
        <p:nvPicPr>
          <p:cNvPr id="8" name="תמונה 7">
            <a:extLst>
              <a:ext uri="{FF2B5EF4-FFF2-40B4-BE49-F238E27FC236}">
                <a16:creationId xmlns:a16="http://schemas.microsoft.com/office/drawing/2014/main" id="{26111D58-7C9D-4882-805D-AF2466784BCF}"/>
              </a:ext>
            </a:extLst>
          </p:cNvPr>
          <p:cNvPicPr>
            <a:picLocks noChangeAspect="1"/>
          </p:cNvPicPr>
          <p:nvPr/>
        </p:nvPicPr>
        <p:blipFill>
          <a:blip r:embed="rId5" cstate="print"/>
          <a:stretch>
            <a:fillRect/>
          </a:stretch>
        </p:blipFill>
        <p:spPr>
          <a:xfrm>
            <a:off x="1555552" y="1588432"/>
            <a:ext cx="1536170" cy="864096"/>
          </a:xfrm>
          <a:prstGeom prst="rect">
            <a:avLst/>
          </a:prstGeom>
        </p:spPr>
      </p:pic>
    </p:spTree>
    <p:extLst>
      <p:ext uri="{BB962C8B-B14F-4D97-AF65-F5344CB8AC3E}">
        <p14:creationId xmlns:p14="http://schemas.microsoft.com/office/powerpoint/2010/main" val="346202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50"/>
                                        <p:tgtEl>
                                          <p:spTgt spid="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5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250"/>
                                        <p:tgtEl>
                                          <p:spTgt spid="7">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5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250"/>
                                        <p:tgtEl>
                                          <p:spTgt spid="7">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23</a:t>
            </a:fld>
            <a:endParaRPr lang="en-US" altLang="en-US" sz="1200" b="1" dirty="0">
              <a:latin typeface="Arial" charset="0"/>
              <a:cs typeface="Arial" charset="0"/>
            </a:endParaRPr>
          </a:p>
        </p:txBody>
      </p:sp>
      <p:sp>
        <p:nvSpPr>
          <p:cNvPr id="8" name="כותרת 1"/>
          <p:cNvSpPr txBox="1">
            <a:spLocks/>
          </p:cNvSpPr>
          <p:nvPr/>
        </p:nvSpPr>
        <p:spPr bwMode="auto">
          <a:xfrm>
            <a:off x="1763688" y="332656"/>
            <a:ext cx="565212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eaLnBrk="0" fontAlgn="base" hangingPunct="0">
              <a:spcBef>
                <a:spcPct val="0"/>
              </a:spcBef>
              <a:spcAft>
                <a:spcPct val="0"/>
              </a:spcAft>
              <a:defRPr sz="4000" b="1" cap="all">
                <a:solidFill>
                  <a:schemeClr val="tx1"/>
                </a:solidFill>
                <a:latin typeface="David" pitchFamily="2" charset="-79"/>
                <a:ea typeface="+mj-ea"/>
                <a:cs typeface="David" pitchFamily="2" charset="-79"/>
              </a:defRPr>
            </a:lvl1pPr>
            <a:lvl2pPr algn="l" rtl="1" eaLnBrk="0" fontAlgn="base" hangingPunct="0">
              <a:spcBef>
                <a:spcPct val="0"/>
              </a:spcBef>
              <a:spcAft>
                <a:spcPct val="0"/>
              </a:spcAft>
              <a:defRPr sz="4400">
                <a:solidFill>
                  <a:schemeClr val="tx1"/>
                </a:solidFill>
                <a:latin typeface="David" pitchFamily="2" charset="-79"/>
                <a:cs typeface="David" pitchFamily="2" charset="-79"/>
              </a:defRPr>
            </a:lvl2pPr>
            <a:lvl3pPr algn="l" rtl="1" eaLnBrk="0" fontAlgn="base" hangingPunct="0">
              <a:spcBef>
                <a:spcPct val="0"/>
              </a:spcBef>
              <a:spcAft>
                <a:spcPct val="0"/>
              </a:spcAft>
              <a:defRPr sz="4400">
                <a:solidFill>
                  <a:schemeClr val="tx1"/>
                </a:solidFill>
                <a:latin typeface="David" pitchFamily="2" charset="-79"/>
                <a:cs typeface="David" pitchFamily="2" charset="-79"/>
              </a:defRPr>
            </a:lvl3pPr>
            <a:lvl4pPr algn="l" rtl="1" eaLnBrk="0" fontAlgn="base" hangingPunct="0">
              <a:spcBef>
                <a:spcPct val="0"/>
              </a:spcBef>
              <a:spcAft>
                <a:spcPct val="0"/>
              </a:spcAft>
              <a:defRPr sz="4400">
                <a:solidFill>
                  <a:schemeClr val="tx1"/>
                </a:solidFill>
                <a:latin typeface="David" pitchFamily="2" charset="-79"/>
                <a:cs typeface="David" pitchFamily="2" charset="-79"/>
              </a:defRPr>
            </a:lvl4pPr>
            <a:lvl5pPr algn="l" rtl="1" eaLnBrk="0" fontAlgn="base" hangingPunct="0">
              <a:spcBef>
                <a:spcPct val="0"/>
              </a:spcBef>
              <a:spcAft>
                <a:spcPct val="0"/>
              </a:spcAft>
              <a:defRPr sz="4400">
                <a:solidFill>
                  <a:schemeClr val="tx1"/>
                </a:solidFill>
                <a:latin typeface="David" pitchFamily="2" charset="-79"/>
                <a:cs typeface="David" pitchFamily="2" charset="-79"/>
              </a:defRPr>
            </a:lvl5pPr>
            <a:lvl6pPr marL="457200" algn="l" rtl="1" fontAlgn="base">
              <a:spcBef>
                <a:spcPct val="0"/>
              </a:spcBef>
              <a:spcAft>
                <a:spcPct val="0"/>
              </a:spcAft>
              <a:defRPr sz="4400">
                <a:solidFill>
                  <a:schemeClr val="tx1"/>
                </a:solidFill>
                <a:latin typeface="Arial" pitchFamily="34" charset="0"/>
                <a:cs typeface="Arial" pitchFamily="34" charset="0"/>
              </a:defRPr>
            </a:lvl6pPr>
            <a:lvl7pPr marL="914400" algn="l" rtl="1" fontAlgn="base">
              <a:spcBef>
                <a:spcPct val="0"/>
              </a:spcBef>
              <a:spcAft>
                <a:spcPct val="0"/>
              </a:spcAft>
              <a:defRPr sz="4400">
                <a:solidFill>
                  <a:schemeClr val="tx1"/>
                </a:solidFill>
                <a:latin typeface="Arial" pitchFamily="34" charset="0"/>
                <a:cs typeface="Arial" pitchFamily="34" charset="0"/>
              </a:defRPr>
            </a:lvl7pPr>
            <a:lvl8pPr marL="1371600" algn="l" rtl="1" fontAlgn="base">
              <a:spcBef>
                <a:spcPct val="0"/>
              </a:spcBef>
              <a:spcAft>
                <a:spcPct val="0"/>
              </a:spcAft>
              <a:defRPr sz="4400">
                <a:solidFill>
                  <a:schemeClr val="tx1"/>
                </a:solidFill>
                <a:latin typeface="Arial" pitchFamily="34" charset="0"/>
                <a:cs typeface="Arial" pitchFamily="34" charset="0"/>
              </a:defRPr>
            </a:lvl8pPr>
            <a:lvl9pPr marL="1828800" algn="l" rtl="1" fontAlgn="base">
              <a:spcBef>
                <a:spcPct val="0"/>
              </a:spcBef>
              <a:spcAft>
                <a:spcPct val="0"/>
              </a:spcAft>
              <a:defRPr sz="4400">
                <a:solidFill>
                  <a:schemeClr val="tx1"/>
                </a:solidFill>
                <a:latin typeface="Arial" pitchFamily="34" charset="0"/>
                <a:cs typeface="Arial" pitchFamily="34" charset="0"/>
              </a:defRPr>
            </a:lvl9pPr>
          </a:lstStyle>
          <a:p>
            <a:pPr algn="l" rtl="0">
              <a:defRPr/>
            </a:pPr>
            <a:r>
              <a:rPr lang="en-US" sz="2800" kern="0" cap="none" dirty="0"/>
              <a:t>Additional Topics</a:t>
            </a:r>
            <a:endParaRPr lang="he-IL" sz="2400" kern="0" cap="none" dirty="0"/>
          </a:p>
        </p:txBody>
      </p:sp>
      <p:sp>
        <p:nvSpPr>
          <p:cNvPr id="9" name="TextBox 8">
            <a:extLst>
              <a:ext uri="{FF2B5EF4-FFF2-40B4-BE49-F238E27FC236}">
                <a16:creationId xmlns:a16="http://schemas.microsoft.com/office/drawing/2014/main" id="{BFC4B88C-B192-4DF5-BB93-6410A4BE0711}"/>
              </a:ext>
            </a:extLst>
          </p:cNvPr>
          <p:cNvSpPr txBox="1"/>
          <p:nvPr/>
        </p:nvSpPr>
        <p:spPr>
          <a:xfrm>
            <a:off x="899592" y="1628800"/>
            <a:ext cx="7560840" cy="3970318"/>
          </a:xfrm>
          <a:prstGeom prst="rect">
            <a:avLst/>
          </a:prstGeom>
          <a:noFill/>
        </p:spPr>
        <p:txBody>
          <a:bodyPr wrap="square" rtlCol="1">
            <a:spAutoFit/>
          </a:bodyPr>
          <a:lstStyle/>
          <a:p>
            <a:pPr marL="342900" indent="-342900" algn="l">
              <a:lnSpc>
                <a:spcPct val="150000"/>
              </a:lnSpc>
              <a:buAutoNum type="arabicPeriod"/>
            </a:pPr>
            <a:r>
              <a:rPr lang="en-US" sz="2800" dirty="0">
                <a:latin typeface="David" panose="020E0502060401010101" pitchFamily="34" charset="-79"/>
                <a:cs typeface="David" panose="020E0502060401010101" pitchFamily="34" charset="-79"/>
              </a:rPr>
              <a:t>Bureaucracy and ease of doing business.</a:t>
            </a:r>
          </a:p>
          <a:p>
            <a:pPr marL="342900" indent="-342900" algn="l">
              <a:lnSpc>
                <a:spcPct val="150000"/>
              </a:lnSpc>
              <a:buAutoNum type="arabicPeriod"/>
            </a:pPr>
            <a:r>
              <a:rPr lang="en-US" sz="2800" dirty="0">
                <a:latin typeface="David" panose="020E0502060401010101" pitchFamily="34" charset="-79"/>
                <a:cs typeface="David" panose="020E0502060401010101" pitchFamily="34" charset="-79"/>
              </a:rPr>
              <a:t>Making the public sector more efficient.</a:t>
            </a:r>
          </a:p>
          <a:p>
            <a:pPr marL="342900" indent="-342900" algn="l">
              <a:lnSpc>
                <a:spcPct val="150000"/>
              </a:lnSpc>
              <a:buAutoNum type="arabicPeriod"/>
            </a:pPr>
            <a:r>
              <a:rPr lang="en-US" sz="2800" dirty="0">
                <a:latin typeface="David" panose="020E0502060401010101" pitchFamily="34" charset="-79"/>
                <a:cs typeface="David" panose="020E0502060401010101" pitchFamily="34" charset="-79"/>
              </a:rPr>
              <a:t>Work productivity in the ultra-Orthodox and </a:t>
            </a:r>
          </a:p>
          <a:p>
            <a:pPr marL="342900" indent="-342900" algn="l">
              <a:lnSpc>
                <a:spcPct val="150000"/>
              </a:lnSpc>
            </a:pPr>
            <a:r>
              <a:rPr lang="en-US" sz="2800" dirty="0">
                <a:latin typeface="David" panose="020E0502060401010101" pitchFamily="34" charset="-79"/>
                <a:cs typeface="David" panose="020E0502060401010101" pitchFamily="34" charset="-79"/>
              </a:rPr>
              <a:t>     Arab sectors.</a:t>
            </a:r>
          </a:p>
          <a:p>
            <a:pPr marL="342900" indent="-342900" algn="l">
              <a:lnSpc>
                <a:spcPct val="150000"/>
              </a:lnSpc>
            </a:pPr>
            <a:r>
              <a:rPr lang="en-US" sz="2800" dirty="0">
                <a:latin typeface="David" panose="020E0502060401010101" pitchFamily="34" charset="-79"/>
                <a:cs typeface="David" panose="020E0502060401010101" pitchFamily="34" charset="-79"/>
              </a:rPr>
              <a:t>4.  Foreign workers.</a:t>
            </a:r>
          </a:p>
          <a:p>
            <a:pPr marL="342900" indent="-342900" algn="l">
              <a:lnSpc>
                <a:spcPct val="150000"/>
              </a:lnSpc>
            </a:pPr>
            <a:r>
              <a:rPr lang="en-US" sz="2800" dirty="0">
                <a:latin typeface="David" panose="020E0502060401010101" pitchFamily="34" charset="-79"/>
                <a:cs typeface="David" panose="020E0502060401010101" pitchFamily="34" charset="-79"/>
              </a:rPr>
              <a:t>5.  Technological education for adults.</a:t>
            </a:r>
            <a:endParaRPr lang="he-IL" sz="2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518796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מציין מיקום של מספר שקופית 4"/>
          <p:cNvSpPr txBox="1">
            <a:spLocks noGrp="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rtl="0" eaLnBrk="1" hangingPunct="1">
              <a:spcBef>
                <a:spcPct val="0"/>
              </a:spcBef>
              <a:buClrTx/>
              <a:buSzTx/>
              <a:buFontTx/>
              <a:buNone/>
            </a:pPr>
            <a:fld id="{6824843E-7AA7-413C-990A-11472BB7A66C}" type="slidenum">
              <a:rPr lang="he-IL" altLang="en-US" sz="1200">
                <a:latin typeface="Arial Black" pitchFamily="34" charset="0"/>
                <a:cs typeface="Arial" charset="0"/>
              </a:rPr>
              <a:pPr rtl="0" eaLnBrk="1" hangingPunct="1">
                <a:spcBef>
                  <a:spcPct val="0"/>
                </a:spcBef>
                <a:buClrTx/>
                <a:buSzTx/>
                <a:buFontTx/>
                <a:buNone/>
              </a:pPr>
              <a:t>24</a:t>
            </a:fld>
            <a:endParaRPr lang="en-US" altLang="en-US" sz="1200">
              <a:latin typeface="Arial Black" pitchFamily="34" charset="0"/>
              <a:cs typeface="Arial" charset="0"/>
            </a:endParaRPr>
          </a:p>
        </p:txBody>
      </p:sp>
      <p:pic>
        <p:nvPicPr>
          <p:cNvPr id="48131" name="Picture 2" descr="BOI_BLUE"/>
          <p:cNvPicPr>
            <a:picLocks noGrp="1" noChangeAspect="1" noChangeArrowheads="1"/>
          </p:cNvPicPr>
          <p:nvPr>
            <p:ph idx="4294967295"/>
          </p:nvPr>
        </p:nvPicPr>
        <p:blipFill>
          <a:blip r:embed="rId2" cstate="print">
            <a:lum bright="96000" contrast="-24000"/>
            <a:extLst>
              <a:ext uri="{28A0092B-C50C-407E-A947-70E740481C1C}">
                <a14:useLocalDpi xmlns:a14="http://schemas.microsoft.com/office/drawing/2010/main"/>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2" name="Rectangle 3"/>
          <p:cNvSpPr>
            <a:spLocks noGrp="1" noChangeArrowheads="1"/>
          </p:cNvSpPr>
          <p:nvPr>
            <p:ph type="title" idx="4294967295"/>
          </p:nvPr>
        </p:nvSpPr>
        <p:spPr>
          <a:xfrm>
            <a:off x="395288" y="2646363"/>
            <a:ext cx="8229600" cy="1143000"/>
          </a:xfrm>
        </p:spPr>
        <p:txBody>
          <a:bodyPr/>
          <a:lstStyle/>
          <a:p>
            <a:pPr algn="ctr" eaLnBrk="1" hangingPunct="1"/>
            <a:r>
              <a:rPr lang="en-US" altLang="en-US" sz="9600" b="1" dirty="0">
                <a:solidFill>
                  <a:schemeClr val="bg2"/>
                </a:solidFill>
                <a:latin typeface="David" panose="020E0502060401010101" pitchFamily="34" charset="-79"/>
                <a:cs typeface="David" panose="020E0502060401010101" pitchFamily="34" charset="-79"/>
              </a:rPr>
              <a:t>Thank You</a:t>
            </a:r>
            <a:br>
              <a:rPr lang="he-IL" altLang="en-US" sz="9600" b="1" dirty="0">
                <a:solidFill>
                  <a:schemeClr val="bg2"/>
                </a:solidFill>
                <a:latin typeface="David" panose="020E0502060401010101" pitchFamily="34" charset="-79"/>
                <a:cs typeface="David" panose="020E0502060401010101" pitchFamily="34" charset="-79"/>
              </a:rPr>
            </a:br>
            <a:br>
              <a:rPr lang="he-IL" altLang="en-US" sz="2000" b="1" dirty="0">
                <a:solidFill>
                  <a:schemeClr val="bg2"/>
                </a:solidFill>
                <a:latin typeface="David" panose="020E0502060401010101" pitchFamily="34" charset="-79"/>
                <a:cs typeface="David" panose="020E0502060401010101" pitchFamily="34" charset="-79"/>
              </a:rPr>
            </a:br>
            <a:endParaRPr lang="en-US" altLang="en-US" sz="9600" b="1" dirty="0">
              <a:solidFill>
                <a:schemeClr val="bg2"/>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288106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מלבן 33"/>
          <p:cNvSpPr/>
          <p:nvPr/>
        </p:nvSpPr>
        <p:spPr>
          <a:xfrm>
            <a:off x="203200" y="2615902"/>
            <a:ext cx="8737600" cy="137281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TextBox 2"/>
          <p:cNvSpPr txBox="1"/>
          <p:nvPr/>
        </p:nvSpPr>
        <p:spPr>
          <a:xfrm>
            <a:off x="1619672" y="332656"/>
            <a:ext cx="7308304" cy="584775"/>
          </a:xfrm>
          <a:prstGeom prst="rect">
            <a:avLst/>
          </a:prstGeom>
          <a:noFill/>
        </p:spPr>
        <p:txBody>
          <a:bodyPr wrap="square" rtlCol="1">
            <a:spAutoFit/>
          </a:bodyPr>
          <a:lstStyle/>
          <a:p>
            <a:pPr algn="l"/>
            <a:r>
              <a:rPr lang="en-US" sz="3200" b="1" dirty="0">
                <a:latin typeface="David" pitchFamily="34" charset="-79"/>
                <a:cs typeface="David" pitchFamily="34" charset="-79"/>
              </a:rPr>
              <a:t>Why Talk About Labor Productivity?</a:t>
            </a:r>
            <a:endParaRPr lang="he-IL" sz="3200" b="1" dirty="0">
              <a:latin typeface="David" pitchFamily="34" charset="-79"/>
              <a:cs typeface="David" pitchFamily="34" charset="-79"/>
            </a:endParaRPr>
          </a:p>
        </p:txBody>
      </p:sp>
      <p:sp>
        <p:nvSpPr>
          <p:cNvPr id="4"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3</a:t>
            </a:fld>
            <a:endParaRPr lang="en-US" altLang="en-US" sz="1200" b="1" dirty="0">
              <a:latin typeface="Arial" charset="0"/>
              <a:cs typeface="Arial" charset="0"/>
            </a:endParaRPr>
          </a:p>
        </p:txBody>
      </p:sp>
      <p:sp>
        <p:nvSpPr>
          <p:cNvPr id="2" name="TextBox 1"/>
          <p:cNvSpPr txBox="1"/>
          <p:nvPr/>
        </p:nvSpPr>
        <p:spPr>
          <a:xfrm>
            <a:off x="190500" y="1484784"/>
            <a:ext cx="8750300" cy="1015663"/>
          </a:xfrm>
          <a:prstGeom prst="rect">
            <a:avLst/>
          </a:prstGeom>
          <a:solidFill>
            <a:srgbClr val="66CCFF"/>
          </a:solidFill>
          <a:ln>
            <a:solidFill>
              <a:schemeClr val="tx1"/>
            </a:solidFill>
          </a:ln>
        </p:spPr>
        <p:txBody>
          <a:bodyPr wrap="square" rtlCol="1">
            <a:spAutoFit/>
          </a:bodyPr>
          <a:lstStyle/>
          <a:p>
            <a:r>
              <a:rPr lang="en-US" sz="2000" b="1" dirty="0"/>
              <a:t>GDP per capita</a:t>
            </a:r>
            <a:r>
              <a:rPr lang="en-US" sz="2000" dirty="0"/>
              <a:t> is the standard measure for examining economic welfare in the economy.</a:t>
            </a:r>
          </a:p>
          <a:p>
            <a:r>
              <a:rPr lang="en-US" sz="2000" dirty="0"/>
              <a:t>In 2017 Israel's </a:t>
            </a:r>
            <a:r>
              <a:rPr lang="en-US" sz="2000" b="1" dirty="0"/>
              <a:t>GDP per capita </a:t>
            </a:r>
            <a:r>
              <a:rPr lang="en-US" sz="2000" dirty="0"/>
              <a:t>was 13% lower than the OECD average.</a:t>
            </a:r>
            <a:endParaRPr lang="he-IL" sz="2000" dirty="0"/>
          </a:p>
        </p:txBody>
      </p:sp>
      <p:sp>
        <p:nvSpPr>
          <p:cNvPr id="6" name="TextBox 5"/>
          <p:cNvSpPr txBox="1"/>
          <p:nvPr/>
        </p:nvSpPr>
        <p:spPr>
          <a:xfrm>
            <a:off x="6360793" y="2630690"/>
            <a:ext cx="2217098" cy="369332"/>
          </a:xfrm>
          <a:prstGeom prst="rect">
            <a:avLst/>
          </a:prstGeom>
          <a:noFill/>
        </p:spPr>
        <p:txBody>
          <a:bodyPr wrap="square" rtlCol="1">
            <a:spAutoFit/>
          </a:bodyPr>
          <a:lstStyle/>
          <a:p>
            <a:r>
              <a:rPr lang="en-US" b="1" dirty="0"/>
              <a:t>GDP Per Capita</a:t>
            </a:r>
            <a:endParaRPr lang="he-IL" b="1" dirty="0"/>
          </a:p>
        </p:txBody>
      </p:sp>
      <p:sp>
        <p:nvSpPr>
          <p:cNvPr id="8" name="TextBox 7"/>
          <p:cNvSpPr txBox="1"/>
          <p:nvPr/>
        </p:nvSpPr>
        <p:spPr>
          <a:xfrm>
            <a:off x="7092280" y="2996952"/>
            <a:ext cx="792087" cy="306467"/>
          </a:xfrm>
          <a:prstGeom prst="roundRect">
            <a:avLst/>
          </a:prstGeom>
          <a:solidFill>
            <a:schemeClr val="bg1"/>
          </a:solidFill>
          <a:ln>
            <a:solidFill>
              <a:schemeClr val="tx1"/>
            </a:solidFill>
          </a:ln>
        </p:spPr>
        <p:txBody>
          <a:bodyPr wrap="square" rtlCol="1">
            <a:spAutoFit/>
          </a:bodyPr>
          <a:lstStyle/>
          <a:p>
            <a:pPr algn="ctr"/>
            <a:r>
              <a:rPr lang="en-US" sz="1200" dirty="0">
                <a:cs typeface="+mj-cs"/>
              </a:rPr>
              <a:t>Product</a:t>
            </a:r>
            <a:endParaRPr lang="he-IL" sz="1200" dirty="0">
              <a:cs typeface="+mj-cs"/>
            </a:endParaRPr>
          </a:p>
        </p:txBody>
      </p:sp>
      <p:sp>
        <p:nvSpPr>
          <p:cNvPr id="9" name="TextBox 8"/>
          <p:cNvSpPr txBox="1"/>
          <p:nvPr/>
        </p:nvSpPr>
        <p:spPr>
          <a:xfrm>
            <a:off x="6084168" y="2913226"/>
            <a:ext cx="303182" cy="769441"/>
          </a:xfrm>
          <a:prstGeom prst="rect">
            <a:avLst/>
          </a:prstGeom>
          <a:noFill/>
        </p:spPr>
        <p:txBody>
          <a:bodyPr wrap="square" rtlCol="1">
            <a:spAutoFit/>
          </a:bodyPr>
          <a:lstStyle/>
          <a:p>
            <a:r>
              <a:rPr lang="he-IL" sz="4400" b="1" dirty="0">
                <a:cs typeface="+mj-cs"/>
              </a:rPr>
              <a:t>=</a:t>
            </a:r>
          </a:p>
        </p:txBody>
      </p:sp>
      <p:sp>
        <p:nvSpPr>
          <p:cNvPr id="10" name="TextBox 9"/>
          <p:cNvSpPr txBox="1"/>
          <p:nvPr/>
        </p:nvSpPr>
        <p:spPr>
          <a:xfrm>
            <a:off x="3377947" y="3007881"/>
            <a:ext cx="257949" cy="769441"/>
          </a:xfrm>
          <a:prstGeom prst="rect">
            <a:avLst/>
          </a:prstGeom>
          <a:noFill/>
        </p:spPr>
        <p:txBody>
          <a:bodyPr wrap="square" rtlCol="1">
            <a:spAutoFit/>
          </a:bodyPr>
          <a:lstStyle/>
          <a:p>
            <a:r>
              <a:rPr lang="en-US" sz="4400" b="1" dirty="0">
                <a:cs typeface="+mj-cs"/>
              </a:rPr>
              <a:t>X</a:t>
            </a:r>
            <a:endParaRPr lang="he-IL" sz="4400" b="1" dirty="0">
              <a:cs typeface="+mj-cs"/>
            </a:endParaRPr>
          </a:p>
        </p:txBody>
      </p:sp>
      <p:sp>
        <p:nvSpPr>
          <p:cNvPr id="12" name="TextBox 11"/>
          <p:cNvSpPr txBox="1"/>
          <p:nvPr/>
        </p:nvSpPr>
        <p:spPr>
          <a:xfrm>
            <a:off x="6921707" y="3483186"/>
            <a:ext cx="1106677" cy="340519"/>
          </a:xfrm>
          <a:prstGeom prst="roundRect">
            <a:avLst/>
          </a:prstGeom>
          <a:solidFill>
            <a:schemeClr val="bg1"/>
          </a:solidFill>
          <a:ln>
            <a:solidFill>
              <a:schemeClr val="tx1"/>
            </a:solidFill>
          </a:ln>
        </p:spPr>
        <p:txBody>
          <a:bodyPr wrap="square" rtlCol="1">
            <a:spAutoFit/>
          </a:bodyPr>
          <a:lstStyle/>
          <a:p>
            <a:pPr algn="ctr"/>
            <a:r>
              <a:rPr lang="en-US" sz="1400" dirty="0">
                <a:cs typeface="+mj-cs"/>
              </a:rPr>
              <a:t>Population</a:t>
            </a:r>
            <a:endParaRPr lang="he-IL" sz="1400" dirty="0">
              <a:cs typeface="+mj-cs"/>
            </a:endParaRPr>
          </a:p>
        </p:txBody>
      </p:sp>
      <p:cxnSp>
        <p:nvCxnSpPr>
          <p:cNvPr id="14" name="מחבר ישר 13"/>
          <p:cNvCxnSpPr/>
          <p:nvPr/>
        </p:nvCxnSpPr>
        <p:spPr>
          <a:xfrm>
            <a:off x="7008865" y="3411178"/>
            <a:ext cx="920954" cy="0"/>
          </a:xfrm>
          <a:prstGeom prst="line">
            <a:avLst/>
          </a:prstGeom>
        </p:spPr>
        <p:style>
          <a:lnRef idx="2">
            <a:schemeClr val="dk1"/>
          </a:lnRef>
          <a:fillRef idx="0">
            <a:schemeClr val="dk1"/>
          </a:fillRef>
          <a:effectRef idx="1">
            <a:schemeClr val="dk1"/>
          </a:effectRef>
          <a:fontRef idx="minor">
            <a:schemeClr val="tx1"/>
          </a:fontRef>
        </p:style>
      </p:cxnSp>
      <p:cxnSp>
        <p:nvCxnSpPr>
          <p:cNvPr id="16" name="מחבר ישר 15"/>
          <p:cNvCxnSpPr/>
          <p:nvPr/>
        </p:nvCxnSpPr>
        <p:spPr>
          <a:xfrm>
            <a:off x="4057308" y="3430641"/>
            <a:ext cx="1455472" cy="0"/>
          </a:xfrm>
          <a:prstGeom prst="line">
            <a:avLst/>
          </a:prstGeom>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067944" y="3485657"/>
            <a:ext cx="1486005" cy="340519"/>
          </a:xfrm>
          <a:prstGeom prst="roundRect">
            <a:avLst/>
          </a:prstGeom>
          <a:solidFill>
            <a:schemeClr val="bg1"/>
          </a:solidFill>
          <a:ln>
            <a:solidFill>
              <a:schemeClr val="tx1"/>
            </a:solidFill>
          </a:ln>
        </p:spPr>
        <p:txBody>
          <a:bodyPr wrap="square" rtlCol="1">
            <a:spAutoFit/>
          </a:bodyPr>
          <a:lstStyle/>
          <a:p>
            <a:pPr algn="ctr"/>
            <a:r>
              <a:rPr lang="en-US" sz="1400" dirty="0">
                <a:cs typeface="+mj-cs"/>
              </a:rPr>
              <a:t>Labor Input</a:t>
            </a:r>
            <a:endParaRPr lang="he-IL" sz="1400" dirty="0">
              <a:cs typeface="+mj-cs"/>
            </a:endParaRPr>
          </a:p>
        </p:txBody>
      </p:sp>
      <p:sp>
        <p:nvSpPr>
          <p:cNvPr id="23" name="TextBox 22"/>
          <p:cNvSpPr txBox="1"/>
          <p:nvPr/>
        </p:nvSpPr>
        <p:spPr>
          <a:xfrm>
            <a:off x="3702397" y="2645285"/>
            <a:ext cx="2217098" cy="369332"/>
          </a:xfrm>
          <a:prstGeom prst="rect">
            <a:avLst/>
          </a:prstGeom>
          <a:noFill/>
        </p:spPr>
        <p:txBody>
          <a:bodyPr wrap="square" rtlCol="1">
            <a:spAutoFit/>
          </a:bodyPr>
          <a:lstStyle/>
          <a:p>
            <a:r>
              <a:rPr lang="en-US" b="1" dirty="0"/>
              <a:t>Labor Productivity</a:t>
            </a:r>
            <a:endParaRPr lang="he-IL" b="1" dirty="0"/>
          </a:p>
        </p:txBody>
      </p:sp>
      <p:cxnSp>
        <p:nvCxnSpPr>
          <p:cNvPr id="24" name="מחבר ישר 23"/>
          <p:cNvCxnSpPr/>
          <p:nvPr/>
        </p:nvCxnSpPr>
        <p:spPr>
          <a:xfrm flipV="1">
            <a:off x="1763688" y="3434747"/>
            <a:ext cx="1464460" cy="13587"/>
          </a:xfrm>
          <a:prstGeom prst="line">
            <a:avLst/>
          </a:prstGeom>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1606055" y="2633790"/>
            <a:ext cx="2949653" cy="369332"/>
          </a:xfrm>
          <a:prstGeom prst="rect">
            <a:avLst/>
          </a:prstGeom>
          <a:noFill/>
        </p:spPr>
        <p:txBody>
          <a:bodyPr wrap="square" rtlCol="1">
            <a:spAutoFit/>
          </a:bodyPr>
          <a:lstStyle/>
          <a:p>
            <a:r>
              <a:rPr lang="en-US" b="1" dirty="0"/>
              <a:t>Work Intensity</a:t>
            </a:r>
            <a:endParaRPr lang="he-IL" b="1" dirty="0"/>
          </a:p>
        </p:txBody>
      </p:sp>
      <p:sp>
        <p:nvSpPr>
          <p:cNvPr id="28" name="TextBox 27"/>
          <p:cNvSpPr txBox="1"/>
          <p:nvPr/>
        </p:nvSpPr>
        <p:spPr>
          <a:xfrm>
            <a:off x="1742143" y="3009776"/>
            <a:ext cx="1486005" cy="306467"/>
          </a:xfrm>
          <a:prstGeom prst="roundRect">
            <a:avLst/>
          </a:prstGeom>
          <a:solidFill>
            <a:schemeClr val="bg1"/>
          </a:solidFill>
          <a:ln>
            <a:solidFill>
              <a:schemeClr val="tx1"/>
            </a:solidFill>
          </a:ln>
        </p:spPr>
        <p:txBody>
          <a:bodyPr wrap="square" rtlCol="1">
            <a:spAutoFit/>
          </a:bodyPr>
          <a:lstStyle/>
          <a:p>
            <a:pPr algn="ctr"/>
            <a:r>
              <a:rPr lang="en-US" sz="1200" dirty="0"/>
              <a:t>Labor Input</a:t>
            </a:r>
            <a:endParaRPr lang="he-IL" sz="1200" dirty="0"/>
          </a:p>
        </p:txBody>
      </p:sp>
      <p:sp>
        <p:nvSpPr>
          <p:cNvPr id="29" name="TextBox 28"/>
          <p:cNvSpPr txBox="1"/>
          <p:nvPr/>
        </p:nvSpPr>
        <p:spPr>
          <a:xfrm>
            <a:off x="1763688" y="3504184"/>
            <a:ext cx="1464460" cy="340519"/>
          </a:xfrm>
          <a:prstGeom prst="roundRect">
            <a:avLst/>
          </a:prstGeom>
          <a:solidFill>
            <a:schemeClr val="bg1"/>
          </a:solidFill>
          <a:ln>
            <a:solidFill>
              <a:schemeClr val="tx1"/>
            </a:solidFill>
          </a:ln>
        </p:spPr>
        <p:txBody>
          <a:bodyPr wrap="square" rtlCol="1">
            <a:spAutoFit/>
          </a:bodyPr>
          <a:lstStyle/>
          <a:p>
            <a:pPr algn="ctr"/>
            <a:r>
              <a:rPr lang="en-US" sz="1400" dirty="0">
                <a:cs typeface="+mj-cs"/>
              </a:rPr>
              <a:t>Population</a:t>
            </a:r>
            <a:endParaRPr lang="he-IL" sz="1400" dirty="0">
              <a:cs typeface="+mj-cs"/>
            </a:endParaRPr>
          </a:p>
        </p:txBody>
      </p:sp>
      <p:sp>
        <p:nvSpPr>
          <p:cNvPr id="32" name="TextBox 31"/>
          <p:cNvSpPr txBox="1"/>
          <p:nvPr/>
        </p:nvSpPr>
        <p:spPr>
          <a:xfrm>
            <a:off x="215900" y="4245763"/>
            <a:ext cx="8712200" cy="1015663"/>
          </a:xfrm>
          <a:prstGeom prst="rect">
            <a:avLst/>
          </a:prstGeom>
          <a:solidFill>
            <a:srgbClr val="66CCFF"/>
          </a:solidFill>
          <a:ln>
            <a:solidFill>
              <a:schemeClr val="tx1"/>
            </a:solidFill>
          </a:ln>
        </p:spPr>
        <p:txBody>
          <a:bodyPr wrap="square" rtlCol="1">
            <a:spAutoFit/>
          </a:bodyPr>
          <a:lstStyle>
            <a:defPPr>
              <a:defRPr lang="he-IL"/>
            </a:defPPr>
            <a:lvl1pPr algn="r" rtl="1">
              <a:defRPr sz="2400" b="1"/>
            </a:lvl1pPr>
          </a:lstStyle>
          <a:p>
            <a:pPr algn="l" rtl="0"/>
            <a:r>
              <a:rPr lang="en-US" sz="2000" b="0" dirty="0"/>
              <a:t>In 2017, </a:t>
            </a:r>
            <a:r>
              <a:rPr lang="en-US" sz="2000" dirty="0"/>
              <a:t>work intensity </a:t>
            </a:r>
            <a:r>
              <a:rPr lang="en-US" sz="2000" b="0" dirty="0"/>
              <a:t>in Israel is higher than the average in the OECD (narrowing the gaps in the employment rate and the increase in working hours).</a:t>
            </a:r>
            <a:endParaRPr lang="he-IL" sz="2000" b="0" dirty="0"/>
          </a:p>
        </p:txBody>
      </p:sp>
      <p:sp>
        <p:nvSpPr>
          <p:cNvPr id="33" name="TextBox 32"/>
          <p:cNvSpPr txBox="1"/>
          <p:nvPr/>
        </p:nvSpPr>
        <p:spPr>
          <a:xfrm>
            <a:off x="429620" y="5902818"/>
            <a:ext cx="8498479" cy="400110"/>
          </a:xfrm>
          <a:prstGeom prst="rect">
            <a:avLst/>
          </a:prstGeom>
          <a:solidFill>
            <a:srgbClr val="92D050"/>
          </a:solidFill>
          <a:ln>
            <a:solidFill>
              <a:schemeClr val="tx1"/>
            </a:solidFill>
          </a:ln>
        </p:spPr>
        <p:txBody>
          <a:bodyPr wrap="square" rtlCol="1">
            <a:spAutoFit/>
          </a:bodyPr>
          <a:lstStyle>
            <a:defPPr>
              <a:defRPr lang="he-IL"/>
            </a:defPPr>
            <a:lvl1pPr algn="r" rtl="1">
              <a:defRPr sz="2400" b="1"/>
            </a:lvl1pPr>
          </a:lstStyle>
          <a:p>
            <a:pPr algn="ctr"/>
            <a:r>
              <a:rPr lang="en-US" sz="2000" dirty="0"/>
              <a:t>The lag in GDP per capita lies in Israel's low Labor productivity</a:t>
            </a:r>
            <a:endParaRPr lang="he-IL" sz="2000" dirty="0"/>
          </a:p>
        </p:txBody>
      </p:sp>
      <p:sp>
        <p:nvSpPr>
          <p:cNvPr id="35" name="חץ למטה 34"/>
          <p:cNvSpPr/>
          <p:nvPr/>
        </p:nvSpPr>
        <p:spPr>
          <a:xfrm>
            <a:off x="4499992" y="5301208"/>
            <a:ext cx="604493" cy="553492"/>
          </a:xfrm>
          <a:prstGeom prst="down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TextBox 24"/>
          <p:cNvSpPr txBox="1"/>
          <p:nvPr/>
        </p:nvSpPr>
        <p:spPr>
          <a:xfrm>
            <a:off x="4283968" y="2996952"/>
            <a:ext cx="936104" cy="306467"/>
          </a:xfrm>
          <a:prstGeom prst="roundRect">
            <a:avLst/>
          </a:prstGeom>
          <a:solidFill>
            <a:schemeClr val="bg1"/>
          </a:solidFill>
          <a:ln>
            <a:solidFill>
              <a:schemeClr val="tx1"/>
            </a:solidFill>
          </a:ln>
        </p:spPr>
        <p:txBody>
          <a:bodyPr wrap="square" rtlCol="1">
            <a:spAutoFit/>
          </a:bodyPr>
          <a:lstStyle/>
          <a:p>
            <a:pPr algn="ctr"/>
            <a:r>
              <a:rPr lang="en-US" sz="1200" dirty="0">
                <a:cs typeface="+mj-cs"/>
              </a:rPr>
              <a:t>Product</a:t>
            </a:r>
            <a:endParaRPr lang="he-IL" sz="1200" dirty="0">
              <a:cs typeface="+mj-cs"/>
            </a:endParaRPr>
          </a:p>
        </p:txBody>
      </p:sp>
    </p:spTree>
    <p:extLst>
      <p:ext uri="{BB962C8B-B14F-4D97-AF65-F5344CB8AC3E}">
        <p14:creationId xmlns:p14="http://schemas.microsoft.com/office/powerpoint/2010/main" val="121356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25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5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5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5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5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5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5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25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25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50"/>
                                        <p:tgtEl>
                                          <p:spTgt spid="23"/>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250"/>
                                        <p:tgtEl>
                                          <p:spTgt spid="2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25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250"/>
                                        <p:tgtEl>
                                          <p:spTgt spid="2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25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25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250"/>
                                        <p:tgtEl>
                                          <p:spTgt spid="3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250"/>
                                        <p:tgtEl>
                                          <p:spTgt spid="3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animBg="1"/>
      <p:bldP spid="6" grpId="0"/>
      <p:bldP spid="8" grpId="0" animBg="1"/>
      <p:bldP spid="9" grpId="0"/>
      <p:bldP spid="10" grpId="0"/>
      <p:bldP spid="12" grpId="0" animBg="1"/>
      <p:bldP spid="21" grpId="0" animBg="1"/>
      <p:bldP spid="23" grpId="0"/>
      <p:bldP spid="27" grpId="0"/>
      <p:bldP spid="28" grpId="0" animBg="1"/>
      <p:bldP spid="29" grpId="0" animBg="1"/>
      <p:bldP spid="32" grpId="0" animBg="1"/>
      <p:bldP spid="33" grpId="0" animBg="1"/>
      <p:bldP spid="35"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664" y="260648"/>
            <a:ext cx="7128792" cy="707886"/>
          </a:xfrm>
          <a:prstGeom prst="rect">
            <a:avLst/>
          </a:prstGeom>
          <a:noFill/>
        </p:spPr>
        <p:txBody>
          <a:bodyPr wrap="square" rtlCol="1">
            <a:spAutoFit/>
          </a:bodyPr>
          <a:lstStyle/>
          <a:p>
            <a:pPr algn="l"/>
            <a:r>
              <a:rPr lang="en-US" sz="2000" b="1" dirty="0">
                <a:latin typeface="David" panose="020E0502060401010101" pitchFamily="34" charset="-79"/>
                <a:ea typeface="+mj-ea"/>
                <a:cs typeface="David" panose="020E0502060401010101" pitchFamily="34" charset="-79"/>
              </a:rPr>
              <a:t>The Level of Labor Productivity in Israel - GDP Per Work Hour - is in the Lower Third of Developed Countries</a:t>
            </a:r>
            <a:endParaRPr lang="he-IL" sz="2000" b="1" dirty="0">
              <a:latin typeface="David" panose="020E0502060401010101" pitchFamily="34" charset="-79"/>
              <a:ea typeface="+mj-ea"/>
              <a:cs typeface="David" panose="020E0502060401010101" pitchFamily="34" charset="-79"/>
            </a:endParaRPr>
          </a:p>
        </p:txBody>
      </p:sp>
      <p:sp>
        <p:nvSpPr>
          <p:cNvPr id="7"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4</a:t>
            </a:fld>
            <a:endParaRPr lang="en-US" altLang="en-US" sz="1200" b="1" dirty="0">
              <a:latin typeface="Arial" charset="0"/>
              <a:cs typeface="Arial" charset="0"/>
            </a:endParaRPr>
          </a:p>
        </p:txBody>
      </p:sp>
      <p:pic>
        <p:nvPicPr>
          <p:cNvPr id="2" name="תמונה 1">
            <a:extLst>
              <a:ext uri="{FF2B5EF4-FFF2-40B4-BE49-F238E27FC236}">
                <a16:creationId xmlns:a16="http://schemas.microsoft.com/office/drawing/2014/main" id="{3CC5D57A-A185-4E6D-BCB8-1A9F81126EA4}"/>
              </a:ext>
            </a:extLst>
          </p:cNvPr>
          <p:cNvPicPr>
            <a:picLocks noChangeAspect="1"/>
          </p:cNvPicPr>
          <p:nvPr/>
        </p:nvPicPr>
        <p:blipFill>
          <a:blip r:embed="rId3" cstate="print"/>
          <a:stretch>
            <a:fillRect/>
          </a:stretch>
        </p:blipFill>
        <p:spPr>
          <a:xfrm>
            <a:off x="467544" y="1484784"/>
            <a:ext cx="8676456" cy="4968552"/>
          </a:xfrm>
          <a:prstGeom prst="rect">
            <a:avLst/>
          </a:prstGeom>
        </p:spPr>
      </p:pic>
      <p:sp>
        <p:nvSpPr>
          <p:cNvPr id="5" name="Rectangle 4"/>
          <p:cNvSpPr/>
          <p:nvPr/>
        </p:nvSpPr>
        <p:spPr>
          <a:xfrm>
            <a:off x="728936" y="5373216"/>
            <a:ext cx="7947520"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172400" y="5373216"/>
            <a:ext cx="9361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16200000">
            <a:off x="4680013" y="3032956"/>
            <a:ext cx="1296144" cy="5688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i="1" dirty="0">
              <a:solidFill>
                <a:schemeClr val="tx1">
                  <a:lumMod val="95000"/>
                  <a:lumOff val="5000"/>
                </a:schemeClr>
              </a:solidFill>
              <a:latin typeface="+mj-lt"/>
            </a:endParaRPr>
          </a:p>
          <a:p>
            <a:pPr algn="ctr"/>
            <a:r>
              <a:rPr lang="en-US" sz="1300" i="1" dirty="0">
                <a:solidFill>
                  <a:schemeClr val="tx1">
                    <a:lumMod val="95000"/>
                    <a:lumOff val="5000"/>
                  </a:schemeClr>
                </a:solidFill>
                <a:latin typeface="+mj-lt"/>
              </a:rPr>
              <a:t>Ireland</a:t>
            </a:r>
          </a:p>
          <a:p>
            <a:pPr algn="ctr"/>
            <a:r>
              <a:rPr lang="en-US" sz="1300" i="1" dirty="0">
                <a:solidFill>
                  <a:schemeClr val="tx1">
                    <a:lumMod val="95000"/>
                    <a:lumOff val="5000"/>
                  </a:schemeClr>
                </a:solidFill>
                <a:latin typeface="+mj-lt"/>
              </a:rPr>
              <a:t>Luxembourg</a:t>
            </a:r>
          </a:p>
          <a:p>
            <a:pPr algn="ctr"/>
            <a:r>
              <a:rPr lang="en-US" sz="1300" i="1" dirty="0">
                <a:solidFill>
                  <a:schemeClr val="tx1">
                    <a:lumMod val="95000"/>
                    <a:lumOff val="5000"/>
                  </a:schemeClr>
                </a:solidFill>
                <a:latin typeface="+mj-lt"/>
              </a:rPr>
              <a:t>Norway</a:t>
            </a:r>
          </a:p>
          <a:p>
            <a:pPr algn="ctr"/>
            <a:r>
              <a:rPr lang="en-US" sz="1300" i="1" dirty="0">
                <a:solidFill>
                  <a:schemeClr val="tx1">
                    <a:lumMod val="95000"/>
                    <a:lumOff val="5000"/>
                  </a:schemeClr>
                </a:solidFill>
                <a:latin typeface="+mj-lt"/>
              </a:rPr>
              <a:t>Belgium</a:t>
            </a:r>
          </a:p>
          <a:p>
            <a:pPr algn="ctr"/>
            <a:r>
              <a:rPr lang="en-US" sz="1300" i="1" dirty="0">
                <a:solidFill>
                  <a:schemeClr val="tx1">
                    <a:lumMod val="95000"/>
                    <a:lumOff val="5000"/>
                  </a:schemeClr>
                </a:solidFill>
                <a:latin typeface="+mj-lt"/>
              </a:rPr>
              <a:t>Denmark</a:t>
            </a:r>
          </a:p>
          <a:p>
            <a:pPr algn="ctr"/>
            <a:r>
              <a:rPr lang="en-US" sz="1300" i="1" dirty="0">
                <a:solidFill>
                  <a:schemeClr val="tx1">
                    <a:lumMod val="95000"/>
                    <a:lumOff val="5000"/>
                  </a:schemeClr>
                </a:solidFill>
                <a:latin typeface="+mj-lt"/>
              </a:rPr>
              <a:t>Austria</a:t>
            </a:r>
          </a:p>
          <a:p>
            <a:pPr algn="ctr"/>
            <a:r>
              <a:rPr lang="en-US" sz="1300" i="1" dirty="0">
                <a:solidFill>
                  <a:schemeClr val="tx1">
                    <a:lumMod val="95000"/>
                    <a:lumOff val="5000"/>
                  </a:schemeClr>
                </a:solidFill>
                <a:latin typeface="+mj-lt"/>
              </a:rPr>
              <a:t>Germany</a:t>
            </a:r>
          </a:p>
          <a:p>
            <a:pPr algn="ctr"/>
            <a:r>
              <a:rPr lang="en-US" sz="1300" i="1" dirty="0">
                <a:solidFill>
                  <a:schemeClr val="tx1">
                    <a:lumMod val="95000"/>
                    <a:lumOff val="5000"/>
                  </a:schemeClr>
                </a:solidFill>
                <a:latin typeface="+mj-lt"/>
              </a:rPr>
              <a:t>U.S.</a:t>
            </a:r>
          </a:p>
          <a:p>
            <a:pPr algn="ctr"/>
            <a:r>
              <a:rPr lang="en-US" sz="1300" i="1" dirty="0">
                <a:solidFill>
                  <a:schemeClr val="tx1">
                    <a:lumMod val="95000"/>
                    <a:lumOff val="5000"/>
                  </a:schemeClr>
                </a:solidFill>
                <a:latin typeface="+mj-lt"/>
              </a:rPr>
              <a:t>Holland</a:t>
            </a:r>
          </a:p>
          <a:p>
            <a:pPr algn="ctr"/>
            <a:r>
              <a:rPr lang="en-US" sz="1300" i="1" dirty="0">
                <a:solidFill>
                  <a:schemeClr val="tx1">
                    <a:lumMod val="95000"/>
                    <a:lumOff val="5000"/>
                  </a:schemeClr>
                </a:solidFill>
                <a:latin typeface="+mj-lt"/>
              </a:rPr>
              <a:t>Switzerland</a:t>
            </a:r>
          </a:p>
          <a:p>
            <a:pPr algn="ctr"/>
            <a:r>
              <a:rPr lang="en-US" sz="1300" i="1" dirty="0">
                <a:solidFill>
                  <a:schemeClr val="tx1">
                    <a:lumMod val="95000"/>
                    <a:lumOff val="5000"/>
                  </a:schemeClr>
                </a:solidFill>
                <a:latin typeface="+mj-lt"/>
              </a:rPr>
              <a:t>Sweden</a:t>
            </a:r>
          </a:p>
          <a:p>
            <a:pPr algn="ctr"/>
            <a:r>
              <a:rPr lang="en-US" sz="1300" i="1" dirty="0">
                <a:solidFill>
                  <a:schemeClr val="tx1">
                    <a:lumMod val="95000"/>
                    <a:lumOff val="5000"/>
                  </a:schemeClr>
                </a:solidFill>
                <a:latin typeface="+mj-lt"/>
              </a:rPr>
              <a:t>France</a:t>
            </a:r>
          </a:p>
          <a:p>
            <a:pPr algn="ctr"/>
            <a:r>
              <a:rPr lang="en-US" sz="1300" i="1" dirty="0">
                <a:solidFill>
                  <a:schemeClr val="tx1">
                    <a:lumMod val="95000"/>
                    <a:lumOff val="5000"/>
                  </a:schemeClr>
                </a:solidFill>
                <a:latin typeface="+mj-lt"/>
              </a:rPr>
              <a:t>Finland</a:t>
            </a:r>
          </a:p>
          <a:p>
            <a:pPr algn="ctr"/>
            <a:r>
              <a:rPr lang="en-US" sz="1300" i="1" dirty="0">
                <a:solidFill>
                  <a:schemeClr val="tx1">
                    <a:lumMod val="95000"/>
                    <a:lumOff val="5000"/>
                  </a:schemeClr>
                </a:solidFill>
                <a:latin typeface="+mj-lt"/>
              </a:rPr>
              <a:t>Iceland</a:t>
            </a:r>
          </a:p>
          <a:p>
            <a:pPr algn="ctr"/>
            <a:r>
              <a:rPr lang="en-US" sz="1300" i="1" dirty="0">
                <a:solidFill>
                  <a:schemeClr val="tx1">
                    <a:lumMod val="95000"/>
                    <a:lumOff val="5000"/>
                  </a:schemeClr>
                </a:solidFill>
                <a:latin typeface="+mj-lt"/>
              </a:rPr>
              <a:t>England</a:t>
            </a:r>
          </a:p>
          <a:p>
            <a:pPr algn="ctr"/>
            <a:r>
              <a:rPr lang="en-US" sz="1300" i="1" dirty="0">
                <a:solidFill>
                  <a:schemeClr val="tx1">
                    <a:lumMod val="95000"/>
                    <a:lumOff val="5000"/>
                  </a:schemeClr>
                </a:solidFill>
                <a:latin typeface="+mj-lt"/>
              </a:rPr>
              <a:t>Australia</a:t>
            </a:r>
          </a:p>
          <a:p>
            <a:pPr algn="ctr"/>
            <a:r>
              <a:rPr lang="en-US" sz="1300" i="1" dirty="0">
                <a:solidFill>
                  <a:schemeClr val="tx1">
                    <a:lumMod val="95000"/>
                    <a:lumOff val="5000"/>
                  </a:schemeClr>
                </a:solidFill>
                <a:latin typeface="+mj-lt"/>
              </a:rPr>
              <a:t>Italy</a:t>
            </a:r>
          </a:p>
          <a:p>
            <a:pPr algn="ctr"/>
            <a:r>
              <a:rPr lang="en-US" sz="1300" i="1" dirty="0">
                <a:solidFill>
                  <a:schemeClr val="tx1">
                    <a:lumMod val="95000"/>
                    <a:lumOff val="5000"/>
                  </a:schemeClr>
                </a:solidFill>
                <a:latin typeface="+mj-lt"/>
              </a:rPr>
              <a:t>Average OECD</a:t>
            </a:r>
          </a:p>
          <a:p>
            <a:pPr algn="ctr"/>
            <a:r>
              <a:rPr lang="en-US" sz="1300" i="1" dirty="0">
                <a:solidFill>
                  <a:schemeClr val="tx1">
                    <a:lumMod val="95000"/>
                    <a:lumOff val="5000"/>
                  </a:schemeClr>
                </a:solidFill>
                <a:latin typeface="+mj-lt"/>
              </a:rPr>
              <a:t>Spain</a:t>
            </a:r>
          </a:p>
          <a:p>
            <a:pPr algn="ctr"/>
            <a:r>
              <a:rPr lang="en-US" sz="1300" i="1" dirty="0">
                <a:solidFill>
                  <a:schemeClr val="tx1">
                    <a:lumMod val="95000"/>
                    <a:lumOff val="5000"/>
                  </a:schemeClr>
                </a:solidFill>
                <a:latin typeface="+mj-lt"/>
              </a:rPr>
              <a:t>Canada</a:t>
            </a:r>
          </a:p>
          <a:p>
            <a:pPr algn="ctr"/>
            <a:r>
              <a:rPr lang="en-US" sz="1300" i="1" dirty="0">
                <a:solidFill>
                  <a:schemeClr val="tx1">
                    <a:lumMod val="95000"/>
                    <a:lumOff val="5000"/>
                  </a:schemeClr>
                </a:solidFill>
                <a:latin typeface="+mj-lt"/>
              </a:rPr>
              <a:t>Japan</a:t>
            </a:r>
          </a:p>
          <a:p>
            <a:pPr algn="ctr"/>
            <a:r>
              <a:rPr lang="en-US" sz="1300" i="1" dirty="0">
                <a:solidFill>
                  <a:schemeClr val="tx1">
                    <a:lumMod val="95000"/>
                    <a:lumOff val="5000"/>
                  </a:schemeClr>
                </a:solidFill>
                <a:latin typeface="+mj-lt"/>
              </a:rPr>
              <a:t>Slovenia</a:t>
            </a:r>
          </a:p>
          <a:p>
            <a:pPr algn="ctr"/>
            <a:r>
              <a:rPr lang="en-US" sz="1300" i="1" dirty="0">
                <a:solidFill>
                  <a:schemeClr val="tx1">
                    <a:lumMod val="95000"/>
                    <a:lumOff val="5000"/>
                  </a:schemeClr>
                </a:solidFill>
                <a:latin typeface="+mj-lt"/>
              </a:rPr>
              <a:t>Turkey</a:t>
            </a:r>
          </a:p>
          <a:p>
            <a:pPr algn="ctr"/>
            <a:r>
              <a:rPr lang="en-US" sz="1300" i="1" dirty="0">
                <a:solidFill>
                  <a:schemeClr val="tx1">
                    <a:lumMod val="95000"/>
                    <a:lumOff val="5000"/>
                  </a:schemeClr>
                </a:solidFill>
                <a:latin typeface="+mj-lt"/>
              </a:rPr>
              <a:t>Slovakia</a:t>
            </a:r>
          </a:p>
          <a:p>
            <a:pPr algn="ctr"/>
            <a:r>
              <a:rPr lang="en-US" sz="1300" i="1" dirty="0">
                <a:solidFill>
                  <a:schemeClr val="tx1">
                    <a:lumMod val="95000"/>
                    <a:lumOff val="5000"/>
                  </a:schemeClr>
                </a:solidFill>
                <a:latin typeface="+mj-lt"/>
              </a:rPr>
              <a:t>Lithuania</a:t>
            </a:r>
          </a:p>
          <a:p>
            <a:pPr algn="ctr"/>
            <a:r>
              <a:rPr lang="en-US" sz="1300" i="1" dirty="0">
                <a:solidFill>
                  <a:schemeClr val="tx1">
                    <a:lumMod val="95000"/>
                    <a:lumOff val="5000"/>
                  </a:schemeClr>
                </a:solidFill>
                <a:latin typeface="+mj-lt"/>
              </a:rPr>
              <a:t>New Zealand</a:t>
            </a:r>
          </a:p>
          <a:p>
            <a:pPr algn="ctr"/>
            <a:r>
              <a:rPr lang="en-US" sz="1300" i="1" dirty="0">
                <a:solidFill>
                  <a:schemeClr val="tx1">
                    <a:lumMod val="95000"/>
                    <a:lumOff val="5000"/>
                  </a:schemeClr>
                </a:solidFill>
                <a:latin typeface="+mj-lt"/>
              </a:rPr>
              <a:t>Israel</a:t>
            </a:r>
          </a:p>
          <a:p>
            <a:pPr algn="ctr"/>
            <a:r>
              <a:rPr lang="en-US" sz="1300" i="1" dirty="0">
                <a:solidFill>
                  <a:schemeClr val="tx1">
                    <a:lumMod val="95000"/>
                    <a:lumOff val="5000"/>
                  </a:schemeClr>
                </a:solidFill>
                <a:latin typeface="+mj-lt"/>
              </a:rPr>
              <a:t>Czech Republic</a:t>
            </a:r>
          </a:p>
          <a:p>
            <a:pPr algn="ctr"/>
            <a:r>
              <a:rPr lang="en-US" sz="1300" i="1" dirty="0">
                <a:solidFill>
                  <a:schemeClr val="tx1">
                    <a:lumMod val="95000"/>
                    <a:lumOff val="5000"/>
                  </a:schemeClr>
                </a:solidFill>
                <a:latin typeface="+mj-lt"/>
              </a:rPr>
              <a:t>Portugal</a:t>
            </a:r>
          </a:p>
          <a:p>
            <a:pPr algn="ctr"/>
            <a:r>
              <a:rPr lang="en-US" sz="1300" i="1" dirty="0">
                <a:solidFill>
                  <a:schemeClr val="tx1">
                    <a:lumMod val="95000"/>
                    <a:lumOff val="5000"/>
                  </a:schemeClr>
                </a:solidFill>
                <a:latin typeface="+mj-lt"/>
              </a:rPr>
              <a:t>Greece</a:t>
            </a:r>
          </a:p>
          <a:p>
            <a:pPr algn="ctr"/>
            <a:r>
              <a:rPr lang="en-US" sz="1300" i="1" dirty="0">
                <a:solidFill>
                  <a:schemeClr val="tx1">
                    <a:lumMod val="95000"/>
                    <a:lumOff val="5000"/>
                  </a:schemeClr>
                </a:solidFill>
                <a:latin typeface="+mj-lt"/>
              </a:rPr>
              <a:t>Poland</a:t>
            </a:r>
          </a:p>
          <a:p>
            <a:pPr algn="ctr"/>
            <a:r>
              <a:rPr lang="en-US" sz="1300" i="1" dirty="0">
                <a:solidFill>
                  <a:schemeClr val="tx1">
                    <a:lumMod val="95000"/>
                    <a:lumOff val="5000"/>
                  </a:schemeClr>
                </a:solidFill>
                <a:latin typeface="+mj-lt"/>
              </a:rPr>
              <a:t>Estonia</a:t>
            </a:r>
          </a:p>
          <a:p>
            <a:pPr algn="ctr"/>
            <a:r>
              <a:rPr lang="en-US" sz="1300" i="1" dirty="0">
                <a:solidFill>
                  <a:schemeClr val="tx1">
                    <a:lumMod val="95000"/>
                    <a:lumOff val="5000"/>
                  </a:schemeClr>
                </a:solidFill>
                <a:latin typeface="+mj-lt"/>
              </a:rPr>
              <a:t>Korea</a:t>
            </a:r>
          </a:p>
          <a:p>
            <a:pPr algn="ctr"/>
            <a:r>
              <a:rPr lang="en-US" sz="1300" i="1" dirty="0">
                <a:solidFill>
                  <a:schemeClr val="tx1">
                    <a:lumMod val="95000"/>
                    <a:lumOff val="5000"/>
                  </a:schemeClr>
                </a:solidFill>
                <a:latin typeface="+mj-lt"/>
              </a:rPr>
              <a:t>Latvia</a:t>
            </a:r>
          </a:p>
          <a:p>
            <a:pPr algn="ctr"/>
            <a:r>
              <a:rPr lang="en-US" sz="1300" i="1" dirty="0">
                <a:solidFill>
                  <a:schemeClr val="tx1">
                    <a:lumMod val="95000"/>
                    <a:lumOff val="5000"/>
                  </a:schemeClr>
                </a:solidFill>
                <a:latin typeface="+mj-lt"/>
              </a:rPr>
              <a:t>Hungary</a:t>
            </a:r>
          </a:p>
          <a:p>
            <a:pPr algn="ctr"/>
            <a:r>
              <a:rPr lang="en-US" sz="1300" i="1" dirty="0">
                <a:solidFill>
                  <a:schemeClr val="tx1">
                    <a:lumMod val="95000"/>
                    <a:lumOff val="5000"/>
                  </a:schemeClr>
                </a:solidFill>
                <a:latin typeface="+mj-lt"/>
              </a:rPr>
              <a:t>Chile</a:t>
            </a:r>
          </a:p>
          <a:p>
            <a:pPr algn="ctr"/>
            <a:r>
              <a:rPr lang="en-US" sz="1300" i="1" dirty="0">
                <a:solidFill>
                  <a:schemeClr val="tx1">
                    <a:lumMod val="95000"/>
                    <a:lumOff val="5000"/>
                  </a:schemeClr>
                </a:solidFill>
                <a:latin typeface="+mj-lt"/>
              </a:rPr>
              <a:t>Mexico</a:t>
            </a:r>
          </a:p>
          <a:p>
            <a:pPr algn="ctr"/>
            <a:endParaRPr lang="en-US" sz="1300" i="1" dirty="0">
              <a:solidFill>
                <a:schemeClr val="tx1">
                  <a:lumMod val="95000"/>
                  <a:lumOff val="5000"/>
                </a:schemeClr>
              </a:solidFill>
              <a:latin typeface="+mj-lt"/>
            </a:endParaRPr>
          </a:p>
          <a:p>
            <a:pPr algn="ctr"/>
            <a:endParaRPr lang="en-US" sz="1300" i="1" dirty="0">
              <a:solidFill>
                <a:schemeClr val="tx1">
                  <a:lumMod val="95000"/>
                  <a:lumOff val="5000"/>
                </a:schemeClr>
              </a:solidFill>
              <a:latin typeface="+mj-lt"/>
            </a:endParaRPr>
          </a:p>
        </p:txBody>
      </p:sp>
    </p:spTree>
    <p:extLst>
      <p:ext uri="{BB962C8B-B14F-4D97-AF65-F5344CB8AC3E}">
        <p14:creationId xmlns:p14="http://schemas.microsoft.com/office/powerpoint/2010/main" val="2353738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547664" y="188640"/>
            <a:ext cx="7271792" cy="830997"/>
          </a:xfrm>
          <a:prstGeom prst="rect">
            <a:avLst/>
          </a:prstGeom>
        </p:spPr>
        <p:txBody>
          <a:bodyPr wrap="square">
            <a:spAutoFit/>
          </a:bodyPr>
          <a:lstStyle/>
          <a:p>
            <a:r>
              <a:rPr lang="en-US" sz="2400" b="1" dirty="0">
                <a:latin typeface="David" panose="020E0502060401010101" pitchFamily="34" charset="-79"/>
                <a:ea typeface="+mj-ea"/>
                <a:cs typeface="David" panose="020E0502060401010101" pitchFamily="34" charset="-79"/>
              </a:rPr>
              <a:t>Work Productivity in Israel Does Not Converge to the Level of Productivity in Developed Countries</a:t>
            </a:r>
            <a:endParaRPr lang="he-IL" sz="2400" b="1" dirty="0">
              <a:latin typeface="David" panose="020E0502060401010101" pitchFamily="34" charset="-79"/>
              <a:ea typeface="+mj-ea"/>
              <a:cs typeface="David" panose="020E0502060401010101" pitchFamily="34" charset="-79"/>
            </a:endParaRPr>
          </a:p>
        </p:txBody>
      </p:sp>
      <p:sp>
        <p:nvSpPr>
          <p:cNvPr id="5" name="TextBox 4"/>
          <p:cNvSpPr txBox="1"/>
          <p:nvPr/>
        </p:nvSpPr>
        <p:spPr>
          <a:xfrm flipH="1">
            <a:off x="1872208" y="6474822"/>
            <a:ext cx="7236296" cy="338554"/>
          </a:xfrm>
          <a:prstGeom prst="rect">
            <a:avLst/>
          </a:prstGeom>
          <a:noFill/>
        </p:spPr>
        <p:txBody>
          <a:bodyPr wrap="square" rtlCol="1">
            <a:spAutoFit/>
          </a:bodyPr>
          <a:lstStyle/>
          <a:p>
            <a:r>
              <a:rPr lang="en-US" sz="1600" dirty="0">
                <a:latin typeface="David" pitchFamily="34" charset="-79"/>
                <a:cs typeface="David" pitchFamily="34" charset="-79"/>
              </a:rPr>
              <a:t>Source: Update to Bank of Israel Annual Report, 2012  </a:t>
            </a:r>
            <a:endParaRPr lang="he-IL" sz="1600" dirty="0">
              <a:latin typeface="David" pitchFamily="34" charset="-79"/>
              <a:cs typeface="David" pitchFamily="34" charset="-79"/>
            </a:endParaRPr>
          </a:p>
        </p:txBody>
      </p:sp>
      <p:sp>
        <p:nvSpPr>
          <p:cNvPr id="6"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5</a:t>
            </a:fld>
            <a:endParaRPr lang="en-US" altLang="en-US" sz="1200" b="1" dirty="0">
              <a:latin typeface="Arial" charset="0"/>
              <a:cs typeface="Arial" charset="0"/>
            </a:endParaRPr>
          </a:p>
        </p:txBody>
      </p:sp>
      <p:graphicFrame>
        <p:nvGraphicFramePr>
          <p:cNvPr id="9" name="תרשים 8">
            <a:extLst>
              <a:ext uri="{FF2B5EF4-FFF2-40B4-BE49-F238E27FC236}">
                <a16:creationId xmlns:a16="http://schemas.microsoft.com/office/drawing/2014/main" id="{066E5672-F006-4112-ADB8-423EAB3FE9EE}"/>
              </a:ext>
            </a:extLst>
          </p:cNvPr>
          <p:cNvGraphicFramePr>
            <a:graphicFrameLocks/>
          </p:cNvGraphicFramePr>
          <p:nvPr>
            <p:extLst/>
          </p:nvPr>
        </p:nvGraphicFramePr>
        <p:xfrm>
          <a:off x="1331640" y="1268760"/>
          <a:ext cx="6867400" cy="482453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3">
            <a:extLst>
              <a:ext uri="{FF2B5EF4-FFF2-40B4-BE49-F238E27FC236}">
                <a16:creationId xmlns:a16="http://schemas.microsoft.com/office/drawing/2014/main" id="{DED7425A-E148-4B6D-ABBE-3F145975A10A}"/>
              </a:ext>
            </a:extLst>
          </p:cNvPr>
          <p:cNvSpPr txBox="1"/>
          <p:nvPr/>
        </p:nvSpPr>
        <p:spPr>
          <a:xfrm>
            <a:off x="6444208" y="3532550"/>
            <a:ext cx="913960" cy="496096"/>
          </a:xfrm>
          <a:prstGeom prst="rect">
            <a:avLst/>
          </a:prstGeom>
          <a:noFill/>
          <a:ln w="9525" cmpd="sng">
            <a:noFill/>
          </a:ln>
          <a:effectLst/>
        </p:spPr>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4472C4"/>
                </a:solidFill>
                <a:effectLst/>
                <a:uLnTx/>
                <a:uFillTx/>
                <a:latin typeface="Calibri" panose="020F0502020204030204"/>
                <a:ea typeface="+mn-ea"/>
                <a:cs typeface="+mn-cs"/>
              </a:rPr>
              <a:t>Israel</a:t>
            </a:r>
            <a:endParaRPr kumimoji="0" lang="he-IL" sz="1800" b="0" i="0" u="none" strike="noStrike" kern="0" cap="none" spc="0" normalizeH="0" baseline="0" noProof="0" dirty="0">
              <a:ln>
                <a:noFill/>
              </a:ln>
              <a:solidFill>
                <a:srgbClr val="4472C4"/>
              </a:solidFill>
              <a:effectLst/>
              <a:uLnTx/>
              <a:uFillTx/>
              <a:latin typeface="Calibri" panose="020F0502020204030204"/>
              <a:ea typeface="+mn-ea"/>
              <a:cs typeface="Arial" panose="020B0604020202020204" pitchFamily="34" charset="0"/>
            </a:endParaRPr>
          </a:p>
        </p:txBody>
      </p:sp>
      <p:sp>
        <p:nvSpPr>
          <p:cNvPr id="11" name="TextBox 4">
            <a:extLst>
              <a:ext uri="{FF2B5EF4-FFF2-40B4-BE49-F238E27FC236}">
                <a16:creationId xmlns:a16="http://schemas.microsoft.com/office/drawing/2014/main" id="{63656204-E929-4847-A5EF-D67BD752088F}"/>
              </a:ext>
            </a:extLst>
          </p:cNvPr>
          <p:cNvSpPr txBox="1"/>
          <p:nvPr/>
        </p:nvSpPr>
        <p:spPr>
          <a:xfrm>
            <a:off x="6182479" y="2333259"/>
            <a:ext cx="913960" cy="496096"/>
          </a:xfrm>
          <a:prstGeom prst="rect">
            <a:avLst/>
          </a:prstGeom>
          <a:noFill/>
          <a:ln w="9525" cmpd="sng">
            <a:noFill/>
          </a:ln>
          <a:effectLst/>
        </p:spPr>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0000"/>
                </a:solidFill>
                <a:effectLst/>
                <a:uLnTx/>
                <a:uFillTx/>
                <a:latin typeface="Calibri" panose="020F0502020204030204"/>
                <a:ea typeface="+mn-ea"/>
                <a:cs typeface="+mn-cs"/>
              </a:rPr>
              <a:t>G</a:t>
            </a:r>
            <a:r>
              <a:rPr kumimoji="0" lang="he-IL" sz="1800" b="0" i="0" u="none" strike="noStrike" kern="0" cap="none" spc="0" normalizeH="0" baseline="0" noProof="0">
                <a:ln>
                  <a:noFill/>
                </a:ln>
                <a:solidFill>
                  <a:srgbClr val="FF0000"/>
                </a:solidFill>
                <a:effectLst/>
                <a:uLnTx/>
                <a:uFillTx/>
                <a:latin typeface="Calibri" panose="020F0502020204030204"/>
                <a:ea typeface="+mn-ea"/>
                <a:cs typeface="Arial" panose="020B0604020202020204" pitchFamily="34" charset="0"/>
              </a:rPr>
              <a:t>7</a:t>
            </a:r>
          </a:p>
        </p:txBody>
      </p:sp>
    </p:spTree>
    <p:extLst>
      <p:ext uri="{BB962C8B-B14F-4D97-AF65-F5344CB8AC3E}">
        <p14:creationId xmlns:p14="http://schemas.microsoft.com/office/powerpoint/2010/main" val="3472822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547664" y="404664"/>
            <a:ext cx="7271792" cy="461665"/>
          </a:xfrm>
          <a:prstGeom prst="rect">
            <a:avLst/>
          </a:prstGeom>
        </p:spPr>
        <p:txBody>
          <a:bodyPr wrap="square">
            <a:spAutoFit/>
          </a:bodyPr>
          <a:lstStyle/>
          <a:p>
            <a:pPr algn="l"/>
            <a:r>
              <a:rPr lang="en-US" sz="2400" b="1" dirty="0">
                <a:latin typeface="David" panose="020E0502060401010101" pitchFamily="34" charset="-79"/>
                <a:ea typeface="+mj-ea"/>
                <a:cs typeface="David" panose="020E0502060401010101" pitchFamily="34" charset="-79"/>
              </a:rPr>
              <a:t>Model for Assessing Israel's Long-Term Growth</a:t>
            </a:r>
            <a:endParaRPr lang="he-IL" sz="2400" b="1" dirty="0">
              <a:latin typeface="David" panose="020E0502060401010101" pitchFamily="34" charset="-79"/>
              <a:ea typeface="+mj-ea"/>
              <a:cs typeface="David" panose="020E0502060401010101" pitchFamily="34" charset="-79"/>
            </a:endParaRPr>
          </a:p>
        </p:txBody>
      </p:sp>
      <p:sp>
        <p:nvSpPr>
          <p:cNvPr id="5" name="TextBox 4"/>
          <p:cNvSpPr txBox="1"/>
          <p:nvPr/>
        </p:nvSpPr>
        <p:spPr>
          <a:xfrm flipH="1">
            <a:off x="827584" y="6519446"/>
            <a:ext cx="2771800" cy="338554"/>
          </a:xfrm>
          <a:prstGeom prst="rect">
            <a:avLst/>
          </a:prstGeom>
          <a:noFill/>
        </p:spPr>
        <p:txBody>
          <a:bodyPr wrap="square" rtlCol="1">
            <a:spAutoFit/>
          </a:bodyPr>
          <a:lstStyle/>
          <a:p>
            <a:pPr algn="l"/>
            <a:r>
              <a:rPr lang="en-US" sz="1600" dirty="0">
                <a:latin typeface="David" pitchFamily="34" charset="-79"/>
                <a:cs typeface="David" pitchFamily="34" charset="-79"/>
              </a:rPr>
              <a:t> Source: </a:t>
            </a:r>
            <a:r>
              <a:rPr lang="en-US" sz="1600" dirty="0" err="1">
                <a:latin typeface="David" pitchFamily="34" charset="-79"/>
                <a:cs typeface="David" pitchFamily="34" charset="-79"/>
              </a:rPr>
              <a:t>Argov</a:t>
            </a:r>
            <a:r>
              <a:rPr lang="en-US" sz="1600" dirty="0">
                <a:latin typeface="David" pitchFamily="34" charset="-79"/>
                <a:cs typeface="David" pitchFamily="34" charset="-79"/>
              </a:rPr>
              <a:t> and </a:t>
            </a:r>
            <a:r>
              <a:rPr lang="en-US" sz="1600" dirty="0" err="1">
                <a:latin typeface="David" pitchFamily="34" charset="-79"/>
                <a:cs typeface="David" pitchFamily="34" charset="-79"/>
              </a:rPr>
              <a:t>Tsur</a:t>
            </a:r>
            <a:r>
              <a:rPr lang="en-US" sz="1600" dirty="0">
                <a:latin typeface="David" pitchFamily="34" charset="-79"/>
                <a:cs typeface="David" pitchFamily="34" charset="-79"/>
              </a:rPr>
              <a:t> (2019)  </a:t>
            </a:r>
            <a:endParaRPr lang="he-IL" sz="1600" dirty="0">
              <a:latin typeface="David" pitchFamily="34" charset="-79"/>
              <a:cs typeface="David" pitchFamily="34" charset="-79"/>
            </a:endParaRPr>
          </a:p>
        </p:txBody>
      </p:sp>
      <p:sp>
        <p:nvSpPr>
          <p:cNvPr id="6"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6</a:t>
            </a:fld>
            <a:endParaRPr lang="en-US" altLang="en-US" sz="1200" b="1" dirty="0">
              <a:latin typeface="Arial" charset="0"/>
              <a:cs typeface="Arial" charset="0"/>
            </a:endParaRPr>
          </a:p>
        </p:txBody>
      </p:sp>
      <p:pic>
        <p:nvPicPr>
          <p:cNvPr id="9" name="תמונה 8">
            <a:extLst>
              <a:ext uri="{FF2B5EF4-FFF2-40B4-BE49-F238E27FC236}">
                <a16:creationId xmlns:a16="http://schemas.microsoft.com/office/drawing/2014/main" id="{191F5F7B-DE70-4248-BCA1-E2C6A839EA0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91680" y="980728"/>
            <a:ext cx="6760081" cy="4623999"/>
          </a:xfrm>
          <a:prstGeom prst="rect">
            <a:avLst/>
          </a:prstGeom>
        </p:spPr>
      </p:pic>
      <p:sp>
        <p:nvSpPr>
          <p:cNvPr id="10" name="TextBox 9">
            <a:extLst>
              <a:ext uri="{FF2B5EF4-FFF2-40B4-BE49-F238E27FC236}">
                <a16:creationId xmlns:a16="http://schemas.microsoft.com/office/drawing/2014/main" id="{48669434-D5B4-4214-BB26-C56278BB8B16}"/>
              </a:ext>
            </a:extLst>
          </p:cNvPr>
          <p:cNvSpPr txBox="1"/>
          <p:nvPr/>
        </p:nvSpPr>
        <p:spPr>
          <a:xfrm>
            <a:off x="382216" y="5519024"/>
            <a:ext cx="8496944" cy="923330"/>
          </a:xfrm>
          <a:prstGeom prst="rect">
            <a:avLst/>
          </a:prstGeom>
          <a:noFill/>
        </p:spPr>
        <p:txBody>
          <a:bodyPr wrap="square" rtlCol="1">
            <a:spAutoFit/>
          </a:bodyPr>
          <a:lstStyle/>
          <a:p>
            <a:pPr algn="l"/>
            <a:r>
              <a:rPr lang="en-US" b="1" u="sng" dirty="0">
                <a:latin typeface="David" panose="020E0502060401010101" pitchFamily="34" charset="-79"/>
                <a:cs typeface="David" panose="020E0502060401010101" pitchFamily="34" charset="-79"/>
              </a:rPr>
              <a:t>The Roles of the Model:</a:t>
            </a:r>
            <a:endParaRPr lang="he-IL" b="1" u="sng" dirty="0">
              <a:latin typeface="David" panose="020E0502060401010101" pitchFamily="34" charset="-79"/>
              <a:cs typeface="David" panose="020E0502060401010101" pitchFamily="34" charset="-79"/>
            </a:endParaRPr>
          </a:p>
          <a:p>
            <a:pPr marL="342900" indent="-342900">
              <a:buAutoNum type="arabicParenBoth"/>
            </a:pPr>
            <a:r>
              <a:rPr lang="en-US" dirty="0">
                <a:latin typeface="David" panose="020E0502060401010101" pitchFamily="34" charset="-79"/>
                <a:cs typeface="David" panose="020E0502060401010101" pitchFamily="34" charset="-79"/>
              </a:rPr>
              <a:t>Assessing Israel's expected growth rate in the horizon of fifty years ahead.</a:t>
            </a:r>
          </a:p>
          <a:p>
            <a:pPr marL="342900" indent="-342900">
              <a:buAutoNum type="arabicParenBoth"/>
            </a:pPr>
            <a:r>
              <a:rPr lang="en-US" dirty="0">
                <a:latin typeface="David" panose="020E0502060401010101" pitchFamily="34" charset="-79"/>
                <a:cs typeface="David" panose="020E0502060401010101" pitchFamily="34" charset="-79"/>
              </a:rPr>
              <a:t>Assessing the impact of exogenous policy measures or events on long-term growth.</a:t>
            </a:r>
          </a:p>
        </p:txBody>
      </p:sp>
    </p:spTree>
    <p:extLst>
      <p:ext uri="{BB962C8B-B14F-4D97-AF65-F5344CB8AC3E}">
        <p14:creationId xmlns:p14="http://schemas.microsoft.com/office/powerpoint/2010/main" val="903356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475656" y="260648"/>
            <a:ext cx="6868903" cy="707886"/>
          </a:xfrm>
          <a:prstGeom prst="rect">
            <a:avLst/>
          </a:prstGeom>
        </p:spPr>
        <p:txBody>
          <a:bodyPr wrap="square">
            <a:spAutoFit/>
          </a:bodyPr>
          <a:lstStyle/>
          <a:p>
            <a:pPr algn="l"/>
            <a:r>
              <a:rPr lang="en-US" sz="2000" b="1" dirty="0">
                <a:latin typeface="David" panose="020E0502060401010101" pitchFamily="34" charset="-79"/>
                <a:ea typeface="+mj-ea"/>
                <a:cs typeface="David" panose="020E0502060401010101" pitchFamily="34" charset="-79"/>
              </a:rPr>
              <a:t>Israel's Long-Term Growth Rate is Expected to Slow Due to Demographic Changes and Exhaustion of Growth Engines</a:t>
            </a:r>
            <a:endParaRPr lang="he-IL" sz="2800" b="1" dirty="0">
              <a:latin typeface="David" panose="020E0502060401010101" pitchFamily="34" charset="-79"/>
              <a:ea typeface="+mj-ea"/>
              <a:cs typeface="David" panose="020E0502060401010101" pitchFamily="34" charset="-79"/>
            </a:endParaRPr>
          </a:p>
        </p:txBody>
      </p:sp>
      <p:sp>
        <p:nvSpPr>
          <p:cNvPr id="5" name="TextBox 4"/>
          <p:cNvSpPr txBox="1"/>
          <p:nvPr/>
        </p:nvSpPr>
        <p:spPr>
          <a:xfrm flipH="1">
            <a:off x="755576" y="6519446"/>
            <a:ext cx="2843808" cy="338554"/>
          </a:xfrm>
          <a:prstGeom prst="rect">
            <a:avLst/>
          </a:prstGeom>
          <a:noFill/>
        </p:spPr>
        <p:txBody>
          <a:bodyPr wrap="square" rtlCol="1">
            <a:spAutoFit/>
          </a:bodyPr>
          <a:lstStyle/>
          <a:p>
            <a:pPr algn="l"/>
            <a:r>
              <a:rPr lang="en-US" sz="1600" dirty="0">
                <a:latin typeface="David" pitchFamily="34" charset="-79"/>
                <a:cs typeface="David" pitchFamily="34" charset="-79"/>
              </a:rPr>
              <a:t>Source: </a:t>
            </a:r>
            <a:r>
              <a:rPr lang="en-US" sz="1600" dirty="0" err="1">
                <a:latin typeface="David" pitchFamily="34" charset="-79"/>
                <a:cs typeface="David" pitchFamily="34" charset="-79"/>
              </a:rPr>
              <a:t>Argov</a:t>
            </a:r>
            <a:r>
              <a:rPr lang="en-US" sz="1600" dirty="0">
                <a:latin typeface="David" pitchFamily="34" charset="-79"/>
                <a:cs typeface="David" pitchFamily="34" charset="-79"/>
              </a:rPr>
              <a:t> and </a:t>
            </a:r>
            <a:r>
              <a:rPr lang="en-US" sz="1600" dirty="0" err="1">
                <a:latin typeface="David" pitchFamily="34" charset="-79"/>
                <a:cs typeface="David" pitchFamily="34" charset="-79"/>
              </a:rPr>
              <a:t>Tsur</a:t>
            </a:r>
            <a:r>
              <a:rPr lang="en-US" sz="1600" dirty="0">
                <a:latin typeface="David" pitchFamily="34" charset="-79"/>
                <a:cs typeface="David" pitchFamily="34" charset="-79"/>
              </a:rPr>
              <a:t> (2019)  </a:t>
            </a:r>
            <a:endParaRPr lang="he-IL" sz="1600" dirty="0">
              <a:latin typeface="David" pitchFamily="34" charset="-79"/>
              <a:cs typeface="David" pitchFamily="34" charset="-79"/>
            </a:endParaRPr>
          </a:p>
        </p:txBody>
      </p:sp>
      <p:sp>
        <p:nvSpPr>
          <p:cNvPr id="6" name="מציין מיקום של מספר שקופית 2"/>
          <p:cNvSpPr>
            <a:spLocks noGrp="1"/>
          </p:cNvSpPr>
          <p:nvPr>
            <p:ph type="sldNum" sz="quarter" idx="4294967295"/>
          </p:nvPr>
        </p:nvSpPr>
        <p:spPr>
          <a:xfrm>
            <a:off x="35496" y="6453336"/>
            <a:ext cx="693440" cy="457200"/>
          </a:xfrm>
          <a:prstGeom prst="rect">
            <a:avLst/>
          </a:prstGeom>
          <a:noFill/>
        </p:spPr>
        <p:txBody>
          <a:bodyPr anchor="ct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latin typeface="Arial" charset="0"/>
                <a:cs typeface="Arial" charset="0"/>
              </a:rPr>
              <a:pPr algn="ctr" rtl="0" eaLnBrk="1" hangingPunct="1">
                <a:spcBef>
                  <a:spcPct val="0"/>
                </a:spcBef>
                <a:buClrTx/>
                <a:buSzTx/>
                <a:buFontTx/>
                <a:buNone/>
              </a:pPr>
              <a:t>7</a:t>
            </a:fld>
            <a:endParaRPr lang="en-US" altLang="en-US" sz="1200" b="1" dirty="0">
              <a:latin typeface="Arial" charset="0"/>
              <a:cs typeface="Arial" charset="0"/>
            </a:endParaRPr>
          </a:p>
        </p:txBody>
      </p:sp>
      <p:pic>
        <p:nvPicPr>
          <p:cNvPr id="4" name="תמונה 3">
            <a:extLst>
              <a:ext uri="{FF2B5EF4-FFF2-40B4-BE49-F238E27FC236}">
                <a16:creationId xmlns:a16="http://schemas.microsoft.com/office/drawing/2014/main" id="{DE8B7447-39B7-4454-A066-8E234B07B71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1550" y="1628800"/>
            <a:ext cx="8837385" cy="4415689"/>
          </a:xfrm>
          <a:prstGeom prst="rect">
            <a:avLst/>
          </a:prstGeom>
        </p:spPr>
      </p:pic>
      <p:sp>
        <p:nvSpPr>
          <p:cNvPr id="2" name="מלבן: פינות מעוגלות 1">
            <a:extLst>
              <a:ext uri="{FF2B5EF4-FFF2-40B4-BE49-F238E27FC236}">
                <a16:creationId xmlns:a16="http://schemas.microsoft.com/office/drawing/2014/main" id="{85D426CD-99AF-4DF1-BB97-E5F4EF6115DA}"/>
              </a:ext>
            </a:extLst>
          </p:cNvPr>
          <p:cNvSpPr/>
          <p:nvPr/>
        </p:nvSpPr>
        <p:spPr>
          <a:xfrm>
            <a:off x="474897" y="3484418"/>
            <a:ext cx="1800200" cy="504056"/>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פינות מעוגלות 6">
            <a:extLst>
              <a:ext uri="{FF2B5EF4-FFF2-40B4-BE49-F238E27FC236}">
                <a16:creationId xmlns:a16="http://schemas.microsoft.com/office/drawing/2014/main" id="{668B51FC-6750-4FFC-B13D-C09F70E1E8B1}"/>
              </a:ext>
            </a:extLst>
          </p:cNvPr>
          <p:cNvSpPr/>
          <p:nvPr/>
        </p:nvSpPr>
        <p:spPr>
          <a:xfrm>
            <a:off x="3707904" y="3478735"/>
            <a:ext cx="576064" cy="504056"/>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פינות מעוגלות 7">
            <a:extLst>
              <a:ext uri="{FF2B5EF4-FFF2-40B4-BE49-F238E27FC236}">
                <a16:creationId xmlns:a16="http://schemas.microsoft.com/office/drawing/2014/main" id="{387B2648-1984-4DDA-870E-0B6F81A1CF6C}"/>
              </a:ext>
            </a:extLst>
          </p:cNvPr>
          <p:cNvSpPr/>
          <p:nvPr/>
        </p:nvSpPr>
        <p:spPr>
          <a:xfrm>
            <a:off x="6372200" y="3478735"/>
            <a:ext cx="576064" cy="504056"/>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998490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1"/>
          </p:nvPr>
        </p:nvSpPr>
        <p:spPr/>
        <p:txBody>
          <a:bodyPr/>
          <a:lstStyle/>
          <a:p>
            <a:pPr>
              <a:defRPr/>
            </a:pPr>
            <a:fld id="{0D331739-1D4B-4A67-BB5C-09DB3E8E1AB7}" type="slidenum">
              <a:rPr lang="he-IL" smtClean="0"/>
              <a:pPr>
                <a:defRPr/>
              </a:pPr>
              <a:t>8</a:t>
            </a:fld>
            <a:endParaRPr lang="en-US"/>
          </a:p>
        </p:txBody>
      </p:sp>
      <p:sp>
        <p:nvSpPr>
          <p:cNvPr id="6" name="TextBox 5"/>
          <p:cNvSpPr txBox="1"/>
          <p:nvPr/>
        </p:nvSpPr>
        <p:spPr>
          <a:xfrm>
            <a:off x="1403648" y="188640"/>
            <a:ext cx="7740352" cy="830997"/>
          </a:xfrm>
          <a:prstGeom prst="rect">
            <a:avLst/>
          </a:prstGeom>
          <a:noFill/>
        </p:spPr>
        <p:txBody>
          <a:bodyPr wrap="square" rtlCol="0">
            <a:spAutoFit/>
          </a:bodyPr>
          <a:lstStyle/>
          <a:p>
            <a:pPr algn="l"/>
            <a:r>
              <a:rPr lang="en-US" sz="2400" b="1" dirty="0">
                <a:latin typeface="David" panose="020E0502060401010101" pitchFamily="34" charset="-79"/>
                <a:ea typeface="+mj-ea"/>
                <a:cs typeface="David" panose="020E0502060401010101" pitchFamily="34" charset="-79"/>
              </a:rPr>
              <a:t>The Lag in Israel's Productivity is Evident in Non-Tradable Industries Serving the Local Market</a:t>
            </a:r>
          </a:p>
        </p:txBody>
      </p:sp>
      <p:pic>
        <p:nvPicPr>
          <p:cNvPr id="12" name="תמונה 11">
            <a:extLst>
              <a:ext uri="{FF2B5EF4-FFF2-40B4-BE49-F238E27FC236}">
                <a16:creationId xmlns:a16="http://schemas.microsoft.com/office/drawing/2014/main" id="{9F1BB4D1-BA0E-44DB-BD82-4848093CCE99}"/>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1043608" y="1412776"/>
            <a:ext cx="7740352" cy="4680520"/>
          </a:xfrm>
          <a:prstGeom prst="rect">
            <a:avLst/>
          </a:prstGeom>
          <a:noFill/>
        </p:spPr>
      </p:pic>
      <p:sp>
        <p:nvSpPr>
          <p:cNvPr id="3" name="Rectangle 2"/>
          <p:cNvSpPr/>
          <p:nvPr/>
        </p:nvSpPr>
        <p:spPr>
          <a:xfrm>
            <a:off x="2069468" y="1500936"/>
            <a:ext cx="5688632"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95000"/>
                    <a:lumOff val="5000"/>
                  </a:schemeClr>
                </a:solidFill>
              </a:rPr>
              <a:t>Figure 2: The Productivity Ratio of the Industry’s Main Industries and aggregated Industries in Relation to the OECD, 2014</a:t>
            </a:r>
            <a:endParaRPr lang="en-US" sz="1600" b="1" dirty="0"/>
          </a:p>
        </p:txBody>
      </p:sp>
      <p:sp>
        <p:nvSpPr>
          <p:cNvPr id="5" name="Rectangle 4"/>
          <p:cNvSpPr/>
          <p:nvPr/>
        </p:nvSpPr>
        <p:spPr>
          <a:xfrm>
            <a:off x="4973082" y="2564903"/>
            <a:ext cx="1426426" cy="669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95000"/>
                    <a:lumOff val="5000"/>
                  </a:schemeClr>
                </a:solidFill>
              </a:rPr>
              <a:t>The Productivity Ratio in the Total Business Sector </a:t>
            </a:r>
          </a:p>
        </p:txBody>
      </p:sp>
      <p:sp>
        <p:nvSpPr>
          <p:cNvPr id="7" name="Rectangle 6"/>
          <p:cNvSpPr/>
          <p:nvPr/>
        </p:nvSpPr>
        <p:spPr>
          <a:xfrm>
            <a:off x="7548298" y="4833156"/>
            <a:ext cx="116676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95000"/>
                    <a:lumOff val="5000"/>
                  </a:schemeClr>
                </a:solidFill>
              </a:rPr>
              <a:t>Accommodation Services and Restaurants (4.9%) </a:t>
            </a:r>
          </a:p>
        </p:txBody>
      </p:sp>
      <p:sp>
        <p:nvSpPr>
          <p:cNvPr id="10" name="Rectangle 9"/>
          <p:cNvSpPr/>
          <p:nvPr/>
        </p:nvSpPr>
        <p:spPr>
          <a:xfrm>
            <a:off x="4973082" y="4832231"/>
            <a:ext cx="1018990" cy="591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95000"/>
                    <a:lumOff val="5000"/>
                  </a:schemeClr>
                </a:solidFill>
              </a:rPr>
              <a:t>Industry exports 50% -25% (3%)</a:t>
            </a:r>
          </a:p>
        </p:txBody>
      </p:sp>
      <p:sp>
        <p:nvSpPr>
          <p:cNvPr id="18" name="Rectangle 17"/>
          <p:cNvSpPr/>
          <p:nvPr/>
        </p:nvSpPr>
        <p:spPr>
          <a:xfrm>
            <a:off x="6905654" y="4812958"/>
            <a:ext cx="720080"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95000"/>
                    <a:lumOff val="5000"/>
                  </a:schemeClr>
                </a:solidFill>
              </a:rPr>
              <a:t>Industry that does not export (5.4%)</a:t>
            </a:r>
          </a:p>
        </p:txBody>
      </p:sp>
      <p:sp>
        <p:nvSpPr>
          <p:cNvPr id="19" name="Rectangle 18"/>
          <p:cNvSpPr/>
          <p:nvPr/>
        </p:nvSpPr>
        <p:spPr>
          <a:xfrm>
            <a:off x="5981194" y="4851594"/>
            <a:ext cx="750954" cy="6094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95000"/>
                    <a:lumOff val="5000"/>
                  </a:schemeClr>
                </a:solidFill>
              </a:rPr>
              <a:t>Business &amp; personal services (14.4%)</a:t>
            </a:r>
          </a:p>
        </p:txBody>
      </p:sp>
      <p:sp>
        <p:nvSpPr>
          <p:cNvPr id="21" name="Rectangle 20"/>
          <p:cNvSpPr/>
          <p:nvPr/>
        </p:nvSpPr>
        <p:spPr>
          <a:xfrm>
            <a:off x="4139952" y="4833962"/>
            <a:ext cx="936103" cy="415498"/>
          </a:xfrm>
          <a:prstGeom prst="rect">
            <a:avLst/>
          </a:prstGeom>
          <a:solidFill>
            <a:schemeClr val="bg1"/>
          </a:solidFill>
          <a:ln>
            <a:solidFill>
              <a:schemeClr val="bg1"/>
            </a:solidFill>
          </a:ln>
        </p:spPr>
        <p:txBody>
          <a:bodyPr wrap="square">
            <a:spAutoFit/>
          </a:bodyPr>
          <a:lstStyle/>
          <a:p>
            <a:pPr algn="ctr"/>
            <a:r>
              <a:rPr lang="en-US" sz="1050" dirty="0"/>
              <a:t>Construction (7.9%)</a:t>
            </a:r>
          </a:p>
        </p:txBody>
      </p:sp>
      <p:sp>
        <p:nvSpPr>
          <p:cNvPr id="22" name="Rectangle 21"/>
          <p:cNvSpPr/>
          <p:nvPr/>
        </p:nvSpPr>
        <p:spPr>
          <a:xfrm>
            <a:off x="3425612" y="4851594"/>
            <a:ext cx="756300" cy="415498"/>
          </a:xfrm>
          <a:prstGeom prst="rect">
            <a:avLst/>
          </a:prstGeom>
          <a:solidFill>
            <a:schemeClr val="bg1"/>
          </a:solidFill>
          <a:ln>
            <a:solidFill>
              <a:schemeClr val="bg1"/>
            </a:solidFill>
          </a:ln>
        </p:spPr>
        <p:txBody>
          <a:bodyPr wrap="square">
            <a:spAutoFit/>
          </a:bodyPr>
          <a:lstStyle/>
          <a:p>
            <a:r>
              <a:rPr lang="en-US" sz="1050" dirty="0"/>
              <a:t>Trade** (10.3%)</a:t>
            </a:r>
          </a:p>
        </p:txBody>
      </p:sp>
      <p:sp>
        <p:nvSpPr>
          <p:cNvPr id="23" name="Rectangle 22"/>
          <p:cNvSpPr/>
          <p:nvPr/>
        </p:nvSpPr>
        <p:spPr>
          <a:xfrm>
            <a:off x="2429417" y="4812958"/>
            <a:ext cx="879283" cy="4847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1050" dirty="0">
                <a:solidFill>
                  <a:schemeClr val="tx1">
                    <a:lumMod val="95000"/>
                    <a:lumOff val="5000"/>
                  </a:schemeClr>
                </a:solidFill>
              </a:rPr>
              <a:t>Industry exports over 50% (2.3%)</a:t>
            </a:r>
          </a:p>
        </p:txBody>
      </p:sp>
      <p:sp>
        <p:nvSpPr>
          <p:cNvPr id="24" name="Rectangle 23"/>
          <p:cNvSpPr/>
          <p:nvPr/>
        </p:nvSpPr>
        <p:spPr>
          <a:xfrm>
            <a:off x="1180879" y="4829879"/>
            <a:ext cx="1241967" cy="577081"/>
          </a:xfrm>
          <a:prstGeom prst="rect">
            <a:avLst/>
          </a:prstGeom>
          <a:solidFill>
            <a:schemeClr val="bg1"/>
          </a:solidFill>
          <a:ln>
            <a:solidFill>
              <a:schemeClr val="bg1"/>
            </a:solidFill>
          </a:ln>
        </p:spPr>
        <p:txBody>
          <a:bodyPr wrap="square">
            <a:spAutoFit/>
          </a:bodyPr>
          <a:lstStyle/>
          <a:p>
            <a:pPr algn="ctr"/>
            <a:r>
              <a:rPr lang="en-US" sz="1050" dirty="0"/>
              <a:t>Information and</a:t>
            </a:r>
            <a:endParaRPr lang="he-IL" sz="1050" dirty="0"/>
          </a:p>
          <a:p>
            <a:pPr algn="ctr"/>
            <a:r>
              <a:rPr lang="en-US" sz="1050" dirty="0"/>
              <a:t>communications (5%)</a:t>
            </a:r>
          </a:p>
        </p:txBody>
      </p:sp>
      <p:sp>
        <p:nvSpPr>
          <p:cNvPr id="25" name="Rectangle 24"/>
          <p:cNvSpPr/>
          <p:nvPr/>
        </p:nvSpPr>
        <p:spPr>
          <a:xfrm>
            <a:off x="1556876" y="5534652"/>
            <a:ext cx="7126358" cy="507831"/>
          </a:xfrm>
          <a:prstGeom prst="rect">
            <a:avLst/>
          </a:prstGeom>
          <a:solidFill>
            <a:schemeClr val="bg1"/>
          </a:solidFill>
          <a:ln>
            <a:solidFill>
              <a:schemeClr val="bg1"/>
            </a:solidFill>
          </a:ln>
        </p:spPr>
        <p:txBody>
          <a:bodyPr wrap="square">
            <a:spAutoFit/>
          </a:bodyPr>
          <a:lstStyle/>
          <a:p>
            <a:r>
              <a:rPr lang="en-US" sz="900" dirty="0"/>
              <a:t>*Excluding Chile, Iceland, Japan, Korea, Luxembourg, Australia, Canada, Ireland, New Zealand, and Turkey due to lack of data. </a:t>
            </a:r>
          </a:p>
          <a:p>
            <a:r>
              <a:rPr lang="en-US" sz="900" dirty="0"/>
              <a:t>**Excluding trade in vehicles and repair thereof.</a:t>
            </a:r>
          </a:p>
          <a:p>
            <a:r>
              <a:rPr lang="en-US" sz="900" dirty="0"/>
              <a:t>***The percentages in brackets for each industry represent its weight in employment.</a:t>
            </a:r>
          </a:p>
        </p:txBody>
      </p:sp>
    </p:spTree>
    <p:extLst>
      <p:ext uri="{BB962C8B-B14F-4D97-AF65-F5344CB8AC3E}">
        <p14:creationId xmlns:p14="http://schemas.microsoft.com/office/powerpoint/2010/main" val="2193885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1"/>
          </p:nvPr>
        </p:nvSpPr>
        <p:spPr/>
        <p:txBody>
          <a:bodyPr/>
          <a:lstStyle/>
          <a:p>
            <a:pPr>
              <a:defRPr/>
            </a:pPr>
            <a:fld id="{0D331739-1D4B-4A67-BB5C-09DB3E8E1AB7}" type="slidenum">
              <a:rPr lang="he-IL" smtClean="0"/>
              <a:pPr>
                <a:defRPr/>
              </a:pPr>
              <a:t>9</a:t>
            </a:fld>
            <a:endParaRPr lang="en-US"/>
          </a:p>
        </p:txBody>
      </p:sp>
      <p:sp>
        <p:nvSpPr>
          <p:cNvPr id="6" name="TextBox 5"/>
          <p:cNvSpPr txBox="1"/>
          <p:nvPr/>
        </p:nvSpPr>
        <p:spPr>
          <a:xfrm>
            <a:off x="1547664" y="188640"/>
            <a:ext cx="7596336" cy="830997"/>
          </a:xfrm>
          <a:prstGeom prst="rect">
            <a:avLst/>
          </a:prstGeom>
          <a:noFill/>
        </p:spPr>
        <p:txBody>
          <a:bodyPr wrap="square" rtlCol="0">
            <a:spAutoFit/>
          </a:bodyPr>
          <a:lstStyle/>
          <a:p>
            <a:pPr algn="l"/>
            <a:r>
              <a:rPr lang="en-US" sz="2400" b="1" dirty="0">
                <a:latin typeface="David" panose="020E0502060401010101" pitchFamily="34" charset="-79"/>
                <a:ea typeface="+mj-ea"/>
                <a:cs typeface="David" panose="020E0502060401010101" pitchFamily="34" charset="-79"/>
              </a:rPr>
              <a:t>The Government Committee for Increasing Labor Productivity in the Economy</a:t>
            </a:r>
          </a:p>
        </p:txBody>
      </p:sp>
      <p:sp>
        <p:nvSpPr>
          <p:cNvPr id="5" name="מציין מיקום תוכן 3">
            <a:extLst>
              <a:ext uri="{FF2B5EF4-FFF2-40B4-BE49-F238E27FC236}">
                <a16:creationId xmlns:a16="http://schemas.microsoft.com/office/drawing/2014/main" id="{C3FA17D9-9629-4310-95CB-554E9DA66355}"/>
              </a:ext>
            </a:extLst>
          </p:cNvPr>
          <p:cNvSpPr txBox="1">
            <a:spLocks/>
          </p:cNvSpPr>
          <p:nvPr/>
        </p:nvSpPr>
        <p:spPr bwMode="auto">
          <a:xfrm>
            <a:off x="3059832" y="1412776"/>
            <a:ext cx="5988496" cy="440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tx1">
                  <a:lumMod val="75000"/>
                  <a:lumOff val="25000"/>
                </a:schemeClr>
              </a:buClr>
              <a:buSzPct val="75000"/>
              <a:buFont typeface="Wingdings" panose="05000000000000000000" pitchFamily="2" charset="2"/>
              <a:buChar char="§"/>
              <a:defRPr sz="3200">
                <a:solidFill>
                  <a:schemeClr val="tx2">
                    <a:lumMod val="75000"/>
                    <a:lumOff val="25000"/>
                  </a:schemeClr>
                </a:solidFill>
                <a:latin typeface="+mn-lt"/>
                <a:ea typeface="+mn-ea"/>
                <a:cs typeface="+mn-cs"/>
              </a:defRPr>
            </a:lvl1pPr>
            <a:lvl2pPr marL="742950" indent="-285750" algn="l" rtl="0" eaLnBrk="0" fontAlgn="base" hangingPunct="0">
              <a:spcBef>
                <a:spcPct val="20000"/>
              </a:spcBef>
              <a:spcAft>
                <a:spcPct val="0"/>
              </a:spcAft>
              <a:buClr>
                <a:schemeClr val="tx1">
                  <a:lumMod val="75000"/>
                  <a:lumOff val="25000"/>
                </a:schemeClr>
              </a:buClr>
              <a:buSzPct val="80000"/>
              <a:buFont typeface="Arial Black" panose="020B0A04020102020204" pitchFamily="34" charset="0"/>
              <a:buChar char="­"/>
              <a:defRPr sz="2800">
                <a:solidFill>
                  <a:schemeClr val="tx2">
                    <a:lumMod val="75000"/>
                    <a:lumOff val="25000"/>
                  </a:schemeClr>
                </a:solidFill>
                <a:latin typeface="+mn-lt"/>
                <a:cs typeface="+mn-cs"/>
              </a:defRPr>
            </a:lvl2pPr>
            <a:lvl3pPr marL="1143000" indent="-228600" algn="l" rtl="0" eaLnBrk="0" fontAlgn="base" hangingPunct="0">
              <a:spcBef>
                <a:spcPct val="20000"/>
              </a:spcBef>
              <a:spcAft>
                <a:spcPct val="0"/>
              </a:spcAft>
              <a:buClr>
                <a:schemeClr val="tx1">
                  <a:lumMod val="75000"/>
                  <a:lumOff val="25000"/>
                </a:schemeClr>
              </a:buClr>
              <a:buSzPct val="65000"/>
              <a:buFont typeface="Arial Black" panose="020B0A04020102020204" pitchFamily="34" charset="0"/>
              <a:buChar char="-"/>
              <a:defRPr sz="2400">
                <a:solidFill>
                  <a:schemeClr val="tx2">
                    <a:lumMod val="75000"/>
                    <a:lumOff val="25000"/>
                  </a:schemeClr>
                </a:solidFill>
                <a:latin typeface="+mn-lt"/>
                <a:cs typeface="+mn-cs"/>
              </a:defRPr>
            </a:lvl3pPr>
            <a:lvl4pPr marL="1600200" indent="-228600" algn="l" rtl="0" eaLnBrk="0" fontAlgn="base" hangingPunct="0">
              <a:spcBef>
                <a:spcPct val="20000"/>
              </a:spcBef>
              <a:spcAft>
                <a:spcPct val="0"/>
              </a:spcAft>
              <a:buClr>
                <a:schemeClr val="tx1">
                  <a:lumMod val="75000"/>
                  <a:lumOff val="25000"/>
                </a:schemeClr>
              </a:buClr>
              <a:buSzPct val="70000"/>
              <a:buFont typeface="Arial" panose="020B0604020202020204" pitchFamily="34" charset="0"/>
              <a:buChar char="−"/>
              <a:defRPr sz="2000">
                <a:solidFill>
                  <a:schemeClr val="tx2">
                    <a:lumMod val="75000"/>
                    <a:lumOff val="25000"/>
                  </a:schemeClr>
                </a:solidFill>
                <a:latin typeface="+mn-lt"/>
                <a:cs typeface="+mn-cs"/>
              </a:defRPr>
            </a:lvl4pPr>
            <a:lvl5pPr marL="2057400" indent="-228600" algn="l" rtl="0" eaLnBrk="0" fontAlgn="base" hangingPunct="0">
              <a:spcBef>
                <a:spcPct val="20000"/>
              </a:spcBef>
              <a:spcAft>
                <a:spcPct val="0"/>
              </a:spcAft>
              <a:buClr>
                <a:schemeClr val="tx1">
                  <a:lumMod val="75000"/>
                  <a:lumOff val="25000"/>
                </a:schemeClr>
              </a:buClr>
              <a:buFont typeface="Arial" panose="020B0604020202020204" pitchFamily="34" charset="0"/>
              <a:buChar char="−"/>
              <a:defRPr sz="2000">
                <a:solidFill>
                  <a:schemeClr val="tx2">
                    <a:lumMod val="75000"/>
                    <a:lumOff val="25000"/>
                  </a:schemeClr>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r>
              <a:rPr lang="en-US" sz="1800" b="1" kern="0" dirty="0"/>
              <a:t>The productivity committee began working in January 2016.</a:t>
            </a:r>
            <a:r>
              <a:rPr lang="he-IL" sz="1800" b="1" kern="0" dirty="0"/>
              <a:t> </a:t>
            </a:r>
          </a:p>
          <a:p>
            <a:r>
              <a:rPr lang="en-US" sz="1800" b="1" kern="0" dirty="0"/>
              <a:t>Members: Director General of the Ministry of Finance (Chairman), Budget Department, Bank of Israel, Chief Economist, Council for Economics, Ministry of Economy and Industry.</a:t>
            </a:r>
          </a:p>
          <a:p>
            <a:r>
              <a:rPr lang="en-US" sz="1800" kern="0" dirty="0"/>
              <a:t>The committee deliberated over time (albeit irregularly) about the productivity problems of the economy.</a:t>
            </a:r>
          </a:p>
          <a:p>
            <a:r>
              <a:rPr lang="en-US" sz="1800" kern="0" dirty="0"/>
              <a:t>The committee was unable to reach a final report.</a:t>
            </a:r>
            <a:endParaRPr lang="he-IL" sz="1800" kern="0" dirty="0"/>
          </a:p>
        </p:txBody>
      </p:sp>
      <p:pic>
        <p:nvPicPr>
          <p:cNvPr id="2" name="תמונה 1">
            <a:extLst>
              <a:ext uri="{FF2B5EF4-FFF2-40B4-BE49-F238E27FC236}">
                <a16:creationId xmlns:a16="http://schemas.microsoft.com/office/drawing/2014/main" id="{B7BF3BFF-34F9-456D-8681-41B07ABE705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35647" y="1585335"/>
            <a:ext cx="2016223" cy="1817599"/>
          </a:xfrm>
          <a:prstGeom prst="rect">
            <a:avLst/>
          </a:prstGeom>
        </p:spPr>
      </p:pic>
      <p:pic>
        <p:nvPicPr>
          <p:cNvPr id="7" name="תמונה 6">
            <a:extLst>
              <a:ext uri="{FF2B5EF4-FFF2-40B4-BE49-F238E27FC236}">
                <a16:creationId xmlns:a16="http://schemas.microsoft.com/office/drawing/2014/main" id="{BAD61681-2824-4D1C-B5D8-680D46D570D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13508" y="4551211"/>
            <a:ext cx="4572000" cy="1585549"/>
          </a:xfrm>
          <a:prstGeom prst="rect">
            <a:avLst/>
          </a:prstGeom>
        </p:spPr>
      </p:pic>
    </p:spTree>
    <p:extLst>
      <p:ext uri="{BB962C8B-B14F-4D97-AF65-F5344CB8AC3E}">
        <p14:creationId xmlns:p14="http://schemas.microsoft.com/office/powerpoint/2010/main" val="732620551"/>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Pixel</Template>
  <TotalTime>58600</TotalTime>
  <Words>1752</Words>
  <Application>Microsoft Office PowerPoint</Application>
  <PresentationFormat>‫הצגה על המסך (4:3)</PresentationFormat>
  <Paragraphs>278</Paragraphs>
  <Slides>24</Slides>
  <Notes>7</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24</vt:i4>
      </vt:variant>
    </vt:vector>
  </HeadingPairs>
  <TitlesOfParts>
    <vt:vector size="32" baseType="lpstr">
      <vt:lpstr>Arial</vt:lpstr>
      <vt:lpstr>Arial Black</vt:lpstr>
      <vt:lpstr>Calibri</vt:lpstr>
      <vt:lpstr>David</vt:lpstr>
      <vt:lpstr>Perpetua</vt:lpstr>
      <vt:lpstr>Times New Roman</vt:lpstr>
      <vt:lpstr>Wingdings</vt:lpstr>
      <vt:lpstr>Pixel</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Thank You  </vt:lpstr>
    </vt:vector>
  </TitlesOfParts>
  <Company>BOI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Boi</dc:creator>
  <cp:lastModifiedBy>Eyal Argov</cp:lastModifiedBy>
  <cp:revision>3681</cp:revision>
  <cp:lastPrinted>2016-05-24T09:05:58Z</cp:lastPrinted>
  <dcterms:created xsi:type="dcterms:W3CDTF">2011-11-15T17:05:18Z</dcterms:created>
  <dcterms:modified xsi:type="dcterms:W3CDTF">2019-03-11T10:24:55Z</dcterms:modified>
</cp:coreProperties>
</file>