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8" r:id="rId3"/>
    <p:sldId id="339" r:id="rId4"/>
    <p:sldId id="266" r:id="rId5"/>
    <p:sldId id="340" r:id="rId6"/>
    <p:sldId id="288" r:id="rId7"/>
    <p:sldId id="329" r:id="rId8"/>
    <p:sldId id="330" r:id="rId9"/>
    <p:sldId id="341" r:id="rId10"/>
    <p:sldId id="342" r:id="rId11"/>
    <p:sldId id="336" r:id="rId12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50" d="100"/>
          <a:sy n="50" d="100"/>
        </p:scale>
        <p:origin x="1500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1"/>
            <a:ext cx="2946292" cy="497285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77433"/>
            <a:ext cx="5436874" cy="3908376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429354"/>
            <a:ext cx="2946292" cy="497284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0kh_KJvI6mI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Israel National Defense College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40598" y="2607171"/>
            <a:ext cx="8923444" cy="11697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rtl="0"/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2"/>
              </a:rPr>
              <a:t>https://www.youtube.com/watch?v=0kh_KJvI6mI</a:t>
            </a:r>
            <a:endParaRPr lang="he-I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89303A-FCF0-4302-A0FF-006053741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560" y="5016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Emphases on Planning and Executing Tours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1BA6B2-34F5-4391-AFE1-951301E89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45560" y="1605305"/>
            <a:ext cx="10515600" cy="4351338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2200" dirty="0" smtClean="0"/>
              <a:t>Fitness and social activities- optional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Dinner in restaurant- compulsory 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Limited printed background materials (English interpretation)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Preparation of maps for the tour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Adherence to start times (7 AM) and end times (7 PM not including dinner)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Tour preparation days: 08:30-16:15 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Research and summary for each tour </a:t>
            </a:r>
          </a:p>
        </p:txBody>
      </p:sp>
    </p:spTree>
    <p:extLst>
      <p:ext uri="{BB962C8B-B14F-4D97-AF65-F5344CB8AC3E}">
        <p14:creationId xmlns:p14="http://schemas.microsoft.com/office/powerpoint/2010/main" val="26206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084" y="67910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Background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7229D5-D068-469E-9EDA-4E77A862E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2574" y="1834761"/>
            <a:ext cx="10251226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During the year we will hold regional and thematic study tours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tours are an integral part of the national security curriculum 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tours provide academic credit hours as a part of the degree requirements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planning and execution of the tours are the responsibility of the participants while receiving academic guidance and are prepared with the assistance of the INDC staff.  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760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44" y="732763"/>
            <a:ext cx="10385776" cy="93547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Examples of Integrating National Security Issues into Tours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80294D-46A8-4032-8DF9-8D225C648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21348" y="1440891"/>
            <a:ext cx="987912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Borders: Formation, appearance in the landscape and influence on the components of national security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Rural and urban settlement in the tour spaces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Jerusalem- Aspects of national security: national status, temple mount, the ultra-orthodox society, metropolis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Israel’s national infrastructure in routine and emergency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Natural resources as a component of national security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Economic and technological power at the national level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Socio-economic aspects and their impact on national security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Israeli Arabs and Bedouin society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Interfaces between municipal management and central management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The education system in Israel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000" dirty="0"/>
              <a:t>Other suggestions from the participants with an emphasis on topics from the world of national security. </a:t>
            </a:r>
          </a:p>
        </p:txBody>
      </p:sp>
    </p:spTree>
    <p:extLst>
      <p:ext uri="{BB962C8B-B14F-4D97-AF65-F5344CB8AC3E}">
        <p14:creationId xmlns:p14="http://schemas.microsoft.com/office/powerpoint/2010/main" val="14046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061397"/>
            <a:ext cx="3136047" cy="1288679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24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FF66"/>
                </a:solidFill>
                <a:latin typeface="+mj-lt"/>
              </a:rPr>
              <a:t>The South</a:t>
            </a:r>
          </a:p>
          <a:p>
            <a:pPr algn="ctr" rtl="0">
              <a:defRPr/>
            </a:pPr>
            <a:r>
              <a:rPr lang="en-US" sz="2400" b="1" dirty="0">
                <a:solidFill>
                  <a:srgbClr val="FFFF66"/>
                </a:solidFill>
                <a:latin typeface="+mj-lt"/>
              </a:rPr>
              <a:t>and the </a:t>
            </a:r>
            <a:r>
              <a:rPr lang="en-US" sz="2400" b="1" dirty="0" err="1">
                <a:solidFill>
                  <a:srgbClr val="FFFF66"/>
                </a:solidFill>
                <a:latin typeface="+mj-lt"/>
              </a:rPr>
              <a:t>Eilat</a:t>
            </a:r>
            <a:r>
              <a:rPr lang="en-US" sz="2400" b="1" dirty="0">
                <a:solidFill>
                  <a:srgbClr val="FFFF66"/>
                </a:solidFill>
                <a:latin typeface="+mj-lt"/>
              </a:rPr>
              <a:t> Region</a:t>
            </a:r>
            <a:endParaRPr lang="he-IL" sz="2400" b="1" dirty="0">
              <a:solidFill>
                <a:srgbClr val="FFFF66"/>
              </a:solidFill>
              <a:latin typeface="+mj-lt"/>
            </a:endParaRPr>
          </a:p>
          <a:p>
            <a:pPr algn="ctr">
              <a:defRPr/>
            </a:pPr>
            <a:endParaRPr lang="he-IL" sz="24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66FFFF"/>
                </a:solidFill>
                <a:latin typeface="+mj-lt"/>
              </a:rPr>
              <a:t>Judea </a:t>
            </a:r>
            <a:endParaRPr lang="he-IL" sz="2400" b="1" dirty="0">
              <a:solidFill>
                <a:srgbClr val="66FFFF"/>
              </a:solidFill>
              <a:latin typeface="+mj-lt"/>
            </a:endParaRP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1931832" y="2883875"/>
            <a:ext cx="2722108" cy="1172969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Jerusalem and the Valley </a:t>
            </a:r>
            <a:endParaRPr lang="he-IL" sz="2400" b="1" dirty="0">
              <a:latin typeface="+mj-lt"/>
            </a:endParaRPr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North </a:t>
            </a:r>
            <a:endParaRPr lang="he-IL" sz="2400" b="1" dirty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Samaria</a:t>
            </a:r>
            <a:endParaRPr lang="he-IL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106" y="148974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Regional Tours 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775" y="704453"/>
            <a:ext cx="9637776" cy="98899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Thematic Tours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B09F2-4FB0-451F-A59C-08385BD81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80041" y="1477181"/>
            <a:ext cx="10515600" cy="358796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000" dirty="0" smtClean="0"/>
              <a:t>Integrated in the various courses or dedicated tours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Guided by the academic course leader or by designated participants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The planning group- participants with an affinity for the topic, led by an instructor responsible for the tour 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Without academic credit, but as part of the academic course or enrichment and knowledge of the IDF and other national security infrastructure system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/>
              <a:t>Examples: Infrastructure; sea; IDF components; intelligence organizations; GSS; cyber; ministry of foreign affairs; Israel prison service; south  of Tel Aviv; ultra-orthodox city/ neighborhood</a:t>
            </a:r>
          </a:p>
        </p:txBody>
      </p:sp>
    </p:spTree>
    <p:extLst>
      <p:ext uri="{BB962C8B-B14F-4D97-AF65-F5344CB8AC3E}">
        <p14:creationId xmlns:p14="http://schemas.microsoft.com/office/powerpoint/2010/main" val="11100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397419"/>
              </p:ext>
            </p:extLst>
          </p:nvPr>
        </p:nvGraphicFramePr>
        <p:xfrm>
          <a:off x="320842" y="1272453"/>
          <a:ext cx="11550315" cy="4866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0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0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0690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The team with the instructor responsible for performing initial planning</a:t>
                      </a:r>
                      <a:endParaRPr lang="he-IL" sz="18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baseline="0" dirty="0"/>
                        <a:t>Team with</a:t>
                      </a:r>
                    </a:p>
                    <a:p>
                      <a:pPr algn="ctr" rtl="1"/>
                      <a:r>
                        <a:rPr lang="en-US" sz="1800" b="1" baseline="0" dirty="0"/>
                        <a:t>Yossi Ben-</a:t>
                      </a:r>
                      <a:r>
                        <a:rPr lang="en-US" sz="1800" b="1" baseline="0" dirty="0" err="1"/>
                        <a:t>Artzi</a:t>
                      </a:r>
                      <a:r>
                        <a:rPr lang="en-US" sz="1800" b="1" baseline="0" dirty="0"/>
                        <a:t> to approve the plan </a:t>
                      </a:r>
                      <a:endParaRPr lang="he-IL" sz="18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Submission of the tour file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Approval of plans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Charging day and presentation in the plenum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Tour</a:t>
                      </a:r>
                      <a:r>
                        <a:rPr lang="en-US" sz="1800" b="1" baseline="0" dirty="0"/>
                        <a:t> Day</a:t>
                      </a:r>
                      <a:endParaRPr lang="he-IL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/>
                        <a:t>Submission of a summary report</a:t>
                      </a:r>
                      <a:endParaRPr lang="he-IL" sz="18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8-9</a:t>
                      </a:r>
                      <a:r>
                        <a:rPr lang="en-US" sz="1800" baseline="0" dirty="0"/>
                        <a:t> weeks before </a:t>
                      </a:r>
                      <a:r>
                        <a:rPr lang="en-US" sz="1800" baseline="0" dirty="0" smtClean="0"/>
                        <a:t>the 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6-7 weeks </a:t>
                      </a:r>
                      <a:r>
                        <a:rPr lang="en-US" sz="1800" baseline="0" dirty="0" smtClean="0"/>
                        <a:t>before the </a:t>
                      </a:r>
                      <a:r>
                        <a:rPr lang="en-US" sz="1800" baseline="0" dirty="0"/>
                        <a:t>tour</a:t>
                      </a:r>
                      <a:endParaRPr lang="he-IL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3 weeks </a:t>
                      </a:r>
                      <a:r>
                        <a:rPr lang="en-US" sz="1800" dirty="0" smtClean="0"/>
                        <a:t>before the </a:t>
                      </a:r>
                      <a:r>
                        <a:rPr lang="en-US" sz="1800" dirty="0"/>
                        <a:t>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As close as possible to the tour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/>
                        <a:t>Two weeks after the tour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/>
                        <a:t> Team </a:t>
                      </a:r>
                      <a:r>
                        <a:rPr lang="en-US" sz="1700" dirty="0" smtClean="0"/>
                        <a:t>“Brainstorming</a:t>
                      </a:r>
                      <a:r>
                        <a:rPr lang="en-US" sz="1800" dirty="0" smtClean="0"/>
                        <a:t>” Formulation </a:t>
                      </a:r>
                      <a:r>
                        <a:rPr lang="en-US" sz="1800" dirty="0"/>
                        <a:t>of possible directions and sites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aseline="0" dirty="0"/>
                        <a:t>Formulation of the outline of the tour, and the affinity to the study contents</a:t>
                      </a:r>
                      <a:endParaRPr lang="he-IL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Under the direction </a:t>
                      </a:r>
                      <a:r>
                        <a:rPr lang="en-US" sz="1800" dirty="0" smtClean="0"/>
                        <a:t>of Prof. </a:t>
                      </a:r>
                      <a:r>
                        <a:rPr lang="en-US" sz="1800" dirty="0"/>
                        <a:t>Yossi Ben </a:t>
                      </a:r>
                      <a:r>
                        <a:rPr lang="en-US" sz="1800" dirty="0" err="1"/>
                        <a:t>Artzi</a:t>
                      </a:r>
                      <a:endParaRPr lang="en-US" sz="1800" dirty="0"/>
                    </a:p>
                    <a:p>
                      <a:pPr algn="ctr" rtl="1"/>
                      <a:r>
                        <a:rPr lang="en-US" sz="1800" dirty="0"/>
                        <a:t>and notes from the Chief Instructor and the staff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Chief Instructor and </a:t>
                      </a:r>
                      <a:endParaRPr lang="en-US" sz="1800" baseline="0" dirty="0"/>
                    </a:p>
                    <a:p>
                      <a:pPr algn="ctr" rtl="1"/>
                      <a:r>
                        <a:rPr lang="en-US" sz="1800" baseline="0" dirty="0"/>
                        <a:t>Commandant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Content background accompanied by a preview is required.</a:t>
                      </a:r>
                    </a:p>
                    <a:p>
                      <a:pPr algn="ctr" rtl="1"/>
                      <a:r>
                        <a:rPr lang="en-US" sz="1800" dirty="0"/>
                        <a:t>The tour program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Leading, coordination, adhering to the schedule, directing the content and mediating speakers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Summary and processing in teams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8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 Preparation: Main Milestones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27" y="1028283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in Israel </a:t>
            </a:r>
            <a:endParaRPr lang="en-US" altLang="he-IL" sz="27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297787"/>
              </p:ext>
            </p:extLst>
          </p:nvPr>
        </p:nvGraphicFramePr>
        <p:xfrm>
          <a:off x="1540042" y="1975602"/>
          <a:ext cx="9315309" cy="35268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46318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1784799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3184192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720115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Destination</a:t>
                      </a:r>
                      <a:r>
                        <a:rPr lang="en-US" sz="2000" baseline="0" dirty="0"/>
                        <a:t> </a:t>
                      </a:r>
                      <a:endParaRPr lang="he-I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Leading Team </a:t>
                      </a:r>
                      <a:endParaRPr lang="he-IL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/>
                        <a:t>Duration </a:t>
                      </a:r>
                      <a:endParaRPr lang="he-IL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North</a:t>
                      </a:r>
                      <a:r>
                        <a:rPr lang="en-US" sz="2200" baseline="0" dirty="0"/>
                        <a:t>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4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3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South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3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Judea</a:t>
                      </a:r>
                      <a:r>
                        <a:rPr lang="en-US" sz="2200" baseline="0" dirty="0"/>
                        <a:t> and Samaria 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 2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 days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726248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Jerusalem, Seam-line and the Valley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 1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20119"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 err="1"/>
                        <a:t>Eilat</a:t>
                      </a:r>
                      <a:r>
                        <a:rPr lang="en-US" sz="2200" dirty="0"/>
                        <a:t> and </a:t>
                      </a:r>
                      <a:r>
                        <a:rPr lang="en-US" sz="2200" dirty="0" err="1"/>
                        <a:t>Arava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Team</a:t>
                      </a:r>
                      <a:r>
                        <a:rPr lang="en-US" sz="2200" baseline="0" dirty="0"/>
                        <a:t> 2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Abroad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(Tentative)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944203"/>
              </p:ext>
            </p:extLst>
          </p:nvPr>
        </p:nvGraphicFramePr>
        <p:xfrm>
          <a:off x="1288065" y="2288194"/>
          <a:ext cx="9637774" cy="30568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40282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4206626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1490866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Destination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Format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/>
                        <a:t>Duration</a:t>
                      </a:r>
                      <a:r>
                        <a:rPr lang="en-US" sz="1800" baseline="0" dirty="0"/>
                        <a:t> </a:t>
                      </a:r>
                      <a:endParaRPr lang="he-IL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Europe - Greece / Serbia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Organic Teams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5</a:t>
                      </a:r>
                      <a:r>
                        <a:rPr lang="en-US" sz="2200" baseline="0" dirty="0"/>
                        <a:t> Days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East: China, Korea, India, Russia?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Mixed teams, by choice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1 week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48989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Jordan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Plenum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days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933841"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US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Week - Separation into organic teams</a:t>
                      </a:r>
                    </a:p>
                    <a:p>
                      <a:pPr algn="ctr" rtl="1"/>
                      <a:r>
                        <a:rPr lang="en-US" sz="2200" dirty="0"/>
                        <a:t>Week - Plenum</a:t>
                      </a:r>
                      <a:endParaRPr lang="he-IL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200" dirty="0"/>
                        <a:t>2</a:t>
                      </a:r>
                      <a:r>
                        <a:rPr lang="en-US" sz="2200" baseline="0" dirty="0"/>
                        <a:t> weeks</a:t>
                      </a:r>
                      <a:r>
                        <a:rPr lang="en-US" sz="2200" dirty="0"/>
                        <a:t> </a:t>
                      </a:r>
                      <a:endParaRPr lang="he-IL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4" y="618597"/>
            <a:ext cx="1058265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Emphases on Planning and Executing Tours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808" y="5225155"/>
            <a:ext cx="576695" cy="87519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66675" y="1724037"/>
            <a:ext cx="10515600" cy="4173832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2200" dirty="0" smtClean="0"/>
              <a:t>Stages of planning and approval: preliminary work with Prof. Yossi, approval of Chief Instructor, approval of the Commandant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Preliminary research questions for the tour and a program with an affinity for questions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Incorporating briefs by Prof. Yossi in tours and time for observations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Dedicated team processing times on tour (considering research questions for processing)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Separation into small groups and selection</a:t>
            </a:r>
          </a:p>
          <a:p>
            <a:pPr algn="l" rtl="0">
              <a:lnSpc>
                <a:spcPct val="150000"/>
              </a:lnSpc>
            </a:pPr>
            <a:r>
              <a:rPr lang="en-US" sz="2200" dirty="0" smtClean="0"/>
              <a:t>Reducing and presentation of speakers, integration of speakers from the side of the “other point of view”, instruction in panel. </a:t>
            </a:r>
          </a:p>
        </p:txBody>
      </p:sp>
    </p:spTree>
    <p:extLst>
      <p:ext uri="{BB962C8B-B14F-4D97-AF65-F5344CB8AC3E}">
        <p14:creationId xmlns:p14="http://schemas.microsoft.com/office/powerpoint/2010/main" val="31223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707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Levenim MT</vt:lpstr>
      <vt:lpstr>Times New Roman</vt:lpstr>
      <vt:lpstr>ערכת נושא Office</vt:lpstr>
      <vt:lpstr> Israel National Defense College </vt:lpstr>
      <vt:lpstr>Background </vt:lpstr>
      <vt:lpstr>Examples of Integrating National Security Issues into Tours</vt:lpstr>
      <vt:lpstr>Regional Tours </vt:lpstr>
      <vt:lpstr>Thematic Tours</vt:lpstr>
      <vt:lpstr>Tour Preparation: Main Milestones</vt:lpstr>
      <vt:lpstr>Tours in Israel </vt:lpstr>
      <vt:lpstr>Tours Abroad (Tentative)</vt:lpstr>
      <vt:lpstr>Emphases on Planning and Executing Tours</vt:lpstr>
      <vt:lpstr>Emphases on Planning and Executing Tours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u26631</cp:lastModifiedBy>
  <cp:revision>82</cp:revision>
  <cp:lastPrinted>2020-09-17T10:29:04Z</cp:lastPrinted>
  <dcterms:created xsi:type="dcterms:W3CDTF">2020-08-17T15:20:59Z</dcterms:created>
  <dcterms:modified xsi:type="dcterms:W3CDTF">2020-09-17T11:42:09Z</dcterms:modified>
</cp:coreProperties>
</file>