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16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7T14:57:24.132" idx="10">
    <p:pos x="4131" y="1769"/>
    <p:text>יש מצב לא טוב שהמילה בטחון היא פעם SECURITY ופעם DEFENSE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7T14:58:45.021" idx="11">
    <p:pos x="3120" y="2220"/>
    <p:text>implementation?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7T14:59:21.121" idx="12">
    <p:pos x="3258" y="930"/>
    <p:text>on</p:text>
    <p:extLst>
      <p:ext uri="{C676402C-5697-4E1C-873F-D02D1690AC5C}">
        <p15:threadingInfo xmlns:p15="http://schemas.microsoft.com/office/powerpoint/2012/main" timeZoneBias="-180"/>
      </p:ext>
    </p:extLst>
  </p:cm>
  <p:cm authorId="1" dt="2020-09-17T15:00:22.852" idx="13">
    <p:pos x="5580" y="1506"/>
    <p:text>T and M</p:text>
    <p:extLst>
      <p:ext uri="{C676402C-5697-4E1C-873F-D02D1690AC5C}">
        <p15:threadingInfo xmlns:p15="http://schemas.microsoft.com/office/powerpoint/2012/main" timeZoneBias="-180"/>
      </p:ext>
    </p:extLst>
  </p:cm>
  <p:cm authorId="1" dt="2020-09-17T15:01:12.497" idx="14">
    <p:pos x="2263" y="1699"/>
    <p:text>n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7T15:01:56.219" idx="15">
    <p:pos x="2052" y="2184"/>
    <p:text>Rift Vallry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7T15:02:52.918" idx="16">
    <p:pos x="2664" y="2802"/>
    <p:text>without Prof. all the way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כ"ח/אלול/תש"ף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3"/>
            <a:ext cx="5436874" cy="3908376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0kh_KJvI6mI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40598" y="2607171"/>
            <a:ext cx="8923444" cy="11697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2"/>
              </a:rPr>
              <a:t>https://www.youtube.com/watch?v=0kh_KJvI6mI</a:t>
            </a:r>
            <a:endParaRPr lang="he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89303A-FCF0-4302-A0FF-006053741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560" y="5016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BA6B2-34F5-4391-AFE1-951301E89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5560" y="1605305"/>
            <a:ext cx="10515600" cy="435133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/>
              <a:t>Fitness and social activities- optional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Dinner in restaurant- compulsory 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Limited printed background materials (English interpretation)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Preparation of maps for the tour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Adherence to start times (7 AM) and end times (7 PM not including dinner)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Tour preparation days: 08:30-16:15 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Research and summary for each tour 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084" y="67910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Background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7229D5-D068-469E-9EDA-4E77A862E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2574" y="1834761"/>
            <a:ext cx="1025122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During the year we will hold regional and thematic study tours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tours are an integral part of the national security curriculum 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tours provide academic credit hours as a part of the degree requirements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planning and execution of the tours are the responsibility of the participants while receiving academic guidance and are prepared with the assistance of the INDC staff.  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44" y="732763"/>
            <a:ext cx="10385776" cy="93547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Examples of Integrating National Security Issues into Tours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80294D-46A8-4032-8DF9-8D225C648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1348" y="1440891"/>
            <a:ext cx="98791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Borders: Formation, appearance in the landscape and influence on the components of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Rural and urban settlement in the tour spaces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Jerusalem- Aspects of national security: national status, temple mount, the ultra-orthodox society, metropolis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Israel’s national infrastructure in routine and emergency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Natural resources as a component of national security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Economic and technological power at the national level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Socio-economic aspects and their impact on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Israeli Arabs and Bedouin society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Interfaces between municipal management and central management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The education system in Israel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Other suggestions from the participants with an emphasis on topics from the world of national security. </a:t>
            </a: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The South</a:t>
            </a:r>
          </a:p>
          <a:p>
            <a:pPr algn="ctr" rtl="0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and Eilat Region</a:t>
            </a:r>
            <a:endParaRPr lang="he-IL" sz="2400" b="1" dirty="0">
              <a:solidFill>
                <a:srgbClr val="FFFF66"/>
              </a:solidFill>
              <a:latin typeface="+mj-lt"/>
            </a:endParaRPr>
          </a:p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66FFFF"/>
                </a:solidFill>
                <a:latin typeface="+mj-lt"/>
              </a:rPr>
              <a:t>Judea </a:t>
            </a:r>
            <a:endParaRPr lang="he-IL" sz="2400" b="1" dirty="0">
              <a:solidFill>
                <a:srgbClr val="66FFFF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Jerusalem and the Valley </a:t>
            </a:r>
            <a:endParaRPr lang="he-IL" sz="2400" b="1" dirty="0">
              <a:latin typeface="+mj-lt"/>
            </a:endParaRPr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North 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Samaria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106" y="148974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Regional Tours 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775" y="704453"/>
            <a:ext cx="9637776" cy="98899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Thematic Tours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B09F2-4FB0-451F-A59C-08385BD81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80041" y="1477181"/>
            <a:ext cx="10515600" cy="358796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000" dirty="0"/>
              <a:t>Integrated in the various courses or dedicated tours</a:t>
            </a:r>
          </a:p>
          <a:p>
            <a:pPr algn="l" rtl="0">
              <a:lnSpc>
                <a:spcPct val="150000"/>
              </a:lnSpc>
            </a:pPr>
            <a:r>
              <a:rPr lang="en-US" sz="2000" dirty="0"/>
              <a:t>Guided by the academic course leader or by designated participants</a:t>
            </a:r>
          </a:p>
          <a:p>
            <a:pPr algn="l" rtl="0">
              <a:lnSpc>
                <a:spcPct val="150000"/>
              </a:lnSpc>
            </a:pPr>
            <a:r>
              <a:rPr lang="en-US" sz="2000" dirty="0"/>
              <a:t>The planning group- participants with an affinity for the topic, led by an instructor responsible for the tour </a:t>
            </a:r>
          </a:p>
          <a:p>
            <a:pPr algn="l" rtl="0">
              <a:lnSpc>
                <a:spcPct val="150000"/>
              </a:lnSpc>
            </a:pPr>
            <a:r>
              <a:rPr lang="en-US" sz="2000" dirty="0"/>
              <a:t>Without academic credit, but as part of the academic course or enrichment and knowledge of the IDF and other national security infrastructure system</a:t>
            </a:r>
          </a:p>
          <a:p>
            <a:pPr algn="l" rtl="0">
              <a:lnSpc>
                <a:spcPct val="150000"/>
              </a:lnSpc>
            </a:pPr>
            <a:r>
              <a:rPr lang="en-US" sz="2000" dirty="0"/>
              <a:t>Examples: Infrastructure; sea; IDF components; intelligence organizations; GSS; cyber; ministry of foreign affairs; Israel prison service; south  of Tel Aviv; ultra-orthodox city/ neighborhood</a:t>
            </a: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97419"/>
              </p:ext>
            </p:extLst>
          </p:nvPr>
        </p:nvGraphicFramePr>
        <p:xfrm>
          <a:off x="320842" y="1272453"/>
          <a:ext cx="11550315" cy="4866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0690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The team with the instructor responsible for performing initial planning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baseline="0" dirty="0"/>
                        <a:t>Team with</a:t>
                      </a:r>
                    </a:p>
                    <a:p>
                      <a:pPr algn="ctr" rtl="1"/>
                      <a:r>
                        <a:rPr lang="en-US" sz="1800" b="1" baseline="0" dirty="0"/>
                        <a:t>Yossi Ben-</a:t>
                      </a:r>
                      <a:r>
                        <a:rPr lang="en-US" sz="1800" b="1" baseline="0" dirty="0" err="1"/>
                        <a:t>Artzi</a:t>
                      </a:r>
                      <a:r>
                        <a:rPr lang="en-US" sz="1800" b="1" baseline="0" dirty="0"/>
                        <a:t> to approve the plan 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Submission of the tour file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Approval of plans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Charging day and presentation in the plenum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Tour</a:t>
                      </a:r>
                      <a:r>
                        <a:rPr lang="en-US" sz="1800" b="1" baseline="0" dirty="0"/>
                        <a:t> Day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Submission of a summary report</a:t>
                      </a:r>
                      <a:endParaRPr lang="he-IL" sz="18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8-9</a:t>
                      </a:r>
                      <a:r>
                        <a:rPr lang="en-US" sz="1800" baseline="0" dirty="0"/>
                        <a:t> weeks before 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6-7 weeks before the tour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3 weeks before 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As close as possible to 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Two weeks after the tour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/>
                        <a:t> Team </a:t>
                      </a:r>
                      <a:r>
                        <a:rPr lang="en-US" sz="1700" dirty="0"/>
                        <a:t>“Brainstorming</a:t>
                      </a:r>
                      <a:r>
                        <a:rPr lang="en-US" sz="1800" dirty="0"/>
                        <a:t>” Formulation of possible directions and sites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aseline="0" dirty="0"/>
                        <a:t>Formulation of the outline of the tour, and the affinity to the study contents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Under the direction of Prof. Yossi Ben </a:t>
                      </a:r>
                      <a:r>
                        <a:rPr lang="en-US" sz="1800" dirty="0" err="1"/>
                        <a:t>Artzi</a:t>
                      </a:r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and notes from the Chief Instructor and the staff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Chief Instructor and </a:t>
                      </a:r>
                      <a:endParaRPr lang="en-US" sz="1800" baseline="0" dirty="0"/>
                    </a:p>
                    <a:p>
                      <a:pPr algn="ctr" rtl="1"/>
                      <a:r>
                        <a:rPr lang="en-US" sz="1800" baseline="0" dirty="0"/>
                        <a:t>Commandant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Content background accompanied by a preview is required.</a:t>
                      </a:r>
                    </a:p>
                    <a:p>
                      <a:pPr algn="ctr" rtl="1"/>
                      <a:r>
                        <a:rPr lang="en-US" sz="1800" dirty="0"/>
                        <a:t>The tour program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Leading, coordination, adhering to the schedule, directing the content and mediating speakers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Summary and processing in teams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 Preparation: Main Milestones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028283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in Israel 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297787"/>
              </p:ext>
            </p:extLst>
          </p:nvPr>
        </p:nvGraphicFramePr>
        <p:xfrm>
          <a:off x="1540042" y="1975602"/>
          <a:ext cx="9315309" cy="35268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6318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784799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3184192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72011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Destination</a:t>
                      </a:r>
                      <a:r>
                        <a:rPr lang="en-US" sz="2000" baseline="0" dirty="0"/>
                        <a:t>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Leading Team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Duration </a:t>
                      </a:r>
                      <a:endParaRPr lang="he-IL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North</a:t>
                      </a:r>
                      <a:r>
                        <a:rPr lang="en-US" sz="2200" baseline="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4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3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South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3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Judea</a:t>
                      </a:r>
                      <a:r>
                        <a:rPr lang="en-US" sz="2200" baseline="0" dirty="0"/>
                        <a:t> and Samaria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726248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Jerusalem, Seam-line and the Valley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1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Eilat and </a:t>
                      </a:r>
                      <a:r>
                        <a:rPr lang="en-US" sz="2200" dirty="0" err="1"/>
                        <a:t>Arava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Abroad (Tentative)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44203"/>
              </p:ext>
            </p:extLst>
          </p:nvPr>
        </p:nvGraphicFramePr>
        <p:xfrm>
          <a:off x="1288065" y="2288194"/>
          <a:ext cx="9637774" cy="30568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0282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420662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49086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Destination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Format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Duration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Europe - Greece / Serbia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Organic Teams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5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East: China, Korea, India, Russia?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Mixed teams, by choice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1 week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Jordan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Plenum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93384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US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Week - Separation into organic teams</a:t>
                      </a:r>
                    </a:p>
                    <a:p>
                      <a:pPr algn="ctr" rtl="1"/>
                      <a:r>
                        <a:rPr lang="en-US" sz="2200" dirty="0"/>
                        <a:t>Week - Plenum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weeks</a:t>
                      </a:r>
                      <a:r>
                        <a:rPr lang="en-US" sz="220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4" y="618597"/>
            <a:ext cx="1058265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66675" y="1724037"/>
            <a:ext cx="10515600" cy="4173832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/>
              <a:t>Stages of planning and approval: preliminary work with Prof. Yossi, approval of Chief Instructor, approval of the Commandant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Preliminary research questions for the tour and a program with an affinity for questions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Incorporating briefs by Prof. Yossi in tours and time for observations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Dedicated team processing times on tour (considering research questions for processing)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Separation into small groups and selection</a:t>
            </a:r>
          </a:p>
          <a:p>
            <a:pPr algn="l" rtl="0">
              <a:lnSpc>
                <a:spcPct val="150000"/>
              </a:lnSpc>
            </a:pPr>
            <a:r>
              <a:rPr lang="en-US" sz="2200" dirty="0"/>
              <a:t>Reducing and presentation of speakers, integration of speakers from the side of the “other point of view”, instruction in panel. </a:t>
            </a:r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718</Words>
  <Application>Microsoft Office PowerPoint</Application>
  <PresentationFormat>מסך רחב</PresentationFormat>
  <Paragraphs>119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Levenim MT</vt:lpstr>
      <vt:lpstr>ערכת נושא Office</vt:lpstr>
      <vt:lpstr> Israel National Defense College </vt:lpstr>
      <vt:lpstr>Background </vt:lpstr>
      <vt:lpstr>Examples of Integrating National Security Issues into Tours</vt:lpstr>
      <vt:lpstr>Regional Tours </vt:lpstr>
      <vt:lpstr>Thematic Tours</vt:lpstr>
      <vt:lpstr>Tour Preparation: Main Milestones</vt:lpstr>
      <vt:lpstr>Tours in Israel </vt:lpstr>
      <vt:lpstr>Tours Abroad (Tentative)</vt:lpstr>
      <vt:lpstr>Emphases on Planning and Executing Tours</vt:lpstr>
      <vt:lpstr>Emphases on Planning and Executing Tours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משתמש</cp:lastModifiedBy>
  <cp:revision>83</cp:revision>
  <cp:lastPrinted>2020-09-17T10:29:04Z</cp:lastPrinted>
  <dcterms:created xsi:type="dcterms:W3CDTF">2020-08-17T15:20:59Z</dcterms:created>
  <dcterms:modified xsi:type="dcterms:W3CDTF">2020-09-17T12:04:02Z</dcterms:modified>
</cp:coreProperties>
</file>