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27" r:id="rId2"/>
    <p:sldId id="338" r:id="rId3"/>
    <p:sldId id="339" r:id="rId4"/>
    <p:sldId id="266" r:id="rId5"/>
    <p:sldId id="340" r:id="rId6"/>
    <p:sldId id="288" r:id="rId7"/>
    <p:sldId id="329" r:id="rId8"/>
    <p:sldId id="330" r:id="rId9"/>
    <p:sldId id="341" r:id="rId10"/>
    <p:sldId id="342" r:id="rId11"/>
    <p:sldId id="336" r:id="rId12"/>
  </p:sldIdLst>
  <p:sldSz cx="12192000" cy="6858000"/>
  <p:notesSz cx="6797675" cy="99266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שתמש" initials="U" lastIdx="9" clrIdx="0">
    <p:extLst>
      <p:ext uri="{19B8F6BF-5375-455C-9EA6-DF929625EA0E}">
        <p15:presenceInfo xmlns:p15="http://schemas.microsoft.com/office/powerpoint/2012/main" userId="משתמש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סגנון ביניים 2 - הדגשה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1"/>
            <a:ext cx="2946292" cy="497285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1"/>
            <a:ext cx="2946292" cy="497285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כ"ח/אלול/תש"פ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429354"/>
            <a:ext cx="2946292" cy="497284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429354"/>
            <a:ext cx="2946292" cy="497284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1"/>
            <a:ext cx="2946292" cy="497285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1"/>
            <a:ext cx="2946292" cy="497285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כ"ח/אלול/תש"פ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77433"/>
            <a:ext cx="5436874" cy="3908376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429354"/>
            <a:ext cx="2946292" cy="497284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429354"/>
            <a:ext cx="2946292" cy="497284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0kh_KJvI6mI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653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Israel National Defense College 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740598" y="2607171"/>
            <a:ext cx="8923444" cy="116976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rtl="0"/>
            <a:r>
              <a:rPr lang="en-US" sz="60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National Security Tours</a:t>
            </a:r>
            <a:endParaRPr lang="he-IL" sz="6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AEB4165D-9407-4F22-B787-A159283E3480}"/>
              </a:ext>
            </a:extLst>
          </p:cNvPr>
          <p:cNvSpPr txBox="1"/>
          <p:nvPr/>
        </p:nvSpPr>
        <p:spPr>
          <a:xfrm>
            <a:off x="3666835" y="4378036"/>
            <a:ext cx="480290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hlinkClick r:id="rId2"/>
              </a:rPr>
              <a:t>https://www.youtube.com/watch?v=0kh_KJvI6mI</a:t>
            </a:r>
            <a:endParaRPr lang="he-IL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389303A-FCF0-4302-A0FF-006053741D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18808" y="5225155"/>
            <a:ext cx="576695" cy="875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5560" y="56735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Emphases on Planning and Executing Tours</a:t>
            </a:r>
            <a:endParaRPr lang="en-US" altLang="he-IL" sz="32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1BA6B2-34F5-4391-AFE1-951301E89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8808" y="5225155"/>
            <a:ext cx="576695" cy="875196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145560" y="1605305"/>
            <a:ext cx="10515600" cy="4351338"/>
          </a:xfrm>
        </p:spPr>
        <p:txBody>
          <a:bodyPr>
            <a:normAutofit lnSpcReduction="10000"/>
          </a:bodyPr>
          <a:lstStyle/>
          <a:p>
            <a:pPr algn="l" rtl="0">
              <a:lnSpc>
                <a:spcPct val="150000"/>
              </a:lnSpc>
            </a:pPr>
            <a:r>
              <a:rPr lang="en-US" sz="2200" dirty="0" smtClean="0"/>
              <a:t>Fitness and social </a:t>
            </a:r>
            <a:r>
              <a:rPr lang="en-US" sz="2200" dirty="0" smtClean="0"/>
              <a:t>activities - </a:t>
            </a:r>
            <a:r>
              <a:rPr lang="en-US" sz="2200" dirty="0" smtClean="0"/>
              <a:t>optional</a:t>
            </a:r>
          </a:p>
          <a:p>
            <a:pPr algn="l" rtl="0">
              <a:lnSpc>
                <a:spcPct val="150000"/>
              </a:lnSpc>
            </a:pPr>
            <a:r>
              <a:rPr lang="en-US" sz="2200" dirty="0" smtClean="0"/>
              <a:t>Dinner in </a:t>
            </a:r>
            <a:r>
              <a:rPr lang="en-US" sz="2200" dirty="0" smtClean="0"/>
              <a:t>restaurants - </a:t>
            </a:r>
            <a:r>
              <a:rPr lang="en-US" sz="2200" dirty="0" smtClean="0"/>
              <a:t>compulsory </a:t>
            </a:r>
          </a:p>
          <a:p>
            <a:pPr algn="l" rtl="0">
              <a:lnSpc>
                <a:spcPct val="150000"/>
              </a:lnSpc>
            </a:pPr>
            <a:r>
              <a:rPr lang="en-US" sz="2200" dirty="0" smtClean="0"/>
              <a:t>Limited printed background materials (English interpretation)</a:t>
            </a:r>
          </a:p>
          <a:p>
            <a:pPr algn="l" rtl="0">
              <a:lnSpc>
                <a:spcPct val="150000"/>
              </a:lnSpc>
            </a:pPr>
            <a:r>
              <a:rPr lang="en-US" sz="2200" dirty="0" smtClean="0"/>
              <a:t>Preparation of maps for the tour</a:t>
            </a:r>
          </a:p>
          <a:p>
            <a:pPr algn="l" rtl="0">
              <a:lnSpc>
                <a:spcPct val="150000"/>
              </a:lnSpc>
            </a:pPr>
            <a:r>
              <a:rPr lang="en-US" sz="2200" dirty="0" smtClean="0"/>
              <a:t>Adherence to start times (7 AM) and end times (7 </a:t>
            </a:r>
            <a:r>
              <a:rPr lang="en-US" sz="2200" dirty="0" smtClean="0"/>
              <a:t>PM, </a:t>
            </a:r>
            <a:r>
              <a:rPr lang="en-US" sz="2200" dirty="0" smtClean="0"/>
              <a:t>not including dinner)</a:t>
            </a:r>
          </a:p>
          <a:p>
            <a:pPr algn="l" rtl="0">
              <a:lnSpc>
                <a:spcPct val="150000"/>
              </a:lnSpc>
            </a:pPr>
            <a:r>
              <a:rPr lang="en-US" sz="2200" dirty="0" smtClean="0"/>
              <a:t>Tour preparation days: 08:30-16:15 </a:t>
            </a:r>
          </a:p>
          <a:p>
            <a:pPr algn="l" rtl="0">
              <a:lnSpc>
                <a:spcPct val="150000"/>
              </a:lnSpc>
            </a:pPr>
            <a:r>
              <a:rPr lang="en-US" sz="2200" dirty="0" smtClean="0"/>
              <a:t>Team summary and briefing </a:t>
            </a:r>
            <a:r>
              <a:rPr lang="en-US" sz="2200" dirty="0" smtClean="0"/>
              <a:t>for each tour </a:t>
            </a:r>
          </a:p>
        </p:txBody>
      </p:sp>
    </p:spTree>
    <p:extLst>
      <p:ext uri="{BB962C8B-B14F-4D97-AF65-F5344CB8AC3E}">
        <p14:creationId xmlns:p14="http://schemas.microsoft.com/office/powerpoint/2010/main" val="262065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" name="תמונה 5" descr="תמונה שמכילה חוץ, הר, אדם, דשא&#10;&#10;התיאור נוצר באופן אוטומטי">
            <a:extLst>
              <a:ext uri="{FF2B5EF4-FFF2-40B4-BE49-F238E27FC236}">
                <a16:creationId xmlns:a16="http://schemas.microsoft.com/office/drawing/2014/main" id="{DD45BDAD-5FC3-47DE-AC04-1101C28E8E5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34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1084" y="679106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Background 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A7229D5-D068-469E-9EDA-4E77A862E6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8808" y="5225155"/>
            <a:ext cx="576695" cy="87519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30483" y="1778984"/>
            <a:ext cx="10251226" cy="34926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500" dirty="0" smtClean="0"/>
              <a:t>During the year we will hold regional and thematic study tours</a:t>
            </a: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500" dirty="0" smtClean="0"/>
              <a:t>The tours are an integral part of the national security curriculum </a:t>
            </a: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500" dirty="0" smtClean="0"/>
              <a:t>The tours provide academic credit hours </a:t>
            </a:r>
            <a:r>
              <a:rPr lang="en-US" sz="2500" dirty="0" smtClean="0"/>
              <a:t>as </a:t>
            </a:r>
            <a:r>
              <a:rPr lang="en-US" sz="2500" dirty="0" smtClean="0"/>
              <a:t>part of the degree requirements</a:t>
            </a: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500" dirty="0" smtClean="0"/>
              <a:t>The planning and execution of the tours are the responsibility of the </a:t>
            </a:r>
            <a:r>
              <a:rPr lang="en-US" sz="2500" dirty="0" smtClean="0"/>
              <a:t>participants, </a:t>
            </a:r>
            <a:r>
              <a:rPr lang="en-US" sz="2500" dirty="0" smtClean="0"/>
              <a:t>while receiving academic </a:t>
            </a:r>
            <a:r>
              <a:rPr lang="en-US" sz="2500" dirty="0" smtClean="0"/>
              <a:t>guidance, </a:t>
            </a:r>
            <a:r>
              <a:rPr lang="en-US" sz="2500" dirty="0" smtClean="0"/>
              <a:t>and are prepared with the assistance of the INDC </a:t>
            </a:r>
            <a:r>
              <a:rPr lang="en-US" sz="2500" dirty="0" smtClean="0"/>
              <a:t>staff </a:t>
            </a:r>
            <a:endParaRPr lang="he-IL" sz="2500" dirty="0"/>
          </a:p>
        </p:txBody>
      </p:sp>
    </p:spTree>
    <p:extLst>
      <p:ext uri="{BB962C8B-B14F-4D97-AF65-F5344CB8AC3E}">
        <p14:creationId xmlns:p14="http://schemas.microsoft.com/office/powerpoint/2010/main" val="176087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44" y="732763"/>
            <a:ext cx="10385776" cy="935474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Examples of Integrating National Security Issues into Tours</a:t>
            </a:r>
            <a:endParaRPr lang="en-US" altLang="he-IL" sz="28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80294D-46A8-4032-8DF9-8D225C6486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8808" y="5225155"/>
            <a:ext cx="576695" cy="87519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221348" y="1440891"/>
            <a:ext cx="987912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Borders: </a:t>
            </a:r>
            <a:r>
              <a:rPr lang="en-US" sz="2000" dirty="0" smtClean="0"/>
              <a:t>formation</a:t>
            </a:r>
            <a:r>
              <a:rPr lang="en-US" sz="2000" dirty="0"/>
              <a:t>, appearance in the landscape and influence on the components of national security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Rural and urban settlement in the tour </a:t>
            </a:r>
            <a:r>
              <a:rPr lang="en-US" sz="2000" dirty="0" smtClean="0"/>
              <a:t>areas</a:t>
            </a:r>
            <a:endParaRPr lang="en-US" sz="2000" dirty="0"/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Jerusalem- </a:t>
            </a:r>
            <a:r>
              <a:rPr lang="en-US" sz="2000" dirty="0" smtClean="0"/>
              <a:t>aspects </a:t>
            </a:r>
            <a:r>
              <a:rPr lang="en-US" sz="2000" dirty="0"/>
              <a:t>of national security: national status, temple mount, the ultra-orthodox society, metropolis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Israel’s national infrastructure in routine and emergency 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Natural resources as a component of national security 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Economic and technological power at the national level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Socio-economic aspects and their impact on national security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Israeli Arabs and </a:t>
            </a:r>
            <a:r>
              <a:rPr lang="en-US" sz="2000" dirty="0" smtClean="0"/>
              <a:t>the Bedouin </a:t>
            </a:r>
            <a:r>
              <a:rPr lang="en-US" sz="2000" dirty="0"/>
              <a:t>society 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Interfaces between municipal management and central management 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The education system in Israel 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Other suggestions from the participants with an emphasis on topics </a:t>
            </a:r>
            <a:r>
              <a:rPr lang="en-US" sz="2000" dirty="0" smtClean="0"/>
              <a:t>related to </a:t>
            </a:r>
            <a:r>
              <a:rPr lang="en-US" sz="2000" dirty="0"/>
              <a:t>national security. </a:t>
            </a:r>
          </a:p>
        </p:txBody>
      </p:sp>
    </p:spTree>
    <p:extLst>
      <p:ext uri="{BB962C8B-B14F-4D97-AF65-F5344CB8AC3E}">
        <p14:creationId xmlns:p14="http://schemas.microsoft.com/office/powerpoint/2010/main" val="140468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קבוצה 14"/>
          <p:cNvGrpSpPr>
            <a:grpSpLocks/>
          </p:cNvGrpSpPr>
          <p:nvPr/>
        </p:nvGrpSpPr>
        <p:grpSpPr bwMode="auto">
          <a:xfrm>
            <a:off x="4700223" y="959262"/>
            <a:ext cx="3429367" cy="5849815"/>
            <a:chOff x="428625" y="214313"/>
            <a:chExt cx="3786188" cy="6643687"/>
          </a:xfrm>
        </p:grpSpPr>
        <p:pic>
          <p:nvPicPr>
            <p:cNvPr id="14" name="Picture 9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10376"/>
            <a:stretch>
              <a:fillRect/>
            </a:stretch>
          </p:blipFill>
          <p:spPr bwMode="auto">
            <a:xfrm>
              <a:off x="428625" y="214313"/>
              <a:ext cx="3786188" cy="6643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5" name="לוחית 14"/>
            <p:cNvSpPr/>
            <p:nvPr/>
          </p:nvSpPr>
          <p:spPr>
            <a:xfrm rot="19054504">
              <a:off x="469900" y="3478213"/>
              <a:ext cx="546100" cy="254000"/>
            </a:xfrm>
            <a:prstGeom prst="plaqu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</p:grpSp>
      <p:sp>
        <p:nvSpPr>
          <p:cNvPr id="16" name="הסבר אליפטי 15"/>
          <p:cNvSpPr/>
          <p:nvPr/>
        </p:nvSpPr>
        <p:spPr>
          <a:xfrm>
            <a:off x="7669328" y="5061397"/>
            <a:ext cx="3136047" cy="1288679"/>
          </a:xfrm>
          <a:prstGeom prst="wedgeEllipseCallout">
            <a:avLst>
              <a:gd name="adj1" fmla="val -110206"/>
              <a:gd name="adj2" fmla="val -103510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2400" b="1" dirty="0">
              <a:solidFill>
                <a:srgbClr val="FFFF66"/>
              </a:solidFill>
            </a:endParaRPr>
          </a:p>
          <a:p>
            <a:pPr algn="ctr">
              <a:defRPr/>
            </a:pPr>
            <a:r>
              <a:rPr lang="en-US" sz="2400" b="1" dirty="0">
                <a:solidFill>
                  <a:srgbClr val="FFFF66"/>
                </a:solidFill>
                <a:latin typeface="+mj-lt"/>
              </a:rPr>
              <a:t>The South</a:t>
            </a:r>
          </a:p>
          <a:p>
            <a:pPr algn="ctr" rtl="0">
              <a:defRPr/>
            </a:pPr>
            <a:r>
              <a:rPr lang="en-US" sz="2400" b="1" dirty="0">
                <a:solidFill>
                  <a:srgbClr val="FFFF66"/>
                </a:solidFill>
                <a:latin typeface="+mj-lt"/>
              </a:rPr>
              <a:t>and the </a:t>
            </a:r>
            <a:r>
              <a:rPr lang="en-US" sz="2400" b="1" dirty="0" err="1">
                <a:solidFill>
                  <a:srgbClr val="FFFF66"/>
                </a:solidFill>
                <a:latin typeface="+mj-lt"/>
              </a:rPr>
              <a:t>Eilat</a:t>
            </a:r>
            <a:r>
              <a:rPr lang="en-US" sz="2400" b="1" dirty="0">
                <a:solidFill>
                  <a:srgbClr val="FFFF66"/>
                </a:solidFill>
                <a:latin typeface="+mj-lt"/>
              </a:rPr>
              <a:t> Region</a:t>
            </a:r>
            <a:endParaRPr lang="he-IL" sz="2400" b="1" dirty="0">
              <a:solidFill>
                <a:srgbClr val="FFFF66"/>
              </a:solidFill>
              <a:latin typeface="+mj-lt"/>
            </a:endParaRPr>
          </a:p>
          <a:p>
            <a:pPr algn="ctr">
              <a:defRPr/>
            </a:pPr>
            <a:endParaRPr lang="he-IL" sz="2400" b="1" dirty="0">
              <a:solidFill>
                <a:srgbClr val="FFFF66"/>
              </a:solidFill>
            </a:endParaRPr>
          </a:p>
        </p:txBody>
      </p:sp>
      <p:sp>
        <p:nvSpPr>
          <p:cNvPr id="17" name="הסבר אליפטי 16"/>
          <p:cNvSpPr/>
          <p:nvPr/>
        </p:nvSpPr>
        <p:spPr>
          <a:xfrm>
            <a:off x="7702063" y="3950677"/>
            <a:ext cx="2520461" cy="902677"/>
          </a:xfrm>
          <a:prstGeom prst="wedgeEllipseCallout">
            <a:avLst>
              <a:gd name="adj1" fmla="val -92107"/>
              <a:gd name="adj2" fmla="val -80075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rgbClr val="66FFFF"/>
              </a:solidFill>
            </a:endParaRPr>
          </a:p>
          <a:p>
            <a:pPr algn="ctr">
              <a:defRPr/>
            </a:pPr>
            <a:r>
              <a:rPr lang="en-US" sz="2400" b="1" dirty="0">
                <a:solidFill>
                  <a:srgbClr val="66FFFF"/>
                </a:solidFill>
                <a:latin typeface="+mj-lt"/>
              </a:rPr>
              <a:t>Judea </a:t>
            </a:r>
            <a:endParaRPr lang="he-IL" sz="2400" b="1" dirty="0">
              <a:solidFill>
                <a:srgbClr val="66FFFF"/>
              </a:solidFill>
              <a:latin typeface="+mj-lt"/>
            </a:endParaRPr>
          </a:p>
          <a:p>
            <a:pPr algn="ctr">
              <a:defRPr/>
            </a:pPr>
            <a:endParaRPr lang="he-IL" sz="3200" b="1" dirty="0">
              <a:solidFill>
                <a:srgbClr val="66FFFF"/>
              </a:solidFill>
            </a:endParaRPr>
          </a:p>
        </p:txBody>
      </p:sp>
      <p:sp>
        <p:nvSpPr>
          <p:cNvPr id="20" name="הסבר אליפטי 19"/>
          <p:cNvSpPr/>
          <p:nvPr/>
        </p:nvSpPr>
        <p:spPr>
          <a:xfrm>
            <a:off x="1931832" y="2883875"/>
            <a:ext cx="2722108" cy="1172969"/>
          </a:xfrm>
          <a:prstGeom prst="wedgeEllipseCallout">
            <a:avLst>
              <a:gd name="adj1" fmla="val 125143"/>
              <a:gd name="adj2" fmla="val 12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+mj-lt"/>
              </a:rPr>
              <a:t>Jerusalem and the </a:t>
            </a:r>
            <a:r>
              <a:rPr lang="en-US" sz="2400" b="1" dirty="0" smtClean="0">
                <a:solidFill>
                  <a:schemeClr val="tx1"/>
                </a:solidFill>
                <a:latin typeface="+mj-lt"/>
              </a:rPr>
              <a:t>Jordan Valley </a:t>
            </a:r>
            <a:endParaRPr lang="he-IL" sz="2400" b="1" dirty="0">
              <a:latin typeface="+mj-lt"/>
            </a:endParaRPr>
          </a:p>
        </p:txBody>
      </p:sp>
      <p:sp>
        <p:nvSpPr>
          <p:cNvPr id="21" name="הסבר אליפטי 20"/>
          <p:cNvSpPr/>
          <p:nvPr/>
        </p:nvSpPr>
        <p:spPr>
          <a:xfrm>
            <a:off x="2755045" y="1513377"/>
            <a:ext cx="2543786" cy="913301"/>
          </a:xfrm>
          <a:prstGeom prst="wedgeEllipseCallout">
            <a:avLst>
              <a:gd name="adj1" fmla="val 109579"/>
              <a:gd name="adj2" fmla="val -15666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North </a:t>
            </a:r>
            <a:endParaRPr lang="he-IL" sz="2400" b="1" dirty="0">
              <a:solidFill>
                <a:schemeClr val="bg1"/>
              </a:solidFill>
              <a:latin typeface="+mj-lt"/>
            </a:endParaRPr>
          </a:p>
          <a:p>
            <a:pPr algn="ctr">
              <a:defRPr/>
            </a:pPr>
            <a:endParaRPr lang="he-IL" sz="3200" b="1" dirty="0">
              <a:solidFill>
                <a:schemeClr val="bg1"/>
              </a:solidFill>
            </a:endParaRPr>
          </a:p>
        </p:txBody>
      </p:sp>
      <p:sp>
        <p:nvSpPr>
          <p:cNvPr id="22" name="הסבר אליפטי 21"/>
          <p:cNvSpPr/>
          <p:nvPr/>
        </p:nvSpPr>
        <p:spPr>
          <a:xfrm>
            <a:off x="7873145" y="2356340"/>
            <a:ext cx="2572116" cy="913057"/>
          </a:xfrm>
          <a:prstGeom prst="wedgeEllipseCallout">
            <a:avLst>
              <a:gd name="adj1" fmla="val -87301"/>
              <a:gd name="adj2" fmla="val 11662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Samaria</a:t>
            </a:r>
            <a:endParaRPr lang="he-IL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כותרת 1">
            <a:extLst>
              <a:ext uri="{FF2B5EF4-FFF2-40B4-BE49-F238E27FC236}">
                <a16:creationId xmlns:a16="http://schemas.microsoft.com/office/drawing/2014/main" id="{20623D21-943A-457E-9655-D48B122A2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106" y="148974"/>
            <a:ext cx="10515600" cy="76171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Regional Tours </a:t>
            </a:r>
            <a:endParaRPr 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1653" y="845200"/>
            <a:ext cx="9637776" cy="988994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Thematic Tours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D2B09F2-4FB0-451F-A59C-08385BD81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8808" y="5225155"/>
            <a:ext cx="576695" cy="875196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80041" y="1477181"/>
            <a:ext cx="10515600" cy="3587960"/>
          </a:xfrm>
        </p:spPr>
        <p:txBody>
          <a:bodyPr>
            <a:noAutofit/>
          </a:bodyPr>
          <a:lstStyle/>
          <a:p>
            <a:pPr algn="l" rtl="0">
              <a:lnSpc>
                <a:spcPct val="150000"/>
              </a:lnSpc>
            </a:pPr>
            <a:r>
              <a:rPr lang="en-US" sz="2000" dirty="0" smtClean="0"/>
              <a:t>Integrated in the various courses or dedicated tours</a:t>
            </a:r>
          </a:p>
          <a:p>
            <a:pPr algn="l" rtl="0">
              <a:lnSpc>
                <a:spcPct val="150000"/>
              </a:lnSpc>
            </a:pPr>
            <a:r>
              <a:rPr lang="en-US" sz="2000" dirty="0" smtClean="0"/>
              <a:t>Guided by the academic course leader or by designated participants</a:t>
            </a:r>
          </a:p>
          <a:p>
            <a:pPr algn="l" rtl="0">
              <a:lnSpc>
                <a:spcPct val="150000"/>
              </a:lnSpc>
            </a:pPr>
            <a:r>
              <a:rPr lang="en-US" sz="2000" dirty="0" smtClean="0"/>
              <a:t>The planning group- participants with an affinity for the topic, led by an instructor responsible for the tour </a:t>
            </a:r>
          </a:p>
          <a:p>
            <a:pPr algn="l" rtl="0">
              <a:lnSpc>
                <a:spcPct val="150000"/>
              </a:lnSpc>
            </a:pPr>
            <a:r>
              <a:rPr lang="en-US" sz="2000" dirty="0" smtClean="0"/>
              <a:t>Without academic credit, but as part of the academic course or enrichment and knowledge of the IDF and other national security infrastructure system</a:t>
            </a:r>
          </a:p>
          <a:p>
            <a:pPr algn="l" rtl="0">
              <a:lnSpc>
                <a:spcPct val="150000"/>
              </a:lnSpc>
            </a:pPr>
            <a:r>
              <a:rPr lang="en-US" sz="2000" dirty="0" smtClean="0"/>
              <a:t>Examples: Infrastructure; sea; IDF </a:t>
            </a:r>
            <a:r>
              <a:rPr lang="en-US" sz="2000" dirty="0" smtClean="0"/>
              <a:t>Forces; </a:t>
            </a:r>
            <a:r>
              <a:rPr lang="en-US" sz="2000" dirty="0" smtClean="0"/>
              <a:t>intelligence organizations; </a:t>
            </a:r>
            <a:r>
              <a:rPr lang="en-US" sz="2000" dirty="0" smtClean="0"/>
              <a:t>cyber</a:t>
            </a:r>
            <a:r>
              <a:rPr lang="en-US" sz="2000" dirty="0" smtClean="0"/>
              <a:t>; </a:t>
            </a:r>
            <a:r>
              <a:rPr lang="en-US" sz="2000" dirty="0" smtClean="0"/>
              <a:t>Ministry </a:t>
            </a:r>
            <a:r>
              <a:rPr lang="en-US" sz="2000" dirty="0" smtClean="0"/>
              <a:t>of </a:t>
            </a:r>
            <a:r>
              <a:rPr lang="en-US" sz="2000" dirty="0" smtClean="0"/>
              <a:t>Foreign </a:t>
            </a:r>
            <a:r>
              <a:rPr lang="en-US" sz="2000" dirty="0"/>
              <a:t>A</a:t>
            </a:r>
            <a:r>
              <a:rPr lang="en-US" sz="2000" dirty="0" smtClean="0"/>
              <a:t>ffairs</a:t>
            </a:r>
            <a:r>
              <a:rPr lang="en-US" sz="2000" dirty="0" smtClean="0"/>
              <a:t>; Israel </a:t>
            </a:r>
            <a:r>
              <a:rPr lang="en-US" sz="2000" dirty="0" smtClean="0"/>
              <a:t>Prison </a:t>
            </a:r>
            <a:r>
              <a:rPr lang="en-US" sz="2000" dirty="0"/>
              <a:t>S</a:t>
            </a:r>
            <a:r>
              <a:rPr lang="en-US" sz="2000" dirty="0" smtClean="0"/>
              <a:t>ervice</a:t>
            </a:r>
            <a:r>
              <a:rPr lang="en-US" sz="2000" dirty="0" smtClean="0"/>
              <a:t>; south </a:t>
            </a:r>
            <a:r>
              <a:rPr lang="en-US" sz="2000" dirty="0" smtClean="0"/>
              <a:t>of </a:t>
            </a:r>
            <a:r>
              <a:rPr lang="en-US" sz="2000" dirty="0" smtClean="0"/>
              <a:t>Tel Aviv; ultra-orthodox city/ neighborhood</a:t>
            </a:r>
          </a:p>
        </p:txBody>
      </p:sp>
    </p:spTree>
    <p:extLst>
      <p:ext uri="{BB962C8B-B14F-4D97-AF65-F5344CB8AC3E}">
        <p14:creationId xmlns:p14="http://schemas.microsoft.com/office/powerpoint/2010/main" val="111000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585265"/>
              </p:ext>
            </p:extLst>
          </p:nvPr>
        </p:nvGraphicFramePr>
        <p:xfrm>
          <a:off x="320842" y="1272453"/>
          <a:ext cx="11550315" cy="486664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50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0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0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0045">
                  <a:extLst>
                    <a:ext uri="{9D8B030D-6E8A-4147-A177-3AD203B41FA5}">
                      <a16:colId xmlns:a16="http://schemas.microsoft.com/office/drawing/2014/main" val="779049734"/>
                    </a:ext>
                  </a:extLst>
                </a:gridCol>
                <a:gridCol w="16500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00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00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06907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/>
                        <a:t>The team with </a:t>
                      </a:r>
                      <a:r>
                        <a:rPr lang="en-US" sz="1800" b="1" dirty="0" smtClean="0"/>
                        <a:t>the </a:t>
                      </a:r>
                      <a:r>
                        <a:rPr lang="en-US" sz="1800" b="1" dirty="0"/>
                        <a:t>instructor </a:t>
                      </a:r>
                      <a:r>
                        <a:rPr lang="en-US" sz="1800" b="1" dirty="0" smtClean="0"/>
                        <a:t>responsible, for </a:t>
                      </a:r>
                      <a:r>
                        <a:rPr lang="en-US" sz="1800" b="1" dirty="0"/>
                        <a:t>performing initial planning</a:t>
                      </a:r>
                      <a:endParaRPr lang="he-IL" sz="18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baseline="0" dirty="0"/>
                        <a:t>Team with</a:t>
                      </a:r>
                    </a:p>
                    <a:p>
                      <a:pPr algn="ctr" rtl="1"/>
                      <a:r>
                        <a:rPr lang="en-US" sz="1800" b="1" baseline="0" dirty="0"/>
                        <a:t>Yossi Ben-</a:t>
                      </a:r>
                      <a:r>
                        <a:rPr lang="en-US" sz="1800" b="1" baseline="0" dirty="0" err="1"/>
                        <a:t>Artzi</a:t>
                      </a:r>
                      <a:r>
                        <a:rPr lang="en-US" sz="1800" b="1" baseline="0" dirty="0"/>
                        <a:t> to approve the plan </a:t>
                      </a:r>
                      <a:endParaRPr lang="he-IL" sz="18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Submission of the tour file</a:t>
                      </a:r>
                      <a:endParaRPr lang="he-IL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/>
                        <a:t>Approval of plans</a:t>
                      </a:r>
                      <a:endParaRPr lang="he-IL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 smtClean="0"/>
                        <a:t>Preparation </a:t>
                      </a:r>
                      <a:r>
                        <a:rPr lang="en-US" sz="1800" b="1" dirty="0"/>
                        <a:t>day and presentation in the plenum</a:t>
                      </a:r>
                      <a:endParaRPr lang="he-IL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/>
                        <a:t>Tour</a:t>
                      </a:r>
                      <a:r>
                        <a:rPr lang="en-US" sz="1800" b="1" baseline="0" dirty="0"/>
                        <a:t> Day</a:t>
                      </a:r>
                      <a:endParaRPr lang="he-IL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/>
                        <a:t>Submission of a summary report</a:t>
                      </a:r>
                      <a:endParaRPr lang="he-IL" sz="1800" b="1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7604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8-9</a:t>
                      </a:r>
                      <a:r>
                        <a:rPr lang="en-US" sz="1800" baseline="0" dirty="0"/>
                        <a:t> weeks before </a:t>
                      </a:r>
                      <a:r>
                        <a:rPr lang="en-US" sz="1800" baseline="0" dirty="0" smtClean="0"/>
                        <a:t>the tour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/>
                        <a:t>6-7 weeks </a:t>
                      </a:r>
                      <a:r>
                        <a:rPr lang="en-US" sz="1800" baseline="0" dirty="0" smtClean="0"/>
                        <a:t>before the </a:t>
                      </a:r>
                      <a:r>
                        <a:rPr lang="en-US" sz="1800" baseline="0" dirty="0"/>
                        <a:t>tour</a:t>
                      </a:r>
                      <a:endParaRPr lang="he-IL" sz="18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3 weeks </a:t>
                      </a:r>
                      <a:r>
                        <a:rPr lang="en-US" sz="1800" dirty="0" smtClean="0"/>
                        <a:t>before the </a:t>
                      </a:r>
                      <a:r>
                        <a:rPr lang="en-US" sz="1800" dirty="0"/>
                        <a:t>tour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As close as possible to the tour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/>
                        <a:t>Two weeks after the tour</a:t>
                      </a:r>
                      <a:endParaRPr lang="he-IL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9464"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 smtClean="0"/>
                        <a:t> Team </a:t>
                      </a:r>
                      <a:r>
                        <a:rPr lang="en-US" sz="1700" dirty="0" smtClean="0"/>
                        <a:t>“brainstorming</a:t>
                      </a:r>
                      <a:r>
                        <a:rPr lang="en-US" sz="1800" dirty="0" smtClean="0"/>
                        <a:t>”, </a:t>
                      </a:r>
                      <a:r>
                        <a:rPr lang="en-US" sz="1800" dirty="0" smtClean="0"/>
                        <a:t>Formulation </a:t>
                      </a:r>
                      <a:r>
                        <a:rPr lang="en-US" sz="1800" dirty="0"/>
                        <a:t>of possible directions and sites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aseline="0" dirty="0"/>
                        <a:t>Formulation of the outline of the tour, and the affinity to the study contents</a:t>
                      </a:r>
                      <a:endParaRPr lang="he-IL" sz="18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Under the direction </a:t>
                      </a:r>
                      <a:r>
                        <a:rPr lang="en-US" sz="1800" dirty="0" smtClean="0"/>
                        <a:t>of Prof. </a:t>
                      </a:r>
                      <a:r>
                        <a:rPr lang="en-US" sz="1800" dirty="0"/>
                        <a:t>Yossi Ben </a:t>
                      </a:r>
                      <a:r>
                        <a:rPr lang="en-US" sz="1800" dirty="0" err="1"/>
                        <a:t>Artzi</a:t>
                      </a:r>
                      <a:endParaRPr lang="en-US" sz="1800" dirty="0"/>
                    </a:p>
                    <a:p>
                      <a:pPr algn="ctr" rtl="1"/>
                      <a:r>
                        <a:rPr lang="en-US" sz="1800" dirty="0"/>
                        <a:t>and notes from the Chief Instructor and the staff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Chief Instructor and </a:t>
                      </a:r>
                      <a:endParaRPr lang="en-US" sz="1800" baseline="0" dirty="0"/>
                    </a:p>
                    <a:p>
                      <a:pPr algn="ctr" rtl="1"/>
                      <a:r>
                        <a:rPr lang="en-US" sz="1800" baseline="0" dirty="0"/>
                        <a:t>Commandant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 smtClean="0"/>
                        <a:t>Background material together with reading material if required</a:t>
                      </a:r>
                      <a:r>
                        <a:rPr lang="en-US" sz="1800" dirty="0"/>
                        <a:t>.</a:t>
                      </a:r>
                    </a:p>
                    <a:p>
                      <a:pPr algn="ctr" rtl="1"/>
                      <a:r>
                        <a:rPr lang="en-US" sz="1800" dirty="0"/>
                        <a:t>The tour program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Leading, coordination, adhering to the schedule, directing the </a:t>
                      </a:r>
                      <a:r>
                        <a:rPr lang="en-US" sz="1800" dirty="0" smtClean="0"/>
                        <a:t>content, </a:t>
                      </a:r>
                      <a:r>
                        <a:rPr lang="en-US" sz="1800" dirty="0"/>
                        <a:t>and mediating speakers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Summary and processing in teams</a:t>
                      </a:r>
                      <a:endParaRPr lang="he-IL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כותרת 1">
            <a:extLst>
              <a:ext uri="{FF2B5EF4-FFF2-40B4-BE49-F238E27FC236}">
                <a16:creationId xmlns:a16="http://schemas.microsoft.com/office/drawing/2014/main" id="{0715BF76-3CFD-449A-897B-FE428BF4E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183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Tour Preparation: Main Milestones</a:t>
            </a:r>
            <a:endParaRPr 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7927" y="1166870"/>
            <a:ext cx="8876146" cy="648717"/>
          </a:xfrm>
        </p:spPr>
        <p:txBody>
          <a:bodyPr>
            <a:normAutofit fontScale="90000"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Tours in Israel </a:t>
            </a:r>
            <a:endParaRPr lang="en-US" altLang="he-IL" sz="27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297787"/>
              </p:ext>
            </p:extLst>
          </p:nvPr>
        </p:nvGraphicFramePr>
        <p:xfrm>
          <a:off x="1540042" y="1975602"/>
          <a:ext cx="9315309" cy="352683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346318">
                  <a:extLst>
                    <a:ext uri="{9D8B030D-6E8A-4147-A177-3AD203B41FA5}">
                      <a16:colId xmlns:a16="http://schemas.microsoft.com/office/drawing/2014/main" val="3181639828"/>
                    </a:ext>
                  </a:extLst>
                </a:gridCol>
                <a:gridCol w="1784799">
                  <a:extLst>
                    <a:ext uri="{9D8B030D-6E8A-4147-A177-3AD203B41FA5}">
                      <a16:colId xmlns:a16="http://schemas.microsoft.com/office/drawing/2014/main" val="3497521169"/>
                    </a:ext>
                  </a:extLst>
                </a:gridCol>
                <a:gridCol w="3184192">
                  <a:extLst>
                    <a:ext uri="{9D8B030D-6E8A-4147-A177-3AD203B41FA5}">
                      <a16:colId xmlns:a16="http://schemas.microsoft.com/office/drawing/2014/main" val="1280368757"/>
                    </a:ext>
                  </a:extLst>
                </a:gridCol>
              </a:tblGrid>
              <a:tr h="720115"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/>
                        <a:t>Destination</a:t>
                      </a:r>
                      <a:r>
                        <a:rPr lang="en-US" sz="2000" baseline="0" dirty="0"/>
                        <a:t> </a:t>
                      </a:r>
                      <a:endParaRPr lang="he-IL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/>
                        <a:t>Leading Team </a:t>
                      </a:r>
                      <a:endParaRPr lang="he-IL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/>
                        <a:t>Duration </a:t>
                      </a:r>
                      <a:endParaRPr lang="he-IL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4185924"/>
                  </a:ext>
                </a:extLst>
              </a:tr>
              <a:tr h="520119"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North</a:t>
                      </a:r>
                      <a:r>
                        <a:rPr lang="en-US" sz="2200" baseline="0" dirty="0"/>
                        <a:t> 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Team</a:t>
                      </a:r>
                      <a:r>
                        <a:rPr lang="en-US" sz="2200" baseline="0" dirty="0"/>
                        <a:t> 4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3</a:t>
                      </a:r>
                      <a:r>
                        <a:rPr lang="en-US" sz="2200" baseline="0" dirty="0"/>
                        <a:t> days </a:t>
                      </a:r>
                      <a:endParaRPr lang="he-IL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0475866"/>
                  </a:ext>
                </a:extLst>
              </a:tr>
              <a:tr h="520119"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South 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Team</a:t>
                      </a:r>
                      <a:r>
                        <a:rPr lang="en-US" sz="2200" baseline="0" dirty="0"/>
                        <a:t> 3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2</a:t>
                      </a:r>
                      <a:r>
                        <a:rPr lang="en-US" sz="2200" baseline="0" dirty="0"/>
                        <a:t> days </a:t>
                      </a:r>
                      <a:endParaRPr lang="he-IL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2221253"/>
                  </a:ext>
                </a:extLst>
              </a:tr>
              <a:tr h="520119"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Judea</a:t>
                      </a:r>
                      <a:r>
                        <a:rPr lang="en-US" sz="2200" baseline="0" dirty="0"/>
                        <a:t> and Samaria 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Team 2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2 days</a:t>
                      </a:r>
                      <a:endParaRPr lang="he-IL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3013839"/>
                  </a:ext>
                </a:extLst>
              </a:tr>
              <a:tr h="726248"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Jerusalem, Seam-line and the Valley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Team 1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2</a:t>
                      </a:r>
                      <a:r>
                        <a:rPr lang="en-US" sz="2200" baseline="0" dirty="0"/>
                        <a:t> days </a:t>
                      </a:r>
                      <a:endParaRPr lang="he-IL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0377799"/>
                  </a:ext>
                </a:extLst>
              </a:tr>
              <a:tr h="520119"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 err="1"/>
                        <a:t>Eilat</a:t>
                      </a:r>
                      <a:r>
                        <a:rPr lang="en-US" sz="2200" dirty="0"/>
                        <a:t> and </a:t>
                      </a:r>
                      <a:r>
                        <a:rPr lang="en-US" sz="2200" dirty="0" err="1"/>
                        <a:t>Arava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Team</a:t>
                      </a:r>
                      <a:r>
                        <a:rPr lang="en-US" sz="2200" baseline="0" dirty="0"/>
                        <a:t> 2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2</a:t>
                      </a:r>
                      <a:r>
                        <a:rPr lang="en-US" sz="2200" baseline="0" dirty="0"/>
                        <a:t> days </a:t>
                      </a:r>
                      <a:endParaRPr lang="he-IL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7313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66715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Tours Abroad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(Tentative)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154415"/>
              </p:ext>
            </p:extLst>
          </p:nvPr>
        </p:nvGraphicFramePr>
        <p:xfrm>
          <a:off x="1288065" y="2288194"/>
          <a:ext cx="9637774" cy="305684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40282">
                  <a:extLst>
                    <a:ext uri="{9D8B030D-6E8A-4147-A177-3AD203B41FA5}">
                      <a16:colId xmlns:a16="http://schemas.microsoft.com/office/drawing/2014/main" val="941520081"/>
                    </a:ext>
                  </a:extLst>
                </a:gridCol>
                <a:gridCol w="4206626">
                  <a:extLst>
                    <a:ext uri="{9D8B030D-6E8A-4147-A177-3AD203B41FA5}">
                      <a16:colId xmlns:a16="http://schemas.microsoft.com/office/drawing/2014/main" val="1586993459"/>
                    </a:ext>
                  </a:extLst>
                </a:gridCol>
                <a:gridCol w="1490866">
                  <a:extLst>
                    <a:ext uri="{9D8B030D-6E8A-4147-A177-3AD203B41FA5}">
                      <a16:colId xmlns:a16="http://schemas.microsoft.com/office/drawing/2014/main" val="3063522299"/>
                    </a:ext>
                  </a:extLst>
                </a:gridCol>
              </a:tblGrid>
              <a:tr h="489891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Destination</a:t>
                      </a:r>
                      <a:r>
                        <a:rPr lang="en-US" sz="1800" baseline="0" dirty="0"/>
                        <a:t> 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Format</a:t>
                      </a:r>
                      <a:r>
                        <a:rPr lang="en-US" sz="1800" baseline="0" dirty="0"/>
                        <a:t> 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Duration</a:t>
                      </a:r>
                      <a:r>
                        <a:rPr lang="en-US" sz="1800" baseline="0" dirty="0"/>
                        <a:t> </a:t>
                      </a:r>
                      <a:endParaRPr lang="he-IL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6245396"/>
                  </a:ext>
                </a:extLst>
              </a:tr>
              <a:tr h="489891"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Europe - Greece / Serbia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Organic Teams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5</a:t>
                      </a:r>
                      <a:r>
                        <a:rPr lang="en-US" sz="2200" baseline="0" dirty="0"/>
                        <a:t> Days </a:t>
                      </a:r>
                      <a:endParaRPr lang="he-IL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1962449"/>
                  </a:ext>
                </a:extLst>
              </a:tr>
              <a:tr h="489891"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East: China, Korea, India, Russia?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Mixed teams, by </a:t>
                      </a:r>
                      <a:r>
                        <a:rPr lang="en-US" sz="2200" dirty="0" err="1" smtClean="0"/>
                        <a:t>preferances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1 week</a:t>
                      </a:r>
                      <a:endParaRPr lang="he-IL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4679972"/>
                  </a:ext>
                </a:extLst>
              </a:tr>
              <a:tr h="489891"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Jordan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Plenum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2</a:t>
                      </a:r>
                      <a:r>
                        <a:rPr lang="en-US" sz="2200" baseline="0" dirty="0"/>
                        <a:t> days</a:t>
                      </a:r>
                      <a:endParaRPr lang="he-IL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347274"/>
                  </a:ext>
                </a:extLst>
              </a:tr>
              <a:tr h="933841"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 smtClean="0"/>
                        <a:t>U.S.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Week - Separation into organic teams</a:t>
                      </a:r>
                    </a:p>
                    <a:p>
                      <a:pPr algn="ctr" rtl="1"/>
                      <a:r>
                        <a:rPr lang="en-US" sz="2200" dirty="0"/>
                        <a:t>Week - Plenum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2</a:t>
                      </a:r>
                      <a:r>
                        <a:rPr lang="en-US" sz="2200" baseline="0" dirty="0"/>
                        <a:t> weeks</a:t>
                      </a:r>
                      <a:r>
                        <a:rPr lang="en-US" sz="2200" dirty="0"/>
                        <a:t> </a:t>
                      </a:r>
                      <a:endParaRPr lang="he-IL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4355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91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44" y="618597"/>
            <a:ext cx="1058265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Emphases on Planning and Executing Tours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8808" y="5225155"/>
            <a:ext cx="576695" cy="875196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66675" y="1724037"/>
            <a:ext cx="10515600" cy="4173832"/>
          </a:xfrm>
        </p:spPr>
        <p:txBody>
          <a:bodyPr>
            <a:normAutofit fontScale="77500" lnSpcReduction="20000"/>
          </a:bodyPr>
          <a:lstStyle/>
          <a:p>
            <a:pPr algn="l" rtl="0">
              <a:lnSpc>
                <a:spcPct val="150000"/>
              </a:lnSpc>
            </a:pPr>
            <a:r>
              <a:rPr lang="en-US" sz="2200" dirty="0" smtClean="0"/>
              <a:t>Stages of planning and approval: preliminary work with Prof. Yossi, approval of Chief Instructor, approval of the Commandant</a:t>
            </a:r>
          </a:p>
          <a:p>
            <a:pPr algn="l" rtl="0">
              <a:lnSpc>
                <a:spcPct val="150000"/>
              </a:lnSpc>
            </a:pPr>
            <a:r>
              <a:rPr lang="en-US" sz="2200" dirty="0" smtClean="0"/>
              <a:t>Preliminary research questions for the tour and a program with an affinity for questions</a:t>
            </a:r>
          </a:p>
          <a:p>
            <a:pPr algn="l" rtl="0">
              <a:lnSpc>
                <a:spcPct val="150000"/>
              </a:lnSpc>
            </a:pPr>
            <a:r>
              <a:rPr lang="en-US" sz="2200" dirty="0" smtClean="0"/>
              <a:t>Incorporating briefs by Prof. Yossi in tours and time for observations</a:t>
            </a:r>
          </a:p>
          <a:p>
            <a:pPr algn="l" rtl="0">
              <a:lnSpc>
                <a:spcPct val="150000"/>
              </a:lnSpc>
            </a:pPr>
            <a:r>
              <a:rPr lang="en-US" sz="2200" dirty="0" smtClean="0"/>
              <a:t>Dedicated team processing times on tour (considering research questions for processing)</a:t>
            </a:r>
          </a:p>
          <a:p>
            <a:pPr algn="l" rtl="0">
              <a:lnSpc>
                <a:spcPct val="150000"/>
              </a:lnSpc>
            </a:pPr>
            <a:r>
              <a:rPr lang="en-US" sz="2200" dirty="0" smtClean="0"/>
              <a:t>Separation into small groups </a:t>
            </a:r>
            <a:r>
              <a:rPr lang="en-US" sz="2200" dirty="0" smtClean="0"/>
              <a:t>and offer selection</a:t>
            </a:r>
          </a:p>
          <a:p>
            <a:pPr algn="l" rtl="0">
              <a:lnSpc>
                <a:spcPct val="150000"/>
              </a:lnSpc>
            </a:pPr>
            <a:r>
              <a:rPr lang="en-US" sz="2200" dirty="0" smtClean="0"/>
              <a:t>Reducing lectures during tours in favor of field tours</a:t>
            </a:r>
            <a:endParaRPr lang="en-US" sz="2200" dirty="0" smtClean="0"/>
          </a:p>
          <a:p>
            <a:pPr algn="l" rtl="0">
              <a:lnSpc>
                <a:spcPct val="150000"/>
              </a:lnSpc>
            </a:pPr>
            <a:r>
              <a:rPr lang="en-US" sz="2200" dirty="0" smtClean="0"/>
              <a:t>Preparing </a:t>
            </a:r>
            <a:r>
              <a:rPr lang="en-US" sz="2200" dirty="0" smtClean="0"/>
              <a:t>and presentation of speakers, integration of speakers </a:t>
            </a:r>
            <a:r>
              <a:rPr lang="en-US" sz="2200" dirty="0" smtClean="0"/>
              <a:t>with the </a:t>
            </a:r>
            <a:r>
              <a:rPr lang="en-US" sz="2200" dirty="0" smtClean="0"/>
              <a:t>“other point of view”, </a:t>
            </a:r>
            <a:r>
              <a:rPr lang="en-US" sz="2200" dirty="0" smtClean="0"/>
              <a:t>mediating panels 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12239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</TotalTime>
  <Words>717</Words>
  <Application>Microsoft Office PowerPoint</Application>
  <PresentationFormat>Widescreen</PresentationFormat>
  <Paragraphs>120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Levenim MT</vt:lpstr>
      <vt:lpstr>Times New Roman</vt:lpstr>
      <vt:lpstr>ערכת נושא Office</vt:lpstr>
      <vt:lpstr> Israel National Defense College </vt:lpstr>
      <vt:lpstr>Background </vt:lpstr>
      <vt:lpstr>Examples of Integrating National Security Issues into Tours</vt:lpstr>
      <vt:lpstr>Regional Tours </vt:lpstr>
      <vt:lpstr>Thematic Tours</vt:lpstr>
      <vt:lpstr>Tour Preparation: Main Milestones</vt:lpstr>
      <vt:lpstr>Tours in Israel </vt:lpstr>
      <vt:lpstr>Tours Abroad (Tentative)</vt:lpstr>
      <vt:lpstr>Emphases on Planning and Executing Tours</vt:lpstr>
      <vt:lpstr>Emphases on Planning and Executing Tours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המכללה לביטחון לאומי</dc:title>
  <dc:creator>משתמש</dc:creator>
  <cp:lastModifiedBy>u26632</cp:lastModifiedBy>
  <cp:revision>99</cp:revision>
  <cp:lastPrinted>2020-09-17T10:29:04Z</cp:lastPrinted>
  <dcterms:created xsi:type="dcterms:W3CDTF">2020-08-17T15:20:59Z</dcterms:created>
  <dcterms:modified xsi:type="dcterms:W3CDTF">2020-09-17T12:30:41Z</dcterms:modified>
</cp:coreProperties>
</file>