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7102475" cy="9388475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E52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4024736" y="1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645" y="1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1"/>
          <a:lstStyle>
            <a:lvl1pPr algn="r">
              <a:defRPr sz="1200"/>
            </a:lvl1pPr>
          </a:lstStyle>
          <a:p>
            <a:fld id="{A58341BD-D6BD-49FE-8DC0-55D4B4224C64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4024736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645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1" anchor="b"/>
          <a:lstStyle>
            <a:lvl1pPr algn="r">
              <a:defRPr sz="1200"/>
            </a:lvl1pPr>
          </a:lstStyle>
          <a:p>
            <a:fld id="{8523D3EC-CF3A-47C0-912A-26912EFAF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32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6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0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7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7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7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1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0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8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6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63FD9-18F9-49DE-BD23-2C5961C0E8BE}" type="datetimeFigureOut">
              <a:rPr lang="en-US" smtClean="0"/>
              <a:t>27-Feb-19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AC59-AC79-4F0A-A4A3-D4D014E4F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9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TO Union PowerPoint Templ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4"/>
            <a:ext cx="12191999" cy="685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187396" y="1041400"/>
            <a:ext cx="3739559" cy="2387600"/>
          </a:xfrm>
          <a:solidFill>
            <a:srgbClr val="A40000"/>
          </a:solidFill>
        </p:spPr>
        <p:txBody>
          <a:bodyPr/>
          <a:lstStyle/>
          <a:p>
            <a:pPr rtl="0"/>
            <a:r>
              <a:rPr lang="en-US" dirty="0">
                <a:solidFill>
                  <a:schemeClr val="bg1"/>
                </a:solidFill>
              </a:rPr>
              <a:t>Intro to NATO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rot="10800000" flipV="1">
            <a:off x="8792308" y="3540239"/>
            <a:ext cx="3134646" cy="928467"/>
          </a:xfrm>
          <a:solidFill>
            <a:srgbClr val="A40000"/>
          </a:solidFill>
        </p:spPr>
        <p:txBody>
          <a:bodyPr>
            <a:normAutofit lnSpcReduction="10000"/>
          </a:bodyPr>
          <a:lstStyle/>
          <a:p>
            <a:pPr rtl="0"/>
            <a:r>
              <a:rPr lang="en-US" sz="2800" b="1" dirty="0">
                <a:solidFill>
                  <a:schemeClr val="bg1"/>
                </a:solidFill>
              </a:rPr>
              <a:t>Tommy Steiner</a:t>
            </a:r>
          </a:p>
          <a:p>
            <a:pPr rtl="0"/>
            <a:r>
              <a:rPr lang="en-US" dirty="0">
                <a:solidFill>
                  <a:schemeClr val="bg1"/>
                </a:solidFill>
              </a:rPr>
              <a:t>IDC </a:t>
            </a:r>
            <a:r>
              <a:rPr lang="en-US" dirty="0" err="1">
                <a:solidFill>
                  <a:schemeClr val="bg1"/>
                </a:solidFill>
              </a:rPr>
              <a:t>Herzliya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E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Introduction to NATO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5418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>
                <a:solidFill>
                  <a:schemeClr val="bg1"/>
                </a:solidFill>
              </a:rPr>
              <a:t>NATO’s History: The Cold War and its Legacy</a:t>
            </a:r>
          </a:p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NATO after the End of the Cold War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The 1990s: “Europe Whole, Free and at Peace”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Post September 11: NATO and the War on Terror</a:t>
            </a:r>
          </a:p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Emerging from Irrelevance? Revisionist Russia and the Southern Flank</a:t>
            </a:r>
          </a:p>
        </p:txBody>
      </p:sp>
    </p:spTree>
    <p:extLst>
      <p:ext uri="{BB962C8B-B14F-4D97-AF65-F5344CB8AC3E}">
        <p14:creationId xmlns:p14="http://schemas.microsoft.com/office/powerpoint/2010/main" val="417597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E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NATO’ History: The Cold War and its Legacy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13648"/>
            <a:ext cx="10515600" cy="500230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>
                <a:solidFill>
                  <a:schemeClr val="bg1"/>
                </a:solidFill>
              </a:rPr>
              <a:t>“To keep the Americans in, the Russians out, and the Germans down”</a:t>
            </a:r>
          </a:p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Article V –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“an armed attack against one or more of them in Europe or North America shall be considered an attack against them all…” [but] … “such action as it deems necessary”</a:t>
            </a:r>
          </a:p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A difficult alliance – asymmetry and burden-sharing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Suez Crisis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Nuclear Strategy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The French Departure</a:t>
            </a:r>
          </a:p>
        </p:txBody>
      </p:sp>
    </p:spTree>
    <p:extLst>
      <p:ext uri="{BB962C8B-B14F-4D97-AF65-F5344CB8AC3E}">
        <p14:creationId xmlns:p14="http://schemas.microsoft.com/office/powerpoint/2010/main" val="397387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E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The 1990s: “Europe Whole, Free and at Peace”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199" y="1690688"/>
            <a:ext cx="10797209" cy="4802187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>
                <a:solidFill>
                  <a:schemeClr val="bg1"/>
                </a:solidFill>
              </a:rPr>
              <a:t>Triumph and Challenges: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German Unification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The Transition of Central and European Countries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Conflict and Crisis in the Balkans</a:t>
            </a:r>
          </a:p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NATO’s responses: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New Raison d'être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Open Door – Enlargement 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Out of Area: The Use of Force to Stabilize former Yugoslavia</a:t>
            </a:r>
          </a:p>
          <a:p>
            <a:pPr lvl="2" algn="l" rtl="0"/>
            <a:r>
              <a:rPr lang="en-US" sz="2400" dirty="0">
                <a:solidFill>
                  <a:schemeClr val="bg1"/>
                </a:solidFill>
              </a:rPr>
              <a:t>Bosnia</a:t>
            </a:r>
          </a:p>
          <a:p>
            <a:pPr lvl="2" algn="l" rtl="0"/>
            <a:r>
              <a:rPr lang="en-US" sz="2400" dirty="0">
                <a:solidFill>
                  <a:schemeClr val="bg1"/>
                </a:solidFill>
              </a:rPr>
              <a:t>Kosovo</a:t>
            </a:r>
          </a:p>
        </p:txBody>
      </p:sp>
    </p:spTree>
    <p:extLst>
      <p:ext uri="{BB962C8B-B14F-4D97-AF65-F5344CB8AC3E}">
        <p14:creationId xmlns:p14="http://schemas.microsoft.com/office/powerpoint/2010/main" val="404592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E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Post September 11: NATO and the War on Terror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425392"/>
            <a:ext cx="10515600" cy="5280212"/>
          </a:xfrm>
        </p:spPr>
        <p:txBody>
          <a:bodyPr>
            <a:normAutofit fontScale="92500" lnSpcReduction="10000"/>
          </a:bodyPr>
          <a:lstStyle/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Invoking Article V</a:t>
            </a: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War in Afghanistan: 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From a “coalition of willing” to allied operation</a:t>
            </a:r>
          </a:p>
          <a:p>
            <a:pPr lvl="2" algn="l" rtl="0"/>
            <a:r>
              <a:rPr lang="en-US" sz="2400" dirty="0">
                <a:solidFill>
                  <a:schemeClr val="bg1"/>
                </a:solidFill>
              </a:rPr>
              <a:t>Merging Operation Enduring Freedom (OEF) with NATO-led ISAF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Burden Sharing – the new dimension:</a:t>
            </a:r>
          </a:p>
          <a:p>
            <a:pPr lvl="2" algn="l" rtl="0"/>
            <a:r>
              <a:rPr lang="en-US" sz="2400" dirty="0">
                <a:solidFill>
                  <a:schemeClr val="bg1"/>
                </a:solidFill>
              </a:rPr>
              <a:t>Risk Sharing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From Surge to Withdrawal:</a:t>
            </a:r>
          </a:p>
          <a:p>
            <a:pPr lvl="2" algn="l" rtl="0"/>
            <a:r>
              <a:rPr lang="en-US" sz="2400" dirty="0">
                <a:solidFill>
                  <a:schemeClr val="bg1"/>
                </a:solidFill>
              </a:rPr>
              <a:t>Issues, dilemmas, and the mixed balance sheet</a:t>
            </a: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Out of Area or Out of Business?</a:t>
            </a: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3500" dirty="0">
                <a:solidFill>
                  <a:schemeClr val="bg1"/>
                </a:solidFill>
              </a:rPr>
              <a:t>Discovering the Middle East: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The Mediterranean Dialogue, ICI …</a:t>
            </a:r>
          </a:p>
        </p:txBody>
      </p:sp>
    </p:spTree>
    <p:extLst>
      <p:ext uri="{BB962C8B-B14F-4D97-AF65-F5344CB8AC3E}">
        <p14:creationId xmlns:p14="http://schemas.microsoft.com/office/powerpoint/2010/main" val="3986047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E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Emerging from Irrelevance?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Revisionist Russia and the Southern Flank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8371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sz="3200" dirty="0">
                <a:solidFill>
                  <a:schemeClr val="bg1"/>
                </a:solidFill>
              </a:rPr>
              <a:t>The Russian Challenge – Refocusing on Collective Defense: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Ukraine – The First Stop?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NATO’s Deployment to East Europe and the Baltics </a:t>
            </a:r>
          </a:p>
          <a:p>
            <a:pPr algn="l" rtl="0"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NATO and its Southern Flank</a:t>
            </a:r>
          </a:p>
          <a:p>
            <a:pPr lvl="1" algn="l" rtl="0">
              <a:lnSpc>
                <a:spcPct val="100000"/>
              </a:lnSpc>
              <a:buClr>
                <a:srgbClr val="545454"/>
              </a:buClr>
              <a:buSzPct val="80000"/>
            </a:pPr>
            <a:r>
              <a:rPr lang="en-US" sz="2800" dirty="0">
                <a:solidFill>
                  <a:schemeClr val="bg1"/>
                </a:solidFill>
              </a:rPr>
              <a:t>Maritime security</a:t>
            </a:r>
          </a:p>
          <a:p>
            <a:pPr lvl="1" algn="l" rtl="0">
              <a:lnSpc>
                <a:spcPct val="100000"/>
              </a:lnSpc>
              <a:buClr>
                <a:srgbClr val="545454"/>
              </a:buClr>
              <a:buSzPct val="80000"/>
            </a:pPr>
            <a:r>
              <a:rPr lang="en-US" sz="2800" dirty="0">
                <a:solidFill>
                  <a:schemeClr val="bg1"/>
                </a:solidFill>
              </a:rPr>
              <a:t>Partnership, Defense-Building Capacity (DBC – training)</a:t>
            </a:r>
          </a:p>
          <a:p>
            <a:pPr lvl="1" algn="l" rtl="0">
              <a:lnSpc>
                <a:spcPct val="100000"/>
              </a:lnSpc>
              <a:buClr>
                <a:srgbClr val="545454"/>
              </a:buClr>
              <a:buSzPct val="80000"/>
            </a:pPr>
            <a:r>
              <a:rPr lang="en-US" sz="2800" dirty="0">
                <a:solidFill>
                  <a:schemeClr val="bg1"/>
                </a:solidFill>
              </a:rPr>
              <a:t>Assurances and Peacekeeping (wishful thinking?)</a:t>
            </a: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3200" dirty="0">
                <a:solidFill>
                  <a:schemeClr val="bg1"/>
                </a:solidFill>
              </a:rPr>
              <a:t>Will NATO withstand political challenges?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The “Trump Factor” and Burden Sharing – the 2% gap</a:t>
            </a:r>
          </a:p>
          <a:p>
            <a:pPr lvl="1" algn="l" rtl="0"/>
            <a:r>
              <a:rPr lang="en-US" sz="2800" dirty="0">
                <a:solidFill>
                  <a:schemeClr val="bg1"/>
                </a:solidFill>
              </a:rPr>
              <a:t>Populism, values, Brexit – Is there a future for Transatlantic Relations?</a:t>
            </a:r>
          </a:p>
        </p:txBody>
      </p:sp>
    </p:spTree>
    <p:extLst>
      <p:ext uri="{BB962C8B-B14F-4D97-AF65-F5344CB8AC3E}">
        <p14:creationId xmlns:p14="http://schemas.microsoft.com/office/powerpoint/2010/main" val="263197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E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23723" y="-357416"/>
            <a:ext cx="6056242" cy="2934847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NATO’s New Deployment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מציין מיקום תוכן 4">
            <a:extLst>
              <a:ext uri="{FF2B5EF4-FFF2-40B4-BE49-F238E27FC236}">
                <a16:creationId xmlns:a16="http://schemas.microsoft.com/office/drawing/2014/main" id="{9E594119-704E-44C9-BA74-23DFDCEA5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32" y="0"/>
            <a:ext cx="5548078" cy="434340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BBFF5F50-DB2A-4466-BD65-56C669A88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344" y="2703443"/>
            <a:ext cx="8117656" cy="404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29180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6366</TotalTime>
  <Words>358</Words>
  <Application>Microsoft Office PowerPoint</Application>
  <PresentationFormat>מסך רחב</PresentationFormat>
  <Paragraphs>52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ערכת נושא Office</vt:lpstr>
      <vt:lpstr>Intro to NATO</vt:lpstr>
      <vt:lpstr>Introduction to NATO</vt:lpstr>
      <vt:lpstr>NATO’ History: The Cold War and its Legacy </vt:lpstr>
      <vt:lpstr>The 1990s: “Europe Whole, Free and at Peace”</vt:lpstr>
      <vt:lpstr>Post September 11: NATO and the War on Terror </vt:lpstr>
      <vt:lpstr>Emerging from Irrelevance?  Revisionist Russia and the Southern Flank</vt:lpstr>
      <vt:lpstr>NATO’s New Deployment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NATO</dc:title>
  <dc:creator>Tommy Steiner</dc:creator>
  <cp:lastModifiedBy>Tommy Steiner</cp:lastModifiedBy>
  <cp:revision>12</cp:revision>
  <cp:lastPrinted>2017-03-20T20:30:57Z</cp:lastPrinted>
  <dcterms:created xsi:type="dcterms:W3CDTF">2017-03-19T08:27:55Z</dcterms:created>
  <dcterms:modified xsi:type="dcterms:W3CDTF">2019-02-27T07:14:30Z</dcterms:modified>
</cp:coreProperties>
</file>