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  <p:sldId id="265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11/9/2019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69848" y="1432223"/>
            <a:ext cx="9948672" cy="3035808"/>
          </a:xfrm>
        </p:spPr>
        <p:txBody>
          <a:bodyPr/>
          <a:lstStyle/>
          <a:p>
            <a:r>
              <a:rPr lang="en-US" sz="6600" dirty="0" smtClean="0"/>
              <a:t>I</a:t>
            </a:r>
            <a:r>
              <a:rPr lang="en-GB" sz="6600" dirty="0" err="1" smtClean="0"/>
              <a:t>nnovation</a:t>
            </a:r>
            <a:r>
              <a:rPr lang="en-GB" sz="6600" dirty="0" smtClean="0"/>
              <a:t> &amp; simulation</a:t>
            </a:r>
            <a:endParaRPr lang="he-IL" sz="66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Brig. </a:t>
            </a:r>
            <a:r>
              <a:rPr lang="en-GB" dirty="0" err="1"/>
              <a:t>E</a:t>
            </a:r>
            <a:r>
              <a:rPr lang="en-GB" dirty="0" err="1" smtClean="0"/>
              <a:t>ran</a:t>
            </a:r>
            <a:r>
              <a:rPr lang="en-GB" dirty="0" smtClean="0"/>
              <a:t> Niv</a:t>
            </a:r>
          </a:p>
          <a:p>
            <a:r>
              <a:rPr lang="en-GB" dirty="0" smtClean="0"/>
              <a:t>J5</a:t>
            </a:r>
            <a:endParaRPr lang="he-IL" dirty="0"/>
          </a:p>
        </p:txBody>
      </p:sp>
      <p:pic>
        <p:nvPicPr>
          <p:cNvPr id="2050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70" y="1432223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6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 - </a:t>
            </a:r>
            <a:r>
              <a:rPr lang="en-GB" dirty="0" err="1" smtClean="0"/>
              <a:t>ai</a:t>
            </a:r>
            <a:endParaRPr lang="he-IL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2139" y="2709775"/>
            <a:ext cx="716942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“We all know that with VA, AR, LVC, </a:t>
            </a:r>
          </a:p>
          <a:p>
            <a:r>
              <a:rPr lang="en-US" sz="2800" dirty="0"/>
              <a:t>AI, and the development of machine </a:t>
            </a:r>
          </a:p>
          <a:p>
            <a:r>
              <a:rPr lang="en-US" sz="2800" dirty="0"/>
              <a:t>learning, we in the military, in the DoD </a:t>
            </a:r>
          </a:p>
          <a:p>
            <a:r>
              <a:rPr lang="en-US" sz="2800" dirty="0"/>
              <a:t>are just too slow to take advantage… </a:t>
            </a:r>
          </a:p>
          <a:p>
            <a:r>
              <a:rPr lang="en-US" sz="2800" dirty="0"/>
              <a:t>It’s a challenge we are all going to </a:t>
            </a:r>
          </a:p>
          <a:p>
            <a:r>
              <a:rPr lang="en-US" sz="2800" dirty="0"/>
              <a:t>have to continue to face and work </a:t>
            </a:r>
          </a:p>
          <a:p>
            <a:r>
              <a:rPr lang="en-US" sz="2800" dirty="0"/>
              <a:t>through.” (Drummond, 2017)</a:t>
            </a:r>
          </a:p>
        </p:txBody>
      </p:sp>
    </p:spTree>
    <p:extLst>
      <p:ext uri="{BB962C8B-B14F-4D97-AF65-F5344CB8AC3E}">
        <p14:creationId xmlns:p14="http://schemas.microsoft.com/office/powerpoint/2010/main" val="283612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</a:t>
            </a:r>
            <a:r>
              <a:rPr lang="en-GB" dirty="0" err="1" smtClean="0"/>
              <a:t>summerise</a:t>
            </a:r>
            <a:r>
              <a:rPr lang="en-GB" dirty="0" smtClean="0"/>
              <a:t>…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9848" y="1882869"/>
            <a:ext cx="10058400" cy="4050792"/>
          </a:xfrm>
        </p:spPr>
        <p:txBody>
          <a:bodyPr>
            <a:noAutofit/>
          </a:bodyPr>
          <a:lstStyle/>
          <a:p>
            <a:pPr algn="l" rtl="0"/>
            <a:r>
              <a:rPr lang="en-GB" sz="2800" dirty="0" smtClean="0"/>
              <a:t>There is a need to examine new trends</a:t>
            </a:r>
          </a:p>
          <a:p>
            <a:pPr algn="l" rtl="0"/>
            <a:r>
              <a:rPr lang="en-GB" sz="2800" dirty="0" smtClean="0"/>
              <a:t>There is always more than one solution</a:t>
            </a:r>
          </a:p>
          <a:p>
            <a:pPr algn="l" rtl="0"/>
            <a:r>
              <a:rPr lang="en-GB" sz="2800" dirty="0" smtClean="0"/>
              <a:t>the insights has a powerful influence on the build up planning</a:t>
            </a:r>
          </a:p>
          <a:p>
            <a:pPr algn="l" rtl="0"/>
            <a:r>
              <a:rPr lang="en-GB" sz="2800" dirty="0" smtClean="0"/>
              <a:t>The cost of mistake is enormous</a:t>
            </a:r>
          </a:p>
          <a:p>
            <a:pPr algn="l" rtl="0"/>
            <a:r>
              <a:rPr lang="en-GB" sz="2800" dirty="0" smtClean="0"/>
              <a:t>We need to develop simulations that train, educated and support our decisions.</a:t>
            </a:r>
          </a:p>
          <a:p>
            <a:pPr algn="l" rtl="0"/>
            <a:r>
              <a:rPr lang="en-GB" sz="2800" dirty="0" smtClean="0"/>
              <a:t>The development of the data science and simulation enable us to examine new concepts faster and more accurate</a:t>
            </a:r>
          </a:p>
          <a:p>
            <a:pPr algn="l" rtl="0"/>
            <a:r>
              <a:rPr lang="en-GB" sz="2800" dirty="0" smtClean="0"/>
              <a:t>The IDF </a:t>
            </a:r>
            <a:r>
              <a:rPr lang="en-US" sz="2800" dirty="0"/>
              <a:t>w</a:t>
            </a:r>
            <a:r>
              <a:rPr lang="en-US" sz="2800" dirty="0" smtClean="0"/>
              <a:t>ill </a:t>
            </a:r>
            <a:r>
              <a:rPr lang="en-US" sz="2800" dirty="0"/>
              <a:t>be happy for fruitful collaborations</a:t>
            </a:r>
            <a:endParaRPr lang="en-GB" sz="2800" dirty="0" smtClean="0"/>
          </a:p>
          <a:p>
            <a:pPr marL="0" indent="0" algn="l" rtl="0">
              <a:buNone/>
            </a:pPr>
            <a:endParaRPr lang="en-GB" sz="2800" dirty="0" smtClean="0"/>
          </a:p>
          <a:p>
            <a:pPr algn="l" rtl="0"/>
            <a:endParaRPr lang="en-GB" sz="2800" dirty="0" smtClean="0"/>
          </a:p>
          <a:p>
            <a:pPr algn="l" rtl="0"/>
            <a:endParaRPr lang="en-GB" sz="2800" dirty="0" smtClean="0"/>
          </a:p>
          <a:p>
            <a:pPr algn="l" rtl="0"/>
            <a:endParaRPr lang="en-GB" sz="2800" dirty="0" smtClean="0"/>
          </a:p>
          <a:p>
            <a:pPr algn="l" rtl="0"/>
            <a:endParaRPr lang="en-GB" sz="2800" dirty="0" smtClean="0"/>
          </a:p>
          <a:p>
            <a:pPr algn="l" rtl="0"/>
            <a:endParaRPr lang="en-GB" sz="2800" dirty="0" smtClean="0"/>
          </a:p>
          <a:p>
            <a:pPr algn="l" rtl="0"/>
            <a:endParaRPr lang="en-GB" sz="2800" dirty="0" smtClean="0"/>
          </a:p>
          <a:p>
            <a:pPr algn="l" rtl="0"/>
            <a:endParaRPr lang="en-GB" sz="2800" dirty="0" smtClean="0"/>
          </a:p>
          <a:p>
            <a:pPr algn="l" rtl="0"/>
            <a:endParaRPr lang="en-GB" sz="2800" dirty="0" smtClean="0"/>
          </a:p>
          <a:p>
            <a:pPr algn="l" rtl="0"/>
            <a:endParaRPr lang="he-IL" sz="2800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תוצאת תמונה עבור ‪simulationi want it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93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352800" y="2909780"/>
            <a:ext cx="5353878" cy="1609344"/>
          </a:xfrm>
        </p:spPr>
        <p:txBody>
          <a:bodyPr>
            <a:noAutofit/>
          </a:bodyPr>
          <a:lstStyle/>
          <a:p>
            <a:r>
              <a:rPr lang="en-GB" sz="8000" dirty="0" smtClean="0"/>
              <a:t>Questions?</a:t>
            </a:r>
            <a:endParaRPr lang="he-IL" sz="8000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13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</a:t>
            </a:r>
            <a:r>
              <a:rPr lang="en-US" dirty="0" err="1" smtClean="0"/>
              <a:t>kokhba</a:t>
            </a:r>
            <a:r>
              <a:rPr lang="en-US" dirty="0" smtClean="0"/>
              <a:t> revolt 132-136 CE</a:t>
            </a:r>
            <a:endParaRPr lang="he-IL" dirty="0"/>
          </a:p>
        </p:txBody>
      </p:sp>
      <p:pic>
        <p:nvPicPr>
          <p:cNvPr id="1026" name="Picture 2" descr="תוצאת תמונה עבור ‪bar kochba revolt‬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7" y="2201334"/>
            <a:ext cx="6383552" cy="31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5282" y="5621867"/>
            <a:ext cx="5342241" cy="9541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“To build a bridge up to half the river” / </a:t>
            </a:r>
            <a:r>
              <a:rPr lang="en-GB" sz="2800" dirty="0" err="1" smtClean="0"/>
              <a:t>Harkabi</a:t>
            </a:r>
            <a:endParaRPr lang="he-IL" sz="2800" dirty="0"/>
          </a:p>
        </p:txBody>
      </p:sp>
      <p:pic>
        <p:nvPicPr>
          <p:cNvPr id="1032" name="Picture 8" descr="תוצאת תמונה עבור ‪bar kochva Yehoshafat Harkabi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51" y="1838939"/>
            <a:ext cx="3093029" cy="49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gat Symb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0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dirty="0" smtClean="0"/>
              <a:t>Where is the troop?</a:t>
            </a:r>
          </a:p>
          <a:p>
            <a:pPr algn="l" rtl="0"/>
            <a:r>
              <a:rPr lang="en-US" sz="2800" dirty="0" smtClean="0"/>
              <a:t>Is there a line of sight?</a:t>
            </a:r>
          </a:p>
          <a:p>
            <a:pPr algn="l" rtl="0"/>
            <a:r>
              <a:rPr lang="en-US" sz="2800" dirty="0" smtClean="0"/>
              <a:t>Collateral damage?</a:t>
            </a:r>
          </a:p>
          <a:p>
            <a:pPr algn="l" rtl="0"/>
            <a:endParaRPr lang="en-US" sz="2800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תוצאת תמונה עבור ‪urban battl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תוצאת תמונה עבור ‪urban battle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6" descr="תוצאת תמונה עבור ‪urban battle‬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176" name="Picture 8" descr="תמונה קשור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329" y="1655120"/>
            <a:ext cx="5337522" cy="35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תוצאת תמונה עבור ‪urban battl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18" y="4001030"/>
            <a:ext cx="3336925" cy="26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תוצאת תמונה עבור ‪intelligence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78" y="5101535"/>
            <a:ext cx="3873528" cy="17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2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judgment</a:t>
            </a:r>
            <a:endParaRPr lang="he-IL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תוצאת תמונה עבור ‪defence urban battle‬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3976"/>
            <a:ext cx="8868879" cy="44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תוצאת תמונה עבור ‪defence urban battle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49" y="1655120"/>
            <a:ext cx="4079829" cy="229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57252" y="4399722"/>
            <a:ext cx="249140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Be reasonable!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328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he-IL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תוצאת תמונה עבור ‪bomb on house‬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80" y="2806700"/>
            <a:ext cx="501589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1069848" y="175034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dirty="0" smtClean="0"/>
              <a:t>Bombing of London, house of commons</a:t>
            </a:r>
          </a:p>
          <a:p>
            <a:pPr algn="l" rtl="0"/>
            <a:r>
              <a:rPr lang="en-GB" sz="2800" dirty="0" smtClean="0"/>
              <a:t>What is happening in the first 5 minutes?</a:t>
            </a:r>
          </a:p>
          <a:p>
            <a:pPr algn="l" rtl="0"/>
            <a:r>
              <a:rPr lang="en-GB" sz="2800" dirty="0" smtClean="0"/>
              <a:t>30 minutes?</a:t>
            </a:r>
          </a:p>
          <a:p>
            <a:pPr algn="l" rtl="0"/>
            <a:r>
              <a:rPr lang="en-GB" sz="2800" dirty="0" smtClean="0"/>
              <a:t>60 minutes?</a:t>
            </a:r>
          </a:p>
          <a:p>
            <a:pPr algn="l" rtl="0"/>
            <a:r>
              <a:rPr lang="en-GB" sz="2800" dirty="0" smtClean="0"/>
              <a:t>4 hours?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05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2400" dirty="0" smtClean="0"/>
              <a:t>At the same time</a:t>
            </a:r>
          </a:p>
          <a:p>
            <a:pPr algn="l" rtl="0"/>
            <a:r>
              <a:rPr lang="en-GB" sz="2400" dirty="0" smtClean="0"/>
              <a:t>On a shared system</a:t>
            </a:r>
          </a:p>
          <a:p>
            <a:pPr algn="l" rtl="0"/>
            <a:r>
              <a:rPr lang="en-GB" sz="2400" dirty="0" smtClean="0"/>
              <a:t>From different places</a:t>
            </a:r>
            <a:endParaRPr lang="he-IL" sz="2400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תוצאת תמונה עבור ‪battle joint missio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75" y="1648149"/>
            <a:ext cx="4180368" cy="23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תוצאת תמונה עבור ‪battle joint mission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24" y="1572810"/>
            <a:ext cx="3744332" cy="24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תוצאת תמונה עבור ‪battle joint mission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62" y="3914731"/>
            <a:ext cx="4479588" cy="29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תוצאת תמונה עבור ‪war room battle assessment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10" descr="תוצאת תמונה עבור ‪war room battle assessment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132" name="Picture 12" descr="תוצאת תמונה עבור ‪war room battle assessment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9" y="3655163"/>
            <a:ext cx="4944184" cy="32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So, we want it…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GB" sz="2800" dirty="0" smtClean="0"/>
              <a:t>Accurate</a:t>
            </a:r>
          </a:p>
          <a:p>
            <a:pPr algn="l" rtl="0"/>
            <a:r>
              <a:rPr lang="en-GB" sz="2800" dirty="0" smtClean="0"/>
              <a:t>Reasonable</a:t>
            </a:r>
          </a:p>
          <a:p>
            <a:pPr algn="l" rtl="0"/>
            <a:r>
              <a:rPr lang="en-GB" sz="2800" dirty="0" smtClean="0"/>
              <a:t>Professional</a:t>
            </a:r>
          </a:p>
          <a:p>
            <a:pPr algn="l" rtl="0"/>
            <a:r>
              <a:rPr lang="en-GB" sz="2800" dirty="0" smtClean="0"/>
              <a:t>Simultaneously</a:t>
            </a:r>
          </a:p>
          <a:p>
            <a:pPr algn="l" rtl="0"/>
            <a:r>
              <a:rPr lang="en-GB" sz="2800" dirty="0" smtClean="0"/>
              <a:t>decentralized</a:t>
            </a:r>
          </a:p>
          <a:p>
            <a:pPr algn="l" rtl="0"/>
            <a:r>
              <a:rPr lang="en-GB" sz="2800" dirty="0" err="1" smtClean="0"/>
              <a:t>continous</a:t>
            </a:r>
            <a:endParaRPr lang="en-GB" sz="2800" dirty="0" smtClean="0"/>
          </a:p>
          <a:p>
            <a:pPr algn="l" rtl="0"/>
            <a:r>
              <a:rPr lang="en-GB" sz="2800" dirty="0" smtClean="0"/>
              <a:t>Easy-going</a:t>
            </a:r>
          </a:p>
          <a:p>
            <a:pPr algn="l" rtl="0"/>
            <a:r>
              <a:rPr lang="en-GB" sz="2800" dirty="0" smtClean="0"/>
              <a:t>And … Cheap</a:t>
            </a:r>
          </a:p>
          <a:p>
            <a:pPr algn="l" rtl="0"/>
            <a:endParaRPr lang="en-GB" sz="2800" dirty="0" smtClean="0"/>
          </a:p>
          <a:p>
            <a:pPr algn="l" rtl="0"/>
            <a:endParaRPr lang="en-GB" sz="2800" dirty="0" smtClean="0"/>
          </a:p>
          <a:p>
            <a:pPr algn="l" rtl="0"/>
            <a:endParaRPr lang="en-GB" sz="2800" dirty="0" smtClean="0"/>
          </a:p>
          <a:p>
            <a:pPr algn="l" rtl="0"/>
            <a:endParaRPr lang="en-GB" sz="2800" dirty="0" smtClean="0"/>
          </a:p>
          <a:p>
            <a:pPr algn="l" rtl="0"/>
            <a:endParaRPr lang="he-IL" sz="2800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תוצאת תמונה עבור ‪simulationi want it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02" name="Picture 6" descr="תוצאת תמונה עבור ‪simulationi want it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53" y="2220088"/>
            <a:ext cx="7043439" cy="39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9048" y="6272519"/>
            <a:ext cx="376361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STE, OWT, AR, TSS,TMT…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25403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STILL, THERE ARE CHALLENGES…</a:t>
            </a:r>
            <a:endParaRPr lang="he-IL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942848" y="222024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dirty="0"/>
              <a:t>E</a:t>
            </a:r>
            <a:r>
              <a:rPr lang="en-GB" sz="2800" dirty="0" smtClean="0"/>
              <a:t>valuating Enemy’s COA</a:t>
            </a:r>
          </a:p>
          <a:p>
            <a:pPr algn="l" rtl="0"/>
            <a:r>
              <a:rPr lang="en-GB" sz="2800" dirty="0" smtClean="0"/>
              <a:t>Full use of all means of combat</a:t>
            </a:r>
          </a:p>
          <a:p>
            <a:pPr algn="l" rtl="0"/>
            <a:r>
              <a:rPr lang="en-GB" sz="2800" dirty="0" smtClean="0"/>
              <a:t>Management of uncertainties</a:t>
            </a:r>
          </a:p>
          <a:p>
            <a:pPr algn="l" rtl="0"/>
            <a:r>
              <a:rPr lang="en-GB" sz="2800" dirty="0"/>
              <a:t>A</a:t>
            </a:r>
            <a:r>
              <a:rPr lang="en-GB" sz="2800" dirty="0" smtClean="0"/>
              <a:t>cting faster than the enemy</a:t>
            </a:r>
          </a:p>
          <a:p>
            <a:pPr algn="l" rtl="0"/>
            <a:r>
              <a:rPr lang="en-GB" sz="2800" dirty="0" smtClean="0"/>
              <a:t>Winning the learning competition</a:t>
            </a:r>
          </a:p>
          <a:p>
            <a:pPr algn="l" rtl="0"/>
            <a:r>
              <a:rPr lang="en-GB" sz="2800" dirty="0" smtClean="0"/>
              <a:t>.</a:t>
            </a:r>
          </a:p>
          <a:p>
            <a:pPr algn="l" rtl="0"/>
            <a:r>
              <a:rPr lang="en-GB" sz="2800" dirty="0" smtClean="0"/>
              <a:t>.</a:t>
            </a:r>
          </a:p>
          <a:p>
            <a:pPr algn="l" rtl="0"/>
            <a:r>
              <a:rPr lang="en-GB" sz="2800" dirty="0" smtClean="0"/>
              <a:t>.</a:t>
            </a:r>
          </a:p>
          <a:p>
            <a:pPr algn="l" rtl="0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0361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 - </a:t>
            </a:r>
            <a:r>
              <a:rPr lang="en-GB" dirty="0" err="1" smtClean="0"/>
              <a:t>ai</a:t>
            </a:r>
            <a:endParaRPr lang="he-IL" dirty="0"/>
          </a:p>
        </p:txBody>
      </p:sp>
      <p:pic>
        <p:nvPicPr>
          <p:cNvPr id="4" name="Picture 2" descr="Agat 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1682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8158" y="2561788"/>
            <a:ext cx="688864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There is a need to build simulations </a:t>
            </a:r>
          </a:p>
          <a:p>
            <a:r>
              <a:rPr lang="en-US" sz="2800" dirty="0"/>
              <a:t>that are themselves learning agents - </a:t>
            </a:r>
          </a:p>
          <a:p>
            <a:r>
              <a:rPr lang="en-US" sz="2800" dirty="0"/>
              <a:t>Able to compare their outcomes with </a:t>
            </a:r>
          </a:p>
          <a:p>
            <a:r>
              <a:rPr lang="en-US" sz="2800" dirty="0"/>
              <a:t>actual results, assign “blame,” and </a:t>
            </a:r>
          </a:p>
          <a:p>
            <a:r>
              <a:rPr lang="en-US" sz="2800" dirty="0"/>
              <a:t>adjust parameters in a semi-automated </a:t>
            </a:r>
          </a:p>
          <a:p>
            <a:r>
              <a:rPr lang="en-US" sz="2800" dirty="0"/>
              <a:t>or automated way” (</a:t>
            </a:r>
            <a:r>
              <a:rPr lang="en-US" sz="2800" dirty="0" err="1"/>
              <a:t>Surdu</a:t>
            </a:r>
            <a:r>
              <a:rPr lang="en-US" sz="2800" dirty="0"/>
              <a:t>, </a:t>
            </a:r>
            <a:r>
              <a:rPr lang="en-US" sz="2800" dirty="0" smtClean="0"/>
              <a:t>2007)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8189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וג עץ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TM03090434[[fn=סוג עץ]]</Template>
  <TotalTime>3070</TotalTime>
  <Words>325</Words>
  <Application>Microsoft Office PowerPoint</Application>
  <PresentationFormat>מסך רחב</PresentationFormat>
  <Paragraphs>76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8" baseType="lpstr">
      <vt:lpstr>Arial</vt:lpstr>
      <vt:lpstr>David</vt:lpstr>
      <vt:lpstr>Rockwell</vt:lpstr>
      <vt:lpstr>Rockwell Condensed</vt:lpstr>
      <vt:lpstr>Wingdings</vt:lpstr>
      <vt:lpstr>סוג עץ</vt:lpstr>
      <vt:lpstr>Innovation &amp; simulation</vt:lpstr>
      <vt:lpstr>Bar kokhba revolt 132-136 CE</vt:lpstr>
      <vt:lpstr>representation</vt:lpstr>
      <vt:lpstr>judgment</vt:lpstr>
      <vt:lpstr>assessment</vt:lpstr>
      <vt:lpstr>joint</vt:lpstr>
      <vt:lpstr>So, we want it…</vt:lpstr>
      <vt:lpstr>STILL, THERE ARE CHALLENGES…</vt:lpstr>
      <vt:lpstr>What next - ai</vt:lpstr>
      <vt:lpstr>What next - ai</vt:lpstr>
      <vt:lpstr>To summerise…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&amp; simulation</dc:title>
  <dc:creator>ערן ניב</dc:creator>
  <cp:lastModifiedBy>ערן ניב</cp:lastModifiedBy>
  <cp:revision>23</cp:revision>
  <dcterms:created xsi:type="dcterms:W3CDTF">2019-11-09T17:41:55Z</dcterms:created>
  <dcterms:modified xsi:type="dcterms:W3CDTF">2019-11-11T20:52:03Z</dcterms:modified>
</cp:coreProperties>
</file>