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handoutMasterIdLst>
    <p:handoutMasterId r:id="rId10"/>
  </p:handoutMasterIdLst>
  <p:sldIdLst>
    <p:sldId id="272" r:id="rId2"/>
    <p:sldId id="271" r:id="rId3"/>
    <p:sldId id="273" r:id="rId4"/>
    <p:sldId id="264" r:id="rId5"/>
    <p:sldId id="268" r:id="rId6"/>
    <p:sldId id="270" r:id="rId7"/>
    <p:sldId id="263" r:id="rId8"/>
    <p:sldId id="275" r:id="rId9"/>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40" d="100"/>
          <a:sy n="40" d="100"/>
        </p:scale>
        <p:origin x="-72"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sz="quarter" idx="1"/>
          </p:nvPr>
        </p:nvSpPr>
        <p:spPr>
          <a:xfrm>
            <a:off x="1596" y="0"/>
            <a:ext cx="2985558" cy="502835"/>
          </a:xfrm>
          <a:prstGeom prst="rect">
            <a:avLst/>
          </a:prstGeom>
        </p:spPr>
        <p:txBody>
          <a:bodyPr vert="horz" lIns="96634" tIns="48317" rIns="96634" bIns="48317" rtlCol="1"/>
          <a:lstStyle>
            <a:lvl1pPr algn="l">
              <a:defRPr sz="1300"/>
            </a:lvl1pPr>
          </a:lstStyle>
          <a:p>
            <a:fld id="{5A29CB47-F789-4992-B728-EB6CFAD8BF4C}" type="datetimeFigureOut">
              <a:rPr lang="he-IL" smtClean="0"/>
              <a:pPr/>
              <a:t>א'/סיון/תשע"ט</a:t>
            </a:fld>
            <a:endParaRPr lang="he-IL"/>
          </a:p>
        </p:txBody>
      </p:sp>
      <p:sp>
        <p:nvSpPr>
          <p:cNvPr id="4" name="מציין מיקום של כותרת תחתונה 3"/>
          <p:cNvSpPr>
            <a:spLocks noGrp="1"/>
          </p:cNvSpPr>
          <p:nvPr>
            <p:ph type="ftr" sz="quarter" idx="2"/>
          </p:nvPr>
        </p:nvSpPr>
        <p:spPr>
          <a:xfrm>
            <a:off x="3904192" y="9519055"/>
            <a:ext cx="2985558" cy="502834"/>
          </a:xfrm>
          <a:prstGeom prst="rect">
            <a:avLst/>
          </a:prstGeom>
        </p:spPr>
        <p:txBody>
          <a:bodyPr vert="horz" lIns="96634" tIns="48317" rIns="96634" bIns="48317"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6" y="9519055"/>
            <a:ext cx="2985558" cy="502834"/>
          </a:xfrm>
          <a:prstGeom prst="rect">
            <a:avLst/>
          </a:prstGeom>
        </p:spPr>
        <p:txBody>
          <a:bodyPr vert="horz" lIns="96634" tIns="48317" rIns="96634" bIns="48317" rtlCol="1" anchor="b"/>
          <a:lstStyle>
            <a:lvl1pPr algn="l">
              <a:defRPr sz="1300"/>
            </a:lvl1pPr>
          </a:lstStyle>
          <a:p>
            <a:fld id="{32D0C675-4EF0-44E6-AA4D-4A3DF0B7C4A6}" type="slidenum">
              <a:rPr lang="he-IL" smtClean="0"/>
              <a:pPr/>
              <a:t>‹#›</a:t>
            </a:fld>
            <a:endParaRPr lang="he-IL"/>
          </a:p>
        </p:txBody>
      </p:sp>
    </p:spTree>
    <p:extLst>
      <p:ext uri="{BB962C8B-B14F-4D97-AF65-F5344CB8AC3E}">
        <p14:creationId xmlns:p14="http://schemas.microsoft.com/office/powerpoint/2010/main" xmlns="" val="3037211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6213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4382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7185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8839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44425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2518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07640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1096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33229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0933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38401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4135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91352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93422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403813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21738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א'/סיון/תשע"ט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88336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DE791E-825E-4F78-BDFF-5E678E3B8057}" type="datetimeFigureOut">
              <a:rPr lang="he-IL" smtClean="0"/>
              <a:pPr/>
              <a:t>א'/סיון/תשע"ט</a:t>
            </a:fld>
            <a:endParaRPr lang="he-I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407996411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56060709-3C80-4B6A-81B3-D47F4A4CE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9">
            <a:extLst>
              <a:ext uri="{FF2B5EF4-FFF2-40B4-BE49-F238E27FC236}">
                <a16:creationId xmlns:a16="http://schemas.microsoft.com/office/drawing/2014/main" xmlns="" id="{E64386B7-0EAA-415F-B126-535C64645B89}"/>
              </a:ext>
            </a:extLst>
          </p:cNvPr>
          <p:cNvSpPr txBox="1"/>
          <p:nvPr/>
        </p:nvSpPr>
        <p:spPr>
          <a:xfrm>
            <a:off x="6427524" y="369122"/>
            <a:ext cx="5304895" cy="5556442"/>
          </a:xfrm>
          <a:prstGeom prst="rect">
            <a:avLst/>
          </a:prstGeom>
        </p:spPr>
        <p:txBody>
          <a:bodyPr vert="horz" lIns="91440" tIns="45720" rIns="91440" bIns="45720" rtlCol="0" anchor="ctr">
            <a:noAutofit/>
          </a:bodyPr>
          <a:lstStyle/>
          <a:p>
            <a:pPr algn="ctr" rtl="1">
              <a:spcBef>
                <a:spcPct val="0"/>
              </a:spcBef>
              <a:spcAft>
                <a:spcPts val="600"/>
              </a:spcAft>
            </a:pPr>
            <a:r>
              <a:rPr lang="en-US" sz="3600" b="1" cap="all" dirty="0">
                <a:ln w="3175" cmpd="sng">
                  <a:noFill/>
                </a:ln>
                <a:solidFill>
                  <a:srgbClr val="000099"/>
                </a:solidFill>
                <a:latin typeface="Arial" panose="020B0604020202020204" pitchFamily="34" charset="0"/>
                <a:ea typeface="+mj-ea"/>
                <a:cs typeface="Arial" panose="020B0604020202020204" pitchFamily="34" charset="0"/>
              </a:rPr>
              <a:t>National Infrastructure </a:t>
            </a:r>
            <a:r>
              <a:rPr lang="en-US" sz="3600" b="1" cap="all" dirty="0" smtClean="0">
                <a:ln w="3175" cmpd="sng">
                  <a:noFill/>
                </a:ln>
                <a:solidFill>
                  <a:srgbClr val="000099"/>
                </a:solidFill>
                <a:latin typeface="Arial" panose="020B0604020202020204" pitchFamily="34" charset="0"/>
                <a:ea typeface="+mj-ea"/>
                <a:cs typeface="Arial" panose="020B0604020202020204" pitchFamily="34" charset="0"/>
              </a:rPr>
              <a:t>Tour</a:t>
            </a:r>
          </a:p>
          <a:p>
            <a:pPr algn="ctr" rtl="1">
              <a:spcBef>
                <a:spcPct val="0"/>
              </a:spcBef>
              <a:spcAft>
                <a:spcPts val="600"/>
              </a:spcAft>
            </a:pPr>
            <a:r>
              <a:rPr lang="en-US" sz="6600" b="1" cap="all" dirty="0" smtClean="0">
                <a:ln w="3175" cmpd="sng">
                  <a:noFill/>
                </a:ln>
                <a:solidFill>
                  <a:srgbClr val="000099"/>
                </a:solidFill>
                <a:latin typeface="Arial" panose="020B0604020202020204" pitchFamily="34" charset="0"/>
                <a:ea typeface="+mj-ea"/>
                <a:cs typeface="Arial" panose="020B0604020202020204" pitchFamily="34" charset="0"/>
              </a:rPr>
              <a:t>6.6.2019</a:t>
            </a:r>
            <a:endParaRPr lang="en-US" sz="6600" b="1" cap="all" dirty="0">
              <a:ln w="3175" cmpd="sng">
                <a:noFill/>
              </a:ln>
              <a:solidFill>
                <a:srgbClr val="000099"/>
              </a:solidFill>
              <a:latin typeface="Arial" panose="020B0604020202020204" pitchFamily="34" charset="0"/>
              <a:ea typeface="+mj-ea"/>
              <a:cs typeface="Arial" panose="020B0604020202020204" pitchFamily="34" charset="0"/>
            </a:endParaRPr>
          </a:p>
        </p:txBody>
      </p:sp>
      <p:pic>
        <p:nvPicPr>
          <p:cNvPr id="5" name="Picture 2" descr="×ª××¦××ª ×ª××× × ×¢×××¨ ×ª××× × ××©">
            <a:extLst>
              <a:ext uri="{FF2B5EF4-FFF2-40B4-BE49-F238E27FC236}">
                <a16:creationId xmlns:a16="http://schemas.microsoft.com/office/drawing/2014/main" xmlns="" id="{A35E9B7C-E336-482E-A4C1-FBB145C6D9D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810" r="-6" b="4839"/>
          <a:stretch/>
        </p:blipFill>
        <p:spPr bwMode="auto">
          <a:xfrm>
            <a:off x="5" y="10"/>
            <a:ext cx="5967938" cy="2285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xmlns="">
                <a:solidFill>
                  <a:srgbClr val="FFFFFF"/>
                </a:solidFill>
              </a14:hiddenFill>
            </a:ext>
          </a:extLst>
        </p:spPr>
      </p:pic>
      <p:pic>
        <p:nvPicPr>
          <p:cNvPr id="6" name="Picture 4" descr="×ª××¦××ª ×ª××× × ×¢×××¨ ××××">
            <a:extLst>
              <a:ext uri="{FF2B5EF4-FFF2-40B4-BE49-F238E27FC236}">
                <a16:creationId xmlns:a16="http://schemas.microsoft.com/office/drawing/2014/main" xmlns="" id="{5BE9AFE3-A909-4C21-BC7B-0C3F6E1BC96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479" b="2"/>
          <a:stretch/>
        </p:blipFill>
        <p:spPr bwMode="auto">
          <a:xfrm>
            <a:off x="-6" y="2286000"/>
            <a:ext cx="5967937" cy="22860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xmlns="">
                <a:solidFill>
                  <a:srgbClr val="FFFFFF"/>
                </a:solidFill>
              </a14:hiddenFill>
            </a:ext>
          </a:extLst>
        </p:spPr>
      </p:pic>
      <p:pic>
        <p:nvPicPr>
          <p:cNvPr id="4" name="Picture 6" descr="×ª××¦××ª ×ª××× × ×¢×××¨ ××××¨">
            <a:extLst>
              <a:ext uri="{FF2B5EF4-FFF2-40B4-BE49-F238E27FC236}">
                <a16:creationId xmlns:a16="http://schemas.microsoft.com/office/drawing/2014/main" xmlns="" id="{BC3FEC43-B074-45B8-8937-3C04AEAC8D1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427" r="33448"/>
          <a:stretch/>
        </p:blipFill>
        <p:spPr bwMode="auto">
          <a:xfrm>
            <a:off x="3173" y="4532233"/>
            <a:ext cx="5964758" cy="22860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xmlns="">
                <a:solidFill>
                  <a:srgbClr val="FFFFFF"/>
                </a:solidFill>
              </a14:hiddenFill>
            </a:ext>
          </a:extLst>
        </p:spPr>
      </p:pic>
      <p:grpSp>
        <p:nvGrpSpPr>
          <p:cNvPr id="14" name="Group 13">
            <a:extLst>
              <a:ext uri="{FF2B5EF4-FFF2-40B4-BE49-F238E27FC236}">
                <a16:creationId xmlns:a16="http://schemas.microsoft.com/office/drawing/2014/main" xmlns="" id="{D8354777-8EFA-4BBB-B241-7BA3D2AD20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xmlns="" id="{5911F339-73D4-4FD1-B9FD-110DE52FD1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B26CF408-B725-42F1-9FB3-051D8BC2EB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975186F7-CA17-495B-A134-3B921E9A77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0C93BB6D-C752-4FD8-8EEA-C24021A510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33A3D6F6-75AD-4261-ADFA-BE6B748776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49769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ª×©×ª×××ª ×××××××ª ×ª××× ×">
            <a:extLst>
              <a:ext uri="{FF2B5EF4-FFF2-40B4-BE49-F238E27FC236}">
                <a16:creationId xmlns:a16="http://schemas.microsoft.com/office/drawing/2014/main" xmlns="" id="{B8826C21-3B53-45DA-9DE1-7F4863FDD4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3BA5B4E5-77AC-40F0-BECF-3BA78F65B54B}"/>
              </a:ext>
            </a:extLst>
          </p:cNvPr>
          <p:cNvSpPr txBox="1"/>
          <p:nvPr/>
        </p:nvSpPr>
        <p:spPr>
          <a:xfrm>
            <a:off x="223629" y="322998"/>
            <a:ext cx="12192000" cy="861774"/>
          </a:xfrm>
          <a:prstGeom prst="rect">
            <a:avLst/>
          </a:prstGeom>
          <a:noFill/>
        </p:spPr>
        <p:txBody>
          <a:bodyPr wrap="square" rtlCol="1">
            <a:spAutoFit/>
          </a:bodyPr>
          <a:lstStyle/>
          <a:p>
            <a:pPr algn="ctr" rtl="1"/>
            <a:r>
              <a:rPr lang="he-IL" sz="5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המטרה </a:t>
            </a:r>
          </a:p>
        </p:txBody>
      </p:sp>
      <p:sp>
        <p:nvSpPr>
          <p:cNvPr id="23" name="מלבן 22">
            <a:extLst>
              <a:ext uri="{FF2B5EF4-FFF2-40B4-BE49-F238E27FC236}">
                <a16:creationId xmlns:a16="http://schemas.microsoft.com/office/drawing/2014/main" xmlns="" id="{2C9EA901-DC5C-4136-A27C-F5F9778071A2}"/>
              </a:ext>
            </a:extLst>
          </p:cNvPr>
          <p:cNvSpPr/>
          <p:nvPr/>
        </p:nvSpPr>
        <p:spPr>
          <a:xfrm>
            <a:off x="1851660" y="322998"/>
            <a:ext cx="8641080" cy="3334602"/>
          </a:xfrm>
          <a:prstGeom prst="rect">
            <a:avLst/>
          </a:prstGeom>
          <a:solidFill>
            <a:schemeClr val="tx1">
              <a:lumMod val="75000"/>
            </a:schemeClr>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32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a:t>
            </a:r>
            <a:r>
              <a:rPr lang="he-IL" sz="32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he-IL" sz="32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2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Exposure to the world of national infrastructures in the State of Israel, focusing on the world of energy and transportation</a:t>
            </a:r>
            <a:r>
              <a:rPr lang="en-US" sz="2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lnSpc>
                <a:spcPct val="150000"/>
              </a:lnSpc>
            </a:pPr>
            <a:r>
              <a:rPr lang="en-US" sz="2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order to enable a national-systematic-infrastructural observation, long-term among senior officials </a:t>
            </a:r>
            <a:endParaRPr lang="he-IL" sz="2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845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ª×©×ª×××ª ×××××××ª">
            <a:extLst>
              <a:ext uri="{FF2B5EF4-FFF2-40B4-BE49-F238E27FC236}">
                <a16:creationId xmlns:a16="http://schemas.microsoft.com/office/drawing/2014/main" xmlns="" id="{0679E993-718B-4E12-AA82-1258E559A7D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00388"/>
            <a:ext cx="12192000" cy="165761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3BA5B4E5-77AC-40F0-BECF-3BA78F65B54B}"/>
              </a:ext>
            </a:extLst>
          </p:cNvPr>
          <p:cNvSpPr txBox="1"/>
          <p:nvPr/>
        </p:nvSpPr>
        <p:spPr>
          <a:xfrm>
            <a:off x="520148" y="491303"/>
            <a:ext cx="2319131" cy="646331"/>
          </a:xfrm>
          <a:prstGeom prst="rect">
            <a:avLst/>
          </a:prstGeom>
          <a:noFill/>
        </p:spPr>
        <p:txBody>
          <a:bodyPr wrap="square" rtlCol="1">
            <a:spAutoFit/>
          </a:bodyPr>
          <a:lstStyle/>
          <a:p>
            <a:pPr algn="ctr" rtl="1"/>
            <a:r>
              <a:rPr lang="en-US"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a:t>
            </a:r>
            <a:endParaRPr lang="he-IL" sz="5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מלבן 22">
            <a:extLst>
              <a:ext uri="{FF2B5EF4-FFF2-40B4-BE49-F238E27FC236}">
                <a16:creationId xmlns:a16="http://schemas.microsoft.com/office/drawing/2014/main" xmlns="" id="{2C9EA901-DC5C-4136-A27C-F5F9778071A2}"/>
              </a:ext>
            </a:extLst>
          </p:cNvPr>
          <p:cNvSpPr/>
          <p:nvPr/>
        </p:nvSpPr>
        <p:spPr>
          <a:xfrm>
            <a:off x="3543300" y="419101"/>
            <a:ext cx="8327336" cy="5124450"/>
          </a:xfrm>
          <a:prstGeom prst="rect">
            <a:avLst/>
          </a:prstGeom>
          <a:solidFill>
            <a:schemeClr val="tx1">
              <a:lumMod val="75000"/>
            </a:schemeClr>
          </a:solid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National I</a:t>
            </a:r>
            <a:r>
              <a:rPr lang="en-US" sz="2200" b="1" dirty="0" smtClean="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nfrastructure Defined </a:t>
            </a:r>
            <a:r>
              <a:rPr lang="en-US" sz="2200" b="1" dirty="0" smtClean="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in the </a:t>
            </a: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t>
            </a:r>
            <a:r>
              <a:rPr lang="en-US" sz="2200" b="1" dirty="0" smtClean="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aw</a:t>
            </a:r>
            <a:r>
              <a:rPr lang="he-IL"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Infrastructure facilities, airports, ports,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desalination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and sewage installations including reservoirs, waste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disposal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treatment facilities, communications facilities, power station, gas and fuel storage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facilities, natural liquid gas facilities,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mining and quarrying sites.</a:t>
            </a:r>
          </a:p>
          <a:p>
            <a:pPr algn="ctr">
              <a:lnSpc>
                <a:spcPct val="150000"/>
              </a:lnSpc>
            </a:pP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all,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Prime Minister, the Minister of Finance and the Minister of the Interior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declared about each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them, that </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are</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22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national importance</a:t>
            </a:r>
            <a:r>
              <a:rPr lang="en-US" sz="22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he-IL" sz="2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260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ª××¦××ª ×ª××× × ×¢×××¨ ×ª××× × ×©× ××¢××">
            <a:extLst>
              <a:ext uri="{FF2B5EF4-FFF2-40B4-BE49-F238E27FC236}">
                <a16:creationId xmlns:a16="http://schemas.microsoft.com/office/drawing/2014/main" xmlns="" id="{BE37B5B8-E8F8-4AA1-BC30-381F6AC806B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52" y="0"/>
            <a:ext cx="1217874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מלבן: פינות מעוגלות 2">
            <a:extLst>
              <a:ext uri="{FF2B5EF4-FFF2-40B4-BE49-F238E27FC236}">
                <a16:creationId xmlns:a16="http://schemas.microsoft.com/office/drawing/2014/main" xmlns="" id="{2A36167E-F386-48A2-89BA-8A7D806F18D6}"/>
              </a:ext>
            </a:extLst>
          </p:cNvPr>
          <p:cNvSpPr/>
          <p:nvPr/>
        </p:nvSpPr>
        <p:spPr>
          <a:xfrm>
            <a:off x="1512074" y="1648239"/>
            <a:ext cx="9236764" cy="3538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Planning processes of national infrastructures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undergo approval processes </a:t>
            </a:r>
            <a:r>
              <a:rPr lang="en-US" sz="2000" b="1" dirty="0">
                <a:solidFill>
                  <a:srgbClr val="00009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until government approval</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committee is delegated all the powers of the National Council, it can change national outline plans and its status is equal and even exceeds the status of any National Outline Plan.</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committee consists of 15 members: representatives of ministers and ministries (Interior, Prime Minister, Justice, Ministry of National Infrastructures, Environmental Protection, Transportation, Housing, Finance, Agriculture and the Ministry of Defense)</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397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ª××¦××ª ×ª××× × ×¢×××¨ ×¨×××ª ×§×× ××©×¨××">
            <a:extLst>
              <a:ext uri="{FF2B5EF4-FFF2-40B4-BE49-F238E27FC236}">
                <a16:creationId xmlns:a16="http://schemas.microsoft.com/office/drawing/2014/main" xmlns="" id="{4F2A8FC1-33EB-4F63-9EB0-9AE4FB237BA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243" r="3" b="24611"/>
          <a:stretch/>
        </p:blipFill>
        <p:spPr bwMode="auto">
          <a:xfrm>
            <a:off x="7967351" y="-1"/>
            <a:ext cx="4224651"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a:noFill/>
          <a:extLst>
            <a:ext uri="{909E8E84-426E-40DD-AFC4-6F175D3DCCD1}">
              <a14:hiddenFill xmlns:a14="http://schemas.microsoft.com/office/drawing/2010/main" xmlns="">
                <a:solidFill>
                  <a:srgbClr val="FFFFFF"/>
                </a:solidFill>
              </a14:hiddenFill>
            </a:ext>
          </a:extLst>
        </p:spPr>
      </p:pic>
      <p:pic>
        <p:nvPicPr>
          <p:cNvPr id="8" name="Picture 10" descr="×ª××¦××ª ×ª××× × ×¢×××¨ × ×× ×××¤×">
            <a:extLst>
              <a:ext uri="{FF2B5EF4-FFF2-40B4-BE49-F238E27FC236}">
                <a16:creationId xmlns:a16="http://schemas.microsoft.com/office/drawing/2014/main" xmlns="" id="{C562609E-D869-4158-9DBE-225BE1E3E40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0526" r="-2" b="4346"/>
          <a:stretch/>
        </p:blipFill>
        <p:spPr bwMode="auto">
          <a:xfrm>
            <a:off x="4493435"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4832507 w 7698564"/>
              <a:gd name="connsiteY3" fmla="*/ 0 h 3346705"/>
              <a:gd name="connsiteX4" fmla="*/ 3282657 w 7698564"/>
              <a:gd name="connsiteY4" fmla="*/ 3346461 h 3346705"/>
              <a:gd name="connsiteX5" fmla="*/ 7698564 w 7698564"/>
              <a:gd name="connsiteY5" fmla="*/ 3346461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a:noFill/>
          <a:extLst>
            <a:ext uri="{909E8E84-426E-40DD-AFC4-6F175D3DCCD1}">
              <a14:hiddenFill xmlns:a14="http://schemas.microsoft.com/office/drawing/2010/main" xmlns="">
                <a:solidFill>
                  <a:srgbClr val="FFFFFF"/>
                </a:solidFill>
              </a14:hiddenFill>
            </a:ext>
          </a:extLst>
        </p:spPr>
      </p:pic>
      <p:pic>
        <p:nvPicPr>
          <p:cNvPr id="1028" name="Picture 4" descr="×ª××¦××ª ×ª××× × ×¢×××¨ ×ª××× × ×¨×××ª">
            <a:extLst>
              <a:ext uri="{FF2B5EF4-FFF2-40B4-BE49-F238E27FC236}">
                <a16:creationId xmlns:a16="http://schemas.microsoft.com/office/drawing/2014/main" xmlns="" id="{1C3BD563-7841-4762-A8CC-35E3B69A49F7}"/>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510" r="-3" b="-3"/>
          <a:stretch/>
        </p:blipFill>
        <p:spPr bwMode="auto">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xmlns="">
                <a:solidFill>
                  <a:srgbClr val="FFFFFF"/>
                </a:solidFill>
              </a14:hiddenFill>
            </a:ext>
          </a:extLst>
        </p:spPr>
      </p:pic>
      <p:pic>
        <p:nvPicPr>
          <p:cNvPr id="1026" name="Picture 2" descr="×ª××¦××ª ×ª××× × ×¢×××¨ ×ª××× × ××××¤××">
            <a:extLst>
              <a:ext uri="{FF2B5EF4-FFF2-40B4-BE49-F238E27FC236}">
                <a16:creationId xmlns:a16="http://schemas.microsoft.com/office/drawing/2014/main" xmlns="" id="{FFA1A586-DFAE-4086-8F78-7C36763CBCB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3853" r="2" b="2"/>
          <a:stretch/>
        </p:blipFill>
        <p:spPr bwMode="auto">
          <a:xfrm>
            <a:off x="6350090"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xmlns="">
                <a:solidFill>
                  <a:srgbClr val="FFFFFF"/>
                </a:solidFill>
              </a14:hiddenFill>
            </a:ext>
          </a:extLst>
        </p:spPr>
      </p:pic>
      <p:pic>
        <p:nvPicPr>
          <p:cNvPr id="1032" name="Picture 8" descr="×ª××¦××ª ×ª××× × ×¢×××¨ × ×ª×&quot;×">
            <a:extLst>
              <a:ext uri="{FF2B5EF4-FFF2-40B4-BE49-F238E27FC236}">
                <a16:creationId xmlns:a16="http://schemas.microsoft.com/office/drawing/2014/main" xmlns="" id="{D829EED1-F6BF-4656-A205-C394A561DCCD}"/>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2774" r="1" b="20825"/>
          <a:stretch/>
        </p:blipFill>
        <p:spPr bwMode="auto">
          <a:xfrm>
            <a:off x="-1" y="3511295"/>
            <a:ext cx="769856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xmlns="">
                <a:solidFill>
                  <a:srgbClr val="FFFFFF"/>
                </a:solidFill>
              </a14:hiddenFill>
            </a:ext>
          </a:extLst>
        </p:spPr>
      </p:pic>
      <p:sp>
        <p:nvSpPr>
          <p:cNvPr id="3" name="מלבן: פינות מעוגלות 2">
            <a:extLst>
              <a:ext uri="{FF2B5EF4-FFF2-40B4-BE49-F238E27FC236}">
                <a16:creationId xmlns:a16="http://schemas.microsoft.com/office/drawing/2014/main" xmlns="" id="{EC89381A-C0D9-4F7D-86DE-7209AAB1A051}"/>
              </a:ext>
            </a:extLst>
          </p:cNvPr>
          <p:cNvSpPr/>
          <p:nvPr/>
        </p:nvSpPr>
        <p:spPr>
          <a:xfrm>
            <a:off x="-22055" y="0"/>
            <a:ext cx="2727155" cy="715617"/>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Arial" panose="020B0604020202020204" pitchFamily="34" charset="0"/>
                <a:cs typeface="Arial" panose="020B0604020202020204" pitchFamily="34" charset="0"/>
              </a:rPr>
              <a:t>Transportation</a:t>
            </a:r>
            <a:endParaRPr lang="he-I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558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ª××¦××ª ×ª××× × ×¢×××¨ ×ª×©×ª×××ª ×××§">
            <a:extLst>
              <a:ext uri="{FF2B5EF4-FFF2-40B4-BE49-F238E27FC236}">
                <a16:creationId xmlns:a16="http://schemas.microsoft.com/office/drawing/2014/main" xmlns="" id="{793630EE-F80D-4D8B-8577-F29255794E0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610" r="16714" b="-2"/>
          <a:stretch/>
        </p:blipFill>
        <p:spPr bwMode="auto">
          <a:xfrm>
            <a:off x="320045" y="320039"/>
            <a:ext cx="4570678" cy="4128360"/>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ª××¦××ª ×ª××× × ×¢×××¨ ××©××">
            <a:extLst>
              <a:ext uri="{FF2B5EF4-FFF2-40B4-BE49-F238E27FC236}">
                <a16:creationId xmlns:a16="http://schemas.microsoft.com/office/drawing/2014/main" xmlns="" id="{46540FE0-DC5F-477A-ABDA-41DAFA907C7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1564" r="12178" b="-2"/>
          <a:stretch/>
        </p:blipFill>
        <p:spPr bwMode="auto">
          <a:xfrm>
            <a:off x="4968251" y="307164"/>
            <a:ext cx="2249424" cy="4141235"/>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ª××¦××ª ×ª××× × ×¢×××¨ ××ª×§× ×¤××× ××××××">
            <a:extLst>
              <a:ext uri="{FF2B5EF4-FFF2-40B4-BE49-F238E27FC236}">
                <a16:creationId xmlns:a16="http://schemas.microsoft.com/office/drawing/2014/main" xmlns="" id="{CF42DAB6-9891-44A8-B643-6067A55BE21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4839" b="-5"/>
          <a:stretch/>
        </p:blipFill>
        <p:spPr bwMode="auto">
          <a:xfrm>
            <a:off x="320044" y="4540158"/>
            <a:ext cx="2249424" cy="19978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ª××¦××ª ×ª××× × ×¢×××¨ ××ª×¤××ª ××× ××©×¨××">
            <a:extLst>
              <a:ext uri="{FF2B5EF4-FFF2-40B4-BE49-F238E27FC236}">
                <a16:creationId xmlns:a16="http://schemas.microsoft.com/office/drawing/2014/main" xmlns="" id="{5DD145C5-0AF6-4947-99D6-B8E1D8822A57}"/>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 b="32038"/>
          <a:stretch/>
        </p:blipFill>
        <p:spPr bwMode="auto">
          <a:xfrm>
            <a:off x="2645048" y="4540158"/>
            <a:ext cx="4572626" cy="19978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ª××¦××ª ×ª××× × ×¢×××¨ ××¡××ª ×××">
            <a:extLst>
              <a:ext uri="{FF2B5EF4-FFF2-40B4-BE49-F238E27FC236}">
                <a16:creationId xmlns:a16="http://schemas.microsoft.com/office/drawing/2014/main" xmlns="" id="{5D395452-B5D5-4FE0-A665-E81573DA2843}"/>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456" r="40315" b="-1"/>
          <a:stretch/>
        </p:blipFill>
        <p:spPr bwMode="auto">
          <a:xfrm>
            <a:off x="7287920" y="320039"/>
            <a:ext cx="4572626" cy="623864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מלבן: פינות מעוגלות 13">
            <a:extLst>
              <a:ext uri="{FF2B5EF4-FFF2-40B4-BE49-F238E27FC236}">
                <a16:creationId xmlns:a16="http://schemas.microsoft.com/office/drawing/2014/main" xmlns="" id="{7DADE6D5-E48F-46A9-9B9A-494FBC7B262C}"/>
              </a:ext>
            </a:extLst>
          </p:cNvPr>
          <p:cNvSpPr/>
          <p:nvPr/>
        </p:nvSpPr>
        <p:spPr>
          <a:xfrm>
            <a:off x="374367" y="346543"/>
            <a:ext cx="2727155" cy="777407"/>
          </a:xfrm>
          <a:prstGeom prst="round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Arial" panose="020B0604020202020204" pitchFamily="34" charset="0"/>
                <a:cs typeface="Arial" panose="020B0604020202020204" pitchFamily="34" charset="0"/>
              </a:rPr>
              <a:t>Power </a:t>
            </a:r>
            <a:r>
              <a:rPr lang="en-US" sz="2800" b="1" dirty="0">
                <a:latin typeface="Arial" panose="020B0604020202020204" pitchFamily="34" charset="0"/>
                <a:cs typeface="Arial" panose="020B0604020202020204" pitchFamily="34" charset="0"/>
              </a:rPr>
              <a:t>and water</a:t>
            </a:r>
            <a:endParaRPr lang="he-I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9823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ª××¦××ª ×ª××× × ×¢×××¨ ××©×¨× ××× ×¨×××">
            <a:extLst>
              <a:ext uri="{FF2B5EF4-FFF2-40B4-BE49-F238E27FC236}">
                <a16:creationId xmlns:a16="http://schemas.microsoft.com/office/drawing/2014/main" xmlns="" id="{B27DC4F7-BC84-4FF2-A0B4-D513E3FC370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860" y="4346712"/>
            <a:ext cx="3399619" cy="2393861"/>
          </a:xfrm>
          <a:prstGeom prst="rect">
            <a:avLst/>
          </a:prstGeom>
          <a:noFill/>
          <a:ln w="76200">
            <a:solidFill>
              <a:srgbClr val="002060"/>
            </a:solidFill>
          </a:ln>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3BA5B4E5-77AC-40F0-BECF-3BA78F65B54B}"/>
              </a:ext>
            </a:extLst>
          </p:cNvPr>
          <p:cNvSpPr txBox="1"/>
          <p:nvPr/>
        </p:nvSpPr>
        <p:spPr>
          <a:xfrm>
            <a:off x="0" y="0"/>
            <a:ext cx="9810750" cy="646331"/>
          </a:xfrm>
          <a:prstGeom prst="rect">
            <a:avLst/>
          </a:prstGeom>
          <a:noFill/>
        </p:spPr>
        <p:txBody>
          <a:bodyPr wrap="square" rtlCol="1">
            <a:spAutoFit/>
          </a:bodyPr>
          <a:lstStyle/>
          <a:p>
            <a:pPr algn="ctr" rtl="1"/>
            <a:r>
              <a:rPr lang="fr-FR" sz="36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Preparatory</a:t>
            </a:r>
            <a:r>
              <a:rPr lang="fr-FR"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Lectures </a:t>
            </a:r>
            <a:r>
              <a:rPr lang="fr-FR"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fr-FR" sz="36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Infrastructure </a:t>
            </a:r>
            <a:r>
              <a:rPr lang="fr-FR"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tour</a:t>
            </a:r>
          </a:p>
        </p:txBody>
      </p:sp>
      <p:sp>
        <p:nvSpPr>
          <p:cNvPr id="21" name="מלבן 20">
            <a:extLst>
              <a:ext uri="{FF2B5EF4-FFF2-40B4-BE49-F238E27FC236}">
                <a16:creationId xmlns:a16="http://schemas.microsoft.com/office/drawing/2014/main" xmlns="" id="{13978190-521E-4E19-A12A-DF3504AABFD9}"/>
              </a:ext>
            </a:extLst>
          </p:cNvPr>
          <p:cNvSpPr/>
          <p:nvPr/>
        </p:nvSpPr>
        <p:spPr>
          <a:xfrm>
            <a:off x="424731" y="951415"/>
            <a:ext cx="10023827" cy="3119746"/>
          </a:xfrm>
          <a:prstGeom prst="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lnSpc>
                <a:spcPct val="150000"/>
              </a:lnSpc>
            </a:pP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08:30-09:30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Chairman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Israel Electrical Authority Dr.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Assaf</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Eilat</a:t>
            </a:r>
            <a:endPar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lnSpc>
                <a:spcPct val="150000"/>
              </a:lnSpc>
            </a:pP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09:30-10:30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CEO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Energy Ministry, Mr.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Udi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Adiri</a:t>
            </a:r>
            <a:endPar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lnSpc>
                <a:spcPct val="150000"/>
              </a:lnSpc>
            </a:pP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10:30-11:00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Break</a:t>
            </a:r>
            <a:endPar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lnSpc>
                <a:spcPct val="150000"/>
              </a:lnSpc>
            </a:pP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11:00-12:30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Ministry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Transport – Mr. </a:t>
            </a:r>
            <a:r>
              <a:rPr lang="en-US" sz="2000" b="1"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Assaf</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Asher</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Senior Head of Division, Development Budgets, Infrastructure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Ministry of Transport</a:t>
            </a:r>
          </a:p>
        </p:txBody>
      </p:sp>
      <p:pic>
        <p:nvPicPr>
          <p:cNvPr id="1028" name="Picture 4" descr="×ª××¦××ª ×ª××× × ×¢×××¨ ×ª××× × ×××¨×ª ×××©××">
            <a:extLst>
              <a:ext uri="{FF2B5EF4-FFF2-40B4-BE49-F238E27FC236}">
                <a16:creationId xmlns:a16="http://schemas.microsoft.com/office/drawing/2014/main" xmlns="" id="{3C28AE32-732E-47D1-93F8-E94D490CEAA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9013" y="4346276"/>
            <a:ext cx="4007340" cy="2394299"/>
          </a:xfrm>
          <a:prstGeom prst="rect">
            <a:avLst/>
          </a:prstGeom>
          <a:noFill/>
          <a:ln w="76200">
            <a:solidFill>
              <a:srgbClr val="002060"/>
            </a:solidFill>
          </a:ln>
          <a:extLst>
            <a:ext uri="{909E8E84-426E-40DD-AFC4-6F175D3DCCD1}">
              <a14:hiddenFill xmlns:a14="http://schemas.microsoft.com/office/drawing/2010/main" xmlns="">
                <a:solidFill>
                  <a:srgbClr val="FFFFFF"/>
                </a:solidFill>
              </a14:hiddenFill>
            </a:ext>
          </a:extLst>
        </p:spPr>
      </p:pic>
      <p:pic>
        <p:nvPicPr>
          <p:cNvPr id="1032" name="Picture 8" descr="×ª××¦××ª ×ª××× × ×¢×××¨ ××©×¨× ××ª××××¨×">
            <a:extLst>
              <a:ext uri="{FF2B5EF4-FFF2-40B4-BE49-F238E27FC236}">
                <a16:creationId xmlns:a16="http://schemas.microsoft.com/office/drawing/2014/main" xmlns="" id="{A80E2875-9E5E-427E-9981-5546C4163C6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8927" y="4346712"/>
            <a:ext cx="2114550" cy="2394298"/>
          </a:xfrm>
          <a:prstGeom prst="rect">
            <a:avLst/>
          </a:prstGeom>
          <a:noFill/>
          <a:ln w="76200">
            <a:solidFill>
              <a:srgbClr val="00206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09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BA5B4E5-77AC-40F0-BECF-3BA78F65B54B}"/>
              </a:ext>
            </a:extLst>
          </p:cNvPr>
          <p:cNvSpPr txBox="1"/>
          <p:nvPr/>
        </p:nvSpPr>
        <p:spPr>
          <a:xfrm>
            <a:off x="4362450" y="0"/>
            <a:ext cx="6115050" cy="769441"/>
          </a:xfrm>
          <a:prstGeom prst="rect">
            <a:avLst/>
          </a:prstGeom>
          <a:noFill/>
        </p:spPr>
        <p:txBody>
          <a:bodyPr wrap="square" rtlCol="1">
            <a:spAutoFit/>
          </a:bodyPr>
          <a:lstStyle/>
          <a:p>
            <a:pPr algn="ctr"/>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Tour Schedule</a:t>
            </a:r>
            <a:endPar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טבלה 2">
            <a:extLst>
              <a:ext uri="{FF2B5EF4-FFF2-40B4-BE49-F238E27FC236}">
                <a16:creationId xmlns:a16="http://schemas.microsoft.com/office/drawing/2014/main" xmlns="" id="{8AAB2C0B-6D9E-4CED-B13F-CBBB817CC697}"/>
              </a:ext>
            </a:extLst>
          </p:cNvPr>
          <p:cNvGraphicFramePr>
            <a:graphicFrameLocks noGrp="1"/>
          </p:cNvGraphicFramePr>
          <p:nvPr>
            <p:extLst>
              <p:ext uri="{D42A27DB-BD31-4B8C-83A1-F6EECF244321}">
                <p14:modId xmlns:p14="http://schemas.microsoft.com/office/powerpoint/2010/main" xmlns="" val="2105009919"/>
              </p:ext>
            </p:extLst>
          </p:nvPr>
        </p:nvGraphicFramePr>
        <p:xfrm>
          <a:off x="4419600" y="991393"/>
          <a:ext cx="7410450" cy="5504657"/>
        </p:xfrm>
        <a:graphic>
          <a:graphicData uri="http://schemas.openxmlformats.org/drawingml/2006/table">
            <a:tbl>
              <a:tblPr rtl="1" firstRow="1" firstCol="1" bandRow="1">
                <a:tableStyleId>{5C22544A-7EE6-4342-B048-85BDC9FD1C3A}</a:tableStyleId>
              </a:tblPr>
              <a:tblGrid>
                <a:gridCol w="1457834">
                  <a:extLst>
                    <a:ext uri="{9D8B030D-6E8A-4147-A177-3AD203B41FA5}">
                      <a16:colId xmlns:a16="http://schemas.microsoft.com/office/drawing/2014/main" xmlns="" val="645461641"/>
                    </a:ext>
                  </a:extLst>
                </a:gridCol>
                <a:gridCol w="5952616">
                  <a:extLst>
                    <a:ext uri="{9D8B030D-6E8A-4147-A177-3AD203B41FA5}">
                      <a16:colId xmlns:a16="http://schemas.microsoft.com/office/drawing/2014/main" xmlns="" val="4264411165"/>
                    </a:ext>
                  </a:extLst>
                </a:gridCol>
              </a:tblGrid>
              <a:tr h="355584">
                <a:tc>
                  <a:txBody>
                    <a:bodyPr/>
                    <a:lstStyle/>
                    <a:p>
                      <a:pPr algn="ctr" rtl="0">
                        <a:lnSpc>
                          <a:spcPct val="115000"/>
                        </a:lnSpc>
                        <a:spcAft>
                          <a:spcPts val="0"/>
                        </a:spcAft>
                      </a:pPr>
                      <a:r>
                        <a:rPr lang="en-US" sz="2000" dirty="0" smtClean="0">
                          <a:solidFill>
                            <a:schemeClr val="tx1"/>
                          </a:solidFill>
                          <a:effectLst/>
                          <a:latin typeface="Arial" panose="020B0604020202020204" pitchFamily="34" charset="0"/>
                          <a:ea typeface="+mn-ea"/>
                          <a:cs typeface="Arial" panose="020B0604020202020204" pitchFamily="34" charset="0"/>
                        </a:rPr>
                        <a:t>Time</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tc>
                  <a:txBody>
                    <a:bodyPr/>
                    <a:lstStyle/>
                    <a:p>
                      <a:pPr algn="ctr" rtl="0">
                        <a:lnSpc>
                          <a:spcPct val="115000"/>
                        </a:lnSpc>
                        <a:spcAft>
                          <a:spcPts val="0"/>
                        </a:spcAft>
                      </a:pPr>
                      <a:r>
                        <a:rPr lang="en-US" sz="2000" dirty="0" smtClean="0">
                          <a:solidFill>
                            <a:schemeClr val="tx1"/>
                          </a:solidFill>
                          <a:effectLst/>
                          <a:latin typeface="Arial" panose="020B0604020202020204" pitchFamily="34" charset="0"/>
                          <a:cs typeface="Arial" panose="020B0604020202020204" pitchFamily="34" charset="0"/>
                        </a:rPr>
                        <a:t>Activity</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extLst>
                  <a:ext uri="{0D108BD9-81ED-4DB2-BD59-A6C34878D82A}">
                    <a16:rowId xmlns:a16="http://schemas.microsoft.com/office/drawing/2014/main" xmlns="" val="2208891136"/>
                  </a:ext>
                </a:extLst>
              </a:tr>
              <a:tr h="41971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06:30-08:30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from the INDC to </a:t>
                      </a:r>
                      <a:r>
                        <a:rPr lang="en-US" sz="2000" b="1" kern="1200" dirty="0" err="1" smtClean="0">
                          <a:solidFill>
                            <a:schemeClr val="bg1"/>
                          </a:solidFill>
                          <a:effectLst/>
                          <a:latin typeface="Arial" panose="020B0604020202020204" pitchFamily="34" charset="0"/>
                          <a:ea typeface="+mn-ea"/>
                          <a:cs typeface="Arial" panose="020B0604020202020204" pitchFamily="34" charset="0"/>
                        </a:rPr>
                        <a:t>Ashalim</a:t>
                      </a:r>
                      <a:endParaRPr lang="en-US" sz="2000" b="1" kern="1200" dirty="0" smtClean="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3466864406"/>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08:30-09:00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Breakfast</a:t>
                      </a:r>
                      <a:r>
                        <a:rPr lang="en-US" sz="2000" b="1" kern="1200" baseline="0" dirty="0" smtClean="0">
                          <a:solidFill>
                            <a:schemeClr val="bg1"/>
                          </a:solidFill>
                          <a:effectLst/>
                          <a:latin typeface="Arial" panose="020B0604020202020204" pitchFamily="34" charset="0"/>
                          <a:ea typeface="+mn-ea"/>
                          <a:cs typeface="Arial" panose="020B0604020202020204" pitchFamily="34" charset="0"/>
                        </a:rPr>
                        <a:t> in </a:t>
                      </a:r>
                      <a:r>
                        <a:rPr lang="en-US" sz="2000" b="1" kern="1200" baseline="0" dirty="0" err="1" smtClean="0">
                          <a:solidFill>
                            <a:schemeClr val="bg1"/>
                          </a:solidFill>
                          <a:effectLst/>
                          <a:latin typeface="Arial" panose="020B0604020202020204" pitchFamily="34" charset="0"/>
                          <a:ea typeface="+mn-ea"/>
                          <a:cs typeface="Arial" panose="020B0604020202020204" pitchFamily="34" charset="0"/>
                        </a:rPr>
                        <a:t>Ashalim</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811247927"/>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09:00-09:15</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View and overview of the thermo-solar power plant</a:t>
                      </a:r>
                    </a:p>
                  </a:txBody>
                  <a:tcPr marL="30233" marR="30233" marT="0" marB="0"/>
                </a:tc>
                <a:extLst>
                  <a:ext uri="{0D108BD9-81ED-4DB2-BD59-A6C34878D82A}">
                    <a16:rowId xmlns:a16="http://schemas.microsoft.com/office/drawing/2014/main" xmlns="" val="3180694911"/>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09:30-09:45</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A tour of the power plant</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64595709"/>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10:00-10:30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to </a:t>
                      </a:r>
                      <a:r>
                        <a:rPr lang="en-US" sz="2000" b="1" kern="1200" dirty="0" smtClean="0">
                          <a:solidFill>
                            <a:schemeClr val="bg1"/>
                          </a:solidFill>
                          <a:effectLst/>
                          <a:latin typeface="Arial" panose="020B0604020202020204" pitchFamily="34" charset="0"/>
                          <a:ea typeface="+mn-ea"/>
                          <a:cs typeface="Arial" panose="020B0604020202020204" pitchFamily="34" charset="0"/>
                        </a:rPr>
                        <a:t>'</a:t>
                      </a:r>
                      <a:r>
                        <a:rPr lang="en-US" sz="2000" b="1" kern="1200" dirty="0" err="1" smtClean="0">
                          <a:solidFill>
                            <a:schemeClr val="bg1"/>
                          </a:solidFill>
                          <a:effectLst/>
                          <a:latin typeface="Arial" panose="020B0604020202020204" pitchFamily="34" charset="0"/>
                          <a:ea typeface="+mn-ea"/>
                          <a:cs typeface="Arial" panose="020B0604020202020204" pitchFamily="34" charset="0"/>
                        </a:rPr>
                        <a:t>Givat</a:t>
                      </a:r>
                      <a:r>
                        <a:rPr lang="en-US" sz="2000" b="1" kern="1200" dirty="0" smtClean="0">
                          <a:solidFill>
                            <a:schemeClr val="bg1"/>
                          </a:solidFill>
                          <a:effectLst/>
                          <a:latin typeface="Arial" panose="020B0604020202020204" pitchFamily="34" charset="0"/>
                          <a:ea typeface="+mn-ea"/>
                          <a:cs typeface="Arial" panose="020B0604020202020204" pitchFamily="34" charset="0"/>
                        </a:rPr>
                        <a:t> </a:t>
                      </a:r>
                      <a:r>
                        <a:rPr lang="en-US" sz="2000" b="1" kern="1200" dirty="0" err="1" smtClean="0">
                          <a:solidFill>
                            <a:schemeClr val="bg1"/>
                          </a:solidFill>
                          <a:effectLst/>
                          <a:latin typeface="Arial" panose="020B0604020202020204" pitchFamily="34" charset="0"/>
                          <a:ea typeface="+mn-ea"/>
                          <a:cs typeface="Arial" panose="020B0604020202020204" pitchFamily="34" charset="0"/>
                        </a:rPr>
                        <a:t>Shemen</a:t>
                      </a:r>
                      <a:r>
                        <a:rPr lang="en-US" sz="2000" b="1" kern="1200" dirty="0" smtClean="0">
                          <a:solidFill>
                            <a:schemeClr val="bg1"/>
                          </a:solidFill>
                          <a:effectLst/>
                          <a:latin typeface="Arial" panose="020B0604020202020204" pitchFamily="34" charset="0"/>
                          <a:ea typeface="+mn-ea"/>
                          <a:cs typeface="Arial" panose="020B0604020202020204" pitchFamily="34" charset="0"/>
                        </a:rPr>
                        <a:t>'</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22915284"/>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10:30-12:00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Overview and sightseeing at the gas terminal</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31347339"/>
                  </a:ext>
                </a:extLst>
              </a:tr>
              <a:tr h="744261">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12:15-13:00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Lunch at the school for Air </a:t>
                      </a:r>
                      <a:r>
                        <a:rPr lang="en-US" sz="2000" b="1" kern="1200" dirty="0" smtClean="0">
                          <a:solidFill>
                            <a:schemeClr val="bg1"/>
                          </a:solidFill>
                          <a:effectLst/>
                          <a:latin typeface="Arial" panose="020B0604020202020204" pitchFamily="34" charset="0"/>
                          <a:ea typeface="+mn-ea"/>
                          <a:cs typeface="Arial" panose="020B0604020202020204" pitchFamily="34" charset="0"/>
                        </a:rPr>
                        <a:t>Defense</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1815030160"/>
                  </a:ext>
                </a:extLst>
              </a:tr>
              <a:tr h="355584">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13:00-14:30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to Ashdod</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674571098"/>
                  </a:ext>
                </a:extLst>
              </a:tr>
              <a:tr h="416623">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14:30-17:00</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Review</a:t>
                      </a:r>
                      <a:r>
                        <a:rPr lang="he-IL" sz="2000" b="1" kern="1200" dirty="0" smtClean="0">
                          <a:solidFill>
                            <a:schemeClr val="bg1"/>
                          </a:solidFill>
                          <a:effectLst/>
                          <a:latin typeface="Arial" panose="020B0604020202020204" pitchFamily="34" charset="0"/>
                          <a:ea typeface="+mn-ea"/>
                          <a:cs typeface="Arial" panose="020B0604020202020204" pitchFamily="34" charset="0"/>
                        </a:rPr>
                        <a:t> </a:t>
                      </a:r>
                      <a:r>
                        <a:rPr lang="he-IL" sz="2000" b="1" kern="1200" dirty="0">
                          <a:solidFill>
                            <a:schemeClr val="bg1"/>
                          </a:solidFill>
                          <a:effectLst/>
                          <a:latin typeface="Arial" panose="020B0604020202020204" pitchFamily="34" charset="0"/>
                          <a:ea typeface="+mn-ea"/>
                          <a:cs typeface="Arial" panose="020B0604020202020204" pitchFamily="34" charset="0"/>
                        </a:rPr>
                        <a:t>+ </a:t>
                      </a:r>
                      <a:r>
                        <a:rPr lang="en-US" sz="2000" b="1" kern="1200" dirty="0" smtClean="0">
                          <a:solidFill>
                            <a:schemeClr val="bg1"/>
                          </a:solidFill>
                          <a:effectLst/>
                          <a:latin typeface="Arial" panose="020B0604020202020204" pitchFamily="34" charset="0"/>
                          <a:ea typeface="+mn-ea"/>
                          <a:cs typeface="Arial" panose="020B0604020202020204" pitchFamily="34" charset="0"/>
                        </a:rPr>
                        <a:t>Oil platform</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687045513"/>
                  </a:ext>
                </a:extLst>
              </a:tr>
              <a:tr h="657620">
                <a:tc>
                  <a:txBody>
                    <a:bodyPr/>
                    <a:lstStyle/>
                    <a:p>
                      <a:pPr marL="0" algn="ctr" defTabSz="457200" rtl="0" eaLnBrk="1" latinLnBrk="0" hangingPunct="1">
                        <a:lnSpc>
                          <a:spcPct val="115000"/>
                        </a:lnSpc>
                        <a:spcAft>
                          <a:spcPts val="0"/>
                        </a:spcAft>
                      </a:pPr>
                      <a:r>
                        <a:rPr lang="he-IL" sz="2000" b="1" kern="1200" dirty="0">
                          <a:solidFill>
                            <a:schemeClr val="bg1"/>
                          </a:solidFill>
                          <a:effectLst/>
                          <a:latin typeface="Arial" panose="020B0604020202020204" pitchFamily="34" charset="0"/>
                          <a:ea typeface="+mn-ea"/>
                          <a:cs typeface="Arial" panose="020B0604020202020204" pitchFamily="34" charset="0"/>
                        </a:rPr>
                        <a:t>17:00-19:00 </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15000"/>
                        </a:lnSpc>
                        <a:spcAft>
                          <a:spcPts val="0"/>
                        </a:spcAft>
                      </a:pPr>
                      <a:r>
                        <a:rPr lang="en-US" sz="2000" b="1" kern="1200" dirty="0" smtClean="0">
                          <a:solidFill>
                            <a:schemeClr val="bg1"/>
                          </a:solidFill>
                          <a:effectLst/>
                          <a:latin typeface="Arial" panose="020B0604020202020204" pitchFamily="34" charset="0"/>
                          <a:ea typeface="+mn-ea"/>
                          <a:cs typeface="Arial" panose="020B0604020202020204" pitchFamily="34" charset="0"/>
                        </a:rPr>
                        <a:t>Travel back to the INDC </a:t>
                      </a:r>
                      <a:endParaRPr lang="en-US" sz="20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32162907"/>
                  </a:ext>
                </a:extLst>
              </a:tr>
            </a:tbl>
          </a:graphicData>
        </a:graphic>
      </p:graphicFrame>
      <p:sp>
        <p:nvSpPr>
          <p:cNvPr id="21" name="מלבן 20">
            <a:extLst>
              <a:ext uri="{FF2B5EF4-FFF2-40B4-BE49-F238E27FC236}">
                <a16:creationId xmlns:a16="http://schemas.microsoft.com/office/drawing/2014/main" xmlns="" id="{13978190-521E-4E19-A12A-DF3504AABFD9}"/>
              </a:ext>
            </a:extLst>
          </p:cNvPr>
          <p:cNvSpPr/>
          <p:nvPr/>
        </p:nvSpPr>
        <p:spPr>
          <a:xfrm>
            <a:off x="262107" y="285750"/>
            <a:ext cx="3757443" cy="6267450"/>
          </a:xfrm>
          <a:prstGeom prst="rect">
            <a:avLst/>
          </a:prstGeom>
          <a:solidFill>
            <a:srgbClr val="FFFF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l">
              <a:spcBef>
                <a:spcPts val="300"/>
              </a:spcBef>
              <a:spcAft>
                <a:spcPts val="300"/>
              </a:spcAft>
              <a:buFont typeface="+mj-lt"/>
              <a:buAutoNum type="arabicParenR"/>
            </a:pPr>
            <a:r>
              <a:rPr lang="en-US" sz="20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Travel</a:t>
            </a:r>
            <a:r>
              <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he-IL"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800100" lvl="1" indent="-342900" algn="l">
              <a:spcBef>
                <a:spcPts val="300"/>
              </a:spcBef>
              <a:spcAft>
                <a:spcPts val="300"/>
              </a:spcAft>
              <a:buFont typeface="Wingdings" panose="05000000000000000000" pitchFamily="2" charset="2"/>
              <a:buChar char="Ø"/>
            </a:pP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Departure by bus from the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INDC</a:t>
            </a:r>
          </a:p>
          <a:p>
            <a:pPr marL="800100" lvl="1" indent="-342900" algn="l">
              <a:spcBef>
                <a:spcPts val="300"/>
              </a:spcBef>
              <a:spcAft>
                <a:spcPts val="300"/>
              </a:spcAft>
              <a:buFont typeface="Wingdings" panose="05000000000000000000" pitchFamily="2" charset="2"/>
              <a:buChar char="Ø"/>
            </a:pP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option to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 at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train station at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Lehavim</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07:30</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800100" lvl="1" indent="-342900" algn="l">
              <a:spcBef>
                <a:spcPts val="300"/>
              </a:spcBef>
              <a:spcAft>
                <a:spcPts val="300"/>
              </a:spcAft>
              <a:buFont typeface="Wingdings" panose="05000000000000000000" pitchFamily="2" charset="2"/>
              <a:buChar char="Ø"/>
            </a:pP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 by bus from Ashdod to the INDC</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800100" lvl="1" indent="-342900" algn="l">
              <a:spcBef>
                <a:spcPts val="300"/>
              </a:spcBef>
              <a:spcAft>
                <a:spcPts val="300"/>
              </a:spcAft>
              <a:buFont typeface="Wingdings" panose="05000000000000000000" pitchFamily="2" charset="2"/>
              <a:buChar char="Ø"/>
            </a:pP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Another </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bus will travel to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Lehavim</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stop at the train station in </a:t>
            </a:r>
            <a:r>
              <a:rPr lang="en-US" sz="20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Kiryat</a:t>
            </a:r>
            <a:r>
              <a:rPr lang="en-US"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Gat / </a:t>
            </a:r>
            <a:r>
              <a:rPr lang="en-US"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Ashdod.</a:t>
            </a:r>
            <a:endParaRPr lang="he-IL" sz="20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l">
              <a:spcBef>
                <a:spcPts val="300"/>
              </a:spcBef>
              <a:spcAft>
                <a:spcPts val="300"/>
              </a:spcAft>
              <a:buAutoNum type="arabicParenR" startAt="2"/>
            </a:pPr>
            <a:r>
              <a:rPr lang="en-US" sz="20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Prohibition on carrying weapons</a:t>
            </a:r>
          </a:p>
          <a:p>
            <a:pPr marL="457200" indent="-457200" algn="l">
              <a:spcBef>
                <a:spcPts val="300"/>
              </a:spcBef>
              <a:spcAft>
                <a:spcPts val="300"/>
              </a:spcAft>
              <a:buAutoNum type="arabicParenR" startAt="2"/>
            </a:pPr>
            <a:r>
              <a:rPr lang="en-US" sz="20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Sailing in three ‘</a:t>
            </a:r>
            <a:r>
              <a:rPr lang="en-US" sz="2000" b="1" u="sng" dirty="0" err="1"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Dvora</a:t>
            </a:r>
            <a:r>
              <a:rPr lang="en-US" sz="20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boats</a:t>
            </a:r>
            <a:endParaRPr lang="en-US" sz="2000" b="1" dirty="0">
              <a:solidFill>
                <a:schemeClr val="bg1"/>
              </a:solidFill>
              <a:latin typeface="Arial" panose="020B0604020202020204" pitchFamily="34" charset="0"/>
              <a:cs typeface="Arial" panose="020B0604020202020204" pitchFamily="34" charset="0"/>
            </a:endParaRPr>
          </a:p>
          <a:p>
            <a:pPr algn="ctr">
              <a:lnSpc>
                <a:spcPct val="150000"/>
              </a:lnSpc>
              <a:spcBef>
                <a:spcPts val="300"/>
              </a:spcBef>
              <a:spcAft>
                <a:spcPts val="300"/>
              </a:spcAft>
            </a:pPr>
            <a:endParaRPr lang="he-IL"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66877143"/>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פרוסה">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308</Words>
  <Application>Microsoft Office PowerPoint</Application>
  <PresentationFormat>מותאם אישית</PresentationFormat>
  <Paragraphs>49</Paragraphs>
  <Slides>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8</vt:i4>
      </vt:variant>
    </vt:vector>
  </HeadingPairs>
  <TitlesOfParts>
    <vt:vector size="9" baseType="lpstr">
      <vt:lpstr>פרוסה</vt:lpstr>
      <vt:lpstr>שקופית 1</vt:lpstr>
      <vt:lpstr>שקופית 2</vt:lpstr>
      <vt:lpstr>שקופית 3</vt:lpstr>
      <vt:lpstr>שקופית 4</vt:lpstr>
      <vt:lpstr>שקופית 5</vt:lpstr>
      <vt:lpstr>שקופית 6</vt:lpstr>
      <vt:lpstr>שקופית 7</vt:lpstr>
      <vt:lpstr>שקופית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 </dc:creator>
  <cp:lastModifiedBy>u45414</cp:lastModifiedBy>
  <cp:revision>94</cp:revision>
  <dcterms:created xsi:type="dcterms:W3CDTF">2019-05-22T17:09:49Z</dcterms:created>
  <dcterms:modified xsi:type="dcterms:W3CDTF">2019-06-04T06:09:01Z</dcterms:modified>
</cp:coreProperties>
</file>