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handoutMasterIdLst>
    <p:handoutMasterId r:id="rId6"/>
  </p:handoutMasterIdLst>
  <p:sldIdLst>
    <p:sldId id="263" r:id="rId2"/>
    <p:sldId id="256" r:id="rId3"/>
    <p:sldId id="272" r:id="rId4"/>
    <p:sldId id="257" r:id="rId5"/>
  </p:sldIdLst>
  <p:sldSz cx="12192000" cy="16256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CC3300"/>
    <a:srgbClr val="CC0066"/>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250" autoAdjust="0"/>
    <p:restoredTop sz="94660"/>
  </p:normalViewPr>
  <p:slideViewPr>
    <p:cSldViewPr snapToGrid="0">
      <p:cViewPr>
        <p:scale>
          <a:sx n="33" d="100"/>
          <a:sy n="33" d="100"/>
        </p:scale>
        <p:origin x="-259" y="-96"/>
      </p:cViewPr>
      <p:guideLst>
        <p:guide orient="horz" pos="512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sz="quarter" idx="1"/>
          </p:nvPr>
        </p:nvSpPr>
        <p:spPr>
          <a:xfrm>
            <a:off x="1596" y="0"/>
            <a:ext cx="2985558" cy="502835"/>
          </a:xfrm>
          <a:prstGeom prst="rect">
            <a:avLst/>
          </a:prstGeom>
        </p:spPr>
        <p:txBody>
          <a:bodyPr vert="horz" lIns="96634" tIns="48317" rIns="96634" bIns="48317" rtlCol="1"/>
          <a:lstStyle>
            <a:lvl1pPr algn="l">
              <a:defRPr sz="1300"/>
            </a:lvl1pPr>
          </a:lstStyle>
          <a:p>
            <a:fld id="{5A29CB47-F789-4992-B728-EB6CFAD8BF4C}" type="datetimeFigureOut">
              <a:rPr lang="he-IL" smtClean="0"/>
              <a:pPr/>
              <a:t>כ"ט/אייר/תשע"ט</a:t>
            </a:fld>
            <a:endParaRPr lang="he-IL"/>
          </a:p>
        </p:txBody>
      </p:sp>
      <p:sp>
        <p:nvSpPr>
          <p:cNvPr id="4" name="מציין מיקום של כותרת תחתונה 3"/>
          <p:cNvSpPr>
            <a:spLocks noGrp="1"/>
          </p:cNvSpPr>
          <p:nvPr>
            <p:ph type="ftr" sz="quarter" idx="2"/>
          </p:nvPr>
        </p:nvSpPr>
        <p:spPr>
          <a:xfrm>
            <a:off x="3904192" y="9519056"/>
            <a:ext cx="2985558" cy="502833"/>
          </a:xfrm>
          <a:prstGeom prst="rect">
            <a:avLst/>
          </a:prstGeom>
        </p:spPr>
        <p:txBody>
          <a:bodyPr vert="horz" lIns="96634" tIns="48317" rIns="96634" bIns="48317"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6" y="9519056"/>
            <a:ext cx="2985558" cy="502833"/>
          </a:xfrm>
          <a:prstGeom prst="rect">
            <a:avLst/>
          </a:prstGeom>
        </p:spPr>
        <p:txBody>
          <a:bodyPr vert="horz" lIns="96634" tIns="48317" rIns="96634" bIns="48317" rtlCol="1" anchor="b"/>
          <a:lstStyle>
            <a:lvl1pPr algn="l">
              <a:defRPr sz="1300"/>
            </a:lvl1pPr>
          </a:lstStyle>
          <a:p>
            <a:fld id="{32D0C675-4EF0-44E6-AA4D-4A3DF0B7C4A6}" type="slidenum">
              <a:rPr lang="he-IL" smtClean="0"/>
              <a:pPr/>
              <a:t>‹#›</a:t>
            </a:fld>
            <a:endParaRPr lang="he-IL"/>
          </a:p>
        </p:txBody>
      </p:sp>
    </p:spTree>
    <p:extLst>
      <p:ext uri="{BB962C8B-B14F-4D97-AF65-F5344CB8AC3E}">
        <p14:creationId xmlns:p14="http://schemas.microsoft.com/office/powerpoint/2010/main" xmlns="" val="3037211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5779911" y="2773170"/>
            <a:ext cx="6419780" cy="1183716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1264357"/>
            <a:ext cx="8206284" cy="7405513"/>
          </a:xfrm>
        </p:spPr>
        <p:txBody>
          <a:bodyPr anchor="b">
            <a:normAutofit/>
          </a:bodyPr>
          <a:lstStyle>
            <a:lvl1pPr algn="l">
              <a:defRPr sz="5867">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711200" y="9111391"/>
            <a:ext cx="6605667" cy="4535623"/>
          </a:xfrm>
        </p:spPr>
        <p:txBody>
          <a:bodyPr anchor="t">
            <a:normAutofit/>
          </a:bodyPr>
          <a:lstStyle>
            <a:lvl1pPr marL="0" indent="0" algn="l">
              <a:buNone/>
              <a:defRPr sz="2667">
                <a:solidFill>
                  <a:schemeClr val="bg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0997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6" name="Picture Placeholder 2"/>
          <p:cNvSpPr>
            <a:spLocks noGrp="1" noChangeAspect="1"/>
          </p:cNvSpPr>
          <p:nvPr>
            <p:ph type="pic" idx="13"/>
          </p:nvPr>
        </p:nvSpPr>
        <p:spPr>
          <a:xfrm>
            <a:off x="711200" y="1264356"/>
            <a:ext cx="10769600" cy="7405511"/>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9" name="Text Placeholder 9"/>
          <p:cNvSpPr>
            <a:spLocks noGrp="1"/>
          </p:cNvSpPr>
          <p:nvPr>
            <p:ph type="body" sz="quarter" idx="14"/>
          </p:nvPr>
        </p:nvSpPr>
        <p:spPr>
          <a:xfrm>
            <a:off x="1016003" y="9111389"/>
            <a:ext cx="9708443" cy="1083733"/>
          </a:xfrm>
        </p:spPr>
        <p:txBody>
          <a:bodyPr anchor="t">
            <a:normAutofit/>
          </a:bodyPr>
          <a:lstStyle>
            <a:lvl1pPr marL="0" indent="0">
              <a:buFontTx/>
              <a:buNone/>
              <a:defRPr sz="2133"/>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4243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769600" cy="6863644"/>
          </a:xfrm>
        </p:spPr>
        <p:txBody>
          <a:bodyPr anchor="ctr">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9753600"/>
            <a:ext cx="8511403" cy="4515556"/>
          </a:xfrm>
        </p:spPr>
        <p:txBody>
          <a:bodyPr anchor="ctr">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04083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711" y="1264356"/>
            <a:ext cx="9146383"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22401" y="8128000"/>
            <a:ext cx="8536623" cy="1143941"/>
          </a:xfrm>
        </p:spPr>
        <p:txBody>
          <a:bodyPr anchor="ct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711201" y="10195129"/>
            <a:ext cx="8509815" cy="4074027"/>
          </a:xfrm>
        </p:spPr>
        <p:txBody>
          <a:bodyPr anchor="ctr">
            <a:normAutofit/>
          </a:bodyPr>
          <a:lstStyle>
            <a:lvl1pPr marL="0" indent="0" algn="l">
              <a:buNone/>
              <a:defRPr sz="2667">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xmlns="" val="2636230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711201" y="8128000"/>
            <a:ext cx="8509815" cy="4023467"/>
          </a:xfrm>
        </p:spPr>
        <p:txBody>
          <a:bodyPr anchor="b">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12167065"/>
            <a:ext cx="8511403" cy="2102089"/>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45189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712" y="1264356"/>
            <a:ext cx="9146381"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211733"/>
            <a:ext cx="8509815" cy="2488571"/>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740445"/>
            <a:ext cx="8509813" cy="2528711"/>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xmlns="" val="207409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034211" cy="6863644"/>
          </a:xfrm>
        </p:spPr>
        <p:txBody>
          <a:bodyPr vert="horz" lIns="91440" tIns="45720" rIns="91440" bIns="45720" rtlCol="0" anchor="ctr">
            <a:normAutofit/>
          </a:bodyPr>
          <a:lstStyle>
            <a:lvl1pPr>
              <a:defRPr lang="en-US" sz="3733"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312081"/>
            <a:ext cx="8509815" cy="1986844"/>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298929"/>
            <a:ext cx="8509813" cy="2970228"/>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378019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lgn="l">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1" y="1264358"/>
            <a:ext cx="8739823" cy="8930773"/>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7391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1264356"/>
            <a:ext cx="2725592" cy="10476089"/>
          </a:xfrm>
        </p:spPr>
        <p:txBody>
          <a:bodyPr vert="eaVert">
            <a:normAutofit/>
          </a:bodyPr>
          <a:lstStyle>
            <a:lvl1pPr>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0" y="1264356"/>
            <a:ext cx="7800016" cy="130048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21292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201" y="1264356"/>
            <a:ext cx="8739823" cy="8930773"/>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7163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11200" y="4696177"/>
            <a:ext cx="8536624" cy="5498944"/>
          </a:xfrm>
        </p:spPr>
        <p:txBody>
          <a:bodyPr anchor="b">
            <a:normAutofit/>
          </a:bodyPr>
          <a:lstStyle>
            <a:lvl1pPr algn="l">
              <a:defRPr sz="4267"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0636643"/>
            <a:ext cx="8536623" cy="3632514"/>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13176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11" name="Content Placeholder 3"/>
          <p:cNvSpPr>
            <a:spLocks noGrp="1"/>
          </p:cNvSpPr>
          <p:nvPr>
            <p:ph sz="half" idx="13"/>
          </p:nvPr>
        </p:nvSpPr>
        <p:spPr>
          <a:xfrm>
            <a:off x="711201" y="1264357"/>
            <a:ext cx="5266623" cy="893076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Content Placeholder 5"/>
          <p:cNvSpPr>
            <a:spLocks noGrp="1"/>
          </p:cNvSpPr>
          <p:nvPr>
            <p:ph sz="quarter" idx="4"/>
          </p:nvPr>
        </p:nvSpPr>
        <p:spPr>
          <a:xfrm>
            <a:off x="6216483" y="1264356"/>
            <a:ext cx="5264317" cy="891069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5964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16002" y="1264355"/>
            <a:ext cx="4955821" cy="1444978"/>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711199" y="2709335"/>
            <a:ext cx="5260623" cy="748578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73355" y="1343379"/>
            <a:ext cx="5018735" cy="1365954"/>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6483" y="2709333"/>
            <a:ext cx="5275607" cy="7465719"/>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83579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793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207604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224889" y="1264356"/>
            <a:ext cx="4267200" cy="3612444"/>
          </a:xfrm>
        </p:spPr>
        <p:txBody>
          <a:bodyPr anchor="b">
            <a:normAutofit/>
          </a:bodyPr>
          <a:lstStyle>
            <a:lvl1pPr algn="l">
              <a:defRPr sz="2667"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199" y="1264356"/>
            <a:ext cx="5918340" cy="130048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24889" y="5238051"/>
            <a:ext cx="4267200" cy="4957077"/>
          </a:xfrm>
        </p:spPr>
        <p:txBody>
          <a:bodyPr anchor="t">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96056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994400" y="3431822"/>
            <a:ext cx="4751011" cy="2709333"/>
          </a:xfrm>
        </p:spPr>
        <p:txBody>
          <a:bodyPr anchor="b">
            <a:normAutofit/>
          </a:bodyPr>
          <a:lstStyle>
            <a:lvl1pPr algn="l">
              <a:defRPr sz="32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1016000" y="2167467"/>
            <a:ext cx="4374632" cy="11379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994704" y="6502400"/>
            <a:ext cx="4752297" cy="4937007"/>
          </a:xfrm>
        </p:spPr>
        <p:txBody>
          <a:bodyPr anchor="t">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pPr/>
              <a:t>כ"ט/אייר/תשע"ט</a:t>
            </a:fld>
            <a:endParaRPr lang="he-IL"/>
          </a:p>
        </p:txBody>
      </p:sp>
      <p:sp>
        <p:nvSpPr>
          <p:cNvPr id="6" name="Footer Placeholder 5"/>
          <p:cNvSpPr>
            <a:spLocks noGrp="1"/>
          </p:cNvSpPr>
          <p:nvPr>
            <p:ph type="ftr" sz="quarter" idx="11"/>
          </p:nvPr>
        </p:nvSpPr>
        <p:spPr>
          <a:xfrm>
            <a:off x="711200" y="14630401"/>
            <a:ext cx="7748965" cy="865481"/>
          </a:xfrm>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19998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9231804"/>
            <a:ext cx="3293941" cy="6301708"/>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10656711"/>
            <a:ext cx="8739823" cy="3612444"/>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264358"/>
            <a:ext cx="8739823" cy="8930773"/>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6994" y="14630409"/>
            <a:ext cx="1600617" cy="865481"/>
          </a:xfrm>
          <a:prstGeom prst="rect">
            <a:avLst/>
          </a:prstGeom>
        </p:spPr>
        <p:txBody>
          <a:bodyPr vert="horz" lIns="91440" tIns="45720" rIns="91440" bIns="45720" rtlCol="0" anchor="t"/>
          <a:lstStyle>
            <a:lvl1pPr algn="r">
              <a:defRPr sz="1333" b="0" i="0">
                <a:solidFill>
                  <a:schemeClr val="bg2">
                    <a:lumMod val="50000"/>
                  </a:schemeClr>
                </a:solidFill>
                <a:effectLst/>
                <a:latin typeface="+mn-lt"/>
              </a:defRPr>
            </a:lvl1pPr>
          </a:lstStyle>
          <a:p>
            <a:fld id="{ECDE791E-825E-4F78-BDFF-5E678E3B8057}" type="datetimeFigureOut">
              <a:rPr lang="he-IL" smtClean="0"/>
              <a:pPr/>
              <a:t>כ"ט/אייר/תשע"ט</a:t>
            </a:fld>
            <a:endParaRPr lang="he-IL"/>
          </a:p>
        </p:txBody>
      </p:sp>
      <p:sp>
        <p:nvSpPr>
          <p:cNvPr id="5" name="Footer Placeholder 4"/>
          <p:cNvSpPr>
            <a:spLocks noGrp="1"/>
          </p:cNvSpPr>
          <p:nvPr>
            <p:ph type="ftr" sz="quarter" idx="3"/>
          </p:nvPr>
        </p:nvSpPr>
        <p:spPr>
          <a:xfrm>
            <a:off x="711200" y="14630401"/>
            <a:ext cx="7748965" cy="865481"/>
          </a:xfrm>
          <a:prstGeom prst="rect">
            <a:avLst/>
          </a:prstGeom>
        </p:spPr>
        <p:txBody>
          <a:bodyPr vert="horz" lIns="91440" tIns="45720" rIns="91440" bIns="45720" rtlCol="0" anchor="t"/>
          <a:lstStyle>
            <a:lvl1pPr algn="l">
              <a:defRPr sz="1333"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5902" y="13223060"/>
            <a:ext cx="1142543" cy="1587970"/>
          </a:xfrm>
          <a:prstGeom prst="rect">
            <a:avLst/>
          </a:prstGeom>
        </p:spPr>
        <p:txBody>
          <a:bodyPr vert="horz" lIns="91440" tIns="45720" rIns="91440" bIns="45720" rtlCol="0" anchor="b"/>
          <a:lstStyle>
            <a:lvl1pPr algn="r">
              <a:defRPr sz="3733" b="0" i="0">
                <a:solidFill>
                  <a:schemeClr val="bg2">
                    <a:lumMod val="50000"/>
                  </a:schemeClr>
                </a:solidFill>
                <a:effectLst/>
                <a:latin typeface="+mn-lt"/>
              </a:defRPr>
            </a:lvl1pPr>
          </a:lstStyle>
          <a:p>
            <a:fld id="{8EB0F53A-F761-4B4C-862D-D4029822EB7D}" type="slidenum">
              <a:rPr lang="he-IL" smtClean="0"/>
              <a:pPr/>
              <a:t>‹#›</a:t>
            </a:fld>
            <a:endParaRPr lang="he-IL"/>
          </a:p>
        </p:txBody>
      </p:sp>
    </p:spTree>
    <p:extLst>
      <p:ext uri="{BB962C8B-B14F-4D97-AF65-F5344CB8AC3E}">
        <p14:creationId xmlns:p14="http://schemas.microsoft.com/office/powerpoint/2010/main" xmlns="" val="8658711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609585" rtl="1" eaLnBrk="1" latinLnBrk="0" hangingPunct="1">
        <a:spcBef>
          <a:spcPct val="0"/>
        </a:spcBef>
        <a:buNone/>
        <a:defRPr sz="4267"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8099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667" kern="1200" cap="none">
          <a:solidFill>
            <a:schemeClr val="bg2">
              <a:lumMod val="75000"/>
            </a:schemeClr>
          </a:solidFill>
          <a:effectLst/>
          <a:latin typeface="+mn-lt"/>
          <a:ea typeface="+mn-ea"/>
          <a:cs typeface="+mn-cs"/>
        </a:defRPr>
      </a:lvl1pPr>
      <a:lvl2pPr marL="990575"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2pPr>
      <a:lvl3pPr marL="160016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133" kern="1200" cap="none">
          <a:solidFill>
            <a:schemeClr val="bg2">
              <a:lumMod val="75000"/>
            </a:schemeClr>
          </a:solidFill>
          <a:effectLst/>
          <a:latin typeface="+mn-lt"/>
          <a:ea typeface="+mn-ea"/>
          <a:cs typeface="+mn-cs"/>
        </a:defRPr>
      </a:lvl3pPr>
      <a:lvl4pPr marL="2057349"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4pPr>
      <a:lvl5pPr marL="2666933"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5pPr>
      <a:lvl6pPr marL="335271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6pPr>
      <a:lvl7pPr marL="3962301"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7pPr>
      <a:lvl8pPr marL="457188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8pPr>
      <a:lvl9pPr marL="5181470"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9pPr>
    </p:bodyStyle>
    <p:otherStyle>
      <a:defPPr>
        <a:defRPr lang="en-US"/>
      </a:defPPr>
      <a:lvl1pPr marL="0" algn="r" defTabSz="609585" rtl="1" eaLnBrk="1" latinLnBrk="0" hangingPunct="1">
        <a:defRPr sz="2400" kern="1200">
          <a:solidFill>
            <a:schemeClr val="tx1"/>
          </a:solidFill>
          <a:latin typeface="+mn-lt"/>
          <a:ea typeface="+mn-ea"/>
          <a:cs typeface="+mn-cs"/>
        </a:defRPr>
      </a:lvl1pPr>
      <a:lvl2pPr marL="609585" algn="r" defTabSz="609585" rtl="1" eaLnBrk="1" latinLnBrk="0" hangingPunct="1">
        <a:defRPr sz="2400" kern="1200">
          <a:solidFill>
            <a:schemeClr val="tx1"/>
          </a:solidFill>
          <a:latin typeface="+mn-lt"/>
          <a:ea typeface="+mn-ea"/>
          <a:cs typeface="+mn-cs"/>
        </a:defRPr>
      </a:lvl2pPr>
      <a:lvl3pPr marL="1219170" algn="r" defTabSz="609585" rtl="1" eaLnBrk="1" latinLnBrk="0" hangingPunct="1">
        <a:defRPr sz="2400" kern="1200">
          <a:solidFill>
            <a:schemeClr val="tx1"/>
          </a:solidFill>
          <a:latin typeface="+mn-lt"/>
          <a:ea typeface="+mn-ea"/>
          <a:cs typeface="+mn-cs"/>
        </a:defRPr>
      </a:lvl3pPr>
      <a:lvl4pPr marL="1828754" algn="r" defTabSz="609585" rtl="1" eaLnBrk="1" latinLnBrk="0" hangingPunct="1">
        <a:defRPr sz="2400" kern="1200">
          <a:solidFill>
            <a:schemeClr val="tx1"/>
          </a:solidFill>
          <a:latin typeface="+mn-lt"/>
          <a:ea typeface="+mn-ea"/>
          <a:cs typeface="+mn-cs"/>
        </a:defRPr>
      </a:lvl4pPr>
      <a:lvl5pPr marL="2438339" algn="r" defTabSz="609585" rtl="1" eaLnBrk="1" latinLnBrk="0" hangingPunct="1">
        <a:defRPr sz="2400" kern="1200">
          <a:solidFill>
            <a:schemeClr val="tx1"/>
          </a:solidFill>
          <a:latin typeface="+mn-lt"/>
          <a:ea typeface="+mn-ea"/>
          <a:cs typeface="+mn-cs"/>
        </a:defRPr>
      </a:lvl5pPr>
      <a:lvl6pPr marL="3047924" algn="r" defTabSz="609585" rtl="1" eaLnBrk="1" latinLnBrk="0" hangingPunct="1">
        <a:defRPr sz="2400" kern="1200">
          <a:solidFill>
            <a:schemeClr val="tx1"/>
          </a:solidFill>
          <a:latin typeface="+mn-lt"/>
          <a:ea typeface="+mn-ea"/>
          <a:cs typeface="+mn-cs"/>
        </a:defRPr>
      </a:lvl6pPr>
      <a:lvl7pPr marL="3657509" algn="r" defTabSz="609585" rtl="1" eaLnBrk="1" latinLnBrk="0" hangingPunct="1">
        <a:defRPr sz="2400" kern="1200">
          <a:solidFill>
            <a:schemeClr val="tx1"/>
          </a:solidFill>
          <a:latin typeface="+mn-lt"/>
          <a:ea typeface="+mn-ea"/>
          <a:cs typeface="+mn-cs"/>
        </a:defRPr>
      </a:lvl7pPr>
      <a:lvl8pPr marL="4267093" algn="r" defTabSz="609585" rtl="1" eaLnBrk="1" latinLnBrk="0" hangingPunct="1">
        <a:defRPr sz="2400" kern="1200">
          <a:solidFill>
            <a:schemeClr val="tx1"/>
          </a:solidFill>
          <a:latin typeface="+mn-lt"/>
          <a:ea typeface="+mn-ea"/>
          <a:cs typeface="+mn-cs"/>
        </a:defRPr>
      </a:lvl8pPr>
      <a:lvl9pPr marL="4876678" algn="r" defTabSz="609585"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BA5B4E5-77AC-40F0-BECF-3BA78F65B54B}"/>
              </a:ext>
            </a:extLst>
          </p:cNvPr>
          <p:cNvSpPr txBox="1"/>
          <p:nvPr/>
        </p:nvSpPr>
        <p:spPr>
          <a:xfrm>
            <a:off x="1730982" y="387839"/>
            <a:ext cx="8696739" cy="1446550"/>
          </a:xfrm>
          <a:prstGeom prst="rect">
            <a:avLst/>
          </a:prstGeom>
          <a:noFill/>
        </p:spPr>
        <p:txBody>
          <a:bodyPr wrap="square" rtlCol="1">
            <a:spAutoFit/>
          </a:bodyPr>
          <a:lstStyle/>
          <a:p>
            <a:pPr algn="ctr" rtl="1"/>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Infrastructure Tour </a:t>
            </a:r>
          </a:p>
          <a:p>
            <a:pPr algn="ctr" rtl="1"/>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Schedule, June 6</a:t>
            </a:r>
            <a:r>
              <a:rPr lang="en-US" sz="4400" b="1" baseline="30000"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2019</a:t>
            </a:r>
            <a:endPar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8" name="Picture 4" descr="https://tali.org.il/wp-content/uploads/2018/03/IMG_8462-1.jpg">
            <a:extLst>
              <a:ext uri="{FF2B5EF4-FFF2-40B4-BE49-F238E27FC236}">
                <a16:creationId xmlns:a16="http://schemas.microsoft.com/office/drawing/2014/main" xmlns="" id="{28CD9E89-38B3-4DDE-8E77-2CCA881C663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440" t="25247" r="36976" b="37355"/>
          <a:stretch/>
        </p:blipFill>
        <p:spPr bwMode="auto">
          <a:xfrm>
            <a:off x="639912" y="9039477"/>
            <a:ext cx="10557163" cy="6893943"/>
          </a:xfrm>
          <a:prstGeom prst="rect">
            <a:avLst/>
          </a:prstGeom>
          <a:noFill/>
          <a:ln w="76200">
            <a:solidFill>
              <a:srgbClr val="000099"/>
            </a:solidFill>
          </a:ln>
          <a:extLst>
            <a:ext uri="{909E8E84-426E-40DD-AFC4-6F175D3DCCD1}">
              <a14:hiddenFill xmlns:a14="http://schemas.microsoft.com/office/drawing/2010/main" xmlns="">
                <a:solidFill>
                  <a:srgbClr val="FFFFFF"/>
                </a:solidFill>
              </a14:hiddenFill>
            </a:ext>
          </a:extLst>
        </p:spPr>
      </p:pic>
      <p:pic>
        <p:nvPicPr>
          <p:cNvPr id="4" name="גרפיקה 3" descr="נעץ">
            <a:extLst>
              <a:ext uri="{FF2B5EF4-FFF2-40B4-BE49-F238E27FC236}">
                <a16:creationId xmlns:a16="http://schemas.microsoft.com/office/drawing/2014/main" xmlns="" id="{FCD118E8-3BF0-4254-8605-3B7EB28E67E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4860723" y="14269636"/>
            <a:ext cx="342899" cy="342899"/>
          </a:xfrm>
          <a:prstGeom prst="rect">
            <a:avLst/>
          </a:prstGeom>
        </p:spPr>
      </p:pic>
      <p:pic>
        <p:nvPicPr>
          <p:cNvPr id="9" name="גרפיקה 8" descr="נעץ">
            <a:extLst>
              <a:ext uri="{FF2B5EF4-FFF2-40B4-BE49-F238E27FC236}">
                <a16:creationId xmlns:a16="http://schemas.microsoft.com/office/drawing/2014/main" xmlns="" id="{64FBB3FA-9AEF-4E18-8A0B-3940A173A95E}"/>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6846531" y="9340637"/>
            <a:ext cx="342899" cy="342899"/>
          </a:xfrm>
          <a:prstGeom prst="rect">
            <a:avLst/>
          </a:prstGeom>
        </p:spPr>
      </p:pic>
      <p:pic>
        <p:nvPicPr>
          <p:cNvPr id="11" name="גרפיקה 10" descr="נעץ">
            <a:extLst>
              <a:ext uri="{FF2B5EF4-FFF2-40B4-BE49-F238E27FC236}">
                <a16:creationId xmlns:a16="http://schemas.microsoft.com/office/drawing/2014/main" xmlns="" id="{E1BEE4BD-F072-439E-8B69-E2E6984C483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6490022" y="13694090"/>
            <a:ext cx="342899" cy="342899"/>
          </a:xfrm>
          <a:prstGeom prst="rect">
            <a:avLst/>
          </a:prstGeom>
        </p:spPr>
      </p:pic>
      <p:pic>
        <p:nvPicPr>
          <p:cNvPr id="12" name="גרפיקה 11" descr="נעץ">
            <a:extLst>
              <a:ext uri="{FF2B5EF4-FFF2-40B4-BE49-F238E27FC236}">
                <a16:creationId xmlns:a16="http://schemas.microsoft.com/office/drawing/2014/main" xmlns="" id="{9321E281-6287-472F-90D3-DFC3D11136C3}"/>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4498305" y="10582098"/>
            <a:ext cx="342899" cy="342899"/>
          </a:xfrm>
          <a:prstGeom prst="rect">
            <a:avLst/>
          </a:prstGeom>
        </p:spPr>
      </p:pic>
      <p:pic>
        <p:nvPicPr>
          <p:cNvPr id="13" name="גרפיקה 12" descr="נעץ">
            <a:extLst>
              <a:ext uri="{FF2B5EF4-FFF2-40B4-BE49-F238E27FC236}">
                <a16:creationId xmlns:a16="http://schemas.microsoft.com/office/drawing/2014/main" xmlns="" id="{7C5171CF-7032-4B10-AF8B-C179286FE1AD}"/>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p:blipFill>
        <p:spPr>
          <a:xfrm>
            <a:off x="1660644" y="10465841"/>
            <a:ext cx="342899" cy="342899"/>
          </a:xfrm>
          <a:prstGeom prst="rect">
            <a:avLst/>
          </a:prstGeom>
        </p:spPr>
      </p:pic>
      <p:sp>
        <p:nvSpPr>
          <p:cNvPr id="5" name="מלבן 4">
            <a:extLst>
              <a:ext uri="{FF2B5EF4-FFF2-40B4-BE49-F238E27FC236}">
                <a16:creationId xmlns:a16="http://schemas.microsoft.com/office/drawing/2014/main" xmlns="" id="{CA61B036-F317-447D-874F-878E7045EBE6}"/>
              </a:ext>
            </a:extLst>
          </p:cNvPr>
          <p:cNvSpPr/>
          <p:nvPr/>
        </p:nvSpPr>
        <p:spPr>
          <a:xfrm>
            <a:off x="6798624" y="9844026"/>
            <a:ext cx="901160"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rgbClr val="FF0000"/>
                </a:solidFill>
                <a:latin typeface="Arial" panose="020B0604020202020204" pitchFamily="34" charset="0"/>
                <a:cs typeface="Arial" panose="020B0604020202020204" pitchFamily="34" charset="0"/>
              </a:rPr>
              <a:t>INDC</a:t>
            </a:r>
            <a:endParaRPr lang="he-IL" sz="2000" b="1" dirty="0">
              <a:solidFill>
                <a:srgbClr val="FF0000"/>
              </a:solidFill>
              <a:latin typeface="Arial" panose="020B0604020202020204" pitchFamily="34" charset="0"/>
              <a:cs typeface="Arial" panose="020B0604020202020204" pitchFamily="34" charset="0"/>
            </a:endParaRPr>
          </a:p>
        </p:txBody>
      </p:sp>
      <p:sp>
        <p:nvSpPr>
          <p:cNvPr id="14" name="מלבן 13">
            <a:extLst>
              <a:ext uri="{FF2B5EF4-FFF2-40B4-BE49-F238E27FC236}">
                <a16:creationId xmlns:a16="http://schemas.microsoft.com/office/drawing/2014/main" xmlns="" id="{CA11B979-61C6-4ABE-AAE8-F0808FD5937E}"/>
              </a:ext>
            </a:extLst>
          </p:cNvPr>
          <p:cNvSpPr/>
          <p:nvPr/>
        </p:nvSpPr>
        <p:spPr>
          <a:xfrm>
            <a:off x="4498305" y="14577690"/>
            <a:ext cx="1257299"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err="1">
                <a:solidFill>
                  <a:srgbClr val="FF0000"/>
                </a:solidFill>
                <a:latin typeface="Arial" panose="020B0604020202020204" pitchFamily="34" charset="0"/>
                <a:cs typeface="Arial" panose="020B0604020202020204" pitchFamily="34" charset="0"/>
              </a:rPr>
              <a:t>Ashalim</a:t>
            </a:r>
            <a:endParaRPr lang="he-IL" sz="2000" b="1" dirty="0">
              <a:solidFill>
                <a:srgbClr val="FF0000"/>
              </a:solidFill>
              <a:latin typeface="Arial" panose="020B0604020202020204" pitchFamily="34" charset="0"/>
              <a:cs typeface="Arial" panose="020B0604020202020204" pitchFamily="34" charset="0"/>
            </a:endParaRPr>
          </a:p>
        </p:txBody>
      </p:sp>
      <p:sp>
        <p:nvSpPr>
          <p:cNvPr id="15" name="מלבן 14">
            <a:extLst>
              <a:ext uri="{FF2B5EF4-FFF2-40B4-BE49-F238E27FC236}">
                <a16:creationId xmlns:a16="http://schemas.microsoft.com/office/drawing/2014/main" xmlns="" id="{48068C39-DBEC-4C40-BFE9-EB0E19E1E8B2}"/>
              </a:ext>
            </a:extLst>
          </p:cNvPr>
          <p:cNvSpPr/>
          <p:nvPr/>
        </p:nvSpPr>
        <p:spPr>
          <a:xfrm>
            <a:off x="6285790" y="13694090"/>
            <a:ext cx="1499984" cy="669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err="1">
                <a:solidFill>
                  <a:srgbClr val="FF0000"/>
                </a:solidFill>
                <a:latin typeface="Arial" panose="020B0604020202020204" pitchFamily="34" charset="0"/>
                <a:cs typeface="Arial" panose="020B0604020202020204" pitchFamily="34" charset="0"/>
              </a:rPr>
              <a:t>Givat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Shemen</a:t>
            </a:r>
            <a:r>
              <a:rPr lang="en-US" sz="2000" b="1" dirty="0">
                <a:solidFill>
                  <a:srgbClr val="FF0000"/>
                </a:solidFill>
                <a:latin typeface="Arial" panose="020B0604020202020204" pitchFamily="34" charset="0"/>
                <a:cs typeface="Arial" panose="020B0604020202020204" pitchFamily="34" charset="0"/>
              </a:rPr>
              <a:t> </a:t>
            </a:r>
            <a:endParaRPr lang="he-IL" sz="2000" b="1" dirty="0">
              <a:solidFill>
                <a:srgbClr val="FF0000"/>
              </a:solidFill>
              <a:latin typeface="Arial" panose="020B0604020202020204" pitchFamily="34" charset="0"/>
              <a:cs typeface="Arial" panose="020B0604020202020204" pitchFamily="34" charset="0"/>
            </a:endParaRPr>
          </a:p>
        </p:txBody>
      </p:sp>
      <p:sp>
        <p:nvSpPr>
          <p:cNvPr id="16" name="מלבן 15">
            <a:extLst>
              <a:ext uri="{FF2B5EF4-FFF2-40B4-BE49-F238E27FC236}">
                <a16:creationId xmlns:a16="http://schemas.microsoft.com/office/drawing/2014/main" xmlns="" id="{E193EFEF-8770-46AF-BCFE-6719EF344028}"/>
              </a:ext>
            </a:extLst>
          </p:cNvPr>
          <p:cNvSpPr/>
          <p:nvPr/>
        </p:nvSpPr>
        <p:spPr>
          <a:xfrm>
            <a:off x="4089028" y="11169561"/>
            <a:ext cx="1275972" cy="7898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latin typeface="Arial" panose="020B0604020202020204" pitchFamily="34" charset="0"/>
                <a:cs typeface="Arial" panose="020B0604020202020204" pitchFamily="34" charset="0"/>
              </a:rPr>
              <a:t>Navy </a:t>
            </a:r>
            <a:r>
              <a:rPr lang="en-US" sz="2000" b="1" dirty="0" smtClean="0">
                <a:solidFill>
                  <a:srgbClr val="FF0000"/>
                </a:solidFill>
                <a:latin typeface="Arial" panose="020B0604020202020204" pitchFamily="34" charset="0"/>
                <a:cs typeface="Arial" panose="020B0604020202020204" pitchFamily="34" charset="0"/>
              </a:rPr>
              <a:t>Base</a:t>
            </a:r>
            <a:endParaRPr lang="he-IL" sz="2000" b="1" dirty="0">
              <a:solidFill>
                <a:srgbClr val="FF0000"/>
              </a:solidFill>
              <a:latin typeface="Arial" panose="020B0604020202020204" pitchFamily="34" charset="0"/>
              <a:cs typeface="Arial" panose="020B0604020202020204" pitchFamily="34" charset="0"/>
            </a:endParaRPr>
          </a:p>
        </p:txBody>
      </p:sp>
      <p:sp>
        <p:nvSpPr>
          <p:cNvPr id="18" name="מלבן 17">
            <a:extLst>
              <a:ext uri="{FF2B5EF4-FFF2-40B4-BE49-F238E27FC236}">
                <a16:creationId xmlns:a16="http://schemas.microsoft.com/office/drawing/2014/main" xmlns="" id="{89EA86BB-C1A1-44CA-B22A-C9052BDB45FD}"/>
              </a:ext>
            </a:extLst>
          </p:cNvPr>
          <p:cNvSpPr/>
          <p:nvPr/>
        </p:nvSpPr>
        <p:spPr>
          <a:xfrm>
            <a:off x="1354885" y="11337404"/>
            <a:ext cx="1275972" cy="6219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latin typeface="Arial" panose="020B0604020202020204" pitchFamily="34" charset="0"/>
                <a:cs typeface="Arial" panose="020B0604020202020204" pitchFamily="34" charset="0"/>
              </a:rPr>
              <a:t>Oil </a:t>
            </a:r>
            <a:r>
              <a:rPr lang="en-US" sz="2000" b="1" dirty="0" smtClean="0">
                <a:solidFill>
                  <a:srgbClr val="FF0000"/>
                </a:solidFill>
                <a:latin typeface="Arial" panose="020B0604020202020204" pitchFamily="34" charset="0"/>
                <a:cs typeface="Arial" panose="020B0604020202020204" pitchFamily="34" charset="0"/>
              </a:rPr>
              <a:t>Platform</a:t>
            </a:r>
            <a:endParaRPr lang="he-IL" sz="2000" b="1" dirty="0">
              <a:solidFill>
                <a:srgbClr val="FF0000"/>
              </a:solidFill>
              <a:latin typeface="Arial" panose="020B0604020202020204" pitchFamily="34" charset="0"/>
              <a:cs typeface="Arial" panose="020B0604020202020204" pitchFamily="34" charset="0"/>
            </a:endParaRPr>
          </a:p>
        </p:txBody>
      </p:sp>
      <p:pic>
        <p:nvPicPr>
          <p:cNvPr id="2052" name="Picture 4" descr="×ª××¦××ª ×ª××× × ×¢×××¨ ××¡××£ ××¤×¨×ª">
            <a:extLst>
              <a:ext uri="{FF2B5EF4-FFF2-40B4-BE49-F238E27FC236}">
                <a16:creationId xmlns:a16="http://schemas.microsoft.com/office/drawing/2014/main" xmlns="" id="{78435AC0-6B4B-4E31-928D-84C8E5C9C92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343223"/>
            <a:ext cx="5261714" cy="29454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ª××¦××ª ×ª××× × ×¢×××¨ ××¡××£ ××¤×¨×ª">
            <a:extLst>
              <a:ext uri="{FF2B5EF4-FFF2-40B4-BE49-F238E27FC236}">
                <a16:creationId xmlns:a16="http://schemas.microsoft.com/office/drawing/2014/main" xmlns="" id="{B0DA062C-328D-42C5-8B1B-CD3934B4A7F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7994"/>
            <a:ext cx="2543175" cy="18002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ª××¦××ª ×ª××× × ×¢×××¨ ×¡××××¨××ª ××©×××">
            <a:extLst>
              <a:ext uri="{FF2B5EF4-FFF2-40B4-BE49-F238E27FC236}">
                <a16:creationId xmlns:a16="http://schemas.microsoft.com/office/drawing/2014/main" xmlns="" id="{79F8B26E-10C7-47EA-AC8D-CDE1D4DD22E6}"/>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948258"/>
            <a:ext cx="5277194" cy="39621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ª××¦××ª ×ª××× × ×¢×××¨ ××¡××ª ×××">
            <a:extLst>
              <a:ext uri="{FF2B5EF4-FFF2-40B4-BE49-F238E27FC236}">
                <a16:creationId xmlns:a16="http://schemas.microsoft.com/office/drawing/2014/main" xmlns="" id="{89C4D59B-DD9A-4565-B4D1-3FD954B9A2D2}"/>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31132" y="4669658"/>
            <a:ext cx="2677894" cy="333730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1" name="טבלה 2">
            <a:extLst>
              <a:ext uri="{FF2B5EF4-FFF2-40B4-BE49-F238E27FC236}">
                <a16:creationId xmlns:a16="http://schemas.microsoft.com/office/drawing/2014/main" xmlns="" id="{8AAB2C0B-6D9E-4CED-B13F-CBBB817CC697}"/>
              </a:ext>
            </a:extLst>
          </p:cNvPr>
          <p:cNvGraphicFramePr>
            <a:graphicFrameLocks noGrp="1"/>
          </p:cNvGraphicFramePr>
          <p:nvPr>
            <p:extLst>
              <p:ext uri="{D42A27DB-BD31-4B8C-83A1-F6EECF244321}">
                <p14:modId xmlns:p14="http://schemas.microsoft.com/office/powerpoint/2010/main" xmlns="" val="1080275770"/>
              </p:ext>
            </p:extLst>
          </p:nvPr>
        </p:nvGraphicFramePr>
        <p:xfrm>
          <a:off x="5203622" y="1993363"/>
          <a:ext cx="6683578" cy="7040880"/>
        </p:xfrm>
        <a:graphic>
          <a:graphicData uri="http://schemas.openxmlformats.org/drawingml/2006/table">
            <a:tbl>
              <a:tblPr rtl="1" firstRow="1" firstCol="1" bandRow="1">
                <a:tableStyleId>{5C22544A-7EE6-4342-B048-85BDC9FD1C3A}</a:tableStyleId>
              </a:tblPr>
              <a:tblGrid>
                <a:gridCol w="1314839">
                  <a:extLst>
                    <a:ext uri="{9D8B030D-6E8A-4147-A177-3AD203B41FA5}">
                      <a16:colId xmlns:a16="http://schemas.microsoft.com/office/drawing/2014/main" xmlns="" val="645461641"/>
                    </a:ext>
                  </a:extLst>
                </a:gridCol>
                <a:gridCol w="5368739">
                  <a:extLst>
                    <a:ext uri="{9D8B030D-6E8A-4147-A177-3AD203B41FA5}">
                      <a16:colId xmlns:a16="http://schemas.microsoft.com/office/drawing/2014/main" xmlns="" val="4264411165"/>
                    </a:ext>
                  </a:extLst>
                </a:gridCol>
              </a:tblGrid>
              <a:tr h="223960">
                <a:tc>
                  <a:txBody>
                    <a:bodyPr/>
                    <a:lstStyle/>
                    <a:p>
                      <a:pPr algn="ctr" rtl="0">
                        <a:lnSpc>
                          <a:spcPct val="100000"/>
                        </a:lnSpc>
                        <a:spcAft>
                          <a:spcPts val="0"/>
                        </a:spcAft>
                      </a:pPr>
                      <a:r>
                        <a:rPr lang="en-US" sz="2200" dirty="0" smtClean="0">
                          <a:solidFill>
                            <a:schemeClr val="tx1"/>
                          </a:solidFill>
                          <a:effectLst/>
                          <a:latin typeface="Arial" panose="020B0604020202020204" pitchFamily="34" charset="0"/>
                          <a:ea typeface="+mn-ea"/>
                          <a:cs typeface="Arial" panose="020B0604020202020204" pitchFamily="34" charset="0"/>
                        </a:rPr>
                        <a:t>Time</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tc>
                  <a:txBody>
                    <a:bodyPr/>
                    <a:lstStyle/>
                    <a:p>
                      <a:pPr algn="ctr" rtl="0">
                        <a:lnSpc>
                          <a:spcPct val="100000"/>
                        </a:lnSpc>
                        <a:spcAft>
                          <a:spcPts val="0"/>
                        </a:spcAft>
                      </a:pPr>
                      <a:r>
                        <a:rPr lang="en-US" sz="2200" dirty="0" smtClean="0">
                          <a:solidFill>
                            <a:schemeClr val="tx1"/>
                          </a:solidFill>
                          <a:effectLst/>
                          <a:latin typeface="Arial" panose="020B0604020202020204" pitchFamily="34" charset="0"/>
                          <a:cs typeface="Arial" panose="020B0604020202020204" pitchFamily="34" charset="0"/>
                        </a:rPr>
                        <a:t>Activity</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233" marR="30233" marT="0" marB="0">
                    <a:solidFill>
                      <a:srgbClr val="002060"/>
                    </a:solidFill>
                  </a:tcPr>
                </a:tc>
                <a:extLst>
                  <a:ext uri="{0D108BD9-81ED-4DB2-BD59-A6C34878D82A}">
                    <a16:rowId xmlns:a16="http://schemas.microsoft.com/office/drawing/2014/main" xmlns="" val="2208891136"/>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06:30-08:30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Travel from the INDC to </a:t>
                      </a:r>
                      <a:r>
                        <a:rPr lang="en-US" sz="2200" b="1" kern="1200" dirty="0" smtClean="0">
                          <a:solidFill>
                            <a:schemeClr val="bg1"/>
                          </a:solidFill>
                          <a:effectLst/>
                          <a:latin typeface="Arial" panose="020B0604020202020204" pitchFamily="34" charset="0"/>
                          <a:ea typeface="+mn-ea"/>
                          <a:cs typeface="Arial" panose="020B0604020202020204" pitchFamily="34" charset="0"/>
                        </a:rPr>
                        <a:t>the town of </a:t>
                      </a:r>
                      <a:r>
                        <a:rPr lang="en-US" sz="2200" b="1" kern="1200" dirty="0" err="1" smtClean="0">
                          <a:solidFill>
                            <a:schemeClr val="bg1"/>
                          </a:solidFill>
                          <a:effectLst/>
                          <a:latin typeface="Arial" panose="020B0604020202020204" pitchFamily="34" charset="0"/>
                          <a:ea typeface="+mn-ea"/>
                          <a:cs typeface="Arial" panose="020B0604020202020204" pitchFamily="34" charset="0"/>
                        </a:rPr>
                        <a:t>Ashalim</a:t>
                      </a:r>
                      <a:endParaRPr lang="en-US" sz="2200" b="1" kern="1200" dirty="0" smtClean="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3466864406"/>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08:30-09:00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Breakfast</a:t>
                      </a:r>
                      <a:r>
                        <a:rPr lang="en-US" sz="2200" b="1" kern="1200" baseline="0" dirty="0" smtClean="0">
                          <a:solidFill>
                            <a:schemeClr val="bg1"/>
                          </a:solidFill>
                          <a:effectLst/>
                          <a:latin typeface="Arial" panose="020B0604020202020204" pitchFamily="34" charset="0"/>
                          <a:ea typeface="+mn-ea"/>
                          <a:cs typeface="Arial" panose="020B0604020202020204" pitchFamily="34" charset="0"/>
                        </a:rPr>
                        <a:t> </a:t>
                      </a:r>
                      <a:r>
                        <a:rPr lang="en-US" sz="2200" b="1" kern="1200" baseline="0" dirty="0" smtClean="0">
                          <a:solidFill>
                            <a:schemeClr val="bg1"/>
                          </a:solidFill>
                          <a:effectLst/>
                          <a:latin typeface="Arial" panose="020B0604020202020204" pitchFamily="34" charset="0"/>
                          <a:ea typeface="+mn-ea"/>
                          <a:cs typeface="Arial" panose="020B0604020202020204" pitchFamily="34" charset="0"/>
                        </a:rPr>
                        <a:t>at </a:t>
                      </a:r>
                      <a:r>
                        <a:rPr lang="en-US" sz="2200" b="1" kern="1200" baseline="0" dirty="0" err="1" smtClean="0">
                          <a:solidFill>
                            <a:schemeClr val="bg1"/>
                          </a:solidFill>
                          <a:effectLst/>
                          <a:latin typeface="Arial" panose="020B0604020202020204" pitchFamily="34" charset="0"/>
                          <a:ea typeface="+mn-ea"/>
                          <a:cs typeface="Arial" panose="020B0604020202020204" pitchFamily="34" charset="0"/>
                        </a:rPr>
                        <a:t>Ashalim</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811247927"/>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09:00-09:15</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View and overview of the thermo-solar power plant</a:t>
                      </a:r>
                    </a:p>
                  </a:txBody>
                  <a:tcPr marL="30233" marR="30233" marT="0" marB="0"/>
                </a:tc>
                <a:extLst>
                  <a:ext uri="{0D108BD9-81ED-4DB2-BD59-A6C34878D82A}">
                    <a16:rowId xmlns:a16="http://schemas.microsoft.com/office/drawing/2014/main" xmlns="" val="3180694911"/>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09:30-09:45</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A tour of the power plant</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64595709"/>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10:00-10:30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Travel to </a:t>
                      </a:r>
                      <a:r>
                        <a:rPr lang="en-US" sz="2200" b="1" kern="1200" dirty="0" smtClean="0">
                          <a:solidFill>
                            <a:schemeClr val="bg1"/>
                          </a:solidFill>
                          <a:effectLst/>
                          <a:latin typeface="Arial" panose="020B0604020202020204" pitchFamily="34" charset="0"/>
                          <a:ea typeface="+mn-ea"/>
                          <a:cs typeface="Arial" panose="020B0604020202020204" pitchFamily="34" charset="0"/>
                        </a:rPr>
                        <a:t>'</a:t>
                      </a:r>
                      <a:r>
                        <a:rPr lang="en-US" sz="2200" b="1" kern="1200" dirty="0" err="1" smtClean="0">
                          <a:solidFill>
                            <a:schemeClr val="bg1"/>
                          </a:solidFill>
                          <a:effectLst/>
                          <a:latin typeface="Arial" panose="020B0604020202020204" pitchFamily="34" charset="0"/>
                          <a:ea typeface="+mn-ea"/>
                          <a:cs typeface="Arial" panose="020B0604020202020204" pitchFamily="34" charset="0"/>
                        </a:rPr>
                        <a:t>Givat</a:t>
                      </a:r>
                      <a:r>
                        <a:rPr lang="en-US" sz="2200" b="1" kern="1200" dirty="0" smtClean="0">
                          <a:solidFill>
                            <a:schemeClr val="bg1"/>
                          </a:solidFill>
                          <a:effectLst/>
                          <a:latin typeface="Arial" panose="020B0604020202020204" pitchFamily="34" charset="0"/>
                          <a:ea typeface="+mn-ea"/>
                          <a:cs typeface="Arial" panose="020B0604020202020204" pitchFamily="34" charset="0"/>
                        </a:rPr>
                        <a:t> </a:t>
                      </a:r>
                      <a:r>
                        <a:rPr lang="en-US" sz="2200" b="1" kern="1200" dirty="0" err="1" smtClean="0">
                          <a:solidFill>
                            <a:schemeClr val="bg1"/>
                          </a:solidFill>
                          <a:effectLst/>
                          <a:latin typeface="Arial" panose="020B0604020202020204" pitchFamily="34" charset="0"/>
                          <a:ea typeface="+mn-ea"/>
                          <a:cs typeface="Arial" panose="020B0604020202020204" pitchFamily="34" charset="0"/>
                        </a:rPr>
                        <a:t>Shemen</a:t>
                      </a:r>
                      <a:r>
                        <a:rPr lang="en-US" sz="2200" b="1" kern="1200" dirty="0" smtClean="0">
                          <a:solidFill>
                            <a:schemeClr val="bg1"/>
                          </a:solidFill>
                          <a:effectLst/>
                          <a:latin typeface="Arial" panose="020B0604020202020204" pitchFamily="34" charset="0"/>
                          <a:ea typeface="+mn-ea"/>
                          <a:cs typeface="Arial" panose="020B0604020202020204" pitchFamily="34" charset="0"/>
                        </a:rPr>
                        <a:t>'</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22915284"/>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10:30-12:00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Overview and sightseeing at the gas terminal</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31347339"/>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12:15-13:00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Lunch at the </a:t>
                      </a:r>
                      <a:r>
                        <a:rPr lang="en-US" sz="2200" b="1" kern="1200" dirty="0" smtClean="0">
                          <a:solidFill>
                            <a:schemeClr val="bg1"/>
                          </a:solidFill>
                          <a:effectLst/>
                          <a:latin typeface="Arial" panose="020B0604020202020204" pitchFamily="34" charset="0"/>
                          <a:ea typeface="+mn-ea"/>
                          <a:cs typeface="Arial" panose="020B0604020202020204" pitchFamily="34" charset="0"/>
                        </a:rPr>
                        <a:t>School </a:t>
                      </a:r>
                      <a:r>
                        <a:rPr lang="en-US" sz="2200" b="1" kern="1200" dirty="0" smtClean="0">
                          <a:solidFill>
                            <a:schemeClr val="bg1"/>
                          </a:solidFill>
                          <a:effectLst/>
                          <a:latin typeface="Arial" panose="020B0604020202020204" pitchFamily="34" charset="0"/>
                          <a:ea typeface="+mn-ea"/>
                          <a:cs typeface="Arial" panose="020B0604020202020204" pitchFamily="34" charset="0"/>
                        </a:rPr>
                        <a:t>for Air </a:t>
                      </a:r>
                      <a:r>
                        <a:rPr lang="en-US" sz="2200" b="1" kern="1200" dirty="0" smtClean="0">
                          <a:solidFill>
                            <a:schemeClr val="bg1"/>
                          </a:solidFill>
                          <a:effectLst/>
                          <a:latin typeface="Arial" panose="020B0604020202020204" pitchFamily="34" charset="0"/>
                          <a:ea typeface="+mn-ea"/>
                          <a:cs typeface="Arial" panose="020B0604020202020204" pitchFamily="34" charset="0"/>
                        </a:rPr>
                        <a:t>Defense</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1815030160"/>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13:00-14:30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Travel to Ashdod</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674571098"/>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14:30-17:00</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Review</a:t>
                      </a:r>
                      <a:r>
                        <a:rPr lang="he-IL" sz="2200" b="1" kern="1200" dirty="0" smtClean="0">
                          <a:solidFill>
                            <a:schemeClr val="bg1"/>
                          </a:solidFill>
                          <a:effectLst/>
                          <a:latin typeface="Arial" panose="020B0604020202020204" pitchFamily="34" charset="0"/>
                          <a:ea typeface="+mn-ea"/>
                          <a:cs typeface="Arial" panose="020B0604020202020204" pitchFamily="34" charset="0"/>
                        </a:rPr>
                        <a:t> </a:t>
                      </a:r>
                      <a:r>
                        <a:rPr lang="he-IL" sz="2200" b="1" kern="1200" dirty="0">
                          <a:solidFill>
                            <a:schemeClr val="bg1"/>
                          </a:solidFill>
                          <a:effectLst/>
                          <a:latin typeface="Arial" panose="020B0604020202020204" pitchFamily="34" charset="0"/>
                          <a:ea typeface="+mn-ea"/>
                          <a:cs typeface="Arial" panose="020B0604020202020204" pitchFamily="34" charset="0"/>
                        </a:rPr>
                        <a:t>+ </a:t>
                      </a:r>
                      <a:r>
                        <a:rPr lang="en-US" sz="2200" b="1" kern="1200" dirty="0" smtClean="0">
                          <a:solidFill>
                            <a:schemeClr val="bg1"/>
                          </a:solidFill>
                          <a:effectLst/>
                          <a:latin typeface="Arial" panose="020B0604020202020204" pitchFamily="34" charset="0"/>
                          <a:ea typeface="+mn-ea"/>
                          <a:cs typeface="Arial" panose="020B0604020202020204" pitchFamily="34" charset="0"/>
                        </a:rPr>
                        <a:t>Sailing to the oil </a:t>
                      </a:r>
                      <a:r>
                        <a:rPr lang="en-US" sz="2200" b="1" kern="1200" dirty="0" smtClean="0">
                          <a:solidFill>
                            <a:schemeClr val="bg1"/>
                          </a:solidFill>
                          <a:effectLst/>
                          <a:latin typeface="Arial" panose="020B0604020202020204" pitchFamily="34" charset="0"/>
                          <a:ea typeface="+mn-ea"/>
                          <a:cs typeface="Arial" panose="020B0604020202020204" pitchFamily="34" charset="0"/>
                        </a:rPr>
                        <a:t>platform</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687045513"/>
                  </a:ext>
                </a:extLst>
              </a:tr>
              <a:tr h="468764">
                <a:tc>
                  <a:txBody>
                    <a:bodyPr/>
                    <a:lstStyle/>
                    <a:p>
                      <a:pPr marL="0" algn="ctr" defTabSz="457200" rtl="0" eaLnBrk="1" latinLnBrk="0" hangingPunct="1">
                        <a:lnSpc>
                          <a:spcPct val="100000"/>
                        </a:lnSpc>
                        <a:spcAft>
                          <a:spcPts val="0"/>
                        </a:spcAft>
                      </a:pPr>
                      <a:r>
                        <a:rPr lang="he-IL" sz="2200" b="1" kern="1200" dirty="0" smtClean="0">
                          <a:solidFill>
                            <a:schemeClr val="bg1"/>
                          </a:solidFill>
                          <a:effectLst/>
                          <a:latin typeface="Arial" panose="020B0604020202020204" pitchFamily="34" charset="0"/>
                          <a:ea typeface="+mn-ea"/>
                          <a:cs typeface="Arial" panose="020B0604020202020204" pitchFamily="34" charset="0"/>
                        </a:rPr>
                        <a:t>17:00-19:00 </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solidFill>
                      <a:schemeClr val="accent4">
                        <a:lumMod val="60000"/>
                        <a:lumOff val="40000"/>
                      </a:schemeClr>
                    </a:solidFill>
                  </a:tcPr>
                </a:tc>
                <a:tc>
                  <a:txBody>
                    <a:bodyPr/>
                    <a:lstStyle/>
                    <a:p>
                      <a:pPr marL="0" algn="ctr" defTabSz="457200" rtl="0" eaLnBrk="1" latinLnBrk="0" hangingPunct="1">
                        <a:lnSpc>
                          <a:spcPct val="100000"/>
                        </a:lnSpc>
                        <a:spcAft>
                          <a:spcPts val="0"/>
                        </a:spcAft>
                      </a:pPr>
                      <a:r>
                        <a:rPr lang="en-US" sz="2200" b="1" kern="1200" dirty="0" smtClean="0">
                          <a:solidFill>
                            <a:schemeClr val="bg1"/>
                          </a:solidFill>
                          <a:effectLst/>
                          <a:latin typeface="Arial" panose="020B0604020202020204" pitchFamily="34" charset="0"/>
                          <a:ea typeface="+mn-ea"/>
                          <a:cs typeface="Arial" panose="020B0604020202020204" pitchFamily="34" charset="0"/>
                        </a:rPr>
                        <a:t>Travel back to the INDC </a:t>
                      </a:r>
                      <a:endParaRPr lang="en-US" sz="2200" b="1" kern="1200" dirty="0">
                        <a:solidFill>
                          <a:schemeClr val="bg1"/>
                        </a:solidFill>
                        <a:effectLst/>
                        <a:latin typeface="Arial" panose="020B0604020202020204" pitchFamily="34" charset="0"/>
                        <a:ea typeface="+mn-ea"/>
                        <a:cs typeface="Arial" panose="020B0604020202020204" pitchFamily="34" charset="0"/>
                      </a:endParaRPr>
                    </a:p>
                  </a:txBody>
                  <a:tcPr marL="30233" marR="30233" marT="0" marB="0"/>
                </a:tc>
                <a:extLst>
                  <a:ext uri="{0D108BD9-81ED-4DB2-BD59-A6C34878D82A}">
                    <a16:rowId xmlns:a16="http://schemas.microsoft.com/office/drawing/2014/main" xmlns="" val="2732162907"/>
                  </a:ext>
                </a:extLst>
              </a:tr>
            </a:tbl>
          </a:graphicData>
        </a:graphic>
      </p:graphicFrame>
      <p:pic>
        <p:nvPicPr>
          <p:cNvPr id="1026" name="Picture 2" descr="\\M45218\Users\u45218\Documents\ISMO Backup\Important Information and Files\סמלים\NDC colour.png"/>
          <p:cNvPicPr>
            <a:picLocks noChangeAspect="1" noChangeArrowheads="1"/>
          </p:cNvPicPr>
          <p:nvPr/>
        </p:nvPicPr>
        <p:blipFill>
          <a:blip r:embed="rId9" cstate="print"/>
          <a:srcRect/>
          <a:stretch>
            <a:fillRect/>
          </a:stretch>
        </p:blipFill>
        <p:spPr bwMode="auto">
          <a:xfrm>
            <a:off x="10386060" y="0"/>
            <a:ext cx="1805940" cy="1785635"/>
          </a:xfrm>
          <a:prstGeom prst="rect">
            <a:avLst/>
          </a:prstGeom>
          <a:noFill/>
        </p:spPr>
      </p:pic>
    </p:spTree>
    <p:extLst>
      <p:ext uri="{BB962C8B-B14F-4D97-AF65-F5344CB8AC3E}">
        <p14:creationId xmlns:p14="http://schemas.microsoft.com/office/powerpoint/2010/main" xmlns="" val="343309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942" y="114182"/>
            <a:ext cx="11491415" cy="769441"/>
          </a:xfrm>
          <a:prstGeom prst="rect">
            <a:avLst/>
          </a:prstGeom>
          <a:noFill/>
        </p:spPr>
        <p:txBody>
          <a:bodyPr wrap="square" rtlCol="1">
            <a:spAutoFit/>
          </a:bodyPr>
          <a:lstStyle/>
          <a:p>
            <a:pPr algn="ctr" rtl="1"/>
            <a:r>
              <a:rPr lang="en-US" sz="44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Solar </a:t>
            </a:r>
            <a:r>
              <a:rPr lang="en-US"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technologies in </a:t>
            </a:r>
            <a:r>
              <a:rPr lang="en-US" sz="4400" b="1" dirty="0" err="1">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Ashalim</a:t>
            </a:r>
            <a:endPar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2" cstate="print"/>
          <a:stretch>
            <a:fillRect/>
          </a:stretch>
        </p:blipFill>
        <p:spPr>
          <a:xfrm>
            <a:off x="2137748" y="8942726"/>
            <a:ext cx="9737882" cy="6839116"/>
          </a:xfrm>
          <a:prstGeom prst="rect">
            <a:avLst/>
          </a:prstGeom>
          <a:ln w="76200">
            <a:solidFill>
              <a:srgbClr val="000099"/>
            </a:solidFill>
          </a:ln>
        </p:spPr>
      </p:pic>
      <p:sp>
        <p:nvSpPr>
          <p:cNvPr id="6" name="TextBox 5"/>
          <p:cNvSpPr txBox="1"/>
          <p:nvPr/>
        </p:nvSpPr>
        <p:spPr>
          <a:xfrm>
            <a:off x="278080" y="4377945"/>
            <a:ext cx="11609119" cy="1569660"/>
          </a:xfrm>
          <a:prstGeom prst="rect">
            <a:avLst/>
          </a:prstGeom>
          <a:solidFill>
            <a:schemeClr val="accent4">
              <a:lumMod val="75000"/>
            </a:schemeClr>
          </a:solidFill>
        </p:spPr>
        <p:txBody>
          <a:bodyPr wrap="square" rtlCol="1">
            <a:spAutoFit/>
          </a:bodyPr>
          <a:lstStyle/>
          <a:p>
            <a:r>
              <a:rPr lang="en-US" sz="2400" dirty="0"/>
              <a:t>The state decision (Decision No. 4450) of 2009 is aimed at generating electricity </a:t>
            </a:r>
            <a:r>
              <a:rPr lang="en-US" sz="2400" dirty="0" smtClean="0"/>
              <a:t>of </a:t>
            </a:r>
            <a:r>
              <a:rPr lang="en-US" sz="2400" dirty="0"/>
              <a:t>the renewable energy sources that make up 10% of the country's electricity sector, by 2020. This is part of the commitment during the Paris conference (December 2015) to reach 17% by 2030</a:t>
            </a:r>
            <a:r>
              <a:rPr lang="he-IL" sz="2400" dirty="0"/>
              <a:t>.</a:t>
            </a:r>
            <a:endParaRPr lang="en-US" sz="2400" dirty="0"/>
          </a:p>
        </p:txBody>
      </p:sp>
      <p:sp>
        <p:nvSpPr>
          <p:cNvPr id="7" name="TextBox 6"/>
          <p:cNvSpPr txBox="1"/>
          <p:nvPr/>
        </p:nvSpPr>
        <p:spPr>
          <a:xfrm>
            <a:off x="2317283" y="13504362"/>
            <a:ext cx="1699853" cy="604508"/>
          </a:xfrm>
          <a:prstGeom prst="rect">
            <a:avLst/>
          </a:prstGeom>
          <a:solidFill>
            <a:schemeClr val="bg1"/>
          </a:solidFill>
        </p:spPr>
        <p:txBody>
          <a:bodyPr wrap="square" rtlCol="1">
            <a:spAutoFit/>
          </a:bodyPr>
          <a:lstStyle/>
          <a:p>
            <a:pPr algn="ctr"/>
            <a:r>
              <a:rPr lang="en-US" sz="1600" b="1" dirty="0"/>
              <a:t>Photovoltaic </a:t>
            </a:r>
            <a:r>
              <a:rPr lang="en-US" sz="1600" b="1" dirty="0" smtClean="0"/>
              <a:t>Plant </a:t>
            </a:r>
            <a:r>
              <a:rPr lang="en-US" sz="1600" b="1" dirty="0"/>
              <a:t>(PV)</a:t>
            </a:r>
            <a:endParaRPr lang="he-IL" sz="1600" b="1" dirty="0"/>
          </a:p>
        </p:txBody>
      </p:sp>
      <p:sp>
        <p:nvSpPr>
          <p:cNvPr id="8" name="TextBox 7"/>
          <p:cNvSpPr txBox="1"/>
          <p:nvPr/>
        </p:nvSpPr>
        <p:spPr>
          <a:xfrm>
            <a:off x="4236086" y="13803355"/>
            <a:ext cx="2229519" cy="338554"/>
          </a:xfrm>
          <a:prstGeom prst="rect">
            <a:avLst/>
          </a:prstGeom>
          <a:solidFill>
            <a:schemeClr val="bg1"/>
          </a:solidFill>
        </p:spPr>
        <p:txBody>
          <a:bodyPr wrap="square" rtlCol="1">
            <a:spAutoFit/>
          </a:bodyPr>
          <a:lstStyle/>
          <a:p>
            <a:pPr algn="r" rtl="1"/>
            <a:r>
              <a:rPr lang="en-US" sz="1600" b="1" dirty="0"/>
              <a:t>Thermoelectric </a:t>
            </a:r>
            <a:r>
              <a:rPr lang="en-US" sz="1600" b="1" dirty="0" smtClean="0"/>
              <a:t>Plant</a:t>
            </a:r>
            <a:endParaRPr lang="he-IL" sz="1600" b="1" dirty="0"/>
          </a:p>
        </p:txBody>
      </p:sp>
      <p:sp>
        <p:nvSpPr>
          <p:cNvPr id="9" name="TextBox 8"/>
          <p:cNvSpPr txBox="1"/>
          <p:nvPr/>
        </p:nvSpPr>
        <p:spPr>
          <a:xfrm>
            <a:off x="8141598" y="14581039"/>
            <a:ext cx="1994791" cy="646331"/>
          </a:xfrm>
          <a:prstGeom prst="rect">
            <a:avLst/>
          </a:prstGeom>
          <a:solidFill>
            <a:schemeClr val="bg1"/>
          </a:solidFill>
        </p:spPr>
        <p:txBody>
          <a:bodyPr wrap="square" rtlCol="1">
            <a:spAutoFit/>
          </a:bodyPr>
          <a:lstStyle/>
          <a:p>
            <a:pPr algn="ctr" rtl="1"/>
            <a:r>
              <a:rPr lang="en-US" dirty="0"/>
              <a:t>Thermo-Solar Power Plant</a:t>
            </a:r>
            <a:endParaRPr lang="he-IL" sz="1600" b="1" dirty="0"/>
          </a:p>
        </p:txBody>
      </p:sp>
      <p:sp>
        <p:nvSpPr>
          <p:cNvPr id="10" name="TextBox 9"/>
          <p:cNvSpPr txBox="1"/>
          <p:nvPr/>
        </p:nvSpPr>
        <p:spPr>
          <a:xfrm>
            <a:off x="6012180" y="6257717"/>
            <a:ext cx="5836920" cy="2308324"/>
          </a:xfrm>
          <a:prstGeom prst="rect">
            <a:avLst/>
          </a:prstGeom>
          <a:solidFill>
            <a:schemeClr val="accent6">
              <a:lumMod val="75000"/>
            </a:schemeClr>
          </a:solidFill>
        </p:spPr>
        <p:txBody>
          <a:bodyPr wrap="square" rtlCol="1">
            <a:spAutoFit/>
          </a:bodyPr>
          <a:lstStyle/>
          <a:p>
            <a:r>
              <a:rPr lang="en-US" sz="2400" dirty="0"/>
              <a:t>The </a:t>
            </a:r>
            <a:r>
              <a:rPr lang="en-US" sz="2400" dirty="0" smtClean="0"/>
              <a:t>platform </a:t>
            </a:r>
            <a:r>
              <a:rPr lang="en-US" sz="2400" dirty="0"/>
              <a:t>demonstrates 3 different technologies and produces about half a percentage </a:t>
            </a:r>
            <a:r>
              <a:rPr lang="en-US" sz="2400" dirty="0" smtClean="0"/>
              <a:t>of the </a:t>
            </a:r>
            <a:r>
              <a:rPr lang="en-US" sz="2400" dirty="0"/>
              <a:t>electricity consumption in the State of Israel</a:t>
            </a:r>
          </a:p>
          <a:p>
            <a:r>
              <a:rPr lang="en-US" sz="2400" dirty="0"/>
              <a:t/>
            </a:r>
            <a:br>
              <a:rPr lang="en-US" sz="2400" dirty="0"/>
            </a:br>
            <a:endParaRPr lang="he-IL" sz="2400" b="1" cap="all" dirty="0">
              <a:ln w="3175" cmpd="sng">
                <a:noFill/>
              </a:ln>
              <a:latin typeface="Arial" panose="020B0604020202020204" pitchFamily="34" charset="0"/>
              <a:cs typeface="Arial" panose="020B0604020202020204" pitchFamily="34" charset="0"/>
            </a:endParaRPr>
          </a:p>
        </p:txBody>
      </p:sp>
      <p:pic>
        <p:nvPicPr>
          <p:cNvPr id="11" name="תמונה 10"/>
          <p:cNvPicPr>
            <a:picLocks noChangeAspect="1"/>
          </p:cNvPicPr>
          <p:nvPr/>
        </p:nvPicPr>
        <p:blipFill>
          <a:blip r:embed="rId3" cstate="print"/>
          <a:stretch>
            <a:fillRect/>
          </a:stretch>
        </p:blipFill>
        <p:spPr>
          <a:xfrm>
            <a:off x="227139" y="6128051"/>
            <a:ext cx="5272614" cy="4585625"/>
          </a:xfrm>
          <a:prstGeom prst="rect">
            <a:avLst/>
          </a:prstGeom>
          <a:ln w="57150">
            <a:solidFill>
              <a:srgbClr val="000099"/>
            </a:solidFill>
          </a:ln>
          <a:effectLst>
            <a:innerShdw blurRad="114300">
              <a:prstClr val="black"/>
            </a:innerShdw>
          </a:effectLst>
        </p:spPr>
      </p:pic>
      <p:cxnSp>
        <p:nvCxnSpPr>
          <p:cNvPr id="13" name="מחבר חץ ישר 12"/>
          <p:cNvCxnSpPr>
            <a:cxnSpLocks/>
          </p:cNvCxnSpPr>
          <p:nvPr/>
        </p:nvCxnSpPr>
        <p:spPr>
          <a:xfrm flipH="1" flipV="1">
            <a:off x="9987481" y="13568398"/>
            <a:ext cx="148908" cy="51177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4" name="תמונה 13"/>
          <p:cNvPicPr>
            <a:picLocks noChangeAspect="1"/>
          </p:cNvPicPr>
          <p:nvPr/>
        </p:nvPicPr>
        <p:blipFill>
          <a:blip r:embed="rId4" cstate="print"/>
          <a:stretch>
            <a:fillRect/>
          </a:stretch>
        </p:blipFill>
        <p:spPr>
          <a:xfrm>
            <a:off x="2098335" y="14108870"/>
            <a:ext cx="2137751" cy="1590671"/>
          </a:xfrm>
          <a:prstGeom prst="rect">
            <a:avLst/>
          </a:prstGeom>
        </p:spPr>
      </p:pic>
      <p:cxnSp>
        <p:nvCxnSpPr>
          <p:cNvPr id="27" name="מחבר חץ ישר 26">
            <a:extLst>
              <a:ext uri="{FF2B5EF4-FFF2-40B4-BE49-F238E27FC236}">
                <a16:creationId xmlns:a16="http://schemas.microsoft.com/office/drawing/2014/main" xmlns="" id="{A3F14569-D45D-4BD8-A92D-D02EE6FCBB42}"/>
              </a:ext>
            </a:extLst>
          </p:cNvPr>
          <p:cNvCxnSpPr>
            <a:cxnSpLocks/>
          </p:cNvCxnSpPr>
          <p:nvPr/>
        </p:nvCxnSpPr>
        <p:spPr>
          <a:xfrm flipV="1">
            <a:off x="4017136" y="13240958"/>
            <a:ext cx="0" cy="526808"/>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xmlns="" id="{F4482FD2-5CB2-49A2-BA1F-A48D0F57F5DC}"/>
              </a:ext>
            </a:extLst>
          </p:cNvPr>
          <p:cNvCxnSpPr>
            <a:cxnSpLocks/>
          </p:cNvCxnSpPr>
          <p:nvPr/>
        </p:nvCxnSpPr>
        <p:spPr>
          <a:xfrm flipV="1">
            <a:off x="5499753" y="13243678"/>
            <a:ext cx="0" cy="52708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 ×©× × ×× ×× ×¨××× ××××¡×¡ ×¢× ×××¨× ××× ×× ×××¨×××">
            <a:extLst>
              <a:ext uri="{FF2B5EF4-FFF2-40B4-BE49-F238E27FC236}">
                <a16:creationId xmlns:a16="http://schemas.microsoft.com/office/drawing/2014/main" xmlns="" id="{0530F234-1909-455F-AEC8-6239307AE0B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049413"/>
            <a:ext cx="12192000" cy="3117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ª××¦××ª ×ª××× × ×¢×××¨ ×¡××××¨××ª ××©×××">
            <a:extLst>
              <a:ext uri="{FF2B5EF4-FFF2-40B4-BE49-F238E27FC236}">
                <a16:creationId xmlns:a16="http://schemas.microsoft.com/office/drawing/2014/main" xmlns="" id="{97A92FD1-2785-4647-A79A-64A94CD6BD9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06708" y="1065218"/>
            <a:ext cx="2485292" cy="30851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ª××¦××ª ×ª××× × ×¢×××¨ ×¡××××¨××ª ××©×××">
            <a:extLst>
              <a:ext uri="{FF2B5EF4-FFF2-40B4-BE49-F238E27FC236}">
                <a16:creationId xmlns:a16="http://schemas.microsoft.com/office/drawing/2014/main" xmlns="" id="{0187D37A-43D4-4869-B5A7-D5DBA479E30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065218"/>
            <a:ext cx="2778369" cy="31178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857501" y="2228506"/>
            <a:ext cx="6751540" cy="1520534"/>
          </a:xfrm>
          <a:prstGeom prst="rect">
            <a:avLst/>
          </a:prstGeom>
          <a:solidFill>
            <a:schemeClr val="accent6">
              <a:lumMod val="75000"/>
            </a:schemeClr>
          </a:solidFill>
        </p:spPr>
        <p:txBody>
          <a:bodyPr wrap="square" rtlCol="1">
            <a:spAutoFit/>
          </a:bodyPr>
          <a:lstStyle/>
          <a:p>
            <a:r>
              <a:rPr lang="en-US" dirty="0" smtClean="0"/>
              <a:t>“The </a:t>
            </a:r>
            <a:r>
              <a:rPr lang="en-US" dirty="0"/>
              <a:t>Negev is the most blessed region </a:t>
            </a:r>
            <a:r>
              <a:rPr lang="en-US" dirty="0" smtClean="0"/>
              <a:t>with this </a:t>
            </a:r>
            <a:r>
              <a:rPr lang="en-US" dirty="0"/>
              <a:t>energy (sun) because there are almost no days of clouds and rain, and almost every year the sun radiates to us with its tremendous power ... This energy can be turned into an active, dynamic and electric </a:t>
            </a:r>
            <a:r>
              <a:rPr lang="en-US" dirty="0" smtClean="0"/>
              <a:t>force”</a:t>
            </a:r>
            <a:endParaRPr lang="he-IL" dirty="0"/>
          </a:p>
        </p:txBody>
      </p:sp>
      <p:sp>
        <p:nvSpPr>
          <p:cNvPr id="3" name="TextBox 2"/>
          <p:cNvSpPr txBox="1"/>
          <p:nvPr/>
        </p:nvSpPr>
        <p:spPr>
          <a:xfrm>
            <a:off x="7553125" y="3749040"/>
            <a:ext cx="2048076" cy="351461"/>
          </a:xfrm>
          <a:prstGeom prst="rect">
            <a:avLst/>
          </a:prstGeom>
          <a:solidFill>
            <a:schemeClr val="accent6">
              <a:lumMod val="75000"/>
            </a:schemeClr>
          </a:solidFill>
        </p:spPr>
        <p:txBody>
          <a:bodyPr wrap="square" rtlCol="1">
            <a:spAutoFit/>
          </a:bodyPr>
          <a:lstStyle/>
          <a:p>
            <a:pPr algn="ctr"/>
            <a:r>
              <a:rPr lang="en-US" sz="1600" dirty="0" smtClean="0"/>
              <a:t>David </a:t>
            </a:r>
            <a:r>
              <a:rPr lang="en-US" sz="1600" dirty="0" smtClean="0"/>
              <a:t>Ben </a:t>
            </a:r>
            <a:r>
              <a:rPr lang="en-US" sz="1600" dirty="0" err="1" smtClean="0"/>
              <a:t>Gurion</a:t>
            </a:r>
            <a:r>
              <a:rPr lang="en-US" sz="1600" dirty="0" smtClean="0"/>
              <a:t> </a:t>
            </a:r>
            <a:endParaRPr lang="he-IL" sz="1600" dirty="0"/>
          </a:p>
        </p:txBody>
      </p:sp>
    </p:spTree>
    <p:extLst>
      <p:ext uri="{BB962C8B-B14F-4D97-AF65-F5344CB8AC3E}">
        <p14:creationId xmlns:p14="http://schemas.microsoft.com/office/powerpoint/2010/main" xmlns="" val="223651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0" name="Picture 2" descr="×ª××¦××ª ×ª××× × ×¢×××¨ ×ª×©×ª×××ª × ×¤×">
            <a:extLst>
              <a:ext uri="{FF2B5EF4-FFF2-40B4-BE49-F238E27FC236}">
                <a16:creationId xmlns:a16="http://schemas.microsoft.com/office/drawing/2014/main" xmlns="" id="{A5514C40-3F77-4991-BAFE-5DB6497FCB7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314" y="251633"/>
            <a:ext cx="4484082" cy="22966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תיבת טקסט 1">
            <a:extLst>
              <a:ext uri="{FF2B5EF4-FFF2-40B4-BE49-F238E27FC236}">
                <a16:creationId xmlns:a16="http://schemas.microsoft.com/office/drawing/2014/main" xmlns="" id="{F95A1B86-0B18-47E0-9393-F7C14E0354C4}"/>
              </a:ext>
            </a:extLst>
          </p:cNvPr>
          <p:cNvSpPr txBox="1"/>
          <p:nvPr/>
        </p:nvSpPr>
        <p:spPr>
          <a:xfrm>
            <a:off x="274320" y="2907081"/>
            <a:ext cx="11635740" cy="13203615"/>
          </a:xfrm>
          <a:prstGeom prst="rect">
            <a:avLst/>
          </a:prstGeom>
          <a:solidFill>
            <a:schemeClr val="tx1">
              <a:lumMod val="75000"/>
            </a:schemeClr>
          </a:solidFill>
          <a:ln w="57150">
            <a:solidFill>
              <a:schemeClr val="tx1"/>
            </a:solidFill>
          </a:ln>
        </p:spPr>
        <p:txBody>
          <a:bodyPr wrap="square" rtlCol="1">
            <a:spAutoFit/>
          </a:bodyPr>
          <a:lstStyle/>
          <a:p>
            <a:pPr>
              <a:lnSpc>
                <a:spcPct val="150000"/>
              </a:lnSpc>
              <a:spcBef>
                <a:spcPct val="0"/>
              </a:spcBef>
              <a:spcAft>
                <a:spcPts val="451"/>
              </a:spcAft>
            </a:pPr>
            <a:r>
              <a:rPr lang="en-US" sz="23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Fuel </a:t>
            </a:r>
            <a:r>
              <a:rPr lang="en-US" sz="23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2300" b="1" u="sng"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ndustry</a:t>
            </a:r>
          </a:p>
          <a:p>
            <a:pPr>
              <a:lnSpc>
                <a:spcPct val="150000"/>
              </a:lnSpc>
              <a:spcBef>
                <a:spcPct val="0"/>
              </a:spcBef>
              <a:spcAft>
                <a:spcPts val="451"/>
              </a:spcAft>
            </a:pPr>
            <a:endPar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50000"/>
              </a:lnSpc>
              <a:spcBef>
                <a:spcPct val="0"/>
              </a:spcBef>
              <a:spcAft>
                <a:spcPts val="451"/>
              </a:spcAft>
            </a:pP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Israeli fuel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industry is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integral part of our daily lives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to the energy produced from crude oil and its distillates, from coal and natural gas, we are can live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normative lives.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However, for these raw materials to reach the producers, be processed and then reach the consumers, the government of Israel operates Petroleum &amp; Energy Infrastructures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Ltd</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(PEI).</a:t>
            </a:r>
            <a:r>
              <a:rPr lang="he-IL" sz="2300" b="1" cap="all" dirty="0" smtClean="0">
                <a:ln w="3175" cmpd="sng">
                  <a:noFill/>
                </a:ln>
                <a:solidFill>
                  <a:srgbClr val="000099"/>
                </a:solidFill>
                <a:latin typeface="Arial" panose="020B0604020202020204" pitchFamily="34" charset="0"/>
                <a:cs typeface="Arial" panose="020B0604020202020204" pitchFamily="34" charset="0"/>
              </a:rPr>
              <a:t/>
            </a:r>
            <a:br>
              <a:rPr lang="he-IL" sz="2300" b="1" cap="all" dirty="0" smtClean="0">
                <a:ln w="3175" cmpd="sng">
                  <a:noFill/>
                </a:ln>
                <a:solidFill>
                  <a:srgbClr val="000099"/>
                </a:solidFill>
                <a:latin typeface="Arial" panose="020B0604020202020204" pitchFamily="34" charset="0"/>
                <a:cs typeface="Arial" panose="020B0604020202020204" pitchFamily="34" charset="0"/>
              </a:rPr>
            </a:b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PEI</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national infrastructure corporation for the fuel and energy economy in Israel (100% State-owned).  PEI is responsible for providing Israel’s energy requirements, both routinely and in emergencies, with its activities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focusing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four main areas which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include:</a:t>
            </a:r>
            <a:endParaRPr lang="he-IL"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arenR"/>
            </a:pPr>
            <a:r>
              <a:rPr lang="en-US" sz="2300" b="1"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Offloading </a:t>
            </a:r>
            <a:r>
              <a:rPr lang="en-US" sz="2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port-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 services that include loading and unloading of crude oil and its products</a:t>
            </a:r>
            <a:r>
              <a:rPr lang="he-IL"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arenR"/>
            </a:pPr>
            <a:r>
              <a:rPr lang="en-US" sz="2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Storage</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Storage of crude oil and its products: fuel oil, diesel fuel, kerosene and gasoline</a:t>
            </a:r>
            <a:r>
              <a:rPr lang="he-IL"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arenR"/>
            </a:pPr>
            <a:r>
              <a:rPr lang="en-US" sz="2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Transmission</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The flow of crude oil and its products into a national network linking the oil refineries, the storage sites and the large consumers (IEC, the defense establishment, Ben-Gurion Airport, a supply depot for road tankers, etc</a:t>
            </a:r>
            <a:r>
              <a:rPr lang="he-IL"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arenR"/>
            </a:pPr>
            <a:r>
              <a:rPr lang="en-US" sz="2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2300" b="1"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istribution</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distribution of fuel products to the various marketing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companies</a:t>
            </a:r>
            <a:endPar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PEI owns a subsidiary called Petroleum Products Pipeline Ltd.  The company is fully owned by PEI and is responsible, among other things, for the planning, establishment, operation and maintenance of the many pipeline systems for transporting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distillates the </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companies’ activities include the handling of fuel and its products.  In view of the sensitivity involved, a great deal of attention is paid to environmental and safety considerations.  Therefore, the companies collaborate with the many relevant authorities including the Ministry of the Environment, local municipalities and the Home Front Command, operating according to guidelines and requirements of the law.  In addition, the companies focus extensively on preventing pollution, control and monitoring and, if the </a:t>
            </a:r>
            <a:r>
              <a:rPr lang="en-US" sz="2300" b="1" dirty="0" smtClean="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 arises</a:t>
            </a:r>
            <a:r>
              <a:rPr lang="en-US" sz="23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treating pollution</a:t>
            </a:r>
            <a:r>
              <a:rPr lang="en-US" sz="2300" dirty="0"/>
              <a:t>.</a:t>
            </a:r>
            <a:endParaRPr lang="en-US" sz="2300" b="1" cap="all" dirty="0">
              <a:ln w="3175" cmpd="sng">
                <a:noFill/>
              </a:ln>
              <a:solidFill>
                <a:srgbClr val="000099"/>
              </a:solidFill>
              <a:latin typeface="Arial" panose="020B0604020202020204" pitchFamily="34" charset="0"/>
              <a:cs typeface="Arial" panose="020B0604020202020204" pitchFamily="34" charset="0"/>
            </a:endParaRPr>
          </a:p>
        </p:txBody>
      </p:sp>
      <p:sp>
        <p:nvSpPr>
          <p:cNvPr id="13" name="TextBox 9">
            <a:extLst>
              <a:ext uri="{FF2B5EF4-FFF2-40B4-BE49-F238E27FC236}">
                <a16:creationId xmlns:a16="http://schemas.microsoft.com/office/drawing/2014/main" xmlns="" id="{8B59F4D7-A62D-4F22-9C00-FF439C18CBB2}"/>
              </a:ext>
            </a:extLst>
          </p:cNvPr>
          <p:cNvSpPr txBox="1"/>
          <p:nvPr/>
        </p:nvSpPr>
        <p:spPr>
          <a:xfrm>
            <a:off x="4634820" y="482779"/>
            <a:ext cx="3406672" cy="1754326"/>
          </a:xfrm>
          <a:prstGeom prst="rect">
            <a:avLst/>
          </a:prstGeom>
          <a:noFill/>
        </p:spPr>
        <p:txBody>
          <a:bodyPr wrap="square" rtlCol="1">
            <a:spAutoFit/>
          </a:bodyPr>
          <a:lstStyle/>
          <a:p>
            <a:pPr algn="ctr" rtl="1"/>
            <a:r>
              <a:rPr lang="en-US"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Fuel </a:t>
            </a:r>
            <a:r>
              <a:rPr lang="en-US" sz="5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Industry</a:t>
            </a:r>
            <a:endParaRPr lang="he-IL"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ª××¦××ª ×ª××× × ×¢×××¨ ×ª×©×ª×××ª ×××§">
            <a:extLst>
              <a:ext uri="{FF2B5EF4-FFF2-40B4-BE49-F238E27FC236}">
                <a16:creationId xmlns:a16="http://schemas.microsoft.com/office/drawing/2014/main" xmlns="" id="{570F2856-D5C8-4C16-9E03-81132E7A08A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9916" y="251633"/>
            <a:ext cx="4125610" cy="229669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ª××¦××ª ×ª××× × ×¢×××¨ ××¡××£ ××¤×¨×ª">
            <a:extLst>
              <a:ext uri="{FF2B5EF4-FFF2-40B4-BE49-F238E27FC236}">
                <a16:creationId xmlns:a16="http://schemas.microsoft.com/office/drawing/2014/main" xmlns="" id="{88B30D2A-65C3-426B-BAC0-4BB0CC5FAE1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07116" y="3030934"/>
            <a:ext cx="3340975" cy="11235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76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a:off x="4047215" y="1517381"/>
            <a:ext cx="7745362" cy="13769532"/>
          </a:xfrm>
          <a:prstGeom prst="rect">
            <a:avLst/>
          </a:prstGeom>
          <a:ln w="76200">
            <a:solidFill>
              <a:srgbClr val="CC3300"/>
            </a:solidFill>
          </a:ln>
        </p:spPr>
      </p:pic>
      <p:sp>
        <p:nvSpPr>
          <p:cNvPr id="2" name="כותרת 1"/>
          <p:cNvSpPr>
            <a:spLocks noGrp="1"/>
          </p:cNvSpPr>
          <p:nvPr>
            <p:ph type="title"/>
          </p:nvPr>
        </p:nvSpPr>
        <p:spPr>
          <a:xfrm>
            <a:off x="1842291" y="320040"/>
            <a:ext cx="9413823" cy="1005840"/>
          </a:xfrm>
          <a:solidFill>
            <a:schemeClr val="tx1">
              <a:lumMod val="75000"/>
            </a:schemeClr>
          </a:solidFill>
        </p:spPr>
        <p:txBody>
          <a:bodyPr>
            <a:noAutofit/>
          </a:bodyPr>
          <a:lstStyle/>
          <a:p>
            <a:pPr algn="ctr" defTabSz="457200"/>
            <a:r>
              <a:rPr lang="en-US" sz="3200" b="1" dirty="0" smtClean="0">
                <a:solidFill>
                  <a:srgbClr val="000099"/>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Platforms and gas transmission infrastructure in Israel </a:t>
            </a:r>
            <a:endParaRPr lang="he-IL" sz="3200" b="1" dirty="0">
              <a:solidFill>
                <a:srgbClr val="000099"/>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9" name="TextBox 8"/>
          <p:cNvSpPr txBox="1"/>
          <p:nvPr/>
        </p:nvSpPr>
        <p:spPr>
          <a:xfrm>
            <a:off x="2834641" y="7546703"/>
            <a:ext cx="4702629" cy="369332"/>
          </a:xfrm>
          <a:prstGeom prst="rect">
            <a:avLst/>
          </a:prstGeom>
          <a:noFill/>
        </p:spPr>
        <p:txBody>
          <a:bodyPr wrap="square" rtlCol="1">
            <a:spAutoFit/>
          </a:bodyPr>
          <a:lstStyle/>
          <a:p>
            <a:endParaRPr lang="he-IL" dirty="0"/>
          </a:p>
        </p:txBody>
      </p:sp>
      <p:pic>
        <p:nvPicPr>
          <p:cNvPr id="3" name="תמונה 2"/>
          <p:cNvPicPr>
            <a:picLocks noChangeAspect="1"/>
          </p:cNvPicPr>
          <p:nvPr/>
        </p:nvPicPr>
        <p:blipFill>
          <a:blip r:embed="rId3" cstate="print"/>
          <a:stretch>
            <a:fillRect/>
          </a:stretch>
        </p:blipFill>
        <p:spPr>
          <a:xfrm>
            <a:off x="7099332" y="12303501"/>
            <a:ext cx="5010777" cy="3716419"/>
          </a:xfrm>
          <a:prstGeom prst="rect">
            <a:avLst/>
          </a:prstGeom>
          <a:ln w="76200">
            <a:solidFill>
              <a:srgbClr val="000099"/>
            </a:solidFill>
          </a:ln>
        </p:spPr>
      </p:pic>
      <p:pic>
        <p:nvPicPr>
          <p:cNvPr id="4100" name="Picture 4" descr="×ª××¦××ª ×ª××× × ×¢×××¨ ×¡×¤×× ×ª ××××¨×">
            <a:extLst>
              <a:ext uri="{FF2B5EF4-FFF2-40B4-BE49-F238E27FC236}">
                <a16:creationId xmlns:a16="http://schemas.microsoft.com/office/drawing/2014/main" xmlns="" id="{57677778-A047-4882-B276-6CF43C1FF56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901" y="12198956"/>
            <a:ext cx="6851971" cy="3856681"/>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ª××¦××ª ×ª××× × ×¢×××¨ ××¡××ª ×××">
            <a:extLst>
              <a:ext uri="{FF2B5EF4-FFF2-40B4-BE49-F238E27FC236}">
                <a16:creationId xmlns:a16="http://schemas.microsoft.com/office/drawing/2014/main" xmlns="" id="{D4522FFC-2918-4CAE-AFE8-56F0991911D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8162" y="5112068"/>
            <a:ext cx="3402966" cy="3329117"/>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ª××¦××ª ×ª××× × ×¢×××¨ ×× ×××¢×">
            <a:extLst>
              <a:ext uri="{FF2B5EF4-FFF2-40B4-BE49-F238E27FC236}">
                <a16:creationId xmlns:a16="http://schemas.microsoft.com/office/drawing/2014/main" xmlns="" id="{766384E5-D7D9-4CBF-9827-3B82F5B8B22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8162" y="1683068"/>
            <a:ext cx="3402966"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ª××¦××ª ×ª××× × ×¢×××¨ ×× ×××¢×">
            <a:extLst>
              <a:ext uri="{FF2B5EF4-FFF2-40B4-BE49-F238E27FC236}">
                <a16:creationId xmlns:a16="http://schemas.microsoft.com/office/drawing/2014/main" xmlns="" id="{FA39AF04-3E75-48E5-BBAE-60C9A26D7C02}"/>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8161" y="8441185"/>
            <a:ext cx="3402967" cy="277901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155180" y="12471762"/>
            <a:ext cx="3181011" cy="923330"/>
          </a:xfrm>
          <a:prstGeom prst="rect">
            <a:avLst/>
          </a:prstGeom>
          <a:solidFill>
            <a:srgbClr val="00B0F0"/>
          </a:solidFill>
        </p:spPr>
        <p:txBody>
          <a:bodyPr wrap="square" rtlCol="1">
            <a:spAutoFit/>
          </a:bodyPr>
          <a:lstStyle/>
          <a:p>
            <a:r>
              <a:rPr lang="en-US" b="1" dirty="0" smtClean="0"/>
              <a:t>Amount </a:t>
            </a:r>
            <a:endParaRPr lang="en-US" b="1" dirty="0" smtClean="0"/>
          </a:p>
          <a:p>
            <a:r>
              <a:rPr lang="en-US" b="1" dirty="0" smtClean="0"/>
              <a:t>(Billion </a:t>
            </a:r>
            <a:r>
              <a:rPr lang="en-US" b="1" dirty="0" smtClean="0"/>
              <a:t>cubic km</a:t>
            </a:r>
            <a:r>
              <a:rPr lang="en-US" b="1" dirty="0" smtClean="0"/>
              <a:t>)</a:t>
            </a:r>
          </a:p>
          <a:p>
            <a:endParaRPr lang="en-US" b="1" dirty="0" smtClean="0"/>
          </a:p>
        </p:txBody>
      </p:sp>
      <p:sp>
        <p:nvSpPr>
          <p:cNvPr id="11" name="TextBox 10"/>
          <p:cNvSpPr txBox="1"/>
          <p:nvPr/>
        </p:nvSpPr>
        <p:spPr>
          <a:xfrm>
            <a:off x="10515599" y="12390121"/>
            <a:ext cx="617221" cy="969496"/>
          </a:xfrm>
          <a:prstGeom prst="rect">
            <a:avLst/>
          </a:prstGeom>
          <a:solidFill>
            <a:srgbClr val="00B0F0"/>
          </a:solidFill>
        </p:spPr>
        <p:txBody>
          <a:bodyPr wrap="square" rtlCol="1">
            <a:spAutoFit/>
          </a:bodyPr>
          <a:lstStyle/>
          <a:p>
            <a:r>
              <a:rPr lang="en-US" sz="1200" b="1" dirty="0" smtClean="0"/>
              <a:t>Year </a:t>
            </a:r>
          </a:p>
          <a:p>
            <a:r>
              <a:rPr lang="en-US" sz="1200" b="1" dirty="0"/>
              <a:t>o</a:t>
            </a:r>
            <a:r>
              <a:rPr lang="en-US" sz="1200" b="1" dirty="0" smtClean="0"/>
              <a:t>f</a:t>
            </a:r>
          </a:p>
          <a:p>
            <a:r>
              <a:rPr lang="en-US" sz="1100" b="1" dirty="0" smtClean="0"/>
              <a:t>discovery </a:t>
            </a:r>
            <a:endParaRPr lang="en-US" sz="1100" b="1" dirty="0" smtClean="0"/>
          </a:p>
          <a:p>
            <a:endParaRPr lang="he-IL" sz="1100" b="1" dirty="0"/>
          </a:p>
        </p:txBody>
      </p:sp>
      <p:sp>
        <p:nvSpPr>
          <p:cNvPr id="12" name="TextBox 11"/>
          <p:cNvSpPr txBox="1"/>
          <p:nvPr/>
        </p:nvSpPr>
        <p:spPr>
          <a:xfrm>
            <a:off x="11262360" y="12496800"/>
            <a:ext cx="746760" cy="461665"/>
          </a:xfrm>
          <a:prstGeom prst="rect">
            <a:avLst/>
          </a:prstGeom>
          <a:solidFill>
            <a:srgbClr val="00B0F0"/>
          </a:solidFill>
        </p:spPr>
        <p:txBody>
          <a:bodyPr wrap="square" rtlCol="1">
            <a:spAutoFit/>
          </a:bodyPr>
          <a:lstStyle/>
          <a:p>
            <a:r>
              <a:rPr lang="en-US" sz="1200" b="1" dirty="0" smtClean="0"/>
              <a:t>Reservoir</a:t>
            </a:r>
            <a:endParaRPr lang="he-IL" sz="1100" b="1" dirty="0"/>
          </a:p>
        </p:txBody>
      </p:sp>
      <p:sp>
        <p:nvSpPr>
          <p:cNvPr id="5" name="TextBox 4"/>
          <p:cNvSpPr txBox="1"/>
          <p:nvPr/>
        </p:nvSpPr>
        <p:spPr>
          <a:xfrm>
            <a:off x="11368207" y="13502640"/>
            <a:ext cx="640913" cy="461665"/>
          </a:xfrm>
          <a:prstGeom prst="rect">
            <a:avLst/>
          </a:prstGeom>
          <a:solidFill>
            <a:schemeClr val="tx1"/>
          </a:solidFill>
        </p:spPr>
        <p:txBody>
          <a:bodyPr wrap="square" rtlCol="1">
            <a:spAutoFit/>
          </a:bodyPr>
          <a:lstStyle/>
          <a:p>
            <a:r>
              <a:rPr lang="en-US" sz="1200" b="1" dirty="0" smtClean="0">
                <a:solidFill>
                  <a:schemeClr val="bg1"/>
                </a:solidFill>
              </a:rPr>
              <a:t>Tamar 1 </a:t>
            </a:r>
            <a:endParaRPr lang="he-IL" sz="1200" b="1" dirty="0">
              <a:solidFill>
                <a:schemeClr val="bg1"/>
              </a:solidFill>
            </a:endParaRPr>
          </a:p>
        </p:txBody>
      </p:sp>
      <p:sp>
        <p:nvSpPr>
          <p:cNvPr id="15" name="TextBox 14"/>
          <p:cNvSpPr txBox="1"/>
          <p:nvPr/>
        </p:nvSpPr>
        <p:spPr>
          <a:xfrm>
            <a:off x="11370913" y="14737080"/>
            <a:ext cx="638207" cy="461665"/>
          </a:xfrm>
          <a:prstGeom prst="rect">
            <a:avLst/>
          </a:prstGeom>
          <a:solidFill>
            <a:schemeClr val="tx1"/>
          </a:solidFill>
        </p:spPr>
        <p:txBody>
          <a:bodyPr wrap="square" rtlCol="1">
            <a:spAutoFit/>
          </a:bodyPr>
          <a:lstStyle/>
          <a:p>
            <a:r>
              <a:rPr lang="en-US" sz="1200" b="1" dirty="0" smtClean="0">
                <a:solidFill>
                  <a:schemeClr val="bg1"/>
                </a:solidFill>
              </a:rPr>
              <a:t>Leviathan </a:t>
            </a:r>
            <a:endParaRPr lang="he-IL" sz="1200" b="1" dirty="0">
              <a:solidFill>
                <a:schemeClr val="bg1"/>
              </a:solidFill>
            </a:endParaRPr>
          </a:p>
        </p:txBody>
      </p:sp>
      <p:sp>
        <p:nvSpPr>
          <p:cNvPr id="16" name="TextBox 15"/>
          <p:cNvSpPr txBox="1"/>
          <p:nvPr/>
        </p:nvSpPr>
        <p:spPr>
          <a:xfrm>
            <a:off x="11362017" y="14112240"/>
            <a:ext cx="616624" cy="461665"/>
          </a:xfrm>
          <a:prstGeom prst="rect">
            <a:avLst/>
          </a:prstGeom>
          <a:solidFill>
            <a:schemeClr val="tx1"/>
          </a:solidFill>
        </p:spPr>
        <p:txBody>
          <a:bodyPr wrap="square" rtlCol="1">
            <a:spAutoFit/>
          </a:bodyPr>
          <a:lstStyle/>
          <a:p>
            <a:r>
              <a:rPr lang="en-US" sz="1200" b="1" dirty="0" smtClean="0">
                <a:solidFill>
                  <a:schemeClr val="bg1"/>
                </a:solidFill>
              </a:rPr>
              <a:t>Dalit 1</a:t>
            </a:r>
            <a:endParaRPr lang="he-IL" sz="1200" b="1" dirty="0">
              <a:solidFill>
                <a:schemeClr val="bg1"/>
              </a:solidFill>
            </a:endParaRPr>
          </a:p>
        </p:txBody>
      </p:sp>
      <p:sp>
        <p:nvSpPr>
          <p:cNvPr id="17" name="TextBox 16"/>
          <p:cNvSpPr txBox="1"/>
          <p:nvPr/>
        </p:nvSpPr>
        <p:spPr>
          <a:xfrm>
            <a:off x="11305531" y="15361920"/>
            <a:ext cx="688350" cy="461665"/>
          </a:xfrm>
          <a:prstGeom prst="rect">
            <a:avLst/>
          </a:prstGeom>
          <a:solidFill>
            <a:schemeClr val="tx1"/>
          </a:solidFill>
        </p:spPr>
        <p:txBody>
          <a:bodyPr wrap="square" rtlCol="1">
            <a:spAutoFit/>
          </a:bodyPr>
          <a:lstStyle/>
          <a:p>
            <a:r>
              <a:rPr lang="en-US" sz="1200" b="1" dirty="0" err="1" smtClean="0">
                <a:solidFill>
                  <a:schemeClr val="bg1"/>
                </a:solidFill>
              </a:rPr>
              <a:t>Tanin</a:t>
            </a:r>
            <a:r>
              <a:rPr lang="en-US" sz="1200" b="1" dirty="0" smtClean="0">
                <a:solidFill>
                  <a:schemeClr val="bg1"/>
                </a:solidFill>
              </a:rPr>
              <a:t> 1</a:t>
            </a:r>
            <a:endParaRPr lang="he-IL" sz="1200" b="1" dirty="0">
              <a:solidFill>
                <a:schemeClr val="bg1"/>
              </a:solidFill>
            </a:endParaRPr>
          </a:p>
        </p:txBody>
      </p:sp>
      <p:sp>
        <p:nvSpPr>
          <p:cNvPr id="6" name="TextBox 5"/>
          <p:cNvSpPr txBox="1"/>
          <p:nvPr/>
        </p:nvSpPr>
        <p:spPr>
          <a:xfrm>
            <a:off x="4872923" y="1689904"/>
            <a:ext cx="2903105" cy="369332"/>
          </a:xfrm>
          <a:prstGeom prst="rect">
            <a:avLst/>
          </a:prstGeom>
          <a:solidFill>
            <a:srgbClr val="0070C0"/>
          </a:solidFill>
        </p:spPr>
        <p:txBody>
          <a:bodyPr wrap="square" rtlCol="1">
            <a:spAutoFit/>
          </a:bodyPr>
          <a:lstStyle/>
          <a:p>
            <a:r>
              <a:rPr lang="en-US" b="1" dirty="0"/>
              <a:t>Israel Natural Gas Lines</a:t>
            </a:r>
            <a:endParaRPr lang="he-IL" b="1" dirty="0"/>
          </a:p>
        </p:txBody>
      </p:sp>
      <p:sp>
        <p:nvSpPr>
          <p:cNvPr id="19" name="TextBox 18"/>
          <p:cNvSpPr txBox="1"/>
          <p:nvPr/>
        </p:nvSpPr>
        <p:spPr>
          <a:xfrm>
            <a:off x="4872923" y="2162983"/>
            <a:ext cx="2903105" cy="461665"/>
          </a:xfrm>
          <a:prstGeom prst="rect">
            <a:avLst/>
          </a:prstGeom>
          <a:solidFill>
            <a:srgbClr val="0070C0"/>
          </a:solidFill>
        </p:spPr>
        <p:txBody>
          <a:bodyPr wrap="square" rtlCol="1">
            <a:spAutoFit/>
          </a:bodyPr>
          <a:lstStyle/>
          <a:p>
            <a:r>
              <a:rPr lang="en-US" sz="1200" b="1" dirty="0"/>
              <a:t>National transmission system for natural gas</a:t>
            </a:r>
            <a:endParaRPr lang="he-IL" sz="1200" b="1" dirty="0"/>
          </a:p>
        </p:txBody>
      </p:sp>
    </p:spTree>
    <p:extLst>
      <p:ext uri="{BB962C8B-B14F-4D97-AF65-F5344CB8AC3E}">
        <p14:creationId xmlns:p14="http://schemas.microsoft.com/office/powerpoint/2010/main" xmlns="" val="903051730"/>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פרוסה">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622</TotalTime>
  <Words>336</Words>
  <Application>Microsoft Office PowerPoint</Application>
  <PresentationFormat>מותאם אישית</PresentationFormat>
  <Paragraphs>60</Paragraphs>
  <Slides>4</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4</vt:i4>
      </vt:variant>
    </vt:vector>
  </HeadingPairs>
  <TitlesOfParts>
    <vt:vector size="5" baseType="lpstr">
      <vt:lpstr>פרוסה</vt:lpstr>
      <vt:lpstr>שקופית 1</vt:lpstr>
      <vt:lpstr>שקופית 2</vt:lpstr>
      <vt:lpstr>שקופית 3</vt:lpstr>
      <vt:lpstr>Platforms and gas transmission infrastructure in Israel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meira</dc:creator>
  <cp:lastModifiedBy>u45414</cp:lastModifiedBy>
  <cp:revision>138</cp:revision>
  <dcterms:created xsi:type="dcterms:W3CDTF">2019-05-22T17:09:49Z</dcterms:created>
  <dcterms:modified xsi:type="dcterms:W3CDTF">2019-06-03T08:00:34Z</dcterms:modified>
</cp:coreProperties>
</file>