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  <p:sldMasterId id="2147483660" r:id="rId2"/>
  </p:sldMasterIdLst>
  <p:notesMasterIdLst>
    <p:notesMasterId r:id="rId31"/>
  </p:notesMasterIdLst>
  <p:sldIdLst>
    <p:sldId id="256" r:id="rId3"/>
    <p:sldId id="266" r:id="rId4"/>
    <p:sldId id="257" r:id="rId5"/>
    <p:sldId id="300" r:id="rId6"/>
    <p:sldId id="275" r:id="rId7"/>
    <p:sldId id="261" r:id="rId8"/>
    <p:sldId id="262" r:id="rId9"/>
    <p:sldId id="263" r:id="rId10"/>
    <p:sldId id="264" r:id="rId11"/>
    <p:sldId id="265" r:id="rId12"/>
    <p:sldId id="296" r:id="rId13"/>
    <p:sldId id="297" r:id="rId14"/>
    <p:sldId id="314" r:id="rId15"/>
    <p:sldId id="313" r:id="rId16"/>
    <p:sldId id="312" r:id="rId17"/>
    <p:sldId id="311" r:id="rId18"/>
    <p:sldId id="315" r:id="rId19"/>
    <p:sldId id="295" r:id="rId20"/>
    <p:sldId id="310" r:id="rId21"/>
    <p:sldId id="309" r:id="rId22"/>
    <p:sldId id="308" r:id="rId23"/>
    <p:sldId id="307" r:id="rId24"/>
    <p:sldId id="306" r:id="rId25"/>
    <p:sldId id="302" r:id="rId26"/>
    <p:sldId id="304" r:id="rId27"/>
    <p:sldId id="303" r:id="rId28"/>
    <p:sldId id="305" r:id="rId29"/>
    <p:sldId id="301" r:id="rId30"/>
  </p:sldIdLst>
  <p:sldSz cx="12192000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5005" autoAdjust="0"/>
    <p:restoredTop sz="86131" autoAdjust="0"/>
  </p:normalViewPr>
  <p:slideViewPr>
    <p:cSldViewPr snapToGrid="0">
      <p:cViewPr varScale="1">
        <p:scale>
          <a:sx n="73" d="100"/>
          <a:sy n="73" d="100"/>
        </p:scale>
        <p:origin x="-542" y="-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E775B923-D655-4190-B962-FA0AD947CD4C}" type="datetimeFigureOut">
              <a:rPr lang="he-IL" smtClean="0"/>
              <a:pPr/>
              <a:t>י"ז/אייר/תשע"ט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3A8584B0-7FD9-480A-A7A1-644871598650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xmlns="" val="38275291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g566af1c306_5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5" name="Google Shape;545;g566af1c306_5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3908159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8584B0-7FD9-480A-A7A1-644871598650}" type="slidenum">
              <a:rPr lang="he-IL" smtClean="0"/>
              <a:pPr/>
              <a:t>20</a:t>
            </a:fld>
            <a:endParaRPr lang="he-I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8584B0-7FD9-480A-A7A1-644871598650}" type="slidenum">
              <a:rPr lang="he-IL" smtClean="0"/>
              <a:pPr/>
              <a:t>24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xmlns="" val="2944906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8D95A-E75C-4978-8452-78FC40B13DAF}" type="datetimeFigureOut">
              <a:rPr lang="he-IL" smtClean="0"/>
              <a:pPr/>
              <a:t>י"ז/אייר/תשע"ט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39C3B-1CF6-40E8-811F-87EC602B4A00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xmlns="" val="37166130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8D95A-E75C-4978-8452-78FC40B13DAF}" type="datetimeFigureOut">
              <a:rPr lang="he-IL" smtClean="0"/>
              <a:pPr/>
              <a:t>י"ז/אייר/תשע"ט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39C3B-1CF6-40E8-811F-87EC602B4A00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xmlns="" val="925902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8D95A-E75C-4978-8452-78FC40B13DAF}" type="datetimeFigureOut">
              <a:rPr lang="he-IL" smtClean="0"/>
              <a:pPr/>
              <a:t>י"ז/אייר/תשע"ט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39C3B-1CF6-40E8-811F-87EC602B4A00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xmlns="" val="12269483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bg>
      <p:bgPr>
        <a:blipFill>
          <a:blip r:embed="rId2" cstate="screen">
            <a:alphaModFix/>
          </a:blip>
          <a:stretch>
            <a:fillRect/>
          </a:stretch>
        </a:blip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2"/>
          <p:cNvSpPr txBox="1">
            <a:spLocks noGrp="1"/>
          </p:cNvSpPr>
          <p:nvPr>
            <p:ph type="ctrTitle"/>
          </p:nvPr>
        </p:nvSpPr>
        <p:spPr>
          <a:xfrm>
            <a:off x="703221" y="2253653"/>
            <a:ext cx="5546800" cy="7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667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9pPr>
          </a:lstStyle>
          <a:p>
            <a:endParaRPr/>
          </a:p>
        </p:txBody>
      </p:sp>
      <p:sp>
        <p:nvSpPr>
          <p:cNvPr id="96" name="Google Shape;96;p22"/>
          <p:cNvSpPr txBox="1">
            <a:spLocks noGrp="1"/>
          </p:cNvSpPr>
          <p:nvPr>
            <p:ph type="subTitle" idx="1"/>
          </p:nvPr>
        </p:nvSpPr>
        <p:spPr>
          <a:xfrm>
            <a:off x="703221" y="3112637"/>
            <a:ext cx="5550000" cy="4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72000" anchor="ctr" anchorCtr="0"/>
          <a:lstStyle>
            <a:lvl1pPr marR="0" lvl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0" i="0" u="none" strike="noStrike" cap="none">
                <a:solidFill>
                  <a:srgbClr val="959595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959595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59595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533"/>
              </a:spcBef>
              <a:spcAft>
                <a:spcPts val="0"/>
              </a:spcAft>
              <a:buClr>
                <a:srgbClr val="959595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959595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533"/>
              </a:spcBef>
              <a:spcAft>
                <a:spcPts val="0"/>
              </a:spcAft>
              <a:buClr>
                <a:srgbClr val="959595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959595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533"/>
              </a:spcBef>
              <a:spcAft>
                <a:spcPts val="0"/>
              </a:spcAft>
              <a:buClr>
                <a:srgbClr val="959595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959595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533"/>
              </a:spcBef>
              <a:spcAft>
                <a:spcPts val="0"/>
              </a:spcAft>
              <a:buClr>
                <a:srgbClr val="959595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959595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533"/>
              </a:spcBef>
              <a:spcAft>
                <a:spcPts val="0"/>
              </a:spcAft>
              <a:buClr>
                <a:srgbClr val="959595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959595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97" name="Google Shape;97;p22"/>
          <p:cNvPicPr preferRelativeResize="0"/>
          <p:nvPr/>
        </p:nvPicPr>
        <p:blipFill rotWithShape="1">
          <a:blip r:embed="rId3" cstate="screen">
            <a:alphaModFix/>
          </a:blip>
          <a:srcRect/>
          <a:stretch/>
        </p:blipFill>
        <p:spPr>
          <a:xfrm>
            <a:off x="703222" y="5257119"/>
            <a:ext cx="2419247" cy="720415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22"/>
          <p:cNvSpPr>
            <a:spLocks noGrp="1"/>
          </p:cNvSpPr>
          <p:nvPr>
            <p:ph type="pic" idx="2"/>
          </p:nvPr>
        </p:nvSpPr>
        <p:spPr>
          <a:xfrm>
            <a:off x="5162552" y="0"/>
            <a:ext cx="6166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/>
          <a:lstStyle>
            <a:lvl1pPr marR="0" lvl="0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-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-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10780943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4"/>
          <p:cNvSpPr txBox="1">
            <a:spLocks noGrp="1"/>
          </p:cNvSpPr>
          <p:nvPr>
            <p:ph type="body" idx="1"/>
          </p:nvPr>
        </p:nvSpPr>
        <p:spPr>
          <a:xfrm>
            <a:off x="628800" y="1261535"/>
            <a:ext cx="10934400" cy="45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/>
          <a:lstStyle>
            <a:lvl1pPr marL="609585" marR="0" lvl="0" indent="-457189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440256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-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423323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40639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-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3" name="Google Shape;103;p24"/>
          <p:cNvSpPr txBox="1">
            <a:spLocks noGrp="1"/>
          </p:cNvSpPr>
          <p:nvPr>
            <p:ph type="title"/>
          </p:nvPr>
        </p:nvSpPr>
        <p:spPr>
          <a:xfrm>
            <a:off x="628800" y="226484"/>
            <a:ext cx="10934400" cy="8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Calibri"/>
              <a:buNone/>
              <a:defRPr sz="2933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9pPr>
          </a:lstStyle>
          <a:p>
            <a:endParaRPr/>
          </a:p>
        </p:txBody>
      </p:sp>
      <p:sp>
        <p:nvSpPr>
          <p:cNvPr id="104" name="Google Shape;104;p24"/>
          <p:cNvSpPr txBox="1"/>
          <p:nvPr/>
        </p:nvSpPr>
        <p:spPr>
          <a:xfrm>
            <a:off x="628800" y="6283893"/>
            <a:ext cx="264400" cy="3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933" rIns="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978186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5"/>
          <p:cNvSpPr txBox="1">
            <a:spLocks noGrp="1"/>
          </p:cNvSpPr>
          <p:nvPr>
            <p:ph type="title"/>
          </p:nvPr>
        </p:nvSpPr>
        <p:spPr>
          <a:xfrm>
            <a:off x="628800" y="226483"/>
            <a:ext cx="10934400" cy="8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0F99BE"/>
              </a:buClr>
              <a:buSzPts val="2200"/>
              <a:buFont typeface="Calibri"/>
              <a:buNone/>
              <a:defRPr sz="2933" b="1" i="0" u="none" strike="noStrike" cap="none">
                <a:solidFill>
                  <a:srgbClr val="0F99BE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9pPr>
          </a:lstStyle>
          <a:p>
            <a:endParaRPr/>
          </a:p>
        </p:txBody>
      </p:sp>
      <p:sp>
        <p:nvSpPr>
          <p:cNvPr id="107" name="Google Shape;107;p25"/>
          <p:cNvSpPr txBox="1">
            <a:spLocks noGrp="1"/>
          </p:cNvSpPr>
          <p:nvPr>
            <p:ph type="body" idx="1"/>
          </p:nvPr>
        </p:nvSpPr>
        <p:spPr>
          <a:xfrm>
            <a:off x="628800" y="1261535"/>
            <a:ext cx="5184000" cy="45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/>
          <a:lstStyle>
            <a:lvl1pPr marL="609585" marR="0" lvl="0" indent="-457189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440256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-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423323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40639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-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8" name="Google Shape;108;p25"/>
          <p:cNvSpPr txBox="1">
            <a:spLocks noGrp="1"/>
          </p:cNvSpPr>
          <p:nvPr>
            <p:ph type="body" idx="2"/>
          </p:nvPr>
        </p:nvSpPr>
        <p:spPr>
          <a:xfrm>
            <a:off x="6379200" y="1261533"/>
            <a:ext cx="5184000" cy="45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/>
          <a:lstStyle>
            <a:lvl1pPr marL="609585" marR="0" lvl="0" indent="-457189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440256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-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423323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40639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-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9" name="Google Shape;109;p25"/>
          <p:cNvSpPr txBox="1"/>
          <p:nvPr/>
        </p:nvSpPr>
        <p:spPr>
          <a:xfrm>
            <a:off x="628800" y="6283893"/>
            <a:ext cx="264400" cy="3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933" rIns="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43726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 type="title">
  <p:cSld name="2_Title Slide">
    <p:bg>
      <p:bgPr>
        <a:blipFill>
          <a:blip r:embed="rId2" cstate="screen">
            <a:alphaModFix/>
          </a:blip>
          <a:stretch>
            <a:fillRect/>
          </a:stretch>
        </a:blip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8"/>
          <p:cNvSpPr txBox="1">
            <a:spLocks noGrp="1"/>
          </p:cNvSpPr>
          <p:nvPr>
            <p:ph type="ctrTitle"/>
          </p:nvPr>
        </p:nvSpPr>
        <p:spPr>
          <a:xfrm>
            <a:off x="4073235" y="2493432"/>
            <a:ext cx="5929600" cy="6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3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9pPr>
          </a:lstStyle>
          <a:p>
            <a:endParaRPr/>
          </a:p>
        </p:txBody>
      </p:sp>
      <p:sp>
        <p:nvSpPr>
          <p:cNvPr id="119" name="Google Shape;119;p28"/>
          <p:cNvSpPr txBox="1">
            <a:spLocks noGrp="1"/>
          </p:cNvSpPr>
          <p:nvPr>
            <p:ph type="subTitle" idx="1"/>
          </p:nvPr>
        </p:nvSpPr>
        <p:spPr>
          <a:xfrm>
            <a:off x="4073235" y="3408219"/>
            <a:ext cx="5929600" cy="3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0" i="0" u="none" strike="noStrike" cap="none">
                <a:solidFill>
                  <a:srgbClr val="959595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959595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59595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533"/>
              </a:spcBef>
              <a:spcAft>
                <a:spcPts val="0"/>
              </a:spcAft>
              <a:buClr>
                <a:srgbClr val="959595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959595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533"/>
              </a:spcBef>
              <a:spcAft>
                <a:spcPts val="0"/>
              </a:spcAft>
              <a:buClr>
                <a:srgbClr val="959595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959595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533"/>
              </a:spcBef>
              <a:spcAft>
                <a:spcPts val="0"/>
              </a:spcAft>
              <a:buClr>
                <a:srgbClr val="959595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959595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533"/>
              </a:spcBef>
              <a:spcAft>
                <a:spcPts val="0"/>
              </a:spcAft>
              <a:buClr>
                <a:srgbClr val="959595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959595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533"/>
              </a:spcBef>
              <a:spcAft>
                <a:spcPts val="0"/>
              </a:spcAft>
              <a:buClr>
                <a:srgbClr val="959595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959595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20" name="Google Shape;120;p28"/>
          <p:cNvPicPr preferRelativeResize="0"/>
          <p:nvPr/>
        </p:nvPicPr>
        <p:blipFill rotWithShape="1">
          <a:blip r:embed="rId3" cstate="screen">
            <a:alphaModFix/>
          </a:blip>
          <a:srcRect/>
          <a:stretch/>
        </p:blipFill>
        <p:spPr>
          <a:xfrm>
            <a:off x="8997477" y="5478793"/>
            <a:ext cx="2419247" cy="7204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167806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9"/>
          <p:cNvSpPr txBox="1">
            <a:spLocks noGrp="1"/>
          </p:cNvSpPr>
          <p:nvPr>
            <p:ph type="title"/>
          </p:nvPr>
        </p:nvSpPr>
        <p:spPr>
          <a:xfrm>
            <a:off x="628800" y="226483"/>
            <a:ext cx="10934400" cy="8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0F99BE"/>
              </a:buClr>
              <a:buSzPts val="2200"/>
              <a:buFont typeface="Calibri"/>
              <a:buNone/>
              <a:defRPr sz="2933" b="1" i="0" u="none" strike="noStrike" cap="none">
                <a:solidFill>
                  <a:srgbClr val="0F99BE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body" idx="1"/>
          </p:nvPr>
        </p:nvSpPr>
        <p:spPr>
          <a:xfrm>
            <a:off x="628800" y="1829376"/>
            <a:ext cx="5184000" cy="39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/>
          <a:lstStyle>
            <a:lvl1pPr marL="609585" marR="0" lvl="0" indent="-457189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440256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-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423323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40639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-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4" name="Google Shape;124;p29"/>
          <p:cNvSpPr txBox="1">
            <a:spLocks noGrp="1"/>
          </p:cNvSpPr>
          <p:nvPr>
            <p:ph type="body" idx="2"/>
          </p:nvPr>
        </p:nvSpPr>
        <p:spPr>
          <a:xfrm>
            <a:off x="6379200" y="1829376"/>
            <a:ext cx="5184000" cy="39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/>
          <a:lstStyle>
            <a:lvl1pPr marL="609585" marR="0" lvl="0" indent="-457189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440256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-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423323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40639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-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5" name="Google Shape;125;p29"/>
          <p:cNvSpPr txBox="1">
            <a:spLocks noGrp="1"/>
          </p:cNvSpPr>
          <p:nvPr>
            <p:ph type="body" idx="3"/>
          </p:nvPr>
        </p:nvSpPr>
        <p:spPr>
          <a:xfrm>
            <a:off x="628800" y="1261533"/>
            <a:ext cx="5184000" cy="5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/>
          <a:lstStyle>
            <a:lvl1pPr marL="609585" marR="0" lvl="0" indent="-304792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304792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304792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304792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6" name="Google Shape;126;p29"/>
          <p:cNvSpPr txBox="1">
            <a:spLocks noGrp="1"/>
          </p:cNvSpPr>
          <p:nvPr>
            <p:ph type="body" idx="4"/>
          </p:nvPr>
        </p:nvSpPr>
        <p:spPr>
          <a:xfrm>
            <a:off x="6379200" y="1261533"/>
            <a:ext cx="5184000" cy="5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/>
          <a:lstStyle>
            <a:lvl1pPr marL="609585" marR="0" lvl="0" indent="-304792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304792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304792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304792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7" name="Google Shape;127;p29"/>
          <p:cNvSpPr txBox="1"/>
          <p:nvPr/>
        </p:nvSpPr>
        <p:spPr>
          <a:xfrm>
            <a:off x="628800" y="6283893"/>
            <a:ext cx="264400" cy="3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933" rIns="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079891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30"/>
          <p:cNvSpPr txBox="1"/>
          <p:nvPr/>
        </p:nvSpPr>
        <p:spPr>
          <a:xfrm>
            <a:off x="628800" y="6283893"/>
            <a:ext cx="264400" cy="3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933" rIns="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76844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8D95A-E75C-4978-8452-78FC40B13DAF}" type="datetimeFigureOut">
              <a:rPr lang="he-IL" smtClean="0"/>
              <a:pPr/>
              <a:t>י"ז/אייר/תשע"ט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39C3B-1CF6-40E8-811F-87EC602B4A00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xmlns="" val="1053512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8D95A-E75C-4978-8452-78FC40B13DAF}" type="datetimeFigureOut">
              <a:rPr lang="he-IL" smtClean="0"/>
              <a:pPr/>
              <a:t>י"ז/אייר/תשע"ט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39C3B-1CF6-40E8-811F-87EC602B4A00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xmlns="" val="3039805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8D95A-E75C-4978-8452-78FC40B13DAF}" type="datetimeFigureOut">
              <a:rPr lang="he-IL" smtClean="0"/>
              <a:pPr/>
              <a:t>י"ז/אייר/תשע"ט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39C3B-1CF6-40E8-811F-87EC602B4A00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xmlns="" val="18706981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8D95A-E75C-4978-8452-78FC40B13DAF}" type="datetimeFigureOut">
              <a:rPr lang="he-IL" smtClean="0"/>
              <a:pPr/>
              <a:t>י"ז/אייר/תשע"ט</a:t>
            </a:fld>
            <a:endParaRPr lang="he-IL"/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39C3B-1CF6-40E8-811F-87EC602B4A00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xmlns="" val="569968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8D95A-E75C-4978-8452-78FC40B13DAF}" type="datetimeFigureOut">
              <a:rPr lang="he-IL" smtClean="0"/>
              <a:pPr/>
              <a:t>י"ז/אייר/תשע"ט</a:t>
            </a:fld>
            <a:endParaRPr lang="he-IL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39C3B-1CF6-40E8-811F-87EC602B4A00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xmlns="" val="23646135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8D95A-E75C-4978-8452-78FC40B13DAF}" type="datetimeFigureOut">
              <a:rPr lang="he-IL" smtClean="0"/>
              <a:pPr/>
              <a:t>י"ז/אייר/תשע"ט</a:t>
            </a:fld>
            <a:endParaRPr lang="he-IL"/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39C3B-1CF6-40E8-811F-87EC602B4A00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xmlns="" val="4052867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8D95A-E75C-4978-8452-78FC40B13DAF}" type="datetimeFigureOut">
              <a:rPr lang="he-IL" smtClean="0"/>
              <a:pPr/>
              <a:t>י"ז/אייר/תשע"ט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39C3B-1CF6-40E8-811F-87EC602B4A00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xmlns="" val="3875827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8D95A-E75C-4978-8452-78FC40B13DAF}" type="datetimeFigureOut">
              <a:rPr lang="he-IL" smtClean="0"/>
              <a:pPr/>
              <a:t>י"ז/אייר/תשע"ט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39C3B-1CF6-40E8-811F-87EC602B4A00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xmlns="" val="3580883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C8D95A-E75C-4978-8452-78FC40B13DAF}" type="datetimeFigureOut">
              <a:rPr lang="he-IL" smtClean="0"/>
              <a:pPr/>
              <a:t>י"ז/אייר/תשע"ט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E39C3B-1CF6-40E8-811F-87EC602B4A00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xmlns="" val="2246478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8" cstate="screen">
            <a:alphaModFix/>
          </a:blip>
          <a:stretch>
            <a:fillRect/>
          </a:stretch>
        </a:blip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1"/>
          <p:cNvSpPr txBox="1">
            <a:spLocks noGrp="1"/>
          </p:cNvSpPr>
          <p:nvPr>
            <p:ph type="title"/>
          </p:nvPr>
        </p:nvSpPr>
        <p:spPr>
          <a:xfrm>
            <a:off x="640005" y="226484"/>
            <a:ext cx="10933200" cy="8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0F99BE"/>
              </a:buClr>
              <a:buSzPts val="2200"/>
              <a:buFont typeface="Calibri"/>
              <a:buNone/>
              <a:defRPr sz="2200" b="1" i="0" u="none" strike="noStrike" cap="none">
                <a:solidFill>
                  <a:srgbClr val="0F99BE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3" name="Google Shape;93;p21"/>
          <p:cNvSpPr txBox="1">
            <a:spLocks noGrp="1"/>
          </p:cNvSpPr>
          <p:nvPr>
            <p:ph type="body" idx="1"/>
          </p:nvPr>
        </p:nvSpPr>
        <p:spPr>
          <a:xfrm>
            <a:off x="640004" y="1261533"/>
            <a:ext cx="10933200" cy="45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/>
          <a:lstStyle>
            <a:lvl1pPr marL="457200" marR="0" lvl="0" indent="-3429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302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-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048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-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315567239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5" r:id="rId4"/>
    <p:sldLayoutId id="2147483666" r:id="rId5"/>
    <p:sldLayoutId id="2147483667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JwiU94p9XPA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gi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7" Type="http://schemas.openxmlformats.org/officeDocument/2006/relationships/image" Target="../media/image61.png"/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tiff"/><Relationship Id="rId5" Type="http://schemas.openxmlformats.org/officeDocument/2006/relationships/image" Target="../media/image59.tiff"/><Relationship Id="rId4" Type="http://schemas.openxmlformats.org/officeDocument/2006/relationships/image" Target="../media/image58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end.mp3" TargetMode="External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&#1505;&#1512;&#1496;%20&#1508;&#1514;&#1497;&#1495;&#1492;.mp3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1524000" y="326571"/>
            <a:ext cx="9144000" cy="992778"/>
          </a:xfrm>
        </p:spPr>
        <p:txBody>
          <a:bodyPr/>
          <a:lstStyle/>
          <a:p>
            <a:r>
              <a:rPr lang="en-US" dirty="0" smtClean="0">
                <a:solidFill>
                  <a:srgbClr val="00B0F0"/>
                </a:solidFill>
              </a:rPr>
              <a:t>TEAM INDIA</a:t>
            </a:r>
            <a:endParaRPr lang="he-IL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07895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400991" y="0"/>
            <a:ext cx="11261012" cy="523149"/>
          </a:xfrm>
        </p:spPr>
        <p:txBody>
          <a:bodyPr>
            <a:normAutofit fontScale="90000"/>
          </a:bodyPr>
          <a:lstStyle/>
          <a:p>
            <a:pPr algn="l" rtl="0"/>
            <a:r>
              <a:rPr lang="he-IL" dirty="0"/>
              <a:t>סיור יום חמישי- 16/5 </a:t>
            </a:r>
          </a:p>
        </p:txBody>
      </p:sp>
      <p:sp>
        <p:nvSpPr>
          <p:cNvPr id="7" name="כותרת 1"/>
          <p:cNvSpPr txBox="1">
            <a:spLocks/>
          </p:cNvSpPr>
          <p:nvPr/>
        </p:nvSpPr>
        <p:spPr>
          <a:xfrm>
            <a:off x="4604327" y="291461"/>
            <a:ext cx="8852601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n-US" sz="4000" dirty="0">
                <a:solidFill>
                  <a:schemeClr val="bg1"/>
                </a:solidFill>
              </a:rPr>
              <a:t>Thursday</a:t>
            </a:r>
            <a:r>
              <a:rPr lang="he-IL" sz="40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– </a:t>
            </a:r>
            <a:r>
              <a:rPr lang="en-US" sz="40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he-IL" sz="40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16/5</a:t>
            </a:r>
            <a:endParaRPr lang="he-IL" sz="40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מציין מיקום תוכן 7"/>
          <p:cNvSpPr>
            <a:spLocks noGrp="1"/>
          </p:cNvSpPr>
          <p:nvPr>
            <p:ph idx="1"/>
          </p:nvPr>
        </p:nvSpPr>
        <p:spPr>
          <a:xfrm>
            <a:off x="6493790" y="1661780"/>
            <a:ext cx="5465358" cy="4351338"/>
          </a:xfrm>
        </p:spPr>
        <p:txBody>
          <a:bodyPr>
            <a:normAutofit/>
          </a:bodyPr>
          <a:lstStyle/>
          <a:p>
            <a:pPr algn="l" rtl="0"/>
            <a:r>
              <a:rPr lang="en-US" dirty="0">
                <a:solidFill>
                  <a:srgbClr val="FF0000"/>
                </a:solidFill>
              </a:rPr>
              <a:t>Review of the Maritime Challenges of India </a:t>
            </a:r>
            <a:endParaRPr lang="en-US" dirty="0" smtClean="0">
              <a:solidFill>
                <a:srgbClr val="FF0000"/>
              </a:solidFill>
            </a:endParaRPr>
          </a:p>
          <a:p>
            <a:pPr algn="l" rtl="0"/>
            <a:r>
              <a:rPr lang="en-US" dirty="0">
                <a:solidFill>
                  <a:schemeClr val="accent2"/>
                </a:solidFill>
              </a:rPr>
              <a:t>A tour of the stock market and a review of the Indian economy</a:t>
            </a:r>
          </a:p>
        </p:txBody>
      </p:sp>
      <p:pic>
        <p:nvPicPr>
          <p:cNvPr id="11" name="תמונה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007390"/>
            <a:ext cx="6493790" cy="489746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910546" y="6232106"/>
            <a:ext cx="7029450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1600" dirty="0" smtClean="0">
                <a:solidFill>
                  <a:schemeClr val="accent5"/>
                </a:solidFill>
              </a:rPr>
              <a:t>Blue- Experience</a:t>
            </a:r>
            <a:r>
              <a:rPr lang="he-IL" sz="1600" dirty="0" smtClean="0"/>
              <a:t>, </a:t>
            </a:r>
            <a:r>
              <a:rPr lang="en-US" sz="1600" dirty="0" smtClean="0">
                <a:solidFill>
                  <a:srgbClr val="FF0000"/>
                </a:solidFill>
              </a:rPr>
              <a:t>Red- Security</a:t>
            </a:r>
            <a:r>
              <a:rPr lang="he-IL" sz="1600" dirty="0" smtClean="0"/>
              <a:t>, </a:t>
            </a:r>
            <a:r>
              <a:rPr lang="en-US" sz="1600" dirty="0" smtClean="0">
                <a:solidFill>
                  <a:schemeClr val="accent4"/>
                </a:solidFill>
              </a:rPr>
              <a:t>Orange- Social</a:t>
            </a:r>
            <a:r>
              <a:rPr lang="he-IL" sz="1600" dirty="0" smtClean="0"/>
              <a:t>, </a:t>
            </a:r>
            <a:r>
              <a:rPr lang="en-US" sz="1600" dirty="0" smtClean="0">
                <a:solidFill>
                  <a:srgbClr val="C00000"/>
                </a:solidFill>
              </a:rPr>
              <a:t>Brown- Economic</a:t>
            </a:r>
            <a:r>
              <a:rPr lang="he-IL" sz="1600" dirty="0" smtClean="0"/>
              <a:t>, </a:t>
            </a:r>
            <a:r>
              <a:rPr lang="en-US" sz="1600" dirty="0" smtClean="0">
                <a:solidFill>
                  <a:schemeClr val="accent6"/>
                </a:solidFill>
              </a:rPr>
              <a:t>Green- political</a:t>
            </a:r>
            <a:endParaRPr lang="he-IL" sz="16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77104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229600" y="0"/>
            <a:ext cx="3962401" cy="329320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 rtl="0"/>
            <a:r>
              <a:rPr lang="en-US" sz="4800" b="1" dirty="0"/>
              <a:t>Many</a:t>
            </a:r>
            <a:r>
              <a:rPr lang="en-US" sz="2800" b="1" dirty="0"/>
              <a:t> </a:t>
            </a:r>
            <a:r>
              <a:rPr lang="en-US" sz="2800" b="1" dirty="0" smtClean="0"/>
              <a:t>people</a:t>
            </a:r>
            <a:endParaRPr lang="en-US" sz="2800" b="1" dirty="0"/>
          </a:p>
          <a:p>
            <a:pPr algn="ctr" rtl="0"/>
            <a:r>
              <a:rPr lang="en-US" sz="2800" b="1" dirty="0"/>
              <a:t> </a:t>
            </a:r>
          </a:p>
          <a:p>
            <a:pPr algn="ctr" rtl="0"/>
            <a:r>
              <a:rPr lang="en-US" sz="2800" b="1" dirty="0"/>
              <a:t>India has about </a:t>
            </a:r>
            <a:r>
              <a:rPr lang="en-US" sz="2800" b="1" dirty="0" smtClean="0"/>
              <a:t>1.27 billion people living in it</a:t>
            </a:r>
            <a:endParaRPr lang="en-US" sz="2800" b="1" dirty="0"/>
          </a:p>
          <a:p>
            <a:pPr algn="ctr" rtl="0"/>
            <a:endParaRPr lang="en-US" sz="2800" b="1" dirty="0"/>
          </a:p>
          <a:p>
            <a:pPr algn="ctr" rtl="0"/>
            <a:r>
              <a:rPr lang="en-US" sz="2400" b="1" dirty="0"/>
              <a:t>(About 400 million in the 1950s)</a:t>
            </a:r>
            <a:endParaRPr lang="he-IL" sz="800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70862" y="-26136"/>
            <a:ext cx="6075336" cy="3543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39198" y="3468575"/>
            <a:ext cx="6163122" cy="3426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046725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960096" y="0"/>
            <a:ext cx="3707904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sz="9600" b="1" dirty="0" smtClean="0">
                <a:solidFill>
                  <a:schemeClr val="tx1"/>
                </a:solidFill>
              </a:rPr>
              <a:t>Size</a:t>
            </a:r>
            <a:endParaRPr lang="en-US" sz="4800" b="1" dirty="0">
              <a:solidFill>
                <a:schemeClr val="tx1"/>
              </a:solidFill>
            </a:endParaRPr>
          </a:p>
          <a:p>
            <a:pPr algn="ctr" rtl="0"/>
            <a:endParaRPr lang="en-US" sz="4800" b="1" dirty="0">
              <a:solidFill>
                <a:schemeClr val="tx1"/>
              </a:solidFill>
            </a:endParaRPr>
          </a:p>
          <a:p>
            <a:pPr algn="ctr" rtl="0"/>
            <a:r>
              <a:rPr lang="en-US" sz="4800" b="1" dirty="0">
                <a:solidFill>
                  <a:schemeClr val="tx1"/>
                </a:solidFill>
              </a:rPr>
              <a:t>Subcontinent</a:t>
            </a:r>
          </a:p>
          <a:p>
            <a:pPr algn="ctr" rtl="0"/>
            <a:r>
              <a:rPr lang="en-US" sz="4800" b="1" dirty="0">
                <a:solidFill>
                  <a:schemeClr val="tx1"/>
                </a:solidFill>
              </a:rPr>
              <a:t>3.28 million square kilometers</a:t>
            </a:r>
            <a:endParaRPr lang="he-IL" sz="1000" b="1" dirty="0">
              <a:solidFill>
                <a:schemeClr val="tx1"/>
              </a:solidFill>
            </a:endParaRPr>
          </a:p>
        </p:txBody>
      </p:sp>
      <p:pic>
        <p:nvPicPr>
          <p:cNvPr id="2" name="תמונה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51584" y="0"/>
            <a:ext cx="46085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207962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xmlns="" id="{B500BA16-16BD-4517-AC8F-FFD6EFC91471}"/>
              </a:ext>
            </a:extLst>
          </p:cNvPr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3712734" y="739029"/>
            <a:ext cx="8366982" cy="6118972"/>
          </a:xfrm>
          <a:prstGeom prst="rect">
            <a:avLst/>
          </a:prstGeom>
        </p:spPr>
      </p:pic>
      <p:grpSp>
        <p:nvGrpSpPr>
          <p:cNvPr id="2" name="Gruppieren 12">
            <a:extLst>
              <a:ext uri="{FF2B5EF4-FFF2-40B4-BE49-F238E27FC236}">
                <a16:creationId xmlns:a16="http://schemas.microsoft.com/office/drawing/2014/main" xmlns="" id="{B600F4C7-95DD-488E-8914-41CB9144DE90}"/>
              </a:ext>
            </a:extLst>
          </p:cNvPr>
          <p:cNvGrpSpPr/>
          <p:nvPr/>
        </p:nvGrpSpPr>
        <p:grpSpPr>
          <a:xfrm>
            <a:off x="227022" y="294539"/>
            <a:ext cx="3086892" cy="6205860"/>
            <a:chOff x="250614" y="309489"/>
            <a:chExt cx="3086892" cy="6205860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xmlns="" id="{BBBB90A9-B7B2-4DB4-87E6-DFF05BD1F3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250614" y="309489"/>
              <a:ext cx="3067602" cy="1720850"/>
            </a:xfrm>
            <a:prstGeom prst="rect">
              <a:avLst/>
            </a:prstGeom>
          </p:spPr>
        </p:pic>
        <p:pic>
          <p:nvPicPr>
            <p:cNvPr id="8" name="Grafik 7">
              <a:extLst>
                <a:ext uri="{FF2B5EF4-FFF2-40B4-BE49-F238E27FC236}">
                  <a16:creationId xmlns:a16="http://schemas.microsoft.com/office/drawing/2014/main" xmlns="" id="{C2894674-5D35-4EA8-9E66-DA429E2598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250614" y="4794499"/>
              <a:ext cx="3086892" cy="1720850"/>
            </a:xfrm>
            <a:prstGeom prst="rect">
              <a:avLst/>
            </a:prstGeom>
          </p:spPr>
        </p:pic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xmlns="" id="{CB1BB44A-27B7-4501-A735-987073CCA7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/>
            <a:stretch>
              <a:fillRect/>
            </a:stretch>
          </p:blipFill>
          <p:spPr>
            <a:xfrm>
              <a:off x="250614" y="2301044"/>
              <a:ext cx="3086892" cy="2222749"/>
            </a:xfrm>
            <a:prstGeom prst="rect">
              <a:avLst/>
            </a:prstGeom>
          </p:spPr>
        </p:pic>
      </p:grp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xmlns="" id="{AB4597CF-6467-4D25-ACAD-B97624CE386C}"/>
              </a:ext>
            </a:extLst>
          </p:cNvPr>
          <p:cNvCxnSpPr/>
          <p:nvPr/>
        </p:nvCxnSpPr>
        <p:spPr>
          <a:xfrm>
            <a:off x="3600450" y="556149"/>
            <a:ext cx="847926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13">
            <a:extLst>
              <a:ext uri="{FF2B5EF4-FFF2-40B4-BE49-F238E27FC236}">
                <a16:creationId xmlns:a16="http://schemas.microsoft.com/office/drawing/2014/main" xmlns="" id="{F078034E-8056-45E5-85F9-7C8ABE6CE263}"/>
              </a:ext>
            </a:extLst>
          </p:cNvPr>
          <p:cNvSpPr txBox="1"/>
          <p:nvPr/>
        </p:nvSpPr>
        <p:spPr>
          <a:xfrm>
            <a:off x="3600450" y="32929"/>
            <a:ext cx="31616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The </a:t>
            </a:r>
            <a:r>
              <a:rPr kumimoji="0" lang="de-DE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Real </a:t>
            </a:r>
            <a:r>
              <a:rPr lang="de-DE" sz="2800" b="1" dirty="0" err="1">
                <a:solidFill>
                  <a:schemeClr val="bg1"/>
                </a:solidFill>
                <a:latin typeface="+mj-lt"/>
              </a:rPr>
              <a:t>S</a:t>
            </a:r>
            <a:r>
              <a:rPr kumimoji="0" lang="de-DE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ize </a:t>
            </a: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of India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51531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1" y="3477104"/>
            <a:ext cx="4563101" cy="33808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314" name="Picture 2" descr="C:\Users\dl-mod-asst1\Desktop\הודו\IMG00073-20100620-072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23992" y="0"/>
            <a:ext cx="4644008" cy="34605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dl-mod-asst1\Desktop\הודו\rajasthan-camel-safari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460514"/>
            <a:ext cx="4572000" cy="33974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dl-mod-asst1\Desktop\הודו\PICT0039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1023"/>
            <a:ext cx="4572000" cy="34715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07568" y="1784916"/>
            <a:ext cx="7776864" cy="33843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sz="4800" b="1" dirty="0">
                <a:solidFill>
                  <a:srgbClr val="FFFF00"/>
                </a:solidFill>
              </a:rPr>
              <a:t>Hot and humid in the </a:t>
            </a:r>
            <a:r>
              <a:rPr lang="en-US" sz="4800" b="1" dirty="0" smtClean="0">
                <a:solidFill>
                  <a:srgbClr val="FFFF00"/>
                </a:solidFill>
              </a:rPr>
              <a:t>south, snow </a:t>
            </a:r>
            <a:r>
              <a:rPr lang="en-US" sz="4800" b="1" dirty="0">
                <a:solidFill>
                  <a:srgbClr val="FFFF00"/>
                </a:solidFill>
              </a:rPr>
              <a:t>in the mountains to the north, </a:t>
            </a:r>
            <a:r>
              <a:rPr lang="en-US" sz="4800" b="1" dirty="0" smtClean="0">
                <a:solidFill>
                  <a:srgbClr val="FFFF00"/>
                </a:solidFill>
              </a:rPr>
              <a:t> desert </a:t>
            </a:r>
            <a:r>
              <a:rPr lang="en-US" sz="4800" b="1" dirty="0">
                <a:solidFill>
                  <a:srgbClr val="FFFF00"/>
                </a:solidFill>
              </a:rPr>
              <a:t>to the west and jungles to the east</a:t>
            </a:r>
          </a:p>
        </p:txBody>
      </p:sp>
    </p:spTree>
    <p:extLst>
      <p:ext uri="{BB962C8B-B14F-4D97-AF65-F5344CB8AC3E}">
        <p14:creationId xmlns:p14="http://schemas.microsoft.com/office/powerpoint/2010/main" xmlns="" val="2631121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65712" y="104582"/>
            <a:ext cx="11860576" cy="1325563"/>
          </a:xfrm>
        </p:spPr>
        <p:txBody>
          <a:bodyPr>
            <a:normAutofit/>
          </a:bodyPr>
          <a:lstStyle/>
          <a:p>
            <a:pPr algn="l" rtl="0"/>
            <a:r>
              <a:rPr lang="en-US" sz="4000" dirty="0">
                <a:solidFill>
                  <a:schemeClr val="bg1"/>
                </a:solidFill>
              </a:rPr>
              <a:t>India in a nutshell </a:t>
            </a:r>
            <a:r>
              <a:rPr lang="en-US" sz="4000" dirty="0" smtClean="0">
                <a:solidFill>
                  <a:schemeClr val="bg1"/>
                </a:solidFill>
              </a:rPr>
              <a:t>– many languages </a:t>
            </a:r>
            <a:r>
              <a:rPr lang="en-US" sz="4000" dirty="0">
                <a:solidFill>
                  <a:schemeClr val="bg1"/>
                </a:solidFill>
              </a:rPr>
              <a:t>and </a:t>
            </a:r>
            <a:r>
              <a:rPr lang="en-US" sz="4000" dirty="0" smtClean="0">
                <a:solidFill>
                  <a:schemeClr val="bg1"/>
                </a:solidFill>
              </a:rPr>
              <a:t>many </a:t>
            </a:r>
            <a:r>
              <a:rPr lang="en-US" sz="4000" dirty="0">
                <a:solidFill>
                  <a:schemeClr val="bg1"/>
                </a:solidFill>
              </a:rPr>
              <a:t>religions</a:t>
            </a:r>
            <a:endParaRPr lang="he-IL" sz="4000" dirty="0">
              <a:solidFill>
                <a:schemeClr val="bg1"/>
              </a:solidFill>
            </a:endParaRPr>
          </a:p>
        </p:txBody>
      </p:sp>
      <p:pic>
        <p:nvPicPr>
          <p:cNvPr id="4" name="מציין מיקום תוכן 3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165712" y="1246103"/>
            <a:ext cx="4310246" cy="3194581"/>
          </a:xfrm>
          <a:prstGeom prst="rect">
            <a:avLst/>
          </a:prstGeom>
        </p:spPr>
      </p:pic>
      <p:pic>
        <p:nvPicPr>
          <p:cNvPr id="5" name="Content Placeholder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27425" y="1296004"/>
            <a:ext cx="2187818" cy="2616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5712" y="4440684"/>
            <a:ext cx="4572000" cy="2306503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89179" y="3912044"/>
            <a:ext cx="4763910" cy="2945956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softEdge rad="112500"/>
          </a:effectLst>
          <a:extLst/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7615646" y="1432525"/>
            <a:ext cx="4410642" cy="2381829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1" anchor="ctr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rtl="0"/>
            <a:r>
              <a:rPr lang="en-US" b="1" i="1" dirty="0">
                <a:cs typeface="+mn-cs"/>
              </a:rPr>
              <a:t>Languages </a:t>
            </a:r>
            <a:r>
              <a:rPr lang="en-US" dirty="0">
                <a:cs typeface="+mn-cs"/>
              </a:rPr>
              <a:t>- Hindi, English and 22 more languages ...</a:t>
            </a:r>
            <a:endParaRPr lang="he-IL" sz="4000" dirty="0">
              <a:cs typeface="+mn-cs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72402" y="4599539"/>
            <a:ext cx="3748687" cy="3697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1" anchor="ctr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n-US" sz="1800" dirty="0" smtClean="0">
                <a:cs typeface="+mn-cs"/>
              </a:rPr>
              <a:t>2% Buddhist, Persian, Jain</a:t>
            </a:r>
            <a:endParaRPr lang="he-IL" sz="1800" dirty="0">
              <a:cs typeface="+mn-cs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025359" y="4599539"/>
            <a:ext cx="2491550" cy="4480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1" anchor="ctr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n-US" sz="1800" dirty="0" smtClean="0">
                <a:cs typeface="+mn-cs"/>
              </a:rPr>
              <a:t>2% Sikh</a:t>
            </a:r>
            <a:endParaRPr lang="he-IL" sz="1800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7342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03512" y="1988840"/>
            <a:ext cx="1368802" cy="1628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0" y="1772816"/>
            <a:ext cx="9144000" cy="5085184"/>
          </a:xfrm>
        </p:spPr>
      </p:pic>
      <p:sp>
        <p:nvSpPr>
          <p:cNvPr id="10" name="Rectangle 9"/>
          <p:cNvSpPr/>
          <p:nvPr/>
        </p:nvSpPr>
        <p:spPr>
          <a:xfrm>
            <a:off x="1524000" y="-27385"/>
            <a:ext cx="9144000" cy="180111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sz="4000" b="1" dirty="0">
                <a:solidFill>
                  <a:schemeClr val="tx1"/>
                </a:solidFill>
              </a:rPr>
              <a:t>The largest democracy in the world</a:t>
            </a:r>
          </a:p>
        </p:txBody>
      </p:sp>
    </p:spTree>
    <p:extLst>
      <p:ext uri="{BB962C8B-B14F-4D97-AF65-F5344CB8AC3E}">
        <p14:creationId xmlns:p14="http://schemas.microsoft.com/office/powerpoint/2010/main" xmlns="" val="13094501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xmlns="" id="{8B2C6C16-A40B-4340-8880-858F8C8C247A}"/>
              </a:ext>
            </a:extLst>
          </p:cNvPr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2646947" y="829176"/>
            <a:ext cx="6898105" cy="4914900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xmlns="" id="{356253C2-5C88-4AB5-820E-044B5E8F827E}"/>
              </a:ext>
            </a:extLst>
          </p:cNvPr>
          <p:cNvSpPr txBox="1"/>
          <p:nvPr/>
        </p:nvSpPr>
        <p:spPr>
          <a:xfrm>
            <a:off x="52137" y="2133918"/>
            <a:ext cx="22619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More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entire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population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Europe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Pfeil: nach rechts 8">
            <a:extLst>
              <a:ext uri="{FF2B5EF4-FFF2-40B4-BE49-F238E27FC236}">
                <a16:creationId xmlns:a16="http://schemas.microsoft.com/office/drawing/2014/main" xmlns="" id="{0E2465A4-10CB-4239-9D3B-2C05326205DE}"/>
              </a:ext>
            </a:extLst>
          </p:cNvPr>
          <p:cNvSpPr/>
          <p:nvPr/>
        </p:nvSpPr>
        <p:spPr>
          <a:xfrm>
            <a:off x="2314072" y="2198405"/>
            <a:ext cx="665749" cy="51735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xmlns="" id="{817090F4-122E-4DCD-BE28-9C32F6679C08}"/>
              </a:ext>
            </a:extLst>
          </p:cNvPr>
          <p:cNvSpPr/>
          <p:nvPr/>
        </p:nvSpPr>
        <p:spPr>
          <a:xfrm>
            <a:off x="52137" y="2133918"/>
            <a:ext cx="2145631" cy="6463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xmlns="" id="{937906C2-C5F3-4ACA-A203-ECD78C76AABD}"/>
              </a:ext>
            </a:extLst>
          </p:cNvPr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0800000">
            <a:off x="9195116" y="2182739"/>
            <a:ext cx="682811" cy="548688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xmlns="" id="{693268A9-5907-4E94-81E4-5FE7C76581BC}"/>
              </a:ext>
            </a:extLst>
          </p:cNvPr>
          <p:cNvSpPr txBox="1"/>
          <p:nvPr/>
        </p:nvSpPr>
        <p:spPr>
          <a:xfrm>
            <a:off x="10012358" y="2170052"/>
            <a:ext cx="19248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One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third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Population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USA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xmlns="" id="{B9E7014C-CC71-4B3D-935B-2CCA2AB21634}"/>
              </a:ext>
            </a:extLst>
          </p:cNvPr>
          <p:cNvSpPr/>
          <p:nvPr/>
        </p:nvSpPr>
        <p:spPr>
          <a:xfrm>
            <a:off x="9990536" y="2080113"/>
            <a:ext cx="2145631" cy="75393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xmlns="" id="{F82ED579-24D9-4A6B-8C9A-A6311A2C0B2D}"/>
              </a:ext>
            </a:extLst>
          </p:cNvPr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7645257">
            <a:off x="7194371" y="1585230"/>
            <a:ext cx="682811" cy="548688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xmlns="" id="{25FB55D7-80A2-4DA2-8D4A-266530166AF2}"/>
              </a:ext>
            </a:extLst>
          </p:cNvPr>
          <p:cNvSpPr txBox="1"/>
          <p:nvPr/>
        </p:nvSpPr>
        <p:spPr>
          <a:xfrm>
            <a:off x="7790524" y="1118575"/>
            <a:ext cx="3023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More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Israel´s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population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xmlns="" id="{D55574A2-E3C1-4C41-AD51-52B75F550434}"/>
              </a:ext>
            </a:extLst>
          </p:cNvPr>
          <p:cNvSpPr/>
          <p:nvPr/>
        </p:nvSpPr>
        <p:spPr>
          <a:xfrm>
            <a:off x="7786428" y="982096"/>
            <a:ext cx="2989364" cy="6463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xmlns="" id="{0525DFA9-F2BA-4F4C-B959-F478EA5EC089}"/>
              </a:ext>
            </a:extLst>
          </p:cNvPr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>
            <a:off x="6590668" y="4820528"/>
            <a:ext cx="682811" cy="548688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xmlns="" id="{D71DC723-2FD7-46CA-8D23-15AC7B3A66DC}"/>
              </a:ext>
            </a:extLst>
          </p:cNvPr>
          <p:cNvSpPr txBox="1"/>
          <p:nvPr/>
        </p:nvSpPr>
        <p:spPr>
          <a:xfrm>
            <a:off x="5540170" y="5854955"/>
            <a:ext cx="3326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Less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German Bundestag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xmlns="" id="{A9CAF3C4-0835-44D7-8B1A-DA4F1C93D0A5}"/>
              </a:ext>
            </a:extLst>
          </p:cNvPr>
          <p:cNvSpPr/>
          <p:nvPr/>
        </p:nvSpPr>
        <p:spPr>
          <a:xfrm>
            <a:off x="5435927" y="5805629"/>
            <a:ext cx="3279488" cy="75393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xmlns="" id="{3A0025B0-5F09-49FA-AC9C-AF4D3690CE1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10288" y="4836676"/>
            <a:ext cx="2577079" cy="1648512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xmlns="" id="{334FAA6D-44BC-4E13-B730-63C9B0783C1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2137" y="333070"/>
            <a:ext cx="2590714" cy="1295357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xmlns="" id="{8E70A3FD-CF0E-4CFE-A3DE-113B93B9E2A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2137" y="2997656"/>
            <a:ext cx="2635230" cy="1621613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xmlns="" id="{31A8832C-15AE-4AC1-A6FD-B3D5DD6222F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554045" y="3061293"/>
            <a:ext cx="2485956" cy="3469023"/>
          </a:xfrm>
          <a:prstGeom prst="rect">
            <a:avLst/>
          </a:prstGeom>
        </p:spPr>
      </p:pic>
      <p:sp>
        <p:nvSpPr>
          <p:cNvPr id="25" name="Textfeld 24">
            <a:extLst>
              <a:ext uri="{FF2B5EF4-FFF2-40B4-BE49-F238E27FC236}">
                <a16:creationId xmlns:a16="http://schemas.microsoft.com/office/drawing/2014/main" xmlns="" id="{92EA4BA7-D62D-4282-9CAB-7528089CB656}"/>
              </a:ext>
            </a:extLst>
          </p:cNvPr>
          <p:cNvSpPr txBox="1"/>
          <p:nvPr/>
        </p:nvSpPr>
        <p:spPr>
          <a:xfrm>
            <a:off x="3600450" y="250517"/>
            <a:ext cx="33354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</a:t>
            </a:r>
            <a:r>
              <a:rPr kumimoji="0" lang="de-DE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Real </a:t>
            </a:r>
            <a:r>
              <a:rPr lang="de-DE" sz="2800" b="1" dirty="0" err="1">
                <a:solidFill>
                  <a:schemeClr val="bg1"/>
                </a:solidFill>
                <a:latin typeface="Calibri" panose="020F0502020204030204"/>
              </a:rPr>
              <a:t>S</a:t>
            </a:r>
            <a:r>
              <a:rPr kumimoji="0" lang="de-DE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ize </a:t>
            </a: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 India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7" name="Gerader Verbinder 26">
            <a:extLst>
              <a:ext uri="{FF2B5EF4-FFF2-40B4-BE49-F238E27FC236}">
                <a16:creationId xmlns:a16="http://schemas.microsoft.com/office/drawing/2014/main" xmlns="" id="{AA0E0AF9-DCF5-4272-ABFB-6BCFBD816B6F}"/>
              </a:ext>
            </a:extLst>
          </p:cNvPr>
          <p:cNvCxnSpPr/>
          <p:nvPr/>
        </p:nvCxnSpPr>
        <p:spPr>
          <a:xfrm>
            <a:off x="3600450" y="727045"/>
            <a:ext cx="859155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8687758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60"/>
          <p:cNvSpPr txBox="1">
            <a:spLocks noGrp="1"/>
          </p:cNvSpPr>
          <p:nvPr>
            <p:ph type="body" idx="2"/>
          </p:nvPr>
        </p:nvSpPr>
        <p:spPr>
          <a:xfrm>
            <a:off x="6379200" y="1261533"/>
            <a:ext cx="5184000" cy="4531600"/>
          </a:xfrm>
          <a:prstGeom prst="rect">
            <a:avLst/>
          </a:prstGeom>
        </p:spPr>
        <p:txBody>
          <a:bodyPr spcFirstLastPara="1" wrap="square" lIns="0" tIns="60933" rIns="121900" bIns="60933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pic>
        <p:nvPicPr>
          <p:cNvPr id="548" name="Google Shape;548;p60">
            <a:hlinkClick r:id="rId3"/>
          </p:cNvPr>
          <p:cNvPicPr preferRelativeResize="0"/>
          <p:nvPr/>
        </p:nvPicPr>
        <p:blipFill>
          <a:blip r:embed="rId4" cstate="screen">
            <a:alphaModFix/>
          </a:blip>
          <a:stretch>
            <a:fillRect/>
          </a:stretch>
        </p:blipFill>
        <p:spPr>
          <a:xfrm>
            <a:off x="628800" y="226467"/>
            <a:ext cx="10934400" cy="56701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573593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94487" y="266701"/>
            <a:ext cx="11803028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מלבן 4"/>
          <p:cNvSpPr/>
          <p:nvPr/>
        </p:nvSpPr>
        <p:spPr>
          <a:xfrm>
            <a:off x="971550" y="323850"/>
            <a:ext cx="10191750" cy="1219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India – A few words about economy – Karma is everything</a:t>
            </a:r>
            <a:endParaRPr lang="en-US" sz="3200" b="1" dirty="0"/>
          </a:p>
        </p:txBody>
      </p:sp>
      <p:sp>
        <p:nvSpPr>
          <p:cNvPr id="6" name="מלבן 5"/>
          <p:cNvSpPr/>
          <p:nvPr/>
        </p:nvSpPr>
        <p:spPr>
          <a:xfrm>
            <a:off x="7239000" y="1428750"/>
            <a:ext cx="3676650" cy="3619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GDP per Capita – third world</a:t>
            </a:r>
            <a:endParaRPr lang="en-US" b="1" dirty="0"/>
          </a:p>
        </p:txBody>
      </p:sp>
      <p:sp>
        <p:nvSpPr>
          <p:cNvPr id="7" name="מלבן 6"/>
          <p:cNvSpPr/>
          <p:nvPr/>
        </p:nvSpPr>
        <p:spPr>
          <a:xfrm>
            <a:off x="1162050" y="1390650"/>
            <a:ext cx="3676650" cy="3619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Average GDP of a superpower</a:t>
            </a:r>
            <a:endParaRPr lang="en-US" b="1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828801" y="3299323"/>
            <a:ext cx="8046720" cy="640080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The purpose of the tour</a:t>
            </a:r>
            <a:endParaRPr lang="he-IL" sz="40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104504" y="4088674"/>
            <a:ext cx="12087496" cy="2769326"/>
          </a:xfrm>
        </p:spPr>
        <p:txBody>
          <a:bodyPr/>
          <a:lstStyle/>
          <a:p>
            <a:pPr algn="l" rtl="0"/>
            <a:r>
              <a:rPr lang="en-US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Recognizing India as a central player in the international system characterized by "different" strategic thinking:</a:t>
            </a:r>
            <a:endParaRPr lang="he-IL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algn="l" rtl="0"/>
            <a:r>
              <a:rPr lang="en-US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Knowledge of culture, heritage and roots – </a:t>
            </a:r>
            <a:r>
              <a:rPr lang="en-US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the “DNA”</a:t>
            </a:r>
            <a:endParaRPr lang="he-IL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algn="l" rtl="0"/>
            <a:r>
              <a:rPr lang="en-US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Understanding national security and strategic culture</a:t>
            </a:r>
            <a:endParaRPr lang="he-IL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marL="0" indent="0">
              <a:buNone/>
            </a:pPr>
            <a:endParaRPr lang="he-IL" dirty="0" smtClean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endParaRPr lang="he-IL" dirty="0" smtClean="0"/>
          </a:p>
        </p:txBody>
      </p:sp>
      <p:pic>
        <p:nvPicPr>
          <p:cNvPr id="5" name="תמונה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3327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17614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0" y="-116173"/>
            <a:ext cx="12192000" cy="1325563"/>
          </a:xfrm>
        </p:spPr>
        <p:txBody>
          <a:bodyPr>
            <a:normAutofit/>
          </a:bodyPr>
          <a:lstStyle/>
          <a:p>
            <a:pPr algn="l" rtl="0"/>
            <a:r>
              <a:rPr lang="en-US" sz="4100" dirty="0" smtClean="0">
                <a:solidFill>
                  <a:schemeClr val="bg1"/>
                </a:solidFill>
              </a:rPr>
              <a:t>India </a:t>
            </a:r>
            <a:r>
              <a:rPr lang="en-US" sz="4100" dirty="0">
                <a:solidFill>
                  <a:schemeClr val="bg1"/>
                </a:solidFill>
              </a:rPr>
              <a:t>in a nutshell - two external security conflicts and an internal threat</a:t>
            </a:r>
            <a:endParaRPr lang="he-IL" sz="4100" dirty="0">
              <a:solidFill>
                <a:schemeClr val="bg1"/>
              </a:solidFill>
            </a:endParaRPr>
          </a:p>
        </p:txBody>
      </p:sp>
      <p:sp>
        <p:nvSpPr>
          <p:cNvPr id="7" name="Rectangle 1"/>
          <p:cNvSpPr/>
          <p:nvPr/>
        </p:nvSpPr>
        <p:spPr>
          <a:xfrm>
            <a:off x="7856220" y="1066801"/>
            <a:ext cx="4335780" cy="5791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Key threats</a:t>
            </a:r>
          </a:p>
          <a:p>
            <a:pPr algn="ctr"/>
            <a:endParaRPr lang="en-US" sz="3200" b="1" dirty="0">
              <a:solidFill>
                <a:schemeClr val="tx1"/>
              </a:solidFill>
            </a:endParaRPr>
          </a:p>
          <a:p>
            <a:pPr algn="ctr"/>
            <a:r>
              <a:rPr lang="en-US" sz="3200" b="1" dirty="0">
                <a:solidFill>
                  <a:schemeClr val="tx1"/>
                </a:solidFill>
              </a:rPr>
              <a:t>China</a:t>
            </a:r>
          </a:p>
          <a:p>
            <a:pPr algn="ctr"/>
            <a:endParaRPr lang="en-US" sz="3200" b="1" dirty="0">
              <a:solidFill>
                <a:schemeClr val="tx1"/>
              </a:solidFill>
            </a:endParaRPr>
          </a:p>
          <a:p>
            <a:pPr algn="ctr"/>
            <a:r>
              <a:rPr lang="en-US" sz="3200" b="1" dirty="0">
                <a:solidFill>
                  <a:schemeClr val="tx1"/>
                </a:solidFill>
              </a:rPr>
              <a:t>Pakistan</a:t>
            </a:r>
          </a:p>
          <a:p>
            <a:pPr algn="ctr"/>
            <a:endParaRPr lang="en-US" sz="3200" b="1" dirty="0">
              <a:solidFill>
                <a:schemeClr val="tx1"/>
              </a:solidFill>
            </a:endParaRPr>
          </a:p>
          <a:p>
            <a:pPr algn="ctr"/>
            <a:r>
              <a:rPr lang="en-US" sz="3200" b="1" dirty="0">
                <a:solidFill>
                  <a:schemeClr val="tx1"/>
                </a:solidFill>
              </a:rPr>
              <a:t>Internal terror</a:t>
            </a:r>
            <a:endParaRPr lang="he-IL" sz="3200" b="1" dirty="0">
              <a:solidFill>
                <a:schemeClr val="tx1"/>
              </a:solidFill>
            </a:endParaRPr>
          </a:p>
          <a:p>
            <a:pPr algn="ctr"/>
            <a:endParaRPr lang="en-US" b="1" dirty="0" smtClean="0">
              <a:solidFill>
                <a:schemeClr val="tx1"/>
              </a:solidFill>
            </a:endParaRPr>
          </a:p>
        </p:txBody>
      </p:sp>
      <p:pic>
        <p:nvPicPr>
          <p:cNvPr id="8" name="מציין מיקום תוכן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069383"/>
            <a:ext cx="7848600" cy="282069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890076"/>
            <a:ext cx="7867650" cy="2967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45534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8200" y="307384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cs typeface="+mn-cs"/>
              </a:rPr>
              <a:t>Terrorism - the main events in recent years</a:t>
            </a:r>
            <a:endParaRPr lang="he-IL" dirty="0">
              <a:solidFill>
                <a:schemeClr val="bg1"/>
              </a:solidFill>
              <a:cs typeface="+mn-cs"/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dirty="0">
                <a:solidFill>
                  <a:schemeClr val="bg1"/>
                </a:solidFill>
              </a:rPr>
              <a:t>The hijacking of a plane - December 1999</a:t>
            </a:r>
          </a:p>
          <a:p>
            <a:pPr algn="l" rtl="0"/>
            <a:r>
              <a:rPr lang="en-US" dirty="0">
                <a:solidFill>
                  <a:schemeClr val="bg1"/>
                </a:solidFill>
              </a:rPr>
              <a:t>Attack on the Indian Parliament - December 01</a:t>
            </a:r>
          </a:p>
          <a:p>
            <a:pPr algn="l" rtl="0"/>
            <a:r>
              <a:rPr lang="en-US" dirty="0">
                <a:solidFill>
                  <a:schemeClr val="bg1"/>
                </a:solidFill>
              </a:rPr>
              <a:t>Combined attack in Mumbai - November 08</a:t>
            </a:r>
          </a:p>
          <a:p>
            <a:pPr algn="l" rtl="0"/>
            <a:r>
              <a:rPr lang="en-US" dirty="0">
                <a:solidFill>
                  <a:schemeClr val="bg1"/>
                </a:solidFill>
              </a:rPr>
              <a:t>Attack on an Air Force Base in Vanuatu </a:t>
            </a:r>
            <a:r>
              <a:rPr lang="en-US" dirty="0" smtClean="0">
                <a:solidFill>
                  <a:schemeClr val="bg1"/>
                </a:solidFill>
              </a:rPr>
              <a:t>- January </a:t>
            </a:r>
            <a:r>
              <a:rPr lang="en-US" dirty="0">
                <a:solidFill>
                  <a:schemeClr val="bg1"/>
                </a:solidFill>
              </a:rPr>
              <a:t>16</a:t>
            </a:r>
          </a:p>
          <a:p>
            <a:pPr algn="l" rtl="0"/>
            <a:r>
              <a:rPr lang="en-US" dirty="0">
                <a:solidFill>
                  <a:schemeClr val="bg1"/>
                </a:solidFill>
              </a:rPr>
              <a:t>Attack on the brigade base in Uri and the </a:t>
            </a:r>
            <a:r>
              <a:rPr lang="en-US" dirty="0" smtClean="0">
                <a:solidFill>
                  <a:schemeClr val="bg1"/>
                </a:solidFill>
              </a:rPr>
              <a:t>raids that followed - </a:t>
            </a:r>
            <a:r>
              <a:rPr lang="en-US" dirty="0">
                <a:solidFill>
                  <a:schemeClr val="bg1"/>
                </a:solidFill>
              </a:rPr>
              <a:t>September 16</a:t>
            </a:r>
          </a:p>
          <a:p>
            <a:pPr algn="l" rtl="0"/>
            <a:r>
              <a:rPr lang="en-US" dirty="0">
                <a:solidFill>
                  <a:schemeClr val="bg1"/>
                </a:solidFill>
              </a:rPr>
              <a:t>The attack on the bus in </a:t>
            </a:r>
            <a:r>
              <a:rPr lang="en-US" dirty="0" err="1">
                <a:solidFill>
                  <a:schemeClr val="bg1"/>
                </a:solidFill>
              </a:rPr>
              <a:t>Floror</a:t>
            </a:r>
            <a:r>
              <a:rPr lang="en-US" dirty="0">
                <a:solidFill>
                  <a:schemeClr val="bg1"/>
                </a:solidFill>
              </a:rPr>
              <a:t> and the subsequent air attacks - February 19 </a:t>
            </a:r>
            <a:r>
              <a:rPr lang="he-IL" dirty="0" smtClean="0"/>
              <a:t>19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xmlns="" val="2031901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52400" y="268357"/>
            <a:ext cx="12039600" cy="1020487"/>
          </a:xfrm>
        </p:spPr>
        <p:txBody>
          <a:bodyPr>
            <a:normAutofit fontScale="90000"/>
          </a:bodyPr>
          <a:lstStyle/>
          <a:p>
            <a:pPr algn="l" rtl="0"/>
            <a:r>
              <a:rPr lang="en-US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What is the strategic culture, the strategic approach, and how does the "other" manifest itself?</a:t>
            </a:r>
            <a:endParaRPr lang="he-IL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0" y="1856510"/>
            <a:ext cx="12095018" cy="5694218"/>
          </a:xfrm>
        </p:spPr>
        <p:txBody>
          <a:bodyPr>
            <a:noAutofit/>
          </a:bodyPr>
          <a:lstStyle/>
          <a:p>
            <a:endParaRPr lang="he-IL" sz="3200" dirty="0">
              <a:solidFill>
                <a:schemeClr val="bg1"/>
              </a:solidFill>
              <a:latin typeface="David" pitchFamily="34" charset="-79"/>
              <a:cs typeface="David" pitchFamily="34" charset="-79"/>
            </a:endParaRPr>
          </a:p>
          <a:p>
            <a:pPr marL="0" indent="0">
              <a:buNone/>
            </a:pPr>
            <a:endParaRPr lang="he-IL" sz="3200" dirty="0">
              <a:solidFill>
                <a:schemeClr val="bg1"/>
              </a:solidFill>
              <a:latin typeface="David" pitchFamily="34" charset="-79"/>
              <a:cs typeface="David" pitchFamily="34" charset="-79"/>
            </a:endParaRPr>
          </a:p>
        </p:txBody>
      </p:sp>
      <p:pic>
        <p:nvPicPr>
          <p:cNvPr id="9" name="תמונה 4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2030279" y="2030280"/>
            <a:ext cx="6983864" cy="4827720"/>
          </a:xfrm>
          <a:prstGeom prst="rect">
            <a:avLst/>
          </a:prstGeom>
        </p:spPr>
      </p:pic>
      <p:pic>
        <p:nvPicPr>
          <p:cNvPr id="7" name="תמונה 3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2030279"/>
            <a:ext cx="4742480" cy="4827722"/>
          </a:xfrm>
          <a:prstGeom prst="rect">
            <a:avLst/>
          </a:prstGeom>
        </p:spPr>
      </p:pic>
      <p:pic>
        <p:nvPicPr>
          <p:cNvPr id="10" name="תמונה 7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8601559" y="2030279"/>
            <a:ext cx="3590441" cy="4827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48120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8200" y="263236"/>
            <a:ext cx="11145982" cy="1186742"/>
          </a:xfrm>
        </p:spPr>
        <p:txBody>
          <a:bodyPr>
            <a:noAutofit/>
          </a:bodyPr>
          <a:lstStyle/>
          <a:p>
            <a:pPr algn="l" rtl="0"/>
            <a:r>
              <a:rPr lang="en-US" sz="32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Research questions – Presenting the structure the government, both internally and externally, 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and how decisions are made</a:t>
            </a:r>
            <a:endParaRPr lang="he-IL" sz="32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7" name="מציין מיקום תוכן 3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0" y="1999282"/>
            <a:ext cx="3236976" cy="4858718"/>
          </a:xfrm>
          <a:prstGeom prst="rect">
            <a:avLst/>
          </a:prstGeom>
        </p:spPr>
      </p:pic>
      <p:pic>
        <p:nvPicPr>
          <p:cNvPr id="8" name="תמונה 5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3236976" y="1999282"/>
            <a:ext cx="5360784" cy="4858718"/>
          </a:xfrm>
          <a:prstGeom prst="rect">
            <a:avLst/>
          </a:prstGeom>
        </p:spPr>
      </p:pic>
      <p:pic>
        <p:nvPicPr>
          <p:cNvPr id="9" name="תמונה 4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8231765" y="1999282"/>
            <a:ext cx="3960234" cy="4840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42977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84852"/>
          </a:xfrm>
        </p:spPr>
        <p:txBody>
          <a:bodyPr>
            <a:normAutofit fontScale="90000"/>
          </a:bodyPr>
          <a:lstStyle/>
          <a:p>
            <a:pPr algn="l" rtl="0"/>
            <a:r>
              <a:rPr lang="en-US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Research question – Economic – A country </a:t>
            </a:r>
            <a:r>
              <a:rPr lang="en-US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that wants </a:t>
            </a:r>
            <a:r>
              <a:rPr lang="en-US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to become a power, how is it expressed?</a:t>
            </a:r>
            <a:endParaRPr lang="he-IL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8" name="Picture 6" descr="×ª××¦××ª ×ª××× × ×¢×××¨ ××××ª ××× ×××× ×××××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9546" y="1754579"/>
            <a:ext cx="4220545" cy="5103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תמונה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90999" y="1754579"/>
            <a:ext cx="4474342" cy="5103421"/>
          </a:xfrm>
          <a:prstGeom prst="rect">
            <a:avLst/>
          </a:prstGeom>
        </p:spPr>
      </p:pic>
      <p:pic>
        <p:nvPicPr>
          <p:cNvPr id="10" name="תמונה 3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8665341" y="1754579"/>
            <a:ext cx="3526659" cy="5103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75616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84852"/>
          </a:xfrm>
        </p:spPr>
        <p:txBody>
          <a:bodyPr>
            <a:normAutofit fontScale="90000"/>
          </a:bodyPr>
          <a:lstStyle/>
          <a:p>
            <a:pPr algn="l" rtl="0"/>
            <a:r>
              <a:rPr lang="en-US" dirty="0" smtClean="0">
                <a:solidFill>
                  <a:schemeClr val="bg1"/>
                </a:solidFill>
              </a:rPr>
              <a:t>Research question – Social –  Social </a:t>
            </a:r>
            <a:r>
              <a:rPr lang="en-US" dirty="0">
                <a:solidFill>
                  <a:schemeClr val="bg1"/>
                </a:solidFill>
              </a:rPr>
              <a:t>challenges and trends in India and the risks inherent in them?</a:t>
            </a:r>
            <a:endParaRPr lang="he-IL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3" name="מציין מיקום תוכן 7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4051760" y="2262752"/>
            <a:ext cx="4207197" cy="4595247"/>
          </a:xfrm>
          <a:prstGeom prst="rect">
            <a:avLst/>
          </a:prstGeom>
        </p:spPr>
      </p:pic>
      <p:pic>
        <p:nvPicPr>
          <p:cNvPr id="12" name="תמונה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55948" y="2262752"/>
            <a:ext cx="4380854" cy="4595248"/>
          </a:xfrm>
          <a:prstGeom prst="rect">
            <a:avLst/>
          </a:prstGeom>
        </p:spPr>
      </p:pic>
      <p:pic>
        <p:nvPicPr>
          <p:cNvPr id="7" name="תמונה 8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2262753"/>
            <a:ext cx="4448014" cy="4595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85871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122219" y="388020"/>
            <a:ext cx="10515600" cy="1084852"/>
          </a:xfrm>
        </p:spPr>
        <p:txBody>
          <a:bodyPr>
            <a:normAutofit fontScale="90000"/>
          </a:bodyPr>
          <a:lstStyle/>
          <a:p>
            <a:pPr algn="l" rtl="0"/>
            <a:r>
              <a:rPr lang="en-US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R</a:t>
            </a:r>
            <a:r>
              <a:rPr lang="en-US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esearch question – political – How are India’s foreign relations facing the powers expressed in relation to us? </a:t>
            </a:r>
            <a:endParaRPr lang="he-IL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" name="Picture 7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4803334" y="2485663"/>
            <a:ext cx="3394363" cy="2584884"/>
          </a:xfrm>
          <a:prstGeom prst="rect">
            <a:avLst/>
          </a:prstGeom>
        </p:spPr>
      </p:pic>
      <p:pic>
        <p:nvPicPr>
          <p:cNvPr id="7" name="Picture 4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9886139" y="1669099"/>
            <a:ext cx="1751680" cy="1310430"/>
          </a:xfrm>
          <a:prstGeom prst="rect">
            <a:avLst/>
          </a:prstGeom>
        </p:spPr>
      </p:pic>
      <p:pic>
        <p:nvPicPr>
          <p:cNvPr id="8" name="Picture 5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9886139" y="4851257"/>
            <a:ext cx="1751680" cy="1383730"/>
          </a:xfrm>
          <a:prstGeom prst="rect">
            <a:avLst/>
          </a:prstGeom>
        </p:spPr>
      </p:pic>
      <p:pic>
        <p:nvPicPr>
          <p:cNvPr id="11" name="Picture 6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1282466" y="1763294"/>
            <a:ext cx="1832426" cy="1247454"/>
          </a:xfrm>
          <a:prstGeom prst="rect">
            <a:avLst/>
          </a:prstGeom>
        </p:spPr>
      </p:pic>
      <p:pic>
        <p:nvPicPr>
          <p:cNvPr id="12" name="Picture 7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1282466" y="4971875"/>
            <a:ext cx="1832426" cy="1263112"/>
          </a:xfrm>
          <a:prstGeom prst="rect">
            <a:avLst/>
          </a:prstGeom>
        </p:spPr>
      </p:pic>
      <p:pic>
        <p:nvPicPr>
          <p:cNvPr id="13" name="Picture 4" descr="×ª××× × ×§×©××¨×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2466" y="3403201"/>
            <a:ext cx="1832426" cy="1176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3734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576616" y="679586"/>
            <a:ext cx="11482316" cy="1084852"/>
          </a:xfrm>
        </p:spPr>
        <p:txBody>
          <a:bodyPr>
            <a:normAutofit fontScale="90000"/>
          </a:bodyPr>
          <a:lstStyle/>
          <a:p>
            <a:pPr algn="l" rtl="0"/>
            <a:r>
              <a:rPr lang="en-US" dirty="0" smtClean="0">
                <a:solidFill>
                  <a:schemeClr val="bg1"/>
                </a:solidFill>
              </a:rPr>
              <a:t>Research question - security- </a:t>
            </a:r>
            <a:r>
              <a:rPr lang="en-US" dirty="0">
                <a:solidFill>
                  <a:schemeClr val="bg1"/>
                </a:solidFill>
              </a:rPr>
              <a:t>a country that is in a </a:t>
            </a:r>
            <a:r>
              <a:rPr lang="en-US" dirty="0" smtClean="0">
                <a:solidFill>
                  <a:schemeClr val="bg1"/>
                </a:solidFill>
              </a:rPr>
              <a:t>prolonged conflict </a:t>
            </a:r>
            <a:r>
              <a:rPr lang="en-US" dirty="0">
                <a:solidFill>
                  <a:schemeClr val="bg1"/>
                </a:solidFill>
              </a:rPr>
              <a:t>with Pakistan and </a:t>
            </a:r>
            <a:r>
              <a:rPr lang="en-US" dirty="0" smtClean="0">
                <a:solidFill>
                  <a:schemeClr val="bg1"/>
                </a:solidFill>
              </a:rPr>
              <a:t>China, </a:t>
            </a:r>
            <a:r>
              <a:rPr lang="en-US" dirty="0">
                <a:solidFill>
                  <a:schemeClr val="bg1"/>
                </a:solidFill>
              </a:rPr>
              <a:t>How does it manifest itself and how does it affect the relationship with us?</a:t>
            </a:r>
            <a:endParaRPr lang="he-IL" dirty="0">
              <a:solidFill>
                <a:schemeClr val="bg1"/>
              </a:solidFill>
            </a:endParaRPr>
          </a:p>
        </p:txBody>
      </p:sp>
      <p:pic>
        <p:nvPicPr>
          <p:cNvPr id="7" name="Picture 2" descr="×ª××¦××ª ×ª××× × ×¢×××¨ âªceremony india pakistan borderâ¬â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331336"/>
            <a:ext cx="3803174" cy="4542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×ª××¦××ª ×ª××× × ×¢×××¨ âªindian submarineâ¬â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03174" y="2331336"/>
            <a:ext cx="5029200" cy="4728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תמונה 5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8648054" y="2331336"/>
            <a:ext cx="3543947" cy="452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79714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 dirty="0">
                <a:solidFill>
                  <a:schemeClr val="bg1"/>
                </a:solidFill>
              </a:rPr>
              <a:t>I</a:t>
            </a:r>
            <a:r>
              <a:rPr lang="en-US" dirty="0" smtClean="0">
                <a:solidFill>
                  <a:schemeClr val="bg1"/>
                </a:solidFill>
              </a:rPr>
              <a:t>n conclusion</a:t>
            </a:r>
            <a:endParaRPr lang="he-IL" dirty="0">
              <a:solidFill>
                <a:schemeClr val="bg1"/>
              </a:solidFill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838200" y="1962378"/>
            <a:ext cx="10515600" cy="4351338"/>
          </a:xfrm>
        </p:spPr>
        <p:txBody>
          <a:bodyPr/>
          <a:lstStyle/>
          <a:p>
            <a:pPr marL="0" indent="0" algn="l" rtl="0">
              <a:buNone/>
            </a:pPr>
            <a:r>
              <a:rPr lang="en-US" dirty="0">
                <a:solidFill>
                  <a:schemeClr val="bg1"/>
                </a:solidFill>
              </a:rPr>
              <a:t>India is the land of unlimited possibilities and impossible limitations </a:t>
            </a:r>
            <a:r>
              <a:rPr lang="en-US" dirty="0" smtClean="0">
                <a:solidFill>
                  <a:schemeClr val="bg1"/>
                </a:solidFill>
              </a:rPr>
              <a:t>from the </a:t>
            </a:r>
            <a:r>
              <a:rPr lang="en-US" dirty="0">
                <a:solidFill>
                  <a:schemeClr val="bg1"/>
                </a:solidFill>
              </a:rPr>
              <a:t>rickshaw to space and back!</a:t>
            </a:r>
            <a:endParaRPr lang="he-IL" dirty="0">
              <a:solidFill>
                <a:schemeClr val="bg1"/>
              </a:solidFill>
            </a:endParaRPr>
          </a:p>
        </p:txBody>
      </p:sp>
      <p:pic>
        <p:nvPicPr>
          <p:cNvPr id="7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001294"/>
            <a:ext cx="4283968" cy="28567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5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41158" y="4001293"/>
            <a:ext cx="3892855" cy="28567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Content Placeholder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34013" y="4138047"/>
            <a:ext cx="4127671" cy="2605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62715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378824" y="114459"/>
            <a:ext cx="11599816" cy="903851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Tour participants</a:t>
            </a:r>
            <a:endParaRPr lang="he-IL" sz="40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91440" y="809897"/>
            <a:ext cx="11887200" cy="5930537"/>
          </a:xfrm>
        </p:spPr>
        <p:txBody>
          <a:bodyPr>
            <a:normAutofit fontScale="70000" lnSpcReduction="20000"/>
          </a:bodyPr>
          <a:lstStyle/>
          <a:p>
            <a:pPr algn="l" rtl="0"/>
            <a:endParaRPr lang="he-IL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marL="0" indent="0" algn="l" rtl="0">
              <a:buNone/>
            </a:pPr>
            <a:r>
              <a:rPr lang="en-US" sz="3400" b="1" dirty="0" err="1">
                <a:solidFill>
                  <a:srgbClr val="FF0000"/>
                </a:solidFill>
              </a:rPr>
              <a:t>D</a:t>
            </a:r>
            <a:r>
              <a:rPr lang="en-US" sz="3400" dirty="0" err="1">
                <a:solidFill>
                  <a:srgbClr val="FF0000"/>
                </a:solidFill>
              </a:rPr>
              <a:t>ganit</a:t>
            </a:r>
            <a:r>
              <a:rPr lang="en-US" sz="3400" dirty="0">
                <a:solidFill>
                  <a:srgbClr val="FF0000"/>
                </a:solidFill>
              </a:rPr>
              <a:t> </a:t>
            </a:r>
            <a:r>
              <a:rPr lang="en-US" sz="3400" b="1" dirty="0" smtClean="0">
                <a:solidFill>
                  <a:srgbClr val="FF0000"/>
                </a:solidFill>
              </a:rPr>
              <a:t>Shai</a:t>
            </a:r>
            <a:r>
              <a:rPr lang="he-IL" sz="3400" b="1" dirty="0" smtClean="0">
                <a:solidFill>
                  <a:srgbClr val="FF0000"/>
                </a:solidFill>
              </a:rPr>
              <a:t>                                                           </a:t>
            </a:r>
            <a:r>
              <a:rPr lang="en-US" sz="3400" b="1" dirty="0" smtClean="0">
                <a:solidFill>
                  <a:srgbClr val="FF0000"/>
                </a:solidFill>
              </a:rPr>
              <a:t>  </a:t>
            </a:r>
            <a:r>
              <a:rPr lang="en-US" sz="3400" b="1" dirty="0" err="1" smtClean="0">
                <a:solidFill>
                  <a:srgbClr val="FF0000"/>
                </a:solidFill>
              </a:rPr>
              <a:t>Eran</a:t>
            </a:r>
            <a:r>
              <a:rPr lang="en-US" sz="3400" b="1" dirty="0" smtClean="0">
                <a:solidFill>
                  <a:srgbClr val="FF0000"/>
                </a:solidFill>
              </a:rPr>
              <a:t> </a:t>
            </a:r>
            <a:r>
              <a:rPr lang="en-US" sz="3400" b="1" dirty="0" err="1">
                <a:solidFill>
                  <a:srgbClr val="FF0000"/>
                </a:solidFill>
              </a:rPr>
              <a:t>Kamin</a:t>
            </a:r>
            <a:r>
              <a:rPr lang="en-US" sz="3400" b="1" dirty="0">
                <a:solidFill>
                  <a:srgbClr val="FF0000"/>
                </a:solidFill>
              </a:rPr>
              <a:t>   </a:t>
            </a:r>
            <a:endParaRPr lang="he-IL" sz="3400" b="1" dirty="0">
              <a:solidFill>
                <a:srgbClr val="FF0000"/>
              </a:solidFill>
            </a:endParaRPr>
          </a:p>
          <a:p>
            <a:pPr marL="0" indent="0" algn="l" rtl="0">
              <a:buNone/>
            </a:pPr>
            <a:r>
              <a:rPr lang="en-US" sz="3400" b="1" dirty="0">
                <a:solidFill>
                  <a:srgbClr val="FF0000"/>
                </a:solidFill>
              </a:rPr>
              <a:t>Rachel </a:t>
            </a:r>
            <a:r>
              <a:rPr lang="en-US" sz="3400" b="1" dirty="0" err="1">
                <a:solidFill>
                  <a:srgbClr val="FF0000"/>
                </a:solidFill>
              </a:rPr>
              <a:t>Shani</a:t>
            </a:r>
            <a:r>
              <a:rPr lang="he-IL" sz="3400" b="1" dirty="0">
                <a:solidFill>
                  <a:srgbClr val="FF0000"/>
                </a:solidFill>
              </a:rPr>
              <a:t>                                                          </a:t>
            </a:r>
            <a:r>
              <a:rPr lang="en-US" sz="3400" b="1" dirty="0" smtClean="0">
                <a:solidFill>
                  <a:srgbClr val="FF0000"/>
                </a:solidFill>
              </a:rPr>
              <a:t>Shai </a:t>
            </a:r>
            <a:r>
              <a:rPr lang="en-US" sz="3400" b="1" dirty="0" err="1">
                <a:solidFill>
                  <a:srgbClr val="FF0000"/>
                </a:solidFill>
              </a:rPr>
              <a:t>Fairezan</a:t>
            </a:r>
            <a:r>
              <a:rPr lang="en-US" sz="3400" b="1" dirty="0">
                <a:solidFill>
                  <a:srgbClr val="FF0000"/>
                </a:solidFill>
              </a:rPr>
              <a:t>  </a:t>
            </a:r>
            <a:endParaRPr lang="he-IL" sz="3400" b="1" dirty="0">
              <a:solidFill>
                <a:srgbClr val="FF0000"/>
              </a:solidFill>
            </a:endParaRPr>
          </a:p>
          <a:p>
            <a:pPr marL="0" indent="0" algn="l" rtl="0">
              <a:buNone/>
            </a:pPr>
            <a:r>
              <a:rPr lang="en-US" sz="3400" b="1" dirty="0" smtClean="0">
                <a:solidFill>
                  <a:srgbClr val="FF0000"/>
                </a:solidFill>
              </a:rPr>
              <a:t>James Priest</a:t>
            </a:r>
            <a:r>
              <a:rPr lang="he-IL" sz="34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                                                          </a:t>
            </a:r>
            <a:r>
              <a:rPr lang="en-US" sz="3400" b="1" dirty="0" err="1">
                <a:solidFill>
                  <a:srgbClr val="00B0F0"/>
                </a:solidFill>
              </a:rPr>
              <a:t>Ido</a:t>
            </a:r>
            <a:r>
              <a:rPr lang="en-US" sz="3400" b="1" dirty="0">
                <a:solidFill>
                  <a:srgbClr val="00B0F0"/>
                </a:solidFill>
              </a:rPr>
              <a:t> </a:t>
            </a:r>
            <a:r>
              <a:rPr lang="en-US" sz="3400" b="1" dirty="0" err="1">
                <a:solidFill>
                  <a:srgbClr val="00B0F0"/>
                </a:solidFill>
              </a:rPr>
              <a:t>Soceanu</a:t>
            </a:r>
            <a:r>
              <a:rPr lang="en-US" sz="3400" b="1" dirty="0">
                <a:solidFill>
                  <a:srgbClr val="00B0F0"/>
                </a:solidFill>
              </a:rPr>
              <a:t>   </a:t>
            </a:r>
            <a:endParaRPr lang="en-US" sz="3400" b="1" dirty="0" smtClean="0">
              <a:solidFill>
                <a:srgbClr val="00B0F0"/>
              </a:solidFill>
            </a:endParaRPr>
          </a:p>
          <a:p>
            <a:pPr marL="0" indent="0" algn="l" rtl="0">
              <a:buNone/>
            </a:pPr>
            <a:r>
              <a:rPr lang="en-US" sz="3400" b="1" dirty="0" smtClean="0">
                <a:solidFill>
                  <a:srgbClr val="FF0000"/>
                </a:solidFill>
              </a:rPr>
              <a:t>Patrick </a:t>
            </a:r>
            <a:r>
              <a:rPr lang="en-US" sz="3400" b="1" dirty="0" err="1">
                <a:solidFill>
                  <a:srgbClr val="FF0000"/>
                </a:solidFill>
              </a:rPr>
              <a:t>Lemyre</a:t>
            </a:r>
            <a:endParaRPr lang="en-US" sz="3400" b="1" dirty="0">
              <a:solidFill>
                <a:srgbClr val="FF0000"/>
              </a:solidFill>
            </a:endParaRPr>
          </a:p>
          <a:p>
            <a:pPr marL="0" indent="0" algn="l" rtl="0">
              <a:buNone/>
            </a:pPr>
            <a:r>
              <a:rPr lang="en-US" sz="3400" b="1" dirty="0">
                <a:solidFill>
                  <a:srgbClr val="FF0000"/>
                </a:solidFill>
              </a:rPr>
              <a:t>Klaus </a:t>
            </a:r>
            <a:r>
              <a:rPr lang="en-US" sz="3400" b="1" dirty="0" err="1">
                <a:solidFill>
                  <a:srgbClr val="FF0000"/>
                </a:solidFill>
              </a:rPr>
              <a:t>Harrer</a:t>
            </a:r>
            <a:endParaRPr lang="en-US" sz="3400" b="1" dirty="0">
              <a:solidFill>
                <a:srgbClr val="FF0000"/>
              </a:solidFill>
            </a:endParaRPr>
          </a:p>
          <a:p>
            <a:pPr marL="0" indent="0" algn="l" rtl="0">
              <a:buNone/>
            </a:pPr>
            <a:r>
              <a:rPr lang="en-US" sz="3400" b="1" dirty="0">
                <a:solidFill>
                  <a:srgbClr val="FF0000"/>
                </a:solidFill>
              </a:rPr>
              <a:t>Seth </a:t>
            </a:r>
            <a:r>
              <a:rPr lang="en-US" sz="3400" b="1" dirty="0" err="1">
                <a:solidFill>
                  <a:srgbClr val="FF0000"/>
                </a:solidFill>
              </a:rPr>
              <a:t>MacCutcheon</a:t>
            </a:r>
            <a:endParaRPr lang="en-US" sz="3400" b="1" dirty="0">
              <a:solidFill>
                <a:srgbClr val="FF0000"/>
              </a:solidFill>
            </a:endParaRPr>
          </a:p>
          <a:p>
            <a:pPr marL="0" indent="0" algn="l" rtl="0">
              <a:buNone/>
            </a:pPr>
            <a:r>
              <a:rPr lang="en-US" sz="3400" b="1" dirty="0">
                <a:solidFill>
                  <a:srgbClr val="FF0000"/>
                </a:solidFill>
              </a:rPr>
              <a:t>Shin Fong </a:t>
            </a:r>
            <a:r>
              <a:rPr lang="en-US" sz="3400" b="1" dirty="0" err="1">
                <a:solidFill>
                  <a:srgbClr val="FF0000"/>
                </a:solidFill>
              </a:rPr>
              <a:t>Teng</a:t>
            </a:r>
            <a:endParaRPr lang="he-IL" sz="3400" b="1" dirty="0">
              <a:solidFill>
                <a:srgbClr val="FF0000"/>
              </a:solidFill>
            </a:endParaRPr>
          </a:p>
          <a:p>
            <a:pPr marL="0" indent="0" algn="l" rtl="0">
              <a:buNone/>
            </a:pPr>
            <a:r>
              <a:rPr lang="en-US" sz="3400" b="1" dirty="0" err="1">
                <a:solidFill>
                  <a:srgbClr val="FF0000"/>
                </a:solidFill>
              </a:rPr>
              <a:t>Assaf</a:t>
            </a:r>
            <a:r>
              <a:rPr lang="en-US" sz="3400" b="1" dirty="0">
                <a:solidFill>
                  <a:srgbClr val="FF0000"/>
                </a:solidFill>
              </a:rPr>
              <a:t> </a:t>
            </a:r>
            <a:r>
              <a:rPr lang="en-US" sz="3400" b="1" dirty="0" err="1">
                <a:solidFill>
                  <a:srgbClr val="FF0000"/>
                </a:solidFill>
              </a:rPr>
              <a:t>Raffeld</a:t>
            </a:r>
            <a:endParaRPr lang="en-US" sz="3400" b="1" dirty="0">
              <a:solidFill>
                <a:srgbClr val="FF0000"/>
              </a:solidFill>
            </a:endParaRPr>
          </a:p>
          <a:p>
            <a:pPr marL="0" indent="0" algn="l" rtl="0">
              <a:buNone/>
            </a:pPr>
            <a:r>
              <a:rPr lang="en-US" sz="3400" b="1" dirty="0" err="1">
                <a:solidFill>
                  <a:srgbClr val="FF0000"/>
                </a:solidFill>
              </a:rPr>
              <a:t>Dror</a:t>
            </a:r>
            <a:r>
              <a:rPr lang="en-US" sz="3400" b="1" dirty="0">
                <a:solidFill>
                  <a:srgbClr val="FF0000"/>
                </a:solidFill>
              </a:rPr>
              <a:t> </a:t>
            </a:r>
            <a:r>
              <a:rPr lang="en-US" sz="3400" b="1" dirty="0" err="1">
                <a:solidFill>
                  <a:srgbClr val="FF0000"/>
                </a:solidFill>
              </a:rPr>
              <a:t>Friedler</a:t>
            </a:r>
            <a:endParaRPr lang="he-IL" sz="3400" b="1" dirty="0">
              <a:solidFill>
                <a:srgbClr val="FF0000"/>
              </a:solidFill>
            </a:endParaRPr>
          </a:p>
          <a:p>
            <a:pPr marL="0" indent="0" algn="l" rtl="0">
              <a:buNone/>
            </a:pPr>
            <a:r>
              <a:rPr lang="en-US" sz="3400" b="1" dirty="0" err="1">
                <a:solidFill>
                  <a:srgbClr val="FF0000"/>
                </a:solidFill>
              </a:rPr>
              <a:t>Igal</a:t>
            </a:r>
            <a:r>
              <a:rPr lang="en-US" sz="3400" b="1" dirty="0">
                <a:solidFill>
                  <a:srgbClr val="FF0000"/>
                </a:solidFill>
              </a:rPr>
              <a:t> </a:t>
            </a:r>
            <a:r>
              <a:rPr lang="en-US" sz="3400" b="1" dirty="0" err="1">
                <a:solidFill>
                  <a:srgbClr val="FF0000"/>
                </a:solidFill>
              </a:rPr>
              <a:t>Hadad</a:t>
            </a:r>
            <a:endParaRPr lang="he-IL" sz="3400" b="1" dirty="0">
              <a:solidFill>
                <a:srgbClr val="FF0000"/>
              </a:solidFill>
            </a:endParaRPr>
          </a:p>
          <a:p>
            <a:pPr marL="0" indent="0" algn="l" rtl="0">
              <a:buNone/>
            </a:pPr>
            <a:r>
              <a:rPr lang="en-US" sz="3400" b="1" dirty="0" err="1">
                <a:solidFill>
                  <a:srgbClr val="FF0000"/>
                </a:solidFill>
              </a:rPr>
              <a:t>Kobi</a:t>
            </a:r>
            <a:r>
              <a:rPr lang="en-US" sz="3400" b="1" dirty="0">
                <a:solidFill>
                  <a:srgbClr val="FF0000"/>
                </a:solidFill>
              </a:rPr>
              <a:t> Peer</a:t>
            </a:r>
            <a:endParaRPr lang="he-IL" sz="3400" b="1" dirty="0">
              <a:solidFill>
                <a:srgbClr val="FF0000"/>
              </a:solidFill>
            </a:endParaRPr>
          </a:p>
          <a:p>
            <a:pPr marL="0" indent="0" algn="l" rtl="0">
              <a:buNone/>
            </a:pPr>
            <a:r>
              <a:rPr lang="en-US" sz="3400" b="1" dirty="0" err="1">
                <a:solidFill>
                  <a:srgbClr val="FF0000"/>
                </a:solidFill>
              </a:rPr>
              <a:t>Eliaz</a:t>
            </a:r>
            <a:r>
              <a:rPr lang="en-US" sz="3400" b="1" dirty="0">
                <a:solidFill>
                  <a:srgbClr val="FF0000"/>
                </a:solidFill>
              </a:rPr>
              <a:t> </a:t>
            </a:r>
            <a:r>
              <a:rPr lang="en-US" sz="3400" b="1" dirty="0" err="1">
                <a:solidFill>
                  <a:srgbClr val="FF0000"/>
                </a:solidFill>
              </a:rPr>
              <a:t>Luf</a:t>
            </a:r>
            <a:endParaRPr lang="he-IL" sz="3400" b="1" dirty="0">
              <a:solidFill>
                <a:srgbClr val="FF0000"/>
              </a:solidFill>
            </a:endParaRPr>
          </a:p>
          <a:p>
            <a:pPr marL="0" indent="0" algn="l" rtl="0">
              <a:buNone/>
            </a:pPr>
            <a:r>
              <a:rPr lang="en-US" sz="3400" b="1" dirty="0">
                <a:solidFill>
                  <a:srgbClr val="FF0000"/>
                </a:solidFill>
              </a:rPr>
              <a:t>Yehuda </a:t>
            </a:r>
            <a:r>
              <a:rPr lang="en-US" sz="3400" b="1" dirty="0" err="1">
                <a:solidFill>
                  <a:srgbClr val="FF0000"/>
                </a:solidFill>
              </a:rPr>
              <a:t>Elmakias</a:t>
            </a:r>
            <a:endParaRPr lang="he-IL" sz="3400" b="1" dirty="0">
              <a:solidFill>
                <a:srgbClr val="FF0000"/>
              </a:solidFill>
            </a:endParaRPr>
          </a:p>
          <a:p>
            <a:pPr marL="0" indent="0" algn="l" rtl="0">
              <a:buNone/>
            </a:pPr>
            <a:r>
              <a:rPr lang="en-US" sz="3400" b="1" dirty="0" err="1">
                <a:solidFill>
                  <a:srgbClr val="FF0000"/>
                </a:solidFill>
              </a:rPr>
              <a:t>Tzvikah</a:t>
            </a:r>
            <a:r>
              <a:rPr lang="en-US" sz="3400" b="1" dirty="0">
                <a:solidFill>
                  <a:srgbClr val="FF0000"/>
                </a:solidFill>
              </a:rPr>
              <a:t> Israeli</a:t>
            </a:r>
            <a:endParaRPr lang="he-IL" sz="3400" b="1" dirty="0">
              <a:solidFill>
                <a:srgbClr val="FF0000"/>
              </a:solidFill>
            </a:endParaRPr>
          </a:p>
          <a:p>
            <a:pPr marL="0" indent="0" algn="l" rtl="0">
              <a:buNone/>
            </a:pPr>
            <a:endParaRPr lang="he-IL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marL="0" indent="0" algn="l" rtl="0">
              <a:buNone/>
            </a:pPr>
            <a:endParaRPr lang="he-IL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algn="l" rtl="0"/>
            <a:endParaRPr lang="he-IL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algn="l" rtl="0"/>
            <a:endParaRPr lang="he-IL" dirty="0"/>
          </a:p>
          <a:p>
            <a:pPr marL="0" indent="0" algn="l" rtl="0">
              <a:buNone/>
            </a:pPr>
            <a:endParaRPr lang="he-IL" sz="2200" dirty="0" smtClean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marL="0" indent="0" algn="l" rtl="0">
              <a:buNone/>
            </a:pPr>
            <a:endParaRPr lang="he-IL" sz="2200" dirty="0" smtClean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algn="l" rtl="0"/>
            <a:endParaRPr lang="he-IL" dirty="0" smtClean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algn="l" rtl="0"/>
            <a:endParaRPr lang="he-IL" dirty="0" smtClean="0"/>
          </a:p>
        </p:txBody>
      </p:sp>
    </p:spTree>
    <p:extLst>
      <p:ext uri="{BB962C8B-B14F-4D97-AF65-F5344CB8AC3E}">
        <p14:creationId xmlns:p14="http://schemas.microsoft.com/office/powerpoint/2010/main" xmlns="" val="2100339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908265" y="51616"/>
            <a:ext cx="8266611" cy="894489"/>
          </a:xfrm>
        </p:spPr>
        <p:txBody>
          <a:bodyPr>
            <a:normAutofit fontScale="90000"/>
          </a:bodyPr>
          <a:lstStyle/>
          <a:p>
            <a:pPr algn="ctr" rtl="0"/>
            <a:r>
              <a:rPr lang="en-US" sz="4000" dirty="0">
                <a:solidFill>
                  <a:schemeClr val="bg1"/>
                </a:solidFill>
              </a:rPr>
              <a:t>The </a:t>
            </a:r>
            <a:r>
              <a:rPr lang="en-US" sz="4000" dirty="0" smtClean="0">
                <a:solidFill>
                  <a:schemeClr val="bg1"/>
                </a:solidFill>
              </a:rPr>
              <a:t>Preparation </a:t>
            </a:r>
            <a:r>
              <a:rPr lang="en-US" sz="4000" dirty="0">
                <a:solidFill>
                  <a:schemeClr val="bg1"/>
                </a:solidFill>
              </a:rPr>
              <a:t>P</a:t>
            </a:r>
            <a:r>
              <a:rPr lang="en-US" sz="4000" dirty="0" smtClean="0">
                <a:solidFill>
                  <a:schemeClr val="bg1"/>
                </a:solidFill>
              </a:rPr>
              <a:t>lan </a:t>
            </a:r>
            <a:r>
              <a:rPr lang="en-US" sz="4000" dirty="0">
                <a:solidFill>
                  <a:schemeClr val="bg1"/>
                </a:solidFill>
              </a:rPr>
              <a:t>A</a:t>
            </a:r>
            <a:r>
              <a:rPr lang="en-US" sz="4000" dirty="0" smtClean="0">
                <a:solidFill>
                  <a:schemeClr val="bg1"/>
                </a:solidFill>
              </a:rPr>
              <a:t>ccording </a:t>
            </a:r>
            <a:r>
              <a:rPr lang="en-US" sz="4000" dirty="0">
                <a:solidFill>
                  <a:schemeClr val="bg1"/>
                </a:solidFill>
              </a:rPr>
              <a:t>to the National </a:t>
            </a:r>
            <a:r>
              <a:rPr lang="en-US" sz="4000" dirty="0" smtClean="0">
                <a:solidFill>
                  <a:schemeClr val="bg1"/>
                </a:solidFill>
              </a:rPr>
              <a:t>Defense Echelons</a:t>
            </a:r>
            <a:endParaRPr lang="he-IL" sz="40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1704" y="6230983"/>
            <a:ext cx="97840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>
                <a:solidFill>
                  <a:schemeClr val="accent5"/>
                </a:solidFill>
              </a:rPr>
              <a:t>כחול – </a:t>
            </a:r>
            <a:r>
              <a:rPr lang="he-IL" dirty="0" err="1">
                <a:solidFill>
                  <a:schemeClr val="accent5"/>
                </a:solidFill>
              </a:rPr>
              <a:t>חוייתי</a:t>
            </a:r>
            <a:r>
              <a:rPr lang="he-IL" dirty="0">
                <a:solidFill>
                  <a:schemeClr val="accent5"/>
                </a:solidFill>
              </a:rPr>
              <a:t> </a:t>
            </a:r>
            <a:r>
              <a:rPr lang="he-IL" dirty="0"/>
              <a:t>, </a:t>
            </a:r>
            <a:r>
              <a:rPr lang="he-IL" dirty="0">
                <a:solidFill>
                  <a:srgbClr val="FF0000"/>
                </a:solidFill>
              </a:rPr>
              <a:t>אדום - בטחוני</a:t>
            </a:r>
            <a:r>
              <a:rPr lang="he-IL" dirty="0"/>
              <a:t>, </a:t>
            </a:r>
            <a:r>
              <a:rPr lang="he-IL" dirty="0">
                <a:solidFill>
                  <a:schemeClr val="accent4"/>
                </a:solidFill>
              </a:rPr>
              <a:t>כתום – חברתי </a:t>
            </a:r>
            <a:r>
              <a:rPr lang="he-IL" dirty="0"/>
              <a:t>, </a:t>
            </a:r>
            <a:r>
              <a:rPr lang="he-IL" dirty="0">
                <a:solidFill>
                  <a:schemeClr val="accent2">
                    <a:lumMod val="75000"/>
                  </a:schemeClr>
                </a:solidFill>
              </a:rPr>
              <a:t>חום</a:t>
            </a:r>
            <a:r>
              <a:rPr lang="he-IL" dirty="0">
                <a:solidFill>
                  <a:srgbClr val="FFFF00"/>
                </a:solidFill>
              </a:rPr>
              <a:t> – </a:t>
            </a:r>
            <a:r>
              <a:rPr lang="he-IL" dirty="0">
                <a:solidFill>
                  <a:schemeClr val="accent2">
                    <a:lumMod val="75000"/>
                  </a:schemeClr>
                </a:solidFill>
              </a:rPr>
              <a:t>כלכלי</a:t>
            </a:r>
            <a:r>
              <a:rPr lang="he-IL" dirty="0">
                <a:solidFill>
                  <a:srgbClr val="FFFF00"/>
                </a:solidFill>
              </a:rPr>
              <a:t> </a:t>
            </a:r>
            <a:r>
              <a:rPr lang="he-IL" dirty="0"/>
              <a:t>, </a:t>
            </a:r>
            <a:r>
              <a:rPr lang="he-IL" dirty="0">
                <a:solidFill>
                  <a:schemeClr val="accent6"/>
                </a:solidFill>
              </a:rPr>
              <a:t>ירוק – מדיני  </a:t>
            </a:r>
          </a:p>
        </p:txBody>
      </p:sp>
      <p:graphicFrame>
        <p:nvGraphicFramePr>
          <p:cNvPr id="3" name="טבלה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935130271"/>
              </p:ext>
            </p:extLst>
          </p:nvPr>
        </p:nvGraphicFramePr>
        <p:xfrm>
          <a:off x="0" y="946105"/>
          <a:ext cx="12083142" cy="750316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013857">
                  <a:extLst>
                    <a:ext uri="{9D8B030D-6E8A-4147-A177-3AD203B41FA5}">
                      <a16:colId xmlns:a16="http://schemas.microsoft.com/office/drawing/2014/main" xmlns="" val="1986752956"/>
                    </a:ext>
                  </a:extLst>
                </a:gridCol>
                <a:gridCol w="2013857">
                  <a:extLst>
                    <a:ext uri="{9D8B030D-6E8A-4147-A177-3AD203B41FA5}">
                      <a16:colId xmlns:a16="http://schemas.microsoft.com/office/drawing/2014/main" xmlns="" val="2655038663"/>
                    </a:ext>
                  </a:extLst>
                </a:gridCol>
                <a:gridCol w="2014846">
                  <a:extLst>
                    <a:ext uri="{9D8B030D-6E8A-4147-A177-3AD203B41FA5}">
                      <a16:colId xmlns:a16="http://schemas.microsoft.com/office/drawing/2014/main" xmlns="" val="1120023428"/>
                    </a:ext>
                  </a:extLst>
                </a:gridCol>
                <a:gridCol w="2012868">
                  <a:extLst>
                    <a:ext uri="{9D8B030D-6E8A-4147-A177-3AD203B41FA5}">
                      <a16:colId xmlns:a16="http://schemas.microsoft.com/office/drawing/2014/main" xmlns="" val="1412622535"/>
                    </a:ext>
                  </a:extLst>
                </a:gridCol>
                <a:gridCol w="2013857">
                  <a:extLst>
                    <a:ext uri="{9D8B030D-6E8A-4147-A177-3AD203B41FA5}">
                      <a16:colId xmlns:a16="http://schemas.microsoft.com/office/drawing/2014/main" xmlns="" val="3505618827"/>
                    </a:ext>
                  </a:extLst>
                </a:gridCol>
                <a:gridCol w="2013857">
                  <a:extLst>
                    <a:ext uri="{9D8B030D-6E8A-4147-A177-3AD203B41FA5}">
                      <a16:colId xmlns:a16="http://schemas.microsoft.com/office/drawing/2014/main" xmlns="" val="2400598959"/>
                    </a:ext>
                  </a:extLst>
                </a:gridCol>
              </a:tblGrid>
              <a:tr h="280022">
                <a:tc>
                  <a:txBody>
                    <a:bodyPr/>
                    <a:lstStyle/>
                    <a:p>
                      <a:pPr algn="ctr" rtl="1"/>
                      <a:r>
                        <a:rPr lang="en-US" dirty="0" smtClean="0"/>
                        <a:t>Hour</a:t>
                      </a:r>
                      <a:endParaRPr lang="he-I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dirty="0" smtClean="0"/>
                        <a:t>Tuesday 29/4</a:t>
                      </a:r>
                      <a:endParaRPr lang="he-I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dirty="0" smtClean="0"/>
                        <a:t>Wednesday 30/4</a:t>
                      </a:r>
                      <a:endParaRPr lang="he-I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dirty="0" smtClean="0"/>
                        <a:t>Thursday 2/5</a:t>
                      </a:r>
                      <a:endParaRPr lang="he-I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dirty="0" smtClean="0"/>
                        <a:t>Sunday</a:t>
                      </a:r>
                      <a:r>
                        <a:rPr lang="en-US" baseline="0" dirty="0" smtClean="0"/>
                        <a:t> 5/5</a:t>
                      </a:r>
                      <a:endParaRPr lang="he-I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baseline="0" dirty="0" smtClean="0"/>
                        <a:t>Monday 6/5</a:t>
                      </a:r>
                      <a:endParaRPr lang="he-I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043082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he-IL" dirty="0"/>
                        <a:t>8:00 - </a:t>
                      </a:r>
                      <a:r>
                        <a:rPr lang="en-US" dirty="0" smtClean="0"/>
                        <a:t>Vaccines</a:t>
                      </a:r>
                      <a:endParaRPr lang="he-I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763653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he-IL" dirty="0"/>
                        <a:t>8:30-10:00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Introduction</a:t>
                      </a:r>
                      <a:r>
                        <a:rPr lang="en-US" baseline="0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 to India</a:t>
                      </a:r>
                      <a:r>
                        <a:rPr lang="en-US" baseline="0" dirty="0" smtClean="0">
                          <a:solidFill>
                            <a:schemeClr val="dk1"/>
                          </a:solidFill>
                        </a:rPr>
                        <a:t>\ </a:t>
                      </a:r>
                      <a:r>
                        <a:rPr lang="en-US" baseline="0" dirty="0" smtClean="0">
                          <a:solidFill>
                            <a:srgbClr val="00B050"/>
                          </a:solidFill>
                        </a:rPr>
                        <a:t>Evaluation of the Indian situation</a:t>
                      </a:r>
                      <a:r>
                        <a:rPr lang="he-IL" baseline="0" dirty="0" smtClean="0"/>
                        <a:t>– </a:t>
                      </a:r>
                      <a:r>
                        <a:rPr lang="en-US" baseline="0" dirty="0" smtClean="0"/>
                        <a:t>Eyal Calif</a:t>
                      </a:r>
                      <a:endParaRPr lang="he-I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National Security and Border Defense Lecture - Yosef Rosen and </a:t>
                      </a:r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Eitan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Yitzhak</a:t>
                      </a:r>
                      <a:endParaRPr lang="he-IL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dirty="0" smtClean="0"/>
                        <a:t>10:30</a:t>
                      </a:r>
                    </a:p>
                    <a:p>
                      <a:pPr algn="l" rtl="0"/>
                      <a:r>
                        <a:rPr lang="en-US" dirty="0" smtClean="0"/>
                        <a:t>Holocaust</a:t>
                      </a:r>
                      <a:r>
                        <a:rPr lang="en-US" baseline="0" dirty="0" smtClean="0"/>
                        <a:t> Day Ceremony until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800" kern="1200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Independent</a:t>
                      </a:r>
                      <a:r>
                        <a:rPr lang="en-US" sz="1800" kern="1200" baseline="0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Learning Day</a:t>
                      </a:r>
                      <a:endParaRPr lang="he-IL" sz="1800" kern="12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India</a:t>
                      </a:r>
                      <a:r>
                        <a:rPr lang="en-US" sz="18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-Israel </a:t>
                      </a:r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Trade Relations -</a:t>
                      </a:r>
                    </a:p>
                    <a:p>
                      <a:pPr algn="l" rtl="0"/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Ministry of Economy,</a:t>
                      </a:r>
                      <a:r>
                        <a:rPr lang="en-US" sz="18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Tzafrir</a:t>
                      </a:r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Asaf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773749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he-IL" dirty="0"/>
                        <a:t>10:30-12:00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800" b="0" i="0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Israel</a:t>
                      </a:r>
                      <a:r>
                        <a:rPr lang="en-US" sz="1800" b="0" i="0" kern="1200" baseline="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’s Former </a:t>
                      </a:r>
                      <a:r>
                        <a:rPr lang="en-US" sz="1800" b="0" i="0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Ambassador to India</a:t>
                      </a:r>
                      <a:r>
                        <a:rPr lang="en-US" sz="1800" b="0" i="0" kern="1200" baseline="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 - </a:t>
                      </a:r>
                      <a:r>
                        <a:rPr lang="en-US" sz="1800" b="0" i="0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Daniel Carmon</a:t>
                      </a:r>
                    </a:p>
                    <a:p>
                      <a:pPr algn="l" rtl="0"/>
                      <a:r>
                        <a:rPr lang="en-US" sz="1800" b="0" i="0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India-Israel relations</a:t>
                      </a:r>
                    </a:p>
                    <a:p>
                      <a:r>
                        <a:rPr lang="en-US" dirty="0" smtClean="0"/>
                        <a:t/>
                      </a:r>
                      <a:br>
                        <a:rPr lang="en-US" dirty="0" smtClean="0"/>
                      </a:br>
                      <a:endParaRPr lang="he-IL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he-IL" dirty="0" smtClean="0">
                          <a:solidFill>
                            <a:schemeClr val="tx1"/>
                          </a:solidFill>
                        </a:rPr>
                        <a:t>10:45-15:00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Cooking Workshop</a:t>
                      </a:r>
                      <a:endParaRPr lang="he-IL" dirty="0">
                        <a:solidFill>
                          <a:schemeClr val="accent4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he-IL" dirty="0" smtClean="0">
                          <a:solidFill>
                            <a:srgbClr val="FF0000"/>
                          </a:solidFill>
                        </a:rPr>
                        <a:t>11:00-12:30</a:t>
                      </a:r>
                      <a:r>
                        <a:rPr lang="en-US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</a:p>
                    <a:p>
                      <a:pPr algn="l" rtl="0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India as a Nuclear State - Shaul </a:t>
                      </a:r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Horev</a:t>
                      </a:r>
                      <a:endParaRPr lang="he-IL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dirty="0" smtClean="0">
                          <a:solidFill>
                            <a:schemeClr val="accent2"/>
                          </a:solidFill>
                        </a:rPr>
                        <a:t>Indian Culture - Mrs. </a:t>
                      </a:r>
                      <a:r>
                        <a:rPr lang="en-US" dirty="0" err="1" smtClean="0">
                          <a:solidFill>
                            <a:schemeClr val="accent2"/>
                          </a:solidFill>
                        </a:rPr>
                        <a:t>Sigal</a:t>
                      </a:r>
                      <a:r>
                        <a:rPr lang="en-US" dirty="0" smtClean="0">
                          <a:solidFill>
                            <a:schemeClr val="accent2"/>
                          </a:solidFill>
                        </a:rPr>
                        <a:t> Manor-</a:t>
                      </a:r>
                      <a:r>
                        <a:rPr lang="en-US" dirty="0" err="1" smtClean="0">
                          <a:solidFill>
                            <a:schemeClr val="accent2"/>
                          </a:solidFill>
                        </a:rPr>
                        <a:t>Bonga</a:t>
                      </a:r>
                      <a:endParaRPr lang="he-IL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46789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he-IL" dirty="0"/>
                        <a:t>13:00-14:15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Geopolitical</a:t>
                      </a:r>
                      <a:r>
                        <a:rPr lang="en-US" baseline="0" dirty="0" smtClean="0">
                          <a:solidFill>
                            <a:srgbClr val="FF0000"/>
                          </a:solidFill>
                        </a:rPr>
                        <a:t> Conflicts - </a:t>
                      </a:r>
                      <a:r>
                        <a:rPr lang="en-US" baseline="0" dirty="0" err="1" smtClean="0">
                          <a:solidFill>
                            <a:srgbClr val="FF0000"/>
                          </a:solidFill>
                        </a:rPr>
                        <a:t>Raju</a:t>
                      </a:r>
                      <a:endParaRPr lang="he-IL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1" eaLnBrk="1" latinLnBrk="0" hangingPunct="1"/>
                      <a:r>
                        <a:rPr lang="en-US" sz="1800" kern="1200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Team</a:t>
                      </a:r>
                      <a:r>
                        <a:rPr lang="en-US" sz="1800" kern="1200" baseline="0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meeting on the questions</a:t>
                      </a:r>
                      <a:endParaRPr lang="he-IL" sz="1800" kern="12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The Strategic Challenges of India - </a:t>
                      </a:r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Zevik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Mavetsri</a:t>
                      </a:r>
                      <a:endParaRPr lang="he-IL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43630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he-IL" dirty="0"/>
                        <a:t>14:45-16:00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800" b="0" i="0" kern="1200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Movie</a:t>
                      </a:r>
                      <a:r>
                        <a:rPr lang="en-US" sz="1800" b="0" i="0" kern="1200" baseline="0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  <a:p>
                      <a:pPr algn="l" rtl="0"/>
                      <a:r>
                        <a:rPr lang="en-US" sz="1800" b="0" i="0" kern="1200" dirty="0" err="1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Slumdog</a:t>
                      </a:r>
                      <a:r>
                        <a:rPr lang="en-US" sz="1800" b="0" i="0" kern="1200" baseline="0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0" kern="1200" baseline="0" dirty="0" err="1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Millionare</a:t>
                      </a:r>
                      <a:endParaRPr lang="en-US" sz="1800" b="0" i="0" kern="1200" dirty="0" smtClean="0">
                        <a:solidFill>
                          <a:schemeClr val="accent4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dirty="0" smtClean="0"/>
                        <a:t/>
                      </a:r>
                      <a:br>
                        <a:rPr lang="en-US" dirty="0" smtClean="0"/>
                      </a:br>
                      <a:endParaRPr lang="he-IL" dirty="0">
                        <a:solidFill>
                          <a:srgbClr val="FFC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1" eaLnBrk="1" latinLnBrk="0" hangingPunct="1"/>
                      <a:endParaRPr lang="he-IL" sz="1800" kern="12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India Security</a:t>
                      </a:r>
                      <a:r>
                        <a:rPr lang="en-US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Cooperation</a:t>
                      </a:r>
                      <a:r>
                        <a:rPr lang="en-US" baseline="0" dirty="0" smtClean="0">
                          <a:solidFill>
                            <a:srgbClr val="FF0000"/>
                          </a:solidFill>
                        </a:rPr>
                        <a:t> -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Zevik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Mavetsri</a:t>
                      </a:r>
                      <a:endParaRPr lang="he-IL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5481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he-IL" baseline="0" dirty="0" smtClean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baseline="0" dirty="0" smtClean="0">
                          <a:solidFill>
                            <a:srgbClr val="00B050"/>
                          </a:solidFill>
                        </a:rPr>
                        <a:t>18:30 Reception of India’s Ambassador in Israel </a:t>
                      </a:r>
                      <a:endParaRPr lang="he-IL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1" eaLnBrk="1" latinLnBrk="0" hangingPunct="1"/>
                      <a:endParaRPr lang="he-IL" sz="1800" kern="12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565833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42828447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8" name="מציין מיקום תוכן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"/>
            <a:ext cx="6354305" cy="3549112"/>
          </a:xfrm>
          <a:prstGeom prst="rect">
            <a:avLst/>
          </a:prstGeom>
        </p:spPr>
      </p:pic>
      <p:pic>
        <p:nvPicPr>
          <p:cNvPr id="9" name="תמונה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54304" y="0"/>
            <a:ext cx="5837695" cy="3549113"/>
          </a:xfrm>
          <a:prstGeom prst="rect">
            <a:avLst/>
          </a:prstGeom>
        </p:spPr>
      </p:pic>
      <p:pic>
        <p:nvPicPr>
          <p:cNvPr id="10" name="תמונה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3549114"/>
            <a:ext cx="6354304" cy="3308886"/>
          </a:xfrm>
          <a:prstGeom prst="rect">
            <a:avLst/>
          </a:prstGeom>
        </p:spPr>
      </p:pic>
      <p:pic>
        <p:nvPicPr>
          <p:cNvPr id="11" name="תמונה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54304" y="3549114"/>
            <a:ext cx="5837697" cy="3308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458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676400" y="0"/>
            <a:ext cx="10515600" cy="1325563"/>
          </a:xfrm>
        </p:spPr>
        <p:txBody>
          <a:bodyPr/>
          <a:lstStyle/>
          <a:p>
            <a:r>
              <a:rPr lang="he-IL" dirty="0"/>
              <a:t>סיור יום ראשון- 12/5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84663" y="4767943"/>
            <a:ext cx="964038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 smtClean="0"/>
              <a:t>חניך תורן: דרור </a:t>
            </a:r>
            <a:endParaRPr lang="he-IL" dirty="0"/>
          </a:p>
        </p:txBody>
      </p:sp>
      <p:sp>
        <p:nvSpPr>
          <p:cNvPr id="6" name="כותרת 1"/>
          <p:cNvSpPr txBox="1">
            <a:spLocks/>
          </p:cNvSpPr>
          <p:nvPr/>
        </p:nvSpPr>
        <p:spPr>
          <a:xfrm>
            <a:off x="5253446" y="466942"/>
            <a:ext cx="8266611" cy="810532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n-US" sz="40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Sunday - </a:t>
            </a:r>
            <a:r>
              <a:rPr lang="he-IL" sz="40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12/5</a:t>
            </a:r>
            <a:endParaRPr lang="he-IL" sz="40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מציין מיקום תוכן 7"/>
          <p:cNvSpPr>
            <a:spLocks noGrp="1"/>
          </p:cNvSpPr>
          <p:nvPr>
            <p:ph idx="1"/>
          </p:nvPr>
        </p:nvSpPr>
        <p:spPr>
          <a:xfrm>
            <a:off x="4128951" y="2067608"/>
            <a:ext cx="10515600" cy="4351338"/>
          </a:xfrm>
        </p:spPr>
        <p:txBody>
          <a:bodyPr/>
          <a:lstStyle/>
          <a:p>
            <a:pPr marL="0" indent="0" algn="ctr" rtl="0">
              <a:buNone/>
            </a:pPr>
            <a:r>
              <a:rPr lang="en-US" dirty="0">
                <a:solidFill>
                  <a:schemeClr val="accent4"/>
                </a:solidFill>
              </a:rPr>
              <a:t>A </a:t>
            </a:r>
            <a:r>
              <a:rPr lang="en-US" dirty="0" smtClean="0">
                <a:solidFill>
                  <a:schemeClr val="accent4"/>
                </a:solidFill>
              </a:rPr>
              <a:t>visit </a:t>
            </a:r>
            <a:r>
              <a:rPr lang="en-US" dirty="0">
                <a:solidFill>
                  <a:schemeClr val="accent4"/>
                </a:solidFill>
              </a:rPr>
              <a:t>to the Taj Mahal</a:t>
            </a:r>
            <a:endParaRPr lang="he-IL" dirty="0">
              <a:solidFill>
                <a:schemeClr val="accent4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10546" y="6232106"/>
            <a:ext cx="7029450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1600" dirty="0" smtClean="0">
                <a:solidFill>
                  <a:schemeClr val="accent5"/>
                </a:solidFill>
              </a:rPr>
              <a:t>Blue- Experience</a:t>
            </a:r>
            <a:r>
              <a:rPr lang="he-IL" sz="1600" dirty="0" smtClean="0"/>
              <a:t>, </a:t>
            </a:r>
            <a:r>
              <a:rPr lang="en-US" sz="1600" dirty="0" smtClean="0">
                <a:solidFill>
                  <a:srgbClr val="FF0000"/>
                </a:solidFill>
              </a:rPr>
              <a:t>Red- Security</a:t>
            </a:r>
            <a:r>
              <a:rPr lang="he-IL" sz="1600" dirty="0" smtClean="0"/>
              <a:t>, </a:t>
            </a:r>
            <a:r>
              <a:rPr lang="en-US" sz="1600" dirty="0" smtClean="0">
                <a:solidFill>
                  <a:schemeClr val="accent4"/>
                </a:solidFill>
              </a:rPr>
              <a:t>Orange- Social</a:t>
            </a:r>
            <a:r>
              <a:rPr lang="he-IL" sz="1600" dirty="0" smtClean="0"/>
              <a:t>, </a:t>
            </a:r>
            <a:r>
              <a:rPr lang="en-US" sz="1600" dirty="0" smtClean="0">
                <a:solidFill>
                  <a:srgbClr val="C00000"/>
                </a:solidFill>
              </a:rPr>
              <a:t>Brown- Economic</a:t>
            </a:r>
            <a:r>
              <a:rPr lang="he-IL" sz="1600" dirty="0" smtClean="0"/>
              <a:t>, </a:t>
            </a:r>
            <a:r>
              <a:rPr lang="en-US" sz="1600" dirty="0" smtClean="0">
                <a:solidFill>
                  <a:schemeClr val="accent6"/>
                </a:solidFill>
              </a:rPr>
              <a:t>Green- political</a:t>
            </a:r>
            <a:endParaRPr lang="he-IL" sz="1600" dirty="0">
              <a:solidFill>
                <a:schemeClr val="accent6"/>
              </a:solidFill>
            </a:endParaRPr>
          </a:p>
        </p:txBody>
      </p:sp>
      <p:pic>
        <p:nvPicPr>
          <p:cNvPr id="11" name="תמונה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790134"/>
            <a:ext cx="6268942" cy="5013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83289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676400" y="0"/>
            <a:ext cx="10515600" cy="523149"/>
          </a:xfrm>
        </p:spPr>
        <p:txBody>
          <a:bodyPr>
            <a:normAutofit fontScale="90000"/>
          </a:bodyPr>
          <a:lstStyle/>
          <a:p>
            <a:r>
              <a:rPr lang="he-IL" dirty="0"/>
              <a:t>סיור יום שני- 13/5 </a:t>
            </a:r>
          </a:p>
        </p:txBody>
      </p:sp>
      <p:sp>
        <p:nvSpPr>
          <p:cNvPr id="6" name="כותרת 1"/>
          <p:cNvSpPr txBox="1">
            <a:spLocks/>
          </p:cNvSpPr>
          <p:nvPr/>
        </p:nvSpPr>
        <p:spPr>
          <a:xfrm>
            <a:off x="180704" y="-1169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e-IL" dirty="0" smtClean="0"/>
              <a:t>סיור יום ראשון- 12/5 </a:t>
            </a:r>
            <a:endParaRPr lang="he-IL" dirty="0"/>
          </a:p>
        </p:txBody>
      </p:sp>
      <p:sp>
        <p:nvSpPr>
          <p:cNvPr id="7" name="כותרת 1"/>
          <p:cNvSpPr txBox="1">
            <a:spLocks/>
          </p:cNvSpPr>
          <p:nvPr/>
        </p:nvSpPr>
        <p:spPr>
          <a:xfrm>
            <a:off x="4868634" y="424432"/>
            <a:ext cx="8266611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n-US" sz="40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Monday - </a:t>
            </a:r>
            <a:r>
              <a:rPr lang="he-IL" sz="40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13/5</a:t>
            </a:r>
            <a:endParaRPr lang="he-IL" sz="40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6145135" y="1694171"/>
            <a:ext cx="5734593" cy="4351338"/>
          </a:xfrm>
        </p:spPr>
        <p:txBody>
          <a:bodyPr/>
          <a:lstStyle/>
          <a:p>
            <a:pPr algn="l" rtl="0"/>
            <a:r>
              <a:rPr lang="en-US" dirty="0">
                <a:solidFill>
                  <a:schemeClr val="accent6"/>
                </a:solidFill>
              </a:rPr>
              <a:t>A visit to the NDC and an ambassador's lecture in the </a:t>
            </a:r>
            <a:r>
              <a:rPr lang="en-US" dirty="0" smtClean="0">
                <a:solidFill>
                  <a:schemeClr val="accent6"/>
                </a:solidFill>
              </a:rPr>
              <a:t>plenum</a:t>
            </a:r>
            <a:endParaRPr lang="he-IL" dirty="0" smtClean="0">
              <a:solidFill>
                <a:schemeClr val="accent6"/>
              </a:solidFill>
            </a:endParaRPr>
          </a:p>
          <a:p>
            <a:pPr algn="l" rtl="0"/>
            <a:r>
              <a:rPr lang="en-US" dirty="0">
                <a:solidFill>
                  <a:schemeClr val="accent6"/>
                </a:solidFill>
              </a:rPr>
              <a:t>A visit to the embassy and an ambassador's </a:t>
            </a:r>
            <a:r>
              <a:rPr lang="en-US" dirty="0" smtClean="0">
                <a:solidFill>
                  <a:schemeClr val="accent6"/>
                </a:solidFill>
              </a:rPr>
              <a:t>lecture</a:t>
            </a:r>
            <a:endParaRPr lang="he-IL" dirty="0" smtClean="0">
              <a:solidFill>
                <a:schemeClr val="accent6"/>
              </a:solidFill>
            </a:endParaRPr>
          </a:p>
          <a:p>
            <a:pPr algn="l" rtl="0"/>
            <a:r>
              <a:rPr lang="en-US" dirty="0" smtClean="0">
                <a:solidFill>
                  <a:srgbClr val="FF0000"/>
                </a:solidFill>
              </a:rPr>
              <a:t>Visit to the </a:t>
            </a:r>
            <a:r>
              <a:rPr lang="en-US" dirty="0">
                <a:solidFill>
                  <a:srgbClr val="FF0000"/>
                </a:solidFill>
              </a:rPr>
              <a:t>Indian </a:t>
            </a:r>
            <a:r>
              <a:rPr lang="en-US" dirty="0" smtClean="0">
                <a:solidFill>
                  <a:srgbClr val="FF0000"/>
                </a:solidFill>
              </a:rPr>
              <a:t>General Staff and a receiving of a briefing of security challenges</a:t>
            </a:r>
            <a:endParaRPr lang="he-IL" dirty="0" smtClean="0">
              <a:solidFill>
                <a:srgbClr val="FF0000"/>
              </a:solidFill>
            </a:endParaRPr>
          </a:p>
          <a:p>
            <a:pPr algn="l" rtl="0"/>
            <a:r>
              <a:rPr lang="en-US" dirty="0">
                <a:solidFill>
                  <a:schemeClr val="accent4"/>
                </a:solidFill>
              </a:rPr>
              <a:t>Joint meal with the </a:t>
            </a:r>
            <a:r>
              <a:rPr lang="en-US" dirty="0" smtClean="0">
                <a:solidFill>
                  <a:schemeClr val="accent4"/>
                </a:solidFill>
              </a:rPr>
              <a:t>NDC students </a:t>
            </a:r>
            <a:r>
              <a:rPr lang="en-US" dirty="0">
                <a:solidFill>
                  <a:schemeClr val="accent4"/>
                </a:solidFill>
              </a:rPr>
              <a:t>in the </a:t>
            </a:r>
            <a:r>
              <a:rPr lang="en-US" dirty="0" smtClean="0">
                <a:solidFill>
                  <a:schemeClr val="accent4"/>
                </a:solidFill>
              </a:rPr>
              <a:t>attaché's </a:t>
            </a:r>
            <a:r>
              <a:rPr lang="en-US" dirty="0">
                <a:solidFill>
                  <a:schemeClr val="accent4"/>
                </a:solidFill>
              </a:rPr>
              <a:t>h</a:t>
            </a:r>
            <a:r>
              <a:rPr lang="en-US" dirty="0" smtClean="0">
                <a:solidFill>
                  <a:schemeClr val="accent4"/>
                </a:solidFill>
              </a:rPr>
              <a:t>ouse</a:t>
            </a:r>
            <a:endParaRPr lang="he-IL" dirty="0">
              <a:solidFill>
                <a:schemeClr val="accent6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51763" y="6269216"/>
            <a:ext cx="7340237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1600" dirty="0" smtClean="0">
                <a:solidFill>
                  <a:schemeClr val="accent5"/>
                </a:solidFill>
              </a:rPr>
              <a:t>Blue- Experience</a:t>
            </a:r>
            <a:r>
              <a:rPr lang="he-IL" sz="1600" dirty="0" smtClean="0"/>
              <a:t>, </a:t>
            </a:r>
            <a:r>
              <a:rPr lang="en-US" sz="1600" dirty="0" smtClean="0">
                <a:solidFill>
                  <a:srgbClr val="FF0000"/>
                </a:solidFill>
              </a:rPr>
              <a:t>Red- Security</a:t>
            </a:r>
            <a:r>
              <a:rPr lang="he-IL" sz="1600" dirty="0" smtClean="0"/>
              <a:t>, </a:t>
            </a:r>
            <a:r>
              <a:rPr lang="en-US" sz="1600" dirty="0" smtClean="0">
                <a:solidFill>
                  <a:schemeClr val="accent4"/>
                </a:solidFill>
              </a:rPr>
              <a:t>Orange- Social</a:t>
            </a:r>
            <a:r>
              <a:rPr lang="he-IL" sz="1600" dirty="0" smtClean="0"/>
              <a:t>, </a:t>
            </a:r>
            <a:r>
              <a:rPr lang="en-US" sz="1600" dirty="0" smtClean="0">
                <a:solidFill>
                  <a:srgbClr val="C00000"/>
                </a:solidFill>
              </a:rPr>
              <a:t>Brown- Economic</a:t>
            </a:r>
            <a:r>
              <a:rPr lang="he-IL" sz="1600" dirty="0" smtClean="0"/>
              <a:t>, </a:t>
            </a:r>
            <a:r>
              <a:rPr lang="en-US" sz="1600" dirty="0" smtClean="0">
                <a:solidFill>
                  <a:schemeClr val="accent6"/>
                </a:solidFill>
              </a:rPr>
              <a:t>Green- political</a:t>
            </a:r>
            <a:endParaRPr lang="he-IL" sz="1600" dirty="0">
              <a:solidFill>
                <a:schemeClr val="accent6"/>
              </a:solidFill>
            </a:endParaRPr>
          </a:p>
        </p:txBody>
      </p:sp>
      <p:pic>
        <p:nvPicPr>
          <p:cNvPr id="8" name="תמונה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62781"/>
            <a:ext cx="6145135" cy="5500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98498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676400" y="0"/>
            <a:ext cx="10515600" cy="523149"/>
          </a:xfrm>
        </p:spPr>
        <p:txBody>
          <a:bodyPr>
            <a:normAutofit fontScale="90000"/>
          </a:bodyPr>
          <a:lstStyle/>
          <a:p>
            <a:r>
              <a:rPr lang="he-IL" dirty="0"/>
              <a:t>סיור יום שלישי- 14/5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18857" y="5499463"/>
            <a:ext cx="7210697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 smtClean="0"/>
              <a:t>חניך תורן : אסף</a:t>
            </a:r>
            <a:endParaRPr lang="he-IL" dirty="0"/>
          </a:p>
        </p:txBody>
      </p:sp>
      <p:sp>
        <p:nvSpPr>
          <p:cNvPr id="6" name="כותרת 1"/>
          <p:cNvSpPr txBox="1">
            <a:spLocks/>
          </p:cNvSpPr>
          <p:nvPr/>
        </p:nvSpPr>
        <p:spPr>
          <a:xfrm>
            <a:off x="4848497" y="14452"/>
            <a:ext cx="8266611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n-US" sz="4000" dirty="0">
                <a:solidFill>
                  <a:schemeClr val="bg1"/>
                </a:solidFill>
              </a:rPr>
              <a:t>Tuesday </a:t>
            </a:r>
            <a:r>
              <a:rPr lang="en-US" sz="4000" dirty="0" smtClean="0">
                <a:solidFill>
                  <a:schemeClr val="bg1"/>
                </a:solidFill>
              </a:rPr>
              <a:t>- </a:t>
            </a:r>
            <a:r>
              <a:rPr lang="he-IL" sz="40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14/5</a:t>
            </a:r>
            <a:endParaRPr lang="he-IL" sz="40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מציין מיקום תוכן 7"/>
          <p:cNvSpPr>
            <a:spLocks noGrp="1"/>
          </p:cNvSpPr>
          <p:nvPr>
            <p:ph idx="1"/>
          </p:nvPr>
        </p:nvSpPr>
        <p:spPr>
          <a:xfrm>
            <a:off x="5780314" y="1359609"/>
            <a:ext cx="6402976" cy="4922929"/>
          </a:xfrm>
        </p:spPr>
        <p:txBody>
          <a:bodyPr/>
          <a:lstStyle/>
          <a:p>
            <a:pPr algn="l" rtl="0"/>
            <a:r>
              <a:rPr lang="en-US" dirty="0">
                <a:solidFill>
                  <a:schemeClr val="accent4"/>
                </a:solidFill>
              </a:rPr>
              <a:t> Journalist lecture on the situation in </a:t>
            </a:r>
            <a:r>
              <a:rPr lang="en-US" dirty="0" smtClean="0">
                <a:solidFill>
                  <a:schemeClr val="accent4"/>
                </a:solidFill>
              </a:rPr>
              <a:t>India</a:t>
            </a:r>
          </a:p>
          <a:p>
            <a:pPr algn="l" rtl="0"/>
            <a:r>
              <a:rPr lang="en-US" dirty="0" smtClean="0">
                <a:solidFill>
                  <a:schemeClr val="accent6"/>
                </a:solidFill>
              </a:rPr>
              <a:t>A lecture by a member of the Institute </a:t>
            </a:r>
            <a:r>
              <a:rPr lang="en-US" dirty="0">
                <a:solidFill>
                  <a:schemeClr val="accent6"/>
                </a:solidFill>
              </a:rPr>
              <a:t>for Research on </a:t>
            </a:r>
            <a:r>
              <a:rPr lang="en-US" dirty="0" smtClean="0">
                <a:solidFill>
                  <a:schemeClr val="accent6"/>
                </a:solidFill>
              </a:rPr>
              <a:t>Geopolitical </a:t>
            </a:r>
            <a:r>
              <a:rPr lang="en-US" dirty="0">
                <a:solidFill>
                  <a:schemeClr val="accent6"/>
                </a:solidFill>
              </a:rPr>
              <a:t>Aspects in </a:t>
            </a:r>
            <a:r>
              <a:rPr lang="en-US" dirty="0" smtClean="0">
                <a:solidFill>
                  <a:schemeClr val="accent6"/>
                </a:solidFill>
              </a:rPr>
              <a:t>India</a:t>
            </a:r>
          </a:p>
          <a:p>
            <a:pPr algn="l" rtl="0"/>
            <a:r>
              <a:rPr lang="en-US" dirty="0">
                <a:solidFill>
                  <a:srgbClr val="FF0000"/>
                </a:solidFill>
              </a:rPr>
              <a:t>Visiting a post on the India-Pakistan </a:t>
            </a:r>
            <a:r>
              <a:rPr lang="en-US" dirty="0" smtClean="0">
                <a:solidFill>
                  <a:srgbClr val="FF0000"/>
                </a:solidFill>
              </a:rPr>
              <a:t>border</a:t>
            </a:r>
          </a:p>
          <a:p>
            <a:pPr algn="l" rtl="0"/>
            <a:r>
              <a:rPr lang="en-US" dirty="0">
                <a:solidFill>
                  <a:srgbClr val="FF0000"/>
                </a:solidFill>
              </a:rPr>
              <a:t>Ceremony at the border crossing between Pakistan and </a:t>
            </a:r>
            <a:r>
              <a:rPr lang="en-US" dirty="0" smtClean="0">
                <a:solidFill>
                  <a:srgbClr val="FF0000"/>
                </a:solidFill>
              </a:rPr>
              <a:t>India</a:t>
            </a:r>
          </a:p>
          <a:p>
            <a:pPr algn="l" rtl="0"/>
            <a:r>
              <a:rPr lang="en-US" dirty="0">
                <a:solidFill>
                  <a:schemeClr val="accent4"/>
                </a:solidFill>
              </a:rPr>
              <a:t>A visit to the Golden Temple and a lecture </a:t>
            </a:r>
            <a:r>
              <a:rPr lang="en-US" dirty="0" smtClean="0">
                <a:solidFill>
                  <a:schemeClr val="accent4"/>
                </a:solidFill>
              </a:rPr>
              <a:t>on Sikhism </a:t>
            </a:r>
            <a:r>
              <a:rPr lang="he-IL" dirty="0" smtClean="0"/>
              <a:t>היסקית</a:t>
            </a:r>
            <a:endParaRPr lang="he-IL" dirty="0"/>
          </a:p>
        </p:txBody>
      </p:sp>
      <p:pic>
        <p:nvPicPr>
          <p:cNvPr id="10" name="תמונה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22053"/>
            <a:ext cx="5703376" cy="545600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910546" y="6232106"/>
            <a:ext cx="7029450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1600" dirty="0" smtClean="0">
                <a:solidFill>
                  <a:schemeClr val="accent5"/>
                </a:solidFill>
              </a:rPr>
              <a:t>Blue- Experience</a:t>
            </a:r>
            <a:r>
              <a:rPr lang="he-IL" sz="1600" dirty="0" smtClean="0"/>
              <a:t>, </a:t>
            </a:r>
            <a:r>
              <a:rPr lang="en-US" sz="1600" dirty="0" smtClean="0">
                <a:solidFill>
                  <a:srgbClr val="FF0000"/>
                </a:solidFill>
              </a:rPr>
              <a:t>Red- Security</a:t>
            </a:r>
            <a:r>
              <a:rPr lang="he-IL" sz="1600" dirty="0" smtClean="0"/>
              <a:t>, </a:t>
            </a:r>
            <a:r>
              <a:rPr lang="en-US" sz="1600" dirty="0" smtClean="0">
                <a:solidFill>
                  <a:schemeClr val="accent4"/>
                </a:solidFill>
              </a:rPr>
              <a:t>Orange- Social</a:t>
            </a:r>
            <a:r>
              <a:rPr lang="he-IL" sz="1600" dirty="0" smtClean="0"/>
              <a:t>, </a:t>
            </a:r>
            <a:r>
              <a:rPr lang="en-US" sz="1600" dirty="0" smtClean="0">
                <a:solidFill>
                  <a:srgbClr val="C00000"/>
                </a:solidFill>
              </a:rPr>
              <a:t>Brown- Economic</a:t>
            </a:r>
            <a:r>
              <a:rPr lang="he-IL" sz="1600" dirty="0" smtClean="0"/>
              <a:t>, </a:t>
            </a:r>
            <a:r>
              <a:rPr lang="en-US" sz="1600" dirty="0" smtClean="0">
                <a:solidFill>
                  <a:schemeClr val="accent6"/>
                </a:solidFill>
              </a:rPr>
              <a:t>Green- political</a:t>
            </a:r>
            <a:endParaRPr lang="he-IL" sz="16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6938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958850" y="0"/>
            <a:ext cx="10515600" cy="523149"/>
          </a:xfrm>
        </p:spPr>
        <p:txBody>
          <a:bodyPr>
            <a:normAutofit fontScale="90000"/>
          </a:bodyPr>
          <a:lstStyle/>
          <a:p>
            <a:pPr algn="l" rtl="0"/>
            <a:r>
              <a:rPr lang="he-IL" dirty="0"/>
              <a:t>סיור יום רביעי- 15/5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46336" y="5107577"/>
            <a:ext cx="6204857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he-IL" dirty="0" smtClean="0"/>
              <a:t>חניך תורן: פט</a:t>
            </a:r>
            <a:endParaRPr lang="he-IL" dirty="0"/>
          </a:p>
        </p:txBody>
      </p:sp>
      <p:sp>
        <p:nvSpPr>
          <p:cNvPr id="7" name="כותרת 1"/>
          <p:cNvSpPr txBox="1">
            <a:spLocks/>
          </p:cNvSpPr>
          <p:nvPr/>
        </p:nvSpPr>
        <p:spPr>
          <a:xfrm>
            <a:off x="4496707" y="200886"/>
            <a:ext cx="8266611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n-US" sz="4000" dirty="0">
                <a:solidFill>
                  <a:schemeClr val="bg1"/>
                </a:solidFill>
              </a:rPr>
              <a:t>Wednesday</a:t>
            </a:r>
            <a:r>
              <a:rPr lang="he-IL" sz="40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– </a:t>
            </a:r>
            <a:r>
              <a:rPr lang="en-US" sz="40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he-IL" sz="40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15/5</a:t>
            </a:r>
            <a:endParaRPr lang="he-IL" sz="40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מציין מיקום תוכן 7"/>
          <p:cNvSpPr>
            <a:spLocks noGrp="1"/>
          </p:cNvSpPr>
          <p:nvPr>
            <p:ph idx="1"/>
          </p:nvPr>
        </p:nvSpPr>
        <p:spPr>
          <a:xfrm>
            <a:off x="6033769" y="1727335"/>
            <a:ext cx="7095309" cy="4351338"/>
          </a:xfrm>
        </p:spPr>
        <p:txBody>
          <a:bodyPr/>
          <a:lstStyle/>
          <a:p>
            <a:pPr algn="l" rtl="0"/>
            <a:r>
              <a:rPr lang="en-US" dirty="0">
                <a:solidFill>
                  <a:srgbClr val="FF0000"/>
                </a:solidFill>
              </a:rPr>
              <a:t>Review of border </a:t>
            </a:r>
            <a:r>
              <a:rPr lang="en-US" dirty="0" smtClean="0">
                <a:solidFill>
                  <a:srgbClr val="FF0000"/>
                </a:solidFill>
              </a:rPr>
              <a:t>security</a:t>
            </a:r>
          </a:p>
          <a:p>
            <a:pPr algn="l" rtl="0"/>
            <a:r>
              <a:rPr lang="en-US" dirty="0" smtClean="0">
                <a:solidFill>
                  <a:schemeClr val="accent4"/>
                </a:solidFill>
              </a:rPr>
              <a:t>Tour </a:t>
            </a:r>
            <a:r>
              <a:rPr lang="en-US" dirty="0">
                <a:solidFill>
                  <a:schemeClr val="accent4"/>
                </a:solidFill>
              </a:rPr>
              <a:t>of Mumbai</a:t>
            </a:r>
          </a:p>
        </p:txBody>
      </p:sp>
      <p:pic>
        <p:nvPicPr>
          <p:cNvPr id="10" name="תמונה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724035"/>
            <a:ext cx="5594888" cy="528756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910546" y="6232106"/>
            <a:ext cx="7029450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1600" dirty="0" smtClean="0">
                <a:solidFill>
                  <a:schemeClr val="accent5"/>
                </a:solidFill>
              </a:rPr>
              <a:t>Blue- Experience</a:t>
            </a:r>
            <a:r>
              <a:rPr lang="he-IL" sz="1600" dirty="0" smtClean="0"/>
              <a:t>, </a:t>
            </a:r>
            <a:r>
              <a:rPr lang="en-US" sz="1600" dirty="0" smtClean="0">
                <a:solidFill>
                  <a:srgbClr val="FF0000"/>
                </a:solidFill>
              </a:rPr>
              <a:t>Red- Security</a:t>
            </a:r>
            <a:r>
              <a:rPr lang="he-IL" sz="1600" dirty="0" smtClean="0"/>
              <a:t>, </a:t>
            </a:r>
            <a:r>
              <a:rPr lang="en-US" sz="1600" dirty="0" smtClean="0">
                <a:solidFill>
                  <a:schemeClr val="accent4"/>
                </a:solidFill>
              </a:rPr>
              <a:t>Orange- Social</a:t>
            </a:r>
            <a:r>
              <a:rPr lang="he-IL" sz="1600" dirty="0" smtClean="0"/>
              <a:t>, </a:t>
            </a:r>
            <a:r>
              <a:rPr lang="en-US" sz="1600" dirty="0" smtClean="0">
                <a:solidFill>
                  <a:srgbClr val="C00000"/>
                </a:solidFill>
              </a:rPr>
              <a:t>Brown- Economic</a:t>
            </a:r>
            <a:r>
              <a:rPr lang="he-IL" sz="1600" dirty="0" smtClean="0"/>
              <a:t>, </a:t>
            </a:r>
            <a:r>
              <a:rPr lang="en-US" sz="1600" dirty="0" smtClean="0">
                <a:solidFill>
                  <a:schemeClr val="accent6"/>
                </a:solidFill>
              </a:rPr>
              <a:t>Green- political</a:t>
            </a:r>
            <a:endParaRPr lang="he-IL" sz="16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59373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Foreign Trade">
      <a:dk1>
        <a:srgbClr val="4E4E50"/>
      </a:dk1>
      <a:lt1>
        <a:srgbClr val="FFFFFF"/>
      </a:lt1>
      <a:dk2>
        <a:srgbClr val="057796"/>
      </a:dk2>
      <a:lt2>
        <a:srgbClr val="E6E7E8"/>
      </a:lt2>
      <a:accent1>
        <a:srgbClr val="0F99BE"/>
      </a:accent1>
      <a:accent2>
        <a:srgbClr val="49C7EB"/>
      </a:accent2>
      <a:accent3>
        <a:srgbClr val="8ED8F8"/>
      </a:accent3>
      <a:accent4>
        <a:srgbClr val="7BCD9F"/>
      </a:accent4>
      <a:accent5>
        <a:srgbClr val="409D93"/>
      </a:accent5>
      <a:accent6>
        <a:srgbClr val="BBCD7B"/>
      </a:accent6>
      <a:hlink>
        <a:srgbClr val="057796"/>
      </a:hlink>
      <a:folHlink>
        <a:srgbClr val="05779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3532</TotalTime>
  <Words>846</Words>
  <Application>Microsoft Office PowerPoint</Application>
  <PresentationFormat>מותאם אישית</PresentationFormat>
  <Paragraphs>145</Paragraphs>
  <Slides>28</Slides>
  <Notes>3</Notes>
  <HiddenSlides>2</HiddenSlides>
  <MMClips>0</MMClips>
  <ScaleCrop>false</ScaleCrop>
  <HeadingPairs>
    <vt:vector size="4" baseType="variant">
      <vt:variant>
        <vt:lpstr>ערכת נושא</vt:lpstr>
      </vt:variant>
      <vt:variant>
        <vt:i4>2</vt:i4>
      </vt:variant>
      <vt:variant>
        <vt:lpstr>כותרות שקופיות</vt:lpstr>
      </vt:variant>
      <vt:variant>
        <vt:i4>28</vt:i4>
      </vt:variant>
    </vt:vector>
  </HeadingPairs>
  <TitlesOfParts>
    <vt:vector size="30" baseType="lpstr">
      <vt:lpstr>ערכת נושא Office</vt:lpstr>
      <vt:lpstr>Office Theme</vt:lpstr>
      <vt:lpstr>TEAM INDIA</vt:lpstr>
      <vt:lpstr>The purpose of the tour</vt:lpstr>
      <vt:lpstr>Tour participants</vt:lpstr>
      <vt:lpstr>The Preparation Plan According to the National Defense Echelons</vt:lpstr>
      <vt:lpstr>שקופית 5</vt:lpstr>
      <vt:lpstr>סיור יום ראשון- 12/5 </vt:lpstr>
      <vt:lpstr>סיור יום שני- 13/5 </vt:lpstr>
      <vt:lpstr>סיור יום שלישי- 14/5 </vt:lpstr>
      <vt:lpstr>סיור יום רביעי- 15/5</vt:lpstr>
      <vt:lpstr>סיור יום חמישי- 16/5 </vt:lpstr>
      <vt:lpstr>שקופית 11</vt:lpstr>
      <vt:lpstr>שקופית 12</vt:lpstr>
      <vt:lpstr>שקופית 13</vt:lpstr>
      <vt:lpstr>שקופית 14</vt:lpstr>
      <vt:lpstr>India in a nutshell – many languages and many religions</vt:lpstr>
      <vt:lpstr>שקופית 16</vt:lpstr>
      <vt:lpstr>שקופית 17</vt:lpstr>
      <vt:lpstr>שקופית 18</vt:lpstr>
      <vt:lpstr>שקופית 19</vt:lpstr>
      <vt:lpstr>India in a nutshell - two external security conflicts and an internal threat</vt:lpstr>
      <vt:lpstr>Terrorism - the main events in recent years</vt:lpstr>
      <vt:lpstr>What is the strategic culture, the strategic approach, and how does the "other" manifest itself?</vt:lpstr>
      <vt:lpstr>Research questions – Presenting the structure the government, both internally and externally, and how decisions are made</vt:lpstr>
      <vt:lpstr>Research question – Economic – A country that wants to become a power, how is it expressed?</vt:lpstr>
      <vt:lpstr>Research question – Social –  Social challenges and trends in India and the risks inherent in them?</vt:lpstr>
      <vt:lpstr>Research question – political – How are India’s foreign relations facing the powers expressed in relation to us? </vt:lpstr>
      <vt:lpstr>Research question - security- a country that is in a prolonged conflict with Pakistan and China, How does it manifest itself and how does it affect the relationship with us?</vt:lpstr>
      <vt:lpstr>In conclusion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סיור הודו</dc:title>
  <dc:creator>Eran</dc:creator>
  <cp:lastModifiedBy>u45414</cp:lastModifiedBy>
  <cp:revision>133</cp:revision>
  <dcterms:created xsi:type="dcterms:W3CDTF">2019-04-06T13:51:33Z</dcterms:created>
  <dcterms:modified xsi:type="dcterms:W3CDTF">2019-05-22T17:35:32Z</dcterms:modified>
</cp:coreProperties>
</file>