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drawings/drawing15.xml" ContentType="application/vnd.openxmlformats-officedocument.drawingml.chartshapes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drawings/drawing16.xml" ContentType="application/vnd.openxmlformats-officedocument.drawingml.chartshapes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5" r:id="rId4"/>
  </p:sldMasterIdLst>
  <p:sldIdLst>
    <p:sldId id="280" r:id="rId5"/>
    <p:sldId id="334" r:id="rId6"/>
    <p:sldId id="326" r:id="rId7"/>
    <p:sldId id="309" r:id="rId8"/>
    <p:sldId id="331" r:id="rId9"/>
    <p:sldId id="322" r:id="rId10"/>
    <p:sldId id="311" r:id="rId11"/>
    <p:sldId id="313" r:id="rId12"/>
    <p:sldId id="312" r:id="rId13"/>
    <p:sldId id="317" r:id="rId14"/>
    <p:sldId id="316" r:id="rId15"/>
    <p:sldId id="292" r:id="rId16"/>
    <p:sldId id="314" r:id="rId17"/>
    <p:sldId id="330" r:id="rId18"/>
    <p:sldId id="318" r:id="rId19"/>
    <p:sldId id="315" r:id="rId20"/>
    <p:sldId id="335" r:id="rId21"/>
    <p:sldId id="320" r:id="rId22"/>
    <p:sldId id="321" r:id="rId23"/>
    <p:sldId id="325" r:id="rId24"/>
    <p:sldId id="332" r:id="rId25"/>
    <p:sldId id="324" r:id="rId26"/>
    <p:sldId id="327" r:id="rId27"/>
    <p:sldId id="323" r:id="rId28"/>
    <p:sldId id="306" r:id="rId29"/>
    <p:sldId id="291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499"/>
    <a:srgbClr val="FFFFFF"/>
    <a:srgbClr val="F5F5F5"/>
    <a:srgbClr val="95969A"/>
    <a:srgbClr val="929497"/>
    <a:srgbClr val="27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_____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../embeddings/oleObject7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__________Microsoft_Excel3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Data\MosFiles\General_files\macro_pr_e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__________Microsoft_Excel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_______________Microsoft_Excel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../embeddings/oleObject9.bin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6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../embeddings/oleObject10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__________Microsoft_Excel7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800" b="1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en-US" sz="1800" b="1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Per Capita GDP, Israel and OECD Countries, 2019</a:t>
            </a:r>
          </a:p>
          <a:p>
            <a:pPr rtl="1">
              <a:defRPr sz="1800"/>
            </a:pPr>
            <a:r>
              <a:rPr lang="en-US" sz="1800" b="0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$ thousand, current prices, in PPP terms</a:t>
            </a:r>
            <a:endParaRPr lang="en-US" sz="1800" baseline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25627943093612604"/>
          <c:y val="1.904331667435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1" i="0" u="none" strike="noStrike" kern="1200" baseline="0">
              <a:solidFill>
                <a:sysClr val="windowText" lastClr="000000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6097406141064051E-2"/>
          <c:y val="0.11373027563995826"/>
          <c:w val="0.88469340159271881"/>
          <c:h val="0.506799126265631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62-4E7D-AB71-47AF2909B40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62-4E7D-AB71-47AF2909B40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62-4E7D-AB71-47AF2909B409}"/>
              </c:ext>
            </c:extLst>
          </c:dPt>
          <c:dLbls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62-4E7D-AB71-47AF2909B409}"/>
                </c:ext>
              </c:extLst>
            </c:dLbl>
            <c:dLbl>
              <c:idx val="2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62-4E7D-AB71-47AF2909B409}"/>
                </c:ext>
              </c:extLst>
            </c:dLbl>
            <c:dLbl>
              <c:idx val="3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62-4E7D-AB71-47AF2909B40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2'!$C$2:$C$41</c:f>
              <c:strCache>
                <c:ptCount val="40"/>
                <c:pt idx="0">
                  <c:v>Colombia</c:v>
                </c:pt>
                <c:pt idx="1">
                  <c:v>Mexico</c:v>
                </c:pt>
                <c:pt idx="2">
                  <c:v>Costa Rica</c:v>
                </c:pt>
                <c:pt idx="3">
                  <c:v>Chile</c:v>
                </c:pt>
                <c:pt idx="4">
                  <c:v>Turkey</c:v>
                </c:pt>
                <c:pt idx="5">
                  <c:v>Greece</c:v>
                </c:pt>
                <c:pt idx="6">
                  <c:v>Latvia</c:v>
                </c:pt>
                <c:pt idx="7">
                  <c:v>Slovak Republic</c:v>
                </c:pt>
                <c:pt idx="8">
                  <c:v>Poland</c:v>
                </c:pt>
                <c:pt idx="9">
                  <c:v>Hungary</c:v>
                </c:pt>
                <c:pt idx="10">
                  <c:v>Portugal</c:v>
                </c:pt>
                <c:pt idx="11">
                  <c:v>Lithuania</c:v>
                </c:pt>
                <c:pt idx="12">
                  <c:v>Estonia</c:v>
                </c:pt>
                <c:pt idx="13">
                  <c:v>Slovenia</c:v>
                </c:pt>
                <c:pt idx="14">
                  <c:v>Israel</c:v>
                </c:pt>
                <c:pt idx="15">
                  <c:v>Spain</c:v>
                </c:pt>
                <c:pt idx="16">
                  <c:v>Japan</c:v>
                </c:pt>
                <c:pt idx="17">
                  <c:v>Korea</c:v>
                </c:pt>
                <c:pt idx="18">
                  <c:v>Czech Republic</c:v>
                </c:pt>
                <c:pt idx="19">
                  <c:v>New Zealand</c:v>
                </c:pt>
                <c:pt idx="20">
                  <c:v>Italy</c:v>
                </c:pt>
                <c:pt idx="21">
                  <c:v>OECD Average</c:v>
                </c:pt>
                <c:pt idx="22">
                  <c:v>United Kingdom</c:v>
                </c:pt>
                <c:pt idx="23">
                  <c:v>France</c:v>
                </c:pt>
                <c:pt idx="24">
                  <c:v>Canada</c:v>
                </c:pt>
                <c:pt idx="25">
                  <c:v>Finland</c:v>
                </c:pt>
                <c:pt idx="26">
                  <c:v>Australia</c:v>
                </c:pt>
                <c:pt idx="27">
                  <c:v>Belgium</c:v>
                </c:pt>
                <c:pt idx="28">
                  <c:v>Sweden</c:v>
                </c:pt>
                <c:pt idx="29">
                  <c:v>Germany</c:v>
                </c:pt>
                <c:pt idx="30">
                  <c:v>Comparison countries</c:v>
                </c:pt>
                <c:pt idx="31">
                  <c:v>Austria</c:v>
                </c:pt>
                <c:pt idx="32">
                  <c:v>Netherlands</c:v>
                </c:pt>
                <c:pt idx="33">
                  <c:v>Iceland</c:v>
                </c:pt>
                <c:pt idx="34">
                  <c:v>Denmark</c:v>
                </c:pt>
                <c:pt idx="35">
                  <c:v>United States</c:v>
                </c:pt>
                <c:pt idx="36">
                  <c:v>Norway</c:v>
                </c:pt>
                <c:pt idx="37">
                  <c:v>Switzerland</c:v>
                </c:pt>
                <c:pt idx="38">
                  <c:v>Ireland</c:v>
                </c:pt>
                <c:pt idx="39">
                  <c:v>Luxembourg</c:v>
                </c:pt>
              </c:strCache>
            </c:strRef>
          </c:cat>
          <c:val>
            <c:numRef>
              <c:f>'איור 2'!$E$2:$E$41</c:f>
              <c:numCache>
                <c:formatCode>0.00</c:formatCode>
                <c:ptCount val="40"/>
                <c:pt idx="0">
                  <c:v>16.086571243000002</c:v>
                </c:pt>
                <c:pt idx="1">
                  <c:v>20.741101484999998</c:v>
                </c:pt>
                <c:pt idx="2">
                  <c:v>21.759381302999998</c:v>
                </c:pt>
                <c:pt idx="3">
                  <c:v>26.128403673000001</c:v>
                </c:pt>
                <c:pt idx="4">
                  <c:v>27.599829472</c:v>
                </c:pt>
                <c:pt idx="5">
                  <c:v>30.869249875000001</c:v>
                </c:pt>
                <c:pt idx="6">
                  <c:v>32.057946736000005</c:v>
                </c:pt>
                <c:pt idx="7">
                  <c:v>32.550322156999997</c:v>
                </c:pt>
                <c:pt idx="8">
                  <c:v>33.774127168999996</c:v>
                </c:pt>
                <c:pt idx="9">
                  <c:v>33.949735301000004</c:v>
                </c:pt>
                <c:pt idx="10">
                  <c:v>36.760021776999999</c:v>
                </c:pt>
                <c:pt idx="11">
                  <c:v>38.756140805000001</c:v>
                </c:pt>
                <c:pt idx="12">
                  <c:v>38.880845411000003</c:v>
                </c:pt>
                <c:pt idx="13">
                  <c:v>41.181425783000002</c:v>
                </c:pt>
                <c:pt idx="14">
                  <c:v>41.964735423</c:v>
                </c:pt>
                <c:pt idx="15">
                  <c:v>42.211809516999999</c:v>
                </c:pt>
                <c:pt idx="16">
                  <c:v>42.385765776</c:v>
                </c:pt>
                <c:pt idx="17">
                  <c:v>42.728031734999995</c:v>
                </c:pt>
                <c:pt idx="18">
                  <c:v>43.015814779000003</c:v>
                </c:pt>
                <c:pt idx="19">
                  <c:v>44.152059348000002</c:v>
                </c:pt>
                <c:pt idx="20">
                  <c:v>44.367944397000002</c:v>
                </c:pt>
                <c:pt idx="21">
                  <c:v>46.484638939</c:v>
                </c:pt>
                <c:pt idx="22">
                  <c:v>48.542092729000004</c:v>
                </c:pt>
                <c:pt idx="23">
                  <c:v>49.225564398000003</c:v>
                </c:pt>
                <c:pt idx="24">
                  <c:v>50.666142819999997</c:v>
                </c:pt>
                <c:pt idx="25">
                  <c:v>51.620966023999998</c:v>
                </c:pt>
                <c:pt idx="26">
                  <c:v>53.067877183</c:v>
                </c:pt>
                <c:pt idx="27">
                  <c:v>54.693240926000001</c:v>
                </c:pt>
                <c:pt idx="28">
                  <c:v>55.068767368000003</c:v>
                </c:pt>
                <c:pt idx="29">
                  <c:v>55.891159845000004</c:v>
                </c:pt>
                <c:pt idx="30">
                  <c:v>56.637406333166673</c:v>
                </c:pt>
                <c:pt idx="31">
                  <c:v>58.664718663000002</c:v>
                </c:pt>
                <c:pt idx="32">
                  <c:v>59.468672816000002</c:v>
                </c:pt>
                <c:pt idx="33">
                  <c:v>59.567237937000002</c:v>
                </c:pt>
                <c:pt idx="34">
                  <c:v>60.308072202000005</c:v>
                </c:pt>
                <c:pt idx="35">
                  <c:v>65.240379024999996</c:v>
                </c:pt>
                <c:pt idx="36">
                  <c:v>68.343740838000002</c:v>
                </c:pt>
                <c:pt idx="37">
                  <c:v>73.114493521</c:v>
                </c:pt>
                <c:pt idx="38">
                  <c:v>89.561458670000007</c:v>
                </c:pt>
                <c:pt idx="39" formatCode="General">
                  <c:v>120.67050040000001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62-4E7D-AB71-47AF2909B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81952"/>
        <c:axId val="158383488"/>
      </c:barChart>
      <c:catAx>
        <c:axId val="15838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158383488"/>
        <c:crosses val="autoZero"/>
        <c:auto val="1"/>
        <c:lblAlgn val="ctr"/>
        <c:lblOffset val="100"/>
        <c:tickLblSkip val="1"/>
        <c:noMultiLvlLbl val="0"/>
      </c:catAx>
      <c:valAx>
        <c:axId val="158383488"/>
        <c:scaling>
          <c:orientation val="minMax"/>
          <c:max val="119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1583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600"/>
            </a:pPr>
            <a:r>
              <a:rPr lang="en-US" sz="2600"/>
              <a:t>Actual Inflation and Inflation Expectations
</a:t>
            </a:r>
            <a:r>
              <a:rPr lang="en-US" sz="2200"/>
              <a:t>(Jan 2006-Jul 2021)</a:t>
            </a:r>
          </a:p>
        </c:rich>
      </c:tx>
      <c:layout>
        <c:manualLayout>
          <c:xMode val="edge"/>
          <c:yMode val="edge"/>
          <c:x val="0.16843035560152297"/>
          <c:y val="1.134454605730337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733425939207267E-2"/>
          <c:y val="0.12091863193211656"/>
          <c:w val="0.92880933507472641"/>
          <c:h val="0.69625083860033188"/>
        </c:manualLayout>
      </c:layout>
      <c:lineChart>
        <c:grouping val="standard"/>
        <c:varyColors val="0"/>
        <c:ser>
          <c:idx val="0"/>
          <c:order val="0"/>
          <c:tx>
            <c:strRef>
              <c:f>data9!$B$2</c:f>
              <c:strCache>
                <c:ptCount val="1"/>
                <c:pt idx="0">
                  <c:v>האינפלציה ב-12 החודשים האחרונים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data9!$A$4:$A$300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</c:numCache>
            </c:numRef>
          </c:cat>
          <c:val>
            <c:numRef>
              <c:f>data9!$B$4:$B$300</c:f>
              <c:numCache>
                <c:formatCode>0.0</c:formatCode>
                <c:ptCount val="297"/>
                <c:pt idx="0">
                  <c:v>-0.11837888784165251</c:v>
                </c:pt>
                <c:pt idx="1">
                  <c:v>0.25378787878789222</c:v>
                </c:pt>
                <c:pt idx="2">
                  <c:v>0.74150047483363402</c:v>
                </c:pt>
                <c:pt idx="3">
                  <c:v>1.1705103969753328</c:v>
                </c:pt>
                <c:pt idx="4">
                  <c:v>0.71602624179938346</c:v>
                </c:pt>
                <c:pt idx="5">
                  <c:v>0.73196261682229036</c:v>
                </c:pt>
                <c:pt idx="6">
                  <c:v>0.84697110903995121</c:v>
                </c:pt>
                <c:pt idx="7">
                  <c:v>1.7132146204311471</c:v>
                </c:pt>
                <c:pt idx="8">
                  <c:v>2.4889726672950863</c:v>
                </c:pt>
                <c:pt idx="9">
                  <c:v>2.0123711340206851</c:v>
                </c:pt>
                <c:pt idx="10">
                  <c:v>1.4140581068415869</c:v>
                </c:pt>
                <c:pt idx="11">
                  <c:v>1.4093808630395666</c:v>
                </c:pt>
                <c:pt idx="12">
                  <c:v>3.1124497991968481</c:v>
                </c:pt>
                <c:pt idx="13">
                  <c:v>4.0201005025126024</c:v>
                </c:pt>
                <c:pt idx="14">
                  <c:v>4.3129388164494298</c:v>
                </c:pt>
                <c:pt idx="15">
                  <c:v>4.9701789264413376</c:v>
                </c:pt>
                <c:pt idx="16">
                  <c:v>5.5445544554455939</c:v>
                </c:pt>
                <c:pt idx="17">
                  <c:v>6.6140177690030777</c:v>
                </c:pt>
                <c:pt idx="18">
                  <c:v>6.8829891838742663</c:v>
                </c:pt>
                <c:pt idx="19">
                  <c:v>6.1764705882353832</c:v>
                </c:pt>
                <c:pt idx="20">
                  <c:v>6.3600782778865161</c:v>
                </c:pt>
                <c:pt idx="21">
                  <c:v>6.9403714565005936</c:v>
                </c:pt>
                <c:pt idx="22">
                  <c:v>6.6863323500493621</c:v>
                </c:pt>
                <c:pt idx="23">
                  <c:v>6.4960629921258395</c:v>
                </c:pt>
                <c:pt idx="24">
                  <c:v>5.5520934761441154</c:v>
                </c:pt>
                <c:pt idx="25">
                  <c:v>5.1489855072464508</c:v>
                </c:pt>
                <c:pt idx="26">
                  <c:v>4.8488461538461536</c:v>
                </c:pt>
                <c:pt idx="27">
                  <c:v>3.0579545454546109</c:v>
                </c:pt>
                <c:pt idx="28">
                  <c:v>1.5902439024390036</c:v>
                </c:pt>
                <c:pt idx="29">
                  <c:v>-0.32000000000010909</c:v>
                </c:pt>
                <c:pt idx="30">
                  <c:v>-1.6496780128795407</c:v>
                </c:pt>
                <c:pt idx="31">
                  <c:v>-1.089196675900439</c:v>
                </c:pt>
                <c:pt idx="32">
                  <c:v>-1.9444342226310529</c:v>
                </c:pt>
                <c:pt idx="33">
                  <c:v>-2.5718464351005554</c:v>
                </c:pt>
                <c:pt idx="34">
                  <c:v>-1.9605529953918843</c:v>
                </c:pt>
                <c:pt idx="35">
                  <c:v>-1.8861367837337939</c:v>
                </c:pt>
                <c:pt idx="36">
                  <c:v>-2.2660098522167771</c:v>
                </c:pt>
                <c:pt idx="37">
                  <c:v>-2.453385672227737</c:v>
                </c:pt>
                <c:pt idx="38">
                  <c:v>-2.7424094025465751</c:v>
                </c:pt>
                <c:pt idx="39">
                  <c:v>-1.4720314033366821</c:v>
                </c:pt>
                <c:pt idx="40">
                  <c:v>-0.59171597633136397</c:v>
                </c:pt>
                <c:pt idx="41">
                  <c:v>0</c:v>
                </c:pt>
                <c:pt idx="42">
                  <c:v>0.49950049950040487</c:v>
                </c:pt>
                <c:pt idx="43">
                  <c:v>0.49850448654040758</c:v>
                </c:pt>
                <c:pt idx="44">
                  <c:v>0.80160320641262661</c:v>
                </c:pt>
                <c:pt idx="45">
                  <c:v>0.80160320641262661</c:v>
                </c:pt>
                <c:pt idx="46">
                  <c:v>0.90361445783144756</c:v>
                </c:pt>
                <c:pt idx="47">
                  <c:v>1.2072434607644622</c:v>
                </c:pt>
                <c:pt idx="48">
                  <c:v>0.80645161290313627</c:v>
                </c:pt>
                <c:pt idx="49">
                  <c:v>0.80482897384310803</c:v>
                </c:pt>
                <c:pt idx="50">
                  <c:v>0.70493454179252346</c:v>
                </c:pt>
                <c:pt idx="51">
                  <c:v>0.29880478087644935</c:v>
                </c:pt>
                <c:pt idx="52">
                  <c:v>0.19841269841274212</c:v>
                </c:pt>
                <c:pt idx="53">
                  <c:v>0.29761904761917979</c:v>
                </c:pt>
                <c:pt idx="54">
                  <c:v>1.5904572564614083</c:v>
                </c:pt>
                <c:pt idx="55">
                  <c:v>1.5873015873016483</c:v>
                </c:pt>
                <c:pt idx="56">
                  <c:v>1.8886679920477656</c:v>
                </c:pt>
                <c:pt idx="57">
                  <c:v>2.6838966202784142</c:v>
                </c:pt>
                <c:pt idx="58">
                  <c:v>2.6865671641790545</c:v>
                </c:pt>
                <c:pt idx="59">
                  <c:v>2.3856858846920348</c:v>
                </c:pt>
                <c:pt idx="60">
                  <c:v>2.6999999999999469</c:v>
                </c:pt>
                <c:pt idx="61">
                  <c:v>3.0938123752494162</c:v>
                </c:pt>
                <c:pt idx="62">
                  <c:v>3.6000000000000476</c:v>
                </c:pt>
                <c:pt idx="63">
                  <c:v>3.7735849056603543</c:v>
                </c:pt>
                <c:pt idx="64">
                  <c:v>3.4653465346534462</c:v>
                </c:pt>
                <c:pt idx="65">
                  <c:v>3.4619188921859445</c:v>
                </c:pt>
                <c:pt idx="66">
                  <c:v>2.4461839530332208</c:v>
                </c:pt>
                <c:pt idx="67">
                  <c:v>2.2460937500000222</c:v>
                </c:pt>
                <c:pt idx="68">
                  <c:v>1.268292682926786</c:v>
                </c:pt>
                <c:pt idx="69">
                  <c:v>-0.19361084220720359</c:v>
                </c:pt>
                <c:pt idx="70">
                  <c:v>-0.29069767441862737</c:v>
                </c:pt>
                <c:pt idx="71">
                  <c:v>-9.708737864084771E-2</c:v>
                </c:pt>
                <c:pt idx="72">
                  <c:v>6.0370009737309438E-2</c:v>
                </c:pt>
                <c:pt idx="73">
                  <c:v>-0.82226524685379276</c:v>
                </c:pt>
                <c:pt idx="74">
                  <c:v>-0.9090733590732758</c:v>
                </c:pt>
                <c:pt idx="75">
                  <c:v>-1.2658373205740925</c:v>
                </c:pt>
                <c:pt idx="76">
                  <c:v>-1.2658373205740925</c:v>
                </c:pt>
                <c:pt idx="77">
                  <c:v>-0.66558317399628697</c:v>
                </c:pt>
                <c:pt idx="78">
                  <c:v>0.33008595988537337</c:v>
                </c:pt>
                <c:pt idx="79">
                  <c:v>1.024068767908326</c:v>
                </c:pt>
                <c:pt idx="80">
                  <c:v>1.4000000000001567</c:v>
                </c:pt>
                <c:pt idx="81">
                  <c:v>2.1891367604268908</c:v>
                </c:pt>
                <c:pt idx="82">
                  <c:v>2.7912536443148728</c:v>
                </c:pt>
                <c:pt idx="83">
                  <c:v>3.3965014577259645</c:v>
                </c:pt>
                <c:pt idx="84">
                  <c:v>3.5353535353535026</c:v>
                </c:pt>
                <c:pt idx="85">
                  <c:v>3.6474164133738274</c:v>
                </c:pt>
                <c:pt idx="86">
                  <c:v>3.7411526794741023</c:v>
                </c:pt>
                <c:pt idx="87">
                  <c:v>4.7283702213278156</c:v>
                </c:pt>
                <c:pt idx="88">
                  <c:v>5.4325955734404907</c:v>
                </c:pt>
                <c:pt idx="89">
                  <c:v>4.7952047952050325</c:v>
                </c:pt>
                <c:pt idx="90">
                  <c:v>4.8418972332013643</c:v>
                </c:pt>
                <c:pt idx="91">
                  <c:v>5.0049067713448636</c:v>
                </c:pt>
                <c:pt idx="92">
                  <c:v>5.5226824457597523</c:v>
                </c:pt>
                <c:pt idx="93">
                  <c:v>5.5172413793099118</c:v>
                </c:pt>
                <c:pt idx="94">
                  <c:v>4.5142296368984036</c:v>
                </c:pt>
                <c:pt idx="95">
                  <c:v>3.8048780487807798</c:v>
                </c:pt>
                <c:pt idx="96">
                  <c:v>3.2543414634145673</c:v>
                </c:pt>
                <c:pt idx="97">
                  <c:v>3.3534701857282467</c:v>
                </c:pt>
                <c:pt idx="98">
                  <c:v>3.5634502923977296</c:v>
                </c:pt>
                <c:pt idx="99">
                  <c:v>3.0807877041306497</c:v>
                </c:pt>
                <c:pt idx="100">
                  <c:v>2.7934160305344902</c:v>
                </c:pt>
                <c:pt idx="101">
                  <c:v>3.5971401334601971</c:v>
                </c:pt>
                <c:pt idx="102">
                  <c:v>3.5150801131009768</c:v>
                </c:pt>
                <c:pt idx="103">
                  <c:v>3.1355140186911434</c:v>
                </c:pt>
                <c:pt idx="104">
                  <c:v>2.8408411214948526</c:v>
                </c:pt>
                <c:pt idx="105">
                  <c:v>2.9410830999069493</c:v>
                </c:pt>
                <c:pt idx="106">
                  <c:v>3.8170892018783986</c:v>
                </c:pt>
                <c:pt idx="107">
                  <c:v>3.9146616541349877</c:v>
                </c:pt>
                <c:pt idx="108">
                  <c:v>3.7735849056603543</c:v>
                </c:pt>
                <c:pt idx="109">
                  <c:v>3.5785288270377524</c:v>
                </c:pt>
                <c:pt idx="110">
                  <c:v>3.1651829871415238</c:v>
                </c:pt>
                <c:pt idx="111">
                  <c:v>3.036238981390893</c:v>
                </c:pt>
                <c:pt idx="112">
                  <c:v>3.0243902439023973</c:v>
                </c:pt>
                <c:pt idx="113">
                  <c:v>2.417794970986531</c:v>
                </c:pt>
                <c:pt idx="114">
                  <c:v>1.8181818181818965</c:v>
                </c:pt>
                <c:pt idx="115">
                  <c:v>1.8095238095238608</c:v>
                </c:pt>
                <c:pt idx="116">
                  <c:v>2.3877745940782846</c:v>
                </c:pt>
                <c:pt idx="117">
                  <c:v>2.4785510009532441</c:v>
                </c:pt>
                <c:pt idx="118">
                  <c:v>2.2813688212928396</c:v>
                </c:pt>
                <c:pt idx="119">
                  <c:v>2.661596958174961</c:v>
                </c:pt>
                <c:pt idx="120">
                  <c:v>3.5617224880383658</c:v>
                </c:pt>
                <c:pt idx="121">
                  <c:v>4.1653550863723465</c:v>
                </c:pt>
                <c:pt idx="122">
                  <c:v>4.2689357622242463</c:v>
                </c:pt>
                <c:pt idx="123">
                  <c:v>3.9820342205322046</c:v>
                </c:pt>
                <c:pt idx="124">
                  <c:v>4.0905303030302376</c:v>
                </c:pt>
                <c:pt idx="125">
                  <c:v>4.1964117091595643</c:v>
                </c:pt>
                <c:pt idx="126">
                  <c:v>3.4076127819548496</c:v>
                </c:pt>
                <c:pt idx="127">
                  <c:v>3.4202057998129032</c:v>
                </c:pt>
                <c:pt idx="128">
                  <c:v>2.9328358208955629</c:v>
                </c:pt>
                <c:pt idx="129">
                  <c:v>2.7442790697674635</c:v>
                </c:pt>
                <c:pt idx="130">
                  <c:v>2.5501858736058702</c:v>
                </c:pt>
                <c:pt idx="131">
                  <c:v>2.1703703703702892</c:v>
                </c:pt>
                <c:pt idx="132">
                  <c:v>1.9607843137254166</c:v>
                </c:pt>
                <c:pt idx="133">
                  <c:v>1.6617790811339628</c:v>
                </c:pt>
                <c:pt idx="134">
                  <c:v>1.8536585365854563</c:v>
                </c:pt>
                <c:pt idx="135">
                  <c:v>2.1338506304562577</c:v>
                </c:pt>
                <c:pt idx="136">
                  <c:v>1.6409266409270096</c:v>
                </c:pt>
                <c:pt idx="137">
                  <c:v>0.96153846153843592</c:v>
                </c:pt>
                <c:pt idx="138">
                  <c:v>1.3500482160076377</c:v>
                </c:pt>
                <c:pt idx="139">
                  <c:v>1.9193857965450256</c:v>
                </c:pt>
                <c:pt idx="140">
                  <c:v>2.1153846153845857</c:v>
                </c:pt>
                <c:pt idx="141">
                  <c:v>1.825168107588393</c:v>
                </c:pt>
                <c:pt idx="142">
                  <c:v>1.4423076923074873</c:v>
                </c:pt>
                <c:pt idx="143">
                  <c:v>1.6346153846156231</c:v>
                </c:pt>
                <c:pt idx="144">
                  <c:v>1.4573121070862172</c:v>
                </c:pt>
                <c:pt idx="145">
                  <c:v>1.4573121070862172</c:v>
                </c:pt>
                <c:pt idx="146">
                  <c:v>1.2701193491617024</c:v>
                </c:pt>
                <c:pt idx="147">
                  <c:v>0.80418292387001156</c:v>
                </c:pt>
                <c:pt idx="148">
                  <c:v>0.90408796145562409</c:v>
                </c:pt>
                <c:pt idx="149">
                  <c:v>1.9939092000326175</c:v>
                </c:pt>
                <c:pt idx="150">
                  <c:v>2.1971500226136476</c:v>
                </c:pt>
                <c:pt idx="151">
                  <c:v>1.3367275733728867</c:v>
                </c:pt>
                <c:pt idx="152">
                  <c:v>1.3367275733728867</c:v>
                </c:pt>
                <c:pt idx="153">
                  <c:v>1.8256648081658167</c:v>
                </c:pt>
                <c:pt idx="154">
                  <c:v>1.9093883207063067</c:v>
                </c:pt>
                <c:pt idx="155">
                  <c:v>1.8160876848833718</c:v>
                </c:pt>
                <c:pt idx="156">
                  <c:v>1.3958125623130258</c:v>
                </c:pt>
                <c:pt idx="157">
                  <c:v>1.1964107676969205</c:v>
                </c:pt>
                <c:pt idx="158">
                  <c:v>1.2935323383084896</c:v>
                </c:pt>
                <c:pt idx="159">
                  <c:v>0.99108027750247629</c:v>
                </c:pt>
                <c:pt idx="160">
                  <c:v>0.99009900990132405</c:v>
                </c:pt>
                <c:pt idx="161">
                  <c:v>0.49115913555950463</c:v>
                </c:pt>
                <c:pt idx="162">
                  <c:v>0.29382957884458438</c:v>
                </c:pt>
                <c:pt idx="163">
                  <c:v>0</c:v>
                </c:pt>
                <c:pt idx="164">
                  <c:v>-0.29325513196413189</c:v>
                </c:pt>
                <c:pt idx="165">
                  <c:v>-0.29239766081904373</c:v>
                </c:pt>
                <c:pt idx="166">
                  <c:v>-9.7847358121749828E-2</c:v>
                </c:pt>
                <c:pt idx="167">
                  <c:v>-0.19550342130972842</c:v>
                </c:pt>
                <c:pt idx="168">
                  <c:v>-0.50737649173042687</c:v>
                </c:pt>
                <c:pt idx="169">
                  <c:v>-1.0147801760969855</c:v>
                </c:pt>
                <c:pt idx="170">
                  <c:v>-1.0058957607666841</c:v>
                </c:pt>
                <c:pt idx="171">
                  <c:v>-0.50245524622620774</c:v>
                </c:pt>
                <c:pt idx="172">
                  <c:v>-0.40000186247014513</c:v>
                </c:pt>
                <c:pt idx="173">
                  <c:v>-0.39296373943393803</c:v>
                </c:pt>
                <c:pt idx="174">
                  <c:v>-0.2910174895078721</c:v>
                </c:pt>
                <c:pt idx="175">
                  <c:v>-0.39296373943393803</c:v>
                </c:pt>
                <c:pt idx="176">
                  <c:v>-0.50000186060020768</c:v>
                </c:pt>
                <c:pt idx="177">
                  <c:v>-0.69208396844463449</c:v>
                </c:pt>
                <c:pt idx="178">
                  <c:v>-0.89716150057749244</c:v>
                </c:pt>
                <c:pt idx="179">
                  <c:v>-0.99706355551644199</c:v>
                </c:pt>
                <c:pt idx="180">
                  <c:v>-0.60483870967743547</c:v>
                </c:pt>
                <c:pt idx="181">
                  <c:v>-0.20304568527917954</c:v>
                </c:pt>
                <c:pt idx="182">
                  <c:v>-0.70850202429150189</c:v>
                </c:pt>
                <c:pt idx="183">
                  <c:v>-0.90543259557346323</c:v>
                </c:pt>
                <c:pt idx="184">
                  <c:v>-0.80321285140562138</c:v>
                </c:pt>
                <c:pt idx="185">
                  <c:v>-0.80080080080081606</c:v>
                </c:pt>
                <c:pt idx="186">
                  <c:v>-0.59940059940060131</c:v>
                </c:pt>
                <c:pt idx="187">
                  <c:v>-0.70070070070069601</c:v>
                </c:pt>
                <c:pt idx="188">
                  <c:v>-0.40201005025127801</c:v>
                </c:pt>
                <c:pt idx="189">
                  <c:v>-0.30120481927712328</c:v>
                </c:pt>
                <c:pt idx="190">
                  <c:v>-0.30241935483870108</c:v>
                </c:pt>
                <c:pt idx="191">
                  <c:v>-0.20181634712408414</c:v>
                </c:pt>
                <c:pt idx="192">
                  <c:v>0.10365338402877899</c:v>
                </c:pt>
                <c:pt idx="193">
                  <c:v>0.40915792131472895</c:v>
                </c:pt>
                <c:pt idx="194">
                  <c:v>0.91631217469498871</c:v>
                </c:pt>
                <c:pt idx="195">
                  <c:v>0.70731192675945742</c:v>
                </c:pt>
                <c:pt idx="196">
                  <c:v>0.80192536115646362</c:v>
                </c:pt>
                <c:pt idx="197">
                  <c:v>-0.20181408563605396</c:v>
                </c:pt>
                <c:pt idx="198">
                  <c:v>-0.70240981015727844</c:v>
                </c:pt>
                <c:pt idx="199">
                  <c:v>-0.10302192982165614</c:v>
                </c:pt>
                <c:pt idx="200">
                  <c:v>9.7580472107039462E-2</c:v>
                </c:pt>
                <c:pt idx="201">
                  <c:v>0.19476561387858915</c:v>
                </c:pt>
                <c:pt idx="202">
                  <c:v>0.30000227285948977</c:v>
                </c:pt>
                <c:pt idx="203">
                  <c:v>0.40000227512555497</c:v>
                </c:pt>
                <c:pt idx="204">
                  <c:v>0.10020040080160886</c:v>
                </c:pt>
                <c:pt idx="205">
                  <c:v>0.20040080160321772</c:v>
                </c:pt>
                <c:pt idx="206">
                  <c:v>0.19980019980021524</c:v>
                </c:pt>
                <c:pt idx="207">
                  <c:v>0.39880358923229942</c:v>
                </c:pt>
                <c:pt idx="208">
                  <c:v>0.49652432969216065</c:v>
                </c:pt>
                <c:pt idx="209">
                  <c:v>1.2999999999999901</c:v>
                </c:pt>
                <c:pt idx="210">
                  <c:v>1.401401401401392</c:v>
                </c:pt>
                <c:pt idx="211">
                  <c:v>1.1976047904191711</c:v>
                </c:pt>
                <c:pt idx="212">
                  <c:v>1.1964107676968982</c:v>
                </c:pt>
                <c:pt idx="213">
                  <c:v>1.1928429423459397</c:v>
                </c:pt>
                <c:pt idx="214">
                  <c:v>1.1964107676968982</c:v>
                </c:pt>
                <c:pt idx="215">
                  <c:v>0.79681274900398336</c:v>
                </c:pt>
                <c:pt idx="216">
                  <c:v>1.2022012466186283</c:v>
                </c:pt>
                <c:pt idx="217">
                  <c:v>1.2019990444183337</c:v>
                </c:pt>
                <c:pt idx="218">
                  <c:v>1.4027906676470137</c:v>
                </c:pt>
                <c:pt idx="219">
                  <c:v>1.3008927872779852</c:v>
                </c:pt>
                <c:pt idx="220">
                  <c:v>1.4990108993213624</c:v>
                </c:pt>
                <c:pt idx="221">
                  <c:v>0.80059134830727796</c:v>
                </c:pt>
                <c:pt idx="222">
                  <c:v>0.50147980127963621</c:v>
                </c:pt>
                <c:pt idx="223">
                  <c:v>0.60157695935791899</c:v>
                </c:pt>
                <c:pt idx="224">
                  <c:v>0.3034473287648165</c:v>
                </c:pt>
                <c:pt idx="225">
                  <c:v>0.40471417964793588</c:v>
                </c:pt>
                <c:pt idx="226">
                  <c:v>0.3034473287648165</c:v>
                </c:pt>
                <c:pt idx="227">
                  <c:v>0.60078956392912719</c:v>
                </c:pt>
                <c:pt idx="228">
                  <c:v>0.29970029970030065</c:v>
                </c:pt>
                <c:pt idx="229">
                  <c:v>9.9800399201588341E-2</c:v>
                </c:pt>
                <c:pt idx="230">
                  <c:v>0</c:v>
                </c:pt>
                <c:pt idx="231">
                  <c:v>-0.59405940594058348</c:v>
                </c:pt>
                <c:pt idx="232">
                  <c:v>-1.5732546705998107</c:v>
                </c:pt>
                <c:pt idx="233">
                  <c:v>-1.0880316518298683</c:v>
                </c:pt>
                <c:pt idx="234">
                  <c:v>-0.59523809523809312</c:v>
                </c:pt>
                <c:pt idx="235">
                  <c:v>-0.79207920792079278</c:v>
                </c:pt>
                <c:pt idx="236">
                  <c:v>-0.69444444444444198</c:v>
                </c:pt>
                <c:pt idx="237">
                  <c:v>-0.7905138339920903</c:v>
                </c:pt>
                <c:pt idx="238">
                  <c:v>-0.59523809523809312</c:v>
                </c:pt>
                <c:pt idx="239">
                  <c:v>-0.69444444444444198</c:v>
                </c:pt>
                <c:pt idx="240">
                  <c:v>-0.39930070538919393</c:v>
                </c:pt>
                <c:pt idx="241">
                  <c:v>2.0918080823051355E-6</c:v>
                </c:pt>
                <c:pt idx="242">
                  <c:v>0.20039931546373957</c:v>
                </c:pt>
                <c:pt idx="243">
                  <c:v>0.7995041005639969</c:v>
                </c:pt>
                <c:pt idx="244">
                  <c:v>1.5023997256329524</c:v>
                </c:pt>
                <c:pt idx="245">
                  <c:v>1.7042021274566777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0E-4454-AC66-0F5C35B80F8F}"/>
            </c:ext>
          </c:extLst>
        </c:ser>
        <c:ser>
          <c:idx val="3"/>
          <c:order val="1"/>
          <c:tx>
            <c:strRef>
              <c:f>data9!$C$2</c:f>
              <c:strCache>
                <c:ptCount val="1"/>
                <c:pt idx="0">
                  <c:v>ציפיות לאינפלציה Forward 3-5 שנים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data9!$A$4:$A$300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</c:numCache>
            </c:numRef>
          </c:cat>
          <c:val>
            <c:numRef>
              <c:f>data9!$C$4:$C$300</c:f>
              <c:numCache>
                <c:formatCode>0.0</c:formatCode>
                <c:ptCount val="297"/>
                <c:pt idx="0">
                  <c:v>2.1130978605230162</c:v>
                </c:pt>
                <c:pt idx="1">
                  <c:v>2.5502208717249011</c:v>
                </c:pt>
                <c:pt idx="2">
                  <c:v>2.2723613667609022</c:v>
                </c:pt>
                <c:pt idx="3">
                  <c:v>2.0805298478072336</c:v>
                </c:pt>
                <c:pt idx="4">
                  <c:v>2.1140792136294624</c:v>
                </c:pt>
                <c:pt idx="5">
                  <c:v>2.2496954626916397</c:v>
                </c:pt>
                <c:pt idx="6">
                  <c:v>2.6481668713674305</c:v>
                </c:pt>
                <c:pt idx="7">
                  <c:v>3.2631311234934777</c:v>
                </c:pt>
                <c:pt idx="8">
                  <c:v>4.3095675387548464</c:v>
                </c:pt>
                <c:pt idx="9">
                  <c:v>3.484617002255312</c:v>
                </c:pt>
                <c:pt idx="10">
                  <c:v>2.6513474822110403</c:v>
                </c:pt>
                <c:pt idx="11">
                  <c:v>3.1267655692038794</c:v>
                </c:pt>
                <c:pt idx="12">
                  <c:v>4.1358412260252377</c:v>
                </c:pt>
                <c:pt idx="13">
                  <c:v>3.7672955466317934</c:v>
                </c:pt>
                <c:pt idx="14">
                  <c:v>2.8219272990086188</c:v>
                </c:pt>
                <c:pt idx="15">
                  <c:v>3.6291800751808054</c:v>
                </c:pt>
                <c:pt idx="16">
                  <c:v>4.3243232942558976</c:v>
                </c:pt>
                <c:pt idx="17">
                  <c:v>5.0967799761186914</c:v>
                </c:pt>
                <c:pt idx="18">
                  <c:v>3.9999271679150294</c:v>
                </c:pt>
                <c:pt idx="19">
                  <c:v>3.8878059838833572</c:v>
                </c:pt>
                <c:pt idx="20">
                  <c:v>5.0948132006866338</c:v>
                </c:pt>
                <c:pt idx="21">
                  <c:v>6.168897047305526</c:v>
                </c:pt>
                <c:pt idx="22">
                  <c:v>5.9557377564799276</c:v>
                </c:pt>
                <c:pt idx="23">
                  <c:v>5.713062047491575</c:v>
                </c:pt>
                <c:pt idx="24">
                  <c:v>6.2266209140162925</c:v>
                </c:pt>
                <c:pt idx="25">
                  <c:v>6.2289135082301543</c:v>
                </c:pt>
                <c:pt idx="26">
                  <c:v>5.1694203078339278</c:v>
                </c:pt>
                <c:pt idx="27">
                  <c:v>4.347607034130796</c:v>
                </c:pt>
                <c:pt idx="28">
                  <c:v>3.769565841645877</c:v>
                </c:pt>
                <c:pt idx="29">
                  <c:v>3.5897949748973677</c:v>
                </c:pt>
                <c:pt idx="30">
                  <c:v>3.8303393443544742</c:v>
                </c:pt>
                <c:pt idx="31">
                  <c:v>4.2808528799935983</c:v>
                </c:pt>
                <c:pt idx="32">
                  <c:v>3.9682108399877132</c:v>
                </c:pt>
                <c:pt idx="33">
                  <c:v>3.5361365351182834</c:v>
                </c:pt>
                <c:pt idx="34">
                  <c:v>3.6449140249069862</c:v>
                </c:pt>
                <c:pt idx="35">
                  <c:v>3.3966920534640823</c:v>
                </c:pt>
                <c:pt idx="36">
                  <c:v>3.5736903246710647</c:v>
                </c:pt>
                <c:pt idx="37">
                  <c:v>3.9353378340065692</c:v>
                </c:pt>
                <c:pt idx="38">
                  <c:v>3.8319451791210466</c:v>
                </c:pt>
                <c:pt idx="39">
                  <c:v>3.9807931279914475</c:v>
                </c:pt>
                <c:pt idx="40">
                  <c:v>3.983229438232061</c:v>
                </c:pt>
                <c:pt idx="41">
                  <c:v>4.0888729622568141</c:v>
                </c:pt>
                <c:pt idx="42">
                  <c:v>4.0288685051021291</c:v>
                </c:pt>
                <c:pt idx="43">
                  <c:v>4.1712519666226955</c:v>
                </c:pt>
                <c:pt idx="44">
                  <c:v>4.0120093294812129</c:v>
                </c:pt>
                <c:pt idx="45">
                  <c:v>3.90510504561676</c:v>
                </c:pt>
                <c:pt idx="46">
                  <c:v>3.9170372160281031</c:v>
                </c:pt>
                <c:pt idx="47">
                  <c:v>3.8546818356792354</c:v>
                </c:pt>
                <c:pt idx="48">
                  <c:v>3.6903201576868891</c:v>
                </c:pt>
                <c:pt idx="49">
                  <c:v>3.2528796310028607</c:v>
                </c:pt>
                <c:pt idx="50">
                  <c:v>3.3875284036238558</c:v>
                </c:pt>
                <c:pt idx="51">
                  <c:v>3.4314342129876185</c:v>
                </c:pt>
                <c:pt idx="52">
                  <c:v>3.1068103760903818</c:v>
                </c:pt>
                <c:pt idx="53">
                  <c:v>3.0818354305345732</c:v>
                </c:pt>
                <c:pt idx="54">
                  <c:v>3.166247828680576</c:v>
                </c:pt>
                <c:pt idx="55">
                  <c:v>3.1608694649496063</c:v>
                </c:pt>
                <c:pt idx="56">
                  <c:v>3.0222532299293343</c:v>
                </c:pt>
                <c:pt idx="57">
                  <c:v>2.9679845460618752</c:v>
                </c:pt>
                <c:pt idx="58">
                  <c:v>3.006832042438953</c:v>
                </c:pt>
                <c:pt idx="59">
                  <c:v>2.6394269466860285</c:v>
                </c:pt>
                <c:pt idx="60">
                  <c:v>2.7117770109881247</c:v>
                </c:pt>
                <c:pt idx="61">
                  <c:v>2.7642101240446566</c:v>
                </c:pt>
                <c:pt idx="62">
                  <c:v>2.7390255034591218</c:v>
                </c:pt>
                <c:pt idx="63">
                  <c:v>2.9095556044638737</c:v>
                </c:pt>
                <c:pt idx="64">
                  <c:v>2.6782382400167273</c:v>
                </c:pt>
                <c:pt idx="65">
                  <c:v>2.6221068397087142</c:v>
                </c:pt>
                <c:pt idx="66">
                  <c:v>2.703407884146249</c:v>
                </c:pt>
                <c:pt idx="67">
                  <c:v>2.664423425169026</c:v>
                </c:pt>
                <c:pt idx="68">
                  <c:v>2.6426965718820674</c:v>
                </c:pt>
                <c:pt idx="69">
                  <c:v>2.4878106605910975</c:v>
                </c:pt>
                <c:pt idx="70">
                  <c:v>2.4522257532310259</c:v>
                </c:pt>
                <c:pt idx="71">
                  <c:v>2.1782927421006071</c:v>
                </c:pt>
                <c:pt idx="72">
                  <c:v>2.4081911236535949</c:v>
                </c:pt>
                <c:pt idx="73">
                  <c:v>2.2916858847576593</c:v>
                </c:pt>
                <c:pt idx="74">
                  <c:v>2.1862095209157695</c:v>
                </c:pt>
                <c:pt idx="75">
                  <c:v>2.2085009744139628</c:v>
                </c:pt>
                <c:pt idx="76">
                  <c:v>2.336570531939683</c:v>
                </c:pt>
                <c:pt idx="77">
                  <c:v>2.5655546068797555</c:v>
                </c:pt>
                <c:pt idx="78">
                  <c:v>2.5697293374626171</c:v>
                </c:pt>
                <c:pt idx="79">
                  <c:v>2.2295651158558503</c:v>
                </c:pt>
                <c:pt idx="80">
                  <c:v>2.2823959704626251</c:v>
                </c:pt>
                <c:pt idx="81">
                  <c:v>2.2547798034256661</c:v>
                </c:pt>
                <c:pt idx="82">
                  <c:v>2.2761561474235812</c:v>
                </c:pt>
                <c:pt idx="83">
                  <c:v>2.5801903707354317</c:v>
                </c:pt>
                <c:pt idx="84">
                  <c:v>2.5227627296073716</c:v>
                </c:pt>
                <c:pt idx="85">
                  <c:v>2.6391389438627493</c:v>
                </c:pt>
                <c:pt idx="86">
                  <c:v>2.8267928092955907</c:v>
                </c:pt>
                <c:pt idx="87">
                  <c:v>2.8457031597190956</c:v>
                </c:pt>
                <c:pt idx="88">
                  <c:v>2.9848839009368953</c:v>
                </c:pt>
                <c:pt idx="89">
                  <c:v>3.0532106061780526</c:v>
                </c:pt>
                <c:pt idx="90">
                  <c:v>2.9429471822765461</c:v>
                </c:pt>
                <c:pt idx="91">
                  <c:v>2.8730120528497003</c:v>
                </c:pt>
                <c:pt idx="92">
                  <c:v>2.6438575269291</c:v>
                </c:pt>
                <c:pt idx="93">
                  <c:v>2.3793217334197334</c:v>
                </c:pt>
                <c:pt idx="94">
                  <c:v>2.6939892343743335</c:v>
                </c:pt>
                <c:pt idx="95">
                  <c:v>2.6205096050324346</c:v>
                </c:pt>
                <c:pt idx="96">
                  <c:v>2.8020766011310476</c:v>
                </c:pt>
                <c:pt idx="97">
                  <c:v>3.0384093264597367</c:v>
                </c:pt>
                <c:pt idx="98">
                  <c:v>3.3337709881997735</c:v>
                </c:pt>
                <c:pt idx="99">
                  <c:v>3.5656545094178127</c:v>
                </c:pt>
                <c:pt idx="100">
                  <c:v>3.0645398532241002</c:v>
                </c:pt>
                <c:pt idx="101">
                  <c:v>2.9746416642724545</c:v>
                </c:pt>
                <c:pt idx="102">
                  <c:v>2.7153261799906194</c:v>
                </c:pt>
                <c:pt idx="103">
                  <c:v>2.741623179808137</c:v>
                </c:pt>
                <c:pt idx="104">
                  <c:v>2.6311134997427374</c:v>
                </c:pt>
                <c:pt idx="105">
                  <c:v>3.0670385418913808</c:v>
                </c:pt>
                <c:pt idx="106">
                  <c:v>2.9960414166361362</c:v>
                </c:pt>
                <c:pt idx="107">
                  <c:v>2.9319384356933047</c:v>
                </c:pt>
                <c:pt idx="108">
                  <c:v>2.7815130090087612</c:v>
                </c:pt>
                <c:pt idx="109">
                  <c:v>2.8119237945468414</c:v>
                </c:pt>
                <c:pt idx="110">
                  <c:v>2.9293955390562858</c:v>
                </c:pt>
                <c:pt idx="111">
                  <c:v>3.1163778882392945</c:v>
                </c:pt>
                <c:pt idx="112">
                  <c:v>3.1072919337600995</c:v>
                </c:pt>
                <c:pt idx="113">
                  <c:v>3.0590950045704091</c:v>
                </c:pt>
                <c:pt idx="114">
                  <c:v>2.94647778420225</c:v>
                </c:pt>
                <c:pt idx="115">
                  <c:v>3.0609959248816083</c:v>
                </c:pt>
                <c:pt idx="116">
                  <c:v>3.1697211276220001</c:v>
                </c:pt>
                <c:pt idx="117">
                  <c:v>3.1738877793709048</c:v>
                </c:pt>
                <c:pt idx="118">
                  <c:v>3.1786543002497272</c:v>
                </c:pt>
                <c:pt idx="119">
                  <c:v>3.131869500883727</c:v>
                </c:pt>
                <c:pt idx="120">
                  <c:v>3.1698400759807273</c:v>
                </c:pt>
                <c:pt idx="121">
                  <c:v>3.3171474575787996</c:v>
                </c:pt>
                <c:pt idx="122">
                  <c:v>3.3630609888473177</c:v>
                </c:pt>
                <c:pt idx="123">
                  <c:v>2.9275136664191881</c:v>
                </c:pt>
                <c:pt idx="124">
                  <c:v>2.6777748212385237</c:v>
                </c:pt>
                <c:pt idx="125">
                  <c:v>2.77280798136325</c:v>
                </c:pt>
                <c:pt idx="126">
                  <c:v>2.8083208213465709</c:v>
                </c:pt>
                <c:pt idx="127">
                  <c:v>2.7061354596745901</c:v>
                </c:pt>
                <c:pt idx="128">
                  <c:v>2.5623266170765793</c:v>
                </c:pt>
                <c:pt idx="129">
                  <c:v>2.7032110072547781</c:v>
                </c:pt>
                <c:pt idx="130">
                  <c:v>2.6250223023430914</c:v>
                </c:pt>
                <c:pt idx="131">
                  <c:v>2.7462117847892857</c:v>
                </c:pt>
                <c:pt idx="132">
                  <c:v>2.6632954050129998</c:v>
                </c:pt>
                <c:pt idx="133">
                  <c:v>2.7918728287554742</c:v>
                </c:pt>
                <c:pt idx="134">
                  <c:v>2.79519665820645</c:v>
                </c:pt>
                <c:pt idx="135">
                  <c:v>2.7449321353786842</c:v>
                </c:pt>
                <c:pt idx="136">
                  <c:v>2.6217709152756821</c:v>
                </c:pt>
                <c:pt idx="137">
                  <c:v>2.3817969262777998</c:v>
                </c:pt>
                <c:pt idx="138">
                  <c:v>2.4157059971800905</c:v>
                </c:pt>
                <c:pt idx="139">
                  <c:v>2.5568924666350452</c:v>
                </c:pt>
                <c:pt idx="140">
                  <c:v>2.5564676827371335</c:v>
                </c:pt>
                <c:pt idx="141">
                  <c:v>2.5809197576159999</c:v>
                </c:pt>
                <c:pt idx="142">
                  <c:v>2.5582341792202383</c:v>
                </c:pt>
                <c:pt idx="143">
                  <c:v>2.5920078928555914</c:v>
                </c:pt>
                <c:pt idx="144">
                  <c:v>2.4526830638565005</c:v>
                </c:pt>
                <c:pt idx="145">
                  <c:v>2.491652077722263</c:v>
                </c:pt>
                <c:pt idx="146">
                  <c:v>2.4466445316112773</c:v>
                </c:pt>
                <c:pt idx="147">
                  <c:v>2.5391015590021047</c:v>
                </c:pt>
                <c:pt idx="148">
                  <c:v>2.4475437344048503</c:v>
                </c:pt>
                <c:pt idx="149">
                  <c:v>2.3699943094814762</c:v>
                </c:pt>
                <c:pt idx="150">
                  <c:v>2.3424154422287726</c:v>
                </c:pt>
                <c:pt idx="151">
                  <c:v>2.3912279325089054</c:v>
                </c:pt>
                <c:pt idx="152">
                  <c:v>2.2886141984899377</c:v>
                </c:pt>
                <c:pt idx="153">
                  <c:v>2.3244484380440005</c:v>
                </c:pt>
                <c:pt idx="154">
                  <c:v>2.3755768515662501</c:v>
                </c:pt>
                <c:pt idx="155">
                  <c:v>2.2393147503846955</c:v>
                </c:pt>
                <c:pt idx="156">
                  <c:v>2.2028553339846821</c:v>
                </c:pt>
                <c:pt idx="157">
                  <c:v>2.2614303744096</c:v>
                </c:pt>
                <c:pt idx="158">
                  <c:v>2.2151951132252856</c:v>
                </c:pt>
                <c:pt idx="159">
                  <c:v>2.1954584391758334</c:v>
                </c:pt>
                <c:pt idx="160">
                  <c:v>2.0774936108293161</c:v>
                </c:pt>
                <c:pt idx="161">
                  <c:v>2.0196292391830997</c:v>
                </c:pt>
                <c:pt idx="162">
                  <c:v>2.0780988512430438</c:v>
                </c:pt>
                <c:pt idx="163">
                  <c:v>1.9131415406935997</c:v>
                </c:pt>
                <c:pt idx="164">
                  <c:v>1.8638298639996003</c:v>
                </c:pt>
                <c:pt idx="165">
                  <c:v>1.8467636615412226</c:v>
                </c:pt>
                <c:pt idx="166">
                  <c:v>1.8512978919042855</c:v>
                </c:pt>
                <c:pt idx="167">
                  <c:v>1.939151724368783</c:v>
                </c:pt>
                <c:pt idx="168">
                  <c:v>1.6548445954147619</c:v>
                </c:pt>
                <c:pt idx="169">
                  <c:v>1.7325717559250999</c:v>
                </c:pt>
                <c:pt idx="170">
                  <c:v>1.6163295959194766</c:v>
                </c:pt>
                <c:pt idx="171">
                  <c:v>1.5081507565417369</c:v>
                </c:pt>
                <c:pt idx="172">
                  <c:v>1.6224223795736499</c:v>
                </c:pt>
                <c:pt idx="173">
                  <c:v>1.5596655323411361</c:v>
                </c:pt>
                <c:pt idx="174">
                  <c:v>1.5893893954859049</c:v>
                </c:pt>
                <c:pt idx="175">
                  <c:v>1.6273736308039539</c:v>
                </c:pt>
                <c:pt idx="176">
                  <c:v>1.5556888850952666</c:v>
                </c:pt>
                <c:pt idx="177">
                  <c:v>1.6974051268949477</c:v>
                </c:pt>
                <c:pt idx="178">
                  <c:v>1.5593997244706366</c:v>
                </c:pt>
                <c:pt idx="179">
                  <c:v>1.6143116032003915</c:v>
                </c:pt>
                <c:pt idx="180">
                  <c:v>1.4104798112134762</c:v>
                </c:pt>
                <c:pt idx="181">
                  <c:v>1.4060295727863334</c:v>
                </c:pt>
                <c:pt idx="182">
                  <c:v>1.4872569959537727</c:v>
                </c:pt>
                <c:pt idx="183">
                  <c:v>1.3580665079383158</c:v>
                </c:pt>
                <c:pt idx="184">
                  <c:v>1.3608483453949525</c:v>
                </c:pt>
                <c:pt idx="185">
                  <c:v>1.3187091971386191</c:v>
                </c:pt>
                <c:pt idx="186">
                  <c:v>1.4129437507550477</c:v>
                </c:pt>
                <c:pt idx="187">
                  <c:v>1.3859237367348636</c:v>
                </c:pt>
                <c:pt idx="188">
                  <c:v>1.3767820315985237</c:v>
                </c:pt>
                <c:pt idx="189">
                  <c:v>1.2481182256644616</c:v>
                </c:pt>
                <c:pt idx="190">
                  <c:v>1.4444033314380909</c:v>
                </c:pt>
                <c:pt idx="191">
                  <c:v>1.4404716052410476</c:v>
                </c:pt>
                <c:pt idx="192">
                  <c:v>1.515825834564261</c:v>
                </c:pt>
                <c:pt idx="193">
                  <c:v>1.5159490743774</c:v>
                </c:pt>
                <c:pt idx="194">
                  <c:v>1.3786042701974761</c:v>
                </c:pt>
                <c:pt idx="195">
                  <c:v>1.5365195704749997</c:v>
                </c:pt>
                <c:pt idx="196">
                  <c:v>1.5485679856599475</c:v>
                </c:pt>
                <c:pt idx="197">
                  <c:v>1.3970406245245237</c:v>
                </c:pt>
                <c:pt idx="198">
                  <c:v>1.4734571378010002</c:v>
                </c:pt>
                <c:pt idx="199">
                  <c:v>1.5351325979774544</c:v>
                </c:pt>
                <c:pt idx="200">
                  <c:v>1.4268063242952778</c:v>
                </c:pt>
                <c:pt idx="201">
                  <c:v>1.4582958067855789</c:v>
                </c:pt>
                <c:pt idx="202">
                  <c:v>1.4754200107596822</c:v>
                </c:pt>
                <c:pt idx="203">
                  <c:v>1.4618475397190001</c:v>
                </c:pt>
                <c:pt idx="204">
                  <c:v>1.5047934546114781</c:v>
                </c:pt>
                <c:pt idx="205">
                  <c:v>1.5216599643318003</c:v>
                </c:pt>
                <c:pt idx="206">
                  <c:v>1.3749685865866501</c:v>
                </c:pt>
                <c:pt idx="207">
                  <c:v>1.4049269755502631</c:v>
                </c:pt>
                <c:pt idx="208">
                  <c:v>1.5940260064307723</c:v>
                </c:pt>
                <c:pt idx="209">
                  <c:v>1.6875495685129003</c:v>
                </c:pt>
                <c:pt idx="210">
                  <c:v>1.684186479039409</c:v>
                </c:pt>
                <c:pt idx="211">
                  <c:v>1.7444083557394996</c:v>
                </c:pt>
                <c:pt idx="212">
                  <c:v>1.6829529048030769</c:v>
                </c:pt>
                <c:pt idx="213">
                  <c:v>1.7374213090289996</c:v>
                </c:pt>
                <c:pt idx="214">
                  <c:v>1.6856272605189999</c:v>
                </c:pt>
                <c:pt idx="215">
                  <c:v>1.5879941895602725</c:v>
                </c:pt>
                <c:pt idx="216">
                  <c:v>1.565194756123391</c:v>
                </c:pt>
                <c:pt idx="217">
                  <c:v>1.6198894645330004</c:v>
                </c:pt>
                <c:pt idx="218">
                  <c:v>1.6711117988567001</c:v>
                </c:pt>
                <c:pt idx="219">
                  <c:v>1.7476445601744</c:v>
                </c:pt>
                <c:pt idx="220">
                  <c:v>1.7217479307933996</c:v>
                </c:pt>
                <c:pt idx="221">
                  <c:v>1.7074391571530498</c:v>
                </c:pt>
                <c:pt idx="222">
                  <c:v>1.6994721095245653</c:v>
                </c:pt>
                <c:pt idx="223">
                  <c:v>1.6199204159548</c:v>
                </c:pt>
                <c:pt idx="224">
                  <c:v>1.514085825662421</c:v>
                </c:pt>
                <c:pt idx="225">
                  <c:v>1.6245227291444375</c:v>
                </c:pt>
                <c:pt idx="226">
                  <c:v>1.5633535382524</c:v>
                </c:pt>
                <c:pt idx="227">
                  <c:v>1.4949692189083914</c:v>
                </c:pt>
                <c:pt idx="228">
                  <c:v>1.5387228454763635</c:v>
                </c:pt>
                <c:pt idx="229">
                  <c:v>1.4524368650682</c:v>
                </c:pt>
                <c:pt idx="230">
                  <c:v>1.2035057891254763</c:v>
                </c:pt>
                <c:pt idx="231">
                  <c:v>1.4712446201187501</c:v>
                </c:pt>
                <c:pt idx="232">
                  <c:v>1.4598074659799998</c:v>
                </c:pt>
                <c:pt idx="233">
                  <c:v>1.5431277000333334</c:v>
                </c:pt>
                <c:pt idx="234">
                  <c:v>1.2607903052952383</c:v>
                </c:pt>
                <c:pt idx="235">
                  <c:v>1.387459836427273</c:v>
                </c:pt>
                <c:pt idx="236">
                  <c:v>1.4162906403210527</c:v>
                </c:pt>
                <c:pt idx="237">
                  <c:v>1.4129226152190477</c:v>
                </c:pt>
                <c:pt idx="238">
                  <c:v>1.4414352288409091</c:v>
                </c:pt>
                <c:pt idx="239">
                  <c:v>1.5488554600913043</c:v>
                </c:pt>
                <c:pt idx="240">
                  <c:v>1.7114656979809526</c:v>
                </c:pt>
                <c:pt idx="241">
                  <c:v>1.5804168749149998</c:v>
                </c:pt>
                <c:pt idx="242">
                  <c:v>1.7356163165349998</c:v>
                </c:pt>
                <c:pt idx="243">
                  <c:v>1.6932210723105263</c:v>
                </c:pt>
                <c:pt idx="244">
                  <c:v>2.0162556666099998</c:v>
                </c:pt>
                <c:pt idx="245">
                  <c:v>1.8761552609590906</c:v>
                </c:pt>
                <c:pt idx="246">
                  <c:v>1.8452845236111111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0E-4454-AC66-0F5C35B80F8F}"/>
            </c:ext>
          </c:extLst>
        </c:ser>
        <c:ser>
          <c:idx val="1"/>
          <c:order val="2"/>
          <c:tx>
            <c:strRef>
              <c:f>data9!$D$3</c:f>
              <c:strCache>
                <c:ptCount val="1"/>
                <c:pt idx="0">
                  <c:v>מקסימום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data9!$A$4:$A$300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</c:numCache>
            </c:numRef>
          </c:cat>
          <c:val>
            <c:numRef>
              <c:f>data9!$D$4:$D$300</c:f>
              <c:numCache>
                <c:formatCode>General</c:formatCode>
                <c:ptCount val="297"/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0E-4454-AC66-0F5C35B80F8F}"/>
            </c:ext>
          </c:extLst>
        </c:ser>
        <c:ser>
          <c:idx val="2"/>
          <c:order val="3"/>
          <c:tx>
            <c:strRef>
              <c:f>data9!$E$3</c:f>
              <c:strCache>
                <c:ptCount val="1"/>
                <c:pt idx="0">
                  <c:v>מינימום</c:v>
                </c:pt>
              </c:strCache>
            </c:strRef>
          </c:tx>
          <c:spPr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data9!$A$4:$A$300</c:f>
              <c:numCache>
                <c:formatCode>m/d/yyyy</c:formatCode>
                <c:ptCount val="297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</c:numCache>
            </c:numRef>
          </c:cat>
          <c:val>
            <c:numRef>
              <c:f>data9!$E$4:$E$300</c:f>
              <c:numCache>
                <c:formatCode>General</c:formatCode>
                <c:ptCount val="297"/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0E-4454-AC66-0F5C35B80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081728"/>
        <c:axId val="363083264"/>
      </c:lineChart>
      <c:dateAx>
        <c:axId val="363081728"/>
        <c:scaling>
          <c:orientation val="minMax"/>
          <c:max val="44408"/>
          <c:min val="38748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he-IL"/>
          </a:p>
        </c:txPr>
        <c:crossAx val="363083264"/>
        <c:crossesAt val="0"/>
        <c:auto val="0"/>
        <c:lblOffset val="100"/>
        <c:baseTimeUnit val="months"/>
        <c:majorUnit val="5"/>
        <c:majorTimeUnit val="months"/>
      </c:dateAx>
      <c:valAx>
        <c:axId val="36308326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e-IL"/>
          </a:p>
        </c:txPr>
        <c:crossAx val="363081728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 panose="020B0604020202020204" pitchFamily="34" charset="0"/>
          <a:ea typeface="David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latin typeface="David" panose="020E0502060401010101" pitchFamily="34" charset="-79"/>
                <a:cs typeface="David" panose="020E0502060401010101" pitchFamily="34" charset="-79"/>
              </a:rPr>
              <a:t>Annual Population Growth rate, Israel and OECD Countries</a:t>
            </a:r>
            <a:br>
              <a:rPr lang="en-US" sz="180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1800">
                <a:latin typeface="David" panose="020E0502060401010101" pitchFamily="34" charset="-79"/>
                <a:cs typeface="David" panose="020E0502060401010101" pitchFamily="34" charset="-79"/>
              </a:rPr>
              <a:t>2015-2020</a:t>
            </a:r>
          </a:p>
        </c:rich>
      </c:tx>
      <c:layout>
        <c:manualLayout>
          <c:xMode val="edge"/>
          <c:yMode val="edge"/>
          <c:x val="0.27393796442547119"/>
          <c:y val="1.6502941508550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3229144716654587E-2"/>
          <c:y val="9.9247086768828457E-2"/>
          <c:w val="0.95093919341332933"/>
          <c:h val="0.63438685252048921"/>
        </c:manualLayout>
      </c:layout>
      <c:barChart>
        <c:barDir val="col"/>
        <c:grouping val="clustered"/>
        <c:varyColors val="0"/>
        <c:ser>
          <c:idx val="6"/>
          <c:order val="6"/>
          <c:tx>
            <c:strRef>
              <c:f>pop_growth!$H$4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1D9C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11-4E69-853D-7374ED204564}"/>
              </c:ext>
            </c:extLst>
          </c:dPt>
          <c:cat>
            <c:strRef>
              <c:f>pop_growth!$A$5:$A$40</c:f>
              <c:strCache>
                <c:ptCount val="36"/>
                <c:pt idx="0">
                  <c:v>Luxembourg</c:v>
                </c:pt>
                <c:pt idx="1">
                  <c:v>New Zealand</c:v>
                </c:pt>
                <c:pt idx="2">
                  <c:v>Israel</c:v>
                </c:pt>
                <c:pt idx="3">
                  <c:v>Iceland</c:v>
                </c:pt>
                <c:pt idx="4">
                  <c:v>Australia</c:v>
                </c:pt>
                <c:pt idx="5">
                  <c:v>Turkey</c:v>
                </c:pt>
                <c:pt idx="6">
                  <c:v>Colombia</c:v>
                </c:pt>
                <c:pt idx="7">
                  <c:v>Chile</c:v>
                </c:pt>
                <c:pt idx="8">
                  <c:v>Canada</c:v>
                </c:pt>
                <c:pt idx="9">
                  <c:v>Ireland</c:v>
                </c:pt>
                <c:pt idx="10">
                  <c:v>Mexico</c:v>
                </c:pt>
                <c:pt idx="11">
                  <c:v>Sweden</c:v>
                </c:pt>
                <c:pt idx="12">
                  <c:v>Switzerland</c:v>
                </c:pt>
                <c:pt idx="13">
                  <c:v>Norway</c:v>
                </c:pt>
                <c:pt idx="14">
                  <c:v>Austria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Netherlands</c:v>
                </c:pt>
                <c:pt idx="18">
                  <c:v>Denmark</c:v>
                </c:pt>
                <c:pt idx="19">
                  <c:v>Belgium</c:v>
                </c:pt>
                <c:pt idx="20">
                  <c:v>Germany</c:v>
                </c:pt>
                <c:pt idx="21">
                  <c:v>Spain</c:v>
                </c:pt>
                <c:pt idx="22">
                  <c:v>Slovenia</c:v>
                </c:pt>
                <c:pt idx="23">
                  <c:v>Czech Republic</c:v>
                </c:pt>
                <c:pt idx="24">
                  <c:v>France</c:v>
                </c:pt>
                <c:pt idx="25">
                  <c:v>Finland</c:v>
                </c:pt>
                <c:pt idx="26">
                  <c:v>Estonia</c:v>
                </c:pt>
                <c:pt idx="27">
                  <c:v>Slovak Republic</c:v>
                </c:pt>
                <c:pt idx="28">
                  <c:v>Poland</c:v>
                </c:pt>
                <c:pt idx="29">
                  <c:v>Portugal</c:v>
                </c:pt>
                <c:pt idx="30">
                  <c:v>Japan</c:v>
                </c:pt>
                <c:pt idx="31">
                  <c:v>Hungary</c:v>
                </c:pt>
                <c:pt idx="32">
                  <c:v>Greece</c:v>
                </c:pt>
                <c:pt idx="33">
                  <c:v>Italy</c:v>
                </c:pt>
                <c:pt idx="34">
                  <c:v>Latvia</c:v>
                </c:pt>
                <c:pt idx="35">
                  <c:v>Lithuania</c:v>
                </c:pt>
              </c:strCache>
            </c:strRef>
          </c:cat>
          <c:val>
            <c:numRef>
              <c:f>pop_growth!$H$5:$H$40</c:f>
              <c:numCache>
                <c:formatCode>General</c:formatCode>
                <c:ptCount val="36"/>
                <c:pt idx="0">
                  <c:v>2.1330425892947482</c:v>
                </c:pt>
                <c:pt idx="1">
                  <c:v>1.9736667105517887</c:v>
                </c:pt>
                <c:pt idx="2">
                  <c:v>1.9165299599111016</c:v>
                </c:pt>
                <c:pt idx="3">
                  <c:v>1.8775659839842682</c:v>
                </c:pt>
                <c:pt idx="4">
                  <c:v>1.5003562706517286</c:v>
                </c:pt>
                <c:pt idx="5">
                  <c:v>1.4677793204528251</c:v>
                </c:pt>
                <c:pt idx="6">
                  <c:v>1.3344390109019333</c:v>
                </c:pt>
                <c:pt idx="7">
                  <c:v>1.2274321638104455</c:v>
                </c:pt>
                <c:pt idx="8">
                  <c:v>1.1659207510196257</c:v>
                </c:pt>
                <c:pt idx="9">
                  <c:v>1.1641967226996863</c:v>
                </c:pt>
                <c:pt idx="10">
                  <c:v>1.1474021118303066</c:v>
                </c:pt>
                <c:pt idx="11">
                  <c:v>1.0932375110801404</c:v>
                </c:pt>
                <c:pt idx="12">
                  <c:v>0.88823886690937115</c:v>
                </c:pt>
                <c:pt idx="13">
                  <c:v>0.76793954595683067</c:v>
                </c:pt>
                <c:pt idx="14">
                  <c:v>0.70795939022552412</c:v>
                </c:pt>
                <c:pt idx="15">
                  <c:v>0.66084688552433801</c:v>
                </c:pt>
                <c:pt idx="16">
                  <c:v>0.57104418603332008</c:v>
                </c:pt>
                <c:pt idx="17">
                  <c:v>0.55984638521008623</c:v>
                </c:pt>
                <c:pt idx="18">
                  <c:v>0.54596306946798989</c:v>
                </c:pt>
                <c:pt idx="19">
                  <c:v>0.50804017955221681</c:v>
                </c:pt>
                <c:pt idx="20">
                  <c:v>0.45835377702938301</c:v>
                </c:pt>
                <c:pt idx="21">
                  <c:v>0.30931374663760242</c:v>
                </c:pt>
                <c:pt idx="22">
                  <c:v>0.3055109450461258</c:v>
                </c:pt>
                <c:pt idx="23">
                  <c:v>0.27257017380799486</c:v>
                </c:pt>
                <c:pt idx="24">
                  <c:v>0.26913712186241362</c:v>
                </c:pt>
                <c:pt idx="25">
                  <c:v>0.20986917780314265</c:v>
                </c:pt>
                <c:pt idx="26">
                  <c:v>0.20804608814903192</c:v>
                </c:pt>
                <c:pt idx="27">
                  <c:v>0.12312348539329517</c:v>
                </c:pt>
                <c:pt idx="28">
                  <c:v>-2.6738185898507807E-2</c:v>
                </c:pt>
                <c:pt idx="29">
                  <c:v>-0.15373287934206711</c:v>
                </c:pt>
                <c:pt idx="30">
                  <c:v>-0.18963863378031717</c:v>
                </c:pt>
                <c:pt idx="31">
                  <c:v>-0.19831600503406466</c:v>
                </c:pt>
                <c:pt idx="32">
                  <c:v>-0.27284379388706598</c:v>
                </c:pt>
                <c:pt idx="33">
                  <c:v>-0.34212174003959794</c:v>
                </c:pt>
                <c:pt idx="34">
                  <c:v>-0.7894174380392166</c:v>
                </c:pt>
                <c:pt idx="35">
                  <c:v>-0.80141967338211373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11-4E69-853D-7374ED20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698965184"/>
        <c:axId val="698960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pop_growth!$B$4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pop_growth!$A$5:$A$40</c15:sqref>
                        </c15:formulaRef>
                      </c:ext>
                    </c:extLst>
                    <c:strCache>
                      <c:ptCount val="36"/>
                      <c:pt idx="0">
                        <c:v>Luxembourg</c:v>
                      </c:pt>
                      <c:pt idx="1">
                        <c:v>New Zealand</c:v>
                      </c:pt>
                      <c:pt idx="2">
                        <c:v>Israel</c:v>
                      </c:pt>
                      <c:pt idx="3">
                        <c:v>Iceland</c:v>
                      </c:pt>
                      <c:pt idx="4">
                        <c:v>Australia</c:v>
                      </c:pt>
                      <c:pt idx="5">
                        <c:v>Turkey</c:v>
                      </c:pt>
                      <c:pt idx="6">
                        <c:v>Colombia</c:v>
                      </c:pt>
                      <c:pt idx="7">
                        <c:v>Chile</c:v>
                      </c:pt>
                      <c:pt idx="8">
                        <c:v>Canada</c:v>
                      </c:pt>
                      <c:pt idx="9">
                        <c:v>Ireland</c:v>
                      </c:pt>
                      <c:pt idx="10">
                        <c:v>Mexico</c:v>
                      </c:pt>
                      <c:pt idx="11">
                        <c:v>Sweden</c:v>
                      </c:pt>
                      <c:pt idx="12">
                        <c:v>Switzerland</c:v>
                      </c:pt>
                      <c:pt idx="13">
                        <c:v>Norway</c:v>
                      </c:pt>
                      <c:pt idx="14">
                        <c:v>Austria</c:v>
                      </c:pt>
                      <c:pt idx="15">
                        <c:v>United Kingdom</c:v>
                      </c:pt>
                      <c:pt idx="16">
                        <c:v>United States</c:v>
                      </c:pt>
                      <c:pt idx="17">
                        <c:v>Netherlands</c:v>
                      </c:pt>
                      <c:pt idx="18">
                        <c:v>Denmark</c:v>
                      </c:pt>
                      <c:pt idx="19">
                        <c:v>Belgium</c:v>
                      </c:pt>
                      <c:pt idx="20">
                        <c:v>Germany</c:v>
                      </c:pt>
                      <c:pt idx="21">
                        <c:v>Spain</c:v>
                      </c:pt>
                      <c:pt idx="22">
                        <c:v>Slovenia</c:v>
                      </c:pt>
                      <c:pt idx="23">
                        <c:v>Czech Republic</c:v>
                      </c:pt>
                      <c:pt idx="24">
                        <c:v>France</c:v>
                      </c:pt>
                      <c:pt idx="25">
                        <c:v>Finland</c:v>
                      </c:pt>
                      <c:pt idx="26">
                        <c:v>Estonia</c:v>
                      </c:pt>
                      <c:pt idx="27">
                        <c:v>Slovak Republic</c:v>
                      </c:pt>
                      <c:pt idx="28">
                        <c:v>Poland</c:v>
                      </c:pt>
                      <c:pt idx="29">
                        <c:v>Portugal</c:v>
                      </c:pt>
                      <c:pt idx="30">
                        <c:v>Japan</c:v>
                      </c:pt>
                      <c:pt idx="31">
                        <c:v>Hungary</c:v>
                      </c:pt>
                      <c:pt idx="32">
                        <c:v>Greece</c:v>
                      </c:pt>
                      <c:pt idx="33">
                        <c:v>Italy</c:v>
                      </c:pt>
                      <c:pt idx="34">
                        <c:v>Latvia</c:v>
                      </c:pt>
                      <c:pt idx="35">
                        <c:v>Lithuania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pop_growth!$B$5:$B$40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2.35995118136865</c:v>
                      </c:pt>
                      <c:pt idx="1">
                        <c:v>2.0360339086492001</c:v>
                      </c:pt>
                      <c:pt idx="2">
                        <c:v>1.9812889756208301</c:v>
                      </c:pt>
                      <c:pt idx="3">
                        <c:v>1.0419403866296899</c:v>
                      </c:pt>
                      <c:pt idx="4">
                        <c:v>1.43921665259925</c:v>
                      </c:pt>
                      <c:pt idx="5">
                        <c:v>1.6694815845026301</c:v>
                      </c:pt>
                      <c:pt idx="6">
                        <c:v>1.1704451989867</c:v>
                      </c:pt>
                      <c:pt idx="7">
                        <c:v>1.1777178569181601</c:v>
                      </c:pt>
                      <c:pt idx="8">
                        <c:v>0.74633947796981304</c:v>
                      </c:pt>
                      <c:pt idx="9">
                        <c:v>0.94484530747472795</c:v>
                      </c:pt>
                      <c:pt idx="10">
                        <c:v>1.24116450246976</c:v>
                      </c:pt>
                      <c:pt idx="11">
                        <c:v>1.0574546855167399</c:v>
                      </c:pt>
                      <c:pt idx="12">
                        <c:v>1.13833715247736</c:v>
                      </c:pt>
                      <c:pt idx="13">
                        <c:v>0.99508473695841404</c:v>
                      </c:pt>
                      <c:pt idx="14">
                        <c:v>1.1209925023695799</c:v>
                      </c:pt>
                      <c:pt idx="15">
                        <c:v>0.79236750580285897</c:v>
                      </c:pt>
                      <c:pt idx="16">
                        <c:v>0.73621730882542002</c:v>
                      </c:pt>
                      <c:pt idx="17">
                        <c:v>0.44322008903576898</c:v>
                      </c:pt>
                      <c:pt idx="18">
                        <c:v>0.706423849687002</c:v>
                      </c:pt>
                      <c:pt idx="19">
                        <c:v>0.57944624167779102</c:v>
                      </c:pt>
                      <c:pt idx="20">
                        <c:v>0.86570264395025098</c:v>
                      </c:pt>
                      <c:pt idx="21">
                        <c:v>-7.7588861590047006E-2</c:v>
                      </c:pt>
                      <c:pt idx="22">
                        <c:v>7.5190689011533002E-2</c:v>
                      </c:pt>
                      <c:pt idx="23">
                        <c:v>0.19658874847265301</c:v>
                      </c:pt>
                      <c:pt idx="24">
                        <c:v>0.35556924005829799</c:v>
                      </c:pt>
                      <c:pt idx="25">
                        <c:v>0.32938388581850703</c:v>
                      </c:pt>
                      <c:pt idx="26">
                        <c:v>6.5552529541793803E-2</c:v>
                      </c:pt>
                      <c:pt idx="27">
                        <c:v>9.5033878648276199E-2</c:v>
                      </c:pt>
                      <c:pt idx="28">
                        <c:v>-6.6641100965716807E-2</c:v>
                      </c:pt>
                      <c:pt idx="29">
                        <c:v>-0.41414110199321302</c:v>
                      </c:pt>
                      <c:pt idx="30">
                        <c:v>-0.106124993746747</c:v>
                      </c:pt>
                      <c:pt idx="31">
                        <c:v>-0.23785500198465701</c:v>
                      </c:pt>
                      <c:pt idx="32">
                        <c:v>-0.65886136087833902</c:v>
                      </c:pt>
                      <c:pt idx="33">
                        <c:v>-9.6376133139209494E-2</c:v>
                      </c:pt>
                      <c:pt idx="34">
                        <c:v>-0.81862634094585296</c:v>
                      </c:pt>
                      <c:pt idx="35">
                        <c:v>-0.94075379664620795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511-4E69-853D-7374ED20456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pop_growth!$C$4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pop_growth!$A$5:$A$40</c15:sqref>
                        </c15:formulaRef>
                      </c:ext>
                    </c:extLst>
                    <c:strCache>
                      <c:ptCount val="36"/>
                      <c:pt idx="0">
                        <c:v>Luxembourg</c:v>
                      </c:pt>
                      <c:pt idx="1">
                        <c:v>New Zealand</c:v>
                      </c:pt>
                      <c:pt idx="2">
                        <c:v>Israel</c:v>
                      </c:pt>
                      <c:pt idx="3">
                        <c:v>Iceland</c:v>
                      </c:pt>
                      <c:pt idx="4">
                        <c:v>Australia</c:v>
                      </c:pt>
                      <c:pt idx="5">
                        <c:v>Turkey</c:v>
                      </c:pt>
                      <c:pt idx="6">
                        <c:v>Colombia</c:v>
                      </c:pt>
                      <c:pt idx="7">
                        <c:v>Chile</c:v>
                      </c:pt>
                      <c:pt idx="8">
                        <c:v>Canada</c:v>
                      </c:pt>
                      <c:pt idx="9">
                        <c:v>Ireland</c:v>
                      </c:pt>
                      <c:pt idx="10">
                        <c:v>Mexico</c:v>
                      </c:pt>
                      <c:pt idx="11">
                        <c:v>Sweden</c:v>
                      </c:pt>
                      <c:pt idx="12">
                        <c:v>Switzerland</c:v>
                      </c:pt>
                      <c:pt idx="13">
                        <c:v>Norway</c:v>
                      </c:pt>
                      <c:pt idx="14">
                        <c:v>Austria</c:v>
                      </c:pt>
                      <c:pt idx="15">
                        <c:v>United Kingdom</c:v>
                      </c:pt>
                      <c:pt idx="16">
                        <c:v>United States</c:v>
                      </c:pt>
                      <c:pt idx="17">
                        <c:v>Netherlands</c:v>
                      </c:pt>
                      <c:pt idx="18">
                        <c:v>Denmark</c:v>
                      </c:pt>
                      <c:pt idx="19">
                        <c:v>Belgium</c:v>
                      </c:pt>
                      <c:pt idx="20">
                        <c:v>Germany</c:v>
                      </c:pt>
                      <c:pt idx="21">
                        <c:v>Spain</c:v>
                      </c:pt>
                      <c:pt idx="22">
                        <c:v>Slovenia</c:v>
                      </c:pt>
                      <c:pt idx="23">
                        <c:v>Czech Republic</c:v>
                      </c:pt>
                      <c:pt idx="24">
                        <c:v>France</c:v>
                      </c:pt>
                      <c:pt idx="25">
                        <c:v>Finland</c:v>
                      </c:pt>
                      <c:pt idx="26">
                        <c:v>Estonia</c:v>
                      </c:pt>
                      <c:pt idx="27">
                        <c:v>Slovak Republic</c:v>
                      </c:pt>
                      <c:pt idx="28">
                        <c:v>Poland</c:v>
                      </c:pt>
                      <c:pt idx="29">
                        <c:v>Portugal</c:v>
                      </c:pt>
                      <c:pt idx="30">
                        <c:v>Japan</c:v>
                      </c:pt>
                      <c:pt idx="31">
                        <c:v>Hungary</c:v>
                      </c:pt>
                      <c:pt idx="32">
                        <c:v>Greece</c:v>
                      </c:pt>
                      <c:pt idx="33">
                        <c:v>Italy</c:v>
                      </c:pt>
                      <c:pt idx="34">
                        <c:v>Latvia</c:v>
                      </c:pt>
                      <c:pt idx="35">
                        <c:v>Lithuania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pop_growth!$C$5:$C$40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2.1553119879920501</c:v>
                      </c:pt>
                      <c:pt idx="1">
                        <c:v>2.2460321001558401</c:v>
                      </c:pt>
                      <c:pt idx="2">
                        <c:v>1.9603489624817001</c:v>
                      </c:pt>
                      <c:pt idx="3">
                        <c:v>1.38808149583838</c:v>
                      </c:pt>
                      <c:pt idx="4">
                        <c:v>1.5619404981039899</c:v>
                      </c:pt>
                      <c:pt idx="5">
                        <c:v>1.63994240407574</c:v>
                      </c:pt>
                      <c:pt idx="6">
                        <c:v>1.3676499516175</c:v>
                      </c:pt>
                      <c:pt idx="7">
                        <c:v>1.32520687841934</c:v>
                      </c:pt>
                      <c:pt idx="8">
                        <c:v>1.1323486546660599</c:v>
                      </c:pt>
                      <c:pt idx="9">
                        <c:v>1.12883406399428</c:v>
                      </c:pt>
                      <c:pt idx="10">
                        <c:v>1.2032595058709199</c:v>
                      </c:pt>
                      <c:pt idx="11">
                        <c:v>1.2564539851030501</c:v>
                      </c:pt>
                      <c:pt idx="12">
                        <c:v>1.0920311738725299</c:v>
                      </c:pt>
                      <c:pt idx="13">
                        <c:v>0.88096981535991903</c:v>
                      </c:pt>
                      <c:pt idx="14">
                        <c:v>1.0813962987280199</c:v>
                      </c:pt>
                      <c:pt idx="15">
                        <c:v>0.75787449281192898</c:v>
                      </c:pt>
                      <c:pt idx="16">
                        <c:v>0.72467606745142898</c:v>
                      </c:pt>
                      <c:pt idx="17">
                        <c:v>0.53217887960848897</c:v>
                      </c:pt>
                      <c:pt idx="18">
                        <c:v>0.78039264413516696</c:v>
                      </c:pt>
                      <c:pt idx="19">
                        <c:v>0.50630000245137596</c:v>
                      </c:pt>
                      <c:pt idx="20">
                        <c:v>0.80721853857387105</c:v>
                      </c:pt>
                      <c:pt idx="21">
                        <c:v>8.4430150068073598E-2</c:v>
                      </c:pt>
                      <c:pt idx="22">
                        <c:v>7.3197207241527895E-2</c:v>
                      </c:pt>
                      <c:pt idx="23">
                        <c:v>0.19204841584268401</c:v>
                      </c:pt>
                      <c:pt idx="24">
                        <c:v>0.263868788565368</c:v>
                      </c:pt>
                      <c:pt idx="25">
                        <c:v>0.28742140168763702</c:v>
                      </c:pt>
                      <c:pt idx="26">
                        <c:v>2.9112225554007699E-2</c:v>
                      </c:pt>
                      <c:pt idx="27">
                        <c:v>0.128922329956911</c:v>
                      </c:pt>
                      <c:pt idx="28">
                        <c:v>-4.2985130874349999E-2</c:v>
                      </c:pt>
                      <c:pt idx="29">
                        <c:v>-0.31545901699788298</c:v>
                      </c:pt>
                      <c:pt idx="30">
                        <c:v>-0.115284177050088</c:v>
                      </c:pt>
                      <c:pt idx="31">
                        <c:v>-0.29511060484547802</c:v>
                      </c:pt>
                      <c:pt idx="32">
                        <c:v>-0.41591302827712201</c:v>
                      </c:pt>
                      <c:pt idx="33">
                        <c:v>-0.169884073301448</c:v>
                      </c:pt>
                      <c:pt idx="34">
                        <c:v>-0.91388533222660395</c:v>
                      </c:pt>
                      <c:pt idx="35">
                        <c:v>-1.2706945329885699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511-4E69-853D-7374ED20456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pop_growth!$D$4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pop_growth!$A$5:$A$40</c15:sqref>
                        </c15:formulaRef>
                      </c:ext>
                    </c:extLst>
                    <c:strCache>
                      <c:ptCount val="36"/>
                      <c:pt idx="0">
                        <c:v>Luxembourg</c:v>
                      </c:pt>
                      <c:pt idx="1">
                        <c:v>New Zealand</c:v>
                      </c:pt>
                      <c:pt idx="2">
                        <c:v>Israel</c:v>
                      </c:pt>
                      <c:pt idx="3">
                        <c:v>Iceland</c:v>
                      </c:pt>
                      <c:pt idx="4">
                        <c:v>Australia</c:v>
                      </c:pt>
                      <c:pt idx="5">
                        <c:v>Turkey</c:v>
                      </c:pt>
                      <c:pt idx="6">
                        <c:v>Colombia</c:v>
                      </c:pt>
                      <c:pt idx="7">
                        <c:v>Chile</c:v>
                      </c:pt>
                      <c:pt idx="8">
                        <c:v>Canada</c:v>
                      </c:pt>
                      <c:pt idx="9">
                        <c:v>Ireland</c:v>
                      </c:pt>
                      <c:pt idx="10">
                        <c:v>Mexico</c:v>
                      </c:pt>
                      <c:pt idx="11">
                        <c:v>Sweden</c:v>
                      </c:pt>
                      <c:pt idx="12">
                        <c:v>Switzerland</c:v>
                      </c:pt>
                      <c:pt idx="13">
                        <c:v>Norway</c:v>
                      </c:pt>
                      <c:pt idx="14">
                        <c:v>Austria</c:v>
                      </c:pt>
                      <c:pt idx="15">
                        <c:v>United Kingdom</c:v>
                      </c:pt>
                      <c:pt idx="16">
                        <c:v>United States</c:v>
                      </c:pt>
                      <c:pt idx="17">
                        <c:v>Netherlands</c:v>
                      </c:pt>
                      <c:pt idx="18">
                        <c:v>Denmark</c:v>
                      </c:pt>
                      <c:pt idx="19">
                        <c:v>Belgium</c:v>
                      </c:pt>
                      <c:pt idx="20">
                        <c:v>Germany</c:v>
                      </c:pt>
                      <c:pt idx="21">
                        <c:v>Spain</c:v>
                      </c:pt>
                      <c:pt idx="22">
                        <c:v>Slovenia</c:v>
                      </c:pt>
                      <c:pt idx="23">
                        <c:v>Czech Republic</c:v>
                      </c:pt>
                      <c:pt idx="24">
                        <c:v>France</c:v>
                      </c:pt>
                      <c:pt idx="25">
                        <c:v>Finland</c:v>
                      </c:pt>
                      <c:pt idx="26">
                        <c:v>Estonia</c:v>
                      </c:pt>
                      <c:pt idx="27">
                        <c:v>Slovak Republic</c:v>
                      </c:pt>
                      <c:pt idx="28">
                        <c:v>Poland</c:v>
                      </c:pt>
                      <c:pt idx="29">
                        <c:v>Portugal</c:v>
                      </c:pt>
                      <c:pt idx="30">
                        <c:v>Japan</c:v>
                      </c:pt>
                      <c:pt idx="31">
                        <c:v>Hungary</c:v>
                      </c:pt>
                      <c:pt idx="32">
                        <c:v>Greece</c:v>
                      </c:pt>
                      <c:pt idx="33">
                        <c:v>Italy</c:v>
                      </c:pt>
                      <c:pt idx="34">
                        <c:v>Latvia</c:v>
                      </c:pt>
                      <c:pt idx="35">
                        <c:v>Lithuania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pop_growth!$D$5:$D$40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2.4309764177611499</c:v>
                      </c:pt>
                      <c:pt idx="1">
                        <c:v>2.0887227228193601</c:v>
                      </c:pt>
                      <c:pt idx="2">
                        <c:v>1.93872567441099</c:v>
                      </c:pt>
                      <c:pt idx="3">
                        <c:v>2.3455826764386201</c:v>
                      </c:pt>
                      <c:pt idx="4">
                        <c:v>1.6845231084543399</c:v>
                      </c:pt>
                      <c:pt idx="5">
                        <c:v>1.6013122336585801</c:v>
                      </c:pt>
                      <c:pt idx="6">
                        <c:v>1.5137474347042099</c:v>
                      </c:pt>
                      <c:pt idx="7">
                        <c:v>1.4251414208753499</c:v>
                      </c:pt>
                      <c:pt idx="8">
                        <c:v>1.1996821541999201</c:v>
                      </c:pt>
                      <c:pt idx="9">
                        <c:v>1.08867556062</c:v>
                      </c:pt>
                      <c:pt idx="10">
                        <c:v>1.1639669496357901</c:v>
                      </c:pt>
                      <c:pt idx="11">
                        <c:v>1.34744505956262</c:v>
                      </c:pt>
                      <c:pt idx="12">
                        <c:v>0.93315588873865296</c:v>
                      </c:pt>
                      <c:pt idx="13">
                        <c:v>0.80767318188494797</c:v>
                      </c:pt>
                      <c:pt idx="14">
                        <c:v>0.69462110360498297</c:v>
                      </c:pt>
                      <c:pt idx="15">
                        <c:v>0.67937447392422301</c:v>
                      </c:pt>
                      <c:pt idx="16">
                        <c:v>0.63264399508255997</c:v>
                      </c:pt>
                      <c:pt idx="17">
                        <c:v>0.59120336616411795</c:v>
                      </c:pt>
                      <c:pt idx="18">
                        <c:v>0.64335090373735604</c:v>
                      </c:pt>
                      <c:pt idx="19">
                        <c:v>0.38522801837236897</c:v>
                      </c:pt>
                      <c:pt idx="20">
                        <c:v>0.37372455989583803</c:v>
                      </c:pt>
                      <c:pt idx="21">
                        <c:v>0.23458792296856301</c:v>
                      </c:pt>
                      <c:pt idx="22">
                        <c:v>6.5159039249015199E-2</c:v>
                      </c:pt>
                      <c:pt idx="23">
                        <c:v>0.26564266354898503</c:v>
                      </c:pt>
                      <c:pt idx="24">
                        <c:v>0.29020211635109</c:v>
                      </c:pt>
                      <c:pt idx="25">
                        <c:v>0.23467053170545299</c:v>
                      </c:pt>
                      <c:pt idx="26">
                        <c:v>0.12107063146668701</c:v>
                      </c:pt>
                      <c:pt idx="27">
                        <c:v>0.15517899568740601</c:v>
                      </c:pt>
                      <c:pt idx="28">
                        <c:v>1.24800985844923E-2</c:v>
                      </c:pt>
                      <c:pt idx="29">
                        <c:v>-0.24388941035881201</c:v>
                      </c:pt>
                      <c:pt idx="30">
                        <c:v>-0.16448403637078499</c:v>
                      </c:pt>
                      <c:pt idx="31">
                        <c:v>-0.26586093225551699</c:v>
                      </c:pt>
                      <c:pt idx="32">
                        <c:v>-0.19778322475979199</c:v>
                      </c:pt>
                      <c:pt idx="33">
                        <c:v>-0.14986111697397</c:v>
                      </c:pt>
                      <c:pt idx="34">
                        <c:v>-0.88621557329239198</c:v>
                      </c:pt>
                      <c:pt idx="35">
                        <c:v>-1.3983222009210201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511-4E69-853D-7374ED20456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pop_growth!$E$4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pop_growth!$A$5:$A$40</c15:sqref>
                        </c15:formulaRef>
                      </c:ext>
                    </c:extLst>
                    <c:strCache>
                      <c:ptCount val="36"/>
                      <c:pt idx="0">
                        <c:v>Luxembourg</c:v>
                      </c:pt>
                      <c:pt idx="1">
                        <c:v>New Zealand</c:v>
                      </c:pt>
                      <c:pt idx="2">
                        <c:v>Israel</c:v>
                      </c:pt>
                      <c:pt idx="3">
                        <c:v>Iceland</c:v>
                      </c:pt>
                      <c:pt idx="4">
                        <c:v>Australia</c:v>
                      </c:pt>
                      <c:pt idx="5">
                        <c:v>Turkey</c:v>
                      </c:pt>
                      <c:pt idx="6">
                        <c:v>Colombia</c:v>
                      </c:pt>
                      <c:pt idx="7">
                        <c:v>Chile</c:v>
                      </c:pt>
                      <c:pt idx="8">
                        <c:v>Canada</c:v>
                      </c:pt>
                      <c:pt idx="9">
                        <c:v>Ireland</c:v>
                      </c:pt>
                      <c:pt idx="10">
                        <c:v>Mexico</c:v>
                      </c:pt>
                      <c:pt idx="11">
                        <c:v>Sweden</c:v>
                      </c:pt>
                      <c:pt idx="12">
                        <c:v>Switzerland</c:v>
                      </c:pt>
                      <c:pt idx="13">
                        <c:v>Norway</c:v>
                      </c:pt>
                      <c:pt idx="14">
                        <c:v>Austria</c:v>
                      </c:pt>
                      <c:pt idx="15">
                        <c:v>United Kingdom</c:v>
                      </c:pt>
                      <c:pt idx="16">
                        <c:v>United States</c:v>
                      </c:pt>
                      <c:pt idx="17">
                        <c:v>Netherlands</c:v>
                      </c:pt>
                      <c:pt idx="18">
                        <c:v>Denmark</c:v>
                      </c:pt>
                      <c:pt idx="19">
                        <c:v>Belgium</c:v>
                      </c:pt>
                      <c:pt idx="20">
                        <c:v>Germany</c:v>
                      </c:pt>
                      <c:pt idx="21">
                        <c:v>Spain</c:v>
                      </c:pt>
                      <c:pt idx="22">
                        <c:v>Slovenia</c:v>
                      </c:pt>
                      <c:pt idx="23">
                        <c:v>Czech Republic</c:v>
                      </c:pt>
                      <c:pt idx="24">
                        <c:v>France</c:v>
                      </c:pt>
                      <c:pt idx="25">
                        <c:v>Finland</c:v>
                      </c:pt>
                      <c:pt idx="26">
                        <c:v>Estonia</c:v>
                      </c:pt>
                      <c:pt idx="27">
                        <c:v>Slovak Republic</c:v>
                      </c:pt>
                      <c:pt idx="28">
                        <c:v>Poland</c:v>
                      </c:pt>
                      <c:pt idx="29">
                        <c:v>Portugal</c:v>
                      </c:pt>
                      <c:pt idx="30">
                        <c:v>Japan</c:v>
                      </c:pt>
                      <c:pt idx="31">
                        <c:v>Hungary</c:v>
                      </c:pt>
                      <c:pt idx="32">
                        <c:v>Greece</c:v>
                      </c:pt>
                      <c:pt idx="33">
                        <c:v>Italy</c:v>
                      </c:pt>
                      <c:pt idx="34">
                        <c:v>Latvia</c:v>
                      </c:pt>
                      <c:pt idx="35">
                        <c:v>Lithuania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pop_growth!$E$5:$E$40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1.9288375139876499</c:v>
                      </c:pt>
                      <c:pt idx="1">
                        <c:v>1.79124016759035</c:v>
                      </c:pt>
                      <c:pt idx="2">
                        <c:v>1.92662286520241</c:v>
                      </c:pt>
                      <c:pt idx="3">
                        <c:v>2.6781427692290398</c:v>
                      </c:pt>
                      <c:pt idx="4">
                        <c:v>1.5361055157038801</c:v>
                      </c:pt>
                      <c:pt idx="5">
                        <c:v>1.49723204842519</c:v>
                      </c:pt>
                      <c:pt idx="6">
                        <c:v>1.52423594388212</c:v>
                      </c:pt>
                      <c:pt idx="7">
                        <c:v>1.3910642329343099</c:v>
                      </c:pt>
                      <c:pt idx="8">
                        <c:v>1.412548033188</c:v>
                      </c:pt>
                      <c:pt idx="9">
                        <c:v>1.2388754525894601</c:v>
                      </c:pt>
                      <c:pt idx="10">
                        <c:v>1.1264147913414899</c:v>
                      </c:pt>
                      <c:pt idx="11">
                        <c:v>1.1616451599603901</c:v>
                      </c:pt>
                      <c:pt idx="12">
                        <c:v>0.73663397517252205</c:v>
                      </c:pt>
                      <c:pt idx="13">
                        <c:v>0.660090844249</c:v>
                      </c:pt>
                      <c:pt idx="14">
                        <c:v>0.48707192476899902</c:v>
                      </c:pt>
                      <c:pt idx="15">
                        <c:v>0.60592913221255196</c:v>
                      </c:pt>
                      <c:pt idx="16">
                        <c:v>0.52643539556405305</c:v>
                      </c:pt>
                      <c:pt idx="17">
                        <c:v>0.58393340892083201</c:v>
                      </c:pt>
                      <c:pt idx="18">
                        <c:v>0.49583892587912898</c:v>
                      </c:pt>
                      <c:pt idx="19">
                        <c:v>0.45518469527502198</c:v>
                      </c:pt>
                      <c:pt idx="20">
                        <c:v>0.30052670199206499</c:v>
                      </c:pt>
                      <c:pt idx="21">
                        <c:v>0.43798299372869798</c:v>
                      </c:pt>
                      <c:pt idx="22">
                        <c:v>0.36258439513476398</c:v>
                      </c:pt>
                      <c:pt idx="23">
                        <c:v>0.33442726229979403</c:v>
                      </c:pt>
                      <c:pt idx="24">
                        <c:v>0.27445184905679498</c:v>
                      </c:pt>
                      <c:pt idx="25">
                        <c:v>0.132641040791912</c:v>
                      </c:pt>
                      <c:pt idx="26">
                        <c:v>0.34803913798054298</c:v>
                      </c:pt>
                      <c:pt idx="27">
                        <c:v>0.13850815961132601</c:v>
                      </c:pt>
                      <c:pt idx="28">
                        <c:v>-2.0013278283841901E-4</c:v>
                      </c:pt>
                      <c:pt idx="29">
                        <c:v>-0.160104021146769</c:v>
                      </c:pt>
                      <c:pt idx="30">
                        <c:v>-0.20267034501789599</c:v>
                      </c:pt>
                      <c:pt idx="31">
                        <c:v>-0.12678695165283799</c:v>
                      </c:pt>
                      <c:pt idx="32">
                        <c:v>-0.20288023825916501</c:v>
                      </c:pt>
                      <c:pt idx="33">
                        <c:v>-0.19006364011379101</c:v>
                      </c:pt>
                      <c:pt idx="34">
                        <c:v>-0.77913839619223102</c:v>
                      </c:pt>
                      <c:pt idx="35">
                        <c:v>-0.95419045920996903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511-4E69-853D-7374ED20456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pop_growth!$F$4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pop_growth!$A$5:$A$40</c15:sqref>
                        </c15:formulaRef>
                      </c:ext>
                    </c:extLst>
                    <c:strCache>
                      <c:ptCount val="36"/>
                      <c:pt idx="0">
                        <c:v>Luxembourg</c:v>
                      </c:pt>
                      <c:pt idx="1">
                        <c:v>New Zealand</c:v>
                      </c:pt>
                      <c:pt idx="2">
                        <c:v>Israel</c:v>
                      </c:pt>
                      <c:pt idx="3">
                        <c:v>Iceland</c:v>
                      </c:pt>
                      <c:pt idx="4">
                        <c:v>Australia</c:v>
                      </c:pt>
                      <c:pt idx="5">
                        <c:v>Turkey</c:v>
                      </c:pt>
                      <c:pt idx="6">
                        <c:v>Colombia</c:v>
                      </c:pt>
                      <c:pt idx="7">
                        <c:v>Chile</c:v>
                      </c:pt>
                      <c:pt idx="8">
                        <c:v>Canada</c:v>
                      </c:pt>
                      <c:pt idx="9">
                        <c:v>Ireland</c:v>
                      </c:pt>
                      <c:pt idx="10">
                        <c:v>Mexico</c:v>
                      </c:pt>
                      <c:pt idx="11">
                        <c:v>Sweden</c:v>
                      </c:pt>
                      <c:pt idx="12">
                        <c:v>Switzerland</c:v>
                      </c:pt>
                      <c:pt idx="13">
                        <c:v>Norway</c:v>
                      </c:pt>
                      <c:pt idx="14">
                        <c:v>Austria</c:v>
                      </c:pt>
                      <c:pt idx="15">
                        <c:v>United Kingdom</c:v>
                      </c:pt>
                      <c:pt idx="16">
                        <c:v>United States</c:v>
                      </c:pt>
                      <c:pt idx="17">
                        <c:v>Netherlands</c:v>
                      </c:pt>
                      <c:pt idx="18">
                        <c:v>Denmark</c:v>
                      </c:pt>
                      <c:pt idx="19">
                        <c:v>Belgium</c:v>
                      </c:pt>
                      <c:pt idx="20">
                        <c:v>Germany</c:v>
                      </c:pt>
                      <c:pt idx="21">
                        <c:v>Spain</c:v>
                      </c:pt>
                      <c:pt idx="22">
                        <c:v>Slovenia</c:v>
                      </c:pt>
                      <c:pt idx="23">
                        <c:v>Czech Republic</c:v>
                      </c:pt>
                      <c:pt idx="24">
                        <c:v>France</c:v>
                      </c:pt>
                      <c:pt idx="25">
                        <c:v>Finland</c:v>
                      </c:pt>
                      <c:pt idx="26">
                        <c:v>Estonia</c:v>
                      </c:pt>
                      <c:pt idx="27">
                        <c:v>Slovak Republic</c:v>
                      </c:pt>
                      <c:pt idx="28">
                        <c:v>Poland</c:v>
                      </c:pt>
                      <c:pt idx="29">
                        <c:v>Portugal</c:v>
                      </c:pt>
                      <c:pt idx="30">
                        <c:v>Japan</c:v>
                      </c:pt>
                      <c:pt idx="31">
                        <c:v>Hungary</c:v>
                      </c:pt>
                      <c:pt idx="32">
                        <c:v>Greece</c:v>
                      </c:pt>
                      <c:pt idx="33">
                        <c:v>Italy</c:v>
                      </c:pt>
                      <c:pt idx="34">
                        <c:v>Latvia</c:v>
                      </c:pt>
                      <c:pt idx="35">
                        <c:v>Lithuania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pop_growth!$F$5:$F$40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1.9628449198635001</c:v>
                      </c:pt>
                      <c:pt idx="1">
                        <c:v>1.59316723078585</c:v>
                      </c:pt>
                      <c:pt idx="2">
                        <c:v>1.9089826395799401</c:v>
                      </c:pt>
                      <c:pt idx="3">
                        <c:v>2.1989322582616602</c:v>
                      </c:pt>
                      <c:pt idx="4">
                        <c:v>1.5216536774909499</c:v>
                      </c:pt>
                      <c:pt idx="5">
                        <c:v>1.31451369970442</c:v>
                      </c:pt>
                      <c:pt idx="6">
                        <c:v>1.35678804331132</c:v>
                      </c:pt>
                      <c:pt idx="7">
                        <c:v>1.18293256569455</c:v>
                      </c:pt>
                      <c:pt idx="8">
                        <c:v>1.4150146995353401</c:v>
                      </c:pt>
                      <c:pt idx="9">
                        <c:v>1.3676269536379699</c:v>
                      </c:pt>
                      <c:pt idx="10">
                        <c:v>1.0913668871746101</c:v>
                      </c:pt>
                      <c:pt idx="11">
                        <c:v>1.01372226345511</c:v>
                      </c:pt>
                      <c:pt idx="12">
                        <c:v>0.71331366844432897</c:v>
                      </c:pt>
                      <c:pt idx="13">
                        <c:v>0.67506137324564397</c:v>
                      </c:pt>
                      <c:pt idx="14">
                        <c:v>0.444673639004876</c:v>
                      </c:pt>
                      <c:pt idx="15">
                        <c:v>0.56413111339989697</c:v>
                      </c:pt>
                      <c:pt idx="16">
                        <c:v>0.455381285963537</c:v>
                      </c:pt>
                      <c:pt idx="17">
                        <c:v>0.65507157480522005</c:v>
                      </c:pt>
                      <c:pt idx="18">
                        <c:v>0.358130915892652</c:v>
                      </c:pt>
                      <c:pt idx="19">
                        <c:v>0.540461327098122</c:v>
                      </c:pt>
                      <c:pt idx="20">
                        <c:v>0.22551987421288</c:v>
                      </c:pt>
                      <c:pt idx="21">
                        <c:v>0.71492360799001797</c:v>
                      </c:pt>
                      <c:pt idx="22">
                        <c:v>0.69630404633335696</c:v>
                      </c:pt>
                      <c:pt idx="23">
                        <c:v>0.39378886420217502</c:v>
                      </c:pt>
                      <c:pt idx="24">
                        <c:v>0.218824148997353</c:v>
                      </c:pt>
                      <c:pt idx="25">
                        <c:v>0.110191690491055</c:v>
                      </c:pt>
                      <c:pt idx="26">
                        <c:v>0.37155438903747701</c:v>
                      </c:pt>
                      <c:pt idx="27">
                        <c:v>0.13532807284086501</c:v>
                      </c:pt>
                      <c:pt idx="28">
                        <c:v>-2.44271070993493E-2</c:v>
                      </c:pt>
                      <c:pt idx="29">
                        <c:v>2.3733494649711501E-2</c:v>
                      </c:pt>
                      <c:pt idx="30">
                        <c:v>-0.20899947290229301</c:v>
                      </c:pt>
                      <c:pt idx="31">
                        <c:v>-4.52557101106228E-2</c:v>
                      </c:pt>
                      <c:pt idx="32">
                        <c:v>-0.105339392724138</c:v>
                      </c:pt>
                      <c:pt idx="33">
                        <c:v>-1.1530284238995201</c:v>
                      </c:pt>
                      <c:pt idx="34">
                        <c:v>-0.69523914013606603</c:v>
                      </c:pt>
                      <c:pt idx="35">
                        <c:v>-0.264704354944785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511-4E69-853D-7374ED20456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pop_growth!$G$4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pop_growth!$A$5:$A$40</c15:sqref>
                        </c15:formulaRef>
                      </c:ext>
                    </c:extLst>
                    <c:strCache>
                      <c:ptCount val="36"/>
                      <c:pt idx="0">
                        <c:v>Luxembourg</c:v>
                      </c:pt>
                      <c:pt idx="1">
                        <c:v>New Zealand</c:v>
                      </c:pt>
                      <c:pt idx="2">
                        <c:v>Israel</c:v>
                      </c:pt>
                      <c:pt idx="3">
                        <c:v>Iceland</c:v>
                      </c:pt>
                      <c:pt idx="4">
                        <c:v>Australia</c:v>
                      </c:pt>
                      <c:pt idx="5">
                        <c:v>Turkey</c:v>
                      </c:pt>
                      <c:pt idx="6">
                        <c:v>Colombia</c:v>
                      </c:pt>
                      <c:pt idx="7">
                        <c:v>Chile</c:v>
                      </c:pt>
                      <c:pt idx="8">
                        <c:v>Canada</c:v>
                      </c:pt>
                      <c:pt idx="9">
                        <c:v>Ireland</c:v>
                      </c:pt>
                      <c:pt idx="10">
                        <c:v>Mexico</c:v>
                      </c:pt>
                      <c:pt idx="11">
                        <c:v>Sweden</c:v>
                      </c:pt>
                      <c:pt idx="12">
                        <c:v>Switzerland</c:v>
                      </c:pt>
                      <c:pt idx="13">
                        <c:v>Norway</c:v>
                      </c:pt>
                      <c:pt idx="14">
                        <c:v>Austria</c:v>
                      </c:pt>
                      <c:pt idx="15">
                        <c:v>United Kingdom</c:v>
                      </c:pt>
                      <c:pt idx="16">
                        <c:v>United States</c:v>
                      </c:pt>
                      <c:pt idx="17">
                        <c:v>Netherlands</c:v>
                      </c:pt>
                      <c:pt idx="18">
                        <c:v>Denmark</c:v>
                      </c:pt>
                      <c:pt idx="19">
                        <c:v>Belgium</c:v>
                      </c:pt>
                      <c:pt idx="20">
                        <c:v>Germany</c:v>
                      </c:pt>
                      <c:pt idx="21">
                        <c:v>Spain</c:v>
                      </c:pt>
                      <c:pt idx="22">
                        <c:v>Slovenia</c:v>
                      </c:pt>
                      <c:pt idx="23">
                        <c:v>Czech Republic</c:v>
                      </c:pt>
                      <c:pt idx="24">
                        <c:v>France</c:v>
                      </c:pt>
                      <c:pt idx="25">
                        <c:v>Finland</c:v>
                      </c:pt>
                      <c:pt idx="26">
                        <c:v>Estonia</c:v>
                      </c:pt>
                      <c:pt idx="27">
                        <c:v>Slovak Republic</c:v>
                      </c:pt>
                      <c:pt idx="28">
                        <c:v>Poland</c:v>
                      </c:pt>
                      <c:pt idx="29">
                        <c:v>Portugal</c:v>
                      </c:pt>
                      <c:pt idx="30">
                        <c:v>Japan</c:v>
                      </c:pt>
                      <c:pt idx="31">
                        <c:v>Hungary</c:v>
                      </c:pt>
                      <c:pt idx="32">
                        <c:v>Greece</c:v>
                      </c:pt>
                      <c:pt idx="33">
                        <c:v>Italy</c:v>
                      </c:pt>
                      <c:pt idx="34">
                        <c:v>Latvia</c:v>
                      </c:pt>
                      <c:pt idx="35">
                        <c:v>Lithuania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pop_growth!$G$5:$G$40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1.9603335147954899</c:v>
                      </c:pt>
                      <c:pt idx="1">
                        <c:v>2.0868041333101299</c:v>
                      </c:pt>
                      <c:pt idx="2">
                        <c:v>1.7832106421707401</c:v>
                      </c:pt>
                      <c:pt idx="3">
                        <c:v>1.61271631750822</c:v>
                      </c:pt>
                      <c:pt idx="4">
                        <c:v>1.2586981715579599</c:v>
                      </c:pt>
                      <c:pt idx="5">
                        <c:v>1.0841939523503901</c:v>
                      </c:pt>
                      <c:pt idx="6">
                        <c:v>1.07376749290975</c:v>
                      </c:pt>
                      <c:pt idx="7">
                        <c:v>0.86253002802096301</c:v>
                      </c:pt>
                      <c:pt idx="8">
                        <c:v>1.08959148655862</c:v>
                      </c:pt>
                      <c:pt idx="9">
                        <c:v>1.2163229978816801</c:v>
                      </c:pt>
                      <c:pt idx="10">
                        <c:v>1.05824003448927</c:v>
                      </c:pt>
                      <c:pt idx="11">
                        <c:v>0.72270391288293401</c:v>
                      </c:pt>
                      <c:pt idx="12">
                        <c:v>0.71596134275083301</c:v>
                      </c:pt>
                      <c:pt idx="13">
                        <c:v>0.58875732404305903</c:v>
                      </c:pt>
                      <c:pt idx="14">
                        <c:v>0.41900087287668702</c:v>
                      </c:pt>
                      <c:pt idx="15">
                        <c:v>0.56540459499456797</c:v>
                      </c:pt>
                      <c:pt idx="16">
                        <c:v>0.35091106331292099</c:v>
                      </c:pt>
                      <c:pt idx="17">
                        <c:v>0.55347099272609002</c:v>
                      </c:pt>
                      <c:pt idx="18">
                        <c:v>0.29164117747663298</c:v>
                      </c:pt>
                      <c:pt idx="19">
                        <c:v>0.58162079243862097</c:v>
                      </c:pt>
                      <c:pt idx="20">
                        <c:v>0.177430343551393</c:v>
                      </c:pt>
                      <c:pt idx="21">
                        <c:v>0.46154666666030902</c:v>
                      </c:pt>
                      <c:pt idx="22">
                        <c:v>0.560630293306558</c:v>
                      </c:pt>
                      <c:pt idx="23">
                        <c:v>0.252925088481678</c:v>
                      </c:pt>
                      <c:pt idx="24">
                        <c:v>0.211906588145578</c:v>
                      </c:pt>
                      <c:pt idx="25">
                        <c:v>0.16490651632429201</c:v>
                      </c:pt>
                      <c:pt idx="26">
                        <c:v>0.31294761531368298</c:v>
                      </c:pt>
                      <c:pt idx="27">
                        <c:v>8.5769475614986795E-2</c:v>
                      </c:pt>
                      <c:pt idx="28">
                        <c:v>-3.8655742253284602E-2</c:v>
                      </c:pt>
                      <c:pt idx="29">
                        <c:v>0.18746277979456299</c:v>
                      </c:pt>
                      <c:pt idx="30">
                        <c:v>-0.34026877759409402</c:v>
                      </c:pt>
                      <c:pt idx="31">
                        <c:v>-0.21902682935527501</c:v>
                      </c:pt>
                      <c:pt idx="32">
                        <c:v>-5.6285518423839803E-2</c:v>
                      </c:pt>
                      <c:pt idx="33">
                        <c:v>-0.29351705280964902</c:v>
                      </c:pt>
                      <c:pt idx="34">
                        <c:v>-0.64339984544215301</c:v>
                      </c:pt>
                      <c:pt idx="35">
                        <c:v>2.0147304417869102E-2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511-4E69-853D-7374ED204564}"/>
                  </c:ext>
                </c:extLst>
              </c15:ser>
            </c15:filteredBarSeries>
          </c:ext>
        </c:extLst>
      </c:barChart>
      <c:catAx>
        <c:axId val="69896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  <a:latin typeface="David" panose="020E0502060401010101" pitchFamily="34" charset="-79"/>
                    <a:cs typeface="David" panose="020E0502060401010101" pitchFamily="34" charset="-79"/>
                  </a:rPr>
                  <a:t>SOURCE: Based on OECD</a:t>
                </a:r>
                <a:endParaRPr lang="he-IL" sz="800">
                  <a:effectLst/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4.3859103958902315E-2"/>
              <c:y val="0.94468208231026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98960592"/>
        <c:crosses val="autoZero"/>
        <c:auto val="1"/>
        <c:lblAlgn val="ctr"/>
        <c:lblOffset val="100"/>
        <c:noMultiLvlLbl val="0"/>
      </c:catAx>
      <c:valAx>
        <c:axId val="69896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989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387840"/>
        <c:axId val="374389376"/>
      </c:lineChart>
      <c:catAx>
        <c:axId val="37438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374389376"/>
        <c:crosses val="autoZero"/>
        <c:auto val="1"/>
        <c:lblAlgn val="ctr"/>
        <c:lblOffset val="100"/>
        <c:noMultiLvlLbl val="0"/>
      </c:catAx>
      <c:valAx>
        <c:axId val="374389376"/>
        <c:scaling>
          <c:orientation val="minMax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crossAx val="374387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Share of the population aged 25-64 with Tertiary-Level education
</a:t>
            </a:r>
            <a:r>
              <a:rPr lang="en-US" sz="1400"/>
              <a:t>(2019,  International Comparison)</a:t>
            </a:r>
          </a:p>
        </c:rich>
      </c:tx>
      <c:layout>
        <c:manualLayout>
          <c:xMode val="edge"/>
          <c:yMode val="edge"/>
          <c:x val="0.12826387489690708"/>
          <c:y val="1.2533590041056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499523749047498"/>
          <c:w val="0.92931195191286609"/>
          <c:h val="0.60337062201902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4F81BD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BC1B-4319-AC3D-4A9F92B9F4F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BC1B-4319-AC3D-4A9F92B9F4F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1B-4319-AC3D-4A9F92B9F4F4}"/>
              </c:ext>
            </c:extLst>
          </c:dPt>
          <c:dPt>
            <c:idx val="15"/>
            <c:invertIfNegative val="0"/>
            <c:bubble3D val="0"/>
            <c:spPr>
              <a:solidFill>
                <a:srgbClr val="8064A2">
                  <a:lumMod val="100000"/>
                </a:srgbClr>
              </a:solidFill>
              <a:ln w="9525" cap="flat" cmpd="sng" algn="ctr">
                <a:solidFill>
                  <a:srgbClr val="8064A2">
                    <a:lumMod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6-BC1B-4319-AC3D-4A9F92B9F4F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1B-4319-AC3D-4A9F92B9F4F4}"/>
              </c:ext>
            </c:extLst>
          </c:dPt>
          <c:dPt>
            <c:idx val="32"/>
            <c:invertIfNegative val="0"/>
            <c:bubble3D val="0"/>
            <c:spPr>
              <a:solidFill>
                <a:srgbClr val="F79646">
                  <a:lumMod val="100000"/>
                </a:srgbClr>
              </a:solidFill>
              <a:ln w="9525" cap="flat" cmpd="sng" algn="ctr">
                <a:solidFill>
                  <a:srgbClr val="F79646">
                    <a:lumMod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9-BC1B-4319-AC3D-4A9F92B9F4F4}"/>
              </c:ext>
            </c:extLst>
          </c:dPt>
          <c:dLbls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1B-4319-AC3D-4A9F92B9F4F4}"/>
                </c:ext>
              </c:extLst>
            </c:dLbl>
            <c:dLbl>
              <c:idx val="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C1B-4319-AC3D-4A9F92B9F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data23!$A$4:$A$39</c:f>
              <c:strCache>
                <c:ptCount val="36"/>
                <c:pt idx="0">
                  <c:v>Mexico</c:v>
                </c:pt>
                <c:pt idx="1">
                  <c:v>Italy</c:v>
                </c:pt>
                <c:pt idx="2">
                  <c:v>Turkey</c:v>
                </c:pt>
                <c:pt idx="3">
                  <c:v>Czech</c:v>
                </c:pt>
                <c:pt idx="4">
                  <c:v>Chile*</c:v>
                </c:pt>
                <c:pt idx="5">
                  <c:v>Slovakia</c:v>
                </c:pt>
                <c:pt idx="6">
                  <c:v>Hungary</c:v>
                </c:pt>
                <c:pt idx="7">
                  <c:v>Portugal</c:v>
                </c:pt>
                <c:pt idx="8">
                  <c:v>Germany</c:v>
                </c:pt>
                <c:pt idx="9">
                  <c:v>Greece</c:v>
                </c:pt>
                <c:pt idx="10">
                  <c:v>Poland</c:v>
                </c:pt>
                <c:pt idx="11">
                  <c:v>Slovenia</c:v>
                </c:pt>
                <c:pt idx="12">
                  <c:v>Austria</c:v>
                </c:pt>
                <c:pt idx="13">
                  <c:v>Latvia</c:v>
                </c:pt>
                <c:pt idx="14">
                  <c:v>France</c:v>
                </c:pt>
                <c:pt idx="15">
                  <c:v>OECD</c:v>
                </c:pt>
                <c:pt idx="16">
                  <c:v>Spain</c:v>
                </c:pt>
                <c:pt idx="17">
                  <c:v>New zealand</c:v>
                </c:pt>
                <c:pt idx="18">
                  <c:v>Denmark</c:v>
                </c:pt>
                <c:pt idx="19">
                  <c:v>Netherlands</c:v>
                </c:pt>
                <c:pt idx="20">
                  <c:v>Belgium</c:v>
                </c:pt>
                <c:pt idx="21">
                  <c:v>Estonia</c:v>
                </c:pt>
                <c:pt idx="22">
                  <c:v>Sweden</c:v>
                </c:pt>
                <c:pt idx="23">
                  <c:v>Norway</c:v>
                </c:pt>
                <c:pt idx="24">
                  <c:v>Switzerland</c:v>
                </c:pt>
                <c:pt idx="25">
                  <c:v>Iceland</c:v>
                </c:pt>
                <c:pt idx="26">
                  <c:v>Finland</c:v>
                </c:pt>
                <c:pt idx="27">
                  <c:v>Australia</c:v>
                </c:pt>
                <c:pt idx="28">
                  <c:v>United Kingdom</c:v>
                </c:pt>
                <c:pt idx="29">
                  <c:v>Ireland</c:v>
                </c:pt>
                <c:pt idx="30">
                  <c:v>United States</c:v>
                </c:pt>
                <c:pt idx="31">
                  <c:v>Korea</c:v>
                </c:pt>
                <c:pt idx="32">
                  <c:v>Israel</c:v>
                </c:pt>
                <c:pt idx="33">
                  <c:v>Luxembourg</c:v>
                </c:pt>
                <c:pt idx="34">
                  <c:v>Japan</c:v>
                </c:pt>
                <c:pt idx="35">
                  <c:v>Canada</c:v>
                </c:pt>
              </c:strCache>
            </c:strRef>
          </c:cat>
          <c:val>
            <c:numRef>
              <c:f>data23!$C$4:$C$39</c:f>
              <c:numCache>
                <c:formatCode>#,##0.0</c:formatCode>
                <c:ptCount val="36"/>
                <c:pt idx="0">
                  <c:v>18.259947</c:v>
                </c:pt>
                <c:pt idx="1">
                  <c:v>19.632418000000001</c:v>
                </c:pt>
                <c:pt idx="2">
                  <c:v>21.951159000000001</c:v>
                </c:pt>
                <c:pt idx="3">
                  <c:v>24.212392999999999</c:v>
                </c:pt>
                <c:pt idx="4">
                  <c:v>25.168178999999999</c:v>
                </c:pt>
                <c:pt idx="5">
                  <c:v>25.786273999999999</c:v>
                </c:pt>
                <c:pt idx="6">
                  <c:v>25.981535000000001</c:v>
                </c:pt>
                <c:pt idx="7">
                  <c:v>26.284127999999999</c:v>
                </c:pt>
                <c:pt idx="8">
                  <c:v>29.900126</c:v>
                </c:pt>
                <c:pt idx="9">
                  <c:v>31.890485999999999</c:v>
                </c:pt>
                <c:pt idx="10">
                  <c:v>32.014766999999999</c:v>
                </c:pt>
                <c:pt idx="11">
                  <c:v>33.283279</c:v>
                </c:pt>
                <c:pt idx="12">
                  <c:v>33.773777000000003</c:v>
                </c:pt>
                <c:pt idx="13">
                  <c:v>35.707732999999998</c:v>
                </c:pt>
                <c:pt idx="14">
                  <c:v>37.904724000000002</c:v>
                </c:pt>
                <c:pt idx="15">
                  <c:v>38.274739257142862</c:v>
                </c:pt>
                <c:pt idx="16">
                  <c:v>38.596992</c:v>
                </c:pt>
                <c:pt idx="17">
                  <c:v>39.065784000000001</c:v>
                </c:pt>
                <c:pt idx="18">
                  <c:v>40.353836000000001</c:v>
                </c:pt>
                <c:pt idx="19">
                  <c:v>40.385136000000003</c:v>
                </c:pt>
                <c:pt idx="20">
                  <c:v>40.670090000000002</c:v>
                </c:pt>
                <c:pt idx="21">
                  <c:v>41.368298000000003</c:v>
                </c:pt>
                <c:pt idx="22">
                  <c:v>43.970542999999999</c:v>
                </c:pt>
                <c:pt idx="23">
                  <c:v>44.129421000000001</c:v>
                </c:pt>
                <c:pt idx="24">
                  <c:v>44.412537</c:v>
                </c:pt>
                <c:pt idx="25">
                  <c:v>45.038918000000002</c:v>
                </c:pt>
                <c:pt idx="26">
                  <c:v>45.934379999999997</c:v>
                </c:pt>
                <c:pt idx="27">
                  <c:v>47.129978000000001</c:v>
                </c:pt>
                <c:pt idx="28">
                  <c:v>47.189124999999997</c:v>
                </c:pt>
                <c:pt idx="29">
                  <c:v>47.306587</c:v>
                </c:pt>
                <c:pt idx="30">
                  <c:v>48.340187</c:v>
                </c:pt>
                <c:pt idx="31">
                  <c:v>50.031039999999997</c:v>
                </c:pt>
                <c:pt idx="32">
                  <c:v>50.246291999999997</c:v>
                </c:pt>
                <c:pt idx="33">
                  <c:v>51.642971000000003</c:v>
                </c:pt>
                <c:pt idx="34">
                  <c:v>52.677990000000001</c:v>
                </c:pt>
                <c:pt idx="35">
                  <c:v>59.374844000000003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1B-4319-AC3D-4A9F92B9F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572352"/>
        <c:axId val="375573888"/>
      </c:barChart>
      <c:catAx>
        <c:axId val="37557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he-IL"/>
          </a:p>
        </c:txPr>
        <c:crossAx val="375573888"/>
        <c:crosses val="autoZero"/>
        <c:auto val="1"/>
        <c:lblAlgn val="ctr"/>
        <c:lblOffset val="100"/>
        <c:noMultiLvlLbl val="0"/>
      </c:catAx>
      <c:valAx>
        <c:axId val="3755738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375572352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1800"/>
            </a:pPr>
            <a:r>
              <a:rPr lang="en-US" sz="1800" b="1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Figure 4: GDP per Work Hour, Israel and OECD Countries, 2019</a:t>
            </a:r>
          </a:p>
          <a:p>
            <a:pPr rtl="1">
              <a:defRPr sz="1800"/>
            </a:pPr>
            <a:r>
              <a:rPr lang="en-US" sz="1800" b="0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$ thousand, current prices, in PPP terms</a:t>
            </a:r>
            <a:endParaRPr lang="he-IL" sz="180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25442763674896873"/>
          <c:y val="4.2557285482880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595700219001281E-2"/>
          <c:y val="0.18575737771079628"/>
          <c:w val="0.90326204019719381"/>
          <c:h val="0.456298590217580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DDF-41FB-8825-2125FC673B1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DDF-41FB-8825-2125FC673B1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6DDF-41FB-8825-2125FC673B13}"/>
              </c:ext>
            </c:extLst>
          </c:dPt>
          <c:dLbls>
            <c:dLbl>
              <c:idx val="13"/>
              <c:layout>
                <c:manualLayout>
                  <c:x val="-4.4146879722007895E-17"/>
                  <c:y val="8.8300220750551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DF-41FB-8825-2125FC673B13}"/>
                </c:ext>
              </c:extLst>
            </c:dLbl>
            <c:dLbl>
              <c:idx val="20"/>
              <c:layout>
                <c:manualLayout>
                  <c:x val="0"/>
                  <c:y val="4.41501103752751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DF-41FB-8825-2125FC673B13}"/>
                </c:ext>
              </c:extLst>
            </c:dLbl>
            <c:dLbl>
              <c:idx val="3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DDF-41FB-8825-2125FC673B1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'איור 4'!$C$2:$C$40</c:f>
              <c:strCache>
                <c:ptCount val="39"/>
                <c:pt idx="0">
                  <c:v>Mexico</c:v>
                </c:pt>
                <c:pt idx="1">
                  <c:v>Costa Rica</c:v>
                </c:pt>
                <c:pt idx="2">
                  <c:v>Chile</c:v>
                </c:pt>
                <c:pt idx="3">
                  <c:v>Greece</c:v>
                </c:pt>
                <c:pt idx="4">
                  <c:v>Hungary</c:v>
                </c:pt>
                <c:pt idx="5">
                  <c:v>Latvia</c:v>
                </c:pt>
                <c:pt idx="6">
                  <c:v>Korea</c:v>
                </c:pt>
                <c:pt idx="7">
                  <c:v>Slovak Republic</c:v>
                </c:pt>
                <c:pt idx="8">
                  <c:v>Poland</c:v>
                </c:pt>
                <c:pt idx="9">
                  <c:v>Turkey</c:v>
                </c:pt>
                <c:pt idx="10">
                  <c:v>Portugal</c:v>
                </c:pt>
                <c:pt idx="11">
                  <c:v>Estonia</c:v>
                </c:pt>
                <c:pt idx="12">
                  <c:v>New Zealand</c:v>
                </c:pt>
                <c:pt idx="13">
                  <c:v>Israel</c:v>
                </c:pt>
                <c:pt idx="14">
                  <c:v>Japan</c:v>
                </c:pt>
                <c:pt idx="15">
                  <c:v>Czech Republic</c:v>
                </c:pt>
                <c:pt idx="16">
                  <c:v>Lithuania</c:v>
                </c:pt>
                <c:pt idx="17">
                  <c:v>Slovenia</c:v>
                </c:pt>
                <c:pt idx="18">
                  <c:v>Canada</c:v>
                </c:pt>
                <c:pt idx="19">
                  <c:v>Spain</c:v>
                </c:pt>
                <c:pt idx="20">
                  <c:v>OECD Average</c:v>
                </c:pt>
                <c:pt idx="21">
                  <c:v>Italy</c:v>
                </c:pt>
                <c:pt idx="22">
                  <c:v>Australia</c:v>
                </c:pt>
                <c:pt idx="23">
                  <c:v>United Kingdom</c:v>
                </c:pt>
                <c:pt idx="24">
                  <c:v>Finland</c:v>
                </c:pt>
                <c:pt idx="25">
                  <c:v>Iceland</c:v>
                </c:pt>
                <c:pt idx="26">
                  <c:v>Germany</c:v>
                </c:pt>
                <c:pt idx="27">
                  <c:v>Netherlands</c:v>
                </c:pt>
                <c:pt idx="28">
                  <c:v>Sweden</c:v>
                </c:pt>
                <c:pt idx="29">
                  <c:v>Austria</c:v>
                </c:pt>
                <c:pt idx="30">
                  <c:v>United States</c:v>
                </c:pt>
                <c:pt idx="31">
                  <c:v>Comparison countries</c:v>
                </c:pt>
                <c:pt idx="32">
                  <c:v>France</c:v>
                </c:pt>
                <c:pt idx="33">
                  <c:v>Switzerland</c:v>
                </c:pt>
                <c:pt idx="34">
                  <c:v>Belgium</c:v>
                </c:pt>
                <c:pt idx="35">
                  <c:v>Denmark</c:v>
                </c:pt>
                <c:pt idx="36">
                  <c:v>Norway</c:v>
                </c:pt>
                <c:pt idx="37">
                  <c:v>Luxembourg</c:v>
                </c:pt>
                <c:pt idx="38">
                  <c:v>Ireland</c:v>
                </c:pt>
              </c:strCache>
            </c:strRef>
          </c:cat>
          <c:val>
            <c:numRef>
              <c:f>'איור 4'!$E$2:$E$40</c:f>
              <c:numCache>
                <c:formatCode>0.0</c:formatCode>
                <c:ptCount val="39"/>
                <c:pt idx="0">
                  <c:v>22.198291999999999</c:v>
                </c:pt>
                <c:pt idx="1">
                  <c:v>24.9</c:v>
                </c:pt>
                <c:pt idx="2">
                  <c:v>30.564599000000001</c:v>
                </c:pt>
                <c:pt idx="3">
                  <c:v>37.195973000000002</c:v>
                </c:pt>
                <c:pt idx="4">
                  <c:v>40.785128999999998</c:v>
                </c:pt>
                <c:pt idx="5">
                  <c:v>41.116528000000002</c:v>
                </c:pt>
                <c:pt idx="6">
                  <c:v>41.493122</c:v>
                </c:pt>
                <c:pt idx="7">
                  <c:v>42.904294999999998</c:v>
                </c:pt>
                <c:pt idx="8">
                  <c:v>43.874644000000004</c:v>
                </c:pt>
                <c:pt idx="9">
                  <c:v>44.308884999999997</c:v>
                </c:pt>
                <c:pt idx="10">
                  <c:v>44.418140000000001</c:v>
                </c:pt>
                <c:pt idx="11">
                  <c:v>45.772872</c:v>
                </c:pt>
                <c:pt idx="12">
                  <c:v>46.882506999999997</c:v>
                </c:pt>
                <c:pt idx="13">
                  <c:v>46.899740999999999</c:v>
                </c:pt>
                <c:pt idx="14">
                  <c:v>46.960233000000002</c:v>
                </c:pt>
                <c:pt idx="15">
                  <c:v>47.372881999999997</c:v>
                </c:pt>
                <c:pt idx="16">
                  <c:v>47.754264999999997</c:v>
                </c:pt>
                <c:pt idx="17">
                  <c:v>51.323757999999998</c:v>
                </c:pt>
                <c:pt idx="18">
                  <c:v>57.931784999999998</c:v>
                </c:pt>
                <c:pt idx="19">
                  <c:v>58.135057000000003</c:v>
                </c:pt>
                <c:pt idx="20">
                  <c:v>58.890123000000003</c:v>
                </c:pt>
                <c:pt idx="21">
                  <c:v>61.230133000000002</c:v>
                </c:pt>
                <c:pt idx="22">
                  <c:v>61.307264000000004</c:v>
                </c:pt>
                <c:pt idx="23">
                  <c:v>61.307264000000004</c:v>
                </c:pt>
                <c:pt idx="24">
                  <c:v>69.288944000000001</c:v>
                </c:pt>
                <c:pt idx="25">
                  <c:v>71.699721999999994</c:v>
                </c:pt>
                <c:pt idx="26">
                  <c:v>74.192093</c:v>
                </c:pt>
                <c:pt idx="27">
                  <c:v>74.816416000000004</c:v>
                </c:pt>
                <c:pt idx="28">
                  <c:v>76.017118999999994</c:v>
                </c:pt>
                <c:pt idx="29">
                  <c:v>76.440067999999997</c:v>
                </c:pt>
                <c:pt idx="30">
                  <c:v>77.025254000000004</c:v>
                </c:pt>
                <c:pt idx="31">
                  <c:v>77.099699000000001</c:v>
                </c:pt>
                <c:pt idx="32">
                  <c:v>77.181196999999997</c:v>
                </c:pt>
                <c:pt idx="33">
                  <c:v>79.077555000000004</c:v>
                </c:pt>
                <c:pt idx="34">
                  <c:v>81.464247999999998</c:v>
                </c:pt>
                <c:pt idx="35">
                  <c:v>84.571399</c:v>
                </c:pt>
                <c:pt idx="36">
                  <c:v>93.216610000000003</c:v>
                </c:pt>
                <c:pt idx="37">
                  <c:v>107.11368299999999</c:v>
                </c:pt>
                <c:pt idx="38">
                  <c:v>109.471591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DF-41FB-8825-2125FC673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07840"/>
        <c:axId val="158309376"/>
      </c:barChart>
      <c:catAx>
        <c:axId val="1583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1300">
                <a:solidFill>
                  <a:sysClr val="windowText" lastClr="000000"/>
                </a:solidFill>
              </a:defRPr>
            </a:pPr>
            <a:endParaRPr lang="he-IL"/>
          </a:p>
        </c:txPr>
        <c:crossAx val="158309376"/>
        <c:crosses val="autoZero"/>
        <c:auto val="1"/>
        <c:lblAlgn val="ctr"/>
        <c:lblOffset val="100"/>
        <c:noMultiLvlLbl val="0"/>
      </c:catAx>
      <c:valAx>
        <c:axId val="158309376"/>
        <c:scaling>
          <c:orientation val="minMax"/>
          <c:max val="99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158307840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2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en-US" sz="1400" b="1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Figure 3: Labor Productivity, Israel and the OECD Countries</a:t>
            </a: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en-US" sz="1400" b="0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Development of the gap in per capita GDP between israel and selected countries, 1981-2019 </a:t>
            </a:r>
            <a:br>
              <a:rPr lang="en-US" sz="1400" b="0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1400" b="0" i="0" u="none" strike="noStrike" baseline="0" smtClean="0">
                <a:latin typeface="David" panose="020E0502060401010101" pitchFamily="34" charset="-79"/>
                <a:cs typeface="David" panose="020E0502060401010101" pitchFamily="34" charset="-79"/>
              </a:rPr>
              <a:t>(per capita GDP in Israel as a percentage of per capita GDP in compared countries)</a:t>
            </a:r>
            <a:endParaRPr lang="he-IL" sz="100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15807477431654"/>
          <c:y val="1.3605434889155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249592659291656E-2"/>
          <c:y val="0.2141117556059553"/>
          <c:w val="0.8699948805460751"/>
          <c:h val="0.416839084589724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3'!$E$1</c:f>
              <c:strCache>
                <c:ptCount val="1"/>
                <c:pt idx="0">
                  <c:v>US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'איור 3'!$D$2:$D$40</c:f>
              <c:strCache>
                <c:ptCount val="39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</c:strCache>
            </c:strRef>
          </c:cat>
          <c:val>
            <c:numRef>
              <c:f>'איור 3'!$E$2:$E$40</c:f>
              <c:numCache>
                <c:formatCode>#,##0</c:formatCode>
                <c:ptCount val="39"/>
                <c:pt idx="0">
                  <c:v>73.72615830369989</c:v>
                </c:pt>
                <c:pt idx="1">
                  <c:v>74.867975316975475</c:v>
                </c:pt>
                <c:pt idx="2">
                  <c:v>72.424634800682128</c:v>
                </c:pt>
                <c:pt idx="3">
                  <c:v>69.81419467059338</c:v>
                </c:pt>
                <c:pt idx="4">
                  <c:v>70.714442336047057</c:v>
                </c:pt>
                <c:pt idx="5">
                  <c:v>71.600371286545041</c:v>
                </c:pt>
                <c:pt idx="6">
                  <c:v>73.683468191940776</c:v>
                </c:pt>
                <c:pt idx="7">
                  <c:v>71.982794049079033</c:v>
                </c:pt>
                <c:pt idx="8">
                  <c:v>71.086400517814511</c:v>
                </c:pt>
                <c:pt idx="9">
                  <c:v>74.035767048443176</c:v>
                </c:pt>
                <c:pt idx="10">
                  <c:v>74.97581450782674</c:v>
                </c:pt>
                <c:pt idx="11">
                  <c:v>74.418945315606763</c:v>
                </c:pt>
                <c:pt idx="12">
                  <c:v>72.962684924530947</c:v>
                </c:pt>
                <c:pt idx="13">
                  <c:v>72.135497939528108</c:v>
                </c:pt>
                <c:pt idx="14">
                  <c:v>71.355755862214423</c:v>
                </c:pt>
                <c:pt idx="15">
                  <c:v>70.356462640059391</c:v>
                </c:pt>
                <c:pt idx="16">
                  <c:v>69.717539518249268</c:v>
                </c:pt>
                <c:pt idx="17">
                  <c:v>68.711947529087851</c:v>
                </c:pt>
                <c:pt idx="18">
                  <c:v>66.767610232416644</c:v>
                </c:pt>
                <c:pt idx="19">
                  <c:v>68.810607213043824</c:v>
                </c:pt>
                <c:pt idx="20">
                  <c:v>67.528081442101495</c:v>
                </c:pt>
                <c:pt idx="21">
                  <c:v>65.564729171729795</c:v>
                </c:pt>
                <c:pt idx="22">
                  <c:v>64.311723080307686</c:v>
                </c:pt>
                <c:pt idx="23">
                  <c:v>64.636570942484369</c:v>
                </c:pt>
                <c:pt idx="24">
                  <c:v>63.919093068484557</c:v>
                </c:pt>
                <c:pt idx="25">
                  <c:v>65.186400521896616</c:v>
                </c:pt>
                <c:pt idx="26">
                  <c:v>65.806598727538443</c:v>
                </c:pt>
                <c:pt idx="27">
                  <c:v>65.405579208527172</c:v>
                </c:pt>
                <c:pt idx="28">
                  <c:v>63.971947968058032</c:v>
                </c:pt>
                <c:pt idx="29">
                  <c:v>63.564675483461066</c:v>
                </c:pt>
                <c:pt idx="30">
                  <c:v>64.014701185647667</c:v>
                </c:pt>
                <c:pt idx="31">
                  <c:v>62.846804869585959</c:v>
                </c:pt>
                <c:pt idx="32">
                  <c:v>63.312494733073486</c:v>
                </c:pt>
                <c:pt idx="33">
                  <c:v>63.427973780534742</c:v>
                </c:pt>
                <c:pt idx="34">
                  <c:v>62.563815122468689</c:v>
                </c:pt>
                <c:pt idx="35">
                  <c:v>63.47294218787853</c:v>
                </c:pt>
                <c:pt idx="36">
                  <c:v>63.505067267108082</c:v>
                </c:pt>
                <c:pt idx="37">
                  <c:v>63.693891936118483</c:v>
                </c:pt>
                <c:pt idx="38">
                  <c:v>64.15290714981154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0-4407-86C1-38E097CF28FF}"/>
            </c:ext>
          </c:extLst>
        </c:ser>
        <c:ser>
          <c:idx val="1"/>
          <c:order val="1"/>
          <c:tx>
            <c:strRef>
              <c:f>'איור 3'!$F$1</c:f>
              <c:strCache>
                <c:ptCount val="1"/>
                <c:pt idx="0">
                  <c:v>OECD countries</c:v>
                </c:pt>
              </c:strCache>
            </c:strRef>
          </c:tx>
          <c:spPr>
            <a:ln w="539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'איור 3'!$D$2:$D$40</c:f>
              <c:strCache>
                <c:ptCount val="39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</c:strCache>
            </c:strRef>
          </c:cat>
          <c:val>
            <c:numRef>
              <c:f>'איור 3'!$F$2:$F$40</c:f>
              <c:numCache>
                <c:formatCode>#,##0</c:formatCode>
                <c:ptCount val="39"/>
                <c:pt idx="0">
                  <c:v>98.802224401890157</c:v>
                </c:pt>
                <c:pt idx="1">
                  <c:v>98.232491992265125</c:v>
                </c:pt>
                <c:pt idx="2">
                  <c:v>96.992610903038383</c:v>
                </c:pt>
                <c:pt idx="3">
                  <c:v>94.272667140037285</c:v>
                </c:pt>
                <c:pt idx="4">
                  <c:v>94.666196930036307</c:v>
                </c:pt>
                <c:pt idx="5">
                  <c:v>95.28072910771516</c:v>
                </c:pt>
                <c:pt idx="6">
                  <c:v>97.003756756272651</c:v>
                </c:pt>
                <c:pt idx="7">
                  <c:v>95.22846575044835</c:v>
                </c:pt>
                <c:pt idx="8">
                  <c:v>93.163917940803685</c:v>
                </c:pt>
                <c:pt idx="9">
                  <c:v>95.50020520985511</c:v>
                </c:pt>
                <c:pt idx="10">
                  <c:v>95.910055805698576</c:v>
                </c:pt>
                <c:pt idx="11">
                  <c:v>96.930805717364947</c:v>
                </c:pt>
                <c:pt idx="12">
                  <c:v>94.492417681584698</c:v>
                </c:pt>
                <c:pt idx="13">
                  <c:v>93.296749910061905</c:v>
                </c:pt>
                <c:pt idx="14">
                  <c:v>90.57856712329037</c:v>
                </c:pt>
                <c:pt idx="15">
                  <c:v>89.640366282912993</c:v>
                </c:pt>
                <c:pt idx="16">
                  <c:v>89.043355362272266</c:v>
                </c:pt>
                <c:pt idx="17">
                  <c:v>88.660092930861083</c:v>
                </c:pt>
                <c:pt idx="18">
                  <c:v>86.998429425762069</c:v>
                </c:pt>
                <c:pt idx="19">
                  <c:v>89.018394050947563</c:v>
                </c:pt>
                <c:pt idx="20">
                  <c:v>87.428329325633342</c:v>
                </c:pt>
                <c:pt idx="21">
                  <c:v>85.56356950222461</c:v>
                </c:pt>
                <c:pt idx="22">
                  <c:v>84.33959608267611</c:v>
                </c:pt>
                <c:pt idx="23">
                  <c:v>85.22975041459317</c:v>
                </c:pt>
                <c:pt idx="24">
                  <c:v>84.719181874082068</c:v>
                </c:pt>
                <c:pt idx="25">
                  <c:v>85.916891360424188</c:v>
                </c:pt>
                <c:pt idx="26">
                  <c:v>86.458309739355641</c:v>
                </c:pt>
                <c:pt idx="27">
                  <c:v>86.470563162729547</c:v>
                </c:pt>
                <c:pt idx="28">
                  <c:v>87.268650609470882</c:v>
                </c:pt>
                <c:pt idx="29">
                  <c:v>87.09065549158349</c:v>
                </c:pt>
                <c:pt idx="30">
                  <c:v>87.655767608900732</c:v>
                </c:pt>
                <c:pt idx="31">
                  <c:v>86.212562739951281</c:v>
                </c:pt>
                <c:pt idx="32">
                  <c:v>86.800735875714594</c:v>
                </c:pt>
                <c:pt idx="33">
                  <c:v>87.069224186997417</c:v>
                </c:pt>
                <c:pt idx="34">
                  <c:v>86.02986051317616</c:v>
                </c:pt>
                <c:pt idx="35">
                  <c:v>86.954032102684181</c:v>
                </c:pt>
                <c:pt idx="36">
                  <c:v>86.913313886697267</c:v>
                </c:pt>
                <c:pt idx="37">
                  <c:v>87.716326312286228</c:v>
                </c:pt>
                <c:pt idx="38">
                  <c:v>88.697589381338517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D0-4407-86C1-38E097CF28FF}"/>
            </c:ext>
          </c:extLst>
        </c:ser>
        <c:ser>
          <c:idx val="3"/>
          <c:order val="2"/>
          <c:tx>
            <c:strRef>
              <c:f>'איור 3'!$G$1</c:f>
              <c:strCache>
                <c:ptCount val="1"/>
                <c:pt idx="0">
                  <c:v>Comparison countries</c:v>
                </c:pt>
              </c:strCache>
            </c:strRef>
          </c:tx>
          <c:spPr>
            <a:ln w="539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'איור 3'!$D$2:$D$40</c:f>
              <c:strCache>
                <c:ptCount val="39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</c:strCache>
            </c:strRef>
          </c:cat>
          <c:val>
            <c:numRef>
              <c:f>'איור 3'!$G$2:$G$40</c:f>
              <c:numCache>
                <c:formatCode>#,##0</c:formatCode>
                <c:ptCount val="39"/>
                <c:pt idx="0">
                  <c:v>84.923563208687241</c:v>
                </c:pt>
                <c:pt idx="1">
                  <c:v>83.620217006731394</c:v>
                </c:pt>
                <c:pt idx="2">
                  <c:v>81.425683095977391</c:v>
                </c:pt>
                <c:pt idx="3">
                  <c:v>79.106498012542957</c:v>
                </c:pt>
                <c:pt idx="4">
                  <c:v>80.524599013344329</c:v>
                </c:pt>
                <c:pt idx="5">
                  <c:v>81.02212551834738</c:v>
                </c:pt>
                <c:pt idx="6">
                  <c:v>83.225187017057792</c:v>
                </c:pt>
                <c:pt idx="7">
                  <c:v>81.083393058836251</c:v>
                </c:pt>
                <c:pt idx="8">
                  <c:v>79.785462869914738</c:v>
                </c:pt>
                <c:pt idx="9">
                  <c:v>82.524619131523565</c:v>
                </c:pt>
                <c:pt idx="10">
                  <c:v>83.30042932564011</c:v>
                </c:pt>
                <c:pt idx="11">
                  <c:v>83.38504866684255</c:v>
                </c:pt>
                <c:pt idx="12">
                  <c:v>81.449777594446758</c:v>
                </c:pt>
                <c:pt idx="13">
                  <c:v>79.132718664562958</c:v>
                </c:pt>
                <c:pt idx="14">
                  <c:v>77.693136404685546</c:v>
                </c:pt>
                <c:pt idx="15">
                  <c:v>77.101809310880029</c:v>
                </c:pt>
                <c:pt idx="16">
                  <c:v>76.267591656197979</c:v>
                </c:pt>
                <c:pt idx="17">
                  <c:v>76.013463434295304</c:v>
                </c:pt>
                <c:pt idx="18">
                  <c:v>74.655310803429742</c:v>
                </c:pt>
                <c:pt idx="19">
                  <c:v>76.242072002220269</c:v>
                </c:pt>
                <c:pt idx="20">
                  <c:v>75.441220851336979</c:v>
                </c:pt>
                <c:pt idx="21">
                  <c:v>74.023044151814446</c:v>
                </c:pt>
                <c:pt idx="22">
                  <c:v>73.050153941133573</c:v>
                </c:pt>
                <c:pt idx="23">
                  <c:v>73.064919736727887</c:v>
                </c:pt>
                <c:pt idx="24">
                  <c:v>72.568748357840747</c:v>
                </c:pt>
                <c:pt idx="25">
                  <c:v>73.398603803924388</c:v>
                </c:pt>
                <c:pt idx="26">
                  <c:v>73.751067560662293</c:v>
                </c:pt>
                <c:pt idx="27">
                  <c:v>74.196874283805911</c:v>
                </c:pt>
                <c:pt idx="28">
                  <c:v>75.675650275653396</c:v>
                </c:pt>
                <c:pt idx="29">
                  <c:v>75.25387262243288</c:v>
                </c:pt>
                <c:pt idx="30">
                  <c:v>75.840842891963462</c:v>
                </c:pt>
                <c:pt idx="31">
                  <c:v>75.191462879237292</c:v>
                </c:pt>
                <c:pt idx="32">
                  <c:v>76.067545024262344</c:v>
                </c:pt>
                <c:pt idx="33">
                  <c:v>76.335178375677444</c:v>
                </c:pt>
                <c:pt idx="34">
                  <c:v>75.439597666420099</c:v>
                </c:pt>
                <c:pt idx="35">
                  <c:v>75.87495965073181</c:v>
                </c:pt>
                <c:pt idx="36">
                  <c:v>76.140528827868309</c:v>
                </c:pt>
                <c:pt idx="37">
                  <c:v>77.346377131851128</c:v>
                </c:pt>
                <c:pt idx="38">
                  <c:v>78.422651751961041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D0-4407-86C1-38E097CF2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8505800"/>
        <c:axId val="708502192"/>
        <c:extLst/>
      </c:lineChart>
      <c:catAx>
        <c:axId val="70850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708502192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708502192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he-IL"/>
          </a:p>
        </c:txPr>
        <c:crossAx val="7085058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55783086841108"/>
          <c:y val="0.73732110499563641"/>
          <c:w val="0.77293704967766408"/>
          <c:h val="7.2821478710510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/>
              <a:t>Problems-solving in digital environment skills according to PIAAC survey
(2015)</a:t>
            </a:r>
          </a:p>
        </c:rich>
      </c:tx>
      <c:layout>
        <c:manualLayout>
          <c:xMode val="edge"/>
          <c:yMode val="edge"/>
          <c:x val="0.15581363486166072"/>
          <c:y val="2.089864158829676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358239508700102E-2"/>
          <c:y val="0.19780338313733198"/>
          <c:w val="0.92776709461982554"/>
          <c:h val="0.561245572258456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D8F2-469C-BAC1-0D5569850DC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D8F2-469C-BAC1-0D5569850DCB}"/>
              </c:ext>
            </c:extLst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F2-469C-BAC1-0D5569850DCB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F2-469C-BAC1-0D5569850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data27!$A$4:$A$19</c:f>
              <c:strCache>
                <c:ptCount val="16"/>
                <c:pt idx="0">
                  <c:v>Poland</c:v>
                </c:pt>
                <c:pt idx="1">
                  <c:v>Israel</c:v>
                </c:pt>
                <c:pt idx="2">
                  <c:v>Russia</c:v>
                </c:pt>
                <c:pt idx="3">
                  <c:v>Ireland</c:v>
                </c:pt>
                <c:pt idx="4">
                  <c:v>United Kingdom</c:v>
                </c:pt>
                <c:pt idx="5">
                  <c:v>Belgium</c:v>
                </c:pt>
                <c:pt idx="6">
                  <c:v>Slovak Republic</c:v>
                </c:pt>
                <c:pt idx="7">
                  <c:v>Germany</c:v>
                </c:pt>
                <c:pt idx="8">
                  <c:v>Korea</c:v>
                </c:pt>
                <c:pt idx="9">
                  <c:v>OECD</c:v>
                </c:pt>
                <c:pt idx="10">
                  <c:v>Austria</c:v>
                </c:pt>
                <c:pt idx="11">
                  <c:v>Netherlands</c:v>
                </c:pt>
                <c:pt idx="12">
                  <c:v>Norway</c:v>
                </c:pt>
                <c:pt idx="13">
                  <c:v>Sweden</c:v>
                </c:pt>
                <c:pt idx="14">
                  <c:v>Finland</c:v>
                </c:pt>
                <c:pt idx="15">
                  <c:v>Japan</c:v>
                </c:pt>
              </c:strCache>
            </c:strRef>
          </c:cat>
          <c:val>
            <c:numRef>
              <c:f>data27!$C$4:$C$19</c:f>
              <c:numCache>
                <c:formatCode>#,##0.0</c:formatCode>
                <c:ptCount val="16"/>
                <c:pt idx="0">
                  <c:v>274.92</c:v>
                </c:pt>
                <c:pt idx="1">
                  <c:v>275.13</c:v>
                </c:pt>
                <c:pt idx="2">
                  <c:v>276.25</c:v>
                </c:pt>
                <c:pt idx="3">
                  <c:v>276.8</c:v>
                </c:pt>
                <c:pt idx="4">
                  <c:v>280.33</c:v>
                </c:pt>
                <c:pt idx="5">
                  <c:v>280.76</c:v>
                </c:pt>
                <c:pt idx="6">
                  <c:v>281.08</c:v>
                </c:pt>
                <c:pt idx="7">
                  <c:v>282.58</c:v>
                </c:pt>
                <c:pt idx="8">
                  <c:v>282.97000000000003</c:v>
                </c:pt>
                <c:pt idx="9">
                  <c:v>283.12357142857138</c:v>
                </c:pt>
                <c:pt idx="10">
                  <c:v>283.98</c:v>
                </c:pt>
                <c:pt idx="11">
                  <c:v>286.39999999999998</c:v>
                </c:pt>
                <c:pt idx="12">
                  <c:v>286.49</c:v>
                </c:pt>
                <c:pt idx="13">
                  <c:v>287.77</c:v>
                </c:pt>
                <c:pt idx="14">
                  <c:v>289.37</c:v>
                </c:pt>
                <c:pt idx="15">
                  <c:v>294.02999999999997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F2-469C-BAC1-0D5569850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03264"/>
        <c:axId val="374080640"/>
      </c:barChart>
      <c:catAx>
        <c:axId val="3758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 anchor="b" anchorCtr="0"/>
          <a:lstStyle/>
          <a:p>
            <a:pPr>
              <a:defRPr sz="1200"/>
            </a:pPr>
            <a:endParaRPr lang="he-IL"/>
          </a:p>
        </c:txPr>
        <c:crossAx val="374080640"/>
        <c:crosses val="autoZero"/>
        <c:auto val="1"/>
        <c:lblAlgn val="ctr"/>
        <c:lblOffset val="100"/>
        <c:noMultiLvlLbl val="0"/>
      </c:catAx>
      <c:valAx>
        <c:axId val="3740806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37580326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b="1" i="0" u="none" strike="noStrike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Gross </a:t>
            </a:r>
            <a:r>
              <a:rPr lang="en-US" sz="1800" b="1" i="0" u="none" strike="noStrike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Investment Relative to GDP, Israel and OECD</a:t>
            </a:r>
          </a:p>
          <a:p>
            <a:pPr>
              <a:defRPr sz="1800"/>
            </a:pPr>
            <a:r>
              <a:rPr lang="en-US" sz="1800" b="0" i="0" u="none" strike="noStrike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Percent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4068379007209253"/>
          <c:y val="3.32502078137988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577929465301485E-2"/>
          <c:y val="0.19588479440069989"/>
          <c:w val="0.88256844899507014"/>
          <c:h val="0.54358621172353461"/>
        </c:manualLayout>
      </c:layout>
      <c:lineChart>
        <c:grouping val="standard"/>
        <c:varyColors val="0"/>
        <c:ser>
          <c:idx val="0"/>
          <c:order val="0"/>
          <c:tx>
            <c:strRef>
              <c:f>'איור 16'!$E$1</c:f>
              <c:strCache>
                <c:ptCount val="1"/>
                <c:pt idx="0">
                  <c:v>Isreal</c:v>
                </c:pt>
              </c:strCache>
            </c:strRef>
          </c:tx>
          <c:spPr>
            <a:ln w="53975">
              <a:solidFill>
                <a:srgbClr val="1D9CD3"/>
              </a:solidFill>
            </a:ln>
          </c:spPr>
          <c:marker>
            <c:symbol val="none"/>
          </c:marker>
          <c:cat>
            <c:numRef>
              <c:f>'איור 16'!$D$2:$D$21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'איור 16'!$E$2:$E$21</c:f>
              <c:numCache>
                <c:formatCode>0</c:formatCode>
                <c:ptCount val="20"/>
                <c:pt idx="0">
                  <c:v>21.480050070000001</c:v>
                </c:pt>
                <c:pt idx="1">
                  <c:v>20.808468040000001</c:v>
                </c:pt>
                <c:pt idx="2">
                  <c:v>20.21209043</c:v>
                </c:pt>
                <c:pt idx="3">
                  <c:v>19.1377348</c:v>
                </c:pt>
                <c:pt idx="4">
                  <c:v>19.039477510000001</c:v>
                </c:pt>
                <c:pt idx="5">
                  <c:v>19.109768639999999</c:v>
                </c:pt>
                <c:pt idx="6">
                  <c:v>19.406141470000001</c:v>
                </c:pt>
                <c:pt idx="7">
                  <c:v>20.272123279999999</c:v>
                </c:pt>
                <c:pt idx="8">
                  <c:v>19.941625470000002</c:v>
                </c:pt>
                <c:pt idx="9">
                  <c:v>18.782663800000002</c:v>
                </c:pt>
                <c:pt idx="10">
                  <c:v>18.890020010000001</c:v>
                </c:pt>
                <c:pt idx="11">
                  <c:v>20.495591999999998</c:v>
                </c:pt>
                <c:pt idx="12">
                  <c:v>20.973766659999999</c:v>
                </c:pt>
                <c:pt idx="13">
                  <c:v>20.424255339999998</c:v>
                </c:pt>
                <c:pt idx="14">
                  <c:v>20.001794780000001</c:v>
                </c:pt>
                <c:pt idx="15">
                  <c:v>19.06893848</c:v>
                </c:pt>
                <c:pt idx="16">
                  <c:v>20.602290839999998</c:v>
                </c:pt>
                <c:pt idx="17">
                  <c:v>20.71318364</c:v>
                </c:pt>
                <c:pt idx="18">
                  <c:v>21.451298040000001</c:v>
                </c:pt>
                <c:pt idx="19">
                  <c:v>20.866442020000001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DA-4D28-814D-8316B2639E46}"/>
            </c:ext>
          </c:extLst>
        </c:ser>
        <c:ser>
          <c:idx val="2"/>
          <c:order val="1"/>
          <c:tx>
            <c:strRef>
              <c:f>'איור 16'!$F$1</c:f>
              <c:strCache>
                <c:ptCount val="1"/>
                <c:pt idx="0">
                  <c:v>OECD</c:v>
                </c:pt>
              </c:strCache>
            </c:strRef>
          </c:tx>
          <c:spPr>
            <a:ln w="53975">
              <a:solidFill>
                <a:srgbClr val="E28542"/>
              </a:solidFill>
            </a:ln>
          </c:spPr>
          <c:marker>
            <c:symbol val="none"/>
          </c:marker>
          <c:cat>
            <c:numRef>
              <c:f>'איור 16'!$D$2:$D$21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'איור 16'!$F$2:$F$21</c:f>
              <c:numCache>
                <c:formatCode>0</c:formatCode>
                <c:ptCount val="20"/>
                <c:pt idx="0">
                  <c:v>23.30088731</c:v>
                </c:pt>
                <c:pt idx="1">
                  <c:v>22.711514579999999</c:v>
                </c:pt>
                <c:pt idx="2">
                  <c:v>21.99236406</c:v>
                </c:pt>
                <c:pt idx="3">
                  <c:v>21.976421649999999</c:v>
                </c:pt>
                <c:pt idx="4">
                  <c:v>22.29330551</c:v>
                </c:pt>
                <c:pt idx="5">
                  <c:v>22.849598570000001</c:v>
                </c:pt>
                <c:pt idx="6">
                  <c:v>23.241592520000001</c:v>
                </c:pt>
                <c:pt idx="7">
                  <c:v>23.22201725</c:v>
                </c:pt>
                <c:pt idx="8">
                  <c:v>22.768057679999998</c:v>
                </c:pt>
                <c:pt idx="9">
                  <c:v>20.8719851</c:v>
                </c:pt>
                <c:pt idx="10">
                  <c:v>20.453709459999999</c:v>
                </c:pt>
                <c:pt idx="11">
                  <c:v>20.851755069999999</c:v>
                </c:pt>
                <c:pt idx="12">
                  <c:v>21.044043989999999</c:v>
                </c:pt>
                <c:pt idx="13">
                  <c:v>20.999080450000001</c:v>
                </c:pt>
                <c:pt idx="14">
                  <c:v>21.303356699999998</c:v>
                </c:pt>
                <c:pt idx="15">
                  <c:v>21.54609009</c:v>
                </c:pt>
                <c:pt idx="16">
                  <c:v>21.457217459999999</c:v>
                </c:pt>
                <c:pt idx="17">
                  <c:v>21.74278455</c:v>
                </c:pt>
                <c:pt idx="18">
                  <c:v>21.90580271</c:v>
                </c:pt>
                <c:pt idx="19">
                  <c:v>21.952234799999999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DA-4D28-814D-8316B2639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395520"/>
        <c:axId val="168397056"/>
      </c:lineChart>
      <c:catAx>
        <c:axId val="16839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 sz="1000" b="0" i="0" u="none" strike="noStrike" baseline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SOURCE: Based on OECD.</a:t>
                </a:r>
                <a:endParaRPr lang="he-IL" sz="1000" b="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5.7210818080054446E-2"/>
              <c:y val="0.944587088708674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3900000"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he-IL"/>
          </a:p>
        </c:txPr>
        <c:crossAx val="168397056"/>
        <c:crosses val="autoZero"/>
        <c:auto val="1"/>
        <c:lblAlgn val="ctr"/>
        <c:lblOffset val="100"/>
        <c:noMultiLvlLbl val="0"/>
      </c:catAx>
      <c:valAx>
        <c:axId val="168397056"/>
        <c:scaling>
          <c:orientation val="minMax"/>
          <c:max val="25"/>
          <c:min val="17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he-IL"/>
          </a:p>
        </c:txPr>
        <c:crossAx val="168395520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21636727341676151"/>
          <c:y val="0.86615237095363085"/>
          <c:w val="0.56568638604474786"/>
          <c:h val="6.8537109944590266E-2"/>
        </c:manualLayout>
      </c:layout>
      <c:overlay val="0"/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en-US" sz="2600"/>
              <a:t>Total score (0-100) in Doing Business index
</a:t>
            </a:r>
            <a:r>
              <a:rPr lang="en-US" sz="2200"/>
              <a:t>(2020)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9196157286889803E-2"/>
          <c:y val="0.16140624907280607"/>
          <c:w val="0.91826777026464323"/>
          <c:h val="0.62832687450118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F3B5-46F8-A6A5-D5EBD2F85E84}"/>
              </c:ext>
            </c:extLst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B5-46F8-A6A5-D5EBD2F85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data29!$A$4:$A$39</c:f>
              <c:strCache>
                <c:ptCount val="36"/>
                <c:pt idx="0">
                  <c:v>Greece</c:v>
                </c:pt>
                <c:pt idx="1">
                  <c:v>Luxembourg</c:v>
                </c:pt>
                <c:pt idx="2">
                  <c:v>Mexico</c:v>
                </c:pt>
                <c:pt idx="3">
                  <c:v>Chile</c:v>
                </c:pt>
                <c:pt idx="4">
                  <c:v>Italy</c:v>
                </c:pt>
                <c:pt idx="5">
                  <c:v>Hungary</c:v>
                </c:pt>
                <c:pt idx="6">
                  <c:v>Belgium</c:v>
                </c:pt>
                <c:pt idx="7">
                  <c:v>Slovak Republic</c:v>
                </c:pt>
                <c:pt idx="8">
                  <c:v>Netherlands</c:v>
                </c:pt>
                <c:pt idx="9">
                  <c:v>Czech Republic</c:v>
                </c:pt>
                <c:pt idx="10">
                  <c:v>Poland</c:v>
                </c:pt>
                <c:pt idx="11">
                  <c:v>Portugal</c:v>
                </c:pt>
                <c:pt idx="12">
                  <c:v>Slovenia</c:v>
                </c:pt>
                <c:pt idx="13">
                  <c:v>Switzerland</c:v>
                </c:pt>
                <c:pt idx="14">
                  <c:v>Israel</c:v>
                </c:pt>
                <c:pt idx="15">
                  <c:v>turkey</c:v>
                </c:pt>
                <c:pt idx="16">
                  <c:v>France</c:v>
                </c:pt>
                <c:pt idx="17">
                  <c:v>Spain</c:v>
                </c:pt>
                <c:pt idx="18">
                  <c:v>Japan</c:v>
                </c:pt>
                <c:pt idx="19">
                  <c:v>Austria</c:v>
                </c:pt>
                <c:pt idx="20">
                  <c:v>Iceland</c:v>
                </c:pt>
                <c:pt idx="21">
                  <c:v>Ireland</c:v>
                </c:pt>
                <c:pt idx="22">
                  <c:v>Canada</c:v>
                </c:pt>
                <c:pt idx="23">
                  <c:v>Germany</c:v>
                </c:pt>
                <c:pt idx="24">
                  <c:v>Finland</c:v>
                </c:pt>
                <c:pt idx="25">
                  <c:v>Latvia</c:v>
                </c:pt>
                <c:pt idx="26">
                  <c:v>Estonia</c:v>
                </c:pt>
                <c:pt idx="27">
                  <c:v>Australia</c:v>
                </c:pt>
                <c:pt idx="28">
                  <c:v>Lithuania</c:v>
                </c:pt>
                <c:pt idx="29">
                  <c:v>Sweden</c:v>
                </c:pt>
                <c:pt idx="30">
                  <c:v>Norway</c:v>
                </c:pt>
                <c:pt idx="31">
                  <c:v>United Kingdom</c:v>
                </c:pt>
                <c:pt idx="32">
                  <c:v>United States</c:v>
                </c:pt>
                <c:pt idx="33">
                  <c:v>Korea, Rep.</c:v>
                </c:pt>
                <c:pt idx="34">
                  <c:v>Denmark</c:v>
                </c:pt>
                <c:pt idx="35">
                  <c:v>New Zealand</c:v>
                </c:pt>
              </c:strCache>
            </c:strRef>
          </c:cat>
          <c:val>
            <c:numRef>
              <c:f>data29!$C$4:$C$39</c:f>
              <c:numCache>
                <c:formatCode>0.0</c:formatCode>
                <c:ptCount val="36"/>
                <c:pt idx="0">
                  <c:v>68.423910000000006</c:v>
                </c:pt>
                <c:pt idx="1">
                  <c:v>69.603099999999998</c:v>
                </c:pt>
                <c:pt idx="2">
                  <c:v>72.355559999999997</c:v>
                </c:pt>
                <c:pt idx="3">
                  <c:v>72.58023</c:v>
                </c:pt>
                <c:pt idx="4">
                  <c:v>72.850549999999998</c:v>
                </c:pt>
                <c:pt idx="5">
                  <c:v>73.415840000000003</c:v>
                </c:pt>
                <c:pt idx="6">
                  <c:v>74.989040000000003</c:v>
                </c:pt>
                <c:pt idx="7">
                  <c:v>75.585419999999999</c:v>
                </c:pt>
                <c:pt idx="8">
                  <c:v>76.103759999999994</c:v>
                </c:pt>
                <c:pt idx="9">
                  <c:v>76.340540000000004</c:v>
                </c:pt>
                <c:pt idx="10">
                  <c:v>76.381219999999999</c:v>
                </c:pt>
                <c:pt idx="11">
                  <c:v>76.466160000000002</c:v>
                </c:pt>
                <c:pt idx="12">
                  <c:v>76.517510000000001</c:v>
                </c:pt>
                <c:pt idx="13">
                  <c:v>76.618639999999999</c:v>
                </c:pt>
                <c:pt idx="14">
                  <c:v>76.675719999999998</c:v>
                </c:pt>
                <c:pt idx="15">
                  <c:v>76.791039999999995</c:v>
                </c:pt>
                <c:pt idx="16">
                  <c:v>76.804649999999995</c:v>
                </c:pt>
                <c:pt idx="17">
                  <c:v>77.935879999999997</c:v>
                </c:pt>
                <c:pt idx="18">
                  <c:v>77.999830000000003</c:v>
                </c:pt>
                <c:pt idx="19">
                  <c:v>78.745490000000004</c:v>
                </c:pt>
                <c:pt idx="20">
                  <c:v>78.961539999999999</c:v>
                </c:pt>
                <c:pt idx="21">
                  <c:v>79.576139999999995</c:v>
                </c:pt>
                <c:pt idx="22">
                  <c:v>79.640429999999995</c:v>
                </c:pt>
                <c:pt idx="23">
                  <c:v>79.710040000000006</c:v>
                </c:pt>
                <c:pt idx="24">
                  <c:v>80.178340000000006</c:v>
                </c:pt>
                <c:pt idx="25">
                  <c:v>80.280540000000002</c:v>
                </c:pt>
                <c:pt idx="26">
                  <c:v>80.616849999999999</c:v>
                </c:pt>
                <c:pt idx="27">
                  <c:v>81.215059999999994</c:v>
                </c:pt>
                <c:pt idx="28">
                  <c:v>81.619479999999996</c:v>
                </c:pt>
                <c:pt idx="29">
                  <c:v>81.991550000000004</c:v>
                </c:pt>
                <c:pt idx="30">
                  <c:v>82.627290000000002</c:v>
                </c:pt>
                <c:pt idx="31">
                  <c:v>83.549679999999995</c:v>
                </c:pt>
                <c:pt idx="32">
                  <c:v>83.996679999999998</c:v>
                </c:pt>
                <c:pt idx="33">
                  <c:v>84.000829999999993</c:v>
                </c:pt>
                <c:pt idx="34">
                  <c:v>85.288560000000004</c:v>
                </c:pt>
                <c:pt idx="35">
                  <c:v>86.764650000000003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5-46F8-A6A5-D5EBD2F8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876224"/>
        <c:axId val="375898496"/>
      </c:barChart>
      <c:catAx>
        <c:axId val="37587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5898496"/>
        <c:crosses val="autoZero"/>
        <c:auto val="1"/>
        <c:lblAlgn val="ctr"/>
        <c:lblOffset val="100"/>
        <c:noMultiLvlLbl val="0"/>
      </c:catAx>
      <c:valAx>
        <c:axId val="375898496"/>
        <c:scaling>
          <c:orientation val="minMax"/>
          <c:max val="87"/>
          <c:min val="67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375876224"/>
        <c:crosses val="autoZero"/>
        <c:crossBetween val="between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u="none" strike="noStrike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Each </a:t>
            </a:r>
            <a:r>
              <a:rPr lang="en-US" sz="1600" b="1" i="0" u="none" strike="noStrike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Sector's Share of the Prime Working Ages</a:t>
            </a:r>
          </a:p>
          <a:p>
            <a:pPr>
              <a:defRPr sz="1600"/>
            </a:pPr>
            <a:r>
              <a:rPr lang="en-US" sz="1600" b="0" i="0" u="none" strike="noStrike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2015 data, and 2040 and 2065 forecasts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9.7683048262475258E-2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78053115192155"/>
          <c:y val="0.16382745597039225"/>
          <c:w val="0.8175519141188432"/>
          <c:h val="0.516797248979113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'איור 7'!$D$3</c:f>
              <c:strCache>
                <c:ptCount val="1"/>
                <c:pt idx="0">
                  <c:v>Non-Haredi Jewish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'איור 7'!$E$2:$G$2</c:f>
              <c:numCache>
                <c:formatCode>General</c:formatCode>
                <c:ptCount val="3"/>
                <c:pt idx="0">
                  <c:v>2015</c:v>
                </c:pt>
                <c:pt idx="1">
                  <c:v>2040</c:v>
                </c:pt>
                <c:pt idx="2">
                  <c:v>2065</c:v>
                </c:pt>
              </c:numCache>
            </c:numRef>
          </c:cat>
          <c:val>
            <c:numRef>
              <c:f>'איור 7'!$E$3:$G$3</c:f>
              <c:numCache>
                <c:formatCode>0.00</c:formatCode>
                <c:ptCount val="3"/>
                <c:pt idx="0">
                  <c:v>73.748050774738033</c:v>
                </c:pt>
                <c:pt idx="1">
                  <c:v>62.493006404334082</c:v>
                </c:pt>
                <c:pt idx="2">
                  <c:v>52.20323756044634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1-444E-A5D3-E9994FF25573}"/>
            </c:ext>
          </c:extLst>
        </c:ser>
        <c:ser>
          <c:idx val="1"/>
          <c:order val="1"/>
          <c:tx>
            <c:strRef>
              <c:f>'איור 7'!$D$4</c:f>
              <c:strCache>
                <c:ptCount val="1"/>
                <c:pt idx="0">
                  <c:v>Haredi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'איור 7'!$E$2:$G$2</c:f>
              <c:numCache>
                <c:formatCode>General</c:formatCode>
                <c:ptCount val="3"/>
                <c:pt idx="0">
                  <c:v>2015</c:v>
                </c:pt>
                <c:pt idx="1">
                  <c:v>2040</c:v>
                </c:pt>
                <c:pt idx="2">
                  <c:v>2065</c:v>
                </c:pt>
              </c:numCache>
            </c:numRef>
          </c:cat>
          <c:val>
            <c:numRef>
              <c:f>'איור 7'!$E$4:$G$4</c:f>
              <c:numCache>
                <c:formatCode>0.00</c:formatCode>
                <c:ptCount val="3"/>
                <c:pt idx="0">
                  <c:v>7.4604537136820959</c:v>
                </c:pt>
                <c:pt idx="1">
                  <c:v>14.323497972389903</c:v>
                </c:pt>
                <c:pt idx="2">
                  <c:v>25.976722953018829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1-444E-A5D3-E9994FF25573}"/>
            </c:ext>
          </c:extLst>
        </c:ser>
        <c:ser>
          <c:idx val="2"/>
          <c:order val="2"/>
          <c:tx>
            <c:strRef>
              <c:f>'איור 7'!$D$5</c:f>
              <c:strCache>
                <c:ptCount val="1"/>
                <c:pt idx="0">
                  <c:v>Arab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'איור 7'!$E$2:$G$2</c:f>
              <c:numCache>
                <c:formatCode>General</c:formatCode>
                <c:ptCount val="3"/>
                <c:pt idx="0">
                  <c:v>2015</c:v>
                </c:pt>
                <c:pt idx="1">
                  <c:v>2040</c:v>
                </c:pt>
                <c:pt idx="2">
                  <c:v>2065</c:v>
                </c:pt>
              </c:numCache>
            </c:numRef>
          </c:cat>
          <c:val>
            <c:numRef>
              <c:f>'איור 7'!$E$5:$G$5</c:f>
              <c:numCache>
                <c:formatCode>0.00</c:formatCode>
                <c:ptCount val="3"/>
                <c:pt idx="0">
                  <c:v>18.791495511579868</c:v>
                </c:pt>
                <c:pt idx="1">
                  <c:v>23.183495623275999</c:v>
                </c:pt>
                <c:pt idx="2">
                  <c:v>21.820039486534831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1-444E-A5D3-E9994FF255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4124928"/>
        <c:axId val="164130816"/>
      </c:barChart>
      <c:catAx>
        <c:axId val="16412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64130816"/>
        <c:crosses val="autoZero"/>
        <c:auto val="1"/>
        <c:lblAlgn val="ctr"/>
        <c:lblOffset val="100"/>
        <c:noMultiLvlLbl val="0"/>
      </c:catAx>
      <c:valAx>
        <c:axId val="164130816"/>
        <c:scaling>
          <c:orientation val="minMax"/>
          <c:max val="1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0"/>
                  <a:t>Percent</a:t>
                </a:r>
              </a:p>
            </c:rich>
          </c:tx>
          <c:layout>
            <c:manualLayout>
              <c:xMode val="edge"/>
              <c:yMode val="edge"/>
              <c:x val="0.48198316847404749"/>
              <c:y val="0.7503633578654410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64124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98565303892174E-2"/>
          <c:y val="0.79352143796649455"/>
          <c:w val="0.87488067550275084"/>
          <c:h val="6.2904216972878402E-2"/>
        </c:manualLayout>
      </c:layout>
      <c:overlay val="0"/>
      <c:txPr>
        <a:bodyPr/>
        <a:lstStyle/>
        <a:p>
          <a:pPr>
            <a:defRPr sz="1600" b="1"/>
          </a:pPr>
          <a:endParaRPr lang="he-IL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9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0">
              <a:defRPr sz="2600"/>
            </a:pPr>
            <a:r>
              <a:rPr lang="en-US" sz="2600"/>
              <a:t>GDP Per Capita Growth Rates
</a:t>
            </a:r>
            <a:r>
              <a:rPr lang="en-US" sz="2200"/>
              <a:t>(2000-2020)</a:t>
            </a:r>
          </a:p>
        </c:rich>
      </c:tx>
      <c:layout>
        <c:manualLayout>
          <c:xMode val="edge"/>
          <c:yMode val="edge"/>
          <c:x val="0.2065335794131158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6870891394461059E-2"/>
          <c:y val="0.12765581418310171"/>
          <c:w val="0.93432259555068409"/>
          <c:h val="0.61958506401891988"/>
        </c:manualLayout>
      </c:layout>
      <c:lineChart>
        <c:grouping val="standard"/>
        <c:varyColors val="0"/>
        <c:ser>
          <c:idx val="1"/>
          <c:order val="0"/>
          <c:tx>
            <c:strRef>
              <c:f>data1!$B$2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data1!$A$4:$A$50</c:f>
              <c:numCache>
                <c:formatCode>General</c:formatCode>
                <c:ptCount val="4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data1!$B$4:$B$50</c:f>
              <c:numCache>
                <c:formatCode>General</c:formatCode>
                <c:ptCount val="47"/>
                <c:pt idx="2" formatCode="0.000">
                  <c:v>3.4450729993089868</c:v>
                </c:pt>
                <c:pt idx="3" formatCode="0.000">
                  <c:v>2.5667149666777433</c:v>
                </c:pt>
                <c:pt idx="4" formatCode="0.000">
                  <c:v>3.5968460894732033</c:v>
                </c:pt>
                <c:pt idx="5" formatCode="0.000">
                  <c:v>3.8373223604504485</c:v>
                </c:pt>
                <c:pt idx="6" formatCode="0.000">
                  <c:v>1.6132382683272433</c:v>
                </c:pt>
                <c:pt idx="7" formatCode="0.000">
                  <c:v>1.3491056977249416</c:v>
                </c:pt>
                <c:pt idx="8" formatCode="0.000">
                  <c:v>0.88123594209503731</c:v>
                </c:pt>
                <c:pt idx="9" formatCode="0.000">
                  <c:v>2.5498608358967236</c:v>
                </c:pt>
                <c:pt idx="10" formatCode="0.000">
                  <c:v>1.9078462336688429</c:v>
                </c:pt>
                <c:pt idx="11" formatCode="0.000">
                  <c:v>2.4669946585032418</c:v>
                </c:pt>
                <c:pt idx="12" formatCode="0.000">
                  <c:v>2.4208194196142694</c:v>
                </c:pt>
                <c:pt idx="13" formatCode="0.000">
                  <c:v>-0.36884118863833104</c:v>
                </c:pt>
                <c:pt idx="14" formatCode="0.000">
                  <c:v>-4.013407500394627</c:v>
                </c:pt>
                <c:pt idx="15" formatCode="0.000">
                  <c:v>1.9845689432975715</c:v>
                </c:pt>
                <c:pt idx="16" formatCode="0.000">
                  <c:v>1.0246941481171969</c:v>
                </c:pt>
                <c:pt idx="17" formatCode="0.000">
                  <c:v>-0.14873306747706508</c:v>
                </c:pt>
                <c:pt idx="18" formatCode="0.000">
                  <c:v>0.34005564505258856</c:v>
                </c:pt>
                <c:pt idx="19" formatCode="0.000">
                  <c:v>1.4485848822329874</c:v>
                </c:pt>
                <c:pt idx="20" formatCode="0.000">
                  <c:v>2.4851072375520746</c:v>
                </c:pt>
                <c:pt idx="21" formatCode="0.000">
                  <c:v>1.2962590528224875</c:v>
                </c:pt>
                <c:pt idx="22" formatCode="0.000">
                  <c:v>2.1815212517085958</c:v>
                </c:pt>
                <c:pt idx="23" formatCode="0.000">
                  <c:v>1.7903775418388048</c:v>
                </c:pt>
                <c:pt idx="24" formatCode="0.000">
                  <c:v>1.2089979807104962</c:v>
                </c:pt>
                <c:pt idx="25" formatCode="0.000">
                  <c:v>-5.0948537347185221</c:v>
                </c:pt>
                <c:pt idx="26" formatCode="0.000">
                  <c:v>0</c:v>
                </c:pt>
                <c:pt idx="27" formatCode="0.000">
                  <c:v>0</c:v>
                </c:pt>
                <c:pt idx="28" formatCode="0.000">
                  <c:v>0</c:v>
                </c:pt>
                <c:pt idx="29" formatCode="0.000">
                  <c:v>0</c:v>
                </c:pt>
                <c:pt idx="30" formatCode="0.000">
                  <c:v>0</c:v>
                </c:pt>
                <c:pt idx="31" formatCode="0.000">
                  <c:v>0</c:v>
                </c:pt>
                <c:pt idx="32" formatCode="0.000">
                  <c:v>0</c:v>
                </c:pt>
                <c:pt idx="33" formatCode="0.000">
                  <c:v>0</c:v>
                </c:pt>
                <c:pt idx="34" formatCode="0.000">
                  <c:v>0</c:v>
                </c:pt>
                <c:pt idx="35" formatCode="0.0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D3-4FDD-9355-C0BC13DCB85B}"/>
            </c:ext>
          </c:extLst>
        </c:ser>
        <c:ser>
          <c:idx val="2"/>
          <c:order val="1"/>
          <c:tx>
            <c:strRef>
              <c:f>data1!$C$2</c:f>
              <c:strCache>
                <c:ptCount val="1"/>
                <c:pt idx="0">
                  <c:v>Israel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data1!$A$4:$A$50</c:f>
              <c:numCache>
                <c:formatCode>General</c:formatCode>
                <c:ptCount val="4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data1!$C$4:$C$50</c:f>
              <c:numCache>
                <c:formatCode>0.000</c:formatCode>
                <c:ptCount val="47"/>
                <c:pt idx="0">
                  <c:v>0</c:v>
                </c:pt>
                <c:pt idx="1">
                  <c:v>2.496917133589216</c:v>
                </c:pt>
                <c:pt idx="2">
                  <c:v>1.3344374929309621</c:v>
                </c:pt>
                <c:pt idx="3">
                  <c:v>1.7132652874807697</c:v>
                </c:pt>
                <c:pt idx="4">
                  <c:v>0.96409543635627148</c:v>
                </c:pt>
                <c:pt idx="5">
                  <c:v>6.0610031334203951</c:v>
                </c:pt>
                <c:pt idx="6">
                  <c:v>-2.2334434515060342</c:v>
                </c:pt>
                <c:pt idx="7">
                  <c:v>-2.1501236267938539</c:v>
                </c:pt>
                <c:pt idx="8">
                  <c:v>-0.66818403840437357</c:v>
                </c:pt>
                <c:pt idx="9">
                  <c:v>2.9552002021082435</c:v>
                </c:pt>
                <c:pt idx="10">
                  <c:v>2.2165299747344713</c:v>
                </c:pt>
                <c:pt idx="11">
                  <c:v>3.91094333373736</c:v>
                </c:pt>
                <c:pt idx="12">
                  <c:v>4.1749292942516281</c:v>
                </c:pt>
                <c:pt idx="13">
                  <c:v>1.3970150022737604</c:v>
                </c:pt>
                <c:pt idx="14">
                  <c:v>-1.4459443269173811</c:v>
                </c:pt>
                <c:pt idx="15">
                  <c:v>3.6472224065463577</c:v>
                </c:pt>
                <c:pt idx="16">
                  <c:v>2.7735849175379856</c:v>
                </c:pt>
                <c:pt idx="17">
                  <c:v>0.66184971347398314</c:v>
                </c:pt>
                <c:pt idx="18">
                  <c:v>2.3815296973247024</c:v>
                </c:pt>
                <c:pt idx="19">
                  <c:v>1.9637358998739529</c:v>
                </c:pt>
                <c:pt idx="20">
                  <c:v>0.2414525153416891</c:v>
                </c:pt>
                <c:pt idx="21">
                  <c:v>1.8109092222630352</c:v>
                </c:pt>
                <c:pt idx="22">
                  <c:v>1.5931312063236724</c:v>
                </c:pt>
                <c:pt idx="23">
                  <c:v>1.5077085125081657</c:v>
                </c:pt>
                <c:pt idx="24">
                  <c:v>1.489992845074628</c:v>
                </c:pt>
                <c:pt idx="25">
                  <c:v>-4.3253299403491763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D3-4FDD-9355-C0BC13DCB85B}"/>
            </c:ext>
          </c:extLst>
        </c:ser>
        <c:ser>
          <c:idx val="0"/>
          <c:order val="2"/>
          <c:tx>
            <c:strRef>
              <c:f>data1!$D$2</c:f>
              <c:strCache>
                <c:ptCount val="1"/>
                <c:pt idx="0">
                  <c:v>Emerging Economies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data1!$A$4:$A$50</c:f>
              <c:numCache>
                <c:formatCode>General</c:formatCode>
                <c:ptCount val="4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data1!$D$4:$D$50</c:f>
              <c:numCache>
                <c:formatCode>General</c:formatCode>
                <c:ptCount val="47"/>
                <c:pt idx="2" formatCode="0.000">
                  <c:v>1.9176672594143724</c:v>
                </c:pt>
                <c:pt idx="3" formatCode="0.000">
                  <c:v>-0.65643230084450599</c:v>
                </c:pt>
                <c:pt idx="4" formatCode="0.000">
                  <c:v>0.67422326879290573</c:v>
                </c:pt>
                <c:pt idx="5" formatCode="0.000">
                  <c:v>3.6787674466865954</c:v>
                </c:pt>
                <c:pt idx="6" formatCode="0.000">
                  <c:v>2.1321162823529001</c:v>
                </c:pt>
                <c:pt idx="7" formatCode="0.000">
                  <c:v>2.186325352061004</c:v>
                </c:pt>
                <c:pt idx="8" formatCode="0.000">
                  <c:v>3.7216848112291596</c:v>
                </c:pt>
                <c:pt idx="9" formatCode="0.000">
                  <c:v>6.3746860527358713</c:v>
                </c:pt>
                <c:pt idx="10" formatCode="0.000">
                  <c:v>5.0698541974338758</c:v>
                </c:pt>
                <c:pt idx="11" formatCode="0.000">
                  <c:v>5.924665606212753</c:v>
                </c:pt>
                <c:pt idx="12" formatCode="0.000">
                  <c:v>5.9709503701349353</c:v>
                </c:pt>
                <c:pt idx="13" formatCode="0.000">
                  <c:v>3.8938377285294434</c:v>
                </c:pt>
                <c:pt idx="14" formatCode="0.000">
                  <c:v>-1.9222225132169903</c:v>
                </c:pt>
                <c:pt idx="15" formatCode="0.000">
                  <c:v>4.1828847869031014</c:v>
                </c:pt>
                <c:pt idx="16" formatCode="0.000">
                  <c:v>3.9321220825278047</c:v>
                </c:pt>
                <c:pt idx="17" formatCode="0.000">
                  <c:v>2.9280942585992702</c:v>
                </c:pt>
                <c:pt idx="18" formatCode="0.000">
                  <c:v>2.6588080769195002</c:v>
                </c:pt>
                <c:pt idx="19" formatCode="0.000">
                  <c:v>1.9877717155184891</c:v>
                </c:pt>
                <c:pt idx="20" formatCode="0.000">
                  <c:v>1.6741889031964186</c:v>
                </c:pt>
                <c:pt idx="21" formatCode="0.000">
                  <c:v>1.6507290020153222</c:v>
                </c:pt>
                <c:pt idx="22" formatCode="0.000">
                  <c:v>2.4997358904288935</c:v>
                </c:pt>
                <c:pt idx="23" formatCode="0.000">
                  <c:v>2.4532249384382006</c:v>
                </c:pt>
                <c:pt idx="24" formatCode="0.000">
                  <c:v>0.80686581567350268</c:v>
                </c:pt>
                <c:pt idx="25" formatCode="0.000">
                  <c:v>-6.7873671824923463</c:v>
                </c:pt>
                <c:pt idx="26" formatCode="0.000">
                  <c:v>0</c:v>
                </c:pt>
                <c:pt idx="27" formatCode="0.000">
                  <c:v>0</c:v>
                </c:pt>
                <c:pt idx="28" formatCode="0.000">
                  <c:v>0</c:v>
                </c:pt>
                <c:pt idx="29" formatCode="0.000">
                  <c:v>0</c:v>
                </c:pt>
                <c:pt idx="30" formatCode="0.000">
                  <c:v>0</c:v>
                </c:pt>
                <c:pt idx="31" formatCode="0.000">
                  <c:v>0</c:v>
                </c:pt>
                <c:pt idx="32" formatCode="0.000">
                  <c:v>0</c:v>
                </c:pt>
                <c:pt idx="33" formatCode="0.000">
                  <c:v>0</c:v>
                </c:pt>
                <c:pt idx="34" formatCode="0.00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D3-4FDD-9355-C0BC13DCB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186304"/>
        <c:axId val="239187840"/>
      </c:lineChart>
      <c:dateAx>
        <c:axId val="239186304"/>
        <c:scaling>
          <c:orientation val="minMax"/>
          <c:max val="2020"/>
          <c:min val="2000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he-IL"/>
          </a:p>
        </c:txPr>
        <c:crossAx val="239187840"/>
        <c:crosses val="autoZero"/>
        <c:auto val="0"/>
        <c:lblOffset val="100"/>
        <c:baseTimeUnit val="days"/>
      </c:dateAx>
      <c:valAx>
        <c:axId val="23918784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1.501194131695667E-2"/>
              <c:y val="5.589728399937467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39186304"/>
        <c:crosses val="autoZero"/>
        <c:crossBetween val="midCat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13233606310159507"/>
          <c:y val="0.86408474504271127"/>
          <c:w val="0.71121796060037024"/>
          <c:h val="4.3970083676844469E-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2200"/>
              <a:t>Gini, disposable income, post taxes and transfers
</a:t>
            </a:r>
            <a:r>
              <a:rPr lang="en-US" sz="1800"/>
              <a:t>(2017)</a:t>
            </a:r>
          </a:p>
        </c:rich>
      </c:tx>
      <c:layout>
        <c:manualLayout>
          <c:xMode val="edge"/>
          <c:yMode val="edge"/>
          <c:x val="0.17193497690987197"/>
          <c:y val="4.174133405738076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1082264370707874"/>
          <c:w val="0.92931195191286609"/>
          <c:h val="0.61099268547544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solidFill>
                <a:srgbClr val="4F81BD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7666-4450-BFE1-488586858073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7666-4450-BFE1-48858685807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666-4450-BFE1-488586858073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6-7666-4450-BFE1-488586858073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66-4450-BFE1-488586858073}"/>
              </c:ext>
            </c:extLst>
          </c:dPt>
          <c:dPt>
            <c:idx val="20"/>
            <c:invertIfNegative val="0"/>
            <c:bubble3D val="0"/>
            <c:spPr>
              <a:solidFill>
                <a:srgbClr val="E28542"/>
              </a:solidFill>
              <a:ln w="9525" cap="flat" cmpd="sng" algn="ctr">
                <a:solidFill>
                  <a:srgbClr val="E28542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9-7666-4450-BFE1-488586858073}"/>
              </c:ext>
            </c:extLst>
          </c:dPt>
          <c:dPt>
            <c:idx val="27"/>
            <c:invertIfNegative val="0"/>
            <c:bubble3D val="0"/>
            <c:spPr>
              <a:solidFill>
                <a:srgbClr val="1D9CD3"/>
              </a:solidFill>
              <a:ln w="9525" cap="flat" cmpd="sng" algn="ctr">
                <a:solidFill>
                  <a:srgbClr val="1D9CD3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B-7666-4450-BFE1-488586858073}"/>
              </c:ext>
            </c:extLst>
          </c:dPt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666-4450-BFE1-488586858073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666-4450-BFE1-488586858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data30!$A$4:$A$39</c:f>
              <c:strCache>
                <c:ptCount val="36"/>
                <c:pt idx="0">
                  <c:v>Slovak Republic</c:v>
                </c:pt>
                <c:pt idx="1">
                  <c:v>Slovenia</c:v>
                </c:pt>
                <c:pt idx="2">
                  <c:v>Czech Republic</c:v>
                </c:pt>
                <c:pt idx="3">
                  <c:v>Iceland</c:v>
                </c:pt>
                <c:pt idx="4">
                  <c:v>Denmark</c:v>
                </c:pt>
                <c:pt idx="5">
                  <c:v>Norway</c:v>
                </c:pt>
                <c:pt idx="6">
                  <c:v>Finland</c:v>
                </c:pt>
                <c:pt idx="7">
                  <c:v>Belgium</c:v>
                </c:pt>
                <c:pt idx="8">
                  <c:v>Sweden</c:v>
                </c:pt>
                <c:pt idx="9">
                  <c:v>Hungary</c:v>
                </c:pt>
                <c:pt idx="10">
                  <c:v>Austria</c:v>
                </c:pt>
                <c:pt idx="11">
                  <c:v>Poland</c:v>
                </c:pt>
                <c:pt idx="12">
                  <c:v>Netherlands</c:v>
                </c:pt>
                <c:pt idx="13">
                  <c:v>France</c:v>
                </c:pt>
                <c:pt idx="14">
                  <c:v>Germany</c:v>
                </c:pt>
                <c:pt idx="15">
                  <c:v>Switzerland</c:v>
                </c:pt>
                <c:pt idx="16">
                  <c:v>Luxembourg</c:v>
                </c:pt>
                <c:pt idx="17">
                  <c:v>Ireland</c:v>
                </c:pt>
                <c:pt idx="18">
                  <c:v>Canada</c:v>
                </c:pt>
                <c:pt idx="19">
                  <c:v>Estonia</c:v>
                </c:pt>
                <c:pt idx="20">
                  <c:v>OECD</c:v>
                </c:pt>
                <c:pt idx="21">
                  <c:v>Italy</c:v>
                </c:pt>
                <c:pt idx="22">
                  <c:v>Australia</c:v>
                </c:pt>
                <c:pt idx="23">
                  <c:v>Portugal</c:v>
                </c:pt>
                <c:pt idx="24">
                  <c:v>Greece</c:v>
                </c:pt>
                <c:pt idx="25">
                  <c:v>Japan</c:v>
                </c:pt>
                <c:pt idx="26">
                  <c:v>Spain</c:v>
                </c:pt>
                <c:pt idx="27">
                  <c:v>Israel</c:v>
                </c:pt>
                <c:pt idx="28">
                  <c:v>latvia</c:v>
                </c:pt>
                <c:pt idx="29">
                  <c:v>New Zealand</c:v>
                </c:pt>
                <c:pt idx="30">
                  <c:v>Korea</c:v>
                </c:pt>
                <c:pt idx="31">
                  <c:v>United Kingdom</c:v>
                </c:pt>
                <c:pt idx="32">
                  <c:v>United States</c:v>
                </c:pt>
                <c:pt idx="33">
                  <c:v>Turkey</c:v>
                </c:pt>
                <c:pt idx="34">
                  <c:v>Mexico</c:v>
                </c:pt>
                <c:pt idx="35">
                  <c:v>Chile</c:v>
                </c:pt>
              </c:strCache>
            </c:strRef>
          </c:cat>
          <c:val>
            <c:numRef>
              <c:f>data30!$C$4:$C$39</c:f>
              <c:numCache>
                <c:formatCode>#,##0.000</c:formatCode>
                <c:ptCount val="36"/>
                <c:pt idx="0">
                  <c:v>0.24099999999999999</c:v>
                </c:pt>
                <c:pt idx="1">
                  <c:v>0.24399999999999999</c:v>
                </c:pt>
                <c:pt idx="2">
                  <c:v>0.253</c:v>
                </c:pt>
                <c:pt idx="3">
                  <c:v>0.255</c:v>
                </c:pt>
                <c:pt idx="4">
                  <c:v>0.26100000000000001</c:v>
                </c:pt>
                <c:pt idx="5">
                  <c:v>0.26200000000000001</c:v>
                </c:pt>
                <c:pt idx="6">
                  <c:v>0.26600000000000001</c:v>
                </c:pt>
                <c:pt idx="7">
                  <c:v>0.26600000000000001</c:v>
                </c:pt>
                <c:pt idx="8">
                  <c:v>0.28199999999999997</c:v>
                </c:pt>
                <c:pt idx="9">
                  <c:v>0.28199999999999997</c:v>
                </c:pt>
                <c:pt idx="10">
                  <c:v>0.28399999999999997</c:v>
                </c:pt>
                <c:pt idx="11">
                  <c:v>0.28399999999999997</c:v>
                </c:pt>
                <c:pt idx="12">
                  <c:v>0.28499999999999998</c:v>
                </c:pt>
                <c:pt idx="13">
                  <c:v>0.29099999999999998</c:v>
                </c:pt>
                <c:pt idx="14">
                  <c:v>0.29399999999999998</c:v>
                </c:pt>
                <c:pt idx="15">
                  <c:v>0.29599999999999999</c:v>
                </c:pt>
                <c:pt idx="16">
                  <c:v>0.30399999999999999</c:v>
                </c:pt>
                <c:pt idx="17">
                  <c:v>0.309</c:v>
                </c:pt>
                <c:pt idx="18">
                  <c:v>0.31</c:v>
                </c:pt>
                <c:pt idx="19">
                  <c:v>0.314</c:v>
                </c:pt>
                <c:pt idx="20">
                  <c:v>0.31568571428571435</c:v>
                </c:pt>
                <c:pt idx="21">
                  <c:v>0.32800000000000001</c:v>
                </c:pt>
                <c:pt idx="22">
                  <c:v>0.33</c:v>
                </c:pt>
                <c:pt idx="23">
                  <c:v>0.33100000000000002</c:v>
                </c:pt>
                <c:pt idx="24">
                  <c:v>0.33300000000000002</c:v>
                </c:pt>
                <c:pt idx="25">
                  <c:v>0.33900000000000002</c:v>
                </c:pt>
                <c:pt idx="26">
                  <c:v>0.34100000000000003</c:v>
                </c:pt>
                <c:pt idx="27">
                  <c:v>0.34399999999999997</c:v>
                </c:pt>
                <c:pt idx="28">
                  <c:v>0.34699999999999998</c:v>
                </c:pt>
                <c:pt idx="29">
                  <c:v>0.34899999999999998</c:v>
                </c:pt>
                <c:pt idx="30">
                  <c:v>0.35499999999999998</c:v>
                </c:pt>
                <c:pt idx="31">
                  <c:v>0.35699999999999998</c:v>
                </c:pt>
                <c:pt idx="32">
                  <c:v>0.39</c:v>
                </c:pt>
                <c:pt idx="33">
                  <c:v>0.40400000000000003</c:v>
                </c:pt>
                <c:pt idx="34">
                  <c:v>0.45800000000000002</c:v>
                </c:pt>
                <c:pt idx="3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66-4450-BFE1-488586858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88864"/>
        <c:axId val="374790400"/>
      </c:barChart>
      <c:catAx>
        <c:axId val="37478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he-IL"/>
          </a:p>
        </c:txPr>
        <c:crossAx val="374790400"/>
        <c:crosses val="autoZero"/>
        <c:auto val="1"/>
        <c:lblAlgn val="ctr"/>
        <c:lblOffset val="100"/>
        <c:noMultiLvlLbl val="0"/>
      </c:catAx>
      <c:valAx>
        <c:axId val="3747904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0" sourceLinked="0"/>
        <c:majorTickMark val="out"/>
        <c:minorTickMark val="none"/>
        <c:tickLblPos val="nextTo"/>
        <c:crossAx val="374788864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en-US" sz="1400" b="1" i="0" u="none" strike="noStrike" baseline="0" smtClean="0"/>
              <a:t>Figure 2.1</a:t>
            </a:r>
          </a:p>
          <a:p>
            <a:pPr>
              <a:defRPr/>
            </a:pPr>
            <a:r>
              <a:rPr lang="en-US" sz="1400" b="1" i="0" u="none" strike="noStrike" baseline="0" smtClean="0"/>
              <a:t>Reduction in Growth in OECD Countries in 2020: Difference Between Actual</a:t>
            </a:r>
          </a:p>
          <a:p>
            <a:pPr>
              <a:defRPr/>
            </a:pPr>
            <a:r>
              <a:rPr lang="en-US" sz="1400" b="1" i="0" u="none" strike="noStrike" baseline="0" smtClean="0"/>
              <a:t>Growth and Precrisis Growth Forecast </a:t>
            </a:r>
            <a:r>
              <a:rPr lang="en-US" sz="1400" b="0" i="0" u="none" strike="noStrike" baseline="0" smtClean="0"/>
              <a:t>(percentage points)</a:t>
            </a:r>
            <a:r>
              <a:rPr lang="en-US" sz="1400" b="1" i="0" u="none" strike="noStrike" baseline="0" smtClean="0"/>
              <a:t>*</a:t>
            </a:r>
            <a:endParaRPr lang="he-IL" sz="1400" b="1"/>
          </a:p>
        </c:rich>
      </c:tx>
      <c:layout>
        <c:manualLayout>
          <c:xMode val="edge"/>
          <c:yMode val="edge"/>
          <c:x val="0.18600760161142718"/>
          <c:y val="9.08586731256928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3101215195460908"/>
          <c:y val="0.12762476170177953"/>
          <c:w val="0.84707945979203858"/>
          <c:h val="0.733710381379657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DB-4305-9978-83FDB1AEFBB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DB-4305-9978-83FDB1AEFBB8}"/>
              </c:ext>
            </c:extLst>
          </c:dPt>
          <c:cat>
            <c:strRef>
              <c:f>'איור 1'!$M$6:$M$43</c:f>
              <c:strCache>
                <c:ptCount val="38"/>
                <c:pt idx="0">
                  <c:v>Spain</c:v>
                </c:pt>
                <c:pt idx="1">
                  <c:v>United Kingdom</c:v>
                </c:pt>
                <c:pt idx="2">
                  <c:v>Colombia</c:v>
                </c:pt>
                <c:pt idx="3">
                  <c:v>Greece</c:v>
                </c:pt>
                <c:pt idx="4">
                  <c:v>Mexico</c:v>
                </c:pt>
                <c:pt idx="5">
                  <c:v>Italy</c:v>
                </c:pt>
                <c:pt idx="6">
                  <c:v>Portugal</c:v>
                </c:pt>
                <c:pt idx="7">
                  <c:v>France</c:v>
                </c:pt>
                <c:pt idx="8">
                  <c:v>Slovenia</c:v>
                </c:pt>
                <c:pt idx="9">
                  <c:v>Chile</c:v>
                </c:pt>
                <c:pt idx="10">
                  <c:v>Iceland</c:v>
                </c:pt>
                <c:pt idx="11">
                  <c:v>Hungary</c:v>
                </c:pt>
                <c:pt idx="12">
                  <c:v>Czech Republic</c:v>
                </c:pt>
                <c:pt idx="13">
                  <c:v>Austria</c:v>
                </c:pt>
                <c:pt idx="14">
                  <c:v>Belgium</c:v>
                </c:pt>
                <c:pt idx="15">
                  <c:v>Slovak Republic</c:v>
                </c:pt>
                <c:pt idx="16">
                  <c:v>Canada</c:v>
                </c:pt>
                <c:pt idx="17">
                  <c:v>OECD - Average</c:v>
                </c:pt>
                <c:pt idx="18">
                  <c:v>Latvia</c:v>
                </c:pt>
                <c:pt idx="19">
                  <c:v>Poland</c:v>
                </c:pt>
                <c:pt idx="20">
                  <c:v>Japan</c:v>
                </c:pt>
                <c:pt idx="21">
                  <c:v>Germany</c:v>
                </c:pt>
                <c:pt idx="22">
                  <c:v>United States</c:v>
                </c:pt>
                <c:pt idx="23">
                  <c:v>Netherlands</c:v>
                </c:pt>
                <c:pt idx="24">
                  <c:v>Estonia</c:v>
                </c:pt>
                <c:pt idx="25">
                  <c:v>Israel</c:v>
                </c:pt>
                <c:pt idx="26">
                  <c:v>Australia</c:v>
                </c:pt>
                <c:pt idx="27">
                  <c:v>Denmark</c:v>
                </c:pt>
                <c:pt idx="28">
                  <c:v>Switzerland</c:v>
                </c:pt>
                <c:pt idx="29">
                  <c:v>Luxembourg</c:v>
                </c:pt>
                <c:pt idx="30">
                  <c:v>Sweden</c:v>
                </c:pt>
                <c:pt idx="31">
                  <c:v>Finland</c:v>
                </c:pt>
                <c:pt idx="32">
                  <c:v>New Zealand</c:v>
                </c:pt>
                <c:pt idx="33">
                  <c:v>Lithuania</c:v>
                </c:pt>
                <c:pt idx="34">
                  <c:v>Korea</c:v>
                </c:pt>
                <c:pt idx="35">
                  <c:v>Norway</c:v>
                </c:pt>
                <c:pt idx="36">
                  <c:v>Turkey</c:v>
                </c:pt>
                <c:pt idx="37">
                  <c:v>Ireland</c:v>
                </c:pt>
              </c:strCache>
            </c:strRef>
          </c:cat>
          <c:val>
            <c:numRef>
              <c:f>'איור 1'!$N$6:$N$43</c:f>
              <c:numCache>
                <c:formatCode>#,##0.00_ ;\-#,##0.00\ </c:formatCode>
                <c:ptCount val="38"/>
                <c:pt idx="0">
                  <c:v>-12.580562164423574</c:v>
                </c:pt>
                <c:pt idx="1">
                  <c:v>-11.01543829547324</c:v>
                </c:pt>
                <c:pt idx="2">
                  <c:v>-10.42573768028115</c:v>
                </c:pt>
                <c:pt idx="3">
                  <c:v>-10.424967220660715</c:v>
                </c:pt>
                <c:pt idx="4">
                  <c:v>-9.5106634567919208</c:v>
                </c:pt>
                <c:pt idx="5">
                  <c:v>-9.3494839283666131</c:v>
                </c:pt>
                <c:pt idx="6">
                  <c:v>-9.2616642155084641</c:v>
                </c:pt>
                <c:pt idx="7">
                  <c:v>-9.0852108350080947</c:v>
                </c:pt>
                <c:pt idx="8">
                  <c:v>-8.4910089329538145</c:v>
                </c:pt>
                <c:pt idx="9">
                  <c:v>-8.4612376011548598</c:v>
                </c:pt>
                <c:pt idx="10">
                  <c:v>-8.2873720249153138</c:v>
                </c:pt>
                <c:pt idx="11">
                  <c:v>-8.2707472593168099</c:v>
                </c:pt>
                <c:pt idx="12">
                  <c:v>-7.9609517898319151</c:v>
                </c:pt>
                <c:pt idx="13">
                  <c:v>-7.7704252885813343</c:v>
                </c:pt>
                <c:pt idx="14">
                  <c:v>-7.5008013030380098</c:v>
                </c:pt>
                <c:pt idx="15">
                  <c:v>-7.2003863778593447</c:v>
                </c:pt>
                <c:pt idx="16">
                  <c:v>-7.0025371181835396</c:v>
                </c:pt>
                <c:pt idx="17">
                  <c:v>-6.4541046024454181</c:v>
                </c:pt>
                <c:pt idx="18">
                  <c:v>-6.2949981095979304</c:v>
                </c:pt>
                <c:pt idx="19">
                  <c:v>-6.1527879868432453</c:v>
                </c:pt>
                <c:pt idx="20">
                  <c:v>-5.8029614914828178</c:v>
                </c:pt>
                <c:pt idx="21">
                  <c:v>-5.6105815365020106</c:v>
                </c:pt>
                <c:pt idx="22">
                  <c:v>-5.5297158824861397</c:v>
                </c:pt>
                <c:pt idx="23">
                  <c:v>-5.4956015815696553</c:v>
                </c:pt>
                <c:pt idx="24">
                  <c:v>-5.4592726071091047</c:v>
                </c:pt>
                <c:pt idx="25">
                  <c:v>-5.4513713628647391</c:v>
                </c:pt>
                <c:pt idx="26">
                  <c:v>-4.7780601454988245</c:v>
                </c:pt>
                <c:pt idx="27">
                  <c:v>-4.3631277023532853</c:v>
                </c:pt>
                <c:pt idx="28">
                  <c:v>-4.1760428001700598</c:v>
                </c:pt>
                <c:pt idx="29">
                  <c:v>-4.1227142872561302</c:v>
                </c:pt>
                <c:pt idx="30">
                  <c:v>-4.111717379126385</c:v>
                </c:pt>
                <c:pt idx="31">
                  <c:v>-4.0205461419861095</c:v>
                </c:pt>
                <c:pt idx="32">
                  <c:v>-3.7343531525913098</c:v>
                </c:pt>
                <c:pt idx="33">
                  <c:v>-3.4567274151896998</c:v>
                </c:pt>
                <c:pt idx="34">
                  <c:v>-3.2160465181331848</c:v>
                </c:pt>
                <c:pt idx="35">
                  <c:v>-3.1634438392475999</c:v>
                </c:pt>
                <c:pt idx="36">
                  <c:v>-1.257489519747885</c:v>
                </c:pt>
                <c:pt idx="37">
                  <c:v>-5.1153383757047699E-3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DB-4305-9978-83FDB1AEF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44932136"/>
        <c:axId val="844931152"/>
      </c:barChart>
      <c:catAx>
        <c:axId val="8449321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4931152"/>
        <c:crosses val="autoZero"/>
        <c:auto val="1"/>
        <c:lblAlgn val="ctr"/>
        <c:lblOffset val="100"/>
        <c:noMultiLvlLbl val="0"/>
      </c:catAx>
      <c:valAx>
        <c:axId val="84493115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4493213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(NON HOUSING) GROSS DOMESTIC PRODUCT (GDP) , BY INDUSTRY, 2019</a:t>
            </a:r>
            <a:r>
              <a:rPr lang="en-US" sz="1800" b="0" i="0" u="none" strike="noStrike" baseline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1800" b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21934586743854148"/>
          <c:y val="0.14620718471934205"/>
          <c:w val="0.41574483651943955"/>
          <c:h val="0.81688392017896827"/>
        </c:manualLayout>
      </c:layout>
      <c:pieChart>
        <c:varyColors val="1"/>
        <c:ser>
          <c:idx val="0"/>
          <c:order val="0"/>
          <c:tx>
            <c:strRef>
              <c:f>'תוצר ענפי'!$E$1</c:f>
              <c:strCache>
                <c:ptCount val="1"/>
                <c:pt idx="0">
                  <c:v>אחוז מהתוצר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E8-4D5B-9AD7-32E43E8694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E8-4D5B-9AD7-32E43E8694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E8-4D5B-9AD7-32E43E8694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E8-4D5B-9AD7-32E43E8694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E8-4D5B-9AD7-32E43E8694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E8-4D5B-9AD7-32E43E8694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E8-4D5B-9AD7-32E43E8694B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EE8-4D5B-9AD7-32E43E8694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EE8-4D5B-9AD7-32E43E8694B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EE8-4D5B-9AD7-32E43E8694B1}"/>
              </c:ext>
            </c:extLst>
          </c:dPt>
          <c:dLbls>
            <c:dLbl>
              <c:idx val="0"/>
              <c:layout>
                <c:manualLayout>
                  <c:x val="6.3659517438020563E-2"/>
                  <c:y val="-5.351413845795647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E8-4D5B-9AD7-32E43E8694B1}"/>
                </c:ext>
              </c:extLst>
            </c:dLbl>
            <c:dLbl>
              <c:idx val="5"/>
              <c:layout>
                <c:manualLayout>
                  <c:x val="4.8227571039270563E-2"/>
                  <c:y val="-2.4297649651998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EE8-4D5B-9AD7-32E43E8694B1}"/>
                </c:ext>
              </c:extLst>
            </c:dLbl>
            <c:dLbl>
              <c:idx val="9"/>
              <c:layout>
                <c:manualLayout>
                  <c:x val="-6.430342805236075E-2"/>
                  <c:y val="2.67274146171981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EE8-4D5B-9AD7-32E43E8694B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'תוצר ענפי'!$F$2:$F$11</c15:sqref>
                  </c15:fullRef>
                </c:ext>
              </c:extLst>
              <c:f>'תוצר ענפי'!$F$2:$F$11</c:f>
              <c:strCache>
                <c:ptCount val="10"/>
                <c:pt idx="0">
                  <c:v>Agriculture</c:v>
                </c:pt>
                <c:pt idx="1">
                  <c:v>Manufacturing</c:v>
                </c:pt>
                <c:pt idx="2">
                  <c:v>Electricity and water</c:v>
                </c:pt>
                <c:pt idx="3">
                  <c:v>Construction</c:v>
                </c:pt>
                <c:pt idx="4">
                  <c:v>Trade, accommodation &amp; food</c:v>
                </c:pt>
                <c:pt idx="5">
                  <c:v>Transportation</c:v>
                </c:pt>
                <c:pt idx="6">
                  <c:v>Information and communications</c:v>
                </c:pt>
                <c:pt idx="7">
                  <c:v>Business services</c:v>
                </c:pt>
                <c:pt idx="8">
                  <c:v>Public services</c:v>
                </c:pt>
                <c:pt idx="9">
                  <c:v>Entertainment &amp; other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'תוצר ענפי'!$E$2:$E$11</c15:sqref>
                  </c15:fullRef>
                </c:ext>
              </c:extLst>
              <c:f>'תוצר ענפי'!$E$2:$E$11</c:f>
              <c:numCache>
                <c:formatCode>0.0%</c:formatCode>
                <c:ptCount val="10"/>
                <c:pt idx="0">
                  <c:v>1.1985511327337058E-2</c:v>
                </c:pt>
                <c:pt idx="1">
                  <c:v>0.11985052485002319</c:v>
                </c:pt>
                <c:pt idx="2">
                  <c:v>1.8724523428500818E-2</c:v>
                </c:pt>
                <c:pt idx="3">
                  <c:v>6.4975529957688891E-2</c:v>
                </c:pt>
                <c:pt idx="4">
                  <c:v>0.12533090946862158</c:v>
                </c:pt>
                <c:pt idx="5">
                  <c:v>3.7024193557141767E-2</c:v>
                </c:pt>
                <c:pt idx="6">
                  <c:v>9.8966387610416193E-2</c:v>
                </c:pt>
                <c:pt idx="7">
                  <c:v>0.18082871854706206</c:v>
                </c:pt>
                <c:pt idx="8">
                  <c:v>0.18250553002691705</c:v>
                </c:pt>
                <c:pt idx="9">
                  <c:v>3.2330703693927557E-2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EE8-4D5B-9AD7-32E43E8694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'תוצר ענפי'!$E$1</c15:sqref>
                        </c15:formulaRef>
                      </c:ext>
                    </c:extLst>
                    <c:strCache>
                      <c:ptCount val="1"/>
                      <c:pt idx="0">
                        <c:v>אחוז מהתוצר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6-FEE8-4D5B-9AD7-32E43E8694B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8-FEE8-4D5B-9AD7-32E43E8694B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A-FEE8-4D5B-9AD7-32E43E8694B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C-FEE8-4D5B-9AD7-32E43E8694B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E-FEE8-4D5B-9AD7-32E43E8694B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0-FEE8-4D5B-9AD7-32E43E8694B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2-FEE8-4D5B-9AD7-32E43E8694B1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4-FEE8-4D5B-9AD7-32E43E8694B1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6-FEE8-4D5B-9AD7-32E43E8694B1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8-FEE8-4D5B-9AD7-32E43E8694B1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e-IL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'תוצר ענפי'!$F$2:$F$11</c15:sqref>
                        </c15:fullRef>
                        <c15:formulaRef>
                          <c15:sqref>'תוצר ענפי'!$F$2:$F$11</c15:sqref>
                        </c15:formulaRef>
                      </c:ext>
                    </c:extLst>
                    <c:strCache>
                      <c:ptCount val="10"/>
                      <c:pt idx="0">
                        <c:v>Agriculture</c:v>
                      </c:pt>
                      <c:pt idx="1">
                        <c:v>Manufacturing</c:v>
                      </c:pt>
                      <c:pt idx="2">
                        <c:v>Electricity and water</c:v>
                      </c:pt>
                      <c:pt idx="3">
                        <c:v>Construction</c:v>
                      </c:pt>
                      <c:pt idx="4">
                        <c:v>Trade, accommodation &amp; food</c:v>
                      </c:pt>
                      <c:pt idx="5">
                        <c:v>Transportation</c:v>
                      </c:pt>
                      <c:pt idx="6">
                        <c:v>Information and communications</c:v>
                      </c:pt>
                      <c:pt idx="7">
                        <c:v>Business services</c:v>
                      </c:pt>
                      <c:pt idx="8">
                        <c:v>Public services</c:v>
                      </c:pt>
                      <c:pt idx="9">
                        <c:v>Entertainment &amp;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'תוצר ענפי'!$E$2:$E$13</c15:sqref>
                        </c15:fullRef>
                        <c15:formulaRef>
                          <c15:sqref>'תוצר ענפי'!$E$2:$E$11</c15:sqref>
                        </c15:formulaRef>
                      </c:ext>
                    </c:extLst>
                    <c:numCache>
                      <c:formatCode>0.0%</c:formatCode>
                      <c:ptCount val="10"/>
                      <c:pt idx="0">
                        <c:v>1.1985511327337058E-2</c:v>
                      </c:pt>
                      <c:pt idx="1">
                        <c:v>0.11985052485002319</c:v>
                      </c:pt>
                      <c:pt idx="2">
                        <c:v>1.8724523428500818E-2</c:v>
                      </c:pt>
                      <c:pt idx="3">
                        <c:v>6.4975529957688891E-2</c:v>
                      </c:pt>
                      <c:pt idx="4">
                        <c:v>0.12533090946862158</c:v>
                      </c:pt>
                      <c:pt idx="5">
                        <c:v>3.7024193557141767E-2</c:v>
                      </c:pt>
                      <c:pt idx="6">
                        <c:v>9.8966387610416193E-2</c:v>
                      </c:pt>
                      <c:pt idx="7">
                        <c:v>0.18082871854706206</c:v>
                      </c:pt>
                      <c:pt idx="8">
                        <c:v>0.18250553002691705</c:v>
                      </c:pt>
                      <c:pt idx="9">
                        <c:v>3.2330703693927557E-2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  <c:ext xmlns:c16="http://schemas.microsoft.com/office/drawing/2014/chart" uri="{C3380CC4-5D6E-409C-BE32-E72D297353CC}">
                    <c16:uniqueId val="{00000029-FEE8-4D5B-9AD7-32E43E8694B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600"/>
            </a:pPr>
            <a:r>
              <a:rPr lang="en-US" sz="2600"/>
              <a:t>Public-Sector Gross Debt
</a:t>
            </a:r>
            <a:r>
              <a:rPr lang="en-US" sz="2200"/>
              <a:t>(1995-2020, Percent of GDP)</a:t>
            </a:r>
          </a:p>
        </c:rich>
      </c:tx>
      <c:layout>
        <c:manualLayout>
          <c:xMode val="edge"/>
          <c:yMode val="edge"/>
          <c:x val="0.25454589414808315"/>
          <c:y val="6.255934309151794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4601383958966649"/>
          <c:w val="0.92931195191286609"/>
          <c:h val="0.615598661508095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data15!$B$2</c:f>
              <c:strCache>
                <c:ptCount val="1"/>
                <c:pt idx="0">
                  <c:v>Israel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data15!$A$4:$A$36</c:f>
              <c:numCache>
                <c:formatCode>General</c:formatCode>
                <c:ptCount val="3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data15!$B$4:$B$36</c:f>
              <c:numCache>
                <c:formatCode>#,##0.00</c:formatCode>
                <c:ptCount val="33"/>
                <c:pt idx="0">
                  <c:v>97.508436461094803</c:v>
                </c:pt>
                <c:pt idx="1">
                  <c:v>95.502503292816442</c:v>
                </c:pt>
                <c:pt idx="2">
                  <c:v>93.728630812129182</c:v>
                </c:pt>
                <c:pt idx="3">
                  <c:v>95.415387729009609</c:v>
                </c:pt>
                <c:pt idx="4">
                  <c:v>89.505129698652539</c:v>
                </c:pt>
                <c:pt idx="5">
                  <c:v>79.362085437646357</c:v>
                </c:pt>
                <c:pt idx="6">
                  <c:v>83.47837691239441</c:v>
                </c:pt>
                <c:pt idx="7">
                  <c:v>89.945987696541536</c:v>
                </c:pt>
                <c:pt idx="8">
                  <c:v>92.506017366507606</c:v>
                </c:pt>
                <c:pt idx="9">
                  <c:v>91.062721079681268</c:v>
                </c:pt>
                <c:pt idx="10">
                  <c:v>88.029343790669074</c:v>
                </c:pt>
                <c:pt idx="11">
                  <c:v>79.945121296930338</c:v>
                </c:pt>
                <c:pt idx="12">
                  <c:v>72.911599179419909</c:v>
                </c:pt>
                <c:pt idx="13">
                  <c:v>71.736390674617141</c:v>
                </c:pt>
                <c:pt idx="14">
                  <c:v>74.529575988404176</c:v>
                </c:pt>
                <c:pt idx="15">
                  <c:v>70.612803832547215</c:v>
                </c:pt>
                <c:pt idx="16">
                  <c:v>68.917984000141658</c:v>
                </c:pt>
                <c:pt idx="17">
                  <c:v>68.452993227672593</c:v>
                </c:pt>
                <c:pt idx="18">
                  <c:v>67.097479442765845</c:v>
                </c:pt>
                <c:pt idx="19">
                  <c:v>65.745856845751533</c:v>
                </c:pt>
                <c:pt idx="20">
                  <c:v>63.82588938197852</c:v>
                </c:pt>
                <c:pt idx="21">
                  <c:v>62.112995731347162</c:v>
                </c:pt>
                <c:pt idx="22">
                  <c:v>60.607628530740399</c:v>
                </c:pt>
                <c:pt idx="23">
                  <c:v>60.877041136195068</c:v>
                </c:pt>
                <c:pt idx="24">
                  <c:v>59.999202396218529</c:v>
                </c:pt>
                <c:pt idx="25">
                  <c:v>72.426600591289287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2-4692-B7C5-7D2AD1F52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189632"/>
        <c:axId val="371191808"/>
      </c:barChart>
      <c:lineChart>
        <c:grouping val="standard"/>
        <c:varyColors val="0"/>
        <c:ser>
          <c:idx val="2"/>
          <c:order val="1"/>
          <c:tx>
            <c:strRef>
              <c:f>data15!$C$2</c:f>
              <c:strCache>
                <c:ptCount val="1"/>
                <c:pt idx="0">
                  <c:v>OECD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ysClr val="window" lastClr="FFFFFF"/>
              </a:solidFill>
              <a:ln w="25400">
                <a:solidFill>
                  <a:srgbClr val="C00000"/>
                </a:solidFill>
              </a:ln>
            </c:spPr>
          </c:marker>
          <c:cat>
            <c:numRef>
              <c:f>data15!$A$4:$A$36</c:f>
              <c:numCache>
                <c:formatCode>General</c:formatCode>
                <c:ptCount val="3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data15!$C$4:$C$36</c:f>
              <c:numCache>
                <c:formatCode>#,##0.00</c:formatCode>
                <c:ptCount val="33"/>
                <c:pt idx="0">
                  <c:v>57.700576139409222</c:v>
                </c:pt>
                <c:pt idx="1">
                  <c:v>56.615894039176247</c:v>
                </c:pt>
                <c:pt idx="2">
                  <c:v>54.707503964003905</c:v>
                </c:pt>
                <c:pt idx="3">
                  <c:v>53.741223870576036</c:v>
                </c:pt>
                <c:pt idx="4">
                  <c:v>53.897306960565231</c:v>
                </c:pt>
                <c:pt idx="5">
                  <c:v>51.788237806989599</c:v>
                </c:pt>
                <c:pt idx="6">
                  <c:v>52.643305203305715</c:v>
                </c:pt>
                <c:pt idx="7">
                  <c:v>53.279529049898265</c:v>
                </c:pt>
                <c:pt idx="8">
                  <c:v>53.749353451956111</c:v>
                </c:pt>
                <c:pt idx="9">
                  <c:v>53.517344737637686</c:v>
                </c:pt>
                <c:pt idx="10">
                  <c:v>52.627627758549082</c:v>
                </c:pt>
                <c:pt idx="11">
                  <c:v>51.266944744027356</c:v>
                </c:pt>
                <c:pt idx="12">
                  <c:v>49.382370564100583</c:v>
                </c:pt>
                <c:pt idx="13">
                  <c:v>53.902276196312272</c:v>
                </c:pt>
                <c:pt idx="14">
                  <c:v>61.666252234953085</c:v>
                </c:pt>
                <c:pt idx="15">
                  <c:v>65.935935406839633</c:v>
                </c:pt>
                <c:pt idx="16">
                  <c:v>69.883764235298287</c:v>
                </c:pt>
                <c:pt idx="17">
                  <c:v>72.27208803610803</c:v>
                </c:pt>
                <c:pt idx="18">
                  <c:v>74.171219983610754</c:v>
                </c:pt>
                <c:pt idx="19">
                  <c:v>74.481201671933846</c:v>
                </c:pt>
                <c:pt idx="20">
                  <c:v>73.008467334764092</c:v>
                </c:pt>
                <c:pt idx="21">
                  <c:v>72.592235168569047</c:v>
                </c:pt>
                <c:pt idx="22">
                  <c:v>70.621047897962967</c:v>
                </c:pt>
                <c:pt idx="23">
                  <c:v>69.338089445182192</c:v>
                </c:pt>
                <c:pt idx="24">
                  <c:v>68.713447129300533</c:v>
                </c:pt>
                <c:pt idx="25">
                  <c:v>80.878811782096747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92-4692-B7C5-7D2AD1F52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189632"/>
        <c:axId val="371191808"/>
      </c:lineChart>
      <c:dateAx>
        <c:axId val="371189632"/>
        <c:scaling>
          <c:orientation val="minMax"/>
          <c:max val="2020"/>
          <c:min val="1995"/>
        </c:scaling>
        <c:delete val="0"/>
        <c:axPos val="b"/>
        <c:numFmt formatCode="General" sourceLinked="0"/>
        <c:majorTickMark val="out"/>
        <c:minorTickMark val="none"/>
        <c:tickLblPos val="low"/>
        <c:crossAx val="371191808"/>
        <c:crosses val="autoZero"/>
        <c:auto val="0"/>
        <c:lblOffset val="100"/>
        <c:baseTimeUnit val="days"/>
      </c:dateAx>
      <c:valAx>
        <c:axId val="371191808"/>
        <c:scaling>
          <c:orientation val="minMax"/>
          <c:max val="100"/>
          <c:min val="4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371189632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30560615951665204"/>
          <c:y val="0.8712905322571356"/>
          <c:w val="0.36026509992289857"/>
          <c:h val="4.511490138967738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en-US" sz="2600" dirty="0"/>
              <a:t>Tax Burden,  International Comparison
</a:t>
            </a:r>
            <a:r>
              <a:rPr lang="en-US" sz="2200" dirty="0"/>
              <a:t>(2019, Percent of GDP)</a:t>
            </a:r>
          </a:p>
        </c:rich>
      </c:tx>
      <c:layout>
        <c:manualLayout>
          <c:xMode val="edge"/>
          <c:yMode val="edge"/>
          <c:x val="0.17195097967363718"/>
          <c:y val="6.437406771539007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359249447221878"/>
          <c:w val="0.92931195191286609"/>
          <c:h val="0.59455632605621023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40AD-459D-ADF6-31E9EAAAD81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40AD-459D-ADF6-31E9EAAAD81A}"/>
              </c:ext>
            </c:extLst>
          </c:dPt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AD-459D-ADF6-31E9EAAAD81A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AD-459D-ADF6-31E9EAAAD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data16!$A$4:$A$39</c:f>
              <c:strCache>
                <c:ptCount val="36"/>
                <c:pt idx="0">
                  <c:v>Mexico*</c:v>
                </c:pt>
                <c:pt idx="1">
                  <c:v>Chile</c:v>
                </c:pt>
                <c:pt idx="2">
                  <c:v>Ireland</c:v>
                </c:pt>
                <c:pt idx="3">
                  <c:v>Turkey</c:v>
                </c:pt>
                <c:pt idx="4">
                  <c:v>United States</c:v>
                </c:pt>
                <c:pt idx="5">
                  <c:v>korea</c:v>
                </c:pt>
                <c:pt idx="6">
                  <c:v>Switzerland</c:v>
                </c:pt>
                <c:pt idx="7">
                  <c:v>Australia*</c:v>
                </c:pt>
                <c:pt idx="8">
                  <c:v>Israel</c:v>
                </c:pt>
                <c:pt idx="9">
                  <c:v>Latvia</c:v>
                </c:pt>
                <c:pt idx="10">
                  <c:v>Japan</c:v>
                </c:pt>
                <c:pt idx="11">
                  <c:v>New zealand</c:v>
                </c:pt>
                <c:pt idx="12">
                  <c:v>United Kingdom</c:v>
                </c:pt>
                <c:pt idx="13">
                  <c:v>Estonia</c:v>
                </c:pt>
                <c:pt idx="14">
                  <c:v>Canada</c:v>
                </c:pt>
                <c:pt idx="15">
                  <c:v>OECD</c:v>
                </c:pt>
                <c:pt idx="16">
                  <c:v>Spain</c:v>
                </c:pt>
                <c:pt idx="17">
                  <c:v>Slovakia</c:v>
                </c:pt>
                <c:pt idx="18">
                  <c:v>Portugal</c:v>
                </c:pt>
                <c:pt idx="19">
                  <c:v>Czech</c:v>
                </c:pt>
                <c:pt idx="20">
                  <c:v>Poland</c:v>
                </c:pt>
                <c:pt idx="21">
                  <c:v>Hungary</c:v>
                </c:pt>
                <c:pt idx="22">
                  <c:v>Iceland</c:v>
                </c:pt>
                <c:pt idx="23">
                  <c:v>Slovenia</c:v>
                </c:pt>
                <c:pt idx="24">
                  <c:v>Greece</c:v>
                </c:pt>
                <c:pt idx="25">
                  <c:v>Germany</c:v>
                </c:pt>
                <c:pt idx="26">
                  <c:v>Luxembourg</c:v>
                </c:pt>
                <c:pt idx="27">
                  <c:v>Netherlands</c:v>
                </c:pt>
                <c:pt idx="28">
                  <c:v>Norway</c:v>
                </c:pt>
                <c:pt idx="29">
                  <c:v>Finland</c:v>
                </c:pt>
                <c:pt idx="30">
                  <c:v>Austria</c:v>
                </c:pt>
                <c:pt idx="31">
                  <c:v>Italy</c:v>
                </c:pt>
                <c:pt idx="32">
                  <c:v>Sweden</c:v>
                </c:pt>
                <c:pt idx="33">
                  <c:v>Belgium</c:v>
                </c:pt>
                <c:pt idx="34">
                  <c:v>France</c:v>
                </c:pt>
                <c:pt idx="35">
                  <c:v>Denmark</c:v>
                </c:pt>
              </c:strCache>
            </c:strRef>
          </c:cat>
          <c:val>
            <c:numRef>
              <c:f>data16!$C$4:$C$39</c:f>
              <c:numCache>
                <c:formatCode>#,##0.0</c:formatCode>
                <c:ptCount val="36"/>
                <c:pt idx="0">
                  <c:v>16.471</c:v>
                </c:pt>
                <c:pt idx="1">
                  <c:v>20.657</c:v>
                </c:pt>
                <c:pt idx="2">
                  <c:v>22.655999999999999</c:v>
                </c:pt>
                <c:pt idx="3">
                  <c:v>23.079000000000001</c:v>
                </c:pt>
                <c:pt idx="4">
                  <c:v>24.466000000000001</c:v>
                </c:pt>
                <c:pt idx="5">
                  <c:v>27.376999999999999</c:v>
                </c:pt>
                <c:pt idx="6">
                  <c:v>28.529</c:v>
                </c:pt>
                <c:pt idx="7">
                  <c:v>28.678999999999998</c:v>
                </c:pt>
                <c:pt idx="8">
                  <c:v>30.474</c:v>
                </c:pt>
                <c:pt idx="9">
                  <c:v>31.201000000000001</c:v>
                </c:pt>
                <c:pt idx="10">
                  <c:v>32.03</c:v>
                </c:pt>
                <c:pt idx="11">
                  <c:v>32.311999999999998</c:v>
                </c:pt>
                <c:pt idx="12">
                  <c:v>32.982999999999997</c:v>
                </c:pt>
                <c:pt idx="13">
                  <c:v>33.073</c:v>
                </c:pt>
                <c:pt idx="14">
                  <c:v>33.454999999999998</c:v>
                </c:pt>
                <c:pt idx="15">
                  <c:v>34.346428571428568</c:v>
                </c:pt>
                <c:pt idx="16">
                  <c:v>34.649000000000001</c:v>
                </c:pt>
                <c:pt idx="17">
                  <c:v>34.735999999999997</c:v>
                </c:pt>
                <c:pt idx="18">
                  <c:v>34.844999999999999</c:v>
                </c:pt>
                <c:pt idx="19">
                  <c:v>34.927</c:v>
                </c:pt>
                <c:pt idx="20">
                  <c:v>35.384999999999998</c:v>
                </c:pt>
                <c:pt idx="21">
                  <c:v>35.771000000000001</c:v>
                </c:pt>
                <c:pt idx="22">
                  <c:v>36.075000000000003</c:v>
                </c:pt>
                <c:pt idx="23">
                  <c:v>37.651000000000003</c:v>
                </c:pt>
                <c:pt idx="24">
                  <c:v>38.707000000000001</c:v>
                </c:pt>
                <c:pt idx="25">
                  <c:v>38.811999999999998</c:v>
                </c:pt>
                <c:pt idx="26">
                  <c:v>39.222000000000001</c:v>
                </c:pt>
                <c:pt idx="27">
                  <c:v>39.332999999999998</c:v>
                </c:pt>
                <c:pt idx="28">
                  <c:v>39.927999999999997</c:v>
                </c:pt>
                <c:pt idx="29">
                  <c:v>42.189</c:v>
                </c:pt>
                <c:pt idx="30">
                  <c:v>42.444000000000003</c:v>
                </c:pt>
                <c:pt idx="31">
                  <c:v>42.445999999999998</c:v>
                </c:pt>
                <c:pt idx="32">
                  <c:v>42.908999999999999</c:v>
                </c:pt>
                <c:pt idx="33">
                  <c:v>42.915999999999997</c:v>
                </c:pt>
                <c:pt idx="34">
                  <c:v>45.401000000000003</c:v>
                </c:pt>
                <c:pt idx="35">
                  <c:v>46.337000000000003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AD-459D-ADF6-31E9EAAAD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07808"/>
        <c:axId val="371609600"/>
      </c:barChart>
      <c:catAx>
        <c:axId val="37160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2700000"/>
          <a:lstStyle/>
          <a:p>
            <a:pPr>
              <a:defRPr sz="1100"/>
            </a:pPr>
            <a:endParaRPr lang="he-IL"/>
          </a:p>
        </c:txPr>
        <c:crossAx val="371609600"/>
        <c:crosses val="autoZero"/>
        <c:auto val="1"/>
        <c:lblAlgn val="ctr"/>
        <c:lblOffset val="100"/>
        <c:noMultiLvlLbl val="0"/>
      </c:catAx>
      <c:valAx>
        <c:axId val="371609600"/>
        <c:scaling>
          <c:orientation val="minMax"/>
          <c:max val="50"/>
          <c:min val="1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371607808"/>
        <c:crosses val="autoZero"/>
        <c:crossBetween val="between"/>
        <c:majorUnit val="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2200"/>
              <a:t>Government Expenditure,  International Comparison
</a:t>
            </a:r>
            <a:r>
              <a:rPr lang="en-US" sz="1800"/>
              <a:t>(2019, Percent of GDP)</a:t>
            </a:r>
          </a:p>
        </c:rich>
      </c:tx>
      <c:layout>
        <c:manualLayout>
          <c:xMode val="edge"/>
          <c:yMode val="edge"/>
          <c:x val="0.12279896947374926"/>
          <c:y val="2.084269246908400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891702503403439"/>
          <c:w val="0.92931195191286609"/>
          <c:h val="0.584921589806611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8F74-4F8D-9A3F-675CD7A458A7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8F74-4F8D-9A3F-675CD7A458A7}"/>
              </c:ext>
            </c:extLst>
          </c:dPt>
          <c:dPt>
            <c:idx val="8"/>
            <c:invertIfNegative val="0"/>
            <c:bubble3D val="0"/>
            <c:spPr>
              <a:solidFill>
                <a:srgbClr val="1D9CD3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5-8F74-4F8D-9A3F-675CD7A458A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F74-4F8D-9A3F-675CD7A458A7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8-8F74-4F8D-9A3F-675CD7A458A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F74-4F8D-9A3F-675CD7A458A7}"/>
              </c:ext>
            </c:extLst>
          </c:dPt>
          <c:dPt>
            <c:idx val="19"/>
            <c:invertIfNegative val="0"/>
            <c:bubble3D val="0"/>
            <c:spPr>
              <a:solidFill>
                <a:srgbClr val="E2854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B-8F74-4F8D-9A3F-675CD7A458A7}"/>
              </c:ext>
            </c:extLst>
          </c:dPt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74-4F8D-9A3F-675CD7A458A7}"/>
                </c:ext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F74-4F8D-9A3F-675CD7A45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data17!$A$4:$A$35</c:f>
              <c:strCache>
                <c:ptCount val="32"/>
                <c:pt idx="0">
                  <c:v>Ireland</c:v>
                </c:pt>
                <c:pt idx="1">
                  <c:v>Switzerland</c:v>
                </c:pt>
                <c:pt idx="2">
                  <c:v>Korea</c:v>
                </c:pt>
                <c:pt idx="3">
                  <c:v>australia</c:v>
                </c:pt>
                <c:pt idx="4">
                  <c:v>New zealand</c:v>
                </c:pt>
                <c:pt idx="5">
                  <c:v>United States</c:v>
                </c:pt>
                <c:pt idx="6">
                  <c:v>Japan</c:v>
                </c:pt>
                <c:pt idx="7">
                  <c:v>Estonia</c:v>
                </c:pt>
                <c:pt idx="8">
                  <c:v>Israel</c:v>
                </c:pt>
                <c:pt idx="9">
                  <c:v>United Kingdom</c:v>
                </c:pt>
                <c:pt idx="10">
                  <c:v>Canada</c:v>
                </c:pt>
                <c:pt idx="11">
                  <c:v>Czech</c:v>
                </c:pt>
                <c:pt idx="12">
                  <c:v>Poland</c:v>
                </c:pt>
                <c:pt idx="13">
                  <c:v>Netherlands</c:v>
                </c:pt>
                <c:pt idx="14">
                  <c:v>Spain</c:v>
                </c:pt>
                <c:pt idx="15">
                  <c:v>Luxembourg</c:v>
                </c:pt>
                <c:pt idx="16">
                  <c:v>Iceland</c:v>
                </c:pt>
                <c:pt idx="17">
                  <c:v>Slovakia</c:v>
                </c:pt>
                <c:pt idx="18">
                  <c:v>Portugal</c:v>
                </c:pt>
                <c:pt idx="19">
                  <c:v>OECD</c:v>
                </c:pt>
                <c:pt idx="20">
                  <c:v>Slovenia</c:v>
                </c:pt>
                <c:pt idx="21">
                  <c:v>Germany</c:v>
                </c:pt>
                <c:pt idx="22">
                  <c:v>Hungary</c:v>
                </c:pt>
                <c:pt idx="23">
                  <c:v>Greece</c:v>
                </c:pt>
                <c:pt idx="24">
                  <c:v>Austria</c:v>
                </c:pt>
                <c:pt idx="25">
                  <c:v>Italy</c:v>
                </c:pt>
                <c:pt idx="26">
                  <c:v>Denmark</c:v>
                </c:pt>
                <c:pt idx="27">
                  <c:v>Sweden</c:v>
                </c:pt>
                <c:pt idx="28">
                  <c:v>Norway</c:v>
                </c:pt>
                <c:pt idx="29">
                  <c:v>Belgium</c:v>
                </c:pt>
                <c:pt idx="30">
                  <c:v>Finland</c:v>
                </c:pt>
                <c:pt idx="31">
                  <c:v>France</c:v>
                </c:pt>
              </c:strCache>
            </c:strRef>
          </c:cat>
          <c:val>
            <c:numRef>
              <c:f>data17!$C$4:$C$35</c:f>
              <c:numCache>
                <c:formatCode>#,##0.0</c:formatCode>
                <c:ptCount val="32"/>
                <c:pt idx="0">
                  <c:v>24.52</c:v>
                </c:pt>
                <c:pt idx="1">
                  <c:v>32.69</c:v>
                </c:pt>
                <c:pt idx="2">
                  <c:v>34</c:v>
                </c:pt>
                <c:pt idx="3">
                  <c:v>35.57</c:v>
                </c:pt>
                <c:pt idx="4">
                  <c:v>37.909999999999997</c:v>
                </c:pt>
                <c:pt idx="5">
                  <c:v>38.270000000000003</c:v>
                </c:pt>
                <c:pt idx="6">
                  <c:v>38.67</c:v>
                </c:pt>
                <c:pt idx="7">
                  <c:v>38.96</c:v>
                </c:pt>
                <c:pt idx="8">
                  <c:v>39.793199633647141</c:v>
                </c:pt>
                <c:pt idx="9">
                  <c:v>41</c:v>
                </c:pt>
                <c:pt idx="10">
                  <c:v>41.16</c:v>
                </c:pt>
                <c:pt idx="11">
                  <c:v>41.29</c:v>
                </c:pt>
                <c:pt idx="12">
                  <c:v>41.83</c:v>
                </c:pt>
                <c:pt idx="13">
                  <c:v>42.02</c:v>
                </c:pt>
                <c:pt idx="14">
                  <c:v>42.05</c:v>
                </c:pt>
                <c:pt idx="15">
                  <c:v>42.23</c:v>
                </c:pt>
                <c:pt idx="16">
                  <c:v>42.29</c:v>
                </c:pt>
                <c:pt idx="17">
                  <c:v>42.6</c:v>
                </c:pt>
                <c:pt idx="18">
                  <c:v>42.66</c:v>
                </c:pt>
                <c:pt idx="19">
                  <c:v>42.870748375278936</c:v>
                </c:pt>
                <c:pt idx="20">
                  <c:v>43.3</c:v>
                </c:pt>
                <c:pt idx="21">
                  <c:v>45.1</c:v>
                </c:pt>
                <c:pt idx="22">
                  <c:v>45.59</c:v>
                </c:pt>
                <c:pt idx="23">
                  <c:v>47.45</c:v>
                </c:pt>
                <c:pt idx="24">
                  <c:v>48.44</c:v>
                </c:pt>
                <c:pt idx="25">
                  <c:v>48.65</c:v>
                </c:pt>
                <c:pt idx="26">
                  <c:v>49.24</c:v>
                </c:pt>
                <c:pt idx="27">
                  <c:v>49.32</c:v>
                </c:pt>
                <c:pt idx="28">
                  <c:v>51.49</c:v>
                </c:pt>
                <c:pt idx="29">
                  <c:v>52.05</c:v>
                </c:pt>
                <c:pt idx="30">
                  <c:v>53.31</c:v>
                </c:pt>
                <c:pt idx="31">
                  <c:v>55.54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74-4F8D-9A3F-675CD7A45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804416"/>
        <c:axId val="373834880"/>
      </c:barChart>
      <c:catAx>
        <c:axId val="3738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he-IL"/>
          </a:p>
        </c:txPr>
        <c:crossAx val="373834880"/>
        <c:crosses val="autoZero"/>
        <c:auto val="1"/>
        <c:lblAlgn val="ctr"/>
        <c:lblOffset val="100"/>
        <c:noMultiLvlLbl val="0"/>
      </c:catAx>
      <c:valAx>
        <c:axId val="3738348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37380441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2200"/>
              <a:t>The Military Expenditure,  International Comparison
</a:t>
            </a:r>
            <a:r>
              <a:rPr lang="en-US" sz="1800"/>
              <a:t>(2019, Percent of GDP)</a:t>
            </a:r>
          </a:p>
        </c:rich>
      </c:tx>
      <c:layout>
        <c:manualLayout>
          <c:xMode val="edge"/>
          <c:yMode val="edge"/>
          <c:x val="0.13345712543352756"/>
          <c:y val="2.080319897316910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3983116096773229"/>
          <c:w val="0.92931195191286609"/>
          <c:h val="0.548575531302755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014-4C91-8507-D6E1DA9CA0C8}"/>
              </c:ext>
            </c:extLst>
          </c:dPt>
          <c:dPt>
            <c:idx val="13"/>
            <c:invertIfNegative val="0"/>
            <c:bubble3D val="0"/>
            <c:spPr>
              <a:solidFill>
                <a:srgbClr val="E28542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2-8014-4C91-8507-D6E1DA9CA0C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014-4C91-8507-D6E1DA9CA0C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014-4C91-8507-D6E1DA9CA0C8}"/>
              </c:ext>
            </c:extLst>
          </c:dPt>
          <c:dPt>
            <c:idx val="27"/>
            <c:invertIfNegative val="0"/>
            <c:bubble3D val="0"/>
            <c:spPr>
              <a:solidFill>
                <a:srgbClr val="1D9CD3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6-8014-4C91-8507-D6E1DA9CA0C8}"/>
              </c:ext>
            </c:extLst>
          </c:dPt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14-4C91-8507-D6E1DA9CA0C8}"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014-4C91-8507-D6E1DA9CA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data18!$A$4:$A$31</c:f>
              <c:strCache>
                <c:ptCount val="28"/>
                <c:pt idx="0">
                  <c:v>Ireland</c:v>
                </c:pt>
                <c:pt idx="1">
                  <c:v>Switzerland</c:v>
                </c:pt>
                <c:pt idx="2">
                  <c:v>Austria</c:v>
                </c:pt>
                <c:pt idx="3">
                  <c:v>Belgium</c:v>
                </c:pt>
                <c:pt idx="4">
                  <c:v>Sweden</c:v>
                </c:pt>
                <c:pt idx="5">
                  <c:v>Egypt</c:v>
                </c:pt>
                <c:pt idx="6">
                  <c:v>Spain</c:v>
                </c:pt>
                <c:pt idx="7">
                  <c:v>Germany</c:v>
                </c:pt>
                <c:pt idx="8">
                  <c:v>Canada</c:v>
                </c:pt>
                <c:pt idx="9">
                  <c:v>Denmark</c:v>
                </c:pt>
                <c:pt idx="10">
                  <c:v>Netherlands</c:v>
                </c:pt>
                <c:pt idx="11">
                  <c:v>Italy</c:v>
                </c:pt>
                <c:pt idx="12">
                  <c:v>Finland</c:v>
                </c:pt>
                <c:pt idx="13">
                  <c:v>OECD</c:v>
                </c:pt>
                <c:pt idx="14">
                  <c:v>Norway</c:v>
                </c:pt>
                <c:pt idx="15">
                  <c:v>United Kingdom</c:v>
                </c:pt>
                <c:pt idx="16">
                  <c:v>France</c:v>
                </c:pt>
                <c:pt idx="17">
                  <c:v>Australia</c:v>
                </c:pt>
                <c:pt idx="18">
                  <c:v>Portugal</c:v>
                </c:pt>
                <c:pt idx="19">
                  <c:v>Poland</c:v>
                </c:pt>
                <c:pt idx="20">
                  <c:v>Turkey</c:v>
                </c:pt>
                <c:pt idx="21">
                  <c:v>Singapore</c:v>
                </c:pt>
                <c:pt idx="22">
                  <c:v>United States</c:v>
                </c:pt>
                <c:pt idx="23">
                  <c:v>Russia</c:v>
                </c:pt>
                <c:pt idx="24">
                  <c:v>Syria**</c:v>
                </c:pt>
                <c:pt idx="25">
                  <c:v>Lebanon</c:v>
                </c:pt>
                <c:pt idx="26">
                  <c:v>Jordan</c:v>
                </c:pt>
                <c:pt idx="27">
                  <c:v>Israel</c:v>
                </c:pt>
              </c:strCache>
            </c:strRef>
          </c:cat>
          <c:val>
            <c:numRef>
              <c:f>data18!$C$4:$C$31</c:f>
              <c:numCache>
                <c:formatCode>#,##0.0</c:formatCode>
                <c:ptCount val="28"/>
                <c:pt idx="0">
                  <c:v>0.28999999999999998</c:v>
                </c:pt>
                <c:pt idx="1">
                  <c:v>0.73</c:v>
                </c:pt>
                <c:pt idx="2">
                  <c:v>0.73</c:v>
                </c:pt>
                <c:pt idx="3">
                  <c:v>0.93</c:v>
                </c:pt>
                <c:pt idx="4">
                  <c:v>1.1200000000000001</c:v>
                </c:pt>
                <c:pt idx="5">
                  <c:v>1.18</c:v>
                </c:pt>
                <c:pt idx="6">
                  <c:v>1.24</c:v>
                </c:pt>
                <c:pt idx="7">
                  <c:v>1.28</c:v>
                </c:pt>
                <c:pt idx="8">
                  <c:v>1.28</c:v>
                </c:pt>
                <c:pt idx="9">
                  <c:v>1.32</c:v>
                </c:pt>
                <c:pt idx="10">
                  <c:v>1.34</c:v>
                </c:pt>
                <c:pt idx="11">
                  <c:v>1.35</c:v>
                </c:pt>
                <c:pt idx="12">
                  <c:v>1.48</c:v>
                </c:pt>
                <c:pt idx="13">
                  <c:v>1.5368024201049755</c:v>
                </c:pt>
                <c:pt idx="14">
                  <c:v>1.68</c:v>
                </c:pt>
                <c:pt idx="15">
                  <c:v>1.74</c:v>
                </c:pt>
                <c:pt idx="16">
                  <c:v>1.86</c:v>
                </c:pt>
                <c:pt idx="17">
                  <c:v>1.88</c:v>
                </c:pt>
                <c:pt idx="18">
                  <c:v>1.94</c:v>
                </c:pt>
                <c:pt idx="19">
                  <c:v>2.02</c:v>
                </c:pt>
                <c:pt idx="20">
                  <c:v>2.72</c:v>
                </c:pt>
                <c:pt idx="21">
                  <c:v>3.21</c:v>
                </c:pt>
                <c:pt idx="22">
                  <c:v>3.41</c:v>
                </c:pt>
                <c:pt idx="23">
                  <c:v>3.88</c:v>
                </c:pt>
                <c:pt idx="24">
                  <c:v>4.0599999999999996</c:v>
                </c:pt>
                <c:pt idx="25">
                  <c:v>4.24</c:v>
                </c:pt>
                <c:pt idx="26">
                  <c:v>4.68</c:v>
                </c:pt>
                <c:pt idx="27">
                  <c:v>5.0312822835691797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14-4C91-8507-D6E1DA9CA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995776"/>
        <c:axId val="370540544"/>
      </c:barChart>
      <c:catAx>
        <c:axId val="37399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he-IL"/>
          </a:p>
        </c:txPr>
        <c:crossAx val="370540544"/>
        <c:crosses val="autoZero"/>
        <c:auto val="1"/>
        <c:lblAlgn val="ctr"/>
        <c:lblOffset val="100"/>
        <c:noMultiLvlLbl val="0"/>
      </c:catAx>
      <c:valAx>
        <c:axId val="37054054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37399577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US" sz="2200"/>
              <a:t>Civilian Public Expenditure Excluding Interest
</a:t>
            </a:r>
            <a:r>
              <a:rPr lang="en-US" sz="1800"/>
              <a:t>(2019, Percent of GDP)</a:t>
            </a:r>
          </a:p>
        </c:rich>
      </c:tx>
      <c:layout>
        <c:manualLayout>
          <c:xMode val="edge"/>
          <c:yMode val="edge"/>
          <c:x val="0.16511136722034619"/>
          <c:y val="2.084269246908400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675863179140174E-2"/>
          <c:y val="0.11082264370707874"/>
          <c:w val="0.92931195191286609"/>
          <c:h val="0.60472309299895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solidFill>
                <a:sysClr val="window" lastClr="FFFFFF">
                  <a:lumMod val="50000"/>
                </a:sys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1D9CD3"/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1-4802-4A39-BD16-9133A96DBAD7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3-4802-4A39-BD16-9133A96DBAD7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5-4802-4A39-BD16-9133A96DBAD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02-4A39-BD16-9133A96DBAD7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8-4802-4A39-BD16-9133A96DBAD7}"/>
              </c:ext>
            </c:extLst>
          </c:dPt>
          <c:dPt>
            <c:idx val="16"/>
            <c:invertIfNegative val="0"/>
            <c:bubble3D val="0"/>
            <c:spPr>
              <a:solidFill>
                <a:srgbClr val="E28542"/>
              </a:solidFill>
              <a:ln w="9525" cap="flat" cmpd="sng" algn="ctr">
                <a:solidFill>
                  <a:srgbClr val="E28542"/>
                </a:solidFill>
                <a:prstDash val="solid"/>
                <a:round/>
                <a:headEnd type="none" w="med" len="med"/>
                <a:tailEnd type="none" w="med" len="med"/>
              </a:ln>
            </c:spPr>
            <c:extLst>
              <c:ext xmlns:c16="http://schemas.microsoft.com/office/drawing/2014/chart" uri="{C3380CC4-5D6E-409C-BE32-E72D297353CC}">
                <c16:uniqueId val="{0000000A-4802-4A39-BD16-9133A96DBAD7}"/>
              </c:ext>
            </c:extLst>
          </c:dPt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02-4A39-BD16-9133A96DBAD7}"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802-4A39-BD16-9133A96DB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data20!$A$4:$A$32</c:f>
              <c:strCache>
                <c:ptCount val="29"/>
                <c:pt idx="0">
                  <c:v>Ireland</c:v>
                </c:pt>
                <c:pt idx="1">
                  <c:v>Korea</c:v>
                </c:pt>
                <c:pt idx="2">
                  <c:v>Israel</c:v>
                </c:pt>
                <c:pt idx="3">
                  <c:v>Switzerland</c:v>
                </c:pt>
                <c:pt idx="4">
                  <c:v>United States</c:v>
                </c:pt>
                <c:pt idx="5">
                  <c:v>Australia</c:v>
                </c:pt>
                <c:pt idx="6">
                  <c:v>Slovak Republic</c:v>
                </c:pt>
                <c:pt idx="7">
                  <c:v>Czech</c:v>
                </c:pt>
                <c:pt idx="8">
                  <c:v>United Kingdom</c:v>
                </c:pt>
                <c:pt idx="9">
                  <c:v>Portugal</c:v>
                </c:pt>
                <c:pt idx="10">
                  <c:v>Japan</c:v>
                </c:pt>
                <c:pt idx="11">
                  <c:v>Poland</c:v>
                </c:pt>
                <c:pt idx="12">
                  <c:v>Spain</c:v>
                </c:pt>
                <c:pt idx="13">
                  <c:v>Canada</c:v>
                </c:pt>
                <c:pt idx="14">
                  <c:v>New Zealand</c:v>
                </c:pt>
                <c:pt idx="15">
                  <c:v>Netherlands</c:v>
                </c:pt>
                <c:pt idx="16">
                  <c:v>OECD</c:v>
                </c:pt>
                <c:pt idx="17">
                  <c:v>Germany</c:v>
                </c:pt>
                <c:pt idx="18">
                  <c:v>Hungary</c:v>
                </c:pt>
                <c:pt idx="19">
                  <c:v>Luxembourg</c:v>
                </c:pt>
                <c:pt idx="20">
                  <c:v>Greece</c:v>
                </c:pt>
                <c:pt idx="21">
                  <c:v>Italy</c:v>
                </c:pt>
                <c:pt idx="22">
                  <c:v>Austria</c:v>
                </c:pt>
                <c:pt idx="23">
                  <c:v>Denmark</c:v>
                </c:pt>
                <c:pt idx="24">
                  <c:v>Sweden</c:v>
                </c:pt>
                <c:pt idx="25">
                  <c:v>Belgium</c:v>
                </c:pt>
                <c:pt idx="26">
                  <c:v>France</c:v>
                </c:pt>
                <c:pt idx="27">
                  <c:v>Norway</c:v>
                </c:pt>
                <c:pt idx="28">
                  <c:v>Finland</c:v>
                </c:pt>
              </c:strCache>
            </c:strRef>
          </c:cat>
          <c:val>
            <c:numRef>
              <c:f>data20!$C$4:$C$32</c:f>
              <c:numCache>
                <c:formatCode>#,##0.0</c:formatCode>
                <c:ptCount val="29"/>
                <c:pt idx="0">
                  <c:v>23.016380000000002</c:v>
                </c:pt>
                <c:pt idx="1">
                  <c:v>31.602640000000001</c:v>
                </c:pt>
                <c:pt idx="2">
                  <c:v>31.697330000000004</c:v>
                </c:pt>
                <c:pt idx="3">
                  <c:v>31.905579999999997</c:v>
                </c:pt>
                <c:pt idx="4">
                  <c:v>32.435108204073344</c:v>
                </c:pt>
                <c:pt idx="5">
                  <c:v>33.539829999999995</c:v>
                </c:pt>
                <c:pt idx="6">
                  <c:v>35.786119999999997</c:v>
                </c:pt>
                <c:pt idx="7">
                  <c:v>37.392902499999998</c:v>
                </c:pt>
                <c:pt idx="8">
                  <c:v>37.652920000000002</c:v>
                </c:pt>
                <c:pt idx="9">
                  <c:v>37.879350000000002</c:v>
                </c:pt>
                <c:pt idx="10">
                  <c:v>38.609209999999997</c:v>
                </c:pt>
                <c:pt idx="11">
                  <c:v>38.743119999999998</c:v>
                </c:pt>
                <c:pt idx="12">
                  <c:v>39.596650000000004</c:v>
                </c:pt>
                <c:pt idx="13">
                  <c:v>39.692252499999995</c:v>
                </c:pt>
                <c:pt idx="14">
                  <c:v>39.774970000000003</c:v>
                </c:pt>
                <c:pt idx="15">
                  <c:v>40.100380000000001</c:v>
                </c:pt>
                <c:pt idx="16">
                  <c:v>40.40117511443119</c:v>
                </c:pt>
                <c:pt idx="17">
                  <c:v>41.737290000000002</c:v>
                </c:pt>
                <c:pt idx="18">
                  <c:v>42.152280000000005</c:v>
                </c:pt>
                <c:pt idx="19">
                  <c:v>42.200660000000006</c:v>
                </c:pt>
                <c:pt idx="20">
                  <c:v>43.284649999999999</c:v>
                </c:pt>
                <c:pt idx="21">
                  <c:v>44.091359999999995</c:v>
                </c:pt>
                <c:pt idx="22">
                  <c:v>46.557720000000003</c:v>
                </c:pt>
                <c:pt idx="23">
                  <c:v>47.942309999999999</c:v>
                </c:pt>
                <c:pt idx="24">
                  <c:v>48.343270000000004</c:v>
                </c:pt>
                <c:pt idx="25">
                  <c:v>49.418729999999996</c:v>
                </c:pt>
                <c:pt idx="26">
                  <c:v>51.682010000000005</c:v>
                </c:pt>
                <c:pt idx="27">
                  <c:v>52.076170000000005</c:v>
                </c:pt>
                <c:pt idx="28">
                  <c:v>52.321710000000003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02-4A39-BD16-9133A96DB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499584"/>
        <c:axId val="374513664"/>
      </c:barChart>
      <c:catAx>
        <c:axId val="37449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/>
            </a:pPr>
            <a:endParaRPr lang="he-IL"/>
          </a:p>
        </c:txPr>
        <c:crossAx val="374513664"/>
        <c:crosses val="autoZero"/>
        <c:auto val="1"/>
        <c:lblAlgn val="ctr"/>
        <c:lblOffset val="100"/>
        <c:noMultiLvlLbl val="0"/>
      </c:catAx>
      <c:valAx>
        <c:axId val="374513664"/>
        <c:scaling>
          <c:orientation val="minMax"/>
          <c:min val="1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374499584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0.0103</cdr:x>
      <cdr:y>0.70352</cdr:y>
    </cdr:from>
    <cdr:to>
      <cdr:x>1</cdr:x>
      <cdr:y>0.77889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00" y="2667000"/>
          <a:ext cx="52197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0.01239</cdr:x>
      <cdr:y>0.89798</cdr:y>
    </cdr:from>
    <cdr:to>
      <cdr:x>0.95054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" y="4923751"/>
          <a:ext cx="8652828" cy="55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0" i="0" u="none" strike="noStrike" baseline="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The comparison countries are small and advanced economies: Austria, Belgium, Denmark, Netherlands, Sweden, and Finland.</a:t>
          </a:r>
        </a:p>
        <a:p xmlns:a="http://schemas.openxmlformats.org/drawingml/2006/main">
          <a:r>
            <a:rPr lang="en-US" sz="1100" b="0" i="0" u="none" strike="noStrike" baseline="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SOURCE: Based on OECD.</a:t>
          </a:r>
          <a:endParaRPr lang="en-US" sz="900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0.27529</cdr:x>
      <cdr:y>0.27449</cdr:y>
    </cdr:from>
    <cdr:to>
      <cdr:x>0.69856</cdr:x>
      <cdr:y>0.73383</cdr:y>
    </cdr:to>
    <cdr:sp macro="" textlink="">
      <cdr:nvSpPr>
        <cdr:cNvPr id="2" name="אליפסה 1"/>
        <cdr:cNvSpPr/>
      </cdr:nvSpPr>
      <cdr:spPr>
        <a:xfrm xmlns:a="http://schemas.openxmlformats.org/drawingml/2006/main">
          <a:off x="2559588" y="1665234"/>
          <a:ext cx="3935485" cy="278668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1" anchor="ctr"/>
        <a:lstStyle xmlns:a="http://schemas.openxmlformats.org/drawingml/2006/main">
          <a:defPPr>
            <a:defRPr lang="en-US"/>
          </a:defPPr>
          <a:lvl1pPr marL="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2800" b="1" dirty="0" smtClean="0">
            <a:solidFill>
              <a:prstClr val="white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3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6,412</a:t>
          </a:r>
        </a:p>
        <a:p xmlns:a="http://schemas.openxmlformats.org/drawingml/2006/main">
          <a:pPr algn="ctr"/>
          <a:r>
            <a:rPr lang="en-US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Innovation Companies</a:t>
          </a:r>
        </a:p>
        <a:p xmlns:a="http://schemas.openxmlformats.org/drawingml/2006/main">
          <a:pPr algn="ctr"/>
          <a:endParaRPr lang="he-IL" sz="2800" b="1" dirty="0" smtClean="0">
            <a:solidFill>
              <a:prstClr val="white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0.25443</cdr:x>
      <cdr:y>0.73597</cdr:y>
    </cdr:from>
    <cdr:to>
      <cdr:x>0.41565</cdr:x>
      <cdr:y>0.97705</cdr:y>
    </cdr:to>
    <cdr:grpSp>
      <cdr:nvGrpSpPr>
        <cdr:cNvPr id="3" name="קבוצה 2"/>
        <cdr:cNvGrpSpPr/>
      </cdr:nvGrpSpPr>
      <cdr:grpSpPr>
        <a:xfrm xmlns:a="http://schemas.openxmlformats.org/drawingml/2006/main">
          <a:off x="2490186" y="4043944"/>
          <a:ext cx="1577911" cy="1324665"/>
          <a:chOff x="3676903" y="4952104"/>
          <a:chExt cx="989807" cy="1319835"/>
        </a:xfrm>
      </cdr:grpSpPr>
      <cdr:sp macro="" textlink="">
        <cdr:nvSpPr>
          <cdr:cNvPr id="25" name="אליפסה 24"/>
          <cdr:cNvSpPr/>
        </cdr:nvSpPr>
        <cdr:spPr>
          <a:xfrm xmlns:a="http://schemas.openxmlformats.org/drawingml/2006/main">
            <a:off x="3676903" y="4952104"/>
            <a:ext cx="989807" cy="131983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9CCFF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616</a:t>
            </a:r>
          </a:p>
          <a:p xmlns:a="http://schemas.openxmlformats.org/drawingml/2006/main">
            <a:pPr algn="ctr"/>
            <a:endParaRPr lang="he-IL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26" name="TextBox 2"/>
          <cdr:cNvSpPr txBox="1"/>
        </cdr:nvSpPr>
        <cdr:spPr>
          <a:xfrm xmlns:a="http://schemas.openxmlformats.org/drawingml/2006/main">
            <a:off x="3774951" y="5568173"/>
            <a:ext cx="835853" cy="26944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Cleantech</a:t>
            </a:r>
            <a:endParaRPr lang="he-IL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0.22375</cdr:x>
      <cdr:y>0.11345</cdr:y>
    </cdr:from>
    <cdr:to>
      <cdr:x>0.44912</cdr:x>
      <cdr:y>0.2989</cdr:y>
    </cdr:to>
    <cdr:grpSp>
      <cdr:nvGrpSpPr>
        <cdr:cNvPr id="4" name="קבוצה 3"/>
        <cdr:cNvGrpSpPr/>
      </cdr:nvGrpSpPr>
      <cdr:grpSpPr>
        <a:xfrm xmlns:a="http://schemas.openxmlformats.org/drawingml/2006/main">
          <a:off x="2189911" y="623375"/>
          <a:ext cx="2205767" cy="1018995"/>
          <a:chOff x="-2288551" y="4574606"/>
          <a:chExt cx="1503294" cy="1058475"/>
        </a:xfrm>
      </cdr:grpSpPr>
      <cdr:sp macro="" textlink="">
        <cdr:nvSpPr>
          <cdr:cNvPr id="23" name="אליפסה 22"/>
          <cdr:cNvSpPr/>
        </cdr:nvSpPr>
        <cdr:spPr>
          <a:xfrm xmlns:a="http://schemas.openxmlformats.org/drawingml/2006/main">
            <a:off x="-1948323" y="4574606"/>
            <a:ext cx="821408" cy="105847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6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ctr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772</a:t>
            </a:r>
            <a:endParaRPr lang="en-US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pPr algn="ctr"/>
            <a:endParaRPr lang="he-IL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24" name="TextBox 16"/>
          <cdr:cNvSpPr txBox="1"/>
        </cdr:nvSpPr>
        <cdr:spPr>
          <a:xfrm xmlns:a="http://schemas.openxmlformats.org/drawingml/2006/main">
            <a:off x="-2288551" y="5149585"/>
            <a:ext cx="1503294" cy="3086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0.09161</cdr:x>
      <cdr:y>0.19448</cdr:y>
    </cdr:from>
    <cdr:to>
      <cdr:x>0.23913</cdr:x>
      <cdr:y>0.38889</cdr:y>
    </cdr:to>
    <cdr:grpSp>
      <cdr:nvGrpSpPr>
        <cdr:cNvPr id="5" name="קבוצה 4"/>
        <cdr:cNvGrpSpPr/>
      </cdr:nvGrpSpPr>
      <cdr:grpSpPr>
        <a:xfrm xmlns:a="http://schemas.openxmlformats.org/drawingml/2006/main">
          <a:off x="896616" y="1068612"/>
          <a:ext cx="1443824" cy="1068227"/>
          <a:chOff x="281510" y="4586980"/>
          <a:chExt cx="859680" cy="911385"/>
        </a:xfrm>
      </cdr:grpSpPr>
      <cdr:sp macro="" textlink="">
        <cdr:nvSpPr>
          <cdr:cNvPr id="21" name="אליפסה 20"/>
          <cdr:cNvSpPr/>
        </cdr:nvSpPr>
        <cdr:spPr>
          <a:xfrm xmlns:a="http://schemas.openxmlformats.org/drawingml/2006/main">
            <a:off x="331684" y="4586980"/>
            <a:ext cx="777704" cy="911385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92D050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627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22" name="TextBox 18"/>
          <cdr:cNvSpPr txBox="1"/>
        </cdr:nvSpPr>
        <cdr:spPr>
          <a:xfrm xmlns:a="http://schemas.openxmlformats.org/drawingml/2006/main">
            <a:off x="281510" y="5126877"/>
            <a:ext cx="859680" cy="2534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Agrithech</a:t>
            </a:r>
            <a:endParaRPr lang="he-IL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0.5598</cdr:x>
      <cdr:y>0.68546</cdr:y>
    </cdr:from>
    <cdr:to>
      <cdr:x>0.81753</cdr:x>
      <cdr:y>0.9661</cdr:y>
    </cdr:to>
    <cdr:grpSp>
      <cdr:nvGrpSpPr>
        <cdr:cNvPr id="6" name="קבוצה 5"/>
        <cdr:cNvGrpSpPr/>
      </cdr:nvGrpSpPr>
      <cdr:grpSpPr>
        <a:xfrm xmlns:a="http://schemas.openxmlformats.org/drawingml/2006/main">
          <a:off x="5478890" y="3766397"/>
          <a:ext cx="2522485" cy="1542036"/>
          <a:chOff x="4107807" y="4986619"/>
          <a:chExt cx="1342544" cy="1228121"/>
        </a:xfrm>
      </cdr:grpSpPr>
      <cdr:sp macro="" textlink="">
        <cdr:nvSpPr>
          <cdr:cNvPr id="19" name="אליפסה 18"/>
          <cdr:cNvSpPr/>
        </cdr:nvSpPr>
        <cdr:spPr>
          <a:xfrm xmlns:a="http://schemas.openxmlformats.org/drawingml/2006/main">
            <a:off x="4304276" y="4986619"/>
            <a:ext cx="949607" cy="1228121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33CCCC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  <a:endParaRPr lang="en-US" sz="1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pPr algn="ctr"/>
            <a:endParaRPr lang="he-IL" sz="1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20" name="TextBox 20"/>
          <cdr:cNvSpPr txBox="1"/>
        </cdr:nvSpPr>
        <cdr:spPr>
          <a:xfrm xmlns:a="http://schemas.openxmlformats.org/drawingml/2006/main">
            <a:off x="4107807" y="5649766"/>
            <a:ext cx="1342544" cy="40672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1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pPr algn="ctr" rtl="1"/>
            <a:endParaRPr lang="he-IL" sz="16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0.02824</cdr:x>
      <cdr:y>0.70285</cdr:y>
    </cdr:from>
    <cdr:to>
      <cdr:x>0.2286</cdr:x>
      <cdr:y>0.92163</cdr:y>
    </cdr:to>
    <cdr:grpSp>
      <cdr:nvGrpSpPr>
        <cdr:cNvPr id="7" name="קבוצה 6"/>
        <cdr:cNvGrpSpPr/>
      </cdr:nvGrpSpPr>
      <cdr:grpSpPr>
        <a:xfrm xmlns:a="http://schemas.openxmlformats.org/drawingml/2006/main">
          <a:off x="276394" y="3861959"/>
          <a:ext cx="1960986" cy="1202133"/>
          <a:chOff x="7082817" y="2973730"/>
          <a:chExt cx="1133671" cy="988530"/>
        </a:xfrm>
      </cdr:grpSpPr>
      <cdr:sp macro="" textlink="">
        <cdr:nvSpPr>
          <cdr:cNvPr id="17" name="אליפסה 16"/>
          <cdr:cNvSpPr/>
        </cdr:nvSpPr>
        <cdr:spPr>
          <a:xfrm xmlns:a="http://schemas.openxmlformats.org/drawingml/2006/main">
            <a:off x="7121852" y="2973730"/>
            <a:ext cx="1031812" cy="98853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806	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pPr algn="ctr"/>
            <a:endParaRPr lang="he-IL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18" name="TextBox 22"/>
          <cdr:cNvSpPr txBox="1"/>
        </cdr:nvSpPr>
        <cdr:spPr>
          <a:xfrm xmlns:a="http://schemas.openxmlformats.org/drawingml/2006/main">
            <a:off x="7082817" y="3552223"/>
            <a:ext cx="1133671" cy="37603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&amp; </a:t>
            </a:r>
          </a:p>
          <a:p xmlns:a="http://schemas.openxmlformats.org/drawingml/2006/main"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Tech</a:t>
            </a:r>
          </a:p>
        </cdr:txBody>
      </cdr:sp>
    </cdr:grpSp>
  </cdr:relSizeAnchor>
  <cdr:relSizeAnchor xmlns:cdr="http://schemas.openxmlformats.org/drawingml/2006/chartDrawing">
    <cdr:from>
      <cdr:x>0.73967</cdr:x>
      <cdr:y>0.40646</cdr:y>
    </cdr:from>
    <cdr:to>
      <cdr:x>0.89526</cdr:x>
      <cdr:y>0.65074</cdr:y>
    </cdr:to>
    <cdr:grpSp>
      <cdr:nvGrpSpPr>
        <cdr:cNvPr id="8" name="קבוצה 7"/>
        <cdr:cNvGrpSpPr/>
      </cdr:nvGrpSpPr>
      <cdr:grpSpPr>
        <a:xfrm xmlns:a="http://schemas.openxmlformats.org/drawingml/2006/main">
          <a:off x="7239350" y="2233395"/>
          <a:ext cx="1522808" cy="1342248"/>
          <a:chOff x="5100448" y="1364547"/>
          <a:chExt cx="877379" cy="1231366"/>
        </a:xfrm>
      </cdr:grpSpPr>
      <cdr:sp macro="" textlink="">
        <cdr:nvSpPr>
          <cdr:cNvPr id="15" name="אליפסה 14"/>
          <cdr:cNvSpPr/>
        </cdr:nvSpPr>
        <cdr:spPr>
          <a:xfrm xmlns:a="http://schemas.openxmlformats.org/drawingml/2006/main">
            <a:off x="5100448" y="1364547"/>
            <a:ext cx="877379" cy="1231366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tx2">
              <a:lumMod val="60000"/>
              <a:lumOff val="4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674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16" name="TextBox 24"/>
          <cdr:cNvSpPr txBox="1"/>
        </cdr:nvSpPr>
        <cdr:spPr>
          <a:xfrm xmlns:a="http://schemas.openxmlformats.org/drawingml/2006/main">
            <a:off x="5161450" y="1948821"/>
            <a:ext cx="765604" cy="51747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Networks</a:t>
            </a:r>
          </a:p>
        </cdr:txBody>
      </cdr:sp>
    </cdr:grpSp>
  </cdr:relSizeAnchor>
  <cdr:relSizeAnchor xmlns:cdr="http://schemas.openxmlformats.org/drawingml/2006/chartDrawing">
    <cdr:from>
      <cdr:x>0.63357</cdr:x>
      <cdr:y>0.12923</cdr:y>
    </cdr:from>
    <cdr:to>
      <cdr:x>0.80487</cdr:x>
      <cdr:y>0.36112</cdr:y>
    </cdr:to>
    <cdr:grpSp>
      <cdr:nvGrpSpPr>
        <cdr:cNvPr id="9" name="קבוצה 8"/>
        <cdr:cNvGrpSpPr/>
      </cdr:nvGrpSpPr>
      <cdr:grpSpPr>
        <a:xfrm xmlns:a="http://schemas.openxmlformats.org/drawingml/2006/main">
          <a:off x="6200948" y="710081"/>
          <a:ext cx="1676567" cy="1274170"/>
          <a:chOff x="3627061" y="1130613"/>
          <a:chExt cx="1002291" cy="1092203"/>
        </a:xfrm>
      </cdr:grpSpPr>
      <cdr:sp macro="" textlink="">
        <cdr:nvSpPr>
          <cdr:cNvPr id="13" name="אליפסה 12"/>
          <cdr:cNvSpPr/>
        </cdr:nvSpPr>
        <cdr:spPr>
          <a:xfrm xmlns:a="http://schemas.openxmlformats.org/drawingml/2006/main">
            <a:off x="3627061" y="1130613"/>
            <a:ext cx="1002291" cy="1092203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996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2597</a:t>
            </a:r>
            <a:endParaRPr lang="en-US" sz="1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14" name="TextBox 25"/>
          <cdr:cNvSpPr txBox="1"/>
        </cdr:nvSpPr>
        <cdr:spPr>
          <a:xfrm xmlns:a="http://schemas.openxmlformats.org/drawingml/2006/main">
            <a:off x="3810318" y="1620285"/>
            <a:ext cx="738286" cy="43775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apps</a:t>
            </a:r>
          </a:p>
        </cdr:txBody>
      </cdr:sp>
    </cdr:grpSp>
  </cdr:relSizeAnchor>
  <cdr:relSizeAnchor xmlns:cdr="http://schemas.openxmlformats.org/drawingml/2006/chartDrawing">
    <cdr:from>
      <cdr:x>0.03811</cdr:x>
      <cdr:y>0.42348</cdr:y>
    </cdr:from>
    <cdr:to>
      <cdr:x>0.21131</cdr:x>
      <cdr:y>0.67094</cdr:y>
    </cdr:to>
    <cdr:grpSp>
      <cdr:nvGrpSpPr>
        <cdr:cNvPr id="10" name="קבוצה 9"/>
        <cdr:cNvGrpSpPr/>
      </cdr:nvGrpSpPr>
      <cdr:grpSpPr>
        <a:xfrm xmlns:a="http://schemas.openxmlformats.org/drawingml/2006/main">
          <a:off x="372994" y="2326901"/>
          <a:ext cx="1695163" cy="1359722"/>
          <a:chOff x="2568958" y="-388759"/>
          <a:chExt cx="1169734" cy="1422605"/>
        </a:xfrm>
        <a:solidFill xmlns:a="http://schemas.openxmlformats.org/drawingml/2006/main">
          <a:srgbClr val="CC99FF"/>
        </a:solidFill>
      </cdr:grpSpPr>
      <cdr:sp macro="" textlink="">
        <cdr:nvSpPr>
          <cdr:cNvPr id="11" name="אליפסה 10"/>
          <cdr:cNvSpPr/>
        </cdr:nvSpPr>
        <cdr:spPr>
          <a:xfrm xmlns:a="http://schemas.openxmlformats.org/drawingml/2006/main">
            <a:off x="2568958" y="-388759"/>
            <a:ext cx="1169734" cy="1422605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1" anchor="t"/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842</a:t>
            </a:r>
            <a:endParaRPr lang="en-US" sz="1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  <cdr:sp macro="" textlink="">
        <cdr:nvSpPr>
          <cdr:cNvPr id="12" name="TextBox 26"/>
          <cdr:cNvSpPr txBox="1"/>
        </cdr:nvSpPr>
        <cdr:spPr>
          <a:xfrm xmlns:a="http://schemas.openxmlformats.org/drawingml/2006/main">
            <a:off x="2697114" y="304776"/>
            <a:ext cx="912151" cy="2829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1">
            <a:spAutoFit/>
          </a:bodyPr>
          <a:lstStyle xmlns:a="http://schemas.openxmlformats.org/drawingml/2006/main"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endParaRPr lang="he-IL" sz="1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0.00448</cdr:x>
      <cdr:y>0.00639</cdr:y>
    </cdr:from>
    <cdr:to>
      <cdr:x>1</cdr:x>
      <cdr:y>0.08454</cdr:y>
    </cdr:to>
    <cdr:sp macro="" textlink="">
      <cdr:nvSpPr>
        <cdr:cNvPr id="27" name="כותרת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680" y="38751"/>
          <a:ext cx="9256185" cy="474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en-US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rPr>
            <a:t>Israel’s Innovation Map</a:t>
          </a:r>
          <a:endParaRPr lang="he-IL" sz="3000" b="1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0.00376</cdr:x>
      <cdr:y>0.88961</cdr:y>
    </cdr:from>
    <cdr:to>
      <cdr:x>0.96725</cdr:x>
      <cdr:y>0.93035</cdr:y>
    </cdr:to>
    <cdr:sp macro="" textlink="">
      <cdr:nvSpPr>
        <cdr:cNvPr id="5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959" y="5406131"/>
          <a:ext cx="8966166" cy="247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fld id="{71A1F116-BC1E-4EF4-BE96-512435DC1337}" type="TxLink">
            <a:rPr lang="en-US" altLang="en-US" sz="1200" b="1" i="0" u="none" strike="noStrik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t>* 2018 data</a:t>
          </a:fld>
          <a:endParaRPr lang="en-US" altLang="en-US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0.92477</cdr:y>
    </cdr:from>
    <cdr:to>
      <cdr:x>0.99288</cdr:x>
      <cdr:y>0.96077</cdr:y>
    </cdr:to>
    <cdr:sp macro="" textlink="">
      <cdr:nvSpPr>
        <cdr:cNvPr id="6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619781"/>
          <a:ext cx="9239667" cy="218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r>
            <a:rPr lang="en-US" sz="12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 OECD average is a simple average </a:t>
          </a:r>
          <a:endParaRPr lang="en-US" altLang="en-US" sz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0.00102</cdr:x>
      <cdr:y>0.96865</cdr:y>
    </cdr:from>
    <cdr:to>
      <cdr:x>0.9939</cdr:x>
      <cdr:y>1</cdr:y>
    </cdr:to>
    <cdr:sp macro="" textlink="">
      <cdr:nvSpPr>
        <cdr:cNvPr id="7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92" y="5886450"/>
          <a:ext cx="9239667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70000"/>
            </a:lnSpc>
            <a:spcBef>
              <a:spcPct val="500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Source:</a:t>
          </a:r>
          <a:r>
            <a:rPr kumimoji="0" lang="he-IL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 OECD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0.30287</cdr:x>
      <cdr:y>0.91391</cdr:y>
    </cdr:from>
    <cdr:to>
      <cdr:x>0.96569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7350" y="2647951"/>
          <a:ext cx="34956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0.71645</cdr:x>
      <cdr:y>0.92384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8575" y="2657475"/>
          <a:ext cx="14954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0.01282</cdr:x>
      <cdr:y>0.83433</cdr:y>
    </cdr:from>
    <cdr:to>
      <cdr:x>0.85487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958" y="4301348"/>
          <a:ext cx="9456200" cy="854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0" i="0" u="none" strike="noStrike" baseline="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The comparison countries are small and advanced economies: Austria, Belgium, Denmark, Netherlands, Sweden, and</a:t>
          </a:r>
        </a:p>
        <a:p xmlns:a="http://schemas.openxmlformats.org/drawingml/2006/main">
          <a:r>
            <a:rPr lang="en-US" sz="1100" b="0" i="0" u="none" strike="noStrike" baseline="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Finland.</a:t>
          </a:r>
        </a:p>
        <a:p xmlns:a="http://schemas.openxmlformats.org/drawingml/2006/main">
          <a:r>
            <a:rPr lang="en-US" sz="1100" b="0" i="0" u="none" strike="noStrike" baseline="0" dirty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SOURCE: Based on OECD.</a:t>
          </a:r>
          <a:endParaRPr lang="en-US" sz="9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0.01391</cdr:x>
      <cdr:y>0.64175</cdr:y>
    </cdr:from>
    <cdr:to>
      <cdr:x>1</cdr:x>
      <cdr:y>0.78351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50" y="2371727"/>
          <a:ext cx="520065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0.01371</cdr:x>
      <cdr:y>0.79713</cdr:y>
    </cdr:from>
    <cdr:to>
      <cdr:x>0.98109</cdr:x>
      <cdr:y>0.9934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876" y="4601141"/>
          <a:ext cx="5848350" cy="113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0" i="0" u="none" strike="noStrike" baseline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The line for OECD countries contains countries that have avalable data from 1981. This excludes eastern Europe, Mexico,</a:t>
          </a:r>
        </a:p>
        <a:p xmlns:a="http://schemas.openxmlformats.org/drawingml/2006/main">
          <a:r>
            <a:rPr lang="en-US" sz="1200" b="0" i="0" u="none" strike="noStrike" baseline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Chile, and Turkey. The comparison countries are small and advanced economies: Austria, Belgium, Denmark,</a:t>
          </a:r>
        </a:p>
        <a:p xmlns:a="http://schemas.openxmlformats.org/drawingml/2006/main">
          <a:r>
            <a:rPr lang="en-US" sz="1200" b="0" i="0" u="none" strike="noStrike" baseline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Netherlands, Sweden, and Finland.</a:t>
          </a:r>
        </a:p>
        <a:p xmlns:a="http://schemas.openxmlformats.org/drawingml/2006/main">
          <a:r>
            <a:rPr lang="en-US" sz="1200" b="0" i="0" u="none" strike="noStrike" baseline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SOURCE: Based on OECD.</a:t>
          </a:r>
          <a:endParaRPr lang="en-US" sz="10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0.93881</cdr:y>
    </cdr:from>
    <cdr:to>
      <cdr:x>0.42937</cdr:x>
      <cdr:y>0.97568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5135100"/>
          <a:ext cx="3836929" cy="20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Source</a:t>
          </a:r>
          <a:r>
            <a:rPr lang="he-IL" sz="1200" b="1" baseline="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OECD</a:t>
          </a:r>
          <a:endParaRPr lang="he-IL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0.96314</cdr:y>
    </cdr:from>
    <cdr:to>
      <cdr:x>0.42937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5852954"/>
          <a:ext cx="3995685" cy="223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l" rtl="0"/>
          <a:r>
            <a:rPr lang="en-US" sz="1200" b="1">
              <a:latin typeface="David" panose="020E0502060401010101" pitchFamily="34" charset="-79"/>
              <a:cs typeface="David" panose="020E0502060401010101" pitchFamily="34" charset="-79"/>
            </a:rPr>
            <a:t>Source</a:t>
          </a:r>
          <a:r>
            <a:rPr lang="he-IL" sz="1200" b="1" baseline="0">
              <a:latin typeface="David" panose="020E0502060401010101" pitchFamily="34" charset="-79"/>
              <a:cs typeface="David" panose="020E0502060401010101" pitchFamily="34" charset="-79"/>
            </a:rPr>
            <a:t>: </a:t>
          </a:r>
          <a:r>
            <a:rPr lang="en-US" sz="1200" b="1" baseline="0">
              <a:latin typeface="David" panose="020E0502060401010101" pitchFamily="34" charset="-79"/>
              <a:cs typeface="David" panose="020E0502060401010101" pitchFamily="34" charset="-79"/>
            </a:rPr>
            <a:t>Doing Business</a:t>
          </a:r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0.06346</cdr:x>
      <cdr:y>0.16771</cdr:y>
    </cdr:from>
    <cdr:to>
      <cdr:x>0.32648</cdr:x>
      <cdr:y>0.38399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0550" y="1019175"/>
          <a:ext cx="2447619" cy="1314286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0.0016</cdr:x>
      <cdr:y>0.86054</cdr:y>
    </cdr:from>
    <cdr:to>
      <cdr:x>0.94765</cdr:x>
      <cdr:y>0.99769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25" y="3549129"/>
          <a:ext cx="5629275" cy="565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050" b="0" i="0" u="none" strike="noStrike" baseline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Based on Central Bureau of Statistics demographic forecasts, base scenario. Prime working ages: 25–64.</a:t>
          </a:r>
        </a:p>
        <a:p xmlns:a="http://schemas.openxmlformats.org/drawingml/2006/main">
          <a:r>
            <a:rPr lang="en-US" sz="1050" b="0" i="0" u="none" strike="noStrike" baseline="0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SOURCE: Based on Central Bureau of Statistics (2017).</a:t>
          </a:r>
          <a:endParaRPr lang="he-IL" sz="8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0.00166</cdr:x>
      <cdr:y>0.89394</cdr:y>
    </cdr:from>
    <cdr:to>
      <cdr:x>0.99454</cdr:x>
      <cdr:y>0.92994</cdr:y>
    </cdr:to>
    <cdr:sp macro="" textlink="">
      <cdr:nvSpPr>
        <cdr:cNvPr id="5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58" y="5432429"/>
          <a:ext cx="9239667" cy="218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>
              <a:latin typeface="Arial" panose="020B0604020202020204" pitchFamily="34" charset="0"/>
              <a:cs typeface="Arial" panose="020B0604020202020204" pitchFamily="34" charset="0"/>
            </a:rPr>
            <a:t>* 2016 or most updated</a:t>
          </a:r>
          <a:endParaRPr lang="en-US" altLang="en-US" sz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0.92372</cdr:y>
    </cdr:from>
    <cdr:to>
      <cdr:x>0.99288</cdr:x>
      <cdr:y>0.95972</cdr:y>
    </cdr:to>
    <cdr:sp macro="" textlink="">
      <cdr:nvSpPr>
        <cdr:cNvPr id="7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613400"/>
          <a:ext cx="9239667" cy="218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r>
            <a:rPr lang="en-US" sz="12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** OECD average is a simple average </a:t>
          </a:r>
          <a:endParaRPr lang="en-US" altLang="en-US" sz="12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0.96456</cdr:y>
    </cdr:from>
    <cdr:to>
      <cdr:x>0.98624</cdr:x>
      <cdr:y>1</cdr:y>
    </cdr:to>
    <cdr:sp macro="" textlink="">
      <cdr:nvSpPr>
        <cdr:cNvPr id="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861583"/>
          <a:ext cx="9177875" cy="215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+mn-cs"/>
            </a:rPr>
            <a:t>Source:</a:t>
          </a:r>
          <a:r>
            <a:rPr lang="he-IL" altLang="en-US" sz="1200" b="1" dirty="0">
              <a:latin typeface="Arial" panose="020B0604020202020204" pitchFamily="34" charset="0"/>
              <a:cs typeface="+mn-cs"/>
            </a:rPr>
            <a:t> </a:t>
          </a:r>
          <a:r>
            <a:rPr lang="en-US" altLang="en-US" sz="1200" b="1" dirty="0">
              <a:latin typeface="Arial" panose="020B0604020202020204" pitchFamily="34" charset="0"/>
              <a:cs typeface="+mn-cs"/>
            </a:rPr>
            <a:t> </a:t>
          </a:r>
          <a:r>
            <a:rPr lang="en-US" altLang="en-US" sz="1200" b="1" baseline="0" dirty="0">
              <a:latin typeface="Arial" panose="020B0604020202020204" pitchFamily="34" charset="0"/>
              <a:cs typeface="+mn-cs"/>
            </a:rPr>
            <a:t>OECD</a:t>
          </a:r>
          <a:endParaRPr lang="en-US" altLang="en-US" sz="1200" b="1" dirty="0">
            <a:latin typeface="Arial" panose="020B0604020202020204" pitchFamily="34" charset="0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0.00102</cdr:x>
      <cdr:y>0.90626</cdr:y>
    </cdr:from>
    <cdr:to>
      <cdr:x>1</cdr:x>
      <cdr:y>1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77" y="4821460"/>
          <a:ext cx="8694548" cy="498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* Simple average for 21 OECD rich countries and emerging markets according to</a:t>
          </a:r>
          <a:r>
            <a:rPr lang="en-US" alt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IMF definition</a:t>
          </a:r>
        </a:p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Source: IMF &amp; CBS</a:t>
          </a:r>
          <a:endParaRPr lang="en-US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0.05254</cdr:x>
      <cdr:y>0.90003</cdr:y>
    </cdr:from>
    <cdr:to>
      <cdr:x>0.99098</cdr:x>
      <cdr:y>0.99933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6135" y="6290211"/>
          <a:ext cx="9575490" cy="693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sz="1100" b="0" i="0" u="none" strike="noStrike" baseline="0" smtClean="0">
              <a:latin typeface="+mn-lt"/>
              <a:ea typeface="+mn-ea"/>
              <a:cs typeface="+mn-cs"/>
            </a:rPr>
            <a:t>* The precrisis forecasts are the average of the OECD Economic Outlook published in November 2019 and the</a:t>
          </a:r>
        </a:p>
        <a:p xmlns:a="http://schemas.openxmlformats.org/drawingml/2006/main">
          <a:r>
            <a:rPr lang="en-US" sz="1100" b="0" i="0" u="none" strike="noStrike" baseline="0" smtClean="0">
              <a:latin typeface="+mn-lt"/>
              <a:ea typeface="+mn-ea"/>
              <a:cs typeface="+mn-cs"/>
            </a:rPr>
            <a:t>IMF World Economic Outlook published in October 2019. Growth in 2020: Israel—Central Bureau of Statistics;</a:t>
          </a:r>
        </a:p>
        <a:p xmlns:a="http://schemas.openxmlformats.org/drawingml/2006/main">
          <a:r>
            <a:rPr lang="en-US" sz="1100" b="0" i="0" u="none" strike="noStrike" baseline="0" smtClean="0">
              <a:latin typeface="+mn-lt"/>
              <a:ea typeface="+mn-ea"/>
              <a:cs typeface="+mn-cs"/>
            </a:rPr>
            <a:t>OECD countries—based on quarterly data for all 4 quarters in 2020.</a:t>
          </a:r>
        </a:p>
        <a:p xmlns:a="http://schemas.openxmlformats.org/drawingml/2006/main">
          <a:r>
            <a:rPr lang="en-US" sz="1100" b="0" i="0" u="none" strike="noStrike" baseline="0" smtClean="0">
              <a:latin typeface="+mn-lt"/>
              <a:ea typeface="+mn-ea"/>
              <a:cs typeface="+mn-cs"/>
            </a:rPr>
            <a:t>SOURCE: Based on OECD.</a:t>
          </a:r>
          <a:endParaRPr lang="he-IL" sz="110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0.91386</cdr:y>
    </cdr:from>
    <cdr:to>
      <cdr:x>0.91763</cdr:x>
      <cdr:y>0.95819</cdr:y>
    </cdr:to>
    <cdr:sp macro="" textlink="">
      <cdr:nvSpPr>
        <cdr:cNvPr id="4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553479"/>
          <a:ext cx="8539396" cy="269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* OECD average is a simple average(excluding: Latvia)</a:t>
          </a:r>
        </a:p>
      </cdr:txBody>
    </cdr:sp>
  </cdr:relSizeAnchor>
  <cdr:relSizeAnchor xmlns:cdr="http://schemas.openxmlformats.org/drawingml/2006/chartDrawing">
    <cdr:from>
      <cdr:x>0</cdr:x>
      <cdr:y>0.95775</cdr:y>
    </cdr:from>
    <cdr:to>
      <cdr:x>0.99951</cdr:x>
      <cdr:y>1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820198"/>
          <a:ext cx="9301365" cy="256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Source:</a:t>
          </a:r>
          <a:r>
            <a:rPr lang="en-US" alt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Bloomberg(IMF) Bank of Israel</a:t>
          </a:r>
          <a:endParaRPr lang="en-US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0.95775</cdr:y>
    </cdr:from>
    <cdr:to>
      <cdr:x>0.99951</cdr:x>
      <cdr:y>1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820199"/>
          <a:ext cx="9301365" cy="2567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Source</a:t>
          </a:r>
          <a:r>
            <a:rPr lang="he-IL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OECD Revenue Statistics</a:t>
          </a:r>
          <a:r>
            <a:rPr lang="en-US" alt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and Bank of Israel</a:t>
          </a:r>
          <a:endParaRPr lang="en-US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0.91745</cdr:y>
    </cdr:from>
    <cdr:to>
      <cdr:x>0.99951</cdr:x>
      <cdr:y>0.95426</cdr:y>
    </cdr:to>
    <cdr:sp macro="" textlink="">
      <cdr:nvSpPr>
        <cdr:cNvPr id="6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575298"/>
          <a:ext cx="9301365" cy="2236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**OECD data is simple average </a:t>
          </a:r>
        </a:p>
      </cdr:txBody>
    </cdr:sp>
  </cdr:relSizeAnchor>
  <cdr:relSizeAnchor xmlns:cdr="http://schemas.openxmlformats.org/drawingml/2006/chartDrawing">
    <cdr:from>
      <cdr:x>0</cdr:x>
      <cdr:y>0.8861</cdr:y>
    </cdr:from>
    <cdr:to>
      <cdr:x>0.99951</cdr:x>
      <cdr:y>0.92444</cdr:y>
    </cdr:to>
    <cdr:sp macro="" textlink="">
      <cdr:nvSpPr>
        <cdr:cNvPr id="7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384785"/>
          <a:ext cx="9301365" cy="2329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Tx/>
            <a:buNone/>
          </a:pPr>
          <a:fld id="{DB4E9BD9-F360-408E-B858-DF299E10A361}" type="TxLink">
            <a:rPr lang="en-US" altLang="en-US" sz="1100" b="1" i="0" u="none" strike="noStrike" dirty="0">
              <a:solidFill>
                <a:srgbClr val="000000"/>
              </a:solidFill>
              <a:latin typeface="Arial"/>
              <a:cs typeface="Arial"/>
            </a:rPr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t>* 2015 data</a:t>
          </a:fld>
          <a:endParaRPr lang="en-US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0.92529</cdr:y>
    </cdr:from>
    <cdr:to>
      <cdr:x>0.91763</cdr:x>
      <cdr:y>0.96962</cdr:y>
    </cdr:to>
    <cdr:sp macro="" textlink="">
      <cdr:nvSpPr>
        <cdr:cNvPr id="4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622941"/>
          <a:ext cx="8539396" cy="2693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hangingPunct="1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* OECD average is a simple average(excluding: Turkey, Mexico, Chile, Estonia, Latvia)</a:t>
          </a:r>
        </a:p>
      </cdr:txBody>
    </cdr:sp>
  </cdr:relSizeAnchor>
  <cdr:relSizeAnchor xmlns:cdr="http://schemas.openxmlformats.org/drawingml/2006/chartDrawing">
    <cdr:from>
      <cdr:x>0</cdr:x>
      <cdr:y>0.96729</cdr:y>
    </cdr:from>
    <cdr:to>
      <cdr:x>0.4797</cdr:x>
      <cdr:y>1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878173"/>
          <a:ext cx="4464052" cy="198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>
              <a:latin typeface="Arial" panose="020B0604020202020204" pitchFamily="34" charset="0"/>
              <a:cs typeface="Arial" panose="020B0604020202020204" pitchFamily="34" charset="0"/>
            </a:rPr>
            <a:t>Source:</a:t>
          </a:r>
          <a:r>
            <a:rPr lang="he-IL" altLang="en-US" sz="12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200" b="1">
              <a:latin typeface="Arial" panose="020B0604020202020204" pitchFamily="34" charset="0"/>
              <a:cs typeface="Arial" panose="020B0604020202020204" pitchFamily="34" charset="0"/>
            </a:rPr>
            <a:t>Bloomberg (OECD)</a:t>
          </a:r>
          <a:r>
            <a:rPr lang="he-IL" altLang="en-US" sz="12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1200" b="1" baseline="0">
              <a:latin typeface="Arial" panose="020B0604020202020204" pitchFamily="34" charset="0"/>
              <a:cs typeface="Arial" panose="020B0604020202020204" pitchFamily="34" charset="0"/>
            </a:rPr>
            <a:t> and Bank of Israel</a:t>
          </a:r>
          <a:endParaRPr lang="en-US" altLang="en-US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0.64008</cdr:x>
      <cdr:y>0.92664</cdr:y>
    </cdr:from>
    <cdr:to>
      <cdr:x>0.97668</cdr:x>
      <cdr:y>0.96075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319" y="5216710"/>
          <a:ext cx="2915583" cy="192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fld id="{9E44CFED-D5A2-4661-AB1C-D8708CEC5C81}" type="TxLink">
            <a:rPr lang="en-US" sz="1200" b="1" i="0" u="none" strike="noStrike">
              <a:solidFill>
                <a:srgbClr val="000000"/>
              </a:solidFill>
              <a:latin typeface="Arial"/>
              <a:cs typeface="Arial"/>
            </a:rPr>
            <a:pPr rtl="1"/>
            <a:t>* 2018 data</a:t>
          </a:fld>
          <a:endParaRPr lang="he-IL" sz="1200" dirty="0"/>
        </a:p>
      </cdr:txBody>
    </cdr:sp>
  </cdr:relSizeAnchor>
  <cdr:relSizeAnchor xmlns:cdr="http://schemas.openxmlformats.org/drawingml/2006/chartDrawing">
    <cdr:from>
      <cdr:x>0.03455</cdr:x>
      <cdr:y>0.86064</cdr:y>
    </cdr:from>
    <cdr:to>
      <cdr:x>0.839</cdr:x>
      <cdr:y>0.94094</cdr:y>
    </cdr:to>
    <cdr:sp macro="" textlink="">
      <cdr:nvSpPr>
        <cdr:cNvPr id="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258" y="4845173"/>
          <a:ext cx="6968036" cy="452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 algn="l" rtl="0" eaLnBrk="1" hangingPunct="1">
            <a:lnSpc>
              <a:spcPct val="70000"/>
            </a:lnSpc>
            <a:spcBef>
              <a:spcPct val="50000"/>
            </a:spcBef>
            <a:buFont typeface="Arial" charset="0"/>
            <a:buChar char="•"/>
            <a:defRPr/>
          </a:pPr>
          <a:r>
            <a: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** 2010 data</a:t>
          </a:r>
        </a:p>
        <a:p xmlns:a="http://schemas.openxmlformats.org/drawingml/2006/main">
          <a:pPr marL="285750" indent="-285750" algn="l" rtl="0" eaLnBrk="1" hangingPunct="1">
            <a:lnSpc>
              <a:spcPct val="70000"/>
            </a:lnSpc>
            <a:spcBef>
              <a:spcPct val="50000"/>
            </a:spcBef>
            <a:buFont typeface="Arial" charset="0"/>
            <a:buChar char="•"/>
            <a:defRPr/>
          </a:pPr>
          <a:r>
            <a: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OECD average is a simple average (excl.</a:t>
          </a:r>
          <a:r>
            <a:rPr lang="en-US" sz="1200" b="1" baseline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iceland)</a:t>
          </a:r>
          <a:endParaRPr lang="en-US" sz="1200" b="1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marL="285750" indent="-285750" algn="l" rtl="0" eaLnBrk="1" hangingPunct="1">
            <a:lnSpc>
              <a:spcPct val="70000"/>
            </a:lnSpc>
            <a:spcBef>
              <a:spcPct val="50000"/>
            </a:spcBef>
            <a:buFont typeface="Arial" charset="0"/>
            <a:buChar char="•"/>
            <a:defRPr/>
          </a:pPr>
          <a:r>
            <a: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Bloomberg (World Bank</a:t>
          </a:r>
          <a:r>
            <a:rPr lang="en-US" sz="1200" b="1" baseline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- SIPRI</a:t>
          </a:r>
          <a:r>
            <a:rPr lang="en-US" sz="12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)  and Bank of Israel</a:t>
          </a:r>
        </a:p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defRPr/>
          </a:pPr>
          <a:endParaRPr lang="en-US" sz="1200" b="1" dirty="0" smtClean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0.00171</cdr:x>
      <cdr:y>0.8661</cdr:y>
    </cdr:from>
    <cdr:to>
      <cdr:x>0.9652</cdr:x>
      <cdr:y>0.90684</cdr:y>
    </cdr:to>
    <cdr:sp macro="" textlink="">
      <cdr:nvSpPr>
        <cdr:cNvPr id="5" name="Text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09" y="5263262"/>
          <a:ext cx="8966166" cy="247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1" eaLnBrk="1" hangingPunct="1">
            <a:spcBef>
              <a:spcPct val="0"/>
            </a:spcBef>
            <a:buClrTx/>
            <a:buSzTx/>
            <a:buFontTx/>
            <a:buNone/>
          </a:pPr>
          <a:fld id="{71A1F116-BC1E-4EF4-BE96-512435DC1337}" type="TxLink">
            <a:rPr lang="en-US" altLang="en-US" sz="1200" b="1" i="0" u="none" strike="noStrik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pPr algn="l" rtl="1" eaLnBrk="1" hangingPunct="1">
              <a:spcBef>
                <a:spcPct val="0"/>
              </a:spcBef>
              <a:buClrTx/>
              <a:buSzTx/>
              <a:buFontTx/>
              <a:buNone/>
            </a:pPr>
            <a:t>* 2018 data</a:t>
          </a:fld>
          <a:endParaRPr lang="en-US" altLang="en-US" sz="12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0.06175</cdr:x>
      <cdr:y>0.12435</cdr:y>
    </cdr:from>
    <cdr:to>
      <cdr:x>0.38363</cdr:x>
      <cdr:y>0.36103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9741" y="700840"/>
          <a:ext cx="3126182" cy="1333936"/>
        </a:xfrm>
        <a:prstGeom xmlns:a="http://schemas.openxmlformats.org/drawingml/2006/main" prst="flowChartAlternateProcess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1" u="sng" dirty="0">
              <a:latin typeface="Arial" panose="020B0604020202020204" pitchFamily="34" charset="0"/>
              <a:cs typeface="Arial" panose="020B0604020202020204" pitchFamily="34" charset="0"/>
            </a:rPr>
            <a:t>Civilian expenditure includes</a:t>
          </a:r>
          <a:r>
            <a:rPr lang="en-US" sz="1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 xmlns:a="http://schemas.openxmlformats.org/drawingml/2006/main">
          <a:pPr algn="l"/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  <a:p xmlns:a="http://schemas.openxmlformats.org/drawingml/2006/main"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Social insurance and social</a:t>
          </a:r>
          <a:r>
            <a:rPr lang="en-US" sz="10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</a:p>
        <a:p xmlns:a="http://schemas.openxmlformats.org/drawingml/2006/main"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Culture and religion </a:t>
          </a:r>
        </a:p>
        <a:p xmlns:a="http://schemas.openxmlformats.org/drawingml/2006/main"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Housing and community services </a:t>
          </a:r>
        </a:p>
        <a:p xmlns:a="http://schemas.openxmlformats.org/drawingml/2006/main"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Public order </a:t>
          </a:r>
        </a:p>
        <a:p xmlns:a="http://schemas.openxmlformats.org/drawingml/2006/main">
          <a:pPr algn="l"/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Protecting the environment</a:t>
          </a:r>
          <a:endParaRPr lang="he-IL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0.89699</cdr:y>
    </cdr:from>
    <cdr:to>
      <cdr:x>0.99506</cdr:x>
      <cdr:y>0.96552</cdr:y>
    </cdr:to>
    <cdr:sp macro="" textlink="">
      <cdr:nvSpPr>
        <cdr:cNvPr id="7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450963"/>
          <a:ext cx="9259954" cy="416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 typeface="Arial" charset="0"/>
            <a:buChar char="•"/>
          </a:pPr>
          <a:r>
            <a:rPr lang="en-US" altLang="en-US" sz="11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The data is calculated by decreasing the net debt interest payments and defense expenditure from the general government total outlays. OECD average is a simple average (excluding: Turkey, Mexico, Chile, Slovenia, Estonia, Island, Latvia)</a:t>
          </a:r>
        </a:p>
        <a:p xmlns:a="http://schemas.openxmlformats.org/drawingml/2006/main">
          <a:pPr algn="l" rtl="0" eaLnBrk="1" hangingPunct="1">
            <a:spcBef>
              <a:spcPct val="0"/>
            </a:spcBef>
            <a:buClrTx/>
            <a:buSzTx/>
            <a:buFont typeface="Arial" charset="0"/>
            <a:buChar char="•"/>
          </a:pPr>
          <a:endParaRPr lang="en-US" altLang="en-US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0.00052</cdr:x>
      <cdr:y>0.96456</cdr:y>
    </cdr:from>
    <cdr:to>
      <cdr:x>0.98676</cdr:x>
      <cdr:y>1</cdr:y>
    </cdr:to>
    <cdr:sp macro="" textlink="">
      <cdr:nvSpPr>
        <cdr:cNvPr id="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9" y="5861583"/>
          <a:ext cx="9177875" cy="215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100" b="1" dirty="0">
              <a:latin typeface="Arial" panose="020B0604020202020204" pitchFamily="34" charset="0"/>
              <a:cs typeface="+mn-cs"/>
            </a:rPr>
            <a:t>Source:</a:t>
          </a:r>
          <a:r>
            <a:rPr lang="he-IL" altLang="en-US" sz="1100" b="1" dirty="0">
              <a:latin typeface="Arial" panose="020B0604020202020204" pitchFamily="34" charset="0"/>
              <a:cs typeface="+mn-cs"/>
            </a:rPr>
            <a:t> </a:t>
          </a:r>
          <a:r>
            <a:rPr lang="en-US" altLang="en-US" sz="1100" b="1" dirty="0">
              <a:latin typeface="Arial" panose="020B0604020202020204" pitchFamily="34" charset="0"/>
              <a:cs typeface="+mn-cs"/>
            </a:rPr>
            <a:t> </a:t>
          </a:r>
          <a:r>
            <a:rPr lang="en-US" altLang="en-US" sz="1100" b="1" baseline="0" dirty="0">
              <a:latin typeface="Arial" panose="020B0604020202020204" pitchFamily="34" charset="0"/>
              <a:cs typeface="+mn-cs"/>
            </a:rPr>
            <a:t>Bank of Israel</a:t>
          </a:r>
          <a:endParaRPr lang="en-US" altLang="en-US" sz="1100" b="1" dirty="0">
            <a:latin typeface="Arial" panose="020B0604020202020204" pitchFamily="34" charset="0"/>
            <a:cs typeface="+mn-cs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0.0016</cdr:x>
      <cdr:y>0.92271</cdr:y>
    </cdr:from>
    <cdr:to>
      <cdr:x>0.26213</cdr:x>
      <cdr:y>0.96498</cdr:y>
    </cdr:to>
    <cdr:sp macro="" textlink="">
      <cdr:nvSpPr>
        <cdr:cNvPr id="6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95" y="5879716"/>
          <a:ext cx="2588255" cy="2693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spcBef>
              <a:spcPct val="0"/>
            </a:spcBef>
            <a:buClrTx/>
            <a:buSzTx/>
            <a:buFontTx/>
            <a:buNone/>
          </a:pPr>
          <a:r>
            <a:rPr lang="en-US" altLang="en-US" sz="1200" b="1" dirty="0"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en-US" alt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Forward expectations 3-5 years</a:t>
          </a:r>
          <a:endParaRPr lang="he-IL" alt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0.9658</cdr:y>
    </cdr:from>
    <cdr:to>
      <cdr:x>0.88782</cdr:x>
      <cdr:y>1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154295"/>
          <a:ext cx="8820114" cy="2179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lnSpc>
              <a:spcPct val="70000"/>
            </a:lnSpc>
            <a:spcBef>
              <a:spcPct val="50000"/>
            </a:spcBef>
            <a:buClrTx/>
            <a:buSzTx/>
            <a:buFontTx/>
            <a:buNone/>
          </a:pPr>
          <a:r>
            <a:rPr lang="en-US" altLang="en-US" sz="1200" b="1">
              <a:latin typeface="Arial" panose="020B0604020202020204" pitchFamily="34" charset="0"/>
              <a:cs typeface="Arial" panose="020B0604020202020204" pitchFamily="34" charset="0"/>
            </a:rPr>
            <a:t>Source: Bank of Israel</a:t>
          </a:r>
        </a:p>
      </cdr:txBody>
    </cdr:sp>
  </cdr:relSizeAnchor>
  <cdr:relSizeAnchor xmlns:cdr="http://schemas.openxmlformats.org/drawingml/2006/chartDrawing">
    <cdr:from>
      <cdr:x>0.60051</cdr:x>
      <cdr:y>0.25311</cdr:y>
    </cdr:from>
    <cdr:to>
      <cdr:x>0.92649</cdr:x>
      <cdr:y>0.33071</cdr:y>
    </cdr:to>
    <cdr:sp macro="" textlink="">
      <cdr:nvSpPr>
        <cdr:cNvPr id="9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65825" y="1612900"/>
          <a:ext cx="3238472" cy="494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en-US" altLang="en-US" sz="1800" b="1" dirty="0">
              <a:solidFill>
                <a:srgbClr val="3333FF"/>
              </a:solidFill>
              <a:latin typeface="Arial Unicode MS" pitchFamily="34" charset="-128"/>
            </a:rPr>
            <a:t>Forward</a:t>
          </a:r>
          <a:r>
            <a:rPr lang="en-US" altLang="en-US" sz="1800" b="1" baseline="0" dirty="0">
              <a:solidFill>
                <a:srgbClr val="3333FF"/>
              </a:solidFill>
              <a:latin typeface="Arial Unicode MS" pitchFamily="34" charset="-128"/>
            </a:rPr>
            <a:t> expectations *</a:t>
          </a:r>
          <a:endParaRPr lang="en-US" altLang="en-US" sz="1800" b="1" dirty="0">
            <a:solidFill>
              <a:srgbClr val="3333FF"/>
            </a:solidFill>
            <a:latin typeface="Arial Unicode MS" pitchFamily="34" charset="-128"/>
          </a:endParaRPr>
        </a:p>
      </cdr:txBody>
    </cdr:sp>
  </cdr:relSizeAnchor>
  <cdr:relSizeAnchor xmlns:cdr="http://schemas.openxmlformats.org/drawingml/2006/chartDrawing">
    <cdr:from>
      <cdr:x>0.60818</cdr:x>
      <cdr:y>0.72247</cdr:y>
    </cdr:from>
    <cdr:to>
      <cdr:x>0.86915</cdr:x>
      <cdr:y>0.80007</cdr:y>
    </cdr:to>
    <cdr:sp macro="" textlink="">
      <cdr:nvSpPr>
        <cdr:cNvPr id="1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42025" y="4603750"/>
          <a:ext cx="2592626" cy="494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50000"/>
            </a:spcBef>
            <a:buClrTx/>
            <a:buSzTx/>
            <a:buFontTx/>
            <a:buNone/>
          </a:pPr>
          <a:r>
            <a:rPr lang="en-US" altLang="en-US" sz="1800" b="1">
              <a:solidFill>
                <a:srgbClr val="339933"/>
              </a:solidFill>
              <a:latin typeface="Arial Unicode MS" pitchFamily="34" charset="-128"/>
            </a:rPr>
            <a:t>Annual inflation</a:t>
          </a:r>
          <a:endParaRPr lang="en-US" altLang="en-US" sz="1800" b="1" dirty="0">
            <a:solidFill>
              <a:srgbClr val="339933"/>
            </a:solidFill>
            <a:latin typeface="Arial Unicode MS" pitchFamily="34" charset="-12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1D18-3125-4D6A-A36D-12A25B94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025" y="3162800"/>
            <a:ext cx="5661950" cy="1588127"/>
          </a:xfrm>
        </p:spPr>
        <p:txBody>
          <a:bodyPr anchor="t" anchorCtr="0">
            <a:sp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C8E31-16B5-4FA6-9CD1-EB11F1A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2025" y="4801791"/>
            <a:ext cx="5661950" cy="11360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7" name="תמונה 7">
            <a:extLst>
              <a:ext uri="{FF2B5EF4-FFF2-40B4-BE49-F238E27FC236}">
                <a16:creationId xmlns:a16="http://schemas.microsoft.com/office/drawing/2014/main" id="{CE68F7A5-B57C-4AB8-9B22-A030352B5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25" y="1384355"/>
            <a:ext cx="1420475" cy="14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04" y="391702"/>
            <a:ext cx="3398134" cy="73683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803" y="1433687"/>
            <a:ext cx="10707546" cy="458514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4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03" y="391702"/>
            <a:ext cx="7362463" cy="73683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803" y="1433687"/>
            <a:ext cx="10707546" cy="458514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39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1D18-3125-4D6A-A36D-12A25B94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553" y="2844496"/>
            <a:ext cx="7645079" cy="590931"/>
          </a:xfrm>
        </p:spPr>
        <p:txBody>
          <a:bodyPr wrap="square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C8E31-16B5-4FA6-9CD1-EB11F1A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553" y="3508850"/>
            <a:ext cx="7685591" cy="72169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75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1D18-3125-4D6A-A36D-12A25B94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6585" y="3347994"/>
            <a:ext cx="4930817" cy="590931"/>
          </a:xfrm>
        </p:spPr>
        <p:txBody>
          <a:bodyPr wrap="square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C8E31-16B5-4FA6-9CD1-EB11F1A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586" y="4012348"/>
            <a:ext cx="4956946" cy="72169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478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1D18-3125-4D6A-A36D-12A25B94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403" y="2856070"/>
            <a:ext cx="6771192" cy="590931"/>
          </a:xfrm>
        </p:spPr>
        <p:txBody>
          <a:bodyPr wrap="square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C8E31-16B5-4FA6-9CD1-EB11F1A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404" y="3520424"/>
            <a:ext cx="6811702" cy="72169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280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1D18-3125-4D6A-A36D-12A25B94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403" y="2856070"/>
            <a:ext cx="5839430" cy="590931"/>
          </a:xfrm>
        </p:spPr>
        <p:txBody>
          <a:bodyPr wrap="square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C8E31-16B5-4FA6-9CD1-EB11F1A5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404" y="3520424"/>
            <a:ext cx="5839429" cy="721696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endParaRPr lang="he-IL" dirty="0"/>
          </a:p>
        </p:txBody>
      </p:sp>
      <p:sp>
        <p:nvSpPr>
          <p:cNvPr id="4" name="מציין מיקום של תמונה 4">
            <a:extLst>
              <a:ext uri="{FF2B5EF4-FFF2-40B4-BE49-F238E27FC236}">
                <a16:creationId xmlns:a16="http://schemas.microsoft.com/office/drawing/2014/main" id="{E2369916-AC4D-484B-93B3-29F0C57B1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2387" y="1135063"/>
            <a:ext cx="4519613" cy="572293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48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7">
            <a:extLst>
              <a:ext uri="{FF2B5EF4-FFF2-40B4-BE49-F238E27FC236}">
                <a16:creationId xmlns:a16="http://schemas.microsoft.com/office/drawing/2014/main" id="{5EAC06E4-4ED1-408D-A0B9-047ACCA96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25" y="1384355"/>
            <a:ext cx="1420475" cy="14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935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23" y="2469621"/>
            <a:ext cx="9677400" cy="1257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תמונה 7">
            <a:extLst>
              <a:ext uri="{FF2B5EF4-FFF2-40B4-BE49-F238E27FC236}">
                <a16:creationId xmlns:a16="http://schemas.microsoft.com/office/drawing/2014/main" id="{EA056013-73CD-4B78-9AE5-86A0B2FB2D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98913"/>
            <a:ext cx="12192000" cy="285908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576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23" y="1144057"/>
            <a:ext cx="5504726" cy="132556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23" y="2469621"/>
            <a:ext cx="5504726" cy="3306146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1FB450F8-8802-4731-B371-3E462DC757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8628" y="1144588"/>
            <a:ext cx="5133372" cy="456723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174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4133-F537-4B7A-9B66-41B282B7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596" y="1472818"/>
            <a:ext cx="4477607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5C75D-AF4E-4820-8285-781FDE39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2596" y="2296730"/>
            <a:ext cx="447760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16925-5BDC-4819-ABD9-80AEC4E84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9383" y="1472818"/>
            <a:ext cx="4499658" cy="823912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7908A-0B3A-4362-9506-D93E573BA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9383" y="2296730"/>
            <a:ext cx="4499658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61BD8-9379-44FF-B3AC-D4A43916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39B77-EA07-4CF4-8160-2047B302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F3CB6-FB48-44A6-9125-2ECE113D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9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8176-F5DF-448C-AC44-E4F0113F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10" y="1154314"/>
            <a:ext cx="10515600" cy="97832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4133-F537-4B7A-9B66-41B282B7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211" y="2390173"/>
            <a:ext cx="4500642" cy="57789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5C75D-AF4E-4820-8285-781FDE39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2211" y="2968063"/>
            <a:ext cx="4500642" cy="2900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16925-5BDC-4819-ABD9-80AEC4E84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835" y="2390173"/>
            <a:ext cx="4522806" cy="57789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7908A-0B3A-4362-9506-D93E573BA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835" y="2968063"/>
            <a:ext cx="4522806" cy="2900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61BD8-9379-44FF-B3AC-D4A43916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39B77-EA07-4CF4-8160-2047B302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F3CB6-FB48-44A6-9125-2ECE113D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1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23" y="1144057"/>
            <a:ext cx="90986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23" y="2469621"/>
            <a:ext cx="9098666" cy="3709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681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23" y="1144057"/>
            <a:ext cx="9098666" cy="77155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23" y="1915610"/>
            <a:ext cx="9098666" cy="1448409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E17604-0CBE-4719-BEC1-BC476039A5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6363" y="4374146"/>
            <a:ext cx="9097962" cy="1595437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Tx/>
              <a:buBlip>
                <a:blip r:embed="rId3"/>
              </a:buBlip>
              <a:defRPr lang="en-US" smtClean="0"/>
            </a:lvl1pPr>
            <a:lvl2pPr marL="685800" indent="-228600">
              <a:buFontTx/>
              <a:buBlip>
                <a:blip r:embed="rId3"/>
              </a:buBlip>
              <a:defRPr lang="en-US" smtClean="0"/>
            </a:lvl2pPr>
            <a:lvl3pPr marL="1143000" indent="-228600">
              <a:buFontTx/>
              <a:buBlip>
                <a:blip r:embed="rId3"/>
              </a:buBlip>
              <a:defRPr lang="en-US" smtClean="0"/>
            </a:lvl3pPr>
            <a:lvl4pPr marL="1600200" indent="-228600">
              <a:buFontTx/>
              <a:buBlip>
                <a:blip r:embed="rId3"/>
              </a:buBlip>
              <a:defRPr lang="en-US" smtClean="0"/>
            </a:lvl4pPr>
            <a:lvl5pPr marL="2057400" indent="-228600">
              <a:buFontTx/>
              <a:buBlip>
                <a:blip r:embed="rId3"/>
              </a:buBlip>
              <a:defRPr lang="he-IL"/>
            </a:lvl5pPr>
          </a:lstStyle>
          <a:p>
            <a:pPr lvl="0">
              <a:buFontTx/>
              <a:buBlip>
                <a:blip r:embed="rId3"/>
              </a:buBlip>
            </a:pPr>
            <a:r>
              <a:rPr lang="en-US" dirty="0"/>
              <a:t>Click to edit Master text styles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dirty="0"/>
              <a:t>Second level</a:t>
            </a:r>
          </a:p>
          <a:p>
            <a:pPr lvl="2">
              <a:buFontTx/>
              <a:buBlip>
                <a:blip r:embed="rId3"/>
              </a:buBlip>
            </a:pPr>
            <a:r>
              <a:rPr lang="en-US" dirty="0"/>
              <a:t>Third level</a:t>
            </a:r>
          </a:p>
          <a:p>
            <a:pPr lvl="3">
              <a:buFontTx/>
              <a:buBlip>
                <a:blip r:embed="rId3"/>
              </a:buBlip>
            </a:pPr>
            <a:r>
              <a:rPr lang="en-US" dirty="0"/>
              <a:t>Fourth level</a:t>
            </a:r>
          </a:p>
          <a:p>
            <a:pPr lvl="4">
              <a:buFontTx/>
              <a:buBlip>
                <a:blip r:embed="rId3"/>
              </a:buBlip>
            </a:pPr>
            <a:r>
              <a:rPr lang="en-US" dirty="0"/>
              <a:t>Fifth level</a:t>
            </a:r>
            <a:endParaRPr lang="he-I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C8D9B-30F5-4BD8-BA5D-CF5B8D3DA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3" y="3602621"/>
            <a:ext cx="9097962" cy="771525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7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F5-6E47-44D3-8696-7126ADD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03" y="391702"/>
            <a:ext cx="7362463" cy="73683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894-AD3D-4BDF-AAC0-244DA7CD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803" y="1433687"/>
            <a:ext cx="10707546" cy="4585148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B2EB-F973-4BA3-8666-0989DA72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6D17-57D9-491D-87E4-A221B333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C880-9A33-40DE-886F-8AAD7AB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EB27-BB00-4413-9CF7-969AFD4A7F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34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96BA1-D921-4A09-97C3-4E52F716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23" y="1144057"/>
            <a:ext cx="96774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EBB36-5BC0-4F4F-B240-9F4CD7EEC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6423" y="2469621"/>
            <a:ext cx="9677400" cy="370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AE046-1509-4F3C-B4EC-505B1CC39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AA6B-E275-46C1-B8DE-6A09D40BD442}" type="datetimeFigureOut">
              <a:rPr lang="he-IL" smtClean="0"/>
              <a:t>כ"ו/אב/תשפ"א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4B8D4-14B5-42EB-A314-2F7F0D137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8357-86BB-439D-BD1B-163EE2BAC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8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EB27-BB00-4413-9CF7-969AFD4A7F8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4" name="תמונה 7">
            <a:extLst>
              <a:ext uri="{FF2B5EF4-FFF2-40B4-BE49-F238E27FC236}">
                <a16:creationId xmlns:a16="http://schemas.microsoft.com/office/drawing/2014/main" id="{25C0D58F-4101-43BA-BA08-03B40844DE5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4" y="126015"/>
            <a:ext cx="886587" cy="9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7" r:id="rId3"/>
    <p:sldLayoutId id="2147483698" r:id="rId4"/>
    <p:sldLayoutId id="2147483699" r:id="rId5"/>
    <p:sldLayoutId id="2147483690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B5E6-6933-4AF2-906C-ADC91D2A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2025" y="3162800"/>
            <a:ext cx="5661950" cy="1338828"/>
          </a:xfrm>
        </p:spPr>
        <p:txBody>
          <a:bodyPr/>
          <a:lstStyle/>
          <a:p>
            <a:r>
              <a:rPr lang="en-US" sz="4500" dirty="0" smtClean="0"/>
              <a:t>Introduction to the Israeli Economy</a:t>
            </a:r>
            <a:endParaRPr lang="he-IL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71373-76F6-400F-A499-B7CB74B1E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Eyal </a:t>
            </a:r>
            <a:r>
              <a:rPr lang="en-US" dirty="0" err="1" smtClean="0"/>
              <a:t>Argov</a:t>
            </a:r>
            <a:endParaRPr lang="en-US" dirty="0" smtClean="0"/>
          </a:p>
          <a:p>
            <a:r>
              <a:rPr lang="en-US" dirty="0" smtClean="0"/>
              <a:t>Bank of Israel – Research Department</a:t>
            </a:r>
          </a:p>
          <a:p>
            <a:r>
              <a:rPr lang="en-US" dirty="0" smtClean="0"/>
              <a:t>9.8.2021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99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… but the neighborhood demands high military expenditures…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15798"/>
              </p:ext>
            </p:extLst>
          </p:nvPr>
        </p:nvGraphicFramePr>
        <p:xfrm>
          <a:off x="756457" y="1346662"/>
          <a:ext cx="9587693" cy="525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 civilian public expenditures are extremely low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32823"/>
              </p:ext>
            </p:extLst>
          </p:nvPr>
        </p:nvGraphicFramePr>
        <p:xfrm>
          <a:off x="631766" y="1221970"/>
          <a:ext cx="9712384" cy="563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3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0F5A-BEFF-412C-80D4-B5426781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953" y="2601608"/>
            <a:ext cx="7645079" cy="1754326"/>
          </a:xfrm>
        </p:spPr>
        <p:txBody>
          <a:bodyPr/>
          <a:lstStyle/>
          <a:p>
            <a:r>
              <a:rPr lang="en-US" sz="6000" dirty="0" smtClean="0"/>
              <a:t>Strength of the Israeli Economy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27051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Inflation is stable and low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41855"/>
              </p:ext>
            </p:extLst>
          </p:nvPr>
        </p:nvGraphicFramePr>
        <p:xfrm>
          <a:off x="698270" y="1197032"/>
          <a:ext cx="9245830" cy="566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3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population is growing due to high fertility rates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970637"/>
              </p:ext>
            </p:extLst>
          </p:nvPr>
        </p:nvGraphicFramePr>
        <p:xfrm>
          <a:off x="914400" y="1321723"/>
          <a:ext cx="10557164" cy="52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91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719418"/>
              </p:ext>
            </p:extLst>
          </p:nvPr>
        </p:nvGraphicFramePr>
        <p:xfrm>
          <a:off x="207962" y="1363287"/>
          <a:ext cx="9787313" cy="549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03" y="391702"/>
            <a:ext cx="7362463" cy="73683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2400" dirty="0" smtClean="0"/>
              <a:t>“Startup Nation”</a:t>
            </a:r>
            <a:endParaRPr lang="he-IL" sz="2400" dirty="0"/>
          </a:p>
        </p:txBody>
      </p:sp>
      <p:sp>
        <p:nvSpPr>
          <p:cNvPr id="2" name="מלבן מעוגל 1"/>
          <p:cNvSpPr/>
          <p:nvPr/>
        </p:nvSpPr>
        <p:spPr>
          <a:xfrm>
            <a:off x="9158288" y="1757363"/>
            <a:ext cx="2671762" cy="3422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9358313" y="2071688"/>
            <a:ext cx="234315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10% of the economy is high-end HI-TECH:</a:t>
            </a:r>
          </a:p>
          <a:p>
            <a:pPr marL="285750" indent="-28575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Manufacturing</a:t>
            </a:r>
          </a:p>
          <a:p>
            <a:pPr marL="285750" indent="-285750" algn="l" rtl="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Multinational R&amp;D centers</a:t>
            </a:r>
          </a:p>
          <a:p>
            <a:pPr marL="285750" indent="-285750" algn="l" rtl="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</a:rPr>
              <a:t>Stratup</a:t>
            </a:r>
            <a:r>
              <a:rPr lang="en-US" sz="2000" dirty="0" smtClean="0">
                <a:solidFill>
                  <a:schemeClr val="bg1"/>
                </a:solidFill>
              </a:rPr>
              <a:t> companies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2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Very high share of educated population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66957"/>
              </p:ext>
            </p:extLst>
          </p:nvPr>
        </p:nvGraphicFramePr>
        <p:xfrm>
          <a:off x="689955" y="1188720"/>
          <a:ext cx="8670175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93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0F5A-BEFF-412C-80D4-B5426781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940" y="2130120"/>
            <a:ext cx="7645079" cy="2585323"/>
          </a:xfrm>
        </p:spPr>
        <p:txBody>
          <a:bodyPr/>
          <a:lstStyle/>
          <a:p>
            <a:r>
              <a:rPr lang="en-US" sz="6000" dirty="0" smtClean="0"/>
              <a:t>Economic Challenges for the Israeli Economy</a:t>
            </a:r>
            <a:endParaRPr lang="he-IL" sz="6000" dirty="0"/>
          </a:p>
        </p:txBody>
      </p:sp>
    </p:spTree>
    <p:extLst>
      <p:ext uri="{BB962C8B-B14F-4D97-AF65-F5344CB8AC3E}">
        <p14:creationId xmlns:p14="http://schemas.microsoft.com/office/powerpoint/2010/main" val="34449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Labor productivity is low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38774"/>
              </p:ext>
            </p:extLst>
          </p:nvPr>
        </p:nvGraphicFramePr>
        <p:xfrm>
          <a:off x="685800" y="1428229"/>
          <a:ext cx="11229975" cy="515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9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Labor productivity isn’t converging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176741"/>
              </p:ext>
            </p:extLst>
          </p:nvPr>
        </p:nvGraphicFramePr>
        <p:xfrm>
          <a:off x="1960851" y="1333412"/>
          <a:ext cx="8353425" cy="517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Overview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2343150" y="1885951"/>
            <a:ext cx="8158164" cy="757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943101" y="1935303"/>
            <a:ext cx="85582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Basic facts &amp; Fiscal Policy</a:t>
            </a:r>
            <a:endParaRPr lang="he-IL" sz="4000" b="1" dirty="0">
              <a:solidFill>
                <a:schemeClr val="bg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338385" y="2767019"/>
            <a:ext cx="4035955" cy="23479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239430" y="3449960"/>
            <a:ext cx="4233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Strengths</a:t>
            </a:r>
            <a:endParaRPr lang="he-IL" sz="4000" b="1" dirty="0">
              <a:solidFill>
                <a:schemeClr val="bg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491282" y="2747968"/>
            <a:ext cx="4035955" cy="234790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6392327" y="3430909"/>
            <a:ext cx="42338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Challenges</a:t>
            </a:r>
            <a:endParaRPr lang="he-I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Average worker skills are low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46101"/>
              </p:ext>
            </p:extLst>
          </p:nvPr>
        </p:nvGraphicFramePr>
        <p:xfrm>
          <a:off x="914139" y="1388225"/>
          <a:ext cx="8936183" cy="546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41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Domestic investment in physical capital (machines, infrastructure) are low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00000000-0008-0000-1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506830"/>
              </p:ext>
            </p:extLst>
          </p:nvPr>
        </p:nvGraphicFramePr>
        <p:xfrm>
          <a:off x="1313412" y="1519237"/>
          <a:ext cx="8054426" cy="49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Bureaucracy and excess regulation is hampering business operation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0396"/>
              </p:ext>
            </p:extLst>
          </p:nvPr>
        </p:nvGraphicFramePr>
        <p:xfrm>
          <a:off x="665018" y="1354974"/>
          <a:ext cx="9073342" cy="550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6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ocial segmentation: ultra-Orthodox Jews (Haredi) &amp; Arab society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69263"/>
              </p:ext>
            </p:extLst>
          </p:nvPr>
        </p:nvGraphicFramePr>
        <p:xfrm>
          <a:off x="7574280" y="1409785"/>
          <a:ext cx="4282440" cy="508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85849"/>
            <a:ext cx="7553324" cy="55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High degree of inequality and poverty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0221"/>
              </p:ext>
            </p:extLst>
          </p:nvPr>
        </p:nvGraphicFramePr>
        <p:xfrm>
          <a:off x="640079" y="1188720"/>
          <a:ext cx="9675495" cy="542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Insights </a:t>
            </a:r>
            <a:r>
              <a:rPr lang="en-US" u="sng" dirty="0" smtClean="0">
                <a:solidFill>
                  <a:schemeClr val="accent1"/>
                </a:solidFill>
              </a:rPr>
              <a:t>YOU</a:t>
            </a:r>
            <a:r>
              <a:rPr lang="en-US" dirty="0" smtClean="0">
                <a:solidFill>
                  <a:schemeClr val="accent1"/>
                </a:solidFill>
              </a:rPr>
              <a:t> will have by the end of the year: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2" y="1528763"/>
            <a:ext cx="10629900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3600" dirty="0" smtClean="0"/>
              <a:t>The INDC year was awesome.</a:t>
            </a:r>
          </a:p>
          <a:p>
            <a:pPr marL="342900" indent="-342900" algn="l" rtl="0">
              <a:buAutoNum type="arabicPeriod"/>
            </a:pPr>
            <a:r>
              <a:rPr lang="en-US" sz="3600" dirty="0" smtClean="0"/>
              <a:t>Strategy courses, tours and active simulations were excellent.</a:t>
            </a:r>
          </a:p>
          <a:p>
            <a:pPr marL="342900" indent="-342900" algn="l" rtl="0">
              <a:buAutoNum type="arabicPeriod"/>
            </a:pPr>
            <a:r>
              <a:rPr lang="en-US" sz="3600" dirty="0" smtClean="0"/>
              <a:t>Politely saying, </a:t>
            </a:r>
            <a:r>
              <a:rPr lang="en-US" sz="3600" dirty="0"/>
              <a:t>t</a:t>
            </a:r>
            <a:r>
              <a:rPr lang="en-US" sz="3600" dirty="0" smtClean="0"/>
              <a:t>he economics pillar wasn’t successful.</a:t>
            </a:r>
          </a:p>
          <a:p>
            <a:pPr marL="342900" indent="-342900" algn="l" rtl="0">
              <a:buAutoNum type="arabicPeriod"/>
            </a:pPr>
            <a:r>
              <a:rPr lang="en-US" sz="3600" dirty="0" smtClean="0"/>
              <a:t>Israelis’ are great people – friendly, very direct, not too polite, love their mobile phones, but go too sleep early</a:t>
            </a:r>
          </a:p>
          <a:p>
            <a:pPr algn="l" rtl="0"/>
            <a:r>
              <a:rPr lang="en-US" sz="4000" b="1" dirty="0" smtClean="0">
                <a:solidFill>
                  <a:schemeClr val="accent1"/>
                </a:solidFill>
              </a:rPr>
              <a:t>								Good Luck!! </a:t>
            </a:r>
            <a:endParaRPr lang="he-IL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Israel is an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dvanced economy: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67365"/>
              </p:ext>
            </p:extLst>
          </p:nvPr>
        </p:nvGraphicFramePr>
        <p:xfrm>
          <a:off x="1202803" y="1250177"/>
          <a:ext cx="9223288" cy="548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4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Shown fine growth rates in last two decades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93251"/>
              </p:ext>
            </p:extLst>
          </p:nvPr>
        </p:nvGraphicFramePr>
        <p:xfrm>
          <a:off x="1202803" y="1299383"/>
          <a:ext cx="8703425" cy="532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72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Economic damage from </a:t>
            </a:r>
            <a:r>
              <a:rPr lang="en-US" dirty="0" err="1" smtClean="0">
                <a:solidFill>
                  <a:schemeClr val="accent1"/>
                </a:solidFill>
              </a:rPr>
              <a:t>Covid</a:t>
            </a:r>
            <a:r>
              <a:rPr lang="en-US" dirty="0" smtClean="0">
                <a:solidFill>
                  <a:schemeClr val="accent1"/>
                </a:solidFill>
              </a:rPr>
              <a:t> was lower than  average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230873"/>
              </p:ext>
            </p:extLst>
          </p:nvPr>
        </p:nvGraphicFramePr>
        <p:xfrm>
          <a:off x="1202803" y="1228726"/>
          <a:ext cx="8526985" cy="537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4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Economy structure: services, information technology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190948"/>
              </p:ext>
            </p:extLst>
          </p:nvPr>
        </p:nvGraphicFramePr>
        <p:xfrm>
          <a:off x="1202803" y="1228725"/>
          <a:ext cx="10270059" cy="52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03" y="391702"/>
            <a:ext cx="7612585" cy="7368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ublic debt was on a downward trend to low international levels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96552"/>
              </p:ext>
            </p:extLst>
          </p:nvPr>
        </p:nvGraphicFramePr>
        <p:xfrm>
          <a:off x="459508" y="1379912"/>
          <a:ext cx="8875685" cy="520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מחבר חץ ישר 4"/>
          <p:cNvCxnSpPr/>
          <p:nvPr/>
        </p:nvCxnSpPr>
        <p:spPr>
          <a:xfrm>
            <a:off x="3643313" y="2928938"/>
            <a:ext cx="5172075" cy="1171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Low government tax burden (mainly direct taxes)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72366"/>
              </p:ext>
            </p:extLst>
          </p:nvPr>
        </p:nvGraphicFramePr>
        <p:xfrm>
          <a:off x="789708" y="1271588"/>
          <a:ext cx="9483005" cy="5586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7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E680-525F-49C1-8F43-EA4EA0DE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Low government expenditure…</a:t>
            </a:r>
            <a:endParaRPr lang="he-IL" dirty="0">
              <a:solidFill>
                <a:schemeClr val="accent1"/>
              </a:solidFill>
            </a:endParaRPr>
          </a:p>
        </p:txBody>
      </p:sp>
      <p:graphicFrame>
        <p:nvGraphicFramePr>
          <p:cNvPr id="3" name="תרשים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60413"/>
              </p:ext>
            </p:extLst>
          </p:nvPr>
        </p:nvGraphicFramePr>
        <p:xfrm>
          <a:off x="1080655" y="1230283"/>
          <a:ext cx="8777720" cy="551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6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Israel 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CD3"/>
      </a:accent1>
      <a:accent2>
        <a:srgbClr val="025F8C"/>
      </a:accent2>
      <a:accent3>
        <a:srgbClr val="675A87"/>
      </a:accent3>
      <a:accent4>
        <a:srgbClr val="CC3A36"/>
      </a:accent4>
      <a:accent5>
        <a:srgbClr val="E28542"/>
      </a:accent5>
      <a:accent6>
        <a:srgbClr val="539861"/>
      </a:accent6>
      <a:hlink>
        <a:srgbClr val="1D9CD3"/>
      </a:hlink>
      <a:folHlink>
        <a:srgbClr val="138E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Israel 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CD3"/>
    </a:accent1>
    <a:accent2>
      <a:srgbClr val="025F8C"/>
    </a:accent2>
    <a:accent3>
      <a:srgbClr val="675A87"/>
    </a:accent3>
    <a:accent4>
      <a:srgbClr val="CC3A36"/>
    </a:accent4>
    <a:accent5>
      <a:srgbClr val="E28542"/>
    </a:accent5>
    <a:accent6>
      <a:srgbClr val="539861"/>
    </a:accent6>
    <a:hlink>
      <a:srgbClr val="1D9CD3"/>
    </a:hlink>
    <a:folHlink>
      <a:srgbClr val="138E8B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oiDocumentCT" ma:contentTypeID="0x01010051409DB800F7124CB03FE2F6B84E80CB0078E0E176919682498A617D48DAB50728" ma:contentTypeVersion="4" ma:contentTypeDescription="base CTP for Document" ma:contentTypeScope="" ma:versionID="18d8fd4590ee6a4b5b438e982559dc3d">
  <xsd:schema xmlns:xsd="http://www.w3.org/2001/XMLSchema" xmlns:xs="http://www.w3.org/2001/XMLSchema" xmlns:p="http://schemas.microsoft.com/office/2006/metadata/properties" xmlns:ns2="1ba72b39-a019-4cf1-92e8-24d1a2685f76" targetNamespace="http://schemas.microsoft.com/office/2006/metadata/properties" ma:root="true" ma:fieldsID="5bdf58dda60c912690bc9c0fcc3b5c4a" ns2:_="">
    <xsd:import namespace="1ba72b39-a019-4cf1-92e8-24d1a2685f76"/>
    <xsd:element name="properties">
      <xsd:complexType>
        <xsd:sequence>
          <xsd:element name="documentManagement">
            <xsd:complexType>
              <xsd:all>
                <xsd:element ref="ns2:RSDocAuthor" minOccurs="0"/>
                <xsd:element ref="ns2:externalAuthor" minOccurs="0"/>
                <xsd:element ref="ns2:RSDocDate" minOccurs="0"/>
                <xsd:element ref="ns2:showItem" minOccurs="0"/>
                <xsd:element ref="ns2:viewOrder" minOccurs="0"/>
                <xsd:element ref="ns2:RSMoreInfo" minOccurs="0"/>
                <xsd:element ref="ns2:p0f105f0d2bb4441b01999f73655336f" minOccurs="0"/>
                <xsd:element ref="ns2:TaxCatchAll" minOccurs="0"/>
                <xsd:element ref="ns2:TaxCatchAllLabel" minOccurs="0"/>
                <xsd:element ref="ns2:p201db1d126e4b8c9fed7c2c1efc070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72b39-a019-4cf1-92e8-24d1a2685f76" elementFormDefault="qualified">
    <xsd:import namespace="http://schemas.microsoft.com/office/2006/documentManagement/types"/>
    <xsd:import namespace="http://schemas.microsoft.com/office/infopath/2007/PartnerControls"/>
    <xsd:element name="RSDocAuthor" ma:index="1" nillable="true" ma:displayName="המחבר" ma:list="UserInfo" ma:SharePointGroup="0" ma:internalName="RSDocAuth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Author" ma:index="2" nillable="true" ma:displayName="מחבר חיצוני" ma:internalName="externalAuthor" ma:readOnly="false">
      <xsd:simpleType>
        <xsd:restriction base="dms:Text">
          <xsd:maxLength value="255"/>
        </xsd:restriction>
      </xsd:simpleType>
    </xsd:element>
    <xsd:element name="RSDocDate" ma:index="3" nillable="true" ma:displayName="תאריך מסמך" ma:format="DateOnly" ma:internalName="RSDocDate" ma:readOnly="false">
      <xsd:simpleType>
        <xsd:restriction base="dms:DateTime"/>
      </xsd:simpleType>
    </xsd:element>
    <xsd:element name="showItem" ma:index="8" nillable="true" ma:displayName="האם להציג פריט?" ma:default="1" ma:internalName="showItem" ma:readOnly="false">
      <xsd:simpleType>
        <xsd:restriction base="dms:Boolean"/>
      </xsd:simpleType>
    </xsd:element>
    <xsd:element name="viewOrder" ma:index="9" nillable="true" ma:displayName="סדר תצוגה" ma:decimals="0" ma:default="100" ma:internalName="viewOrder" ma:readOnly="false" ma:percentage="FALSE">
      <xsd:simpleType>
        <xsd:restriction base="dms:Number"/>
      </xsd:simpleType>
    </xsd:element>
    <xsd:element name="RSMoreInfo" ma:index="10" nillable="true" ma:displayName="מידע נוסף" ma:internalName="RSMoreInfo" ma:readOnly="false">
      <xsd:simpleType>
        <xsd:restriction base="dms:Note">
          <xsd:maxLength value="255"/>
        </xsd:restriction>
      </xsd:simpleType>
    </xsd:element>
    <xsd:element name="p0f105f0d2bb4441b01999f73655336f" ma:index="16" nillable="true" ma:taxonomy="true" ma:internalName="p0f105f0d2bb4441b01999f73655336f" ma:taxonomyFieldName="boiOrgUnit" ma:displayName="יחידה ארגונית" ma:default="" ma:fieldId="{90f105f0-d2bb-4441-b019-99f73655336f}" ma:taxonomyMulti="true" ma:sspId="0d8ee0f2-3939-419a-a064-5013d4754aa5" ma:termSetId="9d443cf4-6baf-46a9-94fe-d8d40043da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עמודת 'תפוס הכל' של טקסונומיה" ma:hidden="true" ma:list="{cbbc3715-b37d-4108-9587-053922c8b007}" ma:internalName="TaxCatchAll" ma:showField="CatchAllData" ma:web="1ba72b39-a019-4cf1-92e8-24d1a2685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עמודת 'תפוס הכל' של טקסונומיה1" ma:hidden="true" ma:list="{cbbc3715-b37d-4108-9587-053922c8b007}" ma:internalName="TaxCatchAllLabel" ma:readOnly="true" ma:showField="CatchAllDataLabel" ma:web="1ba72b39-a019-4cf1-92e8-24d1a2685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201db1d126e4b8c9fed7c2c1efc070d" ma:index="20" nillable="true" ma:taxonomy="true" ma:internalName="p201db1d126e4b8c9fed7c2c1efc070d" ma:taxonomyFieldName="displayDestination" ma:displayName="יעדי תצוגה" ma:default="" ma:fieldId="{9201db1d-126e-4b8c-9fed-7c2c1efc070d}" ma:taxonomyMulti="true" ma:sspId="0d8ee0f2-3939-419a-a064-5013d4754aa5" ma:termSetId="0548715f-88dd-4f04-b604-b6a576e3d408" ma:anchorId="21f14871-145d-4ad6-afed-9f63878ab312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סוג תוכן"/>
        <xsd:element ref="dc:title" minOccurs="0" maxOccurs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SDocAuthor xmlns="1ba72b39-a019-4cf1-92e8-24d1a2685f76">
      <UserInfo>
        <DisplayName/>
        <AccountId xsi:nil="true"/>
        <AccountType/>
      </UserInfo>
    </RSDocAuthor>
    <p0f105f0d2bb4441b01999f73655336f xmlns="1ba72b39-a019-4cf1-92e8-24d1a2685f76">
      <Terms xmlns="http://schemas.microsoft.com/office/infopath/2007/PartnerControls"/>
    </p0f105f0d2bb4441b01999f73655336f>
    <TaxCatchAll xmlns="1ba72b39-a019-4cf1-92e8-24d1a2685f76"/>
    <p201db1d126e4b8c9fed7c2c1efc070d xmlns="1ba72b39-a019-4cf1-92e8-24d1a2685f76">
      <Terms xmlns="http://schemas.microsoft.com/office/infopath/2007/PartnerControls"/>
    </p201db1d126e4b8c9fed7c2c1efc070d>
    <RSMoreInfo xmlns="1ba72b39-a019-4cf1-92e8-24d1a2685f76" xsi:nil="true"/>
    <showItem xmlns="1ba72b39-a019-4cf1-92e8-24d1a2685f76">true</showItem>
    <RSDocDate xmlns="1ba72b39-a019-4cf1-92e8-24d1a2685f76" xsi:nil="true"/>
    <externalAuthor xmlns="1ba72b39-a019-4cf1-92e8-24d1a2685f76" xsi:nil="true"/>
    <viewOrder xmlns="1ba72b39-a019-4cf1-92e8-24d1a2685f76">100</viewOrder>
  </documentManagement>
</p:properties>
</file>

<file path=customXml/itemProps1.xml><?xml version="1.0" encoding="utf-8"?>
<ds:datastoreItem xmlns:ds="http://schemas.openxmlformats.org/officeDocument/2006/customXml" ds:itemID="{31A4AED4-E97C-4587-A6B7-C57FE1EDB7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D4776-3CDB-47BA-BBAE-60AF28AB6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72b39-a019-4cf1-92e8-24d1a2685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F1D3FE-519A-41A2-BCA2-3C26E0824D5A}">
  <ds:schemaRefs>
    <ds:schemaRef ds:uri="http://schemas.microsoft.com/office/2006/documentManagement/types"/>
    <ds:schemaRef ds:uri="http://schemas.microsoft.com/office/infopath/2007/PartnerControls"/>
    <ds:schemaRef ds:uri="1ba72b39-a019-4cf1-92e8-24d1a2685f7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1060</Words>
  <Application>Microsoft Office PowerPoint</Application>
  <PresentationFormat>מסך רחב</PresentationFormat>
  <Paragraphs>166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Cambria</vt:lpstr>
      <vt:lpstr>David</vt:lpstr>
      <vt:lpstr>Gisha</vt:lpstr>
      <vt:lpstr>Custom Design</vt:lpstr>
      <vt:lpstr>Introduction to the Israeli Economy</vt:lpstr>
      <vt:lpstr>Overview</vt:lpstr>
      <vt:lpstr>Israel is an advanced economy:</vt:lpstr>
      <vt:lpstr>Shown fine growth rates in last two decades</vt:lpstr>
      <vt:lpstr>Economic damage from Covid was lower than  average</vt:lpstr>
      <vt:lpstr>Economy structure: services, information technology</vt:lpstr>
      <vt:lpstr>Public debt was on a downward trend to low international levels</vt:lpstr>
      <vt:lpstr>Low government tax burden (mainly direct taxes)</vt:lpstr>
      <vt:lpstr>Low government expenditure…</vt:lpstr>
      <vt:lpstr>… but the neighborhood demands high military expenditures…</vt:lpstr>
      <vt:lpstr>So civilian public expenditures are extremely low</vt:lpstr>
      <vt:lpstr>Strength of the Israeli Economy</vt:lpstr>
      <vt:lpstr>Inflation is stable and low</vt:lpstr>
      <vt:lpstr>The population is growing due to high fertility rates</vt:lpstr>
      <vt:lpstr>“Startup Nation”</vt:lpstr>
      <vt:lpstr>Very high share of educated population</vt:lpstr>
      <vt:lpstr>Economic Challenges for the Israeli Economy</vt:lpstr>
      <vt:lpstr>Labor productivity is low</vt:lpstr>
      <vt:lpstr>Labor productivity isn’t converging</vt:lpstr>
      <vt:lpstr>Average worker skills are low</vt:lpstr>
      <vt:lpstr>Domestic investment in physical capital (machines, infrastructure) are low</vt:lpstr>
      <vt:lpstr>Bureaucracy and excess regulation is hampering business operation</vt:lpstr>
      <vt:lpstr>Social segmentation: ultra-Orthodox Jews (Haredi) &amp; Arab society</vt:lpstr>
      <vt:lpstr>High degree of inequality and poverty</vt:lpstr>
      <vt:lpstr>מצגת של PowerPoint‏</vt:lpstr>
      <vt:lpstr>Insights YOU will have by the end of the year: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sigalit shamir</dc:creator>
  <cp:lastModifiedBy>איל ארגוב</cp:lastModifiedBy>
  <cp:revision>88</cp:revision>
  <dcterms:created xsi:type="dcterms:W3CDTF">2018-12-16T08:48:05Z</dcterms:created>
  <dcterms:modified xsi:type="dcterms:W3CDTF">2021-08-05T12:28:55Z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0x01010051409DB800F7124CB03FE2F6B84E80CB0078E0E176919682498A617D48DAB50728</vt:lpwstr>
  </property>
  <property fmtid="{D5CDD505-2E9C-101B-9397-08002B2CF9AE}" pid="3" name="displayDestination">
    <vt:lpwstr/>
  </property>
  <property fmtid="{D5CDD505-2E9C-101B-9397-08002B2CF9AE}" pid="4" name="boiOrgUnit">
    <vt:lpwstr/>
  </property>
</Properties>
</file>