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6" r:id="rId1"/>
  </p:sldMasterIdLst>
  <p:notesMasterIdLst>
    <p:notesMasterId r:id="rId14"/>
  </p:notesMasterIdLst>
  <p:handoutMasterIdLst>
    <p:handoutMasterId r:id="rId15"/>
  </p:handoutMasterIdLst>
  <p:sldIdLst>
    <p:sldId id="341" r:id="rId2"/>
    <p:sldId id="355" r:id="rId3"/>
    <p:sldId id="336" r:id="rId4"/>
    <p:sldId id="346" r:id="rId5"/>
    <p:sldId id="347" r:id="rId6"/>
    <p:sldId id="334" r:id="rId7"/>
    <p:sldId id="353" r:id="rId8"/>
    <p:sldId id="352" r:id="rId9"/>
    <p:sldId id="348" r:id="rId10"/>
    <p:sldId id="354" r:id="rId11"/>
    <p:sldId id="349" r:id="rId12"/>
    <p:sldId id="351" r:id="rId13"/>
  </p:sldIdLst>
  <p:sldSz cx="12192000" cy="6858000"/>
  <p:notesSz cx="6819900" cy="9918700"/>
  <p:defaultTextStyle>
    <a:defPPr algn="r" rtl="1"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pos="6816" userDrawn="1">
          <p15:clr>
            <a:srgbClr val="A4A3A4"/>
          </p15:clr>
        </p15:guide>
        <p15:guide id="3" pos="816" userDrawn="1">
          <p15:clr>
            <a:srgbClr val="A4A3A4"/>
          </p15:clr>
        </p15:guide>
        <p15:guide id="4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8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793D81CF-94F2-401A-BA57-92F5A7B2D0C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184" autoAdjust="0"/>
    <p:restoredTop sz="94431" autoAdjust="0"/>
  </p:normalViewPr>
  <p:slideViewPr>
    <p:cSldViewPr>
      <p:cViewPr varScale="1">
        <p:scale>
          <a:sx n="38" d="100"/>
          <a:sy n="38" d="100"/>
        </p:scale>
        <p:origin x="84" y="1398"/>
      </p:cViewPr>
      <p:guideLst>
        <p:guide pos="3840"/>
        <p:guide pos="6816"/>
        <p:guide pos="816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00" d="100"/>
          <a:sy n="100" d="100"/>
        </p:scale>
        <p:origin x="280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2820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/>
            </a:lvl1pPr>
          </a:lstStyle>
          <a:p>
            <a:pPr rtl="1"/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0" y="0"/>
            <a:ext cx="2957080" cy="49765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/>
            </a:lvl1pPr>
          </a:lstStyle>
          <a:p>
            <a:pPr algn="l" rtl="1"/>
            <a:fld id="{93408286-191C-4A3F-B1AF-BB78D38479F5}" type="datetime8">
              <a:rPr lang="he-IL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21 מרץ 19</a:t>
            </a:fld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2820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/>
            </a:lvl1pPr>
          </a:lstStyle>
          <a:p>
            <a:pPr rtl="1"/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0" y="9421044"/>
            <a:ext cx="2957080" cy="49765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/>
            </a:lvl1pPr>
          </a:lstStyle>
          <a:p>
            <a:pPr algn="l" rtl="1"/>
            <a:fld id="{7BAE14B8-3CC9-472D-9BC5-A84D80684DE2}" type="slidenum">
              <a: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‹#›</a:t>
            </a:fld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2820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noProof="0" dirty="0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0" y="0"/>
            <a:ext cx="2957080" cy="49765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C544EB51-7437-4ECB-8F53-BD138F55FBF7}" type="datetime8">
              <a:rPr lang="he-IL" smtClean="0"/>
              <a:pPr/>
              <a:t>21 מרץ 19</a:t>
            </a:fld>
            <a:endParaRPr lang="he-IL" dirty="0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rtl="1"/>
            <a:endParaRPr lang="he-IL" noProof="0" dirty="0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1990" y="4773375"/>
            <a:ext cx="5455920" cy="3347561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 rtl="1"/>
            <a:r>
              <a:rPr lang="he-IL" noProof="0" dirty="0"/>
              <a:t>לחץ כדי לערוך סגנונות טקסט של תבנית בסיס</a:t>
            </a:r>
          </a:p>
          <a:p>
            <a:pPr lvl="1" rtl="1"/>
            <a:r>
              <a:rPr lang="he-IL" noProof="0" dirty="0"/>
              <a:t>רמה שניה</a:t>
            </a:r>
          </a:p>
          <a:p>
            <a:pPr lvl="2" rtl="1"/>
            <a:r>
              <a:rPr lang="he-IL" noProof="0" dirty="0"/>
              <a:t>רמה שלישית</a:t>
            </a:r>
          </a:p>
          <a:p>
            <a:pPr lvl="3" rtl="1"/>
            <a:r>
              <a:rPr lang="he-IL" noProof="0" dirty="0"/>
              <a:t>רמה רביעית</a:t>
            </a:r>
          </a:p>
          <a:p>
            <a:pPr lvl="4" rtl="1"/>
            <a:r>
              <a:rPr lang="he-IL" noProof="0" dirty="0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2820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noProof="0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0" y="9421044"/>
            <a:ext cx="2957080" cy="49765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7FB667E1-E601-4AAF-B95C-B25720D70A60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מציין מיקום של הערות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e-IL" altLang="he-IL" smtClean="0"/>
          </a:p>
        </p:txBody>
      </p:sp>
      <p:sp>
        <p:nvSpPr>
          <p:cNvPr id="27652" name="מציין מיקום של מספר שקופית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fld id="{5B961D85-2FD0-4C30-88C1-EA42734F6030}" type="slidenum">
              <a:rPr lang="he-IL" altLang="he-IL" smtClean="0"/>
              <a:pPr algn="l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he-IL" altLang="he-IL" smtClean="0"/>
          </a:p>
        </p:txBody>
      </p:sp>
    </p:spTree>
    <p:extLst>
      <p:ext uri="{BB962C8B-B14F-4D97-AF65-F5344CB8AC3E}">
        <p14:creationId xmlns:p14="http://schemas.microsoft.com/office/powerpoint/2010/main" val="6657293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67B9D-F836-420B-BFF1-6B6CAA080C97}" type="slidenum">
              <a:rPr lang="he-IL" smtClean="0"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141729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67B9D-F836-420B-BFF1-6B6CAA080C97}" type="slidenum">
              <a:rPr lang="he-IL" smtClean="0"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477917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he-IL" smtClean="0"/>
              <a:pPr/>
              <a:t>7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9485997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BE6E9-4283-4C48-B4B0-B776D321750F}" type="slidenum">
              <a:rPr lang="he-IL" smtClean="0"/>
              <a:t>10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06335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BE6E9-4283-4C48-B4B0-B776D321750F}" type="slidenum">
              <a:rPr lang="he-IL" smtClean="0"/>
              <a:t>11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60322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BE6E9-4283-4C48-B4B0-B776D321750F}" type="slidenum">
              <a:rPr lang="he-IL" smtClean="0"/>
              <a:t>12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2021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90652134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ו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69999-6F67-4D06-AF2F-1AEEB328493D}" type="datetime8">
              <a:rPr lang="he-IL" smtClean="0"/>
              <a:pPr/>
              <a:t>21 מרץ 19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A8D9AD5-F248-4919-864A-CFD76CC027D6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963225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ציטוט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69999-6F67-4D06-AF2F-1AEEB328493D}" type="datetime8">
              <a:rPr lang="he-IL" smtClean="0"/>
              <a:pPr/>
              <a:t>21 מרץ 19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A8D9AD5-F248-4919-864A-CFD76CC027D6}" type="slidenum">
              <a:rPr lang="he-IL" smtClean="0"/>
              <a:pPr/>
              <a:t>‹#›</a:t>
            </a:fld>
            <a:endParaRPr lang="he-IL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461886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69999-6F67-4D06-AF2F-1AEEB328493D}" type="datetime8">
              <a:rPr lang="he-IL" smtClean="0"/>
              <a:pPr/>
              <a:t>21 מרץ 19</a:t>
            </a:fld>
            <a:endParaRPr lang="he-I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A8D9AD5-F248-4919-864A-CFD76CC027D6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452145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 עם ציטו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69999-6F67-4D06-AF2F-1AEEB328493D}" type="datetime8">
              <a:rPr lang="he-IL" smtClean="0"/>
              <a:pPr/>
              <a:t>21 מרץ 19</a:t>
            </a:fld>
            <a:endParaRPr lang="he-I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A8D9AD5-F248-4919-864A-CFD76CC027D6}" type="slidenum">
              <a:rPr lang="he-IL" smtClean="0"/>
              <a:pPr/>
              <a:t>‹#›</a:t>
            </a:fld>
            <a:endParaRPr lang="he-IL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946414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או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69999-6F67-4D06-AF2F-1AEEB328493D}" type="datetime8">
              <a:rPr lang="he-IL" smtClean="0"/>
              <a:pPr/>
              <a:t>21 מרץ 19</a:t>
            </a:fld>
            <a:endParaRPr lang="he-I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A8D9AD5-F248-4919-864A-CFD76CC027D6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3145950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4B962-D926-424B-AC00-FE1E0ECB640D}" type="datetime8">
              <a:rPr lang="he-IL" smtClean="0"/>
              <a:pPr/>
              <a:t>21 מרץ 19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endParaRPr lang="he-IL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CA8D9AD5-F248-4919-864A-CFD76CC027D6}" type="slidenum">
              <a:rPr lang="he-IL" smtClean="0"/>
              <a:pPr rtl="1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21550109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57BC6-D13C-45A2-AF61-CB59F6BA3E10}" type="datetime8">
              <a:rPr lang="he-IL" smtClean="0"/>
              <a:pPr/>
              <a:t>21 מרץ 19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endParaRPr lang="he-IL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CA8D9AD5-F248-4919-864A-CFD76CC027D6}" type="slidenum">
              <a:rPr lang="he-IL" smtClean="0"/>
              <a:pPr rtl="1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77521917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פריסה מותאמת אישי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תמונה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121888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מלבן 2">
            <a:extLst/>
          </p:cNvPr>
          <p:cNvSpPr/>
          <p:nvPr userDrawn="1"/>
        </p:nvSpPr>
        <p:spPr>
          <a:xfrm>
            <a:off x="-1588" y="0"/>
            <a:ext cx="12192001" cy="6858000"/>
          </a:xfrm>
          <a:prstGeom prst="rect">
            <a:avLst/>
          </a:prstGeom>
          <a:solidFill>
            <a:srgbClr val="222B34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e-IL" dirty="0"/>
          </a:p>
        </p:txBody>
      </p:sp>
      <p:sp>
        <p:nvSpPr>
          <p:cNvPr id="5" name="מלבן 3">
            <a:extLst/>
          </p:cNvPr>
          <p:cNvSpPr/>
          <p:nvPr userDrawn="1"/>
        </p:nvSpPr>
        <p:spPr>
          <a:xfrm>
            <a:off x="0" y="0"/>
            <a:ext cx="12192000" cy="963613"/>
          </a:xfrm>
          <a:prstGeom prst="rect">
            <a:avLst/>
          </a:prstGeom>
          <a:solidFill>
            <a:srgbClr val="222B34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e-IL" dirty="0"/>
          </a:p>
        </p:txBody>
      </p:sp>
      <p:cxnSp>
        <p:nvCxnSpPr>
          <p:cNvPr id="6" name="מחבר ישר 4">
            <a:extLst/>
          </p:cNvPr>
          <p:cNvCxnSpPr>
            <a:cxnSpLocks/>
          </p:cNvCxnSpPr>
          <p:nvPr userDrawn="1"/>
        </p:nvCxnSpPr>
        <p:spPr>
          <a:xfrm>
            <a:off x="5354638" y="971550"/>
            <a:ext cx="1482725" cy="0"/>
          </a:xfrm>
          <a:prstGeom prst="line">
            <a:avLst/>
          </a:prstGeom>
          <a:ln w="76200">
            <a:solidFill>
              <a:srgbClr val="FCC20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כותרת 14">
            <a:extLst/>
          </p:cNvPr>
          <p:cNvSpPr>
            <a:spLocks noGrp="1"/>
          </p:cNvSpPr>
          <p:nvPr>
            <p:ph type="title"/>
          </p:nvPr>
        </p:nvSpPr>
        <p:spPr>
          <a:xfrm>
            <a:off x="0" y="186492"/>
            <a:ext cx="12192000" cy="69018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lvl1pPr>
              <a:defRPr lang="he-IL" sz="4200" spc="90">
                <a:solidFill>
                  <a:schemeClr val="bg1"/>
                </a:solidFill>
                <a:latin typeface="Heebo" panose="00000500000000000000" pitchFamily="2" charset="-79"/>
                <a:ea typeface="+mn-ea"/>
                <a:cs typeface="Heebo" panose="00000500000000000000" pitchFamily="2" charset="-79"/>
              </a:defRPr>
            </a:lvl1pPr>
          </a:lstStyle>
          <a:p>
            <a:pPr lvl="0"/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069291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18764-B9AD-4A05-A31E-84CE4FE50E8B}" type="datetime8">
              <a:rPr lang="he-IL" smtClean="0"/>
              <a:pPr/>
              <a:t>21 מרץ 19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endParaRPr lang="he-IL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CA8D9AD5-F248-4919-864A-CFD76CC027D6}" type="slidenum">
              <a:rPr lang="he-IL" smtClean="0"/>
              <a:pPr rtl="1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91756576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1EF28-7E3D-4A0D-8B1D-EAD0E195C731}" type="datetime8">
              <a:rPr lang="he-IL" smtClean="0"/>
              <a:pPr/>
              <a:t>21 מרץ 19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A8D9AD5-F248-4919-864A-CFD76CC027D6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35812638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72186-3A27-43FD-BA50-C25F08521E08}" type="datetime8">
              <a:rPr lang="he-IL" smtClean="0"/>
              <a:pPr/>
              <a:t>21 מרץ 19</a:t>
            </a:fld>
            <a:endParaRPr lang="he-I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endParaRPr lang="he-IL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 rtl="1"/>
            <a:fld id="{A0ECE5F2-81AA-4605-B028-6FBA391056AF}" type="slidenum">
              <a:rPr lang="he-IL" smtClean="0"/>
              <a:pPr rtl="1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5752346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9AA41-A953-4132-9B44-4E0513AEC4FC}" type="datetime8">
              <a:rPr lang="he-IL" smtClean="0"/>
              <a:pPr/>
              <a:t>21 מרץ 19</a:t>
            </a:fld>
            <a:endParaRPr lang="he-IL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endParaRPr lang="he-IL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 rtl="1"/>
            <a:fld id="{CA8D9AD5-F248-4919-864A-CFD76CC027D6}" type="slidenum">
              <a:rPr lang="he-IL" smtClean="0"/>
              <a:pPr rtl="1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47094681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1E4BA-5D86-457F-81D4-527350DD4C7A}" type="datetime8">
              <a:rPr lang="he-IL" smtClean="0"/>
              <a:pPr/>
              <a:t>21 מרץ 19</a:t>
            </a:fld>
            <a:endParaRPr lang="he-I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endParaRPr lang="he-IL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CA8D9AD5-F248-4919-864A-CFD76CC027D6}" type="slidenum">
              <a:rPr lang="he-IL" smtClean="0"/>
              <a:pPr rtl="1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75043246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2D48FB61-65B6-4A9E-8CC2-7814F08B8B2D}" type="datetime8">
              <a:rPr lang="he-IL" smtClean="0"/>
              <a:pPr algn="l"/>
              <a:t>21 מרץ 19</a:t>
            </a:fld>
            <a:endParaRPr lang="he-I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endParaRPr lang="he-IL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12111192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A13E8-9A85-485B-94B7-5D103837E152}" type="datetime8">
              <a:rPr lang="he-IL" smtClean="0"/>
              <a:pPr/>
              <a:t>21 מרץ 19</a:t>
            </a:fld>
            <a:endParaRPr lang="he-I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endParaRPr lang="he-IL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CA8D9AD5-F248-4919-864A-CFD76CC027D6}" type="slidenum">
              <a:rPr lang="he-IL" smtClean="0"/>
              <a:pPr rtl="1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15773662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9574E-2143-4A91-B2C8-A980D1F6D781}" type="datetime8">
              <a:rPr lang="he-IL" smtClean="0"/>
              <a:pPr/>
              <a:t>21 מרץ 19</a:t>
            </a:fld>
            <a:endParaRPr lang="he-I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A8D9AD5-F248-4919-864A-CFD76CC027D6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68244218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A69999-6F67-4D06-AF2F-1AEEB328493D}" type="datetime8">
              <a:rPr lang="he-IL" smtClean="0"/>
              <a:pPr/>
              <a:t>21 מרץ 19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A8D9AD5-F248-4919-864A-CFD76CC027D6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231312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×ª××¦××ª ×ª××× × ×¢×××¨ ××× ×¨××¡× ×ª××× ××ª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48779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442113" y="719428"/>
            <a:ext cx="8911687" cy="1280890"/>
          </a:xfrm>
        </p:spPr>
        <p:txBody>
          <a:bodyPr>
            <a:normAutofit fontScale="90000"/>
          </a:bodyPr>
          <a:lstStyle/>
          <a:p>
            <a:pPr algn="ctr" rtl="0"/>
            <a:r>
              <a:rPr lang="en-US" sz="8800" b="1" dirty="0">
                <a:solidFill>
                  <a:srgbClr val="FF0000"/>
                </a:solidFill>
              </a:rPr>
              <a:t>The Russian Bear</a:t>
            </a:r>
            <a:endParaRPr lang="he-IL" sz="8800" b="1" dirty="0">
              <a:solidFill>
                <a:srgbClr val="FF0000"/>
              </a:solidFill>
            </a:endParaRPr>
          </a:p>
        </p:txBody>
      </p:sp>
      <p:sp>
        <p:nvSpPr>
          <p:cNvPr id="5" name="כותרת 1"/>
          <p:cNvSpPr txBox="1">
            <a:spLocks/>
          </p:cNvSpPr>
          <p:nvPr/>
        </p:nvSpPr>
        <p:spPr>
          <a:xfrm>
            <a:off x="838200" y="553030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 fontScale="40000" lnSpcReduction="20000"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en-US" sz="8800" b="1" dirty="0">
                <a:solidFill>
                  <a:srgbClr val="002060"/>
                </a:solidFill>
              </a:rPr>
              <a:t>The neighborhood bully and the </a:t>
            </a:r>
            <a:r>
              <a:rPr lang="en-US" sz="8800" b="1" dirty="0" smtClean="0">
                <a:solidFill>
                  <a:srgbClr val="002060"/>
                </a:solidFill>
              </a:rPr>
              <a:t>hotheads </a:t>
            </a:r>
            <a:r>
              <a:rPr lang="en-US" sz="8800" b="1" dirty="0">
                <a:solidFill>
                  <a:srgbClr val="002060"/>
                </a:solidFill>
              </a:rPr>
              <a:t>-</a:t>
            </a:r>
          </a:p>
          <a:p>
            <a:pPr algn="ctr" rtl="0"/>
            <a:r>
              <a:rPr lang="en-US" sz="8800" b="1" dirty="0">
                <a:solidFill>
                  <a:srgbClr val="002060"/>
                </a:solidFill>
              </a:rPr>
              <a:t>A </a:t>
            </a:r>
            <a:r>
              <a:rPr lang="en-US" sz="8800" b="1" dirty="0" smtClean="0">
                <a:solidFill>
                  <a:srgbClr val="002060"/>
                </a:solidFill>
              </a:rPr>
              <a:t>continued love </a:t>
            </a:r>
            <a:r>
              <a:rPr lang="en-US" sz="8800" b="1" dirty="0">
                <a:solidFill>
                  <a:srgbClr val="002060"/>
                </a:solidFill>
              </a:rPr>
              <a:t>story</a:t>
            </a:r>
            <a:r>
              <a:rPr lang="he-IL" sz="8800" b="1" dirty="0" smtClean="0">
                <a:solidFill>
                  <a:srgbClr val="002060"/>
                </a:solidFill>
              </a:rPr>
              <a:t>....</a:t>
            </a:r>
            <a:endParaRPr lang="he-IL" sz="8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05764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55440" y="1148056"/>
            <a:ext cx="10134600" cy="5707062"/>
          </a:xfrm>
          <a:noFill/>
        </p:spPr>
        <p:txBody>
          <a:bodyPr>
            <a:noAutofit/>
          </a:bodyPr>
          <a:lstStyle/>
          <a:p>
            <a:pPr lvl="2" algn="just" rtl="0"/>
            <a:endParaRPr lang="he-IL" sz="28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2" algn="just" rtl="0"/>
            <a:r>
              <a:rPr lang="he-IL" sz="28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en-US" sz="2800" b="1" dirty="0">
                <a:latin typeface="David" panose="020E0502060401010101" pitchFamily="34" charset="-79"/>
                <a:cs typeface="David" panose="020E0502060401010101" pitchFamily="34" charset="-79"/>
              </a:rPr>
              <a:t>What is the strategic culture, the strategic approach, and how the "others" are </a:t>
            </a:r>
            <a:r>
              <a:rPr lang="en-US" sz="28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expressed</a:t>
            </a:r>
            <a:endParaRPr lang="en-US" sz="28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2" algn="just" rtl="0"/>
            <a:r>
              <a:rPr lang="en-US" sz="2800" b="1" dirty="0">
                <a:latin typeface="David" panose="020E0502060401010101" pitchFamily="34" charset="-79"/>
                <a:cs typeface="David" panose="020E0502060401010101" pitchFamily="34" charset="-79"/>
              </a:rPr>
              <a:t>  Presentation of the structure of the government vis-a-vis the outside and the interior, and how decisions are made (slide 1</a:t>
            </a:r>
            <a:r>
              <a:rPr lang="en-US" sz="28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)</a:t>
            </a:r>
            <a:endParaRPr lang="en-US" sz="28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914400" lvl="2" indent="0" algn="just" rtl="0">
              <a:buNone/>
            </a:pPr>
            <a:r>
              <a:rPr lang="en-US" sz="28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			(</a:t>
            </a:r>
            <a:r>
              <a:rPr lang="en-US" sz="2800" b="1" dirty="0">
                <a:solidFill>
                  <a:srgbClr val="00B0F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Responsibility - Maya, Shay </a:t>
            </a:r>
            <a:r>
              <a:rPr lang="en-US" sz="2800" b="1" dirty="0" err="1" smtClean="0">
                <a:solidFill>
                  <a:srgbClr val="00B0F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Hannuna</a:t>
            </a:r>
            <a:r>
              <a:rPr lang="en-US" sz="2800" b="1" dirty="0">
                <a:solidFill>
                  <a:srgbClr val="00B0F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, </a:t>
            </a:r>
            <a:r>
              <a:rPr lang="en-US" sz="2800" b="1" dirty="0" smtClean="0">
                <a:solidFill>
                  <a:srgbClr val="00B0F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Nathans)</a:t>
            </a:r>
            <a:endParaRPr lang="he-IL" sz="3600" b="1" dirty="0">
              <a:solidFill>
                <a:srgbClr val="00B0F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5" name="כותרת 4"/>
          <p:cNvSpPr txBox="1">
            <a:spLocks/>
          </p:cNvSpPr>
          <p:nvPr/>
        </p:nvSpPr>
        <p:spPr>
          <a:xfrm>
            <a:off x="2592925" y="44624"/>
            <a:ext cx="7770275" cy="7768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normAutofit fontScale="90000" lnSpcReduction="10000"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rtl="0"/>
            <a:r>
              <a:rPr lang="en-US" sz="4400" b="1" dirty="0">
                <a:latin typeface="David" panose="020E0502060401010101" pitchFamily="34" charset="-79"/>
                <a:cs typeface="David" panose="020E0502060401010101" pitchFamily="34" charset="-79"/>
              </a:rPr>
              <a:t>Learning Products - Unification</a:t>
            </a:r>
            <a:endParaRPr lang="he-IL" sz="4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63443426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410762" y="1150938"/>
            <a:ext cx="10134600" cy="5707062"/>
          </a:xfrm>
          <a:noFill/>
        </p:spPr>
        <p:txBody>
          <a:bodyPr>
            <a:noAutofit/>
          </a:bodyPr>
          <a:lstStyle/>
          <a:p>
            <a:pPr algn="just" rtl="0"/>
            <a:r>
              <a:rPr lang="en-US" sz="2400" b="1" dirty="0">
                <a:latin typeface="David" panose="020E0502060401010101" pitchFamily="34" charset="-79"/>
                <a:cs typeface="David" panose="020E0502060401010101" pitchFamily="34" charset="-79"/>
              </a:rPr>
              <a:t>Political Aspect </a:t>
            </a:r>
            <a:r>
              <a:rPr lang="en-US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– Russian-US influence, Russian-NATO </a:t>
            </a:r>
            <a:r>
              <a:rPr lang="en-US" sz="2400" b="1" dirty="0">
                <a:latin typeface="David" panose="020E0502060401010101" pitchFamily="34" charset="-79"/>
                <a:cs typeface="David" panose="020E0502060401010101" pitchFamily="34" charset="-79"/>
              </a:rPr>
              <a:t>- Implications and Influence on Israel's Foreign Policy.</a:t>
            </a:r>
          </a:p>
          <a:p>
            <a:pPr marL="0" indent="0" algn="just" rtl="0">
              <a:buNone/>
            </a:pPr>
            <a:r>
              <a:rPr lang="en-US" sz="2400" b="1" dirty="0" smtClean="0">
                <a:solidFill>
                  <a:srgbClr val="00B0F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								(</a:t>
            </a:r>
            <a:r>
              <a:rPr lang="en-US" sz="2400" b="1" dirty="0">
                <a:solidFill>
                  <a:srgbClr val="00B0F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Responsibility - </a:t>
            </a:r>
            <a:r>
              <a:rPr lang="en-US" sz="2400" b="1" dirty="0" err="1">
                <a:solidFill>
                  <a:srgbClr val="00B0F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Itzik</a:t>
            </a:r>
            <a:r>
              <a:rPr lang="en-US" sz="2400" b="1" dirty="0">
                <a:solidFill>
                  <a:srgbClr val="00B0F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Cohen, Eros)</a:t>
            </a:r>
          </a:p>
          <a:p>
            <a:pPr algn="just" rtl="0"/>
            <a:r>
              <a:rPr lang="en-US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Security </a:t>
            </a:r>
            <a:r>
              <a:rPr lang="en-US" sz="2400" b="1" dirty="0">
                <a:latin typeface="David" panose="020E0502060401010101" pitchFamily="34" charset="-79"/>
                <a:cs typeface="David" panose="020E0502060401010101" pitchFamily="34" charset="-79"/>
              </a:rPr>
              <a:t>aspect - What are the Russian interests in the Middle East and Israel, and their influence on Israel's security concept</a:t>
            </a:r>
          </a:p>
          <a:p>
            <a:pPr marL="0" indent="0" algn="just" rtl="0">
              <a:buNone/>
            </a:pPr>
            <a:r>
              <a:rPr lang="en-US" sz="2400" b="1" dirty="0" smtClean="0">
                <a:solidFill>
                  <a:srgbClr val="00B0F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								(</a:t>
            </a:r>
            <a:r>
              <a:rPr lang="en-US" sz="2400" b="1" dirty="0">
                <a:solidFill>
                  <a:srgbClr val="00B0F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Responsibility - </a:t>
            </a:r>
            <a:r>
              <a:rPr lang="en-US" sz="2400" b="1" dirty="0" err="1">
                <a:solidFill>
                  <a:srgbClr val="00B0F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Tishler</a:t>
            </a:r>
            <a:r>
              <a:rPr lang="en-US" sz="2400" b="1" dirty="0">
                <a:solidFill>
                  <a:srgbClr val="00B0F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, </a:t>
            </a:r>
            <a:r>
              <a:rPr lang="en-US" sz="2400" b="1" dirty="0" err="1" smtClean="0">
                <a:solidFill>
                  <a:srgbClr val="00B0F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Wach</a:t>
            </a:r>
            <a:r>
              <a:rPr lang="en-US" sz="2400" b="1" dirty="0">
                <a:solidFill>
                  <a:srgbClr val="00B0F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)</a:t>
            </a:r>
          </a:p>
          <a:p>
            <a:pPr algn="just" rtl="0"/>
            <a:r>
              <a:rPr lang="en-US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Economic </a:t>
            </a:r>
            <a:r>
              <a:rPr lang="en-US" sz="2400" b="1" dirty="0">
                <a:latin typeface="David" panose="020E0502060401010101" pitchFamily="34" charset="-79"/>
                <a:cs typeface="David" panose="020E0502060401010101" pitchFamily="34" charset="-79"/>
              </a:rPr>
              <a:t>Aspect - Economic Significance and Potential for Israel - Russia Trade.</a:t>
            </a:r>
          </a:p>
          <a:p>
            <a:pPr marL="0" indent="0" algn="just" rtl="0">
              <a:buNone/>
            </a:pPr>
            <a:r>
              <a:rPr lang="en-US" sz="2400" b="1" dirty="0" smtClean="0">
                <a:solidFill>
                  <a:srgbClr val="00B0F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								(</a:t>
            </a:r>
            <a:r>
              <a:rPr lang="en-US" sz="2400" b="1" dirty="0">
                <a:solidFill>
                  <a:srgbClr val="00B0F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Responsibility - Eyal </a:t>
            </a:r>
            <a:r>
              <a:rPr lang="en-US" sz="2400" b="1" dirty="0" err="1">
                <a:solidFill>
                  <a:srgbClr val="00B0F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Argov</a:t>
            </a:r>
            <a:r>
              <a:rPr lang="en-US" sz="2400" b="1" dirty="0">
                <a:solidFill>
                  <a:srgbClr val="00B0F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, Shin Fong, Raju)</a:t>
            </a:r>
          </a:p>
          <a:p>
            <a:pPr algn="just" rtl="0"/>
            <a:r>
              <a:rPr lang="en-US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Social </a:t>
            </a:r>
            <a:r>
              <a:rPr lang="en-US" sz="2400" b="1" dirty="0">
                <a:latin typeface="David" panose="020E0502060401010101" pitchFamily="34" charset="-79"/>
                <a:cs typeface="David" panose="020E0502060401010101" pitchFamily="34" charset="-79"/>
              </a:rPr>
              <a:t>Perspective - Challenges and trends of social depth in Russia and the potential and risks inherent in them from an Israeli perspective.</a:t>
            </a:r>
          </a:p>
          <a:p>
            <a:pPr marL="0" indent="0" algn="just" rtl="0">
              <a:buNone/>
            </a:pPr>
            <a:r>
              <a:rPr lang="en-US" sz="2400" b="1" dirty="0" smtClean="0">
                <a:solidFill>
                  <a:srgbClr val="00B0F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								(</a:t>
            </a:r>
            <a:r>
              <a:rPr lang="en-US" sz="2400" b="1" dirty="0">
                <a:solidFill>
                  <a:srgbClr val="00B0F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Responsibility - </a:t>
            </a:r>
            <a:r>
              <a:rPr lang="en-US" sz="2400" b="1" dirty="0" smtClean="0">
                <a:solidFill>
                  <a:srgbClr val="00B0F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Shafshak</a:t>
            </a:r>
            <a:r>
              <a:rPr lang="en-US" sz="2400" b="1" dirty="0">
                <a:solidFill>
                  <a:srgbClr val="00B0F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, </a:t>
            </a:r>
            <a:r>
              <a:rPr lang="en-US" sz="2400" b="1" dirty="0" err="1">
                <a:solidFill>
                  <a:srgbClr val="00B0F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Anat</a:t>
            </a:r>
            <a:r>
              <a:rPr lang="en-US" sz="2400" b="1" dirty="0">
                <a:solidFill>
                  <a:srgbClr val="00B0F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en-US" sz="2400" b="1" dirty="0" smtClean="0">
                <a:solidFill>
                  <a:srgbClr val="00B0F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Chen)</a:t>
            </a:r>
            <a:endParaRPr lang="en-US" b="1" dirty="0">
              <a:solidFill>
                <a:srgbClr val="00B0F0"/>
              </a:solidFill>
            </a:endParaRPr>
          </a:p>
          <a:p>
            <a:pPr marL="914400" lvl="2" indent="0" algn="just" rtl="0">
              <a:buNone/>
            </a:pPr>
            <a:endParaRPr lang="en-US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 algn="just" rtl="0">
              <a:buNone/>
            </a:pPr>
            <a:endParaRPr lang="he-IL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5" name="כותרת 4"/>
          <p:cNvSpPr txBox="1">
            <a:spLocks/>
          </p:cNvSpPr>
          <p:nvPr/>
        </p:nvSpPr>
        <p:spPr>
          <a:xfrm>
            <a:off x="2592925" y="44624"/>
            <a:ext cx="7770275" cy="7768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normAutofit fontScale="90000" lnSpcReduction="10000"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Research </a:t>
            </a:r>
            <a:r>
              <a:rPr lang="en-US" sz="4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Questions</a:t>
            </a:r>
            <a:endParaRPr lang="he-IL" sz="4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35127640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133600" y="1423317"/>
            <a:ext cx="8229600" cy="5102027"/>
          </a:xfrm>
          <a:noFill/>
        </p:spPr>
        <p:txBody>
          <a:bodyPr>
            <a:noAutofit/>
          </a:bodyPr>
          <a:lstStyle/>
          <a:p>
            <a:pPr algn="just" rtl="0"/>
            <a:r>
              <a:rPr lang="en-US" sz="2000" b="1" dirty="0">
                <a:latin typeface="David" panose="020E0502060401010101" pitchFamily="34" charset="-79"/>
                <a:cs typeface="David" panose="020E0502060401010101" pitchFamily="34" charset="-79"/>
              </a:rPr>
              <a:t>Planning of days of preparation - Chen </a:t>
            </a:r>
            <a:r>
              <a:rPr lang="en-US" sz="2000" b="1" dirty="0" err="1">
                <a:latin typeface="David" panose="020E0502060401010101" pitchFamily="34" charset="-79"/>
                <a:cs typeface="David" panose="020E0502060401010101" pitchFamily="34" charset="-79"/>
              </a:rPr>
              <a:t>Almog</a:t>
            </a:r>
            <a:endParaRPr lang="en-US" sz="20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just" rtl="0"/>
            <a:r>
              <a:rPr lang="en-US" sz="2000" b="1" dirty="0">
                <a:latin typeface="David" panose="020E0502060401010101" pitchFamily="34" charset="-79"/>
                <a:cs typeface="David" panose="020E0502060401010101" pitchFamily="34" charset="-79"/>
              </a:rPr>
              <a:t>Building a Tour Portfolio - Chen </a:t>
            </a:r>
            <a:r>
              <a:rPr lang="en-US" sz="2000" b="1" dirty="0" err="1">
                <a:latin typeface="David" panose="020E0502060401010101" pitchFamily="34" charset="-79"/>
                <a:cs typeface="David" panose="020E0502060401010101" pitchFamily="34" charset="-79"/>
              </a:rPr>
              <a:t>Almog</a:t>
            </a:r>
            <a:endParaRPr lang="en-US" sz="20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just" rtl="0"/>
            <a:r>
              <a:rPr lang="en-US" sz="2000" b="1" dirty="0">
                <a:latin typeface="David" panose="020E0502060401010101" pitchFamily="34" charset="-79"/>
                <a:cs typeface="David" panose="020E0502060401010101" pitchFamily="34" charset="-79"/>
              </a:rPr>
              <a:t>Photographic documentation - Eyal </a:t>
            </a:r>
            <a:r>
              <a:rPr lang="en-US" sz="20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Calif</a:t>
            </a:r>
            <a:endParaRPr lang="en-US" sz="20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just" rtl="0"/>
            <a:r>
              <a:rPr lang="en-US" sz="2000" b="1" dirty="0">
                <a:latin typeface="David" panose="020E0502060401010101" pitchFamily="34" charset="-79"/>
                <a:cs typeface="David" panose="020E0502060401010101" pitchFamily="34" charset="-79"/>
              </a:rPr>
              <a:t>Written documentation lectures - Maya</a:t>
            </a:r>
          </a:p>
          <a:p>
            <a:pPr algn="just" rtl="0"/>
            <a:r>
              <a:rPr lang="en-US" sz="2000" b="1" dirty="0">
                <a:latin typeface="David" panose="020E0502060401010101" pitchFamily="34" charset="-79"/>
                <a:cs typeface="David" panose="020E0502060401010101" pitchFamily="34" charset="-79"/>
              </a:rPr>
              <a:t>D</a:t>
            </a:r>
            <a:r>
              <a:rPr lang="en-US" sz="20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ress </a:t>
            </a:r>
            <a:r>
              <a:rPr lang="en-US" sz="2000" b="1" dirty="0">
                <a:latin typeface="David" panose="020E0502060401010101" pitchFamily="34" charset="-79"/>
                <a:cs typeface="David" panose="020E0502060401010101" pitchFamily="34" charset="-79"/>
              </a:rPr>
              <a:t>code</a:t>
            </a:r>
          </a:p>
          <a:p>
            <a:pPr algn="just" rtl="0"/>
            <a:r>
              <a:rPr lang="en-US" sz="2000" b="1" dirty="0">
                <a:latin typeface="David" panose="020E0502060401010101" pitchFamily="34" charset="-79"/>
                <a:cs typeface="David" panose="020E0502060401010101" pitchFamily="34" charset="-79"/>
              </a:rPr>
              <a:t>Codes of behavior and discourse</a:t>
            </a:r>
          </a:p>
          <a:p>
            <a:pPr algn="just" rtl="0"/>
            <a:r>
              <a:rPr lang="en-US" sz="2000" b="1" dirty="0">
                <a:latin typeface="David" panose="020E0502060401010101" pitchFamily="34" charset="-79"/>
                <a:cs typeface="David" panose="020E0502060401010101" pitchFamily="34" charset="-79"/>
              </a:rPr>
              <a:t>Security emphasis</a:t>
            </a:r>
          </a:p>
          <a:p>
            <a:pPr algn="just" rtl="0"/>
            <a:r>
              <a:rPr lang="en-US" sz="2000" b="1" dirty="0">
                <a:latin typeface="David" panose="020E0502060401010101" pitchFamily="34" charset="-79"/>
                <a:cs typeface="David" panose="020E0502060401010101" pitchFamily="34" charset="-79"/>
              </a:rPr>
              <a:t>P</a:t>
            </a:r>
            <a:r>
              <a:rPr lang="en-US" sz="20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hones</a:t>
            </a:r>
            <a:endParaRPr lang="en-US" sz="20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just" rtl="0"/>
            <a:r>
              <a:rPr lang="en-US" sz="2000" b="1" dirty="0">
                <a:latin typeface="David" panose="020E0502060401010101" pitchFamily="34" charset="-79"/>
                <a:cs typeface="David" panose="020E0502060401010101" pitchFamily="34" charset="-79"/>
              </a:rPr>
              <a:t>Research questions and reading materials - preparation before, accuracy and other improvement</a:t>
            </a:r>
          </a:p>
          <a:p>
            <a:pPr algn="just" rtl="0"/>
            <a:r>
              <a:rPr lang="en-US" sz="2000" b="1" dirty="0">
                <a:latin typeface="David" panose="020E0502060401010101" pitchFamily="34" charset="-79"/>
                <a:cs typeface="David" panose="020E0502060401010101" pitchFamily="34" charset="-79"/>
              </a:rPr>
              <a:t>Research after the trip and a group summary for submission</a:t>
            </a:r>
            <a:endParaRPr lang="he-IL" sz="20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5" name="כותרת 4"/>
          <p:cNvSpPr>
            <a:spLocks noGrp="1"/>
          </p:cNvSpPr>
          <p:nvPr>
            <p:ph type="title"/>
          </p:nvPr>
        </p:nvSpPr>
        <p:spPr>
          <a:xfrm>
            <a:off x="2592925" y="260648"/>
            <a:ext cx="7770275" cy="7768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>
            <a:normAutofit fontScale="90000"/>
          </a:bodyPr>
          <a:lstStyle/>
          <a:p>
            <a:pPr algn="ctr" rtl="0"/>
            <a:r>
              <a:rPr lang="en-US" sz="4400" b="1" dirty="0">
                <a:latin typeface="David" panose="020E0502060401010101" pitchFamily="34" charset="-79"/>
                <a:cs typeface="David" panose="020E0502060401010101" pitchFamily="34" charset="-79"/>
              </a:rPr>
              <a:t>Highlights</a:t>
            </a:r>
            <a:endParaRPr lang="he-IL" sz="4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20407476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0" y="185738"/>
            <a:ext cx="12192000" cy="738664"/>
          </a:xfrm>
        </p:spPr>
        <p:txBody>
          <a:bodyPr/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 lang="en-US" dirty="0" smtClean="0"/>
              <a:t>Strategic Studies Road Map</a:t>
            </a:r>
            <a:endParaRPr dirty="0"/>
          </a:p>
        </p:txBody>
      </p:sp>
      <p:grpSp>
        <p:nvGrpSpPr>
          <p:cNvPr id="3" name="קבוצה 2"/>
          <p:cNvGrpSpPr>
            <a:grpSpLocks/>
          </p:cNvGrpSpPr>
          <p:nvPr/>
        </p:nvGrpSpPr>
        <p:grpSpPr bwMode="auto">
          <a:xfrm>
            <a:off x="134938" y="957263"/>
            <a:ext cx="1609725" cy="5803900"/>
            <a:chOff x="10399770" y="956895"/>
            <a:chExt cx="1610635" cy="5803799"/>
          </a:xfrm>
        </p:grpSpPr>
        <p:sp>
          <p:nvSpPr>
            <p:cNvPr id="10" name="מלבן 9">
              <a:extLst/>
            </p:cNvPr>
            <p:cNvSpPr/>
            <p:nvPr/>
          </p:nvSpPr>
          <p:spPr>
            <a:xfrm>
              <a:off x="10399770" y="956895"/>
              <a:ext cx="1610635" cy="1141392"/>
            </a:xfrm>
            <a:prstGeom prst="rect">
              <a:avLst/>
            </a:prstGeom>
            <a:solidFill>
              <a:srgbClr val="FCC2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/>
            <a:lstStyle/>
            <a:p>
              <a:pPr algn="ctr" rtl="0" eaLnBrk="1" fontAlgn="auto" hangingPunct="1">
                <a:lnSpc>
                  <a:spcPts val="16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solidFill>
                    <a:srgbClr val="222B34"/>
                  </a:solidFill>
                  <a:latin typeface="Heebo" panose="00000500000000000000" pitchFamily="2" charset="-79"/>
                  <a:cs typeface="Heebo" panose="00000500000000000000" pitchFamily="2" charset="-79"/>
                </a:rPr>
                <a:t>Strategic </a:t>
              </a:r>
              <a:r>
                <a:rPr lang="en-US" sz="1600" b="1" dirty="0" smtClean="0">
                  <a:solidFill>
                    <a:srgbClr val="222B34"/>
                  </a:solidFill>
                  <a:latin typeface="Heebo" panose="00000500000000000000" pitchFamily="2" charset="-79"/>
                  <a:cs typeface="Heebo" panose="00000500000000000000" pitchFamily="2" charset="-79"/>
                </a:rPr>
                <a:t>Thought</a:t>
              </a:r>
              <a:endParaRPr lang="he-IL" sz="1600" b="1" dirty="0">
                <a:solidFill>
                  <a:srgbClr val="222B34"/>
                </a:solidFill>
                <a:latin typeface="Heebo" panose="00000500000000000000" pitchFamily="2" charset="-79"/>
                <a:cs typeface="Heebo" panose="00000500000000000000" pitchFamily="2" charset="-79"/>
              </a:endParaRPr>
            </a:p>
          </p:txBody>
        </p:sp>
        <p:sp>
          <p:nvSpPr>
            <p:cNvPr id="12" name="מלבן 11">
              <a:extLst/>
            </p:cNvPr>
            <p:cNvSpPr/>
            <p:nvPr/>
          </p:nvSpPr>
          <p:spPr>
            <a:xfrm>
              <a:off x="10399770" y="2193535"/>
              <a:ext cx="1578867" cy="558790"/>
            </a:xfrm>
            <a:prstGeom prst="rect">
              <a:avLst/>
            </a:prstGeom>
            <a:solidFill>
              <a:srgbClr val="222B34">
                <a:alpha val="15000"/>
              </a:srgbClr>
            </a:solidFill>
            <a:ln w="28575">
              <a:solidFill>
                <a:srgbClr val="FCC2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dirty="0">
                  <a:solidFill>
                    <a:schemeClr val="bg1"/>
                  </a:solidFill>
                  <a:latin typeface="Heebo" panose="00000500000000000000" pitchFamily="2" charset="-79"/>
                  <a:cs typeface="Heebo" panose="00000500000000000000" pitchFamily="2" charset="-79"/>
                </a:rPr>
                <a:t>The development of military strategic thought</a:t>
              </a:r>
              <a:endParaRPr lang="he-IL" sz="1100" dirty="0">
                <a:solidFill>
                  <a:schemeClr val="bg1"/>
                </a:solidFill>
                <a:latin typeface="Heebo" panose="00000500000000000000" pitchFamily="2" charset="-79"/>
                <a:cs typeface="Heebo" panose="00000500000000000000" pitchFamily="2" charset="-79"/>
              </a:endParaRPr>
            </a:p>
          </p:txBody>
        </p:sp>
        <p:sp>
          <p:nvSpPr>
            <p:cNvPr id="23" name="מלבן 22">
              <a:extLst/>
            </p:cNvPr>
            <p:cNvSpPr/>
            <p:nvPr/>
          </p:nvSpPr>
          <p:spPr>
            <a:xfrm>
              <a:off x="10399770" y="2847574"/>
              <a:ext cx="1578867" cy="684201"/>
            </a:xfrm>
            <a:prstGeom prst="rect">
              <a:avLst/>
            </a:prstGeom>
            <a:solidFill>
              <a:srgbClr val="222B34">
                <a:alpha val="15000"/>
              </a:srgbClr>
            </a:solidFill>
            <a:ln w="28575">
              <a:solidFill>
                <a:srgbClr val="FCC2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dirty="0">
                  <a:solidFill>
                    <a:schemeClr val="bg1"/>
                  </a:solidFill>
                  <a:latin typeface="Heebo" panose="00000500000000000000" pitchFamily="2" charset="-79"/>
                  <a:cs typeface="Heebo" panose="00000500000000000000" pitchFamily="2" charset="-79"/>
                </a:rPr>
                <a:t>The history of strategic thought and the development of conventional warfare</a:t>
              </a:r>
              <a:endParaRPr lang="he-IL" sz="1100" dirty="0">
                <a:solidFill>
                  <a:schemeClr val="bg1"/>
                </a:solidFill>
                <a:latin typeface="Heebo" panose="00000500000000000000" pitchFamily="2" charset="-79"/>
                <a:cs typeface="Heebo" panose="00000500000000000000" pitchFamily="2" charset="-79"/>
              </a:endParaRPr>
            </a:p>
          </p:txBody>
        </p:sp>
        <p:sp>
          <p:nvSpPr>
            <p:cNvPr id="24" name="מלבן 23">
              <a:extLst/>
            </p:cNvPr>
            <p:cNvSpPr/>
            <p:nvPr/>
          </p:nvSpPr>
          <p:spPr>
            <a:xfrm>
              <a:off x="10399770" y="3627024"/>
              <a:ext cx="1578867" cy="684200"/>
            </a:xfrm>
            <a:prstGeom prst="rect">
              <a:avLst/>
            </a:prstGeom>
            <a:solidFill>
              <a:srgbClr val="222B34">
                <a:alpha val="15000"/>
              </a:srgbClr>
            </a:solidFill>
            <a:ln w="28575">
              <a:solidFill>
                <a:srgbClr val="FCC2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dirty="0">
                  <a:solidFill>
                    <a:schemeClr val="bg1"/>
                  </a:solidFill>
                  <a:latin typeface="Heebo" panose="00000500000000000000" pitchFamily="2" charset="-79"/>
                  <a:cs typeface="Heebo" panose="00000500000000000000" pitchFamily="2" charset="-79"/>
                </a:rPr>
                <a:t>The history of strategic thought at the age of hybrid warfare</a:t>
              </a:r>
              <a:endParaRPr lang="he-IL" sz="1100" dirty="0">
                <a:solidFill>
                  <a:schemeClr val="bg1"/>
                </a:solidFill>
                <a:latin typeface="Heebo" panose="00000500000000000000" pitchFamily="2" charset="-79"/>
                <a:cs typeface="Heebo" panose="00000500000000000000" pitchFamily="2" charset="-79"/>
              </a:endParaRPr>
            </a:p>
          </p:txBody>
        </p:sp>
        <p:sp>
          <p:nvSpPr>
            <p:cNvPr id="25" name="מלבן 24">
              <a:extLst/>
            </p:cNvPr>
            <p:cNvSpPr/>
            <p:nvPr/>
          </p:nvSpPr>
          <p:spPr>
            <a:xfrm>
              <a:off x="10399770" y="4406472"/>
              <a:ext cx="1578867" cy="558790"/>
            </a:xfrm>
            <a:prstGeom prst="rect">
              <a:avLst/>
            </a:prstGeom>
            <a:solidFill>
              <a:srgbClr val="222B34">
                <a:alpha val="15000"/>
              </a:srgbClr>
            </a:solidFill>
            <a:ln w="28575">
              <a:solidFill>
                <a:srgbClr val="FCC2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dirty="0">
                  <a:solidFill>
                    <a:schemeClr val="bg1"/>
                  </a:solidFill>
                  <a:latin typeface="Heebo" panose="00000500000000000000" pitchFamily="2" charset="-79"/>
                  <a:cs typeface="Heebo" panose="00000500000000000000" pitchFamily="2" charset="-79"/>
                </a:rPr>
                <a:t>The history of strategic thought in the nuclear era</a:t>
              </a:r>
              <a:endParaRPr lang="he-IL" sz="1100" dirty="0">
                <a:solidFill>
                  <a:schemeClr val="bg1"/>
                </a:solidFill>
                <a:latin typeface="Heebo" panose="00000500000000000000" pitchFamily="2" charset="-79"/>
                <a:cs typeface="Heebo" panose="00000500000000000000" pitchFamily="2" charset="-79"/>
              </a:endParaRPr>
            </a:p>
          </p:txBody>
        </p:sp>
        <p:sp>
          <p:nvSpPr>
            <p:cNvPr id="26" name="מלבן 25">
              <a:extLst/>
            </p:cNvPr>
            <p:cNvSpPr/>
            <p:nvPr/>
          </p:nvSpPr>
          <p:spPr>
            <a:xfrm>
              <a:off x="10399770" y="5060511"/>
              <a:ext cx="1578867" cy="560378"/>
            </a:xfrm>
            <a:prstGeom prst="rect">
              <a:avLst/>
            </a:prstGeom>
            <a:solidFill>
              <a:srgbClr val="222B34">
                <a:alpha val="15000"/>
              </a:srgbClr>
            </a:solidFill>
            <a:ln w="28575">
              <a:solidFill>
                <a:srgbClr val="FCC2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dirty="0">
                  <a:solidFill>
                    <a:schemeClr val="bg1"/>
                  </a:solidFill>
                  <a:latin typeface="Heebo" panose="00000500000000000000" pitchFamily="2" charset="-79"/>
                  <a:cs typeface="Heebo" panose="00000500000000000000" pitchFamily="2" charset="-79"/>
                </a:rPr>
                <a:t>Intelligence diagnosis and strategic planning</a:t>
              </a:r>
              <a:endParaRPr lang="he-IL" sz="1100" dirty="0">
                <a:solidFill>
                  <a:schemeClr val="bg1"/>
                </a:solidFill>
                <a:latin typeface="Heebo" panose="00000500000000000000" pitchFamily="2" charset="-79"/>
                <a:cs typeface="Heebo" panose="00000500000000000000" pitchFamily="2" charset="-79"/>
              </a:endParaRPr>
            </a:p>
          </p:txBody>
        </p:sp>
        <p:sp>
          <p:nvSpPr>
            <p:cNvPr id="27" name="מלבן 26">
              <a:extLst/>
            </p:cNvPr>
            <p:cNvSpPr/>
            <p:nvPr/>
          </p:nvSpPr>
          <p:spPr>
            <a:xfrm>
              <a:off x="10399770" y="5701849"/>
              <a:ext cx="1578867" cy="560378"/>
            </a:xfrm>
            <a:prstGeom prst="rect">
              <a:avLst/>
            </a:prstGeom>
            <a:solidFill>
              <a:srgbClr val="222B34">
                <a:alpha val="15000"/>
              </a:srgbClr>
            </a:solidFill>
            <a:ln w="28575">
              <a:solidFill>
                <a:srgbClr val="FCC2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dirty="0">
                  <a:solidFill>
                    <a:schemeClr val="bg1"/>
                  </a:solidFill>
                  <a:latin typeface="Heebo" panose="00000500000000000000" pitchFamily="2" charset="-79"/>
                  <a:cs typeface="Heebo" panose="00000500000000000000" pitchFamily="2" charset="-79"/>
                </a:rPr>
                <a:t>Russian strategy in the Middle East</a:t>
              </a:r>
              <a:endParaRPr lang="he-IL" sz="1100" dirty="0">
                <a:solidFill>
                  <a:schemeClr val="bg1"/>
                </a:solidFill>
                <a:latin typeface="Heebo" panose="00000500000000000000" pitchFamily="2" charset="-79"/>
                <a:cs typeface="Heebo" panose="00000500000000000000" pitchFamily="2" charset="-79"/>
              </a:endParaRPr>
            </a:p>
          </p:txBody>
        </p:sp>
        <p:sp>
          <p:nvSpPr>
            <p:cNvPr id="28" name="מלבן 27">
              <a:extLst/>
            </p:cNvPr>
            <p:cNvSpPr/>
            <p:nvPr/>
          </p:nvSpPr>
          <p:spPr>
            <a:xfrm>
              <a:off x="10399770" y="6355888"/>
              <a:ext cx="1578867" cy="404806"/>
            </a:xfrm>
            <a:prstGeom prst="rect">
              <a:avLst/>
            </a:prstGeom>
            <a:solidFill>
              <a:srgbClr val="222B34">
                <a:alpha val="15000"/>
              </a:srgbClr>
            </a:solidFill>
            <a:ln w="28575">
              <a:solidFill>
                <a:srgbClr val="FCC2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dirty="0">
                  <a:solidFill>
                    <a:schemeClr val="bg1"/>
                  </a:solidFill>
                  <a:latin typeface="Heebo" panose="00000500000000000000" pitchFamily="2" charset="-79"/>
                  <a:cs typeface="Heebo" panose="00000500000000000000" pitchFamily="2" charset="-79"/>
                </a:rPr>
                <a:t>Cyber</a:t>
              </a:r>
              <a:endParaRPr lang="he-IL" sz="1100" dirty="0">
                <a:solidFill>
                  <a:schemeClr val="bg1"/>
                </a:solidFill>
                <a:latin typeface="Heebo" panose="00000500000000000000" pitchFamily="2" charset="-79"/>
                <a:cs typeface="Heebo" panose="00000500000000000000" pitchFamily="2" charset="-79"/>
              </a:endParaRPr>
            </a:p>
          </p:txBody>
        </p:sp>
      </p:grpSp>
      <p:grpSp>
        <p:nvGrpSpPr>
          <p:cNvPr id="11" name="קבוצה 10"/>
          <p:cNvGrpSpPr>
            <a:grpSpLocks/>
          </p:cNvGrpSpPr>
          <p:nvPr/>
        </p:nvGrpSpPr>
        <p:grpSpPr bwMode="auto">
          <a:xfrm>
            <a:off x="1836738" y="955675"/>
            <a:ext cx="1627187" cy="5805488"/>
            <a:chOff x="8680875" y="987657"/>
            <a:chExt cx="1626501" cy="5037220"/>
          </a:xfrm>
        </p:grpSpPr>
        <p:sp>
          <p:nvSpPr>
            <p:cNvPr id="9" name="מלבן 8">
              <a:extLst/>
            </p:cNvPr>
            <p:cNvSpPr/>
            <p:nvPr/>
          </p:nvSpPr>
          <p:spPr>
            <a:xfrm>
              <a:off x="8696743" y="987657"/>
              <a:ext cx="1610633" cy="991741"/>
            </a:xfrm>
            <a:prstGeom prst="rect">
              <a:avLst/>
            </a:prstGeom>
            <a:solidFill>
              <a:srgbClr val="FCC2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/>
            <a:lstStyle/>
            <a:p>
              <a:pPr algn="ctr" rtl="0" eaLnBrk="1" fontAlgn="auto" hangingPunct="1">
                <a:lnSpc>
                  <a:spcPts val="16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solidFill>
                    <a:srgbClr val="222B34"/>
                  </a:solidFill>
                  <a:latin typeface="Heebo" panose="00000500000000000000" pitchFamily="2" charset="-79"/>
                  <a:cs typeface="Heebo" panose="00000500000000000000" pitchFamily="2" charset="-79"/>
                </a:rPr>
                <a:t>Strategic </a:t>
              </a:r>
              <a:r>
                <a:rPr lang="en-US" sz="1600" b="1" dirty="0" smtClean="0">
                  <a:solidFill>
                    <a:srgbClr val="222B34"/>
                  </a:solidFill>
                  <a:latin typeface="Heebo" panose="00000500000000000000" pitchFamily="2" charset="-79"/>
                  <a:cs typeface="Heebo" panose="00000500000000000000" pitchFamily="2" charset="-79"/>
                </a:rPr>
                <a:t>Thinking</a:t>
              </a:r>
              <a:endParaRPr lang="he-IL" sz="1600" b="1" dirty="0">
                <a:solidFill>
                  <a:srgbClr val="222B34"/>
                </a:solidFill>
                <a:latin typeface="Heebo" panose="00000500000000000000" pitchFamily="2" charset="-79"/>
                <a:cs typeface="Heebo" panose="00000500000000000000" pitchFamily="2" charset="-79"/>
              </a:endParaRPr>
            </a:p>
          </p:txBody>
        </p:sp>
        <p:sp>
          <p:nvSpPr>
            <p:cNvPr id="29" name="מלבן 28">
              <a:extLst/>
            </p:cNvPr>
            <p:cNvSpPr/>
            <p:nvPr/>
          </p:nvSpPr>
          <p:spPr>
            <a:xfrm>
              <a:off x="8680875" y="2090970"/>
              <a:ext cx="1578896" cy="455925"/>
            </a:xfrm>
            <a:prstGeom prst="rect">
              <a:avLst/>
            </a:prstGeom>
            <a:solidFill>
              <a:srgbClr val="222B34">
                <a:alpha val="15000"/>
              </a:srgbClr>
            </a:solidFill>
            <a:ln w="28575">
              <a:solidFill>
                <a:srgbClr val="FCC2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dirty="0">
                  <a:solidFill>
                    <a:schemeClr val="bg1"/>
                  </a:solidFill>
                  <a:latin typeface="Heebo" panose="00000500000000000000" pitchFamily="2" charset="-79"/>
                  <a:cs typeface="Heebo" panose="00000500000000000000" pitchFamily="2" charset="-79"/>
                </a:rPr>
                <a:t>Conceptualization and levels of action</a:t>
              </a:r>
              <a:endParaRPr lang="he-IL" sz="1100" dirty="0">
                <a:solidFill>
                  <a:schemeClr val="bg1"/>
                </a:solidFill>
                <a:latin typeface="Heebo" panose="00000500000000000000" pitchFamily="2" charset="-79"/>
                <a:cs typeface="Heebo" panose="00000500000000000000" pitchFamily="2" charset="-79"/>
              </a:endParaRPr>
            </a:p>
          </p:txBody>
        </p:sp>
        <p:sp>
          <p:nvSpPr>
            <p:cNvPr id="30" name="מלבן 29">
              <a:extLst/>
            </p:cNvPr>
            <p:cNvSpPr/>
            <p:nvPr/>
          </p:nvSpPr>
          <p:spPr>
            <a:xfrm>
              <a:off x="8680875" y="2646069"/>
              <a:ext cx="1578896" cy="549590"/>
            </a:xfrm>
            <a:prstGeom prst="rect">
              <a:avLst/>
            </a:prstGeom>
            <a:solidFill>
              <a:srgbClr val="222B34">
                <a:alpha val="15000"/>
              </a:srgbClr>
            </a:solidFill>
            <a:ln w="28575">
              <a:solidFill>
                <a:srgbClr val="FCC2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dirty="0">
                  <a:solidFill>
                    <a:schemeClr val="bg1"/>
                  </a:solidFill>
                  <a:latin typeface="Heebo" panose="00000500000000000000" pitchFamily="2" charset="-79"/>
                  <a:cs typeface="Heebo" panose="00000500000000000000" pitchFamily="2" charset="-79"/>
                </a:rPr>
                <a:t>Strategic thinking challenges and competing approaches </a:t>
              </a:r>
              <a:endParaRPr lang="he-IL" sz="1100" dirty="0">
                <a:solidFill>
                  <a:schemeClr val="bg1"/>
                </a:solidFill>
                <a:latin typeface="Heebo" panose="00000500000000000000" pitchFamily="2" charset="-79"/>
                <a:cs typeface="Heebo" panose="00000500000000000000" pitchFamily="2" charset="-79"/>
              </a:endParaRPr>
            </a:p>
          </p:txBody>
        </p:sp>
        <p:sp>
          <p:nvSpPr>
            <p:cNvPr id="31" name="מלבן 30">
              <a:extLst/>
            </p:cNvPr>
            <p:cNvSpPr/>
            <p:nvPr/>
          </p:nvSpPr>
          <p:spPr>
            <a:xfrm>
              <a:off x="8680875" y="3293456"/>
              <a:ext cx="1578896" cy="560610"/>
            </a:xfrm>
            <a:prstGeom prst="rect">
              <a:avLst/>
            </a:prstGeom>
            <a:solidFill>
              <a:srgbClr val="222B34">
                <a:alpha val="15000"/>
              </a:srgbClr>
            </a:solidFill>
            <a:ln w="28575">
              <a:solidFill>
                <a:srgbClr val="FCC2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>
                  <a:solidFill>
                    <a:schemeClr val="bg1"/>
                  </a:solidFill>
                  <a:latin typeface="Heebo" panose="00000500000000000000" pitchFamily="2" charset="-79"/>
                  <a:cs typeface="Heebo" panose="00000500000000000000" pitchFamily="2" charset="-79"/>
                </a:rPr>
                <a:t>“Bulgaria” case </a:t>
              </a:r>
              <a:r>
                <a:rPr lang="en-US" sz="1100" dirty="0">
                  <a:solidFill>
                    <a:schemeClr val="bg1"/>
                  </a:solidFill>
                  <a:latin typeface="Heebo" panose="00000500000000000000" pitchFamily="2" charset="-79"/>
                  <a:cs typeface="Heebo" panose="00000500000000000000" pitchFamily="2" charset="-79"/>
                </a:rPr>
                <a:t>study</a:t>
              </a:r>
              <a:endParaRPr lang="he-IL" sz="1100" dirty="0">
                <a:solidFill>
                  <a:schemeClr val="bg1"/>
                </a:solidFill>
                <a:latin typeface="Heebo" panose="00000500000000000000" pitchFamily="2" charset="-79"/>
                <a:cs typeface="Heebo" panose="00000500000000000000" pitchFamily="2" charset="-79"/>
              </a:endParaRPr>
            </a:p>
          </p:txBody>
        </p:sp>
        <p:sp>
          <p:nvSpPr>
            <p:cNvPr id="32" name="מלבן 31">
              <a:extLst/>
            </p:cNvPr>
            <p:cNvSpPr/>
            <p:nvPr/>
          </p:nvSpPr>
          <p:spPr>
            <a:xfrm>
              <a:off x="8680875" y="3951862"/>
              <a:ext cx="1578896" cy="597800"/>
            </a:xfrm>
            <a:prstGeom prst="rect">
              <a:avLst/>
            </a:prstGeom>
            <a:solidFill>
              <a:srgbClr val="222B34">
                <a:alpha val="15000"/>
              </a:srgbClr>
            </a:solidFill>
            <a:ln w="28575">
              <a:solidFill>
                <a:srgbClr val="FCC2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50" dirty="0">
                  <a:solidFill>
                    <a:schemeClr val="bg1"/>
                  </a:solidFill>
                  <a:latin typeface="Heebo" panose="00000500000000000000" pitchFamily="2" charset="-79"/>
                  <a:cs typeface="Heebo" panose="00000500000000000000" pitchFamily="2" charset="-79"/>
                </a:rPr>
                <a:t>“</a:t>
              </a:r>
              <a:r>
                <a:rPr lang="en-US" sz="1050" dirty="0" err="1">
                  <a:solidFill>
                    <a:schemeClr val="bg1"/>
                  </a:solidFill>
                  <a:latin typeface="Heebo" panose="00000500000000000000" pitchFamily="2" charset="-79"/>
                  <a:cs typeface="Heebo" panose="00000500000000000000" pitchFamily="2" charset="-79"/>
                </a:rPr>
                <a:t>Maarachot</a:t>
              </a:r>
              <a:r>
                <a:rPr lang="en-US" sz="1050" dirty="0">
                  <a:solidFill>
                    <a:schemeClr val="bg1"/>
                  </a:solidFill>
                  <a:latin typeface="Heebo" panose="00000500000000000000" pitchFamily="2" charset="-79"/>
                  <a:cs typeface="Heebo" panose="00000500000000000000" pitchFamily="2" charset="-79"/>
                </a:rPr>
                <a:t>”: systematic thinking, complex system and the systematic level</a:t>
              </a:r>
              <a:endParaRPr lang="he-IL" sz="1050" dirty="0">
                <a:solidFill>
                  <a:schemeClr val="bg1"/>
                </a:solidFill>
                <a:latin typeface="Heebo" panose="00000500000000000000" pitchFamily="2" charset="-79"/>
                <a:cs typeface="Heebo" panose="00000500000000000000" pitchFamily="2" charset="-79"/>
              </a:endParaRPr>
            </a:p>
          </p:txBody>
        </p:sp>
        <p:sp>
          <p:nvSpPr>
            <p:cNvPr id="33" name="מלבן 32">
              <a:extLst/>
            </p:cNvPr>
            <p:cNvSpPr/>
            <p:nvPr/>
          </p:nvSpPr>
          <p:spPr>
            <a:xfrm>
              <a:off x="8680875" y="4618532"/>
              <a:ext cx="1578896" cy="294768"/>
            </a:xfrm>
            <a:prstGeom prst="rect">
              <a:avLst/>
            </a:prstGeom>
            <a:solidFill>
              <a:srgbClr val="222B34">
                <a:alpha val="15000"/>
              </a:srgbClr>
            </a:solidFill>
            <a:ln w="28575">
              <a:solidFill>
                <a:srgbClr val="FCC2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dirty="0">
                  <a:solidFill>
                    <a:schemeClr val="bg1"/>
                  </a:solidFill>
                  <a:latin typeface="Heebo" panose="00000500000000000000" pitchFamily="2" charset="-79"/>
                  <a:cs typeface="Heebo" panose="00000500000000000000" pitchFamily="2" charset="-79"/>
                </a:rPr>
                <a:t>Processing</a:t>
              </a:r>
              <a:endParaRPr lang="he-IL" sz="1100" dirty="0">
                <a:solidFill>
                  <a:schemeClr val="bg1"/>
                </a:solidFill>
                <a:latin typeface="Heebo" panose="00000500000000000000" pitchFamily="2" charset="-79"/>
                <a:cs typeface="Heebo" panose="00000500000000000000" pitchFamily="2" charset="-79"/>
              </a:endParaRPr>
            </a:p>
          </p:txBody>
        </p:sp>
        <p:sp>
          <p:nvSpPr>
            <p:cNvPr id="34" name="מלבן 33">
              <a:extLst/>
            </p:cNvPr>
            <p:cNvSpPr/>
            <p:nvPr/>
          </p:nvSpPr>
          <p:spPr>
            <a:xfrm>
              <a:off x="8680875" y="5011097"/>
              <a:ext cx="1578896" cy="1013780"/>
            </a:xfrm>
            <a:prstGeom prst="rect">
              <a:avLst/>
            </a:prstGeom>
            <a:solidFill>
              <a:srgbClr val="222B34">
                <a:alpha val="15000"/>
              </a:srgbClr>
            </a:solidFill>
            <a:ln w="28575">
              <a:solidFill>
                <a:srgbClr val="FCC2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dirty="0">
                  <a:solidFill>
                    <a:schemeClr val="bg1"/>
                  </a:solidFill>
                  <a:latin typeface="Heebo" panose="00000500000000000000" pitchFamily="2" charset="-79"/>
                  <a:cs typeface="Heebo" panose="00000500000000000000" pitchFamily="2" charset="-79"/>
                </a:rPr>
                <a:t>Strategy as design, planning and execution (institutional learning and implementation) </a:t>
              </a:r>
              <a:endParaRPr lang="he-IL" sz="1100" dirty="0">
                <a:solidFill>
                  <a:schemeClr val="bg1"/>
                </a:solidFill>
                <a:latin typeface="Heebo" panose="00000500000000000000" pitchFamily="2" charset="-79"/>
                <a:cs typeface="Heebo" panose="00000500000000000000" pitchFamily="2" charset="-79"/>
              </a:endParaRPr>
            </a:p>
          </p:txBody>
        </p:sp>
      </p:grpSp>
      <p:grpSp>
        <p:nvGrpSpPr>
          <p:cNvPr id="13" name="קבוצה 12"/>
          <p:cNvGrpSpPr>
            <a:grpSpLocks/>
          </p:cNvGrpSpPr>
          <p:nvPr/>
        </p:nvGrpSpPr>
        <p:grpSpPr bwMode="auto">
          <a:xfrm>
            <a:off x="7042150" y="955675"/>
            <a:ext cx="1611312" cy="3106738"/>
            <a:chOff x="6993715" y="955327"/>
            <a:chExt cx="1610632" cy="3106460"/>
          </a:xfrm>
        </p:grpSpPr>
        <p:sp>
          <p:nvSpPr>
            <p:cNvPr id="8" name="מלבן 7">
              <a:extLst/>
            </p:cNvPr>
            <p:cNvSpPr/>
            <p:nvPr/>
          </p:nvSpPr>
          <p:spPr>
            <a:xfrm>
              <a:off x="6993715" y="955327"/>
              <a:ext cx="1610632" cy="1142898"/>
            </a:xfrm>
            <a:prstGeom prst="rect">
              <a:avLst/>
            </a:prstGeom>
            <a:solidFill>
              <a:srgbClr val="FCC2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/>
            <a:lstStyle/>
            <a:p>
              <a:pPr algn="ctr" rtl="0" eaLnBrk="1" fontAlgn="auto" hangingPunct="1">
                <a:lnSpc>
                  <a:spcPts val="16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solidFill>
                    <a:srgbClr val="222B34"/>
                  </a:solidFill>
                  <a:latin typeface="Heebo" panose="00000500000000000000" pitchFamily="2" charset="-79"/>
                  <a:cs typeface="Heebo" panose="00000500000000000000" pitchFamily="2" charset="-79"/>
                </a:rPr>
                <a:t>Second </a:t>
              </a:r>
              <a:r>
                <a:rPr lang="en-US" sz="1600" b="1" dirty="0" smtClean="0">
                  <a:solidFill>
                    <a:srgbClr val="222B34"/>
                  </a:solidFill>
                  <a:latin typeface="Heebo" panose="00000500000000000000" pitchFamily="2" charset="-79"/>
                  <a:cs typeface="Heebo" panose="00000500000000000000" pitchFamily="2" charset="-79"/>
                </a:rPr>
                <a:t>Experience</a:t>
              </a:r>
              <a:endParaRPr lang="en-US" sz="1600" b="1" dirty="0">
                <a:solidFill>
                  <a:srgbClr val="222B34"/>
                </a:solidFill>
                <a:latin typeface="Heebo" panose="00000500000000000000" pitchFamily="2" charset="-79"/>
                <a:cs typeface="Heebo" panose="00000500000000000000" pitchFamily="2" charset="-79"/>
              </a:endParaRPr>
            </a:p>
          </p:txBody>
        </p:sp>
        <p:sp>
          <p:nvSpPr>
            <p:cNvPr id="38" name="מלבן 37">
              <a:extLst/>
            </p:cNvPr>
            <p:cNvSpPr/>
            <p:nvPr/>
          </p:nvSpPr>
          <p:spPr>
            <a:xfrm>
              <a:off x="7009583" y="2193466"/>
              <a:ext cx="1578895" cy="560338"/>
            </a:xfrm>
            <a:prstGeom prst="rect">
              <a:avLst/>
            </a:prstGeom>
            <a:solidFill>
              <a:srgbClr val="222B34">
                <a:alpha val="15000"/>
              </a:srgbClr>
            </a:solidFill>
            <a:ln w="28575">
              <a:solidFill>
                <a:srgbClr val="FCC2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dirty="0">
                  <a:solidFill>
                    <a:schemeClr val="bg1"/>
                  </a:solidFill>
                  <a:latin typeface="Heebo" panose="00000500000000000000" pitchFamily="2" charset="-79"/>
                  <a:cs typeface="Heebo" panose="00000500000000000000" pitchFamily="2" charset="-79"/>
                </a:rPr>
                <a:t>Background and references</a:t>
              </a:r>
              <a:endParaRPr lang="he-IL" sz="1100" dirty="0">
                <a:solidFill>
                  <a:schemeClr val="bg1"/>
                </a:solidFill>
                <a:latin typeface="Heebo" panose="00000500000000000000" pitchFamily="2" charset="-79"/>
                <a:cs typeface="Heebo" panose="00000500000000000000" pitchFamily="2" charset="-79"/>
              </a:endParaRPr>
            </a:p>
          </p:txBody>
        </p:sp>
        <p:sp>
          <p:nvSpPr>
            <p:cNvPr id="39" name="מלבן 38">
              <a:extLst/>
            </p:cNvPr>
            <p:cNvSpPr/>
            <p:nvPr/>
          </p:nvSpPr>
          <p:spPr>
            <a:xfrm>
              <a:off x="7009583" y="2847458"/>
              <a:ext cx="1578895" cy="560338"/>
            </a:xfrm>
            <a:prstGeom prst="rect">
              <a:avLst/>
            </a:prstGeom>
            <a:solidFill>
              <a:srgbClr val="222B34">
                <a:alpha val="15000"/>
              </a:srgbClr>
            </a:solidFill>
            <a:ln w="28575">
              <a:solidFill>
                <a:srgbClr val="FCC2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dirty="0">
                  <a:solidFill>
                    <a:schemeClr val="bg1"/>
                  </a:solidFill>
                  <a:latin typeface="Heebo" panose="00000500000000000000" pitchFamily="2" charset="-79"/>
                  <a:cs typeface="Heebo" panose="00000500000000000000" pitchFamily="2" charset="-79"/>
                </a:rPr>
                <a:t>Experiencing the Design Approach</a:t>
              </a:r>
              <a:endParaRPr lang="he-IL" sz="1100" dirty="0">
                <a:solidFill>
                  <a:schemeClr val="bg1"/>
                </a:solidFill>
                <a:latin typeface="Heebo" panose="00000500000000000000" pitchFamily="2" charset="-79"/>
                <a:cs typeface="Heebo" panose="00000500000000000000" pitchFamily="2" charset="-79"/>
              </a:endParaRPr>
            </a:p>
          </p:txBody>
        </p:sp>
        <p:sp>
          <p:nvSpPr>
            <p:cNvPr id="40" name="מלבן 39">
              <a:extLst/>
            </p:cNvPr>
            <p:cNvSpPr/>
            <p:nvPr/>
          </p:nvSpPr>
          <p:spPr>
            <a:xfrm>
              <a:off x="7009583" y="3501449"/>
              <a:ext cx="1578895" cy="560338"/>
            </a:xfrm>
            <a:prstGeom prst="rect">
              <a:avLst/>
            </a:prstGeom>
            <a:solidFill>
              <a:srgbClr val="222B34">
                <a:alpha val="15000"/>
              </a:srgbClr>
            </a:solidFill>
            <a:ln w="28575">
              <a:solidFill>
                <a:srgbClr val="FCC2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dirty="0">
                  <a:solidFill>
                    <a:schemeClr val="bg1"/>
                  </a:solidFill>
                  <a:latin typeface="Heebo" panose="00000500000000000000" pitchFamily="2" charset="-79"/>
                  <a:cs typeface="Heebo" panose="00000500000000000000" pitchFamily="2" charset="-79"/>
                </a:rPr>
                <a:t>Lifting of the veil summary</a:t>
              </a:r>
              <a:endParaRPr lang="he-IL" sz="1100" dirty="0">
                <a:solidFill>
                  <a:schemeClr val="bg1"/>
                </a:solidFill>
                <a:latin typeface="Heebo" panose="00000500000000000000" pitchFamily="2" charset="-79"/>
                <a:cs typeface="Heebo" panose="00000500000000000000" pitchFamily="2" charset="-79"/>
              </a:endParaRPr>
            </a:p>
          </p:txBody>
        </p:sp>
      </p:grpSp>
      <p:grpSp>
        <p:nvGrpSpPr>
          <p:cNvPr id="14" name="קבוצה 13"/>
          <p:cNvGrpSpPr>
            <a:grpSpLocks/>
          </p:cNvGrpSpPr>
          <p:nvPr/>
        </p:nvGrpSpPr>
        <p:grpSpPr bwMode="auto">
          <a:xfrm>
            <a:off x="5307012" y="1019174"/>
            <a:ext cx="1610666" cy="3043239"/>
            <a:chOff x="5306569" y="1018819"/>
            <a:chExt cx="1611574" cy="3042968"/>
          </a:xfrm>
        </p:grpSpPr>
        <p:sp>
          <p:nvSpPr>
            <p:cNvPr id="7" name="מלבן 6">
              <a:extLst/>
            </p:cNvPr>
            <p:cNvSpPr/>
            <p:nvPr/>
          </p:nvSpPr>
          <p:spPr>
            <a:xfrm>
              <a:off x="5307511" y="1018819"/>
              <a:ext cx="1610632" cy="898445"/>
            </a:xfrm>
            <a:prstGeom prst="rect">
              <a:avLst/>
            </a:prstGeom>
            <a:solidFill>
              <a:srgbClr val="FCC2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/>
            <a:lstStyle/>
            <a:p>
              <a:pPr algn="ctr" rtl="0" eaLnBrk="1" fontAlgn="auto" hangingPunct="1">
                <a:lnSpc>
                  <a:spcPts val="16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solidFill>
                    <a:srgbClr val="222B34"/>
                  </a:solidFill>
                  <a:latin typeface="Heebo" panose="00000500000000000000" pitchFamily="2" charset="-79"/>
                  <a:cs typeface="Heebo" panose="00000500000000000000" pitchFamily="2" charset="-79"/>
                </a:rPr>
                <a:t>First </a:t>
              </a:r>
              <a:r>
                <a:rPr lang="en-US" sz="1600" b="1" dirty="0" smtClean="0">
                  <a:solidFill>
                    <a:srgbClr val="222B34"/>
                  </a:solidFill>
                  <a:latin typeface="Heebo" panose="00000500000000000000" pitchFamily="2" charset="-79"/>
                  <a:cs typeface="Heebo" panose="00000500000000000000" pitchFamily="2" charset="-79"/>
                </a:rPr>
                <a:t>Experience</a:t>
              </a:r>
              <a:endParaRPr lang="en-US" sz="1600" b="1" dirty="0">
                <a:solidFill>
                  <a:srgbClr val="222B34"/>
                </a:solidFill>
                <a:latin typeface="Heebo" panose="00000500000000000000" pitchFamily="2" charset="-79"/>
                <a:cs typeface="Heebo" panose="00000500000000000000" pitchFamily="2" charset="-79"/>
              </a:endParaRPr>
            </a:p>
          </p:txBody>
        </p:sp>
        <p:sp>
          <p:nvSpPr>
            <p:cNvPr id="47" name="מלבן 46">
              <a:extLst/>
            </p:cNvPr>
            <p:cNvSpPr/>
            <p:nvPr/>
          </p:nvSpPr>
          <p:spPr>
            <a:xfrm>
              <a:off x="5306569" y="2193465"/>
              <a:ext cx="1578864" cy="560338"/>
            </a:xfrm>
            <a:prstGeom prst="rect">
              <a:avLst/>
            </a:prstGeom>
            <a:solidFill>
              <a:srgbClr val="222B34">
                <a:alpha val="15000"/>
              </a:srgbClr>
            </a:solidFill>
            <a:ln w="28575">
              <a:solidFill>
                <a:srgbClr val="FCC2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dirty="0">
                  <a:solidFill>
                    <a:schemeClr val="bg1"/>
                  </a:solidFill>
                  <a:latin typeface="Heebo" panose="00000500000000000000" pitchFamily="2" charset="-79"/>
                  <a:cs typeface="Heebo" panose="00000500000000000000" pitchFamily="2" charset="-79"/>
                </a:rPr>
                <a:t>Background and references</a:t>
              </a:r>
              <a:endParaRPr lang="he-IL" sz="1100" dirty="0">
                <a:solidFill>
                  <a:schemeClr val="bg1"/>
                </a:solidFill>
                <a:latin typeface="Heebo" panose="00000500000000000000" pitchFamily="2" charset="-79"/>
                <a:cs typeface="Heebo" panose="00000500000000000000" pitchFamily="2" charset="-79"/>
              </a:endParaRPr>
            </a:p>
          </p:txBody>
        </p:sp>
        <p:sp>
          <p:nvSpPr>
            <p:cNvPr id="48" name="מלבן 47">
              <a:extLst/>
            </p:cNvPr>
            <p:cNvSpPr/>
            <p:nvPr/>
          </p:nvSpPr>
          <p:spPr>
            <a:xfrm>
              <a:off x="5306569" y="2847457"/>
              <a:ext cx="1578864" cy="560338"/>
            </a:xfrm>
            <a:prstGeom prst="rect">
              <a:avLst/>
            </a:prstGeom>
            <a:solidFill>
              <a:srgbClr val="222B34">
                <a:alpha val="15000"/>
              </a:srgbClr>
            </a:solidFill>
            <a:ln w="28575">
              <a:solidFill>
                <a:srgbClr val="FCC2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dirty="0">
                  <a:solidFill>
                    <a:schemeClr val="bg1"/>
                  </a:solidFill>
                  <a:latin typeface="Heebo" panose="00000500000000000000" pitchFamily="2" charset="-79"/>
                  <a:cs typeface="Heebo" panose="00000500000000000000" pitchFamily="2" charset="-79"/>
                </a:rPr>
                <a:t>Experiencing the Design Approach</a:t>
              </a:r>
              <a:endParaRPr lang="he-IL" sz="1100" dirty="0">
                <a:solidFill>
                  <a:schemeClr val="bg1"/>
                </a:solidFill>
                <a:latin typeface="Heebo" panose="00000500000000000000" pitchFamily="2" charset="-79"/>
                <a:cs typeface="Heebo" panose="00000500000000000000" pitchFamily="2" charset="-79"/>
              </a:endParaRPr>
            </a:p>
          </p:txBody>
        </p:sp>
        <p:sp>
          <p:nvSpPr>
            <p:cNvPr id="49" name="מלבן 48">
              <a:extLst/>
            </p:cNvPr>
            <p:cNvSpPr/>
            <p:nvPr/>
          </p:nvSpPr>
          <p:spPr>
            <a:xfrm>
              <a:off x="5306569" y="3501449"/>
              <a:ext cx="1578864" cy="560338"/>
            </a:xfrm>
            <a:prstGeom prst="rect">
              <a:avLst/>
            </a:prstGeom>
            <a:solidFill>
              <a:srgbClr val="222B34">
                <a:alpha val="15000"/>
              </a:srgbClr>
            </a:solidFill>
            <a:ln w="28575">
              <a:solidFill>
                <a:srgbClr val="FCC2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dirty="0">
                  <a:solidFill>
                    <a:schemeClr val="bg1"/>
                  </a:solidFill>
                  <a:latin typeface="Heebo" panose="00000500000000000000" pitchFamily="2" charset="-79"/>
                  <a:cs typeface="Heebo" panose="00000500000000000000" pitchFamily="2" charset="-79"/>
                </a:rPr>
                <a:t>Summary</a:t>
              </a:r>
              <a:endParaRPr lang="he-IL" sz="1100" dirty="0">
                <a:solidFill>
                  <a:schemeClr val="bg1"/>
                </a:solidFill>
                <a:latin typeface="Heebo" panose="00000500000000000000" pitchFamily="2" charset="-79"/>
                <a:cs typeface="Heebo" panose="00000500000000000000" pitchFamily="2" charset="-79"/>
              </a:endParaRPr>
            </a:p>
          </p:txBody>
        </p:sp>
      </p:grpSp>
      <p:grpSp>
        <p:nvGrpSpPr>
          <p:cNvPr id="15" name="קבוצה 14"/>
          <p:cNvGrpSpPr>
            <a:grpSpLocks/>
          </p:cNvGrpSpPr>
          <p:nvPr/>
        </p:nvGrpSpPr>
        <p:grpSpPr bwMode="auto">
          <a:xfrm>
            <a:off x="3587750" y="955675"/>
            <a:ext cx="1611313" cy="3106738"/>
            <a:chOff x="3587655" y="955328"/>
            <a:chExt cx="1610632" cy="3106459"/>
          </a:xfrm>
        </p:grpSpPr>
        <p:sp>
          <p:nvSpPr>
            <p:cNvPr id="6" name="מלבן 5">
              <a:extLst/>
            </p:cNvPr>
            <p:cNvSpPr/>
            <p:nvPr/>
          </p:nvSpPr>
          <p:spPr>
            <a:xfrm>
              <a:off x="3587655" y="955328"/>
              <a:ext cx="1610632" cy="1142897"/>
            </a:xfrm>
            <a:prstGeom prst="rect">
              <a:avLst/>
            </a:prstGeom>
            <a:solidFill>
              <a:srgbClr val="FCC2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/>
            <a:lstStyle/>
            <a:p>
              <a:pPr algn="ctr" rtl="0" eaLnBrk="1" fontAlgn="auto" hangingPunct="1">
                <a:lnSpc>
                  <a:spcPts val="16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solidFill>
                    <a:srgbClr val="222B34"/>
                  </a:solidFill>
                  <a:latin typeface="Heebo" panose="00000500000000000000" pitchFamily="2" charset="-79"/>
                  <a:cs typeface="Heebo" panose="00000500000000000000" pitchFamily="2" charset="-79"/>
                </a:rPr>
                <a:t>Design Approach</a:t>
              </a:r>
            </a:p>
            <a:p>
              <a:pPr algn="ctr" rtl="0" eaLnBrk="1" fontAlgn="auto" hangingPunct="1">
                <a:lnSpc>
                  <a:spcPts val="16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 smtClean="0">
                  <a:solidFill>
                    <a:srgbClr val="222B34"/>
                  </a:solidFill>
                  <a:latin typeface="Heebo" panose="00000500000000000000" pitchFamily="2" charset="-79"/>
                  <a:cs typeface="Heebo" panose="00000500000000000000" pitchFamily="2" charset="-79"/>
                </a:rPr>
                <a:t>”</a:t>
              </a:r>
              <a:endParaRPr lang="en-US" sz="1600" dirty="0">
                <a:solidFill>
                  <a:srgbClr val="222B34"/>
                </a:solidFill>
                <a:latin typeface="Heebo" panose="00000500000000000000" pitchFamily="2" charset="-79"/>
                <a:cs typeface="Heebo" panose="00000500000000000000" pitchFamily="2" charset="-79"/>
              </a:endParaRPr>
            </a:p>
          </p:txBody>
        </p:sp>
        <p:sp>
          <p:nvSpPr>
            <p:cNvPr id="55" name="מלבן 54">
              <a:extLst/>
            </p:cNvPr>
            <p:cNvSpPr/>
            <p:nvPr/>
          </p:nvSpPr>
          <p:spPr>
            <a:xfrm>
              <a:off x="3603523" y="2193467"/>
              <a:ext cx="1578895" cy="560338"/>
            </a:xfrm>
            <a:prstGeom prst="rect">
              <a:avLst/>
            </a:prstGeom>
            <a:solidFill>
              <a:srgbClr val="222B34">
                <a:alpha val="15000"/>
              </a:srgbClr>
            </a:solidFill>
            <a:ln w="28575">
              <a:solidFill>
                <a:srgbClr val="FCC2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dirty="0">
                  <a:solidFill>
                    <a:schemeClr val="bg1"/>
                  </a:solidFill>
                  <a:latin typeface="Heebo" panose="00000500000000000000" pitchFamily="2" charset="-79"/>
                  <a:cs typeface="Heebo" panose="00000500000000000000" pitchFamily="2" charset="-79"/>
                </a:rPr>
                <a:t>Systematic inquiry as a methodology to a design a strategy</a:t>
              </a:r>
              <a:endParaRPr lang="he-IL" sz="1100" dirty="0">
                <a:solidFill>
                  <a:schemeClr val="bg1"/>
                </a:solidFill>
                <a:latin typeface="Heebo" panose="00000500000000000000" pitchFamily="2" charset="-79"/>
                <a:cs typeface="Heebo" panose="00000500000000000000" pitchFamily="2" charset="-79"/>
              </a:endParaRPr>
            </a:p>
          </p:txBody>
        </p:sp>
        <p:sp>
          <p:nvSpPr>
            <p:cNvPr id="56" name="מלבן 55">
              <a:extLst/>
            </p:cNvPr>
            <p:cNvSpPr/>
            <p:nvPr/>
          </p:nvSpPr>
          <p:spPr>
            <a:xfrm>
              <a:off x="3603523" y="2847458"/>
              <a:ext cx="1578895" cy="560338"/>
            </a:xfrm>
            <a:prstGeom prst="rect">
              <a:avLst/>
            </a:prstGeom>
            <a:solidFill>
              <a:srgbClr val="222B34">
                <a:alpha val="15000"/>
              </a:srgbClr>
            </a:solidFill>
            <a:ln w="28575">
              <a:solidFill>
                <a:srgbClr val="FCC2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dirty="0">
                  <a:solidFill>
                    <a:schemeClr val="bg1"/>
                  </a:solidFill>
                  <a:latin typeface="Heebo" panose="00000500000000000000" pitchFamily="2" charset="-79"/>
                  <a:cs typeface="Heebo" panose="00000500000000000000" pitchFamily="2" charset="-79"/>
                </a:rPr>
                <a:t>Systematic inquiry as a methodology to a design a strategy</a:t>
              </a:r>
              <a:endParaRPr lang="he-IL" sz="1100" dirty="0">
                <a:solidFill>
                  <a:schemeClr val="bg1"/>
                </a:solidFill>
                <a:latin typeface="Heebo" panose="00000500000000000000" pitchFamily="2" charset="-79"/>
                <a:cs typeface="Heebo" panose="00000500000000000000" pitchFamily="2" charset="-79"/>
              </a:endParaRPr>
            </a:p>
          </p:txBody>
        </p:sp>
        <p:sp>
          <p:nvSpPr>
            <p:cNvPr id="57" name="מלבן 56">
              <a:extLst/>
            </p:cNvPr>
            <p:cNvSpPr/>
            <p:nvPr/>
          </p:nvSpPr>
          <p:spPr>
            <a:xfrm>
              <a:off x="3603523" y="3501449"/>
              <a:ext cx="1578895" cy="560338"/>
            </a:xfrm>
            <a:prstGeom prst="rect">
              <a:avLst/>
            </a:prstGeom>
            <a:solidFill>
              <a:srgbClr val="222B34">
                <a:alpha val="15000"/>
              </a:srgbClr>
            </a:solidFill>
            <a:ln w="28575">
              <a:solidFill>
                <a:srgbClr val="FCC2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dirty="0">
                  <a:solidFill>
                    <a:schemeClr val="bg1"/>
                  </a:solidFill>
                  <a:latin typeface="Heebo" panose="00000500000000000000" pitchFamily="2" charset="-79"/>
                  <a:cs typeface="Heebo" panose="00000500000000000000" pitchFamily="2" charset="-79"/>
                </a:rPr>
                <a:t>Experience – Inquiring the relevance gap</a:t>
              </a:r>
              <a:endParaRPr lang="he-IL" sz="1100" dirty="0">
                <a:solidFill>
                  <a:schemeClr val="bg1"/>
                </a:solidFill>
                <a:latin typeface="Heebo" panose="00000500000000000000" pitchFamily="2" charset="-79"/>
                <a:cs typeface="Heebo" panose="00000500000000000000" pitchFamily="2" charset="-79"/>
              </a:endParaRPr>
            </a:p>
          </p:txBody>
        </p:sp>
      </p:grpSp>
      <p:grpSp>
        <p:nvGrpSpPr>
          <p:cNvPr id="16" name="קבוצה 15"/>
          <p:cNvGrpSpPr>
            <a:grpSpLocks/>
          </p:cNvGrpSpPr>
          <p:nvPr/>
        </p:nvGrpSpPr>
        <p:grpSpPr bwMode="auto">
          <a:xfrm>
            <a:off x="8712200" y="955675"/>
            <a:ext cx="1611313" cy="3109913"/>
            <a:chOff x="1884626" y="950426"/>
            <a:chExt cx="1610632" cy="3111361"/>
          </a:xfrm>
        </p:grpSpPr>
        <p:sp>
          <p:nvSpPr>
            <p:cNvPr id="5" name="מלבן 4">
              <a:extLst/>
            </p:cNvPr>
            <p:cNvSpPr/>
            <p:nvPr/>
          </p:nvSpPr>
          <p:spPr>
            <a:xfrm>
              <a:off x="1884626" y="950426"/>
              <a:ext cx="1610632" cy="1148297"/>
            </a:xfrm>
            <a:prstGeom prst="rect">
              <a:avLst/>
            </a:prstGeom>
            <a:solidFill>
              <a:srgbClr val="FCC2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/>
            <a:lstStyle/>
            <a:p>
              <a:pPr algn="ctr" rtl="0" eaLnBrk="1" fontAlgn="auto" hangingPunct="1">
                <a:lnSpc>
                  <a:spcPts val="16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solidFill>
                    <a:srgbClr val="222B34"/>
                  </a:solidFill>
                  <a:latin typeface="Heebo" panose="00000500000000000000" pitchFamily="2" charset="-79"/>
                  <a:cs typeface="Heebo" panose="00000500000000000000" pitchFamily="2" charset="-79"/>
                </a:rPr>
                <a:t>Third </a:t>
              </a:r>
              <a:r>
                <a:rPr lang="en-US" sz="1600" b="1" dirty="0" smtClean="0">
                  <a:solidFill>
                    <a:srgbClr val="222B34"/>
                  </a:solidFill>
                  <a:latin typeface="Heebo" panose="00000500000000000000" pitchFamily="2" charset="-79"/>
                  <a:cs typeface="Heebo" panose="00000500000000000000" pitchFamily="2" charset="-79"/>
                </a:rPr>
                <a:t>Experience</a:t>
              </a:r>
              <a:endParaRPr lang="en-US" sz="1600" b="1" dirty="0">
                <a:solidFill>
                  <a:srgbClr val="222B34"/>
                </a:solidFill>
                <a:latin typeface="Heebo" panose="00000500000000000000" pitchFamily="2" charset="-79"/>
                <a:cs typeface="Heebo" panose="00000500000000000000" pitchFamily="2" charset="-79"/>
              </a:endParaRPr>
            </a:p>
          </p:txBody>
        </p:sp>
        <p:sp>
          <p:nvSpPr>
            <p:cNvPr id="63" name="מלבן 62">
              <a:extLst/>
            </p:cNvPr>
            <p:cNvSpPr/>
            <p:nvPr/>
          </p:nvSpPr>
          <p:spPr>
            <a:xfrm>
              <a:off x="1900494" y="2194018"/>
              <a:ext cx="1578895" cy="559060"/>
            </a:xfrm>
            <a:prstGeom prst="rect">
              <a:avLst/>
            </a:prstGeom>
            <a:solidFill>
              <a:srgbClr val="222B34">
                <a:alpha val="15000"/>
              </a:srgbClr>
            </a:solidFill>
            <a:ln w="28575">
              <a:solidFill>
                <a:srgbClr val="FCC2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dirty="0">
                  <a:solidFill>
                    <a:schemeClr val="bg1"/>
                  </a:solidFill>
                  <a:latin typeface="Heebo" panose="00000500000000000000" pitchFamily="2" charset="-79"/>
                  <a:cs typeface="Heebo" panose="00000500000000000000" pitchFamily="2" charset="-79"/>
                </a:rPr>
                <a:t>Background and references</a:t>
              </a:r>
              <a:endParaRPr lang="he-IL" sz="1100" dirty="0">
                <a:solidFill>
                  <a:schemeClr val="bg1"/>
                </a:solidFill>
                <a:latin typeface="Heebo" panose="00000500000000000000" pitchFamily="2" charset="-79"/>
                <a:cs typeface="Heebo" panose="00000500000000000000" pitchFamily="2" charset="-79"/>
              </a:endParaRPr>
            </a:p>
          </p:txBody>
        </p:sp>
        <p:sp>
          <p:nvSpPr>
            <p:cNvPr id="64" name="מלבן 63">
              <a:extLst/>
            </p:cNvPr>
            <p:cNvSpPr/>
            <p:nvPr/>
          </p:nvSpPr>
          <p:spPr>
            <a:xfrm>
              <a:off x="1900494" y="2848372"/>
              <a:ext cx="1578895" cy="559060"/>
            </a:xfrm>
            <a:prstGeom prst="rect">
              <a:avLst/>
            </a:prstGeom>
            <a:solidFill>
              <a:srgbClr val="222B34">
                <a:alpha val="15000"/>
              </a:srgbClr>
            </a:solidFill>
            <a:ln w="28575">
              <a:solidFill>
                <a:srgbClr val="FCC2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dirty="0">
                  <a:solidFill>
                    <a:schemeClr val="bg1"/>
                  </a:solidFill>
                  <a:latin typeface="Heebo" panose="00000500000000000000" pitchFamily="2" charset="-79"/>
                  <a:cs typeface="Heebo" panose="00000500000000000000" pitchFamily="2" charset="-79"/>
                </a:rPr>
                <a:t>Tour to the East</a:t>
              </a:r>
              <a:endParaRPr lang="he-IL" sz="1100" dirty="0">
                <a:solidFill>
                  <a:schemeClr val="bg1"/>
                </a:solidFill>
                <a:latin typeface="Heebo" panose="00000500000000000000" pitchFamily="2" charset="-79"/>
                <a:cs typeface="Heebo" panose="00000500000000000000" pitchFamily="2" charset="-79"/>
              </a:endParaRPr>
            </a:p>
          </p:txBody>
        </p:sp>
        <p:sp>
          <p:nvSpPr>
            <p:cNvPr id="65" name="מלבן 64">
              <a:extLst/>
            </p:cNvPr>
            <p:cNvSpPr/>
            <p:nvPr/>
          </p:nvSpPr>
          <p:spPr>
            <a:xfrm>
              <a:off x="1900494" y="3502727"/>
              <a:ext cx="1578895" cy="559060"/>
            </a:xfrm>
            <a:prstGeom prst="rect">
              <a:avLst/>
            </a:prstGeom>
            <a:solidFill>
              <a:srgbClr val="222B34">
                <a:alpha val="15000"/>
              </a:srgbClr>
            </a:solidFill>
            <a:ln w="28575">
              <a:solidFill>
                <a:srgbClr val="FCC2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dirty="0">
                  <a:solidFill>
                    <a:schemeClr val="bg1"/>
                  </a:solidFill>
                  <a:latin typeface="Heebo" panose="00000500000000000000" pitchFamily="2" charset="-79"/>
                  <a:cs typeface="Heebo" panose="00000500000000000000" pitchFamily="2" charset="-79"/>
                </a:rPr>
                <a:t>Summery</a:t>
              </a:r>
              <a:endParaRPr lang="he-IL" sz="1100" dirty="0">
                <a:solidFill>
                  <a:schemeClr val="bg1"/>
                </a:solidFill>
                <a:latin typeface="Heebo" panose="00000500000000000000" pitchFamily="2" charset="-79"/>
                <a:cs typeface="Heebo" panose="00000500000000000000" pitchFamily="2" charset="-79"/>
              </a:endParaRPr>
            </a:p>
          </p:txBody>
        </p:sp>
      </p:grpSp>
      <p:grpSp>
        <p:nvGrpSpPr>
          <p:cNvPr id="17" name="קבוצה 16"/>
          <p:cNvGrpSpPr>
            <a:grpSpLocks/>
          </p:cNvGrpSpPr>
          <p:nvPr/>
        </p:nvGrpSpPr>
        <p:grpSpPr bwMode="auto">
          <a:xfrm>
            <a:off x="10431463" y="955675"/>
            <a:ext cx="1609725" cy="5805488"/>
            <a:chOff x="181595" y="957281"/>
            <a:chExt cx="1610633" cy="5067595"/>
          </a:xfrm>
        </p:grpSpPr>
        <p:sp>
          <p:nvSpPr>
            <p:cNvPr id="4" name="מלבן 3">
              <a:extLst/>
            </p:cNvPr>
            <p:cNvSpPr/>
            <p:nvPr/>
          </p:nvSpPr>
          <p:spPr>
            <a:xfrm>
              <a:off x="181595" y="957281"/>
              <a:ext cx="1610633" cy="997722"/>
            </a:xfrm>
            <a:prstGeom prst="rect">
              <a:avLst/>
            </a:prstGeom>
            <a:solidFill>
              <a:srgbClr val="FCC2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/>
            <a:lstStyle/>
            <a:p>
              <a:pPr algn="ctr" rtl="0" eaLnBrk="1" fontAlgn="auto" hangingPunct="1">
                <a:lnSpc>
                  <a:spcPts val="16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solidFill>
                    <a:srgbClr val="222B34"/>
                  </a:solidFill>
                  <a:latin typeface="Heebo" panose="00000500000000000000" pitchFamily="2" charset="-79"/>
                  <a:cs typeface="Heebo" panose="00000500000000000000" pitchFamily="2" charset="-79"/>
                </a:rPr>
                <a:t>Public Corporate Strategy</a:t>
              </a:r>
              <a:endParaRPr lang="he-IL" sz="1600" dirty="0">
                <a:solidFill>
                  <a:srgbClr val="222B34"/>
                </a:solidFill>
                <a:latin typeface="Heebo" panose="00000500000000000000" pitchFamily="2" charset="-79"/>
                <a:cs typeface="Heebo" panose="00000500000000000000" pitchFamily="2" charset="-79"/>
              </a:endParaRPr>
            </a:p>
          </p:txBody>
        </p:sp>
        <p:sp>
          <p:nvSpPr>
            <p:cNvPr id="71" name="מלבן 70">
              <a:extLst/>
            </p:cNvPr>
            <p:cNvSpPr/>
            <p:nvPr/>
          </p:nvSpPr>
          <p:spPr>
            <a:xfrm>
              <a:off x="181595" y="2038146"/>
              <a:ext cx="1578865" cy="559833"/>
            </a:xfrm>
            <a:prstGeom prst="rect">
              <a:avLst/>
            </a:prstGeom>
            <a:solidFill>
              <a:srgbClr val="222B34">
                <a:alpha val="15000"/>
              </a:srgbClr>
            </a:solidFill>
            <a:ln w="28575">
              <a:solidFill>
                <a:srgbClr val="FCC2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dirty="0">
                  <a:solidFill>
                    <a:schemeClr val="bg1"/>
                  </a:solidFill>
                  <a:latin typeface="Heebo" panose="00000500000000000000" pitchFamily="2" charset="-79"/>
                  <a:cs typeface="Heebo" panose="00000500000000000000" pitchFamily="2" charset="-79"/>
                </a:rPr>
                <a:t>The “evolution” of strategic thinking in the corporate world</a:t>
              </a:r>
              <a:endParaRPr lang="he-IL" sz="1100" dirty="0">
                <a:solidFill>
                  <a:schemeClr val="bg1"/>
                </a:solidFill>
                <a:latin typeface="Heebo" panose="00000500000000000000" pitchFamily="2" charset="-79"/>
                <a:cs typeface="Heebo" panose="00000500000000000000" pitchFamily="2" charset="-79"/>
              </a:endParaRPr>
            </a:p>
          </p:txBody>
        </p:sp>
        <p:sp>
          <p:nvSpPr>
            <p:cNvPr id="72" name="מלבן 71">
              <a:extLst/>
            </p:cNvPr>
            <p:cNvSpPr/>
            <p:nvPr/>
          </p:nvSpPr>
          <p:spPr>
            <a:xfrm>
              <a:off x="181595" y="2706065"/>
              <a:ext cx="1578865" cy="429575"/>
            </a:xfrm>
            <a:prstGeom prst="rect">
              <a:avLst/>
            </a:prstGeom>
            <a:solidFill>
              <a:srgbClr val="222B34">
                <a:alpha val="15000"/>
              </a:srgbClr>
            </a:solidFill>
            <a:ln w="28575">
              <a:solidFill>
                <a:srgbClr val="FCC2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dirty="0">
                  <a:solidFill>
                    <a:schemeClr val="bg1"/>
                  </a:solidFill>
                  <a:latin typeface="Heebo" panose="00000500000000000000" pitchFamily="2" charset="-79"/>
                  <a:cs typeface="Heebo" panose="00000500000000000000" pitchFamily="2" charset="-79"/>
                </a:rPr>
                <a:t>New approaches</a:t>
              </a:r>
              <a:endParaRPr lang="he-IL" sz="1100" dirty="0">
                <a:solidFill>
                  <a:schemeClr val="bg1"/>
                </a:solidFill>
                <a:latin typeface="Heebo" panose="00000500000000000000" pitchFamily="2" charset="-79"/>
                <a:cs typeface="Heebo" panose="00000500000000000000" pitchFamily="2" charset="-79"/>
              </a:endParaRPr>
            </a:p>
          </p:txBody>
        </p:sp>
        <p:sp>
          <p:nvSpPr>
            <p:cNvPr id="73" name="מלבן 72">
              <a:extLst/>
            </p:cNvPr>
            <p:cNvSpPr/>
            <p:nvPr/>
          </p:nvSpPr>
          <p:spPr>
            <a:xfrm>
              <a:off x="181595" y="3243726"/>
              <a:ext cx="1578865" cy="559833"/>
            </a:xfrm>
            <a:prstGeom prst="rect">
              <a:avLst/>
            </a:prstGeom>
            <a:solidFill>
              <a:srgbClr val="222B34">
                <a:alpha val="15000"/>
              </a:srgbClr>
            </a:solidFill>
            <a:ln w="28575">
              <a:solidFill>
                <a:srgbClr val="FCC2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dirty="0">
                  <a:solidFill>
                    <a:schemeClr val="bg1"/>
                  </a:solidFill>
                  <a:latin typeface="Heebo" panose="00000500000000000000" pitchFamily="2" charset="-79"/>
                  <a:cs typeface="Heebo" panose="00000500000000000000" pitchFamily="2" charset="-79"/>
                </a:rPr>
                <a:t>Diffusion of strategic thinking into the public sector</a:t>
              </a:r>
              <a:endParaRPr lang="he-IL" sz="1100" dirty="0">
                <a:solidFill>
                  <a:schemeClr val="bg1"/>
                </a:solidFill>
                <a:latin typeface="Heebo" panose="00000500000000000000" pitchFamily="2" charset="-79"/>
                <a:cs typeface="Heebo" panose="00000500000000000000" pitchFamily="2" charset="-79"/>
              </a:endParaRPr>
            </a:p>
          </p:txBody>
        </p:sp>
        <p:sp>
          <p:nvSpPr>
            <p:cNvPr id="74" name="מלבן 73">
              <a:extLst/>
            </p:cNvPr>
            <p:cNvSpPr/>
            <p:nvPr/>
          </p:nvSpPr>
          <p:spPr>
            <a:xfrm>
              <a:off x="181595" y="3911646"/>
              <a:ext cx="1578865" cy="683163"/>
            </a:xfrm>
            <a:prstGeom prst="rect">
              <a:avLst/>
            </a:prstGeom>
            <a:solidFill>
              <a:srgbClr val="222B34">
                <a:alpha val="15000"/>
              </a:srgbClr>
            </a:solidFill>
            <a:ln w="28575">
              <a:solidFill>
                <a:srgbClr val="FCC2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dirty="0">
                  <a:solidFill>
                    <a:schemeClr val="bg1"/>
                  </a:solidFill>
                  <a:latin typeface="Heebo" panose="00000500000000000000" pitchFamily="2" charset="-79"/>
                  <a:cs typeface="Heebo" panose="00000500000000000000" pitchFamily="2" charset="-79"/>
                </a:rPr>
                <a:t>Tasting menu.</a:t>
              </a:r>
            </a:p>
            <a:p>
              <a:pPr algn="ctr" rtl="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dirty="0">
                  <a:solidFill>
                    <a:schemeClr val="bg1"/>
                  </a:solidFill>
                  <a:latin typeface="Heebo" panose="00000500000000000000" pitchFamily="2" charset="-79"/>
                  <a:cs typeface="Heebo" panose="00000500000000000000" pitchFamily="2" charset="-79"/>
                </a:rPr>
                <a:t>A survey of the arsenal of tools used to support strategy</a:t>
              </a:r>
              <a:endParaRPr lang="he-IL" sz="1100" dirty="0">
                <a:solidFill>
                  <a:schemeClr val="bg1"/>
                </a:solidFill>
                <a:latin typeface="Heebo" panose="00000500000000000000" pitchFamily="2" charset="-79"/>
                <a:cs typeface="Heebo" panose="00000500000000000000" pitchFamily="2" charset="-79"/>
              </a:endParaRPr>
            </a:p>
          </p:txBody>
        </p:sp>
        <p:sp>
          <p:nvSpPr>
            <p:cNvPr id="75" name="מלבן 74">
              <a:extLst/>
            </p:cNvPr>
            <p:cNvSpPr/>
            <p:nvPr/>
          </p:nvSpPr>
          <p:spPr>
            <a:xfrm>
              <a:off x="181595" y="4702895"/>
              <a:ext cx="1578865" cy="654062"/>
            </a:xfrm>
            <a:prstGeom prst="rect">
              <a:avLst/>
            </a:prstGeom>
            <a:solidFill>
              <a:srgbClr val="222B34">
                <a:alpha val="15000"/>
              </a:srgbClr>
            </a:solidFill>
            <a:ln w="28575">
              <a:solidFill>
                <a:srgbClr val="FCC2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dirty="0">
                  <a:solidFill>
                    <a:schemeClr val="bg1"/>
                  </a:solidFill>
                  <a:latin typeface="Heebo" panose="00000500000000000000" pitchFamily="2" charset="-79"/>
                  <a:cs typeface="Heebo" panose="00000500000000000000" pitchFamily="2" charset="-79"/>
                </a:rPr>
                <a:t>Presentation, competition and discussion</a:t>
              </a:r>
              <a:endParaRPr lang="he-IL" sz="1100" dirty="0">
                <a:solidFill>
                  <a:schemeClr val="bg1"/>
                </a:solidFill>
                <a:latin typeface="Heebo" panose="00000500000000000000" pitchFamily="2" charset="-79"/>
                <a:cs typeface="Heebo" panose="00000500000000000000" pitchFamily="2" charset="-79"/>
              </a:endParaRPr>
            </a:p>
            <a:p>
              <a:pPr algn="ctr" rtl="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dirty="0">
                  <a:solidFill>
                    <a:schemeClr val="bg1"/>
                  </a:solidFill>
                  <a:latin typeface="Heebo" panose="00000500000000000000" pitchFamily="2" charset="-79"/>
                  <a:cs typeface="Heebo" panose="00000500000000000000" pitchFamily="2" charset="-79"/>
                </a:rPr>
                <a:t>Real life scenario</a:t>
              </a:r>
            </a:p>
          </p:txBody>
        </p:sp>
        <p:sp>
          <p:nvSpPr>
            <p:cNvPr id="76" name="מלבן 75">
              <a:extLst/>
            </p:cNvPr>
            <p:cNvSpPr/>
            <p:nvPr/>
          </p:nvSpPr>
          <p:spPr>
            <a:xfrm>
              <a:off x="181595" y="5465043"/>
              <a:ext cx="1578865" cy="559833"/>
            </a:xfrm>
            <a:prstGeom prst="rect">
              <a:avLst/>
            </a:prstGeom>
            <a:solidFill>
              <a:srgbClr val="222B34">
                <a:alpha val="15000"/>
              </a:srgbClr>
            </a:solidFill>
            <a:ln w="28575">
              <a:solidFill>
                <a:srgbClr val="FCC2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dirty="0">
                  <a:solidFill>
                    <a:schemeClr val="bg1"/>
                  </a:solidFill>
                  <a:latin typeface="Heebo" panose="00000500000000000000" pitchFamily="2" charset="-79"/>
                  <a:cs typeface="Heebo" panose="00000500000000000000" pitchFamily="2" charset="-79"/>
                </a:rPr>
                <a:t>Case studies from the experience of senior officials</a:t>
              </a:r>
              <a:endParaRPr lang="he-IL" sz="1100" dirty="0">
                <a:solidFill>
                  <a:schemeClr val="bg1"/>
                </a:solidFill>
                <a:latin typeface="Heebo" panose="00000500000000000000" pitchFamily="2" charset="-79"/>
                <a:cs typeface="Heebo" panose="00000500000000000000" pitchFamily="2" charset="-79"/>
              </a:endParaRPr>
            </a:p>
          </p:txBody>
        </p:sp>
      </p:grpSp>
      <p:sp>
        <p:nvSpPr>
          <p:cNvPr id="50" name="מלבן מעוגל 3"/>
          <p:cNvSpPr/>
          <p:nvPr/>
        </p:nvSpPr>
        <p:spPr>
          <a:xfrm>
            <a:off x="8636297" y="859942"/>
            <a:ext cx="1728192" cy="3528392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4939482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5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4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75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3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1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45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3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WIN-7\AppData\Local\Microsoft\Windows\Temporary Internet Files\Content.IE5\M3WBNI5C\220px-Bedouin_pumping_Water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48103" y="3381320"/>
            <a:ext cx="95794" cy="95359"/>
          </a:xfrm>
          <a:prstGeom prst="rect">
            <a:avLst/>
          </a:prstGeom>
          <a:noFill/>
        </p:spPr>
      </p:pic>
      <p:pic>
        <p:nvPicPr>
          <p:cNvPr id="1027" name="Picture 3" descr="C:\Users\WIN-7\AppData\Local\Microsoft\Windows\Temporary Internet Files\Content.IE5\M3WBNI5C\220px-Bedouin_pumping_Water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48103" y="3381320"/>
            <a:ext cx="95794" cy="95359"/>
          </a:xfrm>
          <a:prstGeom prst="rect">
            <a:avLst/>
          </a:prstGeom>
          <a:noFill/>
        </p:spPr>
      </p:pic>
      <p:sp>
        <p:nvSpPr>
          <p:cNvPr id="11" name="כותרת 1">
            <a:extLst>
              <a:ext uri="{FF2B5EF4-FFF2-40B4-BE49-F238E27FC236}">
                <a16:creationId xmlns:a16="http://schemas.microsoft.com/office/drawing/2014/main" xmlns="" id="{4DC10AD7-8CB0-4600-9965-0586FA68DD17}"/>
              </a:ext>
            </a:extLst>
          </p:cNvPr>
          <p:cNvSpPr txBox="1">
            <a:spLocks/>
          </p:cNvSpPr>
          <p:nvPr/>
        </p:nvSpPr>
        <p:spPr>
          <a:xfrm>
            <a:off x="2471728" y="343798"/>
            <a:ext cx="9595601" cy="226278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000" b="0" kern="1200" cap="none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marL="571500" indent="-571500" algn="just" rtl="0">
              <a:buFont typeface="Arial" panose="020B0604020202020204" pitchFamily="34" charset="0"/>
              <a:buChar char="•"/>
            </a:pPr>
            <a:endParaRPr lang="he-IL" b="1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 rtl="0"/>
            <a:endParaRPr lang="he-IL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613984" y="-372241"/>
            <a:ext cx="13515762" cy="7545657"/>
          </a:xfrm>
          <a:prstGeom prst="rect">
            <a:avLst/>
          </a:prstGeom>
        </p:spPr>
      </p:pic>
      <p:pic>
        <p:nvPicPr>
          <p:cNvPr id="5" name="תמונה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226267" y="1546766"/>
            <a:ext cx="4508217" cy="5549530"/>
          </a:xfrm>
          <a:prstGeom prst="rect">
            <a:avLst/>
          </a:prstGeom>
        </p:spPr>
      </p:pic>
      <p:sp>
        <p:nvSpPr>
          <p:cNvPr id="6" name="מלבן 5"/>
          <p:cNvSpPr/>
          <p:nvPr/>
        </p:nvSpPr>
        <p:spPr>
          <a:xfrm>
            <a:off x="-240704" y="2132856"/>
            <a:ext cx="5472608" cy="367240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just" rtl="0"/>
            <a:r>
              <a:rPr lang="en-US" sz="3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What ever you want….</a:t>
            </a:r>
            <a:endParaRPr lang="he-IL" sz="36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47653" y="6453336"/>
            <a:ext cx="4392488" cy="596909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 smtClean="0"/>
              <a:t>“A </a:t>
            </a:r>
            <a:r>
              <a:rPr lang="en-US" b="1" dirty="0"/>
              <a:t>strategy of war and </a:t>
            </a:r>
            <a:r>
              <a:rPr lang="en-US" b="1" dirty="0" smtClean="0"/>
              <a:t>peace”</a:t>
            </a:r>
            <a:endParaRPr lang="he-IL" b="1" dirty="0"/>
          </a:p>
        </p:txBody>
      </p:sp>
      <p:sp>
        <p:nvSpPr>
          <p:cNvPr id="7" name="Rectangle 6"/>
          <p:cNvSpPr/>
          <p:nvPr/>
        </p:nvSpPr>
        <p:spPr>
          <a:xfrm>
            <a:off x="1919536" y="1358116"/>
            <a:ext cx="1584176" cy="73102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 smtClean="0">
                <a:solidFill>
                  <a:schemeClr val="bg1"/>
                </a:solidFill>
              </a:rPr>
              <a:t>Optional</a:t>
            </a:r>
            <a:endParaRPr lang="he-IL" b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688288" y="1358117"/>
            <a:ext cx="1584176" cy="63072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 smtClean="0"/>
              <a:t>Mandatory</a:t>
            </a:r>
            <a:endParaRPr lang="he-IL" b="1" dirty="0"/>
          </a:p>
        </p:txBody>
      </p:sp>
      <p:sp>
        <p:nvSpPr>
          <p:cNvPr id="9" name="Rectangle 8"/>
          <p:cNvSpPr/>
          <p:nvPr/>
        </p:nvSpPr>
        <p:spPr>
          <a:xfrm>
            <a:off x="3968822" y="-110950"/>
            <a:ext cx="4464496" cy="99125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2800" b="1" dirty="0"/>
              <a:t>Reading </a:t>
            </a:r>
            <a:r>
              <a:rPr lang="en-US" sz="2800" b="1" dirty="0" smtClean="0"/>
              <a:t>Materials</a:t>
            </a:r>
            <a:endParaRPr lang="he-IL" sz="2800" b="1" dirty="0"/>
          </a:p>
        </p:txBody>
      </p:sp>
    </p:spTree>
    <p:extLst>
      <p:ext uri="{BB962C8B-B14F-4D97-AF65-F5344CB8AC3E}">
        <p14:creationId xmlns:p14="http://schemas.microsoft.com/office/powerpoint/2010/main" val="3781465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819400" y="258804"/>
            <a:ext cx="7053542" cy="782681"/>
          </a:xfrm>
        </p:spPr>
        <p:txBody>
          <a:bodyPr>
            <a:normAutofit/>
          </a:bodyPr>
          <a:lstStyle/>
          <a:p>
            <a:pPr algn="ctr" rtl="0"/>
            <a:r>
              <a:rPr lang="en-US" sz="40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Outline</a:t>
            </a:r>
            <a:endParaRPr lang="he-IL" sz="40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pSp>
        <p:nvGrpSpPr>
          <p:cNvPr id="4" name="קבוצה 3"/>
          <p:cNvGrpSpPr/>
          <p:nvPr/>
        </p:nvGrpSpPr>
        <p:grpSpPr>
          <a:xfrm>
            <a:off x="2055953" y="1239882"/>
            <a:ext cx="8247285" cy="4783470"/>
            <a:chOff x="824948" y="1179443"/>
            <a:chExt cx="4320000" cy="3654471"/>
          </a:xfrm>
          <a:solidFill>
            <a:srgbClr val="C00000"/>
          </a:solidFill>
        </p:grpSpPr>
        <p:sp>
          <p:nvSpPr>
            <p:cNvPr id="5" name="מלבן מעוגל 4"/>
            <p:cNvSpPr/>
            <p:nvPr/>
          </p:nvSpPr>
          <p:spPr>
            <a:xfrm>
              <a:off x="824948" y="1179443"/>
              <a:ext cx="4320000" cy="792000"/>
            </a:xfrm>
            <a:prstGeom prst="roundRect">
              <a:avLst/>
            </a:prstGeom>
            <a:grpFill/>
            <a:ln>
              <a:solidFill>
                <a:schemeClr val="accent3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1" anchor="ctr"/>
            <a:lstStyle/>
            <a:p>
              <a:pPr lvl="1" algn="ctr" rtl="0"/>
              <a:r>
                <a:rPr lang="en-US" sz="2400" b="1" dirty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The East-Russia </a:t>
              </a:r>
              <a:r>
                <a:rPr lang="en-US" sz="2400" b="1" dirty="0" smtClean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tour of the INDC 46</a:t>
              </a:r>
              <a:r>
                <a:rPr lang="en-US" sz="2400" b="1" baseline="30000" dirty="0" smtClean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th</a:t>
              </a:r>
              <a:r>
                <a:rPr lang="en-US" sz="2400" b="1" dirty="0" smtClean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 class </a:t>
              </a:r>
              <a:r>
                <a:rPr lang="en-US" sz="2400" b="1" dirty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will take place on 12-16 May </a:t>
              </a:r>
              <a:r>
                <a:rPr lang="en-US" sz="2400" b="1" dirty="0" smtClean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2019</a:t>
              </a:r>
              <a:endParaRPr lang="en-US" sz="2400" b="1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  <p:sp>
          <p:nvSpPr>
            <p:cNvPr id="6" name="מלבן מעוגל 5"/>
            <p:cNvSpPr/>
            <p:nvPr/>
          </p:nvSpPr>
          <p:spPr>
            <a:xfrm>
              <a:off x="824948" y="2133600"/>
              <a:ext cx="4320000" cy="792000"/>
            </a:xfrm>
            <a:prstGeom prst="roundRect">
              <a:avLst/>
            </a:prstGeom>
            <a:grpFill/>
            <a:ln>
              <a:solidFill>
                <a:schemeClr val="accent3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1" anchor="ctr"/>
            <a:lstStyle/>
            <a:p>
              <a:pPr lvl="1" algn="ctr" rtl="0"/>
              <a:r>
                <a:rPr lang="en-US" sz="2400" b="1" dirty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The tour is part of the strategy </a:t>
              </a:r>
              <a:r>
                <a:rPr lang="en-US" sz="2400" b="1" dirty="0" smtClean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echelons of </a:t>
              </a:r>
              <a:r>
                <a:rPr lang="en-US" sz="2400" b="1" dirty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the </a:t>
              </a:r>
              <a:r>
                <a:rPr lang="en-US" sz="2400" b="1" dirty="0" smtClean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INDC</a:t>
              </a:r>
              <a:r>
                <a:rPr lang="en-US" sz="2400" b="1" dirty="0" smtClean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 </a:t>
              </a:r>
              <a:r>
                <a:rPr lang="en-US" sz="2400" b="1" dirty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curriculum and is led by Chen </a:t>
              </a:r>
              <a:r>
                <a:rPr lang="en-US" sz="2400" b="1" dirty="0" err="1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Almog</a:t>
              </a:r>
              <a:r>
                <a:rPr lang="en-US" sz="2400" b="1" dirty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, under the guidance of the staff instructor Rafi </a:t>
              </a:r>
              <a:r>
                <a:rPr lang="en-US" sz="2400" b="1" dirty="0" err="1" smtClean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Shcutz</a:t>
              </a:r>
              <a:endParaRPr lang="en-US" sz="2400" b="1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  <p:sp>
          <p:nvSpPr>
            <p:cNvPr id="7" name="מלבן מעוגל 6"/>
            <p:cNvSpPr/>
            <p:nvPr/>
          </p:nvSpPr>
          <p:spPr>
            <a:xfrm>
              <a:off x="824948" y="3087757"/>
              <a:ext cx="4320000" cy="792000"/>
            </a:xfrm>
            <a:prstGeom prst="roundRect">
              <a:avLst/>
            </a:prstGeom>
            <a:grpFill/>
            <a:ln>
              <a:solidFill>
                <a:schemeClr val="accent3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1" anchor="ctr"/>
            <a:lstStyle/>
            <a:p>
              <a:pPr lvl="1" algn="ctr" rtl="0"/>
              <a:r>
                <a:rPr lang="en-US" sz="2000" b="1" dirty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This tour will be preceded by five days of preparation to be conducted at the Institute for National Security Studies (INSS), the National Intelligence Institute and external tours</a:t>
              </a:r>
            </a:p>
          </p:txBody>
        </p:sp>
        <p:sp>
          <p:nvSpPr>
            <p:cNvPr id="8" name="מלבן מעוגל 7"/>
            <p:cNvSpPr/>
            <p:nvPr/>
          </p:nvSpPr>
          <p:spPr>
            <a:xfrm>
              <a:off x="1092957" y="4041914"/>
              <a:ext cx="4051991" cy="792000"/>
            </a:xfrm>
            <a:prstGeom prst="roundRect">
              <a:avLst/>
            </a:prstGeom>
            <a:grpFill/>
            <a:ln>
              <a:solidFill>
                <a:schemeClr val="accent3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1" anchor="ctr"/>
            <a:lstStyle/>
            <a:p>
              <a:pPr lvl="1" algn="ctr" rtl="0"/>
              <a:r>
                <a:rPr lang="en-US" sz="2400" b="1" dirty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Academic </a:t>
              </a:r>
              <a:r>
                <a:rPr lang="en-US" sz="2400" b="1" dirty="0" smtClean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course of </a:t>
              </a:r>
              <a:r>
                <a:rPr lang="en-US" sz="2400" b="1" dirty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3 </a:t>
              </a:r>
              <a:r>
                <a:rPr lang="en-US" sz="2400" b="1" dirty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w</a:t>
              </a:r>
              <a:r>
                <a:rPr lang="en-US" sz="2400" b="1" dirty="0" smtClean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eakly hours- </a:t>
              </a:r>
              <a:r>
                <a:rPr lang="en-US" sz="2400" b="1" dirty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Group final assignment</a:t>
              </a:r>
            </a:p>
          </p:txBody>
        </p:sp>
      </p:grpSp>
      <p:pic>
        <p:nvPicPr>
          <p:cNvPr id="9" name="תמונה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34" y="4832045"/>
            <a:ext cx="2933381" cy="2011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22288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819400" y="258804"/>
            <a:ext cx="7053542" cy="782681"/>
          </a:xfrm>
        </p:spPr>
        <p:txBody>
          <a:bodyPr>
            <a:normAutofit/>
          </a:bodyPr>
          <a:lstStyle/>
          <a:p>
            <a:pPr algn="ctr" rtl="0"/>
            <a:r>
              <a:rPr lang="en-US" sz="4000" b="1" dirty="0">
                <a:latin typeface="David" panose="020E0502060401010101" pitchFamily="34" charset="-79"/>
                <a:cs typeface="David" panose="020E0502060401010101" pitchFamily="34" charset="-79"/>
              </a:rPr>
              <a:t>Outline</a:t>
            </a:r>
            <a:endParaRPr lang="he-IL" sz="40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pSp>
        <p:nvGrpSpPr>
          <p:cNvPr id="4" name="קבוצה 3"/>
          <p:cNvGrpSpPr/>
          <p:nvPr/>
        </p:nvGrpSpPr>
        <p:grpSpPr>
          <a:xfrm>
            <a:off x="2055953" y="1239882"/>
            <a:ext cx="8247285" cy="4783470"/>
            <a:chOff x="824948" y="1179443"/>
            <a:chExt cx="4320000" cy="3654471"/>
          </a:xfrm>
          <a:gradFill>
            <a:gsLst>
              <a:gs pos="55000">
                <a:schemeClr val="accent3">
                  <a:lumMod val="75000"/>
                </a:schemeClr>
              </a:gs>
              <a:gs pos="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50000"/>
                </a:schemeClr>
              </a:gs>
            </a:gsLst>
            <a:lin ang="5400000" scaled="0"/>
          </a:gradFill>
        </p:grpSpPr>
        <p:sp>
          <p:nvSpPr>
            <p:cNvPr id="5" name="מלבן מעוגל 4"/>
            <p:cNvSpPr/>
            <p:nvPr/>
          </p:nvSpPr>
          <p:spPr>
            <a:xfrm>
              <a:off x="824948" y="1179443"/>
              <a:ext cx="4320000" cy="7920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chemeClr val="accent3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1" anchor="ctr"/>
            <a:lstStyle/>
            <a:p>
              <a:pPr lvl="1" algn="ctr" rtl="0"/>
              <a:r>
                <a:rPr lang="en-US" sz="2400" b="1" dirty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Objective: To recognize Russia as a central actor in the international system characterized by "different" strategic </a:t>
              </a:r>
              <a:r>
                <a:rPr lang="en-US" sz="2400" b="1" dirty="0" smtClean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thinking.</a:t>
              </a:r>
              <a:endParaRPr lang="en-US" sz="2400" b="1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  <p:sp>
          <p:nvSpPr>
            <p:cNvPr id="6" name="מלבן מעוגל 5"/>
            <p:cNvSpPr/>
            <p:nvPr/>
          </p:nvSpPr>
          <p:spPr>
            <a:xfrm>
              <a:off x="824948" y="2133600"/>
              <a:ext cx="4320000" cy="7920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chemeClr val="accent3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1" anchor="ctr"/>
            <a:lstStyle/>
            <a:p>
              <a:pPr lvl="1" algn="ctr" rtl="0"/>
              <a:r>
                <a:rPr lang="en-US" sz="2400" b="1" dirty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Knowledge of culture, heritage and </a:t>
              </a:r>
              <a:r>
                <a:rPr lang="en-US" sz="2400" b="1" dirty="0" smtClean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roots , “DNA”</a:t>
              </a:r>
              <a:endParaRPr lang="en-US" sz="2400" b="1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  <p:sp>
          <p:nvSpPr>
            <p:cNvPr id="7" name="מלבן מעוגל 6"/>
            <p:cNvSpPr/>
            <p:nvPr/>
          </p:nvSpPr>
          <p:spPr>
            <a:xfrm>
              <a:off x="824948" y="3087757"/>
              <a:ext cx="4320000" cy="7920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chemeClr val="accent3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1" anchor="ctr"/>
            <a:lstStyle/>
            <a:p>
              <a:pPr lvl="1" algn="ctr" rtl="0"/>
              <a:r>
                <a:rPr lang="en-US" sz="2400" b="1" dirty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Understanding national security </a:t>
              </a:r>
              <a:r>
                <a:rPr lang="en-US" sz="2400" b="1" dirty="0" smtClean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and the </a:t>
              </a:r>
              <a:r>
                <a:rPr lang="en-US" sz="2400" b="1" dirty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strategic culture</a:t>
              </a:r>
              <a:endParaRPr lang="en-US" sz="2400" b="1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  <p:sp>
          <p:nvSpPr>
            <p:cNvPr id="8" name="מלבן מעוגל 7"/>
            <p:cNvSpPr/>
            <p:nvPr/>
          </p:nvSpPr>
          <p:spPr>
            <a:xfrm>
              <a:off x="824948" y="4041914"/>
              <a:ext cx="4320000" cy="7920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chemeClr val="accent3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1" anchor="ctr"/>
            <a:lstStyle/>
            <a:p>
              <a:pPr lvl="1" algn="ctr" rtl="0"/>
              <a:r>
                <a:rPr lang="en-US" sz="2400" b="1" dirty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A meaningful experiential learning (I </a:t>
              </a:r>
              <a:r>
                <a:rPr lang="en-US" sz="2400" b="1" dirty="0" smtClean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didn’t  </a:t>
              </a:r>
              <a:r>
                <a:rPr lang="en-US" sz="2400" b="1" dirty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say fun ...)</a:t>
              </a:r>
              <a:endParaRPr lang="en-US" sz="2400" b="1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2034036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כותרת 1">
            <a:extLst>
              <a:ext uri="{FF2B5EF4-FFF2-40B4-BE49-F238E27FC236}">
                <a16:creationId xmlns:a16="http://schemas.microsoft.com/office/drawing/2014/main" xmlns="" id="{4DC10AD7-8CB0-4600-9965-0586FA68DD17}"/>
              </a:ext>
            </a:extLst>
          </p:cNvPr>
          <p:cNvSpPr txBox="1">
            <a:spLocks/>
          </p:cNvSpPr>
          <p:nvPr/>
        </p:nvSpPr>
        <p:spPr>
          <a:xfrm>
            <a:off x="2471728" y="343798"/>
            <a:ext cx="9595601" cy="226278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000" b="0" kern="1200" cap="none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0"/>
            <a:endParaRPr lang="he-IL" sz="1000" b="1" dirty="0"/>
          </a:p>
        </p:txBody>
      </p:sp>
      <p:sp>
        <p:nvSpPr>
          <p:cNvPr id="8" name="מלבן מעוגל 7"/>
          <p:cNvSpPr/>
          <p:nvPr/>
        </p:nvSpPr>
        <p:spPr>
          <a:xfrm>
            <a:off x="2855640" y="-66713"/>
            <a:ext cx="662473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3200" b="1" dirty="0">
                <a:latin typeface="David" panose="020E0502060401010101" pitchFamily="34" charset="-79"/>
                <a:cs typeface="David" panose="020E0502060401010101" pitchFamily="34" charset="-79"/>
              </a:rPr>
              <a:t>Participants</a:t>
            </a:r>
            <a:endParaRPr lang="he-IL" sz="32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aphicFrame>
        <p:nvGraphicFramePr>
          <p:cNvPr id="7" name="טבלה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5609245"/>
              </p:ext>
            </p:extLst>
          </p:nvPr>
        </p:nvGraphicFramePr>
        <p:xfrm>
          <a:off x="1487488" y="773464"/>
          <a:ext cx="9937103" cy="6048659"/>
        </p:xfrm>
        <a:graphic>
          <a:graphicData uri="http://schemas.openxmlformats.org/drawingml/2006/table">
            <a:tbl>
              <a:tblPr rtl="1" firstRow="1" bandRow="1">
                <a:tableStyleId>{793D81CF-94F2-401A-BA57-92F5A7B2D0C5}</a:tableStyleId>
              </a:tblPr>
              <a:tblGrid>
                <a:gridCol w="1572735">
                  <a:extLst>
                    <a:ext uri="{9D8B030D-6E8A-4147-A177-3AD203B41FA5}">
                      <a16:colId xmlns:a16="http://schemas.microsoft.com/office/drawing/2014/main" xmlns="" val="1313405153"/>
                    </a:ext>
                  </a:extLst>
                </a:gridCol>
                <a:gridCol w="4596217">
                  <a:extLst>
                    <a:ext uri="{9D8B030D-6E8A-4147-A177-3AD203B41FA5}">
                      <a16:colId xmlns:a16="http://schemas.microsoft.com/office/drawing/2014/main" xmlns="" val="1913407435"/>
                    </a:ext>
                  </a:extLst>
                </a:gridCol>
                <a:gridCol w="3768151">
                  <a:extLst>
                    <a:ext uri="{9D8B030D-6E8A-4147-A177-3AD203B41FA5}">
                      <a16:colId xmlns:a16="http://schemas.microsoft.com/office/drawing/2014/main" xmlns="" val="3944812403"/>
                    </a:ext>
                  </a:extLst>
                </a:gridCol>
              </a:tblGrid>
              <a:tr h="281016">
                <a:tc>
                  <a:txBody>
                    <a:bodyPr/>
                    <a:lstStyle/>
                    <a:p>
                      <a:pPr algn="ctr" rtl="0"/>
                      <a:endParaRPr lang="he-IL" sz="12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Rafi </a:t>
                      </a:r>
                      <a:r>
                        <a:rPr lang="en-US" sz="1200" b="1" dirty="0" err="1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Shcutz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- Leading 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Instructor</a:t>
                      </a:r>
                      <a:endParaRPr lang="he-IL" sz="12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e-IL" sz="12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</a:t>
                      </a:r>
                      <a:endParaRPr lang="he-IL" sz="12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22228013"/>
                  </a:ext>
                </a:extLst>
              </a:tr>
              <a:tr h="327877">
                <a:tc>
                  <a:txBody>
                    <a:bodyPr/>
                    <a:lstStyle/>
                    <a:p>
                      <a:pPr algn="ctr" rtl="0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Week end </a:t>
                      </a:r>
                      <a:endParaRPr lang="he-IL" sz="11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Chen </a:t>
                      </a:r>
                      <a:r>
                        <a:rPr lang="en-US" sz="1100" b="1" dirty="0" err="1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Almog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(4) - Leading Participant</a:t>
                      </a:r>
                      <a:endParaRPr lang="he-IL" sz="11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e-IL" sz="12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</a:t>
                      </a:r>
                      <a:endParaRPr lang="he-IL" sz="12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77341937"/>
                  </a:ext>
                </a:extLst>
              </a:tr>
              <a:tr h="459846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Week end </a:t>
                      </a:r>
                      <a:endParaRPr lang="he-IL" sz="1100" b="1" dirty="0" smtClean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0"/>
                      <a:endParaRPr lang="he-IL" sz="12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Eyal </a:t>
                      </a:r>
                      <a:r>
                        <a:rPr lang="en-US" sz="1200" b="1" dirty="0" err="1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Argov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(1)</a:t>
                      </a:r>
                      <a:endParaRPr lang="he-IL" sz="12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</a:t>
                      </a:r>
                      <a:endParaRPr lang="he-IL" sz="12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42850841"/>
                  </a:ext>
                </a:extLst>
              </a:tr>
              <a:tr h="281016">
                <a:tc>
                  <a:txBody>
                    <a:bodyPr/>
                    <a:lstStyle/>
                    <a:p>
                      <a:pPr algn="ctr" rtl="0"/>
                      <a:endParaRPr lang="he-IL" sz="12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Raju </a:t>
                      </a:r>
                      <a:r>
                        <a:rPr lang="en-US" sz="1200" b="1" dirty="0" err="1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Baijal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12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12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</a:t>
                      </a:r>
                      <a:r>
                        <a:rPr lang="he-IL" sz="12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1)</a:t>
                      </a:r>
                      <a:endParaRPr lang="he-IL" sz="12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4</a:t>
                      </a:r>
                      <a:endParaRPr lang="he-IL" sz="12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02804225"/>
                  </a:ext>
                </a:extLst>
              </a:tr>
              <a:tr h="281016">
                <a:tc>
                  <a:txBody>
                    <a:bodyPr/>
                    <a:lstStyle/>
                    <a:p>
                      <a:pPr algn="ctr" rtl="0"/>
                      <a:endParaRPr lang="he-IL" sz="12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Eros</a:t>
                      </a:r>
                      <a:r>
                        <a:rPr lang="en-US" sz="1200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200" b="1" baseline="0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Zaniboni</a:t>
                      </a:r>
                      <a:r>
                        <a:rPr lang="en-US" sz="1200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12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(2)</a:t>
                      </a:r>
                      <a:endParaRPr lang="he-IL" sz="12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5</a:t>
                      </a:r>
                      <a:endParaRPr lang="he-IL" sz="12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32498208"/>
                  </a:ext>
                </a:extLst>
              </a:tr>
              <a:tr h="281016">
                <a:tc>
                  <a:txBody>
                    <a:bodyPr/>
                    <a:lstStyle/>
                    <a:p>
                      <a:pPr algn="ctr" rtl="0"/>
                      <a:endParaRPr lang="he-IL" sz="12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Teng</a:t>
                      </a:r>
                      <a:r>
                        <a:rPr lang="en-US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Shin</a:t>
                      </a:r>
                      <a:r>
                        <a:rPr lang="en-US" sz="1200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Fong </a:t>
                      </a:r>
                      <a:r>
                        <a:rPr lang="he-IL" sz="12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(2)</a:t>
                      </a:r>
                      <a:endParaRPr lang="he-IL" sz="12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e-IL" sz="12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6</a:t>
                      </a:r>
                      <a:endParaRPr lang="he-IL" sz="12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28850531"/>
                  </a:ext>
                </a:extLst>
              </a:tr>
              <a:tr h="281016">
                <a:tc>
                  <a:txBody>
                    <a:bodyPr/>
                    <a:lstStyle/>
                    <a:p>
                      <a:pPr algn="ctr" rtl="0"/>
                      <a:endParaRPr lang="he-IL" sz="12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Omer </a:t>
                      </a:r>
                      <a:r>
                        <a:rPr lang="en-US" sz="1200" b="1" dirty="0" err="1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Tishler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(2)</a:t>
                      </a:r>
                      <a:endParaRPr lang="he-IL" sz="12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e-IL" sz="12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7</a:t>
                      </a:r>
                      <a:endParaRPr lang="he-IL" sz="12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1458721"/>
                  </a:ext>
                </a:extLst>
              </a:tr>
              <a:tr h="281016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Kosher</a:t>
                      </a:r>
                      <a:endParaRPr lang="he-IL" sz="12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dirty="0" err="1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Itzik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Cohen (2)</a:t>
                      </a:r>
                      <a:endParaRPr lang="he-IL" sz="12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e-IL" sz="12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8</a:t>
                      </a:r>
                      <a:endParaRPr lang="he-IL" sz="12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73177033"/>
                  </a:ext>
                </a:extLst>
              </a:tr>
              <a:tr h="459846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Week end </a:t>
                      </a:r>
                      <a:endParaRPr lang="he-IL" sz="1100" b="1" dirty="0" smtClean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0"/>
                      <a:endParaRPr lang="he-IL" sz="12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Michael 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Shafshak 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(2)</a:t>
                      </a:r>
                      <a:endParaRPr lang="he-IL" sz="12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9</a:t>
                      </a:r>
                      <a:endParaRPr lang="he-IL" sz="12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91591707"/>
                  </a:ext>
                </a:extLst>
              </a:tr>
              <a:tr h="459846">
                <a:tc>
                  <a:txBody>
                    <a:bodyPr/>
                    <a:lstStyle/>
                    <a:p>
                      <a:pPr algn="ctr" rtl="0"/>
                      <a:endParaRPr lang="he-IL" sz="12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Shay </a:t>
                      </a:r>
                      <a:r>
                        <a:rPr lang="en-US" sz="1200" b="1" dirty="0" err="1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Hannuna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(2)</a:t>
                      </a:r>
                      <a:endParaRPr lang="he-IL" sz="12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</a:t>
                      </a:r>
                      <a:endParaRPr lang="he-IL" sz="12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43045416"/>
                  </a:ext>
                </a:extLst>
              </a:tr>
              <a:tr h="281016">
                <a:tc>
                  <a:txBody>
                    <a:bodyPr/>
                    <a:lstStyle/>
                    <a:p>
                      <a:pPr algn="ctr" rtl="0"/>
                      <a:endParaRPr lang="he-IL" sz="12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dirty="0" err="1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Yair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Nathans 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(3)</a:t>
                      </a:r>
                      <a:endParaRPr lang="he-IL" sz="12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11</a:t>
                      </a:r>
                      <a:endParaRPr lang="he-IL" sz="12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07850082"/>
                  </a:ext>
                </a:extLst>
              </a:tr>
              <a:tr h="281016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Weekend </a:t>
                      </a:r>
                      <a:endParaRPr lang="he-IL" sz="12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Maya Goldschmidt (3)</a:t>
                      </a:r>
                      <a:endParaRPr lang="he-IL" sz="12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12</a:t>
                      </a:r>
                      <a:endParaRPr lang="he-IL" sz="12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53330647"/>
                  </a:ext>
                </a:extLst>
              </a:tr>
              <a:tr h="281016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Kosher</a:t>
                      </a:r>
                      <a:endParaRPr lang="he-IL" sz="12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Yehuda </a:t>
                      </a:r>
                      <a:r>
                        <a:rPr lang="en-US" sz="1200" b="1" dirty="0" err="1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Wach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(3)</a:t>
                      </a:r>
                      <a:endParaRPr lang="he-IL" sz="12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e-IL" sz="12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</a:t>
                      </a:r>
                      <a:endParaRPr lang="he-IL" sz="12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33954353"/>
                  </a:ext>
                </a:extLst>
              </a:tr>
              <a:tr h="281016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Weekend </a:t>
                      </a:r>
                      <a:endParaRPr lang="he-IL" sz="12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Eyal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Calif (4)</a:t>
                      </a:r>
                      <a:endParaRPr lang="he-IL" sz="12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14</a:t>
                      </a:r>
                      <a:endParaRPr lang="he-IL" sz="12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79975673"/>
                  </a:ext>
                </a:extLst>
              </a:tr>
              <a:tr h="432564">
                <a:tc>
                  <a:txBody>
                    <a:bodyPr/>
                    <a:lstStyle/>
                    <a:p>
                      <a:pPr algn="ctr" rtl="0"/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Kosher / Vegetarian, Weekend</a:t>
                      </a:r>
                      <a:endParaRPr lang="he-IL" sz="105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dirty="0" err="1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Anat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Chen</a:t>
                      </a:r>
                      <a:endParaRPr lang="he-IL" sz="12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15</a:t>
                      </a:r>
                      <a:endParaRPr lang="he-IL" sz="12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89901863"/>
                  </a:ext>
                </a:extLst>
              </a:tr>
              <a:tr h="817504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Kosher / Vegetarian, Weekend</a:t>
                      </a:r>
                      <a:endParaRPr lang="he-IL" sz="1100" b="1" dirty="0" smtClean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0"/>
                      <a:endParaRPr lang="he-IL" sz="12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Ester </a:t>
                      </a:r>
                      <a:r>
                        <a:rPr lang="en-US" sz="1200" b="1" dirty="0" err="1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Hagag</a:t>
                      </a:r>
                      <a:endParaRPr lang="he-IL" sz="12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16</a:t>
                      </a:r>
                      <a:endParaRPr lang="he-IL" sz="12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46576236"/>
                  </a:ext>
                </a:extLst>
              </a:tr>
              <a:tr h="281016">
                <a:tc>
                  <a:txBody>
                    <a:bodyPr/>
                    <a:lstStyle/>
                    <a:p>
                      <a:pPr algn="ctr" rtl="0"/>
                      <a:r>
                        <a:rPr lang="he-IL" sz="12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17</a:t>
                      </a:r>
                      <a:endParaRPr lang="he-IL" sz="12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050" b="1" dirty="0" err="1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Yonathan</a:t>
                      </a: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050" b="1" dirty="0" err="1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Sayada</a:t>
                      </a: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050" b="1" dirty="0" err="1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Marom</a:t>
                      </a: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– Chief Instructor</a:t>
                      </a:r>
                      <a:endParaRPr lang="he-IL" sz="105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17</a:t>
                      </a:r>
                      <a:endParaRPr lang="he-IL" sz="12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449941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3730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 rtl="0"/>
            <a:endParaRPr lang="he-IL" dirty="0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 rtl="0"/>
            <a:endParaRPr lang="he-IL" dirty="0"/>
          </a:p>
        </p:txBody>
      </p:sp>
      <p:graphicFrame>
        <p:nvGraphicFramePr>
          <p:cNvPr id="8" name="טבלה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585366"/>
              </p:ext>
            </p:extLst>
          </p:nvPr>
        </p:nvGraphicFramePr>
        <p:xfrm>
          <a:off x="0" y="0"/>
          <a:ext cx="12192001" cy="7621832"/>
        </p:xfrm>
        <a:graphic>
          <a:graphicData uri="http://schemas.openxmlformats.org/drawingml/2006/table">
            <a:tbl>
              <a:tblPr firstRow="1" firstCol="1" bandRow="1">
                <a:tableStyleId>{793D81CF-94F2-401A-BA57-92F5A7B2D0C5}</a:tableStyleId>
              </a:tblPr>
              <a:tblGrid>
                <a:gridCol w="2536357">
                  <a:extLst>
                    <a:ext uri="{9D8B030D-6E8A-4147-A177-3AD203B41FA5}">
                      <a16:colId xmlns:a16="http://schemas.microsoft.com/office/drawing/2014/main" xmlns="" val="2006921609"/>
                    </a:ext>
                  </a:extLst>
                </a:gridCol>
                <a:gridCol w="2576491">
                  <a:extLst>
                    <a:ext uri="{9D8B030D-6E8A-4147-A177-3AD203B41FA5}">
                      <a16:colId xmlns:a16="http://schemas.microsoft.com/office/drawing/2014/main" xmlns="" val="3168005034"/>
                    </a:ext>
                  </a:extLst>
                </a:gridCol>
                <a:gridCol w="2410731">
                  <a:extLst>
                    <a:ext uri="{9D8B030D-6E8A-4147-A177-3AD203B41FA5}">
                      <a16:colId xmlns:a16="http://schemas.microsoft.com/office/drawing/2014/main" xmlns="" val="329664948"/>
                    </a:ext>
                  </a:extLst>
                </a:gridCol>
                <a:gridCol w="2576491">
                  <a:extLst>
                    <a:ext uri="{9D8B030D-6E8A-4147-A177-3AD203B41FA5}">
                      <a16:colId xmlns:a16="http://schemas.microsoft.com/office/drawing/2014/main" xmlns="" val="4058724446"/>
                    </a:ext>
                  </a:extLst>
                </a:gridCol>
                <a:gridCol w="2091931">
                  <a:extLst>
                    <a:ext uri="{9D8B030D-6E8A-4147-A177-3AD203B41FA5}">
                      <a16:colId xmlns:a16="http://schemas.microsoft.com/office/drawing/2014/main" xmlns="" val="1064955416"/>
                    </a:ext>
                  </a:extLst>
                </a:gridCol>
              </a:tblGrid>
              <a:tr h="184798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1" dirty="0" smtClean="0">
                          <a:effectLst/>
                          <a:latin typeface="David" panose="020E0502060401010101" pitchFamily="34" charset="-79"/>
                        </a:rPr>
                        <a:t>' </a:t>
                      </a:r>
                      <a:r>
                        <a:rPr lang="he-IL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16/05</a:t>
                      </a:r>
                      <a:endParaRPr lang="en-US" sz="1200" b="1" dirty="0" smtClean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 smtClean="0">
                          <a:effectLst/>
                          <a:latin typeface="David" panose="020E0502060401010101" pitchFamily="34" charset="-79"/>
                        </a:rPr>
                        <a:t>'</a:t>
                      </a:r>
                      <a:r>
                        <a:rPr lang="he-IL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15/05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 smtClean="0">
                          <a:effectLst/>
                          <a:latin typeface="David" panose="020E0502060401010101" pitchFamily="34" charset="-79"/>
                        </a:rPr>
                        <a:t>' </a:t>
                      </a:r>
                      <a:r>
                        <a:rPr lang="he-IL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14/05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 smtClean="0">
                          <a:effectLst/>
                          <a:latin typeface="David" panose="020E0502060401010101" pitchFamily="34" charset="-79"/>
                        </a:rPr>
                        <a:t>' </a:t>
                      </a: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13/05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1" dirty="0" smtClean="0">
                          <a:effectLst/>
                          <a:latin typeface="David" panose="020E0502060401010101" pitchFamily="34" charset="-79"/>
                        </a:rPr>
                        <a:t>'</a:t>
                      </a:r>
                      <a:r>
                        <a:rPr lang="he-IL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12/05</a:t>
                      </a:r>
                      <a:endParaRPr lang="en-US" sz="1200" b="1" dirty="0" smtClean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27139503"/>
                  </a:ext>
                </a:extLst>
              </a:tr>
              <a:tr h="187490">
                <a:tc rowSpan="2"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INDC</a:t>
                      </a:r>
                      <a:r>
                        <a:rPr lang="he-IL" sz="1200" b="1" baseline="0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dress code 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solidFill>
                            <a:schemeClr val="bg2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solidFill>
                          <a:schemeClr val="bg2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solidFill>
                            <a:schemeClr val="bg2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solidFill>
                          <a:schemeClr val="bg2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bg2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</a:t>
                      </a:r>
                      <a:r>
                        <a:rPr lang="he-IL" sz="1200" b="1" dirty="0" smtClean="0">
                          <a:solidFill>
                            <a:schemeClr val="bg2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</a:t>
                      </a:r>
                      <a:r>
                        <a:rPr lang="en-US" sz="1200" b="1" dirty="0" err="1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Suit</a:t>
                      </a:r>
                      <a:r>
                        <a:rPr lang="en-US" sz="1200" b="1" dirty="0" err="1" smtClean="0">
                          <a:solidFill>
                            <a:schemeClr val="bg2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A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bg2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>
                        <a:solidFill>
                          <a:schemeClr val="bg2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88825261"/>
                  </a:ext>
                </a:extLst>
              </a:tr>
              <a:tr h="356021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dirty="0" smtClean="0"/>
                        <a:t>Uniform</a:t>
                      </a:r>
                      <a:r>
                        <a:rPr lang="en-US" sz="1200" baseline="0" dirty="0" smtClean="0"/>
                        <a:t> </a:t>
                      </a:r>
                      <a:endParaRPr lang="he-IL" sz="1200" dirty="0" smtClean="0"/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Suit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INDC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dress 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Code</a:t>
                      </a:r>
                      <a:endParaRPr lang="en-US" sz="1200" b="1" dirty="0" smtClean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87294671"/>
                  </a:ext>
                </a:extLst>
              </a:tr>
              <a:tr h="187490">
                <a:tc rowSpan="5"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Victory Park</a:t>
                      </a: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The Great Patriotic War Museum (World War II)</a:t>
                      </a:r>
                      <a:endParaRPr lang="en-US" sz="1200" b="1" dirty="0" smtClean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</a:t>
                      </a: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Economic situation and its impact on internal policy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Ambassador of Israel</a:t>
                      </a: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in Russia</a:t>
                      </a:r>
                      <a:endParaRPr lang="en-US" sz="1200" b="1" dirty="0" smtClean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65073729"/>
                  </a:ext>
                </a:extLst>
              </a:tr>
              <a:tr h="193810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6687330"/>
                  </a:ext>
                </a:extLst>
              </a:tr>
              <a:tr h="187490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8"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baseline="0" dirty="0" smtClean="0"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Military Academy  </a:t>
                      </a: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Tour</a:t>
                      </a:r>
                      <a:r>
                        <a:rPr lang="en-US" sz="1200" b="1" baseline="0" dirty="0" smtClean="0"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</a:t>
                      </a:r>
                      <a:endParaRPr lang="en-US" sz="1200" b="1" dirty="0" smtClean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Foreign policy and security </a:t>
                      </a:r>
                      <a:endParaRPr lang="en-US" sz="1200" b="1" dirty="0" smtClean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Internal political situation </a:t>
                      </a:r>
                      <a:endParaRPr lang="en-US" sz="1200" b="1" dirty="0" smtClean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25681064"/>
                  </a:ext>
                </a:extLst>
              </a:tr>
              <a:tr h="581430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Landing at DME</a:t>
                      </a: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(LY 611)</a:t>
                      </a:r>
                      <a:endParaRPr lang="en-US" sz="1200" b="1" dirty="0" smtClean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88489965"/>
                  </a:ext>
                </a:extLst>
              </a:tr>
              <a:tr h="381300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Russian policy in the Middle East</a:t>
                      </a:r>
                      <a:r>
                        <a:rPr lang="he-IL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endParaRPr lang="en-US" sz="1200" b="1" dirty="0" smtClean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Foreign Policy Russia in Middle East </a:t>
                      </a:r>
                      <a:endParaRPr lang="en-US" sz="1200" b="1" dirty="0" smtClean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89087769"/>
                  </a:ext>
                </a:extLst>
              </a:tr>
              <a:tr h="187490">
                <a:tc rowSpan="5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r>
                        <a:rPr lang="en-US" sz="1200" b="1" dirty="0" err="1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En</a:t>
                      </a:r>
                      <a:r>
                        <a:rPr lang="en-US" sz="1200" b="1" baseline="0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route </a:t>
                      </a: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to the Jerusalem restaurant</a:t>
                      </a:r>
                      <a:endParaRPr lang="en-US" sz="1200" b="1" dirty="0" smtClean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Lunch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Travel to the Foreign Ministry +lunch</a:t>
                      </a:r>
                      <a:r>
                        <a:rPr lang="en-US" sz="1200" b="1" baseline="0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endParaRPr lang="en-US" sz="1200" b="1" dirty="0" smtClean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234708"/>
                  </a:ext>
                </a:extLst>
              </a:tr>
              <a:tr h="149571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Lunch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69671067"/>
                  </a:ext>
                </a:extLst>
              </a:tr>
              <a:tr h="46677">
                <a:tc vMerge="1"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8">
                  <a:txBody>
                    <a:bodyPr/>
                    <a:lstStyle/>
                    <a:p>
                      <a:pPr marL="22860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Russia - Middle East</a:t>
                      </a:r>
                    </a:p>
                    <a:p>
                      <a:pPr marL="22860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Deputy Foreign Minister for the Middle East and Africa and the President's envoy to the region,</a:t>
                      </a:r>
                    </a:p>
                    <a:p>
                      <a:pPr marL="22860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Mr. Michael </a:t>
                      </a:r>
                      <a:r>
                        <a:rPr lang="en-US" sz="1200" b="1" dirty="0" err="1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Bogdanov</a:t>
                      </a:r>
                      <a:endParaRPr lang="en-US" sz="1200" b="1" dirty="0" smtClean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marL="22860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 smtClean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marL="22860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 smtClean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marL="22860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Foreign Policy Planning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2390921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Defense attaché </a:t>
                      </a: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49142014"/>
                  </a:ext>
                </a:extLst>
              </a:tr>
              <a:tr h="66884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9"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Guided tour of the Kremlin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96384649"/>
                  </a:ext>
                </a:extLst>
              </a:tr>
              <a:tr h="38130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Concluding</a:t>
                      </a:r>
                      <a:r>
                        <a:rPr lang="en-US" sz="1200" b="1" baseline="0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lunch</a:t>
                      </a:r>
                      <a:endParaRPr lang="en-US" sz="1200" b="1" dirty="0" smtClean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(Jerusalem Restaurant)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Walking</a:t>
                      </a:r>
                      <a:r>
                        <a:rPr lang="en-US" sz="1200" b="1" baseline="0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to the city center</a:t>
                      </a: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+</a:t>
                      </a: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Lunch</a:t>
                      </a:r>
                      <a:endParaRPr lang="he-IL" sz="1200" dirty="0" smtClean="0"/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87620">
                <a:tc rowSpan="2"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Metro Tour</a:t>
                      </a: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And the old </a:t>
                      </a:r>
                      <a:r>
                        <a:rPr lang="en-US" sz="1200" b="1" dirty="0" err="1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Arbat</a:t>
                      </a: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street</a:t>
                      </a:r>
                      <a:endParaRPr lang="en-US" sz="1200" b="1" dirty="0" smtClean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38268069"/>
                  </a:ext>
                </a:extLst>
              </a:tr>
              <a:tr h="44851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6506837"/>
                  </a:ext>
                </a:extLst>
              </a:tr>
              <a:tr h="337502">
                <a:tc rowSpan="4"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7612749"/>
                  </a:ext>
                </a:extLst>
              </a:tr>
              <a:tr h="255858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INDC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dress 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Code</a:t>
                      </a:r>
                      <a:endParaRPr lang="en-US" sz="1200" b="1" dirty="0" smtClean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0356240"/>
                  </a:ext>
                </a:extLst>
              </a:tr>
              <a:tr h="227927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Free time +</a:t>
                      </a:r>
                      <a:endParaRPr lang="en-US" sz="1200" b="1" dirty="0" smtClean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7"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Introductory tour</a:t>
                      </a: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Central Moscow / Kremlin Complex</a:t>
                      </a:r>
                      <a:endParaRPr lang="he-IL" sz="1200" dirty="0" smtClean="0"/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0435657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Strategy and national security</a:t>
                      </a:r>
                      <a:r>
                        <a:rPr lang="he-IL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 smtClean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/>
                </a:tc>
                <a:tc v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/>
                </a:tc>
                <a:extLst>
                  <a:ext uri="{0D108BD9-81ED-4DB2-BD59-A6C34878D82A}">
                    <a16:rowId xmlns:a16="http://schemas.microsoft.com/office/drawing/2014/main" xmlns="" val="326190532"/>
                  </a:ext>
                </a:extLst>
              </a:tr>
              <a:tr h="332552">
                <a:tc row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Driving to the airport</a:t>
                      </a: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ׁ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23626074"/>
                  </a:ext>
                </a:extLst>
              </a:tr>
              <a:tr h="381300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Processing teams </a:t>
                      </a:r>
                      <a:endParaRPr lang="en-US" sz="1200" b="1" dirty="0" smtClean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Representation measures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91713807"/>
                  </a:ext>
                </a:extLst>
              </a:tr>
              <a:tr h="18749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03281330"/>
                  </a:ext>
                </a:extLst>
              </a:tr>
              <a:tr h="18749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A ride to the show </a:t>
                      </a:r>
                      <a:endParaRPr lang="he-IL" sz="1200" dirty="0"/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Independence Day Reception at the</a:t>
                      </a: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Embassy of Israel in Moscow</a:t>
                      </a:r>
                      <a:endParaRPr lang="en-US" sz="1200" b="1" dirty="0" smtClean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Night tour in Moscow</a:t>
                      </a:r>
                      <a:endParaRPr lang="en-US" sz="1200" b="1" dirty="0" smtClean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49912693"/>
                  </a:ext>
                </a:extLst>
              </a:tr>
              <a:tr h="18749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Culture - performance</a:t>
                      </a:r>
                      <a:endParaRPr lang="en-US" sz="1200" b="1" dirty="0" smtClean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78554665"/>
                  </a:ext>
                </a:extLst>
              </a:tr>
              <a:tr h="18749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Free evening </a:t>
                      </a:r>
                      <a:r>
                        <a:rPr lang="en-US" sz="1200" b="1" dirty="0" err="1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dinevening</a:t>
                      </a:r>
                      <a:endParaRPr lang="en-US" sz="1200" b="1" dirty="0" smtClean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</a:t>
                      </a:r>
                      <a:r>
                        <a:rPr lang="en-US" sz="1200" b="1" dirty="0" err="1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Indepenner</a:t>
                      </a: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)</a:t>
                      </a:r>
                      <a:endParaRPr lang="en-US" sz="1200" b="1" dirty="0" smtClean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1003823"/>
                  </a:ext>
                </a:extLst>
              </a:tr>
              <a:tr h="168531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Landing</a:t>
                      </a:r>
                      <a:r>
                        <a:rPr lang="en-US" sz="1200" b="1" baseline="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 in DME</a:t>
                      </a:r>
                      <a:endParaRPr lang="en-US" sz="1200" b="1" dirty="0" smtClean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39903106"/>
                  </a:ext>
                </a:extLst>
              </a:tr>
              <a:tr h="18749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27466744"/>
                  </a:ext>
                </a:extLst>
              </a:tr>
              <a:tr h="18749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79831935"/>
                  </a:ext>
                </a:extLst>
              </a:tr>
              <a:tr h="38130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Bus</a:t>
                      </a:r>
                      <a:r>
                        <a:rPr lang="en-US" sz="1200" b="1" i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: Pick up the hotel </a:t>
                      </a: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for those interested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586041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25218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91026" y="9642"/>
            <a:ext cx="2293335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he-IL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"</a:t>
            </a:r>
            <a:endParaRPr kumimoji="0" lang="he-IL" altLang="he-I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טבלה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7166732"/>
              </p:ext>
            </p:extLst>
          </p:nvPr>
        </p:nvGraphicFramePr>
        <p:xfrm>
          <a:off x="6805639" y="0"/>
          <a:ext cx="5375916" cy="6848938"/>
        </p:xfrm>
        <a:graphic>
          <a:graphicData uri="http://schemas.openxmlformats.org/drawingml/2006/table">
            <a:tbl>
              <a:tblPr rtl="1" firstRow="1" firstCol="1" bandRow="1">
                <a:tableStyleId>{793D81CF-94F2-401A-BA57-92F5A7B2D0C5}</a:tableStyleId>
              </a:tblPr>
              <a:tblGrid>
                <a:gridCol w="861958">
                  <a:extLst>
                    <a:ext uri="{9D8B030D-6E8A-4147-A177-3AD203B41FA5}">
                      <a16:colId xmlns:a16="http://schemas.microsoft.com/office/drawing/2014/main" xmlns="" val="1352583094"/>
                    </a:ext>
                  </a:extLst>
                </a:gridCol>
                <a:gridCol w="1319930">
                  <a:extLst>
                    <a:ext uri="{9D8B030D-6E8A-4147-A177-3AD203B41FA5}">
                      <a16:colId xmlns:a16="http://schemas.microsoft.com/office/drawing/2014/main" xmlns="" val="3070234587"/>
                    </a:ext>
                  </a:extLst>
                </a:gridCol>
                <a:gridCol w="1068987">
                  <a:extLst>
                    <a:ext uri="{9D8B030D-6E8A-4147-A177-3AD203B41FA5}">
                      <a16:colId xmlns:a16="http://schemas.microsoft.com/office/drawing/2014/main" xmlns="" val="3287144528"/>
                    </a:ext>
                  </a:extLst>
                </a:gridCol>
                <a:gridCol w="973088">
                  <a:extLst>
                    <a:ext uri="{9D8B030D-6E8A-4147-A177-3AD203B41FA5}">
                      <a16:colId xmlns:a16="http://schemas.microsoft.com/office/drawing/2014/main" xmlns="" val="1689295721"/>
                    </a:ext>
                  </a:extLst>
                </a:gridCol>
                <a:gridCol w="1151953">
                  <a:extLst>
                    <a:ext uri="{9D8B030D-6E8A-4147-A177-3AD203B41FA5}">
                      <a16:colId xmlns:a16="http://schemas.microsoft.com/office/drawing/2014/main" xmlns="" val="2236075125"/>
                    </a:ext>
                  </a:extLst>
                </a:gridCol>
              </a:tblGrid>
              <a:tr h="260342"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' </a:t>
                      </a: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28/4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9209" marR="59209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' </a:t>
                      </a: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29/4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9209" marR="59209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' </a:t>
                      </a: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30/4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9209" marR="59209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' </a:t>
                      </a: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1/5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9209" marR="59209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' </a:t>
                      </a: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2/5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9209" marR="59209" marT="0" marB="0"/>
                </a:tc>
                <a:extLst>
                  <a:ext uri="{0D108BD9-81ED-4DB2-BD59-A6C34878D82A}">
                    <a16:rowId xmlns:a16="http://schemas.microsoft.com/office/drawing/2014/main" xmlns="" val="2238130889"/>
                  </a:ext>
                </a:extLst>
              </a:tr>
              <a:tr h="992606"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6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9209" marR="59209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Introductions and introductions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9209" marR="59209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Dima’s Day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9209" marR="59209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INDC Schedule</a:t>
                      </a:r>
                      <a:r>
                        <a:rPr lang="en-US" sz="1600" b="1" baseline="0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9209" marR="59209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Information</a:t>
                      </a:r>
                      <a:r>
                        <a:rPr lang="en-US" sz="1600" b="1" baseline="0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Security 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9209" marR="59209" marT="0" marB="0"/>
                </a:tc>
                <a:extLst>
                  <a:ext uri="{0D108BD9-81ED-4DB2-BD59-A6C34878D82A}">
                    <a16:rowId xmlns:a16="http://schemas.microsoft.com/office/drawing/2014/main" xmlns="" val="4166430731"/>
                  </a:ext>
                </a:extLst>
              </a:tr>
              <a:tr h="1332240">
                <a:tc rowSpan="5"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e-IL" sz="1600" b="1" dirty="0" smtClean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e-IL" sz="1600" b="1" dirty="0" smtClean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e-IL" sz="1600" b="1" dirty="0" smtClean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Independence</a:t>
                      </a:r>
                      <a:r>
                        <a:rPr lang="en-US" sz="1600" b="1" baseline="0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Learning 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9209" marR="59209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Presentation of the tour and research questions (Chen)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9209" marR="59209" marT="0" marB="0"/>
                </a:tc>
                <a:tc rowSpan="2"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Dima - background lecture "Russia in the Three Stressing Periods"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9209" marR="59209" marT="0" marB="0"/>
                </a:tc>
                <a:tc rowSpan="5"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e-IL" sz="1600" b="1" dirty="0" smtClean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e-IL" sz="1600" b="1" dirty="0" smtClean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e-IL" sz="1600" b="1" dirty="0" smtClean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Rafael Tour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9209" marR="59209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Holocaust Remembrance</a:t>
                      </a:r>
                      <a:r>
                        <a:rPr lang="en-US" sz="1600" b="1" baseline="0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Day 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9209" marR="59209" marT="0" marB="0"/>
                </a:tc>
                <a:extLst>
                  <a:ext uri="{0D108BD9-81ED-4DB2-BD59-A6C34878D82A}">
                    <a16:rowId xmlns:a16="http://schemas.microsoft.com/office/drawing/2014/main" xmlns="" val="1958030008"/>
                  </a:ext>
                </a:extLst>
              </a:tr>
              <a:tr h="1065794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Russia - Government Structure and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9209" marR="59209" marT="0" marB="0"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Information</a:t>
                      </a:r>
                      <a:r>
                        <a:rPr lang="en-US" sz="1600" b="1" baseline="0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Lecture -  Shin Bet 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9209" marR="59209" marT="0" marB="0"/>
                </a:tc>
                <a:extLst>
                  <a:ext uri="{0D108BD9-81ED-4DB2-BD59-A6C34878D82A}">
                    <a16:rowId xmlns:a16="http://schemas.microsoft.com/office/drawing/2014/main" xmlns="" val="2399527930"/>
                  </a:ext>
                </a:extLst>
              </a:tr>
              <a:tr h="266447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Lunch</a:t>
                      </a:r>
                      <a:r>
                        <a:rPr lang="en-US" sz="1600" b="1" baseline="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 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9209" marR="59209" marT="0" marB="0"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Lunch</a:t>
                      </a:r>
                      <a:r>
                        <a:rPr lang="en-US" sz="1600" b="1" baseline="0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16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.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9209" marR="59209" marT="0" marB="0"/>
                </a:tc>
                <a:extLst>
                  <a:ext uri="{0D108BD9-81ED-4DB2-BD59-A6C34878D82A}">
                    <a16:rowId xmlns:a16="http://schemas.microsoft.com/office/drawing/2014/main" xmlns="" val="29611905"/>
                  </a:ext>
                </a:extLst>
              </a:tr>
              <a:tr h="1598689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"The Russian and Middle Eastern Security Concept"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9209" marR="59209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Dima</a:t>
                      </a:r>
                      <a:r>
                        <a:rPr lang="en-US" sz="1600" b="1" baseline="0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– The Movie “Brother 2”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9209" marR="59209" marT="0" marB="0"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Lecture of internal threats</a:t>
                      </a:r>
                      <a:endParaRPr lang="he-IL" sz="1600" b="1" dirty="0" smtClean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</a:t>
                      </a:r>
                      <a:r>
                        <a:rPr lang="en-US" sz="1600" b="1" baseline="0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Shin Bet </a:t>
                      </a:r>
                      <a:endParaRPr lang="en-US" sz="1600" b="1" dirty="0" smtClean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- </a:t>
                      </a:r>
                      <a:r>
                        <a:rPr lang="en-US" sz="16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Gift</a:t>
                      </a:r>
                      <a:r>
                        <a:rPr lang="he-IL" sz="16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)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9209" marR="59209" marT="0" marB="0"/>
                </a:tc>
                <a:extLst>
                  <a:ext uri="{0D108BD9-81ED-4DB2-BD59-A6C34878D82A}">
                    <a16:rowId xmlns:a16="http://schemas.microsoft.com/office/drawing/2014/main" xmlns="" val="2641940144"/>
                  </a:ext>
                </a:extLst>
              </a:tr>
              <a:tr h="1332240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Anna - Dado Center "The new Russian strategy"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9209" marR="59209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Dima - Discussion and Summary of the Day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9209" marR="59209" marT="0" marB="0"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9209" marR="59209" marT="0" marB="0"/>
                </a:tc>
                <a:extLst>
                  <a:ext uri="{0D108BD9-81ED-4DB2-BD59-A6C34878D82A}">
                    <a16:rowId xmlns:a16="http://schemas.microsoft.com/office/drawing/2014/main" xmlns="" val="2331961962"/>
                  </a:ext>
                </a:extLst>
              </a:tr>
            </a:tbl>
          </a:graphicData>
        </a:graphic>
      </p:graphicFrame>
      <p:graphicFrame>
        <p:nvGraphicFramePr>
          <p:cNvPr id="9" name="טבלה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8318492"/>
              </p:ext>
            </p:extLst>
          </p:nvPr>
        </p:nvGraphicFramePr>
        <p:xfrm>
          <a:off x="-10407" y="0"/>
          <a:ext cx="6625053" cy="6861539"/>
        </p:xfrm>
        <a:graphic>
          <a:graphicData uri="http://schemas.openxmlformats.org/drawingml/2006/table">
            <a:tbl>
              <a:tblPr rtl="1" firstRow="1" firstCol="1" bandRow="1">
                <a:tableStyleId>{793D81CF-94F2-401A-BA57-92F5A7B2D0C5}</a:tableStyleId>
              </a:tblPr>
              <a:tblGrid>
                <a:gridCol w="1535120">
                  <a:extLst>
                    <a:ext uri="{9D8B030D-6E8A-4147-A177-3AD203B41FA5}">
                      <a16:colId xmlns:a16="http://schemas.microsoft.com/office/drawing/2014/main" xmlns="" val="2891160473"/>
                    </a:ext>
                  </a:extLst>
                </a:gridCol>
                <a:gridCol w="1741231">
                  <a:extLst>
                    <a:ext uri="{9D8B030D-6E8A-4147-A177-3AD203B41FA5}">
                      <a16:colId xmlns:a16="http://schemas.microsoft.com/office/drawing/2014/main" xmlns="" val="941659081"/>
                    </a:ext>
                  </a:extLst>
                </a:gridCol>
                <a:gridCol w="1035122">
                  <a:extLst>
                    <a:ext uri="{9D8B030D-6E8A-4147-A177-3AD203B41FA5}">
                      <a16:colId xmlns:a16="http://schemas.microsoft.com/office/drawing/2014/main" xmlns="" val="1199965806"/>
                    </a:ext>
                  </a:extLst>
                </a:gridCol>
                <a:gridCol w="1034368">
                  <a:extLst>
                    <a:ext uri="{9D8B030D-6E8A-4147-A177-3AD203B41FA5}">
                      <a16:colId xmlns:a16="http://schemas.microsoft.com/office/drawing/2014/main" xmlns="" val="715556533"/>
                    </a:ext>
                  </a:extLst>
                </a:gridCol>
                <a:gridCol w="1279212">
                  <a:extLst>
                    <a:ext uri="{9D8B030D-6E8A-4147-A177-3AD203B41FA5}">
                      <a16:colId xmlns:a16="http://schemas.microsoft.com/office/drawing/2014/main" xmlns="" val="775611788"/>
                    </a:ext>
                  </a:extLst>
                </a:gridCol>
              </a:tblGrid>
              <a:tr h="255487"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' </a:t>
                      </a: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5/5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0128" marR="50128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' </a:t>
                      </a: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6/5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0128" marR="50128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' </a:t>
                      </a: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7/5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0128" marR="50128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' </a:t>
                      </a: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8/5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0128" marR="50128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' </a:t>
                      </a: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9/5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0128" marR="50128" marT="0" marB="0"/>
                </a:tc>
                <a:extLst>
                  <a:ext uri="{0D108BD9-81ED-4DB2-BD59-A6C34878D82A}">
                    <a16:rowId xmlns:a16="http://schemas.microsoft.com/office/drawing/2014/main" xmlns="" val="3582773318"/>
                  </a:ext>
                </a:extLst>
              </a:tr>
              <a:tr h="255487"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u="sng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INSS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0128" marR="50128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u="none" strike="noStrike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6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0128" marR="50128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u="none" strike="noStrike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6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0128" marR="50128" marT="0" marB="0"/>
                </a:tc>
                <a:tc rowSpan="6"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e-IL" sz="1600" b="1" dirty="0" smtClean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e-IL" sz="1600" b="1" dirty="0" smtClean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e-IL" sz="1600" b="1" dirty="0" smtClean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e-IL" sz="1600" b="1" dirty="0" smtClean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e-IL" sz="1600" b="1" dirty="0" smtClean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e-IL" sz="1600" b="1" dirty="0" smtClean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e-IL" sz="1600" b="1" dirty="0" smtClean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e-IL" sz="1600" b="1" dirty="0" smtClean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e-IL" sz="1600" b="1" dirty="0" smtClean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e-IL" sz="1600" b="1" dirty="0" smtClean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Memorial</a:t>
                      </a:r>
                      <a:r>
                        <a:rPr lang="en-US" sz="1600" b="1" baseline="0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day for Israel's fallen soldiers </a:t>
                      </a:r>
                      <a:r>
                        <a:rPr lang="he-IL" sz="16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.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0128" marR="50128" marT="0" marB="0">
                    <a:solidFill>
                      <a:srgbClr val="00B0F0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e-IL" sz="1600" b="1" dirty="0" smtClean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e-IL" sz="1600" b="1" dirty="0" smtClean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e-IL" sz="1600" b="1" dirty="0" smtClean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e-IL" sz="1600" b="1" dirty="0" smtClean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e-IL" sz="1600" b="1" dirty="0" smtClean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e-IL" sz="1600" b="1" dirty="0" smtClean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e-IL" sz="1600" b="1" dirty="0" smtClean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e-IL" sz="1600" b="1" dirty="0" smtClean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e-IL" sz="1600" b="1" dirty="0" smtClean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e-IL" sz="1600" b="1" dirty="0" smtClean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0"/>
                      <a:r>
                        <a:rPr lang="en-US" sz="1600" b="1" kern="1200" baseline="0" dirty="0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Independence day </a:t>
                      </a:r>
                      <a:endParaRPr lang="he-IL" sz="1600" b="1" kern="1200" baseline="0" dirty="0">
                        <a:solidFill>
                          <a:schemeClr val="dk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50128" marR="50128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86663844"/>
                  </a:ext>
                </a:extLst>
              </a:tr>
              <a:tr h="1706108"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Vera </a:t>
                      </a:r>
                      <a:r>
                        <a:rPr lang="en-US" sz="1600" b="1" dirty="0" err="1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Michlin</a:t>
                      </a:r>
                      <a:r>
                        <a:rPr lang="en-US" sz="16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600" b="1" dirty="0" err="1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Shapir</a:t>
                      </a:r>
                      <a:endParaRPr lang="en-US" sz="1600" b="1" dirty="0" smtClean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 "Russia - people</a:t>
                      </a:r>
                    </a:p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Society and Identity 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0128" marR="50128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Shlomo</a:t>
                      </a:r>
                      <a:r>
                        <a:rPr lang="en-US" sz="16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Kashi - "Russia's Involvement in the Middle East"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0128" marR="50128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The time of the commander of the IDF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0128" marR="50128" marT="0" marB="0">
                    <a:solidFill>
                      <a:schemeClr val="accent2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91043584"/>
                  </a:ext>
                </a:extLst>
              </a:tr>
              <a:tr h="2194706"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Zvi</a:t>
                      </a:r>
                      <a:r>
                        <a:rPr lang="en-US" sz="16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Magen</a:t>
                      </a:r>
                    </a:p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"Russia -</a:t>
                      </a:r>
                    </a:p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Interests,</a:t>
                      </a:r>
                    </a:p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economy"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0128" marR="50128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Yaakov </a:t>
                      </a:r>
                      <a:r>
                        <a:rPr lang="en-US" sz="1600" b="1" dirty="0" err="1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Livneh</a:t>
                      </a:r>
                      <a:r>
                        <a:rPr lang="en-US" sz="16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Ministry of Foreign Affairs "bilateral relations Israel and Russia</a:t>
                      </a:r>
                      <a:r>
                        <a:rPr lang="he-IL" sz="16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"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0128" marR="50128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Memorial Day and Independence Day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0128" marR="50128" marT="0" marB="0">
                    <a:solidFill>
                      <a:schemeClr val="accent2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81236853"/>
                  </a:ext>
                </a:extLst>
              </a:tr>
              <a:tr h="255487"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0128" marR="50128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Lunch</a:t>
                      </a:r>
                      <a:r>
                        <a:rPr lang="en-US" sz="1600" b="1" baseline="0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0128" marR="50128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0128" marR="50128" marT="0" marB="0"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40283431"/>
                  </a:ext>
                </a:extLst>
              </a:tr>
              <a:tr h="1217511"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Lunch in a Russian restaurant -PT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0128" marR="50128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Processing teams - preparation summary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0128" marR="50128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0128" marR="50128" marT="0" marB="0"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1991242"/>
                  </a:ext>
                </a:extLst>
              </a:tr>
              <a:tr h="973213"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6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0128" marR="50128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Preparation of simulation documents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0128" marR="50128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0128" marR="50128" marT="0" marB="0"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82826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317794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1631504" y="1268760"/>
            <a:ext cx="10297144" cy="4525963"/>
          </a:xfrm>
        </p:spPr>
        <p:txBody>
          <a:bodyPr>
            <a:noAutofit/>
          </a:bodyPr>
          <a:lstStyle/>
          <a:p>
            <a:pPr marL="0" indent="0" algn="l" rtl="0">
              <a:buNone/>
            </a:pPr>
            <a:r>
              <a:rPr lang="en-US" sz="2000" b="1" u="sng" dirty="0">
                <a:latin typeface="David" panose="020E0502060401010101" pitchFamily="34" charset="-79"/>
                <a:cs typeface="David" panose="020E0502060401010101" pitchFamily="34" charset="-79"/>
              </a:rPr>
              <a:t>Before the trip -</a:t>
            </a:r>
          </a:p>
          <a:p>
            <a:pPr algn="l" rtl="0">
              <a:buFont typeface="Arial" panose="020B0604020202020204" pitchFamily="34" charset="0"/>
              <a:buChar char="•"/>
            </a:pPr>
            <a:r>
              <a:rPr lang="en-US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Structuring learning </a:t>
            </a:r>
            <a:r>
              <a:rPr lang="en-US" b="1" dirty="0">
                <a:latin typeface="David" panose="020E0502060401010101" pitchFamily="34" charset="-79"/>
                <a:cs typeface="David" panose="020E0502060401010101" pitchFamily="34" charset="-79"/>
              </a:rPr>
              <a:t>and </a:t>
            </a:r>
            <a:r>
              <a:rPr lang="en-US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learning in Israel vs</a:t>
            </a:r>
            <a:r>
              <a:rPr lang="en-US" b="1" dirty="0">
                <a:latin typeface="David" panose="020E0502060401010101" pitchFamily="34" charset="-79"/>
                <a:cs typeface="David" panose="020E0502060401010101" pitchFamily="34" charset="-79"/>
              </a:rPr>
              <a:t>. the </a:t>
            </a:r>
            <a:r>
              <a:rPr lang="en-US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target </a:t>
            </a:r>
            <a:r>
              <a:rPr lang="en-US" b="1" dirty="0">
                <a:latin typeface="David" panose="020E0502060401010101" pitchFamily="34" charset="-79"/>
                <a:cs typeface="David" panose="020E0502060401010101" pitchFamily="34" charset="-79"/>
              </a:rPr>
              <a:t>c</a:t>
            </a:r>
            <a:r>
              <a:rPr lang="en-US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ountry </a:t>
            </a:r>
            <a:r>
              <a:rPr lang="en-US" b="1" dirty="0">
                <a:latin typeface="David" panose="020E0502060401010101" pitchFamily="34" charset="-79"/>
                <a:cs typeface="David" panose="020E0502060401010101" pitchFamily="34" charset="-79"/>
              </a:rPr>
              <a:t>in </a:t>
            </a:r>
            <a:r>
              <a:rPr lang="en-US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national security contexts </a:t>
            </a:r>
            <a:r>
              <a:rPr lang="en-US" b="1" dirty="0">
                <a:latin typeface="David" panose="020E0502060401010101" pitchFamily="34" charset="-79"/>
                <a:cs typeface="David" panose="020E0502060401010101" pitchFamily="34" charset="-79"/>
              </a:rPr>
              <a:t>(the "Pantheon" Model)</a:t>
            </a:r>
          </a:p>
          <a:p>
            <a:pPr algn="l" rtl="0">
              <a:buFont typeface="Arial" panose="020B0604020202020204" pitchFamily="34" charset="0"/>
              <a:buChar char="•"/>
            </a:pPr>
            <a:r>
              <a:rPr lang="en-US" b="1" dirty="0">
                <a:latin typeface="David" panose="020E0502060401010101" pitchFamily="34" charset="-79"/>
                <a:cs typeface="David" panose="020E0502060401010101" pitchFamily="34" charset="-79"/>
              </a:rPr>
              <a:t>Basic data booklet - Russia - Eyal </a:t>
            </a:r>
            <a:r>
              <a:rPr lang="en-US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Calif</a:t>
            </a:r>
            <a:endParaRPr lang="en-US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l" rtl="0">
              <a:buFont typeface="Arial" panose="020B0604020202020204" pitchFamily="34" charset="0"/>
              <a:buChar char="•"/>
            </a:pPr>
            <a:r>
              <a:rPr lang="en-US" b="1" dirty="0">
                <a:latin typeface="David" panose="020E0502060401010101" pitchFamily="34" charset="-79"/>
                <a:cs typeface="David" panose="020E0502060401010101" pitchFamily="34" charset="-79"/>
              </a:rPr>
              <a:t>Formulation of research and ratification questions</a:t>
            </a:r>
          </a:p>
          <a:p>
            <a:pPr marL="0" indent="0" algn="l" rtl="0">
              <a:buNone/>
            </a:pPr>
            <a:r>
              <a:rPr lang="en-US" sz="2000" b="1" u="sng" dirty="0">
                <a:latin typeface="David" panose="020E0502060401010101" pitchFamily="34" charset="-79"/>
                <a:cs typeface="David" panose="020E0502060401010101" pitchFamily="34" charset="-79"/>
              </a:rPr>
              <a:t>After trip - to view (the day after landing ...)</a:t>
            </a:r>
          </a:p>
          <a:p>
            <a:pPr algn="l" rtl="0">
              <a:buFont typeface="Arial" panose="020B0604020202020204" pitchFamily="34" charset="0"/>
              <a:buChar char="•"/>
            </a:pPr>
            <a:r>
              <a:rPr lang="en-US" b="1" dirty="0">
                <a:latin typeface="David" panose="020E0502060401010101" pitchFamily="34" charset="-79"/>
                <a:cs typeface="David" panose="020E0502060401010101" pitchFamily="34" charset="-79"/>
              </a:rPr>
              <a:t>Insights - what we observed, what we learned, what surprised us, how we changed, how we see ourselves following the visit</a:t>
            </a:r>
          </a:p>
          <a:p>
            <a:pPr algn="l" rtl="0">
              <a:buFont typeface="Arial" panose="020B0604020202020204" pitchFamily="34" charset="0"/>
              <a:buChar char="•"/>
            </a:pPr>
            <a:r>
              <a:rPr lang="en-US" b="1" dirty="0">
                <a:latin typeface="David" panose="020E0502060401010101" pitchFamily="34" charset="-79"/>
                <a:cs typeface="David" panose="020E0502060401010101" pitchFamily="34" charset="-79"/>
              </a:rPr>
              <a:t>Responding to research questions - Presentation up to 15 slides</a:t>
            </a:r>
          </a:p>
          <a:p>
            <a:pPr marL="0" indent="0" algn="l" rtl="0">
              <a:buNone/>
            </a:pPr>
            <a:r>
              <a:rPr lang="en-US" sz="2000" b="1" u="sng" dirty="0">
                <a:latin typeface="David" panose="020E0502060401010101" pitchFamily="34" charset="-79"/>
                <a:cs typeface="David" panose="020E0502060401010101" pitchFamily="34" charset="-79"/>
              </a:rPr>
              <a:t>After the trip - for submission </a:t>
            </a:r>
            <a:r>
              <a:rPr lang="en-US" sz="2000" b="1" dirty="0">
                <a:latin typeface="David" panose="020E0502060401010101" pitchFamily="34" charset="-79"/>
                <a:cs typeface="David" panose="020E0502060401010101" pitchFamily="34" charset="-79"/>
              </a:rPr>
              <a:t>- a short group summary of the learning including answering questions.</a:t>
            </a:r>
            <a:endParaRPr lang="en-US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l" rtl="0">
              <a:buFont typeface="Arial" panose="020B0604020202020204" pitchFamily="34" charset="0"/>
              <a:buChar char="•"/>
            </a:pPr>
            <a:r>
              <a:rPr lang="en-US" b="1" dirty="0">
                <a:latin typeface="David" panose="020E0502060401010101" pitchFamily="34" charset="-79"/>
                <a:cs typeface="David" panose="020E0502060401010101" pitchFamily="34" charset="-79"/>
              </a:rPr>
              <a:t>Slideshow - Eyal </a:t>
            </a:r>
            <a:r>
              <a:rPr lang="en-US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Calif </a:t>
            </a:r>
            <a:r>
              <a:rPr lang="en-US" b="1" dirty="0">
                <a:latin typeface="David" panose="020E0502060401010101" pitchFamily="34" charset="-79"/>
                <a:cs typeface="David" panose="020E0502060401010101" pitchFamily="34" charset="-79"/>
              </a:rPr>
              <a:t>+ Chen</a:t>
            </a:r>
          </a:p>
          <a:p>
            <a:pPr algn="l" rtl="0">
              <a:buFont typeface="Arial" panose="020B0604020202020204" pitchFamily="34" charset="0"/>
              <a:buChar char="•"/>
            </a:pPr>
            <a:r>
              <a:rPr lang="en-US" b="1" dirty="0">
                <a:latin typeface="David" panose="020E0502060401010101" pitchFamily="34" charset="-79"/>
                <a:cs typeface="David" panose="020E0502060401010101" pitchFamily="34" charset="-79"/>
              </a:rPr>
              <a:t>Summary Tour Report - Maya + Eyal C</a:t>
            </a:r>
            <a:r>
              <a:rPr lang="en-US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alif </a:t>
            </a:r>
            <a:r>
              <a:rPr lang="en-US" b="1" dirty="0">
                <a:latin typeface="David" panose="020E0502060401010101" pitchFamily="34" charset="-79"/>
                <a:cs typeface="David" panose="020E0502060401010101" pitchFamily="34" charset="-79"/>
              </a:rPr>
              <a:t>+ Chen</a:t>
            </a:r>
          </a:p>
          <a:p>
            <a:pPr algn="l" rtl="0">
              <a:buFont typeface="Arial" panose="020B0604020202020204" pitchFamily="34" charset="0"/>
              <a:buChar char="•"/>
            </a:pPr>
            <a:r>
              <a:rPr lang="en-US" b="1" dirty="0">
                <a:latin typeface="David" panose="020E0502060401010101" pitchFamily="34" charset="-79"/>
                <a:cs typeface="David" panose="020E0502060401010101" pitchFamily="34" charset="-79"/>
              </a:rPr>
              <a:t>Tour </a:t>
            </a:r>
            <a:r>
              <a:rPr lang="en-US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itinerary </a:t>
            </a:r>
            <a:r>
              <a:rPr lang="en-US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- </a:t>
            </a:r>
            <a:r>
              <a:rPr lang="en-US" b="1" dirty="0">
                <a:latin typeface="David" panose="020E0502060401010101" pitchFamily="34" charset="-79"/>
                <a:cs typeface="David" panose="020E0502060401010101" pitchFamily="34" charset="-79"/>
              </a:rPr>
              <a:t>Chen</a:t>
            </a:r>
            <a:endParaRPr lang="he-IL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כותרת 4"/>
          <p:cNvSpPr txBox="1">
            <a:spLocks/>
          </p:cNvSpPr>
          <p:nvPr/>
        </p:nvSpPr>
        <p:spPr>
          <a:xfrm>
            <a:off x="2592925" y="44624"/>
            <a:ext cx="7770275" cy="7768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normAutofit fontScale="97500"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latin typeface="David" panose="020E0502060401010101" pitchFamily="34" charset="-79"/>
                <a:cs typeface="David" panose="020E0502060401010101" pitchFamily="34" charset="-79"/>
              </a:rPr>
              <a:t>Learning </a:t>
            </a:r>
            <a:r>
              <a:rPr lang="en-US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Outcomes</a:t>
            </a:r>
            <a:endParaRPr lang="he-IL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60013166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שן מתפתל">
  <a:themeElements>
    <a:clrScheme name="עשן מתפתל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עשן מתפתל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עשן מתפתל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ערכת נושא של Offic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של Offic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3044</TotalTime>
  <Words>1113</Words>
  <Application>Microsoft Office PowerPoint</Application>
  <PresentationFormat>Widescreen</PresentationFormat>
  <Paragraphs>346</Paragraphs>
  <Slides>12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Calibri</vt:lpstr>
      <vt:lpstr>Century Gothic</vt:lpstr>
      <vt:lpstr>David</vt:lpstr>
      <vt:lpstr>Gisha</vt:lpstr>
      <vt:lpstr>Heebo</vt:lpstr>
      <vt:lpstr>Tahoma</vt:lpstr>
      <vt:lpstr>Wingdings 3</vt:lpstr>
      <vt:lpstr>עשן מתפתל</vt:lpstr>
      <vt:lpstr>The Russian Bear</vt:lpstr>
      <vt:lpstr>Strategic Studies Road Map</vt:lpstr>
      <vt:lpstr>PowerPoint Presentation</vt:lpstr>
      <vt:lpstr>Outline</vt:lpstr>
      <vt:lpstr>Outline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Highlights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סיור מב"ל לדרום</dc:title>
  <dc:creator>USER</dc:creator>
  <cp:lastModifiedBy>Mamram</cp:lastModifiedBy>
  <cp:revision>290</cp:revision>
  <cp:lastPrinted>2017-10-15T04:06:39Z</cp:lastPrinted>
  <dcterms:created xsi:type="dcterms:W3CDTF">2017-09-23T04:50:33Z</dcterms:created>
  <dcterms:modified xsi:type="dcterms:W3CDTF">2019-03-21T10:45:14Z</dcterms:modified>
</cp:coreProperties>
</file>