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6" r:id="rId1"/>
  </p:sldMasterIdLst>
  <p:notesMasterIdLst>
    <p:notesMasterId r:id="rId14"/>
  </p:notesMasterIdLst>
  <p:handoutMasterIdLst>
    <p:handoutMasterId r:id="rId15"/>
  </p:handoutMasterIdLst>
  <p:sldIdLst>
    <p:sldId id="341" r:id="rId2"/>
    <p:sldId id="355" r:id="rId3"/>
    <p:sldId id="336" r:id="rId4"/>
    <p:sldId id="346" r:id="rId5"/>
    <p:sldId id="347" r:id="rId6"/>
    <p:sldId id="334" r:id="rId7"/>
    <p:sldId id="353" r:id="rId8"/>
    <p:sldId id="352" r:id="rId9"/>
    <p:sldId id="348" r:id="rId10"/>
    <p:sldId id="354" r:id="rId11"/>
    <p:sldId id="349" r:id="rId12"/>
    <p:sldId id="351" r:id="rId13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184" autoAdjust="0"/>
    <p:restoredTop sz="94431" autoAdjust="0"/>
  </p:normalViewPr>
  <p:slideViewPr>
    <p:cSldViewPr>
      <p:cViewPr varScale="1">
        <p:scale>
          <a:sx n="38" d="100"/>
          <a:sy n="38" d="100"/>
        </p:scale>
        <p:origin x="84" y="1398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21 מרץ 19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e-IL" altLang="he-IL" smtClean="0"/>
          </a:p>
        </p:txBody>
      </p:sp>
      <p:sp>
        <p:nvSpPr>
          <p:cNvPr id="2765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5B961D85-2FD0-4C30-88C1-EA42734F6030}" type="slidenum">
              <a:rPr lang="he-IL" altLang="he-IL" smtClean="0"/>
              <a:pPr algn="l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he-IL" altLang="he-IL" smtClean="0"/>
          </a:p>
        </p:txBody>
      </p:sp>
    </p:spTree>
    <p:extLst>
      <p:ext uri="{BB962C8B-B14F-4D97-AF65-F5344CB8AC3E}">
        <p14:creationId xmlns:p14="http://schemas.microsoft.com/office/powerpoint/2010/main" val="665729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4172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7791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8599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633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032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02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065213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322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18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214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4641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4595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4B962-D926-424B-AC00-FE1E0ECB640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55010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BC6-D13C-45A2-AF61-CB59F6BA3E10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5219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2188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לבן 2">
            <a:extLst/>
          </p:cNvPr>
          <p:cNvSpPr/>
          <p:nvPr userDrawn="1"/>
        </p:nvSpPr>
        <p:spPr>
          <a:xfrm>
            <a:off x="-1588" y="0"/>
            <a:ext cx="12192001" cy="6858000"/>
          </a:xfrm>
          <a:prstGeom prst="rect">
            <a:avLst/>
          </a:prstGeom>
          <a:solidFill>
            <a:srgbClr val="222B3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5" name="מלבן 3">
            <a:extLst/>
          </p:cNvPr>
          <p:cNvSpPr/>
          <p:nvPr userDrawn="1"/>
        </p:nvSpPr>
        <p:spPr>
          <a:xfrm>
            <a:off x="0" y="0"/>
            <a:ext cx="12192000" cy="963613"/>
          </a:xfrm>
          <a:prstGeom prst="rect">
            <a:avLst/>
          </a:prstGeom>
          <a:solidFill>
            <a:srgbClr val="222B34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cxnSp>
        <p:nvCxnSpPr>
          <p:cNvPr id="6" name="מחבר ישר 4">
            <a:extLst/>
          </p:cNvPr>
          <p:cNvCxnSpPr>
            <a:cxnSpLocks/>
          </p:cNvCxnSpPr>
          <p:nvPr userDrawn="1"/>
        </p:nvCxnSpPr>
        <p:spPr>
          <a:xfrm>
            <a:off x="5354638" y="971550"/>
            <a:ext cx="1482725" cy="0"/>
          </a:xfrm>
          <a:prstGeom prst="line">
            <a:avLst/>
          </a:prstGeom>
          <a:ln w="76200">
            <a:solidFill>
              <a:srgbClr val="FCC2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כותרת 14">
            <a:extLst/>
          </p:cNvPr>
          <p:cNvSpPr>
            <a:spLocks noGrp="1"/>
          </p:cNvSpPr>
          <p:nvPr>
            <p:ph type="title"/>
          </p:nvPr>
        </p:nvSpPr>
        <p:spPr>
          <a:xfrm>
            <a:off x="0" y="186492"/>
            <a:ext cx="12192000" cy="6901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lvl1pPr>
              <a:defRPr lang="he-IL" sz="4200" spc="90">
                <a:solidFill>
                  <a:schemeClr val="bg1"/>
                </a:solidFill>
                <a:latin typeface="Heebo" panose="00000500000000000000" pitchFamily="2" charset="-79"/>
                <a:ea typeface="+mn-ea"/>
                <a:cs typeface="Heebo" panose="00000500000000000000" pitchFamily="2" charset="-79"/>
              </a:defRPr>
            </a:lvl1pPr>
          </a:lstStyle>
          <a:p>
            <a:pPr lvl="0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6929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8764-B9AD-4A05-A31E-84CE4FE50E8B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7565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F28-7E3D-4A0D-8B1D-EAD0E195C731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81263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2186-3A27-43FD-BA50-C25F08521E08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A0ECE5F2-81AA-4605-B028-6FBA391056AF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75234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AA41-A953-4132-9B44-4E0513AEC4FC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0946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4BA-5D86-457F-81D4-527350DD4C7A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504324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D48FB61-65B6-4A9E-8CC2-7814F08B8B2D}" type="datetime8">
              <a:rPr lang="he-IL" smtClean="0"/>
              <a:pPr algn="l"/>
              <a:t>21 מרץ 19</a:t>
            </a:fld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211119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3E8-9A85-485B-94B7-5D103837E152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577366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574E-2143-4A91-B2C8-A980D1F6D781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24421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69999-6F67-4D06-AF2F-1AEEB328493D}" type="datetime8">
              <a:rPr lang="he-IL" smtClean="0"/>
              <a:pPr/>
              <a:t>21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3131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×ª××¦××ª ×ª××× × ×¢×××¨ ××× ×¨××¡× ×ª××× ××ª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877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42113" y="719428"/>
            <a:ext cx="8911687" cy="1280890"/>
          </a:xfrm>
        </p:spPr>
        <p:txBody>
          <a:bodyPr>
            <a:normAutofit fontScale="90000"/>
          </a:bodyPr>
          <a:lstStyle/>
          <a:p>
            <a:pPr algn="ctr" rtl="0"/>
            <a:r>
              <a:rPr lang="en-US" sz="8800" b="1" dirty="0">
                <a:solidFill>
                  <a:srgbClr val="FF0000"/>
                </a:solidFill>
              </a:rPr>
              <a:t>The Russian Bear</a:t>
            </a:r>
            <a:endParaRPr lang="he-IL" sz="8800" b="1" dirty="0">
              <a:solidFill>
                <a:srgbClr val="FF0000"/>
              </a:solidFill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838200" y="55303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400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r>
              <a:rPr lang="en-US" sz="8800" b="1" dirty="0">
                <a:solidFill>
                  <a:srgbClr val="002060"/>
                </a:solidFill>
              </a:rPr>
              <a:t>The neighborhood bully and the </a:t>
            </a:r>
            <a:r>
              <a:rPr lang="en-US" sz="8800" b="1" dirty="0" smtClean="0">
                <a:solidFill>
                  <a:srgbClr val="002060"/>
                </a:solidFill>
              </a:rPr>
              <a:t>hotheads </a:t>
            </a:r>
            <a:r>
              <a:rPr lang="en-US" sz="8800" b="1" dirty="0">
                <a:solidFill>
                  <a:srgbClr val="002060"/>
                </a:solidFill>
              </a:rPr>
              <a:t>-</a:t>
            </a:r>
          </a:p>
          <a:p>
            <a:pPr algn="ctr" rtl="0"/>
            <a:r>
              <a:rPr lang="en-US" sz="8800" b="1" dirty="0">
                <a:solidFill>
                  <a:srgbClr val="002060"/>
                </a:solidFill>
              </a:rPr>
              <a:t>A </a:t>
            </a:r>
            <a:r>
              <a:rPr lang="en-US" sz="8800" b="1" dirty="0" smtClean="0">
                <a:solidFill>
                  <a:srgbClr val="002060"/>
                </a:solidFill>
              </a:rPr>
              <a:t>continued love </a:t>
            </a:r>
            <a:r>
              <a:rPr lang="en-US" sz="8800" b="1" dirty="0">
                <a:solidFill>
                  <a:srgbClr val="002060"/>
                </a:solidFill>
              </a:rPr>
              <a:t>story</a:t>
            </a:r>
            <a:r>
              <a:rPr lang="he-IL" sz="8800" b="1" dirty="0" smtClean="0">
                <a:solidFill>
                  <a:srgbClr val="002060"/>
                </a:solidFill>
              </a:rPr>
              <a:t>....</a:t>
            </a:r>
            <a:endParaRPr lang="he-IL" sz="8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576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55440" y="1148056"/>
            <a:ext cx="10134600" cy="5707062"/>
          </a:xfrm>
          <a:noFill/>
        </p:spPr>
        <p:txBody>
          <a:bodyPr>
            <a:noAutofit/>
          </a:bodyPr>
          <a:lstStyle/>
          <a:p>
            <a:pPr lvl="2" algn="just" rtl="0"/>
            <a:endParaRPr lang="he-IL" sz="28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2" algn="just" rtl="0"/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800" b="1" dirty="0">
                <a:latin typeface="David" panose="020E0502060401010101" pitchFamily="34" charset="-79"/>
                <a:cs typeface="David" panose="020E0502060401010101" pitchFamily="34" charset="-79"/>
              </a:rPr>
              <a:t>What is the strategic culture, the strategic approach, and how the "others" are </a:t>
            </a:r>
            <a:r>
              <a:rPr lang="en-US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expressed</a:t>
            </a:r>
            <a:endParaRPr lang="en-US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2" algn="just" rtl="0"/>
            <a:r>
              <a:rPr lang="en-US" sz="2800" b="1" dirty="0">
                <a:latin typeface="David" panose="020E0502060401010101" pitchFamily="34" charset="-79"/>
                <a:cs typeface="David" panose="020E0502060401010101" pitchFamily="34" charset="-79"/>
              </a:rPr>
              <a:t>  Presentation of the structure of the government vis-a-vis the outside and the interior, and how decisions are made (slide 1</a:t>
            </a:r>
            <a:r>
              <a:rPr lang="en-US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en-US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914400" lvl="2" indent="0" algn="just" rtl="0">
              <a:buNone/>
            </a:pPr>
            <a:r>
              <a:rPr lang="en-US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			(</a:t>
            </a:r>
            <a:r>
              <a:rPr lang="en-US" sz="2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Responsibility - Maya, Shay </a:t>
            </a:r>
            <a:r>
              <a:rPr lang="en-US" sz="2800" b="1" dirty="0" err="1" smtClean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Hannuna</a:t>
            </a:r>
            <a:r>
              <a:rPr lang="en-US" sz="28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en-US" sz="2800" b="1" dirty="0" smtClean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Nathans)</a:t>
            </a:r>
            <a:endParaRPr lang="he-IL" sz="3600" b="1" dirty="0">
              <a:solidFill>
                <a:srgbClr val="00B0F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/>
            <a:r>
              <a:rPr lang="en-US" sz="4400" b="1" dirty="0">
                <a:latin typeface="David" panose="020E0502060401010101" pitchFamily="34" charset="-79"/>
                <a:cs typeface="David" panose="020E0502060401010101" pitchFamily="34" charset="-79"/>
              </a:rPr>
              <a:t>Learning Products - Unification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344342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10762" y="1150938"/>
            <a:ext cx="10134600" cy="5707062"/>
          </a:xfrm>
          <a:noFill/>
        </p:spPr>
        <p:txBody>
          <a:bodyPr>
            <a:noAutofit/>
          </a:bodyPr>
          <a:lstStyle/>
          <a:p>
            <a:pPr algn="just" rtl="0"/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Political Aspect </a:t>
            </a:r>
            <a:r>
              <a:rPr lang="en-US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– Russian-US influence, Russian-NATO 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- Implications and Influence on Israel's Foreign Policy.</a:t>
            </a:r>
          </a:p>
          <a:p>
            <a:pPr marL="0" indent="0" algn="just" rtl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								(</a:t>
            </a:r>
            <a:r>
              <a:rPr lang="en-US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Responsibility - </a:t>
            </a:r>
            <a:r>
              <a:rPr lang="en-US" sz="2400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Itzik</a:t>
            </a:r>
            <a:r>
              <a:rPr lang="en-US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Cohen, Eros)</a:t>
            </a:r>
          </a:p>
          <a:p>
            <a:pPr algn="just" rtl="0"/>
            <a:r>
              <a:rPr lang="en-US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Security 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aspect - What are the Russian interests in the Middle East and Israel, and their influence on Israel's security concept</a:t>
            </a:r>
          </a:p>
          <a:p>
            <a:pPr marL="0" indent="0" algn="just" rtl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								(</a:t>
            </a:r>
            <a:r>
              <a:rPr lang="en-US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Responsibility - </a:t>
            </a:r>
            <a:r>
              <a:rPr lang="en-US" sz="2400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Tishler</a:t>
            </a:r>
            <a:r>
              <a:rPr lang="en-US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en-US" sz="2400" b="1" dirty="0" err="1" smtClean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Wach</a:t>
            </a:r>
            <a:r>
              <a:rPr lang="en-US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algn="just" rtl="0"/>
            <a:r>
              <a:rPr lang="en-US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Economic 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Aspect - Economic Significance and Potential for Israel - Russia Trade.</a:t>
            </a:r>
          </a:p>
          <a:p>
            <a:pPr marL="0" indent="0" algn="just" rtl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								(</a:t>
            </a:r>
            <a:r>
              <a:rPr lang="en-US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Responsibility - Eyal </a:t>
            </a:r>
            <a:r>
              <a:rPr lang="en-US" sz="2400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Argov</a:t>
            </a:r>
            <a:r>
              <a:rPr lang="en-US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Shin Fong, Raju)</a:t>
            </a:r>
          </a:p>
          <a:p>
            <a:pPr algn="just" rtl="0"/>
            <a:r>
              <a:rPr lang="en-US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Social </a:t>
            </a:r>
            <a:r>
              <a:rPr lang="en-US" sz="2400" b="1" dirty="0">
                <a:latin typeface="David" panose="020E0502060401010101" pitchFamily="34" charset="-79"/>
                <a:cs typeface="David" panose="020E0502060401010101" pitchFamily="34" charset="-79"/>
              </a:rPr>
              <a:t>Perspective - Challenges and trends of social depth in Russia and the potential and risks inherent in them from an Israeli perspective.</a:t>
            </a:r>
          </a:p>
          <a:p>
            <a:pPr marL="0" indent="0" algn="just" rtl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								(</a:t>
            </a:r>
            <a:r>
              <a:rPr lang="en-US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Responsibility - </a:t>
            </a:r>
            <a:r>
              <a:rPr lang="en-US" sz="2400" b="1" dirty="0" smtClean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Shafshak</a:t>
            </a:r>
            <a:r>
              <a:rPr lang="en-US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en-US" sz="2400" b="1" dirty="0" err="1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Anat</a:t>
            </a:r>
            <a:r>
              <a:rPr lang="en-US" sz="2400" b="1" dirty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Chen)</a:t>
            </a:r>
            <a:endParaRPr lang="en-US" b="1" dirty="0">
              <a:solidFill>
                <a:srgbClr val="00B0F0"/>
              </a:solidFill>
            </a:endParaRPr>
          </a:p>
          <a:p>
            <a:pPr marL="914400" lvl="2" indent="0" algn="just" rtl="0">
              <a:buNone/>
            </a:pPr>
            <a:endParaRPr lang="en-US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 rtl="0">
              <a:buNone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Research </a:t>
            </a:r>
            <a:r>
              <a:rPr lang="en-US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Questions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12764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33600" y="1423317"/>
            <a:ext cx="8229600" cy="5102027"/>
          </a:xfrm>
          <a:noFill/>
        </p:spPr>
        <p:txBody>
          <a:bodyPr>
            <a:noAutofit/>
          </a:bodyPr>
          <a:lstStyle/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Planning of days of preparation - Chen </a:t>
            </a:r>
            <a:r>
              <a:rPr lang="en-US" sz="2000" b="1" dirty="0" err="1">
                <a:latin typeface="David" panose="020E0502060401010101" pitchFamily="34" charset="-79"/>
                <a:cs typeface="David" panose="020E0502060401010101" pitchFamily="34" charset="-79"/>
              </a:rPr>
              <a:t>Almog</a:t>
            </a:r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Building a Tour Portfolio - Chen </a:t>
            </a:r>
            <a:r>
              <a:rPr lang="en-US" sz="2000" b="1" dirty="0" err="1">
                <a:latin typeface="David" panose="020E0502060401010101" pitchFamily="34" charset="-79"/>
                <a:cs typeface="David" panose="020E0502060401010101" pitchFamily="34" charset="-79"/>
              </a:rPr>
              <a:t>Almog</a:t>
            </a:r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Photographic documentation - Eyal </a:t>
            </a:r>
            <a:r>
              <a:rPr lang="en-US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Calif</a:t>
            </a:r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Written documentation lectures - Maya</a:t>
            </a: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D</a:t>
            </a:r>
            <a:r>
              <a:rPr lang="en-US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ress </a:t>
            </a:r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code</a:t>
            </a: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Codes of behavior and discourse</a:t>
            </a: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Security emphasis</a:t>
            </a: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P</a:t>
            </a:r>
            <a:r>
              <a:rPr lang="en-US" sz="2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hones</a:t>
            </a:r>
            <a:endParaRPr lang="en-US" sz="20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Research questions and reading materials - preparation before, accuracy and other improvement</a:t>
            </a:r>
          </a:p>
          <a:p>
            <a:pPr algn="just" rtl="0"/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Research after the trip and a group summary for submission</a:t>
            </a:r>
            <a:endParaRPr lang="he-IL" sz="2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2592925" y="260648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 fontScale="90000"/>
          </a:bodyPr>
          <a:lstStyle/>
          <a:p>
            <a:pPr algn="ctr" rtl="0"/>
            <a:r>
              <a:rPr lang="en-US" sz="4400" b="1" dirty="0">
                <a:latin typeface="David" panose="020E0502060401010101" pitchFamily="34" charset="-79"/>
                <a:cs typeface="David" panose="020E0502060401010101" pitchFamily="34" charset="-79"/>
              </a:rPr>
              <a:t>Highlights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40747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0" y="185738"/>
            <a:ext cx="12192000" cy="738664"/>
          </a:xfrm>
        </p:spPr>
        <p:txBody>
          <a:bodyPr/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Strategic Studies Road Map</a:t>
            </a:r>
            <a:endParaRPr dirty="0"/>
          </a:p>
        </p:txBody>
      </p:sp>
      <p:grpSp>
        <p:nvGrpSpPr>
          <p:cNvPr id="3" name="קבוצה 2"/>
          <p:cNvGrpSpPr>
            <a:grpSpLocks/>
          </p:cNvGrpSpPr>
          <p:nvPr/>
        </p:nvGrpSpPr>
        <p:grpSpPr bwMode="auto">
          <a:xfrm>
            <a:off x="134938" y="957263"/>
            <a:ext cx="1609725" cy="5803900"/>
            <a:chOff x="10399770" y="956895"/>
            <a:chExt cx="1610635" cy="5803799"/>
          </a:xfrm>
        </p:grpSpPr>
        <p:sp>
          <p:nvSpPr>
            <p:cNvPr id="10" name="מלבן 9">
              <a:extLst/>
            </p:cNvPr>
            <p:cNvSpPr/>
            <p:nvPr/>
          </p:nvSpPr>
          <p:spPr>
            <a:xfrm>
              <a:off x="10399770" y="956895"/>
              <a:ext cx="1610635" cy="1141392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0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Strategic </a:t>
              </a:r>
              <a:r>
                <a:rPr lang="en-US" sz="1600" b="1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Thought</a:t>
              </a:r>
              <a:endParaRPr lang="he-IL" sz="1600" b="1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12" name="מלבן 11">
              <a:extLst/>
            </p:cNvPr>
            <p:cNvSpPr/>
            <p:nvPr/>
          </p:nvSpPr>
          <p:spPr>
            <a:xfrm>
              <a:off x="10399770" y="2193535"/>
              <a:ext cx="1578867" cy="55879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The development of military strategic thought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3" name="מלבן 22">
              <a:extLst/>
            </p:cNvPr>
            <p:cNvSpPr/>
            <p:nvPr/>
          </p:nvSpPr>
          <p:spPr>
            <a:xfrm>
              <a:off x="10399770" y="2847574"/>
              <a:ext cx="1578867" cy="684201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The history of strategic thought and the development of conventional warfare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4" name="מלבן 23">
              <a:extLst/>
            </p:cNvPr>
            <p:cNvSpPr/>
            <p:nvPr/>
          </p:nvSpPr>
          <p:spPr>
            <a:xfrm>
              <a:off x="10399770" y="3627024"/>
              <a:ext cx="1578867" cy="68420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The history of strategic thought at the age of hybrid warfare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5" name="מלבן 24">
              <a:extLst/>
            </p:cNvPr>
            <p:cNvSpPr/>
            <p:nvPr/>
          </p:nvSpPr>
          <p:spPr>
            <a:xfrm>
              <a:off x="10399770" y="4406472"/>
              <a:ext cx="1578867" cy="55879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The history of strategic thought in the nuclear era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6" name="מלבן 25">
              <a:extLst/>
            </p:cNvPr>
            <p:cNvSpPr/>
            <p:nvPr/>
          </p:nvSpPr>
          <p:spPr>
            <a:xfrm>
              <a:off x="10399770" y="5060511"/>
              <a:ext cx="1578867" cy="56037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Intelligence diagnosis and strategic planning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7" name="מלבן 26">
              <a:extLst/>
            </p:cNvPr>
            <p:cNvSpPr/>
            <p:nvPr/>
          </p:nvSpPr>
          <p:spPr>
            <a:xfrm>
              <a:off x="10399770" y="5701849"/>
              <a:ext cx="1578867" cy="56037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Russian strategy in the Middle East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8" name="מלבן 27">
              <a:extLst/>
            </p:cNvPr>
            <p:cNvSpPr/>
            <p:nvPr/>
          </p:nvSpPr>
          <p:spPr>
            <a:xfrm>
              <a:off x="10399770" y="6355888"/>
              <a:ext cx="1578867" cy="404806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Cyber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1" name="קבוצה 10"/>
          <p:cNvGrpSpPr>
            <a:grpSpLocks/>
          </p:cNvGrpSpPr>
          <p:nvPr/>
        </p:nvGrpSpPr>
        <p:grpSpPr bwMode="auto">
          <a:xfrm>
            <a:off x="1836738" y="955675"/>
            <a:ext cx="1627187" cy="5805488"/>
            <a:chOff x="8680875" y="987657"/>
            <a:chExt cx="1626501" cy="5037220"/>
          </a:xfrm>
        </p:grpSpPr>
        <p:sp>
          <p:nvSpPr>
            <p:cNvPr id="9" name="מלבן 8">
              <a:extLst/>
            </p:cNvPr>
            <p:cNvSpPr/>
            <p:nvPr/>
          </p:nvSpPr>
          <p:spPr>
            <a:xfrm>
              <a:off x="8696743" y="987657"/>
              <a:ext cx="1610633" cy="991741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0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Strategic </a:t>
              </a:r>
              <a:r>
                <a:rPr lang="en-US" sz="1600" b="1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Thinking</a:t>
              </a:r>
              <a:endParaRPr lang="he-IL" sz="1600" b="1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29" name="מלבן 28">
              <a:extLst/>
            </p:cNvPr>
            <p:cNvSpPr/>
            <p:nvPr/>
          </p:nvSpPr>
          <p:spPr>
            <a:xfrm>
              <a:off x="8680875" y="2090970"/>
              <a:ext cx="1578896" cy="455925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Conceptualization and levels of action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0" name="מלבן 29">
              <a:extLst/>
            </p:cNvPr>
            <p:cNvSpPr/>
            <p:nvPr/>
          </p:nvSpPr>
          <p:spPr>
            <a:xfrm>
              <a:off x="8680875" y="2646069"/>
              <a:ext cx="1578896" cy="54959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Strategic thinking challenges and competing approaches 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1" name="מלבן 30">
              <a:extLst/>
            </p:cNvPr>
            <p:cNvSpPr/>
            <p:nvPr/>
          </p:nvSpPr>
          <p:spPr>
            <a:xfrm>
              <a:off x="8680875" y="3293456"/>
              <a:ext cx="1578896" cy="56061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“Bulgaria” case </a:t>
              </a: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study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2" name="מלבן 31">
              <a:extLst/>
            </p:cNvPr>
            <p:cNvSpPr/>
            <p:nvPr/>
          </p:nvSpPr>
          <p:spPr>
            <a:xfrm>
              <a:off x="8680875" y="3951862"/>
              <a:ext cx="1578896" cy="59780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“</a:t>
              </a:r>
              <a:r>
                <a:rPr lang="en-US" sz="1050" dirty="0" err="1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Maarachot</a:t>
              </a:r>
              <a:r>
                <a:rPr lang="en-US" sz="105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”: systematic thinking, complex system and the systematic level</a:t>
              </a:r>
              <a:endParaRPr lang="he-IL" sz="105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3" name="מלבן 32">
              <a:extLst/>
            </p:cNvPr>
            <p:cNvSpPr/>
            <p:nvPr/>
          </p:nvSpPr>
          <p:spPr>
            <a:xfrm>
              <a:off x="8680875" y="4618532"/>
              <a:ext cx="1578896" cy="29476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Processing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4" name="מלבן 33">
              <a:extLst/>
            </p:cNvPr>
            <p:cNvSpPr/>
            <p:nvPr/>
          </p:nvSpPr>
          <p:spPr>
            <a:xfrm>
              <a:off x="8680875" y="5011097"/>
              <a:ext cx="1578896" cy="101378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Strategy as design, planning and execution (institutional learning and implementation) 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3" name="קבוצה 12"/>
          <p:cNvGrpSpPr>
            <a:grpSpLocks/>
          </p:cNvGrpSpPr>
          <p:nvPr/>
        </p:nvGrpSpPr>
        <p:grpSpPr bwMode="auto">
          <a:xfrm>
            <a:off x="7042150" y="955675"/>
            <a:ext cx="1611312" cy="3106738"/>
            <a:chOff x="6993715" y="955327"/>
            <a:chExt cx="1610632" cy="3106460"/>
          </a:xfrm>
        </p:grpSpPr>
        <p:sp>
          <p:nvSpPr>
            <p:cNvPr id="8" name="מלבן 7">
              <a:extLst/>
            </p:cNvPr>
            <p:cNvSpPr/>
            <p:nvPr/>
          </p:nvSpPr>
          <p:spPr>
            <a:xfrm>
              <a:off x="6993715" y="955327"/>
              <a:ext cx="1610632" cy="1142898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0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Second </a:t>
              </a:r>
              <a:r>
                <a:rPr lang="en-US" sz="1600" b="1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Experience</a:t>
              </a:r>
              <a:endParaRPr lang="en-US" sz="1600" b="1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8" name="מלבן 37">
              <a:extLst/>
            </p:cNvPr>
            <p:cNvSpPr/>
            <p:nvPr/>
          </p:nvSpPr>
          <p:spPr>
            <a:xfrm>
              <a:off x="7009583" y="2193466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Background and references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39" name="מלבן 38">
              <a:extLst/>
            </p:cNvPr>
            <p:cNvSpPr/>
            <p:nvPr/>
          </p:nvSpPr>
          <p:spPr>
            <a:xfrm>
              <a:off x="7009583" y="2847458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Experiencing the Design Approach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40" name="מלבן 39">
              <a:extLst/>
            </p:cNvPr>
            <p:cNvSpPr/>
            <p:nvPr/>
          </p:nvSpPr>
          <p:spPr>
            <a:xfrm>
              <a:off x="7009583" y="3501449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Lifting of the veil summary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4" name="קבוצה 13"/>
          <p:cNvGrpSpPr>
            <a:grpSpLocks/>
          </p:cNvGrpSpPr>
          <p:nvPr/>
        </p:nvGrpSpPr>
        <p:grpSpPr bwMode="auto">
          <a:xfrm>
            <a:off x="5307012" y="1019174"/>
            <a:ext cx="1610666" cy="3043239"/>
            <a:chOff x="5306569" y="1018819"/>
            <a:chExt cx="1611574" cy="3042968"/>
          </a:xfrm>
        </p:grpSpPr>
        <p:sp>
          <p:nvSpPr>
            <p:cNvPr id="7" name="מלבן 6">
              <a:extLst/>
            </p:cNvPr>
            <p:cNvSpPr/>
            <p:nvPr/>
          </p:nvSpPr>
          <p:spPr>
            <a:xfrm>
              <a:off x="5307511" y="1018819"/>
              <a:ext cx="1610632" cy="898445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0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First </a:t>
              </a:r>
              <a:r>
                <a:rPr lang="en-US" sz="1600" b="1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Experience</a:t>
              </a:r>
              <a:endParaRPr lang="en-US" sz="1600" b="1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47" name="מלבן 46">
              <a:extLst/>
            </p:cNvPr>
            <p:cNvSpPr/>
            <p:nvPr/>
          </p:nvSpPr>
          <p:spPr>
            <a:xfrm>
              <a:off x="5306569" y="2193465"/>
              <a:ext cx="1578864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Background and references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48" name="מלבן 47">
              <a:extLst/>
            </p:cNvPr>
            <p:cNvSpPr/>
            <p:nvPr/>
          </p:nvSpPr>
          <p:spPr>
            <a:xfrm>
              <a:off x="5306569" y="2847457"/>
              <a:ext cx="1578864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Experiencing the Design Approach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49" name="מלבן 48">
              <a:extLst/>
            </p:cNvPr>
            <p:cNvSpPr/>
            <p:nvPr/>
          </p:nvSpPr>
          <p:spPr>
            <a:xfrm>
              <a:off x="5306569" y="3501449"/>
              <a:ext cx="1578864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Summary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5" name="קבוצה 14"/>
          <p:cNvGrpSpPr>
            <a:grpSpLocks/>
          </p:cNvGrpSpPr>
          <p:nvPr/>
        </p:nvGrpSpPr>
        <p:grpSpPr bwMode="auto">
          <a:xfrm>
            <a:off x="3587750" y="955675"/>
            <a:ext cx="1611313" cy="3106738"/>
            <a:chOff x="3587655" y="955328"/>
            <a:chExt cx="1610632" cy="3106459"/>
          </a:xfrm>
        </p:grpSpPr>
        <p:sp>
          <p:nvSpPr>
            <p:cNvPr id="6" name="מלבן 5">
              <a:extLst/>
            </p:cNvPr>
            <p:cNvSpPr/>
            <p:nvPr/>
          </p:nvSpPr>
          <p:spPr>
            <a:xfrm>
              <a:off x="3587655" y="955328"/>
              <a:ext cx="1610632" cy="1142897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0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Design Approach</a:t>
              </a:r>
            </a:p>
            <a:p>
              <a:pPr algn="ctr" rtl="0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”</a:t>
              </a:r>
              <a:endParaRPr lang="en-US" sz="1600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55" name="מלבן 54">
              <a:extLst/>
            </p:cNvPr>
            <p:cNvSpPr/>
            <p:nvPr/>
          </p:nvSpPr>
          <p:spPr>
            <a:xfrm>
              <a:off x="3603523" y="2193467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Systematic inquiry as a methodology to a design a strategy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56" name="מלבן 55">
              <a:extLst/>
            </p:cNvPr>
            <p:cNvSpPr/>
            <p:nvPr/>
          </p:nvSpPr>
          <p:spPr>
            <a:xfrm>
              <a:off x="3603523" y="2847458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Systematic inquiry as a methodology to a design a strategy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57" name="מלבן 56">
              <a:extLst/>
            </p:cNvPr>
            <p:cNvSpPr/>
            <p:nvPr/>
          </p:nvSpPr>
          <p:spPr>
            <a:xfrm>
              <a:off x="3603523" y="3501449"/>
              <a:ext cx="1578895" cy="560338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Experience – Inquiring the relevance gap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6" name="קבוצה 15"/>
          <p:cNvGrpSpPr>
            <a:grpSpLocks/>
          </p:cNvGrpSpPr>
          <p:nvPr/>
        </p:nvGrpSpPr>
        <p:grpSpPr bwMode="auto">
          <a:xfrm>
            <a:off x="8712200" y="955675"/>
            <a:ext cx="1611313" cy="3109913"/>
            <a:chOff x="1884626" y="950426"/>
            <a:chExt cx="1610632" cy="3111361"/>
          </a:xfrm>
        </p:grpSpPr>
        <p:sp>
          <p:nvSpPr>
            <p:cNvPr id="5" name="מלבן 4">
              <a:extLst/>
            </p:cNvPr>
            <p:cNvSpPr/>
            <p:nvPr/>
          </p:nvSpPr>
          <p:spPr>
            <a:xfrm>
              <a:off x="1884626" y="950426"/>
              <a:ext cx="1610632" cy="1148297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0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Third </a:t>
              </a:r>
              <a:r>
                <a:rPr lang="en-US" sz="1600" b="1" dirty="0" smtClean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Experience</a:t>
              </a:r>
              <a:endParaRPr lang="en-US" sz="1600" b="1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63" name="מלבן 62">
              <a:extLst/>
            </p:cNvPr>
            <p:cNvSpPr/>
            <p:nvPr/>
          </p:nvSpPr>
          <p:spPr>
            <a:xfrm>
              <a:off x="1900494" y="2194018"/>
              <a:ext cx="1578895" cy="55906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Background and references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64" name="מלבן 63">
              <a:extLst/>
            </p:cNvPr>
            <p:cNvSpPr/>
            <p:nvPr/>
          </p:nvSpPr>
          <p:spPr>
            <a:xfrm>
              <a:off x="1900494" y="2848372"/>
              <a:ext cx="1578895" cy="55906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Tour to the East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65" name="מלבן 64">
              <a:extLst/>
            </p:cNvPr>
            <p:cNvSpPr/>
            <p:nvPr/>
          </p:nvSpPr>
          <p:spPr>
            <a:xfrm>
              <a:off x="1900494" y="3502727"/>
              <a:ext cx="1578895" cy="559060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Summery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grpSp>
        <p:nvGrpSpPr>
          <p:cNvPr id="17" name="קבוצה 16"/>
          <p:cNvGrpSpPr>
            <a:grpSpLocks/>
          </p:cNvGrpSpPr>
          <p:nvPr/>
        </p:nvGrpSpPr>
        <p:grpSpPr bwMode="auto">
          <a:xfrm>
            <a:off x="10431463" y="955675"/>
            <a:ext cx="1609725" cy="5805488"/>
            <a:chOff x="181595" y="957281"/>
            <a:chExt cx="1610633" cy="5067595"/>
          </a:xfrm>
        </p:grpSpPr>
        <p:sp>
          <p:nvSpPr>
            <p:cNvPr id="4" name="מלבן 3">
              <a:extLst/>
            </p:cNvPr>
            <p:cNvSpPr/>
            <p:nvPr/>
          </p:nvSpPr>
          <p:spPr>
            <a:xfrm>
              <a:off x="181595" y="957281"/>
              <a:ext cx="1610633" cy="997722"/>
            </a:xfrm>
            <a:prstGeom prst="rect">
              <a:avLst/>
            </a:prstGeom>
            <a:solidFill>
              <a:srgbClr val="FCC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/>
            <a:lstStyle/>
            <a:p>
              <a:pPr algn="ctr" rtl="0" eaLnBrk="1" fontAlgn="auto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dirty="0">
                  <a:solidFill>
                    <a:srgbClr val="222B34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Public Corporate Strategy</a:t>
              </a:r>
              <a:endParaRPr lang="he-IL" sz="1600" dirty="0">
                <a:solidFill>
                  <a:srgbClr val="222B34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71" name="מלבן 70">
              <a:extLst/>
            </p:cNvPr>
            <p:cNvSpPr/>
            <p:nvPr/>
          </p:nvSpPr>
          <p:spPr>
            <a:xfrm>
              <a:off x="181595" y="2038146"/>
              <a:ext cx="1578865" cy="559833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The “evolution” of strategic thinking in the corporate world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72" name="מלבן 71">
              <a:extLst/>
            </p:cNvPr>
            <p:cNvSpPr/>
            <p:nvPr/>
          </p:nvSpPr>
          <p:spPr>
            <a:xfrm>
              <a:off x="181595" y="2706065"/>
              <a:ext cx="1578865" cy="429575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New approaches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73" name="מלבן 72">
              <a:extLst/>
            </p:cNvPr>
            <p:cNvSpPr/>
            <p:nvPr/>
          </p:nvSpPr>
          <p:spPr>
            <a:xfrm>
              <a:off x="181595" y="3243726"/>
              <a:ext cx="1578865" cy="559833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Diffusion of strategic thinking into the public sector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74" name="מלבן 73">
              <a:extLst/>
            </p:cNvPr>
            <p:cNvSpPr/>
            <p:nvPr/>
          </p:nvSpPr>
          <p:spPr>
            <a:xfrm>
              <a:off x="181595" y="3911646"/>
              <a:ext cx="1578865" cy="683163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Tasting menu.</a:t>
              </a:r>
            </a:p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A survey of the arsenal of tools used to support strategy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  <p:sp>
          <p:nvSpPr>
            <p:cNvPr id="75" name="מלבן 74">
              <a:extLst/>
            </p:cNvPr>
            <p:cNvSpPr/>
            <p:nvPr/>
          </p:nvSpPr>
          <p:spPr>
            <a:xfrm>
              <a:off x="181595" y="4702895"/>
              <a:ext cx="1578865" cy="654062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Presentation, competition and discussion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Real life scenario</a:t>
              </a:r>
            </a:p>
          </p:txBody>
        </p:sp>
        <p:sp>
          <p:nvSpPr>
            <p:cNvPr id="76" name="מלבן 75">
              <a:extLst/>
            </p:cNvPr>
            <p:cNvSpPr/>
            <p:nvPr/>
          </p:nvSpPr>
          <p:spPr>
            <a:xfrm>
              <a:off x="181595" y="5465043"/>
              <a:ext cx="1578865" cy="559833"/>
            </a:xfrm>
            <a:prstGeom prst="rect">
              <a:avLst/>
            </a:prstGeom>
            <a:solidFill>
              <a:srgbClr val="222B34">
                <a:alpha val="15000"/>
              </a:srgbClr>
            </a:solidFill>
            <a:ln w="28575">
              <a:solidFill>
                <a:srgbClr val="FCC20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bg1"/>
                  </a:solidFill>
                  <a:latin typeface="Heebo" panose="00000500000000000000" pitchFamily="2" charset="-79"/>
                  <a:cs typeface="Heebo" panose="00000500000000000000" pitchFamily="2" charset="-79"/>
                </a:rPr>
                <a:t>Case studies from the experience of senior officials</a:t>
              </a:r>
              <a:endParaRPr lang="he-IL" sz="1100" dirty="0">
                <a:solidFill>
                  <a:schemeClr val="bg1"/>
                </a:solidFill>
                <a:latin typeface="Heebo" panose="00000500000000000000" pitchFamily="2" charset="-79"/>
                <a:cs typeface="Heebo" panose="00000500000000000000" pitchFamily="2" charset="-79"/>
              </a:endParaRPr>
            </a:p>
          </p:txBody>
        </p:sp>
      </p:grpSp>
      <p:sp>
        <p:nvSpPr>
          <p:cNvPr id="50" name="מלבן מעוגל 3"/>
          <p:cNvSpPr/>
          <p:nvPr/>
        </p:nvSpPr>
        <p:spPr>
          <a:xfrm>
            <a:off x="8636297" y="859942"/>
            <a:ext cx="1728192" cy="352839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93948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4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pic>
        <p:nvPicPr>
          <p:cNvPr id="1027" name="Picture 3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xmlns="" id="{4DC10AD7-8CB0-4600-9965-0586FA68DD17}"/>
              </a:ext>
            </a:extLst>
          </p:cNvPr>
          <p:cNvSpPr txBox="1">
            <a:spLocks/>
          </p:cNvSpPr>
          <p:nvPr/>
        </p:nvSpPr>
        <p:spPr>
          <a:xfrm>
            <a:off x="2471728" y="343798"/>
            <a:ext cx="9595601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just" rtl="0">
              <a:buFont typeface="Arial" panose="020B0604020202020204" pitchFamily="34" charset="0"/>
              <a:buChar char="•"/>
            </a:pPr>
            <a:endParaRPr lang="he-IL" b="1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0"/>
            <a:endParaRPr lang="he-IL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13984" y="-372241"/>
            <a:ext cx="13515762" cy="7545657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26267" y="1546766"/>
            <a:ext cx="4508217" cy="5549530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-240704" y="2132856"/>
            <a:ext cx="5472608" cy="36724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 rtl="0"/>
            <a:r>
              <a:rPr lang="en-US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What ever you want….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47653" y="6453336"/>
            <a:ext cx="4392488" cy="59690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/>
              <a:t>“A </a:t>
            </a:r>
            <a:r>
              <a:rPr lang="en-US" b="1" dirty="0"/>
              <a:t>strategy of war and </a:t>
            </a:r>
            <a:r>
              <a:rPr lang="en-US" b="1" dirty="0" smtClean="0"/>
              <a:t>peace”</a:t>
            </a:r>
            <a:endParaRPr lang="he-IL" b="1" dirty="0"/>
          </a:p>
        </p:txBody>
      </p:sp>
      <p:sp>
        <p:nvSpPr>
          <p:cNvPr id="7" name="Rectangle 6"/>
          <p:cNvSpPr/>
          <p:nvPr/>
        </p:nvSpPr>
        <p:spPr>
          <a:xfrm>
            <a:off x="1919536" y="1358116"/>
            <a:ext cx="1584176" cy="73102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>
                <a:solidFill>
                  <a:schemeClr val="bg1"/>
                </a:solidFill>
              </a:rPr>
              <a:t>Optional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88288" y="1358117"/>
            <a:ext cx="1584176" cy="6307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b="1" dirty="0" smtClean="0"/>
              <a:t>Mandatory</a:t>
            </a:r>
            <a:endParaRPr lang="he-IL" b="1" dirty="0"/>
          </a:p>
        </p:txBody>
      </p:sp>
      <p:sp>
        <p:nvSpPr>
          <p:cNvPr id="9" name="Rectangle 8"/>
          <p:cNvSpPr/>
          <p:nvPr/>
        </p:nvSpPr>
        <p:spPr>
          <a:xfrm>
            <a:off x="3968822" y="-110950"/>
            <a:ext cx="4464496" cy="99125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800" b="1" dirty="0"/>
              <a:t>Reading </a:t>
            </a:r>
            <a:r>
              <a:rPr lang="en-US" sz="2800" b="1" dirty="0" smtClean="0"/>
              <a:t>Materials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378146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819400" y="258804"/>
            <a:ext cx="7053542" cy="782681"/>
          </a:xfrm>
        </p:spPr>
        <p:txBody>
          <a:bodyPr>
            <a:normAutofit/>
          </a:bodyPr>
          <a:lstStyle/>
          <a:p>
            <a:pPr algn="ctr" rtl="0"/>
            <a:r>
              <a:rPr lang="en-US" sz="40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Outline</a:t>
            </a:r>
            <a:endParaRPr lang="he-IL" sz="4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2055953" y="1239882"/>
            <a:ext cx="8247285" cy="4783470"/>
            <a:chOff x="824948" y="1179443"/>
            <a:chExt cx="4320000" cy="3654471"/>
          </a:xfrm>
          <a:solidFill>
            <a:srgbClr val="C00000"/>
          </a:solidFill>
        </p:grpSpPr>
        <p:sp>
          <p:nvSpPr>
            <p:cNvPr id="5" name="מלבן מעוגל 4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0"/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The East-Russia 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tour of the INDC 46</a:t>
              </a:r>
              <a:r>
                <a:rPr lang="en-US" sz="2400" b="1" baseline="30000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class 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will take place on 12-16 May 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2019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6" name="מלבן מעוגל 5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0"/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The tour is part of the strategy 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echelons of 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the 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INDC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curriculum and is led by Chen </a:t>
              </a:r>
              <a:r>
                <a:rPr lang="en-US" sz="2400" b="1" dirty="0" err="1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Almog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, under the guidance of the staff instructor Rafi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Shcutz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7" name="מלבן מעוגל 6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0"/>
              <a:r>
                <a:rPr lang="en-US" sz="20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This tour will be preceded by five days of preparation to be conducted at the Institute for National Security Studies (INSS), the National Intelligence Institute and external tours</a:t>
              </a:r>
            </a:p>
          </p:txBody>
        </p:sp>
        <p:sp>
          <p:nvSpPr>
            <p:cNvPr id="8" name="מלבן מעוגל 7"/>
            <p:cNvSpPr/>
            <p:nvPr/>
          </p:nvSpPr>
          <p:spPr>
            <a:xfrm>
              <a:off x="1092957" y="4041914"/>
              <a:ext cx="4051991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0"/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Academic 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course of 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3 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w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eakly hours- 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Group final assignment</a:t>
              </a:r>
            </a:p>
          </p:txBody>
        </p:sp>
      </p:grpSp>
      <p:pic>
        <p:nvPicPr>
          <p:cNvPr id="9" name="תמונה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34" y="4832045"/>
            <a:ext cx="2933381" cy="201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2228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819400" y="258804"/>
            <a:ext cx="7053542" cy="782681"/>
          </a:xfrm>
        </p:spPr>
        <p:txBody>
          <a:bodyPr>
            <a:normAutofit/>
          </a:bodyPr>
          <a:lstStyle/>
          <a:p>
            <a:pPr algn="ctr" rtl="0"/>
            <a:r>
              <a:rPr lang="en-US" sz="4000" b="1" dirty="0">
                <a:latin typeface="David" panose="020E0502060401010101" pitchFamily="34" charset="-79"/>
                <a:cs typeface="David" panose="020E0502060401010101" pitchFamily="34" charset="-79"/>
              </a:rPr>
              <a:t>Outline</a:t>
            </a:r>
            <a:endParaRPr lang="he-IL" sz="40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2055953" y="1239882"/>
            <a:ext cx="8247285" cy="4783470"/>
            <a:chOff x="824948" y="1179443"/>
            <a:chExt cx="4320000" cy="3654471"/>
          </a:xfrm>
          <a:gradFill>
            <a:gsLst>
              <a:gs pos="55000">
                <a:schemeClr val="accent3">
                  <a:lumMod val="75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</p:grpSpPr>
        <p:sp>
          <p:nvSpPr>
            <p:cNvPr id="5" name="מלבן מעוגל 4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0"/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Objective: To recognize Russia as a central actor in the international system characterized by "different" strategic 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thinking.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6" name="מלבן מעוגל 5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0"/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Knowledge of culture, heritage and 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roots , “DNA”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7" name="מלבן מעוגל 6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0"/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Understanding national security 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and the 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strategic culture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8" name="מלבן מעוגל 7"/>
            <p:cNvSpPr/>
            <p:nvPr/>
          </p:nvSpPr>
          <p:spPr>
            <a:xfrm>
              <a:off x="824948" y="4041914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0"/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 meaningful experiential learning (I 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didn’t  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say fun ...)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03403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1">
            <a:extLst>
              <a:ext uri="{FF2B5EF4-FFF2-40B4-BE49-F238E27FC236}">
                <a16:creationId xmlns:a16="http://schemas.microsoft.com/office/drawing/2014/main" xmlns="" id="{4DC10AD7-8CB0-4600-9965-0586FA68DD17}"/>
              </a:ext>
            </a:extLst>
          </p:cNvPr>
          <p:cNvSpPr txBox="1">
            <a:spLocks/>
          </p:cNvSpPr>
          <p:nvPr/>
        </p:nvSpPr>
        <p:spPr>
          <a:xfrm>
            <a:off x="2471728" y="343798"/>
            <a:ext cx="9595601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endParaRPr lang="he-IL" sz="1000" b="1" dirty="0"/>
          </a:p>
        </p:txBody>
      </p:sp>
      <p:sp>
        <p:nvSpPr>
          <p:cNvPr id="8" name="מלבן מעוגל 7"/>
          <p:cNvSpPr/>
          <p:nvPr/>
        </p:nvSpPr>
        <p:spPr>
          <a:xfrm>
            <a:off x="2855640" y="-66713"/>
            <a:ext cx="662473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3200" b="1" dirty="0">
                <a:latin typeface="David" panose="020E0502060401010101" pitchFamily="34" charset="-79"/>
                <a:cs typeface="David" panose="020E0502060401010101" pitchFamily="34" charset="-79"/>
              </a:rPr>
              <a:t>Participants</a:t>
            </a:r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609245"/>
              </p:ext>
            </p:extLst>
          </p:nvPr>
        </p:nvGraphicFramePr>
        <p:xfrm>
          <a:off x="1487488" y="773464"/>
          <a:ext cx="9937103" cy="6048659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72735">
                  <a:extLst>
                    <a:ext uri="{9D8B030D-6E8A-4147-A177-3AD203B41FA5}">
                      <a16:colId xmlns:a16="http://schemas.microsoft.com/office/drawing/2014/main" xmlns="" val="1313405153"/>
                    </a:ext>
                  </a:extLst>
                </a:gridCol>
                <a:gridCol w="4596217">
                  <a:extLst>
                    <a:ext uri="{9D8B030D-6E8A-4147-A177-3AD203B41FA5}">
                      <a16:colId xmlns:a16="http://schemas.microsoft.com/office/drawing/2014/main" xmlns="" val="1913407435"/>
                    </a:ext>
                  </a:extLst>
                </a:gridCol>
                <a:gridCol w="3768151">
                  <a:extLst>
                    <a:ext uri="{9D8B030D-6E8A-4147-A177-3AD203B41FA5}">
                      <a16:colId xmlns:a16="http://schemas.microsoft.com/office/drawing/2014/main" xmlns="" val="3944812403"/>
                    </a:ext>
                  </a:extLst>
                </a:gridCol>
              </a:tblGrid>
              <a:tr h="281016">
                <a:tc>
                  <a:txBody>
                    <a:bodyPr/>
                    <a:lstStyle/>
                    <a:p>
                      <a:pPr algn="ctr" rtl="0"/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Rafi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Shcutz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 Leading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Instructor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2228013"/>
                  </a:ext>
                </a:extLst>
              </a:tr>
              <a:tr h="327877"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Week end </a:t>
                      </a:r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Chen </a:t>
                      </a:r>
                      <a:r>
                        <a:rPr lang="en-US" sz="11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Almog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(4) - Leading Participant</a:t>
                      </a:r>
                      <a:endParaRPr lang="he-IL" sz="11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7341937"/>
                  </a:ext>
                </a:extLst>
              </a:tr>
              <a:tr h="45984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Week end </a:t>
                      </a:r>
                      <a:endParaRPr lang="he-IL" sz="11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Eyal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Argov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(1)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2850841"/>
                  </a:ext>
                </a:extLst>
              </a:tr>
              <a:tr h="281016">
                <a:tc>
                  <a:txBody>
                    <a:bodyPr/>
                    <a:lstStyle/>
                    <a:p>
                      <a:pPr algn="ctr" rtl="0"/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Raju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Baijal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1)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2804225"/>
                  </a:ext>
                </a:extLst>
              </a:tr>
              <a:tr h="281016">
                <a:tc>
                  <a:txBody>
                    <a:bodyPr/>
                    <a:lstStyle/>
                    <a:p>
                      <a:pPr algn="ctr" rtl="0"/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Eros</a:t>
                      </a:r>
                      <a:r>
                        <a:rPr lang="en-US" sz="12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Zaniboni</a:t>
                      </a:r>
                      <a:r>
                        <a:rPr lang="en-US" sz="12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(2)</a:t>
                      </a:r>
                      <a:endParaRPr lang="he-IL" sz="12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498208"/>
                  </a:ext>
                </a:extLst>
              </a:tr>
              <a:tr h="281016">
                <a:tc>
                  <a:txBody>
                    <a:bodyPr/>
                    <a:lstStyle/>
                    <a:p>
                      <a:pPr algn="ctr" rtl="0"/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Teng</a:t>
                      </a: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Shin</a:t>
                      </a:r>
                      <a:r>
                        <a:rPr lang="en-US" sz="12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Fong </a:t>
                      </a:r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(2)</a:t>
                      </a:r>
                      <a:endParaRPr lang="he-IL" sz="12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28850531"/>
                  </a:ext>
                </a:extLst>
              </a:tr>
              <a:tr h="281016">
                <a:tc>
                  <a:txBody>
                    <a:bodyPr/>
                    <a:lstStyle/>
                    <a:p>
                      <a:pPr algn="ctr" rtl="0"/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Omer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Tishler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458721"/>
                  </a:ext>
                </a:extLst>
              </a:tr>
              <a:tr h="281016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Kosher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Itzik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Cohen (2)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3177033"/>
                  </a:ext>
                </a:extLst>
              </a:tr>
              <a:tr h="45984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Week end </a:t>
                      </a:r>
                      <a:endParaRPr lang="he-IL" sz="11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Shafshak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(2)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1591707"/>
                  </a:ext>
                </a:extLst>
              </a:tr>
              <a:tr h="459846">
                <a:tc>
                  <a:txBody>
                    <a:bodyPr/>
                    <a:lstStyle/>
                    <a:p>
                      <a:pPr algn="ctr" rtl="0"/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Shay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Hannuna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(2)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3045416"/>
                  </a:ext>
                </a:extLst>
              </a:tr>
              <a:tr h="281016">
                <a:tc>
                  <a:txBody>
                    <a:bodyPr/>
                    <a:lstStyle/>
                    <a:p>
                      <a:pPr algn="ctr" rtl="0"/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Yair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Nathans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(3)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7850082"/>
                  </a:ext>
                </a:extLst>
              </a:tr>
              <a:tr h="281016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Weekend 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Maya Goldschmidt (3)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3330647"/>
                  </a:ext>
                </a:extLst>
              </a:tr>
              <a:tr h="281016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Kosher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Yehuda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Wach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(3)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3954353"/>
                  </a:ext>
                </a:extLst>
              </a:tr>
              <a:tr h="281016"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Weekend 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Eyal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Calif (4)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9975673"/>
                  </a:ext>
                </a:extLst>
              </a:tr>
              <a:tr h="432564">
                <a:tc>
                  <a:txBody>
                    <a:bodyPr/>
                    <a:lstStyle/>
                    <a:p>
                      <a:pPr algn="ctr" rtl="0"/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Kosher / Vegetarian, Weekend</a:t>
                      </a:r>
                      <a:endParaRPr lang="he-IL" sz="105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Anat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Chen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89901863"/>
                  </a:ext>
                </a:extLst>
              </a:tr>
              <a:tr h="81750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Kosher / Vegetarian, Weekend</a:t>
                      </a:r>
                      <a:endParaRPr lang="he-IL" sz="1100" b="1" dirty="0" smtClean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Ester 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Hagag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6576236"/>
                  </a:ext>
                </a:extLst>
              </a:tr>
              <a:tr h="281016">
                <a:tc>
                  <a:txBody>
                    <a:bodyPr/>
                    <a:lstStyle/>
                    <a:p>
                      <a:pPr algn="ctr" rtl="0"/>
                      <a:r>
                        <a:rPr lang="he-IL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05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Yonathan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05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Sayada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05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Marom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 Chief Instructor</a:t>
                      </a:r>
                      <a:endParaRPr lang="he-IL" sz="105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</a:t>
                      </a:r>
                      <a:endParaRPr lang="he-IL" sz="12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4994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73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0"/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rtl="0"/>
            <a:endParaRPr lang="he-IL" dirty="0"/>
          </a:p>
        </p:txBody>
      </p:sp>
      <p:graphicFrame>
        <p:nvGraphicFramePr>
          <p:cNvPr id="8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85366"/>
              </p:ext>
            </p:extLst>
          </p:nvPr>
        </p:nvGraphicFramePr>
        <p:xfrm>
          <a:off x="0" y="0"/>
          <a:ext cx="12192001" cy="7621832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536357">
                  <a:extLst>
                    <a:ext uri="{9D8B030D-6E8A-4147-A177-3AD203B41FA5}">
                      <a16:colId xmlns:a16="http://schemas.microsoft.com/office/drawing/2014/main" xmlns="" val="2006921609"/>
                    </a:ext>
                  </a:extLst>
                </a:gridCol>
                <a:gridCol w="2576491">
                  <a:extLst>
                    <a:ext uri="{9D8B030D-6E8A-4147-A177-3AD203B41FA5}">
                      <a16:colId xmlns:a16="http://schemas.microsoft.com/office/drawing/2014/main" xmlns="" val="3168005034"/>
                    </a:ext>
                  </a:extLst>
                </a:gridCol>
                <a:gridCol w="2410731">
                  <a:extLst>
                    <a:ext uri="{9D8B030D-6E8A-4147-A177-3AD203B41FA5}">
                      <a16:colId xmlns:a16="http://schemas.microsoft.com/office/drawing/2014/main" xmlns="" val="329664948"/>
                    </a:ext>
                  </a:extLst>
                </a:gridCol>
                <a:gridCol w="2576491">
                  <a:extLst>
                    <a:ext uri="{9D8B030D-6E8A-4147-A177-3AD203B41FA5}">
                      <a16:colId xmlns:a16="http://schemas.microsoft.com/office/drawing/2014/main" xmlns="" val="4058724446"/>
                    </a:ext>
                  </a:extLst>
                </a:gridCol>
                <a:gridCol w="2091931">
                  <a:extLst>
                    <a:ext uri="{9D8B030D-6E8A-4147-A177-3AD203B41FA5}">
                      <a16:colId xmlns:a16="http://schemas.microsoft.com/office/drawing/2014/main" xmlns="" val="1064955416"/>
                    </a:ext>
                  </a:extLst>
                </a:gridCol>
              </a:tblGrid>
              <a:tr h="18479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16/05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 smtClean="0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12/05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7139503"/>
                  </a:ext>
                </a:extLst>
              </a:tr>
              <a:tr h="18749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INDC</a:t>
                      </a:r>
                      <a:r>
                        <a:rPr lang="he-IL" sz="12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dress code 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</a:t>
                      </a:r>
                      <a:r>
                        <a:rPr lang="he-IL" sz="1200" b="1" dirty="0" smtClean="0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</a:t>
                      </a:r>
                      <a:r>
                        <a:rPr lang="en-US" sz="12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Suit</a:t>
                      </a:r>
                      <a:r>
                        <a:rPr lang="en-US" sz="1200" b="1" dirty="0" err="1" smtClean="0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8825261"/>
                  </a:ext>
                </a:extLst>
              </a:tr>
              <a:tr h="35602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/>
                        <a:t>Uniform</a:t>
                      </a:r>
                      <a:r>
                        <a:rPr lang="en-US" sz="1200" baseline="0" dirty="0" smtClean="0"/>
                        <a:t> </a:t>
                      </a:r>
                      <a:endParaRPr lang="he-IL" sz="1200" dirty="0" smtClean="0"/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Suit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INDC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dress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Code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7294671"/>
                  </a:ext>
                </a:extLst>
              </a:tr>
              <a:tr h="187490">
                <a:tc rowSpan="5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Victory Park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Great Patriotic War Museum (World War II)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Economic situation and its impact on internal policy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Ambassador of Israel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 Russia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65073729"/>
                  </a:ext>
                </a:extLst>
              </a:tr>
              <a:tr h="19381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687330"/>
                  </a:ext>
                </a:extLst>
              </a:tr>
              <a:tr h="18749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Military Academy 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Tour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Foreign policy and security 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Internal political situation 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25681064"/>
                  </a:ext>
                </a:extLst>
              </a:tr>
              <a:tr h="58143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Landing at DME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(LY 611)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8489965"/>
                  </a:ext>
                </a:extLst>
              </a:tr>
              <a:tr h="3813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Russian policy in the Middle East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Foreign Policy Russia in Middle East 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9087769"/>
                  </a:ext>
                </a:extLst>
              </a:tr>
              <a:tr h="187490">
                <a:tc rowSpan="5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en-US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En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route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to the Jerusalem restaurant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Travel to the Foreign Ministry +lunch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34708"/>
                  </a:ext>
                </a:extLst>
              </a:tr>
              <a:tr h="14957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9671067"/>
                  </a:ext>
                </a:extLst>
              </a:tr>
              <a:tr h="46677">
                <a:tc vMerge="1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Russia - Middle East</a:t>
                      </a: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Deputy Foreign Minister for the Middle East and Africa and the President's envoy to the region,</a:t>
                      </a: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Michael </a:t>
                      </a:r>
                      <a:r>
                        <a:rPr lang="en-US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Bogdanov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Foreign Policy Planning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39092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Defense attaché 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9142014"/>
                  </a:ext>
                </a:extLst>
              </a:tr>
              <a:tr h="6688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Guided tour of the Kremlin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6384649"/>
                  </a:ext>
                </a:extLst>
              </a:tr>
              <a:tr h="381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Concluding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lunch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(Jerusalem Restaurant)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Walking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to the city center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endParaRPr lang="he-IL" sz="1200" dirty="0" smtClean="0"/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87620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Metro Tour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And the old </a:t>
                      </a:r>
                      <a:r>
                        <a:rPr lang="en-US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Arbat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street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8268069"/>
                  </a:ext>
                </a:extLst>
              </a:tr>
              <a:tr h="4485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506837"/>
                  </a:ext>
                </a:extLst>
              </a:tr>
              <a:tr h="337502">
                <a:tc rowSpan="4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612749"/>
                  </a:ext>
                </a:extLst>
              </a:tr>
              <a:tr h="25585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INDC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dress 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Code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356240"/>
                  </a:ext>
                </a:extLst>
              </a:tr>
              <a:tr h="22792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 time +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Introductory tour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Central Moscow / Kremlin Complex</a:t>
                      </a:r>
                      <a:endParaRPr lang="he-IL" sz="1200" dirty="0" smtClean="0"/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43565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Strategy and national security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:a16="http://schemas.microsoft.com/office/drawing/2014/main" xmlns="" val="326190532"/>
                  </a:ext>
                </a:extLst>
              </a:tr>
              <a:tr h="332552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Driving to the airport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ׁ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3626074"/>
                  </a:ext>
                </a:extLst>
              </a:tr>
              <a:tr h="3813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Processing teams 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Representation measures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1713807"/>
                  </a:ext>
                </a:extLst>
              </a:tr>
              <a:tr h="18749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3281330"/>
                  </a:ext>
                </a:extLst>
              </a:tr>
              <a:tr h="18749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 ride to the show </a:t>
                      </a:r>
                      <a:endParaRPr lang="he-IL" sz="1200" dirty="0"/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Independence Day Reception at the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Embassy of Israel in Moscow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Night tour in Moscow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9912693"/>
                  </a:ext>
                </a:extLst>
              </a:tr>
              <a:tr h="18749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Culture - performance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8554665"/>
                  </a:ext>
                </a:extLst>
              </a:tr>
              <a:tr h="18749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Free evening </a:t>
                      </a:r>
                      <a:r>
                        <a:rPr lang="en-US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dinevening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2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Indepenner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1003823"/>
                  </a:ext>
                </a:extLst>
              </a:tr>
              <a:tr h="16853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Landing</a:t>
                      </a:r>
                      <a:r>
                        <a:rPr lang="en-US" sz="12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in DME</a:t>
                      </a:r>
                      <a:endParaRPr lang="en-US" sz="12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9903106"/>
                  </a:ext>
                </a:extLst>
              </a:tr>
              <a:tr h="18749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7466744"/>
                  </a:ext>
                </a:extLst>
              </a:tr>
              <a:tr h="18749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9831935"/>
                  </a:ext>
                </a:extLst>
              </a:tr>
              <a:tr h="38130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Bus</a:t>
                      </a:r>
                      <a:r>
                        <a:rPr lang="en-US" sz="1200" b="1" i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: Pick up the hotel 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for those interested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8604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52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91026" y="9642"/>
            <a:ext cx="2293335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"</a:t>
            </a:r>
            <a:endParaRPr kumimoji="0" lang="he-IL" altLang="he-I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166732"/>
              </p:ext>
            </p:extLst>
          </p:nvPr>
        </p:nvGraphicFramePr>
        <p:xfrm>
          <a:off x="6805639" y="0"/>
          <a:ext cx="5375916" cy="6848938"/>
        </p:xfrm>
        <a:graphic>
          <a:graphicData uri="http://schemas.openxmlformats.org/drawingml/2006/table">
            <a:tbl>
              <a:tblPr rtl="1" firstRow="1" firstCol="1" bandRow="1">
                <a:tableStyleId>{793D81CF-94F2-401A-BA57-92F5A7B2D0C5}</a:tableStyleId>
              </a:tblPr>
              <a:tblGrid>
                <a:gridCol w="861958">
                  <a:extLst>
                    <a:ext uri="{9D8B030D-6E8A-4147-A177-3AD203B41FA5}">
                      <a16:colId xmlns:a16="http://schemas.microsoft.com/office/drawing/2014/main" xmlns="" val="1352583094"/>
                    </a:ext>
                  </a:extLst>
                </a:gridCol>
                <a:gridCol w="1319930">
                  <a:extLst>
                    <a:ext uri="{9D8B030D-6E8A-4147-A177-3AD203B41FA5}">
                      <a16:colId xmlns:a16="http://schemas.microsoft.com/office/drawing/2014/main" xmlns="" val="3070234587"/>
                    </a:ext>
                  </a:extLst>
                </a:gridCol>
                <a:gridCol w="1068987">
                  <a:extLst>
                    <a:ext uri="{9D8B030D-6E8A-4147-A177-3AD203B41FA5}">
                      <a16:colId xmlns:a16="http://schemas.microsoft.com/office/drawing/2014/main" xmlns="" val="3287144528"/>
                    </a:ext>
                  </a:extLst>
                </a:gridCol>
                <a:gridCol w="973088">
                  <a:extLst>
                    <a:ext uri="{9D8B030D-6E8A-4147-A177-3AD203B41FA5}">
                      <a16:colId xmlns:a16="http://schemas.microsoft.com/office/drawing/2014/main" xmlns="" val="1689295721"/>
                    </a:ext>
                  </a:extLst>
                </a:gridCol>
                <a:gridCol w="1151953">
                  <a:extLst>
                    <a:ext uri="{9D8B030D-6E8A-4147-A177-3AD203B41FA5}">
                      <a16:colId xmlns:a16="http://schemas.microsoft.com/office/drawing/2014/main" xmlns="" val="2236075125"/>
                    </a:ext>
                  </a:extLst>
                </a:gridCol>
              </a:tblGrid>
              <a:tr h="260342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28/4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29/4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30/4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1/5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2/5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xmlns="" val="2238130889"/>
                  </a:ext>
                </a:extLst>
              </a:tr>
              <a:tr h="992606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Introductions and introductions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Dima’s Day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INDC Schedule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Information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Security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xmlns="" val="4166430731"/>
                  </a:ext>
                </a:extLst>
              </a:tr>
              <a:tr h="1332240">
                <a:tc rowSpan="5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Independence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Learning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Presentation of the tour and research questions (Chen)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Dima - background lecture "Russia in the Three Stressing Periods"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rowSpan="5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Rafael Tour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Holocaust Remembrance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Day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xmlns="" val="1958030008"/>
                  </a:ext>
                </a:extLst>
              </a:tr>
              <a:tr h="106579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Russia - Government Structure and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Information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Lecture -  Shin Bet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xmlns="" val="2399527930"/>
                  </a:ext>
                </a:extLst>
              </a:tr>
              <a:tr h="26644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Lunch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.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xmlns="" val="29611905"/>
                  </a:ext>
                </a:extLst>
              </a:tr>
              <a:tr h="159868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"The Russian and Middle Eastern Security Concept"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Dima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The Movie “Brother 2”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Lecture of internal threats</a:t>
                      </a: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Shin Bet </a:t>
                      </a:r>
                      <a:endParaRPr lang="en-US" sz="16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- 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Gift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xmlns="" val="2641940144"/>
                  </a:ext>
                </a:extLst>
              </a:tr>
              <a:tr h="133224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Anna - Dado Center "The new Russian strategy"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Dima - Discussion and Summary of the Day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xmlns="" val="2331961962"/>
                  </a:ext>
                </a:extLst>
              </a:tr>
            </a:tbl>
          </a:graphicData>
        </a:graphic>
      </p:graphicFrame>
      <p:graphicFrame>
        <p:nvGraphicFramePr>
          <p:cNvPr id="9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318492"/>
              </p:ext>
            </p:extLst>
          </p:nvPr>
        </p:nvGraphicFramePr>
        <p:xfrm>
          <a:off x="-10407" y="0"/>
          <a:ext cx="6625053" cy="6861539"/>
        </p:xfrm>
        <a:graphic>
          <a:graphicData uri="http://schemas.openxmlformats.org/drawingml/2006/table">
            <a:tbl>
              <a:tblPr rtl="1" firstRow="1" firstCol="1" bandRow="1">
                <a:tableStyleId>{793D81CF-94F2-401A-BA57-92F5A7B2D0C5}</a:tableStyleId>
              </a:tblPr>
              <a:tblGrid>
                <a:gridCol w="1535120">
                  <a:extLst>
                    <a:ext uri="{9D8B030D-6E8A-4147-A177-3AD203B41FA5}">
                      <a16:colId xmlns:a16="http://schemas.microsoft.com/office/drawing/2014/main" xmlns="" val="2891160473"/>
                    </a:ext>
                  </a:extLst>
                </a:gridCol>
                <a:gridCol w="1741231">
                  <a:extLst>
                    <a:ext uri="{9D8B030D-6E8A-4147-A177-3AD203B41FA5}">
                      <a16:colId xmlns:a16="http://schemas.microsoft.com/office/drawing/2014/main" xmlns="" val="941659081"/>
                    </a:ext>
                  </a:extLst>
                </a:gridCol>
                <a:gridCol w="1035122">
                  <a:extLst>
                    <a:ext uri="{9D8B030D-6E8A-4147-A177-3AD203B41FA5}">
                      <a16:colId xmlns:a16="http://schemas.microsoft.com/office/drawing/2014/main" xmlns="" val="1199965806"/>
                    </a:ext>
                  </a:extLst>
                </a:gridCol>
                <a:gridCol w="1034368">
                  <a:extLst>
                    <a:ext uri="{9D8B030D-6E8A-4147-A177-3AD203B41FA5}">
                      <a16:colId xmlns:a16="http://schemas.microsoft.com/office/drawing/2014/main" xmlns="" val="715556533"/>
                    </a:ext>
                  </a:extLst>
                </a:gridCol>
                <a:gridCol w="1279212">
                  <a:extLst>
                    <a:ext uri="{9D8B030D-6E8A-4147-A177-3AD203B41FA5}">
                      <a16:colId xmlns:a16="http://schemas.microsoft.com/office/drawing/2014/main" xmlns="" val="775611788"/>
                    </a:ext>
                  </a:extLst>
                </a:gridCol>
              </a:tblGrid>
              <a:tr h="255487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5/5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6/5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7/5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8/5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9/5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extLst>
                  <a:ext uri="{0D108BD9-81ED-4DB2-BD59-A6C34878D82A}">
                    <a16:rowId xmlns:a16="http://schemas.microsoft.com/office/drawing/2014/main" xmlns="" val="3582773318"/>
                  </a:ext>
                </a:extLst>
              </a:tr>
              <a:tr h="255487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INSS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rowSpan="6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Memorial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day for Israel's fallen soldiers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.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rgbClr val="00B0F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Independence day </a:t>
                      </a:r>
                      <a:endParaRPr lang="he-IL" sz="1600" b="1" kern="1200" baseline="0" dirty="0">
                        <a:solidFill>
                          <a:schemeClr val="dk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6663844"/>
                  </a:ext>
                </a:extLst>
              </a:tr>
              <a:tr h="1706108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Vera 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Michlin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Shapir</a:t>
                      </a:r>
                      <a:endParaRPr lang="en-US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 "Russia - people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Society and Identity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Shlomo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Kashi - "Russia's Involvement in the Middle East"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time of the commander of the IDF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1043584"/>
                  </a:ext>
                </a:extLst>
              </a:tr>
              <a:tr h="2194706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Zvi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Magen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"Russia -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Interests,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economy"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Yaakov 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Livneh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Ministry of Foreign Affairs "bilateral relations Israel and Russia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Memorial Day and Independence Day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1236853"/>
                  </a:ext>
                </a:extLst>
              </a:tr>
              <a:tr h="255487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0283431"/>
                  </a:ext>
                </a:extLst>
              </a:tr>
              <a:tr h="1217511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Lunch in a Russian restaurant -PT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Processing teams - preparation summary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991242"/>
                  </a:ext>
                </a:extLst>
              </a:tr>
              <a:tr h="973213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Preparation of simulation documents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282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1779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631504" y="1268760"/>
            <a:ext cx="10297144" cy="4525963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000" b="1" u="sng" dirty="0">
                <a:latin typeface="David" panose="020E0502060401010101" pitchFamily="34" charset="-79"/>
                <a:cs typeface="David" panose="020E0502060401010101" pitchFamily="34" charset="-79"/>
              </a:rPr>
              <a:t>Before the trip -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Structuring learning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and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learning in Israel vs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. the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target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c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ountry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in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national security contexts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(the "Pantheon" Model)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Basic data booklet - Russia - Eyal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Calif</a:t>
            </a:r>
            <a:endParaRPr lang="en-US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Formulation of research and ratification questions</a:t>
            </a:r>
          </a:p>
          <a:p>
            <a:pPr marL="0" indent="0" algn="l" rtl="0">
              <a:buNone/>
            </a:pPr>
            <a:r>
              <a:rPr lang="en-US" sz="2000" b="1" u="sng" dirty="0">
                <a:latin typeface="David" panose="020E0502060401010101" pitchFamily="34" charset="-79"/>
                <a:cs typeface="David" panose="020E0502060401010101" pitchFamily="34" charset="-79"/>
              </a:rPr>
              <a:t>After trip - to view (the day after landing ...)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Insights - what we observed, what we learned, what surprised us, how we changed, how we see ourselves following the visit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Responding to research questions - Presentation up to 15 slides</a:t>
            </a:r>
          </a:p>
          <a:p>
            <a:pPr marL="0" indent="0" algn="l" rtl="0">
              <a:buNone/>
            </a:pPr>
            <a:r>
              <a:rPr lang="en-US" sz="2000" b="1" u="sng" dirty="0">
                <a:latin typeface="David" panose="020E0502060401010101" pitchFamily="34" charset="-79"/>
                <a:cs typeface="David" panose="020E0502060401010101" pitchFamily="34" charset="-79"/>
              </a:rPr>
              <a:t>After the trip - for submission </a:t>
            </a:r>
            <a:r>
              <a:rPr lang="en-US" sz="2000" b="1" dirty="0">
                <a:latin typeface="David" panose="020E0502060401010101" pitchFamily="34" charset="-79"/>
                <a:cs typeface="David" panose="020E0502060401010101" pitchFamily="34" charset="-79"/>
              </a:rPr>
              <a:t>- a short group summary of the learning including answering questions.</a:t>
            </a:r>
            <a:endParaRPr lang="en-US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Slideshow - Eyal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Calif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+ Chen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Summary Tour Report - Maya + Eyal C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alif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+ Chen</a:t>
            </a:r>
          </a:p>
          <a:p>
            <a:pPr algn="l" rtl="0">
              <a:buFont typeface="Arial" panose="020B0604020202020204" pitchFamily="34" charset="0"/>
              <a:buChar char="•"/>
            </a:pP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Tour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itinerary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Chen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  <a:t>Learning </a:t>
            </a:r>
            <a:r>
              <a:rPr lang="en-US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Outcomes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001316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3044</TotalTime>
  <Words>1113</Words>
  <Application>Microsoft Office PowerPoint</Application>
  <PresentationFormat>Widescreen</PresentationFormat>
  <Paragraphs>346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David</vt:lpstr>
      <vt:lpstr>Gisha</vt:lpstr>
      <vt:lpstr>Heebo</vt:lpstr>
      <vt:lpstr>Tahoma</vt:lpstr>
      <vt:lpstr>Wingdings 3</vt:lpstr>
      <vt:lpstr>עשן מתפתל</vt:lpstr>
      <vt:lpstr>The Russian Bear</vt:lpstr>
      <vt:lpstr>Strategic Studies Road Map</vt:lpstr>
      <vt:lpstr>PowerPoint Presentation</vt:lpstr>
      <vt:lpstr>Outline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Highlights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Mamram</cp:lastModifiedBy>
  <cp:revision>290</cp:revision>
  <cp:lastPrinted>2017-10-15T04:06:39Z</cp:lastPrinted>
  <dcterms:created xsi:type="dcterms:W3CDTF">2017-09-23T04:50:33Z</dcterms:created>
  <dcterms:modified xsi:type="dcterms:W3CDTF">2019-03-21T10:45:14Z</dcterms:modified>
</cp:coreProperties>
</file>