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8"/>
  </p:notesMasterIdLst>
  <p:handoutMasterIdLst>
    <p:handoutMasterId r:id="rId9"/>
  </p:handoutMasterIdLst>
  <p:sldIdLst>
    <p:sldId id="353" r:id="rId2"/>
    <p:sldId id="366" r:id="rId3"/>
    <p:sldId id="367" r:id="rId4"/>
    <p:sldId id="362" r:id="rId5"/>
    <p:sldId id="365" r:id="rId6"/>
    <p:sldId id="363" r:id="rId7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93407" autoAdjust="0"/>
  </p:normalViewPr>
  <p:slideViewPr>
    <p:cSldViewPr>
      <p:cViewPr varScale="1">
        <p:scale>
          <a:sx n="40" d="100"/>
          <a:sy n="40" d="100"/>
        </p:scale>
        <p:origin x="-72" y="-768"/>
      </p:cViewPr>
      <p:guideLst>
        <p:guide orient="horz" pos="2160"/>
        <p:guide pos="3840"/>
        <p:guide pos="6816"/>
        <p:guide pos="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07 מאי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948599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209458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39402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07 מאי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07 מאי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 txBox="1">
            <a:spLocks/>
          </p:cNvSpPr>
          <p:nvPr/>
        </p:nvSpPr>
        <p:spPr>
          <a:xfrm>
            <a:off x="3575720" y="6085"/>
            <a:ext cx="5616624" cy="61460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Tour Schedule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9182276"/>
              </p:ext>
            </p:extLst>
          </p:nvPr>
        </p:nvGraphicFramePr>
        <p:xfrm>
          <a:off x="191345" y="620687"/>
          <a:ext cx="12000654" cy="6268887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6550">
                  <a:extLst>
                    <a:ext uri="{9D8B030D-6E8A-4147-A177-3AD203B41FA5}">
                      <a16:colId xmlns:a16="http://schemas.microsoft.com/office/drawing/2014/main" xmlns="" val="2006921609"/>
                    </a:ext>
                  </a:extLst>
                </a:gridCol>
                <a:gridCol w="2536054">
                  <a:extLst>
                    <a:ext uri="{9D8B030D-6E8A-4147-A177-3AD203B41FA5}">
                      <a16:colId xmlns:a16="http://schemas.microsoft.com/office/drawing/2014/main" xmlns="" val="3168005034"/>
                    </a:ext>
                  </a:extLst>
                </a:gridCol>
                <a:gridCol w="2372897">
                  <a:extLst>
                    <a:ext uri="{9D8B030D-6E8A-4147-A177-3AD203B41FA5}">
                      <a16:colId xmlns:a16="http://schemas.microsoft.com/office/drawing/2014/main" xmlns="" val="329664948"/>
                    </a:ext>
                  </a:extLst>
                </a:gridCol>
                <a:gridCol w="2536054">
                  <a:extLst>
                    <a:ext uri="{9D8B030D-6E8A-4147-A177-3AD203B41FA5}">
                      <a16:colId xmlns:a16="http://schemas.microsoft.com/office/drawing/2014/main" xmlns="" val="4058724446"/>
                    </a:ext>
                  </a:extLst>
                </a:gridCol>
                <a:gridCol w="2059099">
                  <a:extLst>
                    <a:ext uri="{9D8B030D-6E8A-4147-A177-3AD203B41FA5}">
                      <a16:colId xmlns:a16="http://schemas.microsoft.com/office/drawing/2014/main" xmlns="" val="1064955416"/>
                    </a:ext>
                  </a:extLst>
                </a:gridCol>
              </a:tblGrid>
              <a:tr h="21502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</a:rPr>
                        <a:t>Thursday 16/05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+mn-cs"/>
                        </a:rPr>
                        <a:t> 15/05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12/05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Sunday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7139503"/>
                  </a:ext>
                </a:extLst>
              </a:tr>
              <a:tr h="645061"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Victory Park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Great Patriotic War Museum (World War II)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Relations between the powers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 of Israel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 Russia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“pioneers” flight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Saturday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evening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5073729"/>
                  </a:ext>
                </a:extLst>
              </a:tr>
              <a:tr h="57723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Visit to the Military 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Academy  t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our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Official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uniform)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policy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and Security Policy of  Russia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Landing at DME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(LY 611)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489965"/>
                  </a:ext>
                </a:extLst>
              </a:tr>
              <a:tr h="4300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Russian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policy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 the Middle East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 political situation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Traveling +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preparation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9087769"/>
                  </a:ext>
                </a:extLst>
              </a:tr>
              <a:tr h="215020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Foreign Ministry + lunch</a:t>
                      </a:r>
                      <a:r>
                        <a:rPr lang="en-US" sz="11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1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4708"/>
                  </a:ext>
                </a:extLst>
              </a:tr>
              <a:tr h="14565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9671067"/>
                  </a:ext>
                </a:extLst>
              </a:tr>
              <a:tr h="69370">
                <a:tc rowSpan="3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Concluding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lunch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(Jerusalem Restaurant)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 - Middle East</a:t>
                      </a: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Deputy Foreign Minister for the Middle East and Africa and the President's envoy to the region,</a:t>
                      </a: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Michael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Bogdanov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Policy Planning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3909213"/>
                  </a:ext>
                </a:extLst>
              </a:tr>
              <a:tr h="2820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Defense attaché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9142014"/>
                  </a:ext>
                </a:extLst>
              </a:tr>
              <a:tr h="33246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Guided tour of the Kremlin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384649"/>
                  </a:ext>
                </a:extLst>
              </a:tr>
              <a:tr h="1214021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train -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Weekend at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St. Petersburg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8268069"/>
                  </a:ext>
                </a:extLst>
              </a:tr>
              <a:tr h="2820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Strategy and National security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time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Introductory tour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Central Moscow / Kremlin Complex</a:t>
                      </a:r>
                      <a:endParaRPr lang="he-IL" sz="1200" dirty="0" smtClean="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190532"/>
                  </a:ext>
                </a:extLst>
              </a:tr>
              <a:tr h="401837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Time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3626074"/>
                  </a:ext>
                </a:extLst>
              </a:tr>
              <a:tr h="64506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Dinner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+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Lunch +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preparation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713807"/>
                  </a:ext>
                </a:extLst>
              </a:tr>
              <a:tr h="2150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Drive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 the airport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Reception at the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Embassy of Israel in Moscow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(official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uniform)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Nigh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 t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our in Moscow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9912693"/>
                  </a:ext>
                </a:extLst>
              </a:tr>
              <a:tr h="2150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Cultural show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8554665"/>
                  </a:ext>
                </a:extLst>
              </a:tr>
              <a:tr h="2150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evening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003823"/>
                  </a:ext>
                </a:extLst>
              </a:tr>
              <a:tr h="43004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Take-off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9903106"/>
                  </a:ext>
                </a:extLst>
              </a:tr>
              <a:tr h="2150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983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6322164"/>
              </p:ext>
            </p:extLst>
          </p:nvPr>
        </p:nvGraphicFramePr>
        <p:xfrm>
          <a:off x="108856" y="1413793"/>
          <a:ext cx="8083732" cy="54589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20933">
                  <a:extLst>
                    <a:ext uri="{9D8B030D-6E8A-4147-A177-3AD203B41FA5}">
                      <a16:colId xmlns:a16="http://schemas.microsoft.com/office/drawing/2014/main" xmlns="" val="231706749"/>
                    </a:ext>
                  </a:extLst>
                </a:gridCol>
                <a:gridCol w="2020933">
                  <a:extLst>
                    <a:ext uri="{9D8B030D-6E8A-4147-A177-3AD203B41FA5}">
                      <a16:colId xmlns:a16="http://schemas.microsoft.com/office/drawing/2014/main" xmlns="" val="994010326"/>
                    </a:ext>
                  </a:extLst>
                </a:gridCol>
                <a:gridCol w="2103666">
                  <a:extLst>
                    <a:ext uri="{9D8B030D-6E8A-4147-A177-3AD203B41FA5}">
                      <a16:colId xmlns:a16="http://schemas.microsoft.com/office/drawing/2014/main" xmlns="" val="3737182445"/>
                    </a:ext>
                  </a:extLst>
                </a:gridCol>
                <a:gridCol w="1938200">
                  <a:extLst>
                    <a:ext uri="{9D8B030D-6E8A-4147-A177-3AD203B41FA5}">
                      <a16:colId xmlns:a16="http://schemas.microsoft.com/office/drawing/2014/main" xmlns="" val="2793423482"/>
                    </a:ext>
                  </a:extLst>
                </a:gridCol>
              </a:tblGrid>
              <a:tr h="290414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6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25663001"/>
                  </a:ext>
                </a:extLst>
              </a:tr>
              <a:tr h="264831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02:30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“Pioneers” flight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78638003"/>
                  </a:ext>
                </a:extLst>
              </a:tr>
              <a:tr h="469574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02:30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E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n 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route to Ben-Gurion 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Airport from the INDC 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19632199"/>
                  </a:ext>
                </a:extLst>
              </a:tr>
              <a:tr h="422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05:50-10:05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flight</a:t>
                      </a:r>
                      <a:r>
                        <a:rPr lang="he-IL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LY611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Domodedovo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Airport 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50291935"/>
                  </a:ext>
                </a:extLst>
              </a:tr>
              <a:tr h="244802">
                <a:tc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hotel + Lunch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Ararat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Park Hyatt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0522932"/>
                  </a:ext>
                </a:extLst>
              </a:tr>
              <a:tr h="422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Israel - Russia relations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Attaché - Colonel German (Hebrew)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757996"/>
                  </a:ext>
                </a:extLst>
              </a:tr>
              <a:tr h="1493291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16:00-20:00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A guided tour of Moscow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Anya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Central Moscow / Kremlin Complex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(Patriarch's Bridge, Alexander Gardens, the Kremlin Compound, Red Square)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8677863"/>
                  </a:ext>
                </a:extLst>
              </a:tr>
              <a:tr h="422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23:00 – 20:00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Evening</a:t>
                      </a:r>
                    </a:p>
                    <a:p>
                      <a:pPr algn="ctr" rtl="1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(independent dinner)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6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0236719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Individual Schedule </a:t>
            </a:r>
            <a:r>
              <a:rPr lang="en-US" sz="3200" b="1" dirty="0">
                <a:latin typeface="David" panose="020E0502060401010101" pitchFamily="34" charset="-79"/>
                <a:cs typeface="David" panose="020E0502060401010101" pitchFamily="34" charset="-79"/>
              </a:rPr>
              <a:t>Tour - Sunday 12/5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2588" y="1413792"/>
            <a:ext cx="3999412" cy="1871192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2589" y="3207091"/>
            <a:ext cx="4064000" cy="2158548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92588" y="4559300"/>
            <a:ext cx="4064000" cy="2298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91544" y="928447"/>
            <a:ext cx="98397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75469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8665399"/>
              </p:ext>
            </p:extLst>
          </p:nvPr>
        </p:nvGraphicFramePr>
        <p:xfrm>
          <a:off x="119336" y="915379"/>
          <a:ext cx="12072664" cy="59658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94518">
                  <a:extLst>
                    <a:ext uri="{9D8B030D-6E8A-4147-A177-3AD203B41FA5}">
                      <a16:colId xmlns:a16="http://schemas.microsoft.com/office/drawing/2014/main" xmlns="" val="231706749"/>
                    </a:ext>
                  </a:extLst>
                </a:gridCol>
                <a:gridCol w="4341814">
                  <a:extLst>
                    <a:ext uri="{9D8B030D-6E8A-4147-A177-3AD203B41FA5}">
                      <a16:colId xmlns:a16="http://schemas.microsoft.com/office/drawing/2014/main" xmlns="" val="994010326"/>
                    </a:ext>
                  </a:extLst>
                </a:gridCol>
                <a:gridCol w="3905536">
                  <a:extLst>
                    <a:ext uri="{9D8B030D-6E8A-4147-A177-3AD203B41FA5}">
                      <a16:colId xmlns:a16="http://schemas.microsoft.com/office/drawing/2014/main" xmlns="" val="3737182445"/>
                    </a:ext>
                  </a:extLst>
                </a:gridCol>
                <a:gridCol w="1264243">
                  <a:extLst>
                    <a:ext uri="{9D8B030D-6E8A-4147-A177-3AD203B41FA5}">
                      <a16:colId xmlns:a16="http://schemas.microsoft.com/office/drawing/2014/main" xmlns="" val="1311893671"/>
                    </a:ext>
                  </a:extLst>
                </a:gridCol>
                <a:gridCol w="866553">
                  <a:extLst>
                    <a:ext uri="{9D8B030D-6E8A-4147-A177-3AD203B41FA5}">
                      <a16:colId xmlns:a16="http://schemas.microsoft.com/office/drawing/2014/main" xmlns="" val="3905794760"/>
                    </a:ext>
                  </a:extLst>
                </a:gridCol>
              </a:tblGrid>
              <a:tr h="275709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25663001"/>
                  </a:ext>
                </a:extLst>
              </a:tr>
              <a:tr h="66170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 in the presence of the ambassador - Mr. Gary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Koren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Dining room PLAZMA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restaurant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10th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350291935"/>
                  </a:ext>
                </a:extLst>
              </a:tr>
              <a:tr h="46870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Bilateral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Relations between Russia and Israel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 of Israel to Russia, Mr. Gary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Koren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(Hebrew)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-suit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SCHEPKIN Hall, 2nd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3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Shafshak</a:t>
                      </a:r>
                      <a:endParaRPr lang="he-IL" sz="13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4829117"/>
                  </a:ext>
                </a:extLst>
              </a:tr>
              <a:tr h="46870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Foreign policy and security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Dmitry Training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Academic Researcher, Former Colonel (English)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8007662"/>
                  </a:ext>
                </a:extLst>
              </a:tr>
              <a:tr h="55153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economic situation in Russia and its effects on internal policy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Ivgeny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Gutmacher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Chairman, World Economic Research Institute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Argov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081757062"/>
                  </a:ext>
                </a:extLst>
              </a:tr>
              <a:tr h="661700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Outside the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SCHEPKIN hall 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57996"/>
                  </a:ext>
                </a:extLst>
              </a:tr>
              <a:tr h="468704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 route 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74154869"/>
                  </a:ext>
                </a:extLst>
              </a:tr>
              <a:tr h="65859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Russia - Middle East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Deputy Foreign Minister for the Middle East and Africa and the President's envoy to the region, Mr. Michael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Bogdanov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Ministry of Foreign Affairs -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suit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Chen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42374774"/>
                  </a:ext>
                </a:extLst>
              </a:tr>
              <a:tr h="436653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14:15-15:00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Planning Russian foreign policy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Mr.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Andrey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Drobinin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, Deputy Head of the Department of Political Planning (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English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4753749"/>
                  </a:ext>
                </a:extLst>
              </a:tr>
              <a:tr h="27570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time- independent dinner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Maya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129496715"/>
                  </a:ext>
                </a:extLst>
              </a:tr>
              <a:tr h="46870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19:00-23:00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Night Tour in Moscow (Anya)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Leaving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the Hotel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460236719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0"/>
            <a:ext cx="7770275" cy="5486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82500" lnSpcReduction="2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Individual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Schedule Tour - Monday,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13/5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6" name="Picture 2" descr="×ª××× × ×§×©××¨×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1584" y="6165305"/>
            <a:ext cx="3755221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91544" y="548680"/>
            <a:ext cx="98397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97679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15648289"/>
              </p:ext>
            </p:extLst>
          </p:nvPr>
        </p:nvGraphicFramePr>
        <p:xfrm>
          <a:off x="47328" y="764703"/>
          <a:ext cx="12109513" cy="61500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6320">
                  <a:extLst>
                    <a:ext uri="{9D8B030D-6E8A-4147-A177-3AD203B41FA5}">
                      <a16:colId xmlns:a16="http://schemas.microsoft.com/office/drawing/2014/main" xmlns="" val="231706749"/>
                    </a:ext>
                  </a:extLst>
                </a:gridCol>
                <a:gridCol w="3808353">
                  <a:extLst>
                    <a:ext uri="{9D8B030D-6E8A-4147-A177-3AD203B41FA5}">
                      <a16:colId xmlns:a16="http://schemas.microsoft.com/office/drawing/2014/main" xmlns="" val="994010326"/>
                    </a:ext>
                  </a:extLst>
                </a:gridCol>
                <a:gridCol w="3774506">
                  <a:extLst>
                    <a:ext uri="{9D8B030D-6E8A-4147-A177-3AD203B41FA5}">
                      <a16:colId xmlns:a16="http://schemas.microsoft.com/office/drawing/2014/main" xmlns="" val="3737182445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xmlns="" val="1311893671"/>
                    </a:ext>
                  </a:extLst>
                </a:gridCol>
                <a:gridCol w="1520167">
                  <a:extLst>
                    <a:ext uri="{9D8B030D-6E8A-4147-A177-3AD203B41FA5}">
                      <a16:colId xmlns:a16="http://schemas.microsoft.com/office/drawing/2014/main" xmlns="" val="4223538749"/>
                    </a:ext>
                  </a:extLst>
                </a:gridCol>
              </a:tblGrid>
              <a:tr h="401743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25663001"/>
                  </a:ext>
                </a:extLst>
              </a:tr>
              <a:tr h="360237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PARK  Restaurant  Floor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50291935"/>
                  </a:ext>
                </a:extLst>
              </a:tr>
              <a:tr h="5372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9:00-9:45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Relation between the superpowers</a:t>
                      </a:r>
                      <a:endParaRPr lang="en-US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Mr. Andrey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Kortunov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  CEO of INSS Russia (English)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suit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SCHEPKIN Hall, 2nd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Hanuna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62330821"/>
                  </a:ext>
                </a:extLst>
              </a:tr>
              <a:tr h="406891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10:00-10:45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</a:t>
                      </a:r>
                      <a:r>
                        <a:rPr lang="en-US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Policy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Andrey </a:t>
                      </a:r>
                      <a:r>
                        <a:rPr lang="en-US" sz="14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Kalsnikov</a:t>
                      </a:r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(English)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72055308"/>
                  </a:ext>
                </a:extLst>
              </a:tr>
              <a:tr h="75497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Russia's Middle East Policy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Mr. Yuri </a:t>
                      </a:r>
                      <a:r>
                        <a:rPr lang="en-US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Barmin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Researcher and Commentator on Russian Strategy in the Middle East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ואך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51579309"/>
                  </a:ext>
                </a:extLst>
              </a:tr>
              <a:tr h="5372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Outside the hall SCHEPKIN 2nd floor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95198915"/>
                  </a:ext>
                </a:extLst>
              </a:tr>
              <a:tr h="31605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Walking to the Kremlin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757996"/>
                  </a:ext>
                </a:extLst>
              </a:tr>
              <a:tr h="872123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13:00-16:00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Guided tour of the Kremlin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(Anna)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Kremlin -</a:t>
                      </a:r>
                    </a:p>
                    <a:p>
                      <a:pPr algn="ctr" rtl="0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suit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05295655"/>
                  </a:ext>
                </a:extLst>
              </a:tr>
              <a:tr h="31801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16:00-18:15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Back to the hotel + organization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34788480"/>
                  </a:ext>
                </a:extLst>
              </a:tr>
              <a:tr h="31801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18:15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44776465"/>
                  </a:ext>
                </a:extLst>
              </a:tr>
              <a:tr h="1009404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19:00-22:00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Reception at the Israeli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Embassy for Independence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Day</a:t>
                      </a:r>
                    </a:p>
                    <a:p>
                      <a:pPr algn="ctr" rtl="0"/>
                      <a:r>
                        <a:rPr lang="he-IL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Officia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 Uniform) 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THE STANISLAVSKY AND NEMIROVICH DANCHENKO MOOSCOW ACADEMIC </a:t>
                      </a:r>
                      <a:r>
                        <a:rPr lang="en-US" sz="14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MUSIC </a:t>
                      </a:r>
                      <a:r>
                        <a:rPr lang="en-US" sz="1400" b="1" dirty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THEATRE</a:t>
                      </a:r>
                    </a:p>
                  </a:txBody>
                  <a:tcPr marL="114300" marR="11430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67031127"/>
                  </a:ext>
                </a:extLst>
              </a:tr>
              <a:tr h="31801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22:00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Drive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 the hotel (for those interested)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2544802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Individual Schedule Tour - Tuesday 14/5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4657" y="4077072"/>
            <a:ext cx="1845479" cy="1440160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83632" y="3789040"/>
            <a:ext cx="2691025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367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6027288"/>
              </p:ext>
            </p:extLst>
          </p:nvPr>
        </p:nvGraphicFramePr>
        <p:xfrm>
          <a:off x="119337" y="948657"/>
          <a:ext cx="9865095" cy="601064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10840">
                  <a:extLst>
                    <a:ext uri="{9D8B030D-6E8A-4147-A177-3AD203B41FA5}">
                      <a16:colId xmlns:a16="http://schemas.microsoft.com/office/drawing/2014/main" xmlns="" val="231706749"/>
                    </a:ext>
                  </a:extLst>
                </a:gridCol>
                <a:gridCol w="904139">
                  <a:extLst>
                    <a:ext uri="{9D8B030D-6E8A-4147-A177-3AD203B41FA5}">
                      <a16:colId xmlns:a16="http://schemas.microsoft.com/office/drawing/2014/main" xmlns="" val="994010326"/>
                    </a:ext>
                  </a:extLst>
                </a:gridCol>
                <a:gridCol w="2198361">
                  <a:extLst>
                    <a:ext uri="{9D8B030D-6E8A-4147-A177-3AD203B41FA5}">
                      <a16:colId xmlns:a16="http://schemas.microsoft.com/office/drawing/2014/main" xmlns="" val="1536959618"/>
                    </a:ext>
                  </a:extLst>
                </a:gridCol>
                <a:gridCol w="3074927">
                  <a:extLst>
                    <a:ext uri="{9D8B030D-6E8A-4147-A177-3AD203B41FA5}">
                      <a16:colId xmlns:a16="http://schemas.microsoft.com/office/drawing/2014/main" xmlns="" val="3737182445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xmlns="" val="1311893671"/>
                    </a:ext>
                  </a:extLst>
                </a:gridCol>
                <a:gridCol w="1238414">
                  <a:extLst>
                    <a:ext uri="{9D8B030D-6E8A-4147-A177-3AD203B41FA5}">
                      <a16:colId xmlns:a16="http://schemas.microsoft.com/office/drawing/2014/main" xmlns="" val="4096855044"/>
                    </a:ext>
                  </a:extLst>
                </a:gridCol>
              </a:tblGrid>
              <a:tr h="50862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 smtClean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 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25663001"/>
                  </a:ext>
                </a:extLst>
              </a:tr>
              <a:tr h="50862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8:00-9:00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PARK Restaurant 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Floor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50291935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9:00-10:00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77368333"/>
                  </a:ext>
                </a:extLst>
              </a:tr>
              <a:tr h="359026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10:00-11:00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Visiting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the Military Academy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Tour</a:t>
                      </a:r>
                      <a:r>
                        <a:rPr lang="en-US" sz="14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+ Joint Photo</a:t>
                      </a:r>
                      <a:endParaRPr lang="he-IL" sz="14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Military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Academy 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</a:t>
                      </a:r>
                    </a:p>
                    <a:p>
                      <a:pPr algn="ctr" rtl="1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Official Uniform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42002626"/>
                  </a:ext>
                </a:extLst>
              </a:tr>
              <a:tr h="4738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11:00-11:45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Review of the Russian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Military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Tishler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46367755"/>
                  </a:ext>
                </a:extLst>
              </a:tr>
              <a:tr h="47383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11:45-12:30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National Security Concept of  Russia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טייב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72412430"/>
                  </a:ext>
                </a:extLst>
              </a:tr>
              <a:tr h="473839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Lessons learned from fighting in Syria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(Russian)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Yitzik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1857931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13:15-14:00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Lecture  Israel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Calif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(Hebrew)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00888834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Traveling + organizing (sandwiches on the bus)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01278726"/>
                  </a:ext>
                </a:extLst>
              </a:tr>
              <a:tr h="50862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15:30-16:30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Processing teams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114300" marR="114300" marT="0" marB="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INDC Dress Code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Nathanes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757996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 route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37881669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Dinner –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Restaurant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MAGEN DAVID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8531773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22456576"/>
                  </a:ext>
                </a:extLst>
              </a:tr>
              <a:tr h="50862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19:30-21:30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Folklore Show - "Golden Ring"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Theater -</a:t>
                      </a: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 Code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71867145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 to the hotel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39539650"/>
                  </a:ext>
                </a:extLst>
              </a:tr>
            </a:tbl>
          </a:graphicData>
        </a:graphic>
      </p:graphicFrame>
      <p:sp>
        <p:nvSpPr>
          <p:cNvPr id="8" name="כותרת 4"/>
          <p:cNvSpPr txBox="1">
            <a:spLocks/>
          </p:cNvSpPr>
          <p:nvPr/>
        </p:nvSpPr>
        <p:spPr>
          <a:xfrm>
            <a:off x="2783632" y="151613"/>
            <a:ext cx="7770275" cy="6130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8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b="1" dirty="0">
                <a:solidFill>
                  <a:prstClr val="white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Individual Schedule Tour - Wednesday 15/5</a:t>
            </a:r>
            <a:endParaRPr lang="he-IL" sz="6000" b="1" dirty="0">
              <a:solidFill>
                <a:prstClr val="white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80150" y="5112568"/>
            <a:ext cx="2211850" cy="1844824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80151" y="3305454"/>
            <a:ext cx="2236530" cy="185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048366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4"/>
          <p:cNvSpPr txBox="1">
            <a:spLocks/>
          </p:cNvSpPr>
          <p:nvPr/>
        </p:nvSpPr>
        <p:spPr>
          <a:xfrm>
            <a:off x="2783632" y="44624"/>
            <a:ext cx="7770275" cy="7768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Individual Schedule Tour – Thursday 16/5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0296" y="1628800"/>
            <a:ext cx="3672408" cy="5229200"/>
          </a:xfrm>
          <a:prstGeom prst="rect">
            <a:avLst/>
          </a:prstGeom>
        </p:spPr>
      </p:pic>
      <p:graphicFrame>
        <p:nvGraphicFramePr>
          <p:cNvPr id="7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23643908"/>
              </p:ext>
            </p:extLst>
          </p:nvPr>
        </p:nvGraphicFramePr>
        <p:xfrm>
          <a:off x="263353" y="1272685"/>
          <a:ext cx="8785960" cy="5609157"/>
        </p:xfrm>
        <a:graphic>
          <a:graphicData uri="http://schemas.openxmlformats.org/drawingml/2006/table">
            <a:tbl>
              <a:tblPr rtl="1" firstRow="1" bandRow="1">
                <a:effectLst>
                  <a:reflection blurRad="6350" stA="50000" endA="300" endPos="90000" dist="50800" dir="5400000" sy="-100000" algn="bl" rotWithShape="0"/>
                </a:effectLst>
                <a:tableStyleId>{5C22544A-7EE6-4342-B048-85BDC9FD1C3A}</a:tableStyleId>
              </a:tblPr>
              <a:tblGrid>
                <a:gridCol w="1021144">
                  <a:extLst>
                    <a:ext uri="{9D8B030D-6E8A-4147-A177-3AD203B41FA5}">
                      <a16:colId xmlns:a16="http://schemas.microsoft.com/office/drawing/2014/main" xmlns="" val="231706749"/>
                    </a:ext>
                  </a:extLst>
                </a:gridCol>
                <a:gridCol w="2616447">
                  <a:extLst>
                    <a:ext uri="{9D8B030D-6E8A-4147-A177-3AD203B41FA5}">
                      <a16:colId xmlns:a16="http://schemas.microsoft.com/office/drawing/2014/main" xmlns="" val="994010326"/>
                    </a:ext>
                  </a:extLst>
                </a:gridCol>
                <a:gridCol w="2467739">
                  <a:extLst>
                    <a:ext uri="{9D8B030D-6E8A-4147-A177-3AD203B41FA5}">
                      <a16:colId xmlns:a16="http://schemas.microsoft.com/office/drawing/2014/main" xmlns="" val="3737182445"/>
                    </a:ext>
                  </a:extLst>
                </a:gridCol>
                <a:gridCol w="591836">
                  <a:extLst>
                    <a:ext uri="{9D8B030D-6E8A-4147-A177-3AD203B41FA5}">
                      <a16:colId xmlns:a16="http://schemas.microsoft.com/office/drawing/2014/main" xmlns="" val="3537340238"/>
                    </a:ext>
                  </a:extLst>
                </a:gridCol>
                <a:gridCol w="1044397">
                  <a:extLst>
                    <a:ext uri="{9D8B030D-6E8A-4147-A177-3AD203B41FA5}">
                      <a16:colId xmlns:a16="http://schemas.microsoft.com/office/drawing/2014/main" xmlns="" val="1311893671"/>
                    </a:ext>
                  </a:extLst>
                </a:gridCol>
                <a:gridCol w="148332">
                  <a:extLst>
                    <a:ext uri="{9D8B030D-6E8A-4147-A177-3AD203B41FA5}">
                      <a16:colId xmlns:a16="http://schemas.microsoft.com/office/drawing/2014/main" xmlns="" val="578629644"/>
                    </a:ext>
                  </a:extLst>
                </a:gridCol>
                <a:gridCol w="896065"/>
              </a:tblGrid>
              <a:tr h="368502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Hour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Activity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Speaker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Place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bg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5663001"/>
                  </a:ext>
                </a:extLst>
              </a:tr>
              <a:tr h="48291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7:30-8:30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Breakfast + Checkout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 - Restaurant PARK Floor 2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0291935"/>
                  </a:ext>
                </a:extLst>
              </a:tr>
              <a:tr h="34087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8:30-9:30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Travel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77368333"/>
                  </a:ext>
                </a:extLst>
              </a:tr>
              <a:tr h="90723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9:30-12:30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4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Victory Park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+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Great Patriotic War Museum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Anya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 Code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66109512"/>
                  </a:ext>
                </a:extLst>
              </a:tr>
              <a:tr h="34087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8877114"/>
                  </a:ext>
                </a:extLst>
              </a:tr>
              <a:tr h="48291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13:30-14:30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Lunch - Jerusalem Restaurant (Kosher)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19679494"/>
                  </a:ext>
                </a:extLst>
              </a:tr>
              <a:tr h="48291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14:30-15:00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minibus to train station to St. Petersburg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00872533"/>
                  </a:ext>
                </a:extLst>
              </a:tr>
              <a:tr h="681758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14:30-17:30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 rtl="1"/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Time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1868812"/>
                  </a:ext>
                </a:extLst>
              </a:tr>
              <a:tr h="48291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17:30-19:00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trip to the DME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03048611"/>
                  </a:ext>
                </a:extLst>
              </a:tr>
              <a:tr h="681758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21:55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Return flight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LY614</a:t>
                      </a: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Domodedovo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Airport 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22456576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3592" y="778658"/>
            <a:ext cx="9839797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5449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4048</TotalTime>
  <Words>792</Words>
  <Application>Microsoft Office PowerPoint</Application>
  <PresentationFormat>מותאם אישית</PresentationFormat>
  <Paragraphs>276</Paragraphs>
  <Slides>6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עשן מתפתל</vt:lpstr>
      <vt:lpstr>שקופית 1</vt:lpstr>
      <vt:lpstr>שקופית 2</vt:lpstr>
      <vt:lpstr>שקופית 3</vt:lpstr>
      <vt:lpstr>שקופית 4</vt:lpstr>
      <vt:lpstr>שקופית 5</vt:lpstr>
      <vt:lpstr>שקופית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u45414</cp:lastModifiedBy>
  <cp:revision>358</cp:revision>
  <cp:lastPrinted>2017-10-15T04:06:39Z</cp:lastPrinted>
  <dcterms:created xsi:type="dcterms:W3CDTF">2017-09-23T04:50:33Z</dcterms:created>
  <dcterms:modified xsi:type="dcterms:W3CDTF">2019-05-07T07:55:30Z</dcterms:modified>
</cp:coreProperties>
</file>