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6" r:id="rId1"/>
  </p:sldMasterIdLst>
  <p:notesMasterIdLst>
    <p:notesMasterId r:id="rId8"/>
  </p:notesMasterIdLst>
  <p:handoutMasterIdLst>
    <p:handoutMasterId r:id="rId9"/>
  </p:handoutMasterIdLst>
  <p:sldIdLst>
    <p:sldId id="353" r:id="rId2"/>
    <p:sldId id="366" r:id="rId3"/>
    <p:sldId id="367" r:id="rId4"/>
    <p:sldId id="362" r:id="rId5"/>
    <p:sldId id="365" r:id="rId6"/>
    <p:sldId id="363" r:id="rId7"/>
  </p:sldIdLst>
  <p:sldSz cx="12192000" cy="6858000"/>
  <p:notesSz cx="6819900" cy="9918700"/>
  <p:defaultTextStyle>
    <a:defPPr algn="r" rtl="1"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pos="3840" userDrawn="1">
          <p15:clr>
            <a:srgbClr val="A4A3A4"/>
          </p15:clr>
        </p15:guide>
        <p15:guide id="2" pos="6816" userDrawn="1">
          <p15:clr>
            <a:srgbClr val="A4A3A4"/>
          </p15:clr>
        </p15:guide>
        <p15:guide id="3" pos="816" userDrawn="1">
          <p15:clr>
            <a:srgbClr val="A4A3A4"/>
          </p15:clr>
        </p15:guide>
        <p15:guide id="4" orient="horz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8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793D81CF-94F2-401A-BA57-92F5A7B2D0C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5000" autoAdjust="0"/>
    <p:restoredTop sz="93407" autoAdjust="0"/>
  </p:normalViewPr>
  <p:slideViewPr>
    <p:cSldViewPr>
      <p:cViewPr varScale="1">
        <p:scale>
          <a:sx n="40" d="100"/>
          <a:sy n="40" d="100"/>
        </p:scale>
        <p:origin x="-72" y="-768"/>
      </p:cViewPr>
      <p:guideLst>
        <p:guide orient="horz" pos="2160"/>
        <p:guide pos="3840"/>
        <p:guide pos="6816"/>
        <p:guide pos="816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100" d="100"/>
          <a:sy n="100" d="100"/>
        </p:scale>
        <p:origin x="2802" y="72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62820" y="0"/>
            <a:ext cx="2955290" cy="49765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 rtl="1">
              <a:defRPr sz="1200"/>
            </a:lvl1pPr>
          </a:lstStyle>
          <a:p>
            <a:pPr rtl="1"/>
            <a:endParaRPr lang="he-IL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quarter" idx="1"/>
          </p:nvPr>
        </p:nvSpPr>
        <p:spPr>
          <a:xfrm>
            <a:off x="0" y="0"/>
            <a:ext cx="2957080" cy="49765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 rtl="1">
              <a:defRPr sz="1200"/>
            </a:lvl1pPr>
          </a:lstStyle>
          <a:p>
            <a:pPr algn="l" rtl="1"/>
            <a:fld id="{93408286-191C-4A3F-B1AF-BB78D38479F5}" type="datetime8">
              <a:rPr lang="he-IL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pPr algn="l" rtl="1"/>
              <a:t>07 מאי 19</a:t>
            </a:fld>
            <a:endParaRPr lang="he-IL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2"/>
          </p:nvPr>
        </p:nvSpPr>
        <p:spPr>
          <a:xfrm>
            <a:off x="3862820" y="9421044"/>
            <a:ext cx="2955290" cy="497656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 rtl="1">
              <a:defRPr sz="1200"/>
            </a:lvl1pPr>
          </a:lstStyle>
          <a:p>
            <a:pPr rtl="1"/>
            <a:endParaRPr lang="he-IL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3"/>
          </p:nvPr>
        </p:nvSpPr>
        <p:spPr>
          <a:xfrm>
            <a:off x="0" y="9421044"/>
            <a:ext cx="2957080" cy="497656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 rtl="1">
              <a:defRPr sz="1200"/>
            </a:lvl1pPr>
          </a:lstStyle>
          <a:p>
            <a:pPr algn="l" rtl="1"/>
            <a:fld id="{7BAE14B8-3CC9-472D-9BC5-A84D80684DE2}" type="slidenum">
              <a: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pPr algn="l" rtl="1"/>
              <a:t>‹#›</a:t>
            </a:fld>
            <a:endParaRPr lang="he-IL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778275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62820" y="0"/>
            <a:ext cx="2955290" cy="49765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 rtl="1">
              <a:defRPr sz="12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he-IL" noProof="0" dirty="0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0" y="0"/>
            <a:ext cx="2957080" cy="49765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 rtl="1">
              <a:defRPr sz="12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C544EB51-7437-4ECB-8F53-BD138F55FBF7}" type="datetime8">
              <a:rPr lang="he-IL" smtClean="0"/>
              <a:pPr/>
              <a:t>07 מאי 19</a:t>
            </a:fld>
            <a:endParaRPr lang="he-IL" dirty="0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434975" y="1239838"/>
            <a:ext cx="5949950" cy="3348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pPr rtl="1"/>
            <a:endParaRPr lang="he-IL" noProof="0" dirty="0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1990" y="4773375"/>
            <a:ext cx="5455920" cy="3347561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 rtl="1"/>
            <a:r>
              <a:rPr lang="he-IL" noProof="0" dirty="0"/>
              <a:t>לחץ כדי לערוך סגנונות טקסט של תבנית בסיס</a:t>
            </a:r>
          </a:p>
          <a:p>
            <a:pPr lvl="1" rtl="1"/>
            <a:r>
              <a:rPr lang="he-IL" noProof="0" dirty="0"/>
              <a:t>רמה שניה</a:t>
            </a:r>
          </a:p>
          <a:p>
            <a:pPr lvl="2" rtl="1"/>
            <a:r>
              <a:rPr lang="he-IL" noProof="0" dirty="0"/>
              <a:t>רמה שלישית</a:t>
            </a:r>
          </a:p>
          <a:p>
            <a:pPr lvl="3" rtl="1"/>
            <a:r>
              <a:rPr lang="he-IL" noProof="0" dirty="0"/>
              <a:t>רמה רביעית</a:t>
            </a:r>
          </a:p>
          <a:p>
            <a:pPr lvl="4" rtl="1"/>
            <a:r>
              <a:rPr lang="he-IL" noProof="0" dirty="0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62820" y="9421044"/>
            <a:ext cx="2955290" cy="497656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 rtl="1">
              <a:defRPr sz="12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he-IL" noProof="0" dirty="0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0" y="9421044"/>
            <a:ext cx="2957080" cy="497656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 rtl="1">
              <a:defRPr sz="12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7FB667E1-E601-4AAF-B95C-B25720D70A60}" type="slidenum">
              <a:rPr lang="he-IL" smtClean="0"/>
              <a:pPr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xmlns="" val="7111367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Tahoma" panose="020B0604030504040204" pitchFamily="34" charset="0"/>
        <a:ea typeface="Tahoma" panose="020B0604030504040204" pitchFamily="34" charset="0"/>
        <a:cs typeface="Tahoma" panose="020B0604030504040204" pitchFamily="34" charset="0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Tahoma" panose="020B0604030504040204" pitchFamily="34" charset="0"/>
        <a:ea typeface="Tahoma" panose="020B0604030504040204" pitchFamily="34" charset="0"/>
        <a:cs typeface="Tahoma" panose="020B0604030504040204" pitchFamily="34" charset="0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Tahoma" panose="020B0604030504040204" pitchFamily="34" charset="0"/>
        <a:ea typeface="Tahoma" panose="020B0604030504040204" pitchFamily="34" charset="0"/>
        <a:cs typeface="Tahoma" panose="020B0604030504040204" pitchFamily="34" charset="0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Tahoma" panose="020B0604030504040204" pitchFamily="34" charset="0"/>
        <a:ea typeface="Tahoma" panose="020B0604030504040204" pitchFamily="34" charset="0"/>
        <a:cs typeface="Tahoma" panose="020B0604030504040204" pitchFamily="34" charset="0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Tahoma" panose="020B0604030504040204" pitchFamily="34" charset="0"/>
        <a:ea typeface="Tahoma" panose="020B0604030504040204" pitchFamily="34" charset="0"/>
        <a:cs typeface="Tahoma" panose="020B0604030504040204" pitchFamily="34" charset="0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667E1-E601-4AAF-B95C-B25720D70A60}" type="slidenum">
              <a:rPr lang="he-IL" smtClean="0"/>
              <a:pPr/>
              <a:t>1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xmlns="" val="9485997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667E1-E601-4AAF-B95C-B25720D70A60}" type="slidenum">
              <a:rPr lang="he-IL" smtClean="0"/>
              <a:pPr/>
              <a:t>2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xmlns="" val="32094582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667E1-E601-4AAF-B95C-B25720D70A60}" type="slidenum">
              <a:rPr lang="he-IL" smtClean="0"/>
              <a:pPr/>
              <a:t>3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xmlns="" val="23940229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5/7/2019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xmlns="" val="290652134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כותרת ו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69999-6F67-4D06-AF2F-1AEEB328493D}" type="datetime8">
              <a:rPr lang="he-IL" smtClean="0"/>
              <a:pPr/>
              <a:t>07 מאי 19</a:t>
            </a:fld>
            <a:endParaRPr lang="he-I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A8D9AD5-F248-4919-864A-CFD76CC027D6}" type="slidenum">
              <a:rPr lang="he-IL" smtClean="0"/>
              <a:pPr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xmlns="" val="39632257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ציטוט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69999-6F67-4D06-AF2F-1AEEB328493D}" type="datetime8">
              <a:rPr lang="he-IL" smtClean="0"/>
              <a:pPr/>
              <a:t>07 מאי 19</a:t>
            </a:fld>
            <a:endParaRPr lang="he-I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A8D9AD5-F248-4919-864A-CFD76CC027D6}" type="slidenum">
              <a:rPr lang="he-IL" smtClean="0"/>
              <a:pPr/>
              <a:t>‹#›</a:t>
            </a:fld>
            <a:endParaRPr lang="he-IL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21461886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כרטיס ש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69999-6F67-4D06-AF2F-1AEEB328493D}" type="datetime8">
              <a:rPr lang="he-IL" smtClean="0"/>
              <a:pPr/>
              <a:t>07 מאי 19</a:t>
            </a:fld>
            <a:endParaRPr lang="he-IL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A8D9AD5-F248-4919-864A-CFD76CC027D6}" type="slidenum">
              <a:rPr lang="he-IL" smtClean="0"/>
              <a:pPr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xmlns="" val="3452145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כרטיס שם עם ציטו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69999-6F67-4D06-AF2F-1AEEB328493D}" type="datetime8">
              <a:rPr lang="he-IL" smtClean="0"/>
              <a:pPr/>
              <a:t>07 מאי 19</a:t>
            </a:fld>
            <a:endParaRPr lang="he-IL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A8D9AD5-F248-4919-864A-CFD76CC027D6}" type="slidenum">
              <a:rPr lang="he-IL" smtClean="0"/>
              <a:pPr/>
              <a:t>‹#›</a:t>
            </a:fld>
            <a:endParaRPr lang="he-IL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33946414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או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69999-6F67-4D06-AF2F-1AEEB328493D}" type="datetime8">
              <a:rPr lang="he-IL" smtClean="0"/>
              <a:pPr/>
              <a:t>07 מאי 19</a:t>
            </a:fld>
            <a:endParaRPr lang="he-IL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A8D9AD5-F248-4919-864A-CFD76CC027D6}" type="slidenum">
              <a:rPr lang="he-IL" smtClean="0"/>
              <a:pPr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xmlns="" val="13145950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4B962-D926-424B-AC00-FE1E0ECB640D}" type="datetime8">
              <a:rPr lang="he-IL" smtClean="0"/>
              <a:pPr/>
              <a:t>07 מאי 19</a:t>
            </a:fld>
            <a:endParaRPr lang="he-I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1"/>
            <a:endParaRPr lang="he-IL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1"/>
            <a:fld id="{CA8D9AD5-F248-4919-864A-CFD76CC027D6}" type="slidenum">
              <a:rPr lang="he-IL" smtClean="0"/>
              <a:pPr rtl="1"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xmlns="" val="421550109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57BC6-D13C-45A2-AF61-CB59F6BA3E10}" type="datetime8">
              <a:rPr lang="he-IL" smtClean="0"/>
              <a:pPr/>
              <a:t>07 מאי 19</a:t>
            </a:fld>
            <a:endParaRPr lang="he-I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1"/>
            <a:endParaRPr lang="he-IL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1"/>
            <a:fld id="{CA8D9AD5-F248-4919-864A-CFD76CC027D6}" type="slidenum">
              <a:rPr lang="he-IL" smtClean="0"/>
              <a:pPr rtl="1"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xmlns="" val="277521917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18764-B9AD-4A05-A31E-84CE4FE50E8B}" type="datetime8">
              <a:rPr lang="he-IL" smtClean="0"/>
              <a:pPr/>
              <a:t>07 מאי 19</a:t>
            </a:fld>
            <a:endParaRPr lang="he-I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1"/>
            <a:endParaRPr lang="he-IL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1"/>
            <a:fld id="{CA8D9AD5-F248-4919-864A-CFD76CC027D6}" type="slidenum">
              <a:rPr lang="he-IL" smtClean="0"/>
              <a:pPr rtl="1"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xmlns="" val="191756576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1EF28-7E3D-4A0D-8B1D-EAD0E195C731}" type="datetime8">
              <a:rPr lang="he-IL" smtClean="0"/>
              <a:pPr/>
              <a:t>07 מאי 19</a:t>
            </a:fld>
            <a:endParaRPr lang="he-I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A8D9AD5-F248-4919-864A-CFD76CC027D6}" type="slidenum">
              <a:rPr lang="he-IL" smtClean="0"/>
              <a:pPr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xmlns="" val="135812638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72186-3A27-43FD-BA50-C25F08521E08}" type="datetime8">
              <a:rPr lang="he-IL" smtClean="0"/>
              <a:pPr/>
              <a:t>07 מאי 19</a:t>
            </a:fld>
            <a:endParaRPr lang="he-IL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1"/>
            <a:endParaRPr lang="he-IL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pPr rtl="1"/>
            <a:fld id="{A0ECE5F2-81AA-4605-B028-6FBA391056AF}" type="slidenum">
              <a:rPr lang="he-IL" smtClean="0"/>
              <a:pPr rtl="1"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xmlns="" val="35752346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9AA41-A953-4132-9B44-4E0513AEC4FC}" type="datetime8">
              <a:rPr lang="he-IL" smtClean="0"/>
              <a:pPr/>
              <a:t>07 מאי 19</a:t>
            </a:fld>
            <a:endParaRPr lang="he-IL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1"/>
            <a:endParaRPr lang="he-IL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pPr rtl="1"/>
            <a:fld id="{CA8D9AD5-F248-4919-864A-CFD76CC027D6}" type="slidenum">
              <a:rPr lang="he-IL" smtClean="0"/>
              <a:pPr rtl="1"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xmlns="" val="247094681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1E4BA-5D86-457F-81D4-527350DD4C7A}" type="datetime8">
              <a:rPr lang="he-IL" smtClean="0"/>
              <a:pPr/>
              <a:t>07 מאי 19</a:t>
            </a:fld>
            <a:endParaRPr lang="he-IL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1"/>
            <a:endParaRPr lang="he-IL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1"/>
            <a:fld id="{CA8D9AD5-F248-4919-864A-CFD76CC027D6}" type="slidenum">
              <a:rPr lang="he-IL" smtClean="0"/>
              <a:pPr rtl="1"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xmlns="" val="375043246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/>
            <a:fld id="{2D48FB61-65B6-4A9E-8CC2-7814F08B8B2D}" type="datetime8">
              <a:rPr lang="he-IL" smtClean="0"/>
              <a:pPr algn="l"/>
              <a:t>07 מאי 19</a:t>
            </a:fld>
            <a:endParaRPr lang="he-IL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1"/>
            <a:endParaRPr lang="he-IL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he-IL" smtClean="0"/>
              <a:pPr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xmlns="" val="212111192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A13E8-9A85-485B-94B7-5D103837E152}" type="datetime8">
              <a:rPr lang="he-IL" smtClean="0"/>
              <a:pPr/>
              <a:t>07 מאי 19</a:t>
            </a:fld>
            <a:endParaRPr lang="he-IL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1"/>
            <a:endParaRPr lang="he-IL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1"/>
            <a:fld id="{CA8D9AD5-F248-4919-864A-CFD76CC027D6}" type="slidenum">
              <a:rPr lang="he-IL" smtClean="0"/>
              <a:pPr rtl="1"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xmlns="" val="215773662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e-IL" smtClean="0"/>
              <a:t>לחץ על הסמל כדי להוסיף תמונה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9574E-2143-4A91-B2C8-A980D1F6D781}" type="datetime8">
              <a:rPr lang="he-IL" smtClean="0"/>
              <a:pPr/>
              <a:t>07 מאי 19</a:t>
            </a:fld>
            <a:endParaRPr lang="he-IL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A8D9AD5-F248-4919-864A-CFD76CC027D6}" type="slidenum">
              <a:rPr lang="he-IL" smtClean="0"/>
              <a:pPr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xmlns="" val="682442182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A69999-6F67-4D06-AF2F-1AEEB328493D}" type="datetime8">
              <a:rPr lang="he-IL" smtClean="0"/>
              <a:pPr/>
              <a:t>07 מאי 19</a:t>
            </a:fld>
            <a:endParaRPr lang="he-I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CA8D9AD5-F248-4919-864A-CFD76CC027D6}" type="slidenum">
              <a:rPr lang="he-IL" smtClean="0"/>
              <a:pPr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xmlns="" val="22313125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  <p:sldLayoutId id="2147483689" r:id="rId13"/>
    <p:sldLayoutId id="2147483690" r:id="rId14"/>
    <p:sldLayoutId id="2147483691" r:id="rId15"/>
    <p:sldLayoutId id="2147483692" r:id="rId16"/>
  </p:sldLayoutIdLst>
  <p:transition spd="med">
    <p:fade/>
  </p:transition>
  <p:timing>
    <p:tnLst>
      <p:par>
        <p:cTn id="1" dur="indefinite" restart="never" nodeType="tmRoot"/>
      </p:par>
    </p:tnLst>
  </p:timing>
  <p:txStyles>
    <p:titleStyle>
      <a:lvl1pPr algn="l" defTabSz="457200" rtl="1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כותרת 4"/>
          <p:cNvSpPr txBox="1">
            <a:spLocks/>
          </p:cNvSpPr>
          <p:nvPr/>
        </p:nvSpPr>
        <p:spPr>
          <a:xfrm>
            <a:off x="3575720" y="6085"/>
            <a:ext cx="5616624" cy="614602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1" anchor="ctr">
            <a:normAutofit fontScale="90000" lnSpcReduction="10000"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rtl="1"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rtl="1"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rtl="1"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rtl="1"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rtl="1"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rtl="1"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rtl="1"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rtl="1"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dirty="0">
                <a:latin typeface="David" panose="020E0502060401010101" pitchFamily="34" charset="-79"/>
                <a:cs typeface="David" panose="020E0502060401010101" pitchFamily="34" charset="-79"/>
              </a:rPr>
              <a:t>Tour Schedule</a:t>
            </a:r>
            <a:endParaRPr lang="he-IL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graphicFrame>
        <p:nvGraphicFramePr>
          <p:cNvPr id="7" name="טבלה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709182276"/>
              </p:ext>
            </p:extLst>
          </p:nvPr>
        </p:nvGraphicFramePr>
        <p:xfrm>
          <a:off x="191345" y="620687"/>
          <a:ext cx="12000654" cy="6268887"/>
        </p:xfrm>
        <a:graphic>
          <a:graphicData uri="http://schemas.openxmlformats.org/drawingml/2006/table">
            <a:tbl>
              <a:tblPr firstRow="1" firstCol="1" bandRow="1">
                <a:tableStyleId>{793D81CF-94F2-401A-BA57-92F5A7B2D0C5}</a:tableStyleId>
              </a:tblPr>
              <a:tblGrid>
                <a:gridCol w="2496550">
                  <a:extLst>
                    <a:ext uri="{9D8B030D-6E8A-4147-A177-3AD203B41FA5}">
                      <a16:colId xmlns:a16="http://schemas.microsoft.com/office/drawing/2014/main" xmlns="" val="2006921609"/>
                    </a:ext>
                  </a:extLst>
                </a:gridCol>
                <a:gridCol w="2536054">
                  <a:extLst>
                    <a:ext uri="{9D8B030D-6E8A-4147-A177-3AD203B41FA5}">
                      <a16:colId xmlns:a16="http://schemas.microsoft.com/office/drawing/2014/main" xmlns="" val="3168005034"/>
                    </a:ext>
                  </a:extLst>
                </a:gridCol>
                <a:gridCol w="2372897">
                  <a:extLst>
                    <a:ext uri="{9D8B030D-6E8A-4147-A177-3AD203B41FA5}">
                      <a16:colId xmlns:a16="http://schemas.microsoft.com/office/drawing/2014/main" xmlns="" val="329664948"/>
                    </a:ext>
                  </a:extLst>
                </a:gridCol>
                <a:gridCol w="2536054">
                  <a:extLst>
                    <a:ext uri="{9D8B030D-6E8A-4147-A177-3AD203B41FA5}">
                      <a16:colId xmlns:a16="http://schemas.microsoft.com/office/drawing/2014/main" xmlns="" val="4058724446"/>
                    </a:ext>
                  </a:extLst>
                </a:gridCol>
                <a:gridCol w="2059099">
                  <a:extLst>
                    <a:ext uri="{9D8B030D-6E8A-4147-A177-3AD203B41FA5}">
                      <a16:colId xmlns:a16="http://schemas.microsoft.com/office/drawing/2014/main" xmlns="" val="1064955416"/>
                    </a:ext>
                  </a:extLst>
                </a:gridCol>
              </a:tblGrid>
              <a:tr h="215020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David" panose="020E0502060401010101" pitchFamily="34" charset="-79"/>
                        </a:rPr>
                        <a:t>Thursday 16/05</a:t>
                      </a:r>
                      <a:endParaRPr lang="en-US" sz="12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2082" marR="32082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David" panose="020E0502060401010101" pitchFamily="34" charset="-79"/>
                          <a:ea typeface="+mn-ea"/>
                          <a:cs typeface="+mn-cs"/>
                        </a:rPr>
                        <a:t>Wednesday</a:t>
                      </a:r>
                      <a:r>
                        <a:rPr lang="en-US" sz="1200" b="1" baseline="0" dirty="0" smtClean="0">
                          <a:effectLst/>
                          <a:latin typeface="David" panose="020E0502060401010101" pitchFamily="34" charset="-79"/>
                          <a:ea typeface="+mn-ea"/>
                          <a:cs typeface="+mn-cs"/>
                        </a:rPr>
                        <a:t> 15/05</a:t>
                      </a:r>
                      <a:endParaRPr lang="en-US" sz="12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2082" marR="32082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Tuesday</a:t>
                      </a:r>
                      <a:r>
                        <a:rPr lang="en-US" sz="1200" b="1" baseline="0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</a:t>
                      </a:r>
                      <a:r>
                        <a:rPr lang="he-IL" sz="1200" b="1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14/05</a:t>
                      </a:r>
                      <a:endParaRPr lang="en-US" sz="12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2082" marR="32082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Monday</a:t>
                      </a:r>
                      <a:r>
                        <a:rPr lang="en-US" sz="1200" b="1" baseline="0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</a:t>
                      </a:r>
                      <a:r>
                        <a:rPr lang="he-IL" sz="1200" b="1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13/05</a:t>
                      </a:r>
                      <a:endParaRPr lang="en-US" sz="12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2082" marR="32082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200" b="1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12/05</a:t>
                      </a:r>
                      <a:r>
                        <a:rPr lang="en-US" sz="1200" b="1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Sunday</a:t>
                      </a:r>
                      <a:r>
                        <a:rPr lang="en-US" sz="1200" b="1" baseline="0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</a:t>
                      </a:r>
                      <a:endParaRPr lang="en-US" sz="12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2082" marR="32082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227139503"/>
                  </a:ext>
                </a:extLst>
              </a:tr>
              <a:tr h="645061">
                <a:tc rowSpan="3"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Victory Park</a:t>
                      </a:r>
                    </a:p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+</a:t>
                      </a:r>
                    </a:p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The Great Patriotic War Museum (World War II)</a:t>
                      </a:r>
                      <a:endParaRPr lang="en-US" sz="1200" b="1" dirty="0" smtClean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2082" marR="32082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Travel</a:t>
                      </a:r>
                      <a:endParaRPr lang="en-US" sz="12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2082" marR="32082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Relations between the powers</a:t>
                      </a:r>
                      <a:endParaRPr lang="en-US" sz="12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2082" marR="32082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Ambassador of Israel</a:t>
                      </a:r>
                    </a:p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in Russia</a:t>
                      </a:r>
                      <a:endParaRPr lang="en-US" sz="1200" b="1" dirty="0" smtClean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2082" marR="32082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 </a:t>
                      </a:r>
                      <a:endParaRPr lang="en-US" sz="12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“pioneers” flight</a:t>
                      </a: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Saturday </a:t>
                      </a:r>
                      <a:r>
                        <a:rPr lang="en-US" sz="1200" b="1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evening</a:t>
                      </a:r>
                      <a:endParaRPr lang="en-US" sz="12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2082" marR="32082" marT="0" marB="0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565073729"/>
                  </a:ext>
                </a:extLst>
              </a:tr>
              <a:tr h="577237"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2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 </a:t>
                      </a:r>
                      <a:endParaRPr lang="en-US" sz="1200" b="1" dirty="0"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baseline="0" dirty="0" smtClean="0"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Visit to the Military </a:t>
                      </a:r>
                      <a:r>
                        <a:rPr lang="en-US" sz="1200" b="1" baseline="0" dirty="0" smtClean="0"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Academy  t</a:t>
                      </a:r>
                      <a:r>
                        <a:rPr lang="en-US" sz="1200" b="1" dirty="0" smtClean="0"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our</a:t>
                      </a:r>
                      <a:r>
                        <a:rPr lang="en-US" sz="1200" b="1" baseline="0" dirty="0" smtClean="0"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 </a:t>
                      </a:r>
                      <a:endParaRPr lang="en-US" sz="1200" b="1" dirty="0" smtClean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Official</a:t>
                      </a:r>
                      <a:r>
                        <a:rPr lang="en-US" sz="1200" b="1" baseline="0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uniform) </a:t>
                      </a:r>
                      <a:r>
                        <a:rPr lang="he-IL" sz="1200" b="1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)</a:t>
                      </a:r>
                      <a:r>
                        <a:rPr lang="en-US" sz="12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 </a:t>
                      </a:r>
                      <a:endParaRPr lang="en-US" sz="12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2082" marR="32082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Internal </a:t>
                      </a:r>
                      <a:r>
                        <a:rPr lang="en-US" sz="1200" b="1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policy</a:t>
                      </a:r>
                      <a:endParaRPr lang="en-US" sz="12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2082" marR="32082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2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 </a:t>
                      </a:r>
                      <a:endParaRPr lang="en-US" sz="1200" b="1" dirty="0"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Foreign and Security Policy of  Russia</a:t>
                      </a:r>
                      <a:endParaRPr lang="en-US" sz="12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2082" marR="32082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Landing at DME</a:t>
                      </a:r>
                    </a:p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(LY 611)</a:t>
                      </a:r>
                      <a:endParaRPr lang="en-US" sz="1200" b="1" dirty="0" smtClean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2082" marR="32082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88489965"/>
                  </a:ext>
                </a:extLst>
              </a:tr>
              <a:tr h="430040"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Russian </a:t>
                      </a:r>
                      <a:r>
                        <a:rPr lang="en-US" sz="1200" b="1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policy </a:t>
                      </a:r>
                      <a:r>
                        <a:rPr lang="en-US" sz="1200" b="1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in the Middle East</a:t>
                      </a:r>
                      <a:r>
                        <a:rPr lang="he-IL" sz="1200" b="1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</a:t>
                      </a:r>
                      <a:endParaRPr lang="en-US" sz="1200" b="1" dirty="0" smtClean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200" b="1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</a:t>
                      </a:r>
                      <a:endParaRPr lang="en-US" sz="12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2082" marR="32082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Internal political situation </a:t>
                      </a:r>
                      <a:endParaRPr lang="en-US" sz="1200" b="1" dirty="0" smtClean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2082" marR="32082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Traveling + </a:t>
                      </a:r>
                      <a:r>
                        <a:rPr lang="en-US" sz="1200" b="1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preparation</a:t>
                      </a:r>
                      <a:r>
                        <a:rPr lang="en-US" sz="12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 </a:t>
                      </a:r>
                      <a:endParaRPr lang="en-US" sz="12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2082" marR="32082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989087769"/>
                  </a:ext>
                </a:extLst>
              </a:tr>
              <a:tr h="215020">
                <a:tc row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Travel</a:t>
                      </a:r>
                      <a:r>
                        <a:rPr lang="he-IL" sz="1200" b="1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</a:t>
                      </a:r>
                      <a:endParaRPr lang="en-US" sz="12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2082" marR="32082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Lunch</a:t>
                      </a:r>
                      <a:endParaRPr lang="en-US" sz="12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2082" marR="32082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Travel to the Foreign Ministry + lunch</a:t>
                      </a:r>
                      <a:r>
                        <a:rPr lang="en-US" sz="1100" b="1" baseline="0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</a:t>
                      </a:r>
                      <a:endParaRPr lang="en-US" sz="1100" b="1" dirty="0" smtClean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2082" marR="32082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2082" marR="32082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6234708"/>
                  </a:ext>
                </a:extLst>
              </a:tr>
              <a:tr h="145651"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Lunch</a:t>
                      </a:r>
                      <a:endParaRPr lang="en-US" sz="12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2082" marR="32082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69671067"/>
                  </a:ext>
                </a:extLst>
              </a:tr>
              <a:tr h="69370">
                <a:tc rowSpan="3"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Concluding</a:t>
                      </a:r>
                      <a:r>
                        <a:rPr lang="en-US" sz="1200" b="1" baseline="0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lunch</a:t>
                      </a:r>
                      <a:endParaRPr lang="en-US" sz="1200" b="1" dirty="0" smtClean="0"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(Jerusalem Restaurant)</a:t>
                      </a:r>
                      <a:endParaRPr lang="en-US" sz="1200" b="1" dirty="0"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32082" marR="32082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Travel</a:t>
                      </a:r>
                      <a:endParaRPr lang="en-US" sz="1200" b="1" dirty="0"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2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+ </a:t>
                      </a:r>
                      <a:endParaRPr lang="en-US" sz="1200" b="1" dirty="0"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Lunch</a:t>
                      </a:r>
                      <a:endParaRPr lang="en-US" sz="1200" b="1" dirty="0"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 </a:t>
                      </a:r>
                      <a:endParaRPr lang="en-US" sz="12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2082" marR="32082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marL="228600"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</a:t>
                      </a:r>
                      <a:r>
                        <a:rPr lang="en-US" sz="1200" b="1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Russia - Middle East</a:t>
                      </a:r>
                    </a:p>
                    <a:p>
                      <a:pPr marL="228600"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Deputy Foreign Minister for the Middle East and Africa and the President's envoy to the region,</a:t>
                      </a:r>
                    </a:p>
                    <a:p>
                      <a:pPr marL="228600"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Mr. Michael </a:t>
                      </a:r>
                      <a:r>
                        <a:rPr lang="en-US" sz="1200" b="1" dirty="0" err="1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Bogdanov</a:t>
                      </a:r>
                      <a:endParaRPr lang="en-US" sz="1200" b="1" dirty="0" smtClean="0"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  <a:p>
                      <a:pPr marL="228600"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b="1" dirty="0" smtClean="0"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  <a:p>
                      <a:pPr marL="228600"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b="1" dirty="0" smtClean="0"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  <a:p>
                      <a:pPr marL="228600"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Foreign Policy Planning</a:t>
                      </a:r>
                      <a:endParaRPr lang="en-US" sz="12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2082" marR="32082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123909213"/>
                  </a:ext>
                </a:extLst>
              </a:tr>
              <a:tr h="28202"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Defense attaché </a:t>
                      </a: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 </a:t>
                      </a:r>
                      <a:endParaRPr lang="en-US" sz="12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2082" marR="32082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949142014"/>
                  </a:ext>
                </a:extLst>
              </a:tr>
              <a:tr h="332468"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Guided tour of the Kremlin</a:t>
                      </a:r>
                      <a:endParaRPr lang="en-US" sz="12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2082" marR="32082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96384649"/>
                  </a:ext>
                </a:extLst>
              </a:tr>
              <a:tr h="1214021">
                <a:tc row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Travel to the train -</a:t>
                      </a: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Weekend at </a:t>
                      </a:r>
                      <a:r>
                        <a:rPr lang="en-US" sz="1200" b="1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St. Petersburg</a:t>
                      </a:r>
                      <a:endParaRPr lang="en-US" sz="12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2082" marR="32082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638268069"/>
                  </a:ext>
                </a:extLst>
              </a:tr>
              <a:tr h="28202"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Strategy and National security</a:t>
                      </a:r>
                      <a:r>
                        <a:rPr lang="he-IL" sz="1200" b="1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 </a:t>
                      </a:r>
                      <a:endParaRPr lang="en-US" sz="1200" b="1" dirty="0" smtClean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2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 </a:t>
                      </a:r>
                      <a:endParaRPr lang="en-US" sz="12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2082" marR="32082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Free time </a:t>
                      </a:r>
                      <a:endParaRPr lang="en-US" sz="1200" b="1" dirty="0" smtClean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2082" marR="32082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Introductory tour</a:t>
                      </a:r>
                    </a:p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Central Moscow / Kremlin Complex</a:t>
                      </a:r>
                      <a:endParaRPr lang="he-IL" sz="1200" dirty="0" smtClean="0"/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 </a:t>
                      </a:r>
                      <a:endParaRPr lang="en-US" sz="12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2082" marR="32082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6190532"/>
                  </a:ext>
                </a:extLst>
              </a:tr>
              <a:tr h="401837">
                <a:tc row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Free</a:t>
                      </a:r>
                      <a:r>
                        <a:rPr lang="en-US" sz="1200" b="1" baseline="0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Time </a:t>
                      </a:r>
                      <a:endParaRPr lang="en-US" sz="12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2082" marR="32082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623626074"/>
                  </a:ext>
                </a:extLst>
              </a:tr>
              <a:tr h="645061"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Dinner</a:t>
                      </a:r>
                      <a:r>
                        <a:rPr lang="he-IL" sz="1200" b="1" dirty="0" smtClean="0"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 + </a:t>
                      </a:r>
                      <a:r>
                        <a:rPr lang="en-US" sz="1200" b="1" dirty="0" smtClean="0"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Travel</a:t>
                      </a:r>
                      <a:endParaRPr lang="en-US" sz="12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2082" marR="32082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Lunch + </a:t>
                      </a:r>
                      <a:r>
                        <a:rPr lang="en-US" sz="1200" b="1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preparation</a:t>
                      </a:r>
                      <a:endParaRPr lang="en-US" sz="12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2082" marR="32082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891713807"/>
                  </a:ext>
                </a:extLst>
              </a:tr>
              <a:tr h="215020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Drive</a:t>
                      </a:r>
                      <a:r>
                        <a:rPr lang="en-US" sz="1200" b="1" baseline="0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to the airport</a:t>
                      </a:r>
                      <a:endParaRPr lang="en-US" sz="12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2082" marR="32082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2082" marR="32082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Independence Day Reception at the</a:t>
                      </a:r>
                    </a:p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Embassy of Israel in Moscow</a:t>
                      </a:r>
                      <a:endParaRPr lang="en-US" sz="1200" b="1" dirty="0" smtClean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(official</a:t>
                      </a:r>
                      <a:r>
                        <a:rPr lang="en-US" sz="1200" b="1" baseline="0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uniform)</a:t>
                      </a:r>
                      <a:r>
                        <a:rPr lang="en-US" sz="12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 </a:t>
                      </a:r>
                      <a:endParaRPr lang="en-US" sz="12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2082" marR="32082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rowSpan="5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Nigh</a:t>
                      </a:r>
                      <a:r>
                        <a:rPr lang="en-US" sz="1200" b="1" baseline="0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t t</a:t>
                      </a:r>
                      <a:r>
                        <a:rPr lang="en-US" sz="1200" b="1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our in Moscow</a:t>
                      </a:r>
                      <a:endParaRPr lang="en-US" sz="1200" b="1" dirty="0" smtClean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2082" marR="32082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49912693"/>
                  </a:ext>
                </a:extLst>
              </a:tr>
              <a:tr h="215020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2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 </a:t>
                      </a:r>
                      <a:endParaRPr lang="en-US" sz="12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2082" marR="32082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Cultural show</a:t>
                      </a:r>
                      <a:endParaRPr lang="en-US" sz="1200" b="1" dirty="0" smtClean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2082" marR="32082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78554665"/>
                  </a:ext>
                </a:extLst>
              </a:tr>
              <a:tr h="215020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2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 </a:t>
                      </a:r>
                      <a:endParaRPr lang="en-US" sz="12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2082" marR="32082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Free</a:t>
                      </a:r>
                      <a:r>
                        <a:rPr lang="en-US" sz="1200" b="1" baseline="0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evening </a:t>
                      </a:r>
                      <a:endParaRPr lang="en-US" sz="1200" b="1" dirty="0"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2082" marR="32082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61003823"/>
                  </a:ext>
                </a:extLst>
              </a:tr>
              <a:tr h="430040">
                <a:tc>
                  <a:txBody>
                    <a:bodyPr/>
                    <a:lstStyle/>
                    <a:p>
                      <a:pPr marL="0" marR="0" lvl="0" indent="0" algn="ctr" defTabSz="4572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DME</a:t>
                      </a:r>
                      <a:r>
                        <a:rPr lang="en-US" sz="1200" b="1" baseline="0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Take-off</a:t>
                      </a:r>
                      <a:r>
                        <a:rPr lang="he-IL" sz="12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 </a:t>
                      </a:r>
                      <a:endParaRPr lang="en-US" sz="12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2082" marR="32082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139903106"/>
                  </a:ext>
                </a:extLst>
              </a:tr>
              <a:tr h="215020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200" b="1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 </a:t>
                      </a:r>
                      <a:endParaRPr lang="en-US" sz="1200" b="1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2082" marR="32082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 </a:t>
                      </a:r>
                      <a:endParaRPr lang="en-US" sz="12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2082" marR="32082" marT="0" marB="0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798319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0825218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מציין מיקום תוכן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316322164"/>
              </p:ext>
            </p:extLst>
          </p:nvPr>
        </p:nvGraphicFramePr>
        <p:xfrm>
          <a:off x="108856" y="1413793"/>
          <a:ext cx="8083732" cy="5458968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020933">
                  <a:extLst>
                    <a:ext uri="{9D8B030D-6E8A-4147-A177-3AD203B41FA5}">
                      <a16:colId xmlns:a16="http://schemas.microsoft.com/office/drawing/2014/main" xmlns="" val="231706749"/>
                    </a:ext>
                  </a:extLst>
                </a:gridCol>
                <a:gridCol w="2020933">
                  <a:extLst>
                    <a:ext uri="{9D8B030D-6E8A-4147-A177-3AD203B41FA5}">
                      <a16:colId xmlns:a16="http://schemas.microsoft.com/office/drawing/2014/main" xmlns="" val="994010326"/>
                    </a:ext>
                  </a:extLst>
                </a:gridCol>
                <a:gridCol w="2103666">
                  <a:extLst>
                    <a:ext uri="{9D8B030D-6E8A-4147-A177-3AD203B41FA5}">
                      <a16:colId xmlns:a16="http://schemas.microsoft.com/office/drawing/2014/main" xmlns="" val="3737182445"/>
                    </a:ext>
                  </a:extLst>
                </a:gridCol>
                <a:gridCol w="1938200">
                  <a:extLst>
                    <a:ext uri="{9D8B030D-6E8A-4147-A177-3AD203B41FA5}">
                      <a16:colId xmlns:a16="http://schemas.microsoft.com/office/drawing/2014/main" xmlns="" val="2793423482"/>
                    </a:ext>
                  </a:extLst>
                </a:gridCol>
              </a:tblGrid>
              <a:tr h="290414">
                <a:tc>
                  <a:txBody>
                    <a:bodyPr/>
                    <a:lstStyle/>
                    <a:p>
                      <a:pPr algn="ctr" rtl="1"/>
                      <a:r>
                        <a:rPr lang="en-US" sz="1600" b="1" dirty="0" smtClean="0">
                          <a:solidFill>
                            <a:schemeClr val="bg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Hour</a:t>
                      </a:r>
                      <a:endParaRPr lang="he-IL" sz="1600" b="1" dirty="0">
                        <a:solidFill>
                          <a:schemeClr val="bg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600" b="1" dirty="0" smtClean="0">
                          <a:solidFill>
                            <a:schemeClr val="bg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Activity</a:t>
                      </a:r>
                      <a:r>
                        <a:rPr lang="en-US" sz="1600" b="1" baseline="0" dirty="0" smtClean="0">
                          <a:solidFill>
                            <a:schemeClr val="bg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</a:t>
                      </a:r>
                      <a:endParaRPr lang="he-IL" sz="1600" b="1" dirty="0">
                        <a:solidFill>
                          <a:schemeClr val="bg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600" b="1" dirty="0" smtClean="0">
                          <a:solidFill>
                            <a:schemeClr val="bg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Speaker</a:t>
                      </a:r>
                      <a:r>
                        <a:rPr lang="en-US" sz="1600" b="1" baseline="0" dirty="0" smtClean="0">
                          <a:solidFill>
                            <a:schemeClr val="bg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</a:t>
                      </a:r>
                      <a:endParaRPr lang="he-IL" sz="1600" b="1" dirty="0">
                        <a:solidFill>
                          <a:schemeClr val="bg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600" b="1" dirty="0" smtClean="0">
                          <a:solidFill>
                            <a:schemeClr val="bg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Place</a:t>
                      </a:r>
                      <a:endParaRPr lang="he-IL" sz="1600" b="1" dirty="0">
                        <a:solidFill>
                          <a:schemeClr val="bg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25663001"/>
                  </a:ext>
                </a:extLst>
              </a:tr>
              <a:tr h="264831">
                <a:tc>
                  <a:txBody>
                    <a:bodyPr/>
                    <a:lstStyle/>
                    <a:p>
                      <a:pPr algn="ctr" rtl="1"/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02:30</a:t>
                      </a:r>
                      <a:endParaRPr lang="he-IL" sz="16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“Pioneers” flight</a:t>
                      </a:r>
                      <a:endParaRPr lang="en-US" sz="16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rtl="1"/>
                      <a:endParaRPr lang="he-IL" sz="16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he-IL" sz="16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578638003"/>
                  </a:ext>
                </a:extLst>
              </a:tr>
              <a:tr h="469574">
                <a:tc>
                  <a:txBody>
                    <a:bodyPr/>
                    <a:lstStyle/>
                    <a:p>
                      <a:pPr algn="ctr" rtl="1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02:30</a:t>
                      </a:r>
                      <a:endParaRPr lang="he-IL" sz="16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E</a:t>
                      </a:r>
                      <a:r>
                        <a:rPr lang="en-US" sz="1600" b="1" baseline="0" dirty="0" smtClean="0"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n </a:t>
                      </a:r>
                      <a:r>
                        <a:rPr lang="en-US" sz="1600" b="1" baseline="0" dirty="0" smtClean="0"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route to Ben-Gurion </a:t>
                      </a:r>
                      <a:r>
                        <a:rPr lang="en-US" sz="1600" b="1" baseline="0" dirty="0" smtClean="0"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Airport from the INDC  </a:t>
                      </a:r>
                      <a:endParaRPr lang="en-US" sz="16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he-IL" sz="16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19632199"/>
                  </a:ext>
                </a:extLst>
              </a:tr>
              <a:tr h="422840">
                <a:tc>
                  <a:txBody>
                    <a:bodyPr/>
                    <a:lstStyle/>
                    <a:p>
                      <a:pPr algn="ctr" rtl="1"/>
                      <a:r>
                        <a:rPr lang="he-IL" sz="1600" b="1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05:50-10:05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 rtl="1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flight</a:t>
                      </a:r>
                      <a:r>
                        <a:rPr lang="he-IL" sz="16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</a:t>
                      </a: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LY611</a:t>
                      </a:r>
                      <a:endParaRPr lang="he-IL" sz="16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rtl="1"/>
                      <a:endParaRPr lang="he-IL" sz="16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The Domodedovo</a:t>
                      </a:r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Airport </a:t>
                      </a:r>
                      <a:endParaRPr lang="he-IL" sz="16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350291935"/>
                  </a:ext>
                </a:extLst>
              </a:tr>
              <a:tr h="244802">
                <a:tc>
                  <a:txBody>
                    <a:bodyPr/>
                    <a:lstStyle/>
                    <a:p>
                      <a:pPr algn="ctr" rtl="1"/>
                      <a:endParaRPr lang="he-IL" sz="16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 rtl="1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Travel to the hotel + Lunch</a:t>
                      </a:r>
                      <a:endParaRPr lang="he-IL" sz="16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rtl="1"/>
                      <a:endParaRPr lang="he-IL" sz="16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Ararat 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Park Hyatt</a:t>
                      </a:r>
                      <a:endParaRPr lang="he-IL" sz="16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50522932"/>
                  </a:ext>
                </a:extLst>
              </a:tr>
              <a:tr h="422840">
                <a:tc>
                  <a:txBody>
                    <a:bodyPr/>
                    <a:lstStyle/>
                    <a:p>
                      <a:pPr algn="ctr" rtl="1"/>
                      <a:r>
                        <a:rPr lang="he-IL" sz="1600" b="1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13:30-15:00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Israel - Russia relations</a:t>
                      </a:r>
                      <a:endParaRPr lang="he-IL" sz="16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Attaché - Colonel German (Hebrew)</a:t>
                      </a:r>
                      <a:endParaRPr lang="he-IL" sz="16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Hotel</a:t>
                      </a:r>
                      <a:endParaRPr lang="he-IL" sz="16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200757996"/>
                  </a:ext>
                </a:extLst>
              </a:tr>
              <a:tr h="1493291">
                <a:tc>
                  <a:txBody>
                    <a:bodyPr/>
                    <a:lstStyle/>
                    <a:p>
                      <a:pPr algn="ctr" rtl="1"/>
                      <a:r>
                        <a:rPr lang="he-IL" sz="1600" b="1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16:00-20:00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A guided tour of Moscow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Anya</a:t>
                      </a:r>
                      <a:endParaRPr lang="he-IL" sz="16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Central Moscow / Kremlin Complex</a:t>
                      </a: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(Patriarch's Bridge, Alexander Gardens, the Kremlin Compound, Red Square)</a:t>
                      </a:r>
                      <a:endParaRPr lang="he-IL" sz="16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38677863"/>
                  </a:ext>
                </a:extLst>
              </a:tr>
              <a:tr h="422840">
                <a:tc>
                  <a:txBody>
                    <a:bodyPr/>
                    <a:lstStyle/>
                    <a:p>
                      <a:pPr algn="ctr" rtl="1"/>
                      <a:r>
                        <a:rPr lang="he-IL" sz="1600" b="1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23:00 – 20:00</a:t>
                      </a: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 rtl="1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Free</a:t>
                      </a:r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Evening</a:t>
                      </a:r>
                    </a:p>
                    <a:p>
                      <a:pPr algn="ctr" rtl="1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(independent dinner)</a:t>
                      </a:r>
                      <a:endParaRPr lang="he-IL" sz="16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1"/>
                      <a:endParaRPr lang="he-IL" sz="16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1"/>
                      <a:endParaRPr lang="he-IL" sz="16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60236719"/>
                  </a:ext>
                </a:extLst>
              </a:tr>
            </a:tbl>
          </a:graphicData>
        </a:graphic>
      </p:graphicFrame>
      <p:sp>
        <p:nvSpPr>
          <p:cNvPr id="8" name="כותרת 4"/>
          <p:cNvSpPr txBox="1">
            <a:spLocks/>
          </p:cNvSpPr>
          <p:nvPr/>
        </p:nvSpPr>
        <p:spPr>
          <a:xfrm>
            <a:off x="2783632" y="151613"/>
            <a:ext cx="7770275" cy="776834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1" anchor="ctr">
            <a:normAutofit fontScale="97500"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rtl="1"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rtl="1"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rtl="1"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rtl="1"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rtl="1"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rtl="1"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rtl="1"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rtl="1"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Individual Schedule </a:t>
            </a:r>
            <a:r>
              <a:rPr lang="en-US" sz="3200" b="1" dirty="0">
                <a:latin typeface="David" panose="020E0502060401010101" pitchFamily="34" charset="-79"/>
                <a:cs typeface="David" panose="020E0502060401010101" pitchFamily="34" charset="-79"/>
              </a:rPr>
              <a:t>Tour - Sunday 12/5</a:t>
            </a:r>
            <a:endParaRPr lang="he-IL" sz="3200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pic>
        <p:nvPicPr>
          <p:cNvPr id="2" name="תמונה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192588" y="1413792"/>
            <a:ext cx="3999412" cy="1871192"/>
          </a:xfrm>
          <a:prstGeom prst="rect">
            <a:avLst/>
          </a:prstGeom>
        </p:spPr>
      </p:pic>
      <p:pic>
        <p:nvPicPr>
          <p:cNvPr id="9" name="תמונה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192589" y="3207091"/>
            <a:ext cx="4064000" cy="2158548"/>
          </a:xfrm>
          <a:prstGeom prst="rect">
            <a:avLst/>
          </a:prstGeom>
        </p:spPr>
      </p:pic>
      <p:pic>
        <p:nvPicPr>
          <p:cNvPr id="7" name="תמונה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192588" y="4559300"/>
            <a:ext cx="4064000" cy="22987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991544" y="928447"/>
            <a:ext cx="9839797" cy="5060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30754690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מציין מיקום תוכן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588665399"/>
              </p:ext>
            </p:extLst>
          </p:nvPr>
        </p:nvGraphicFramePr>
        <p:xfrm>
          <a:off x="119336" y="915379"/>
          <a:ext cx="12072664" cy="5965825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694518">
                  <a:extLst>
                    <a:ext uri="{9D8B030D-6E8A-4147-A177-3AD203B41FA5}">
                      <a16:colId xmlns:a16="http://schemas.microsoft.com/office/drawing/2014/main" xmlns="" val="231706749"/>
                    </a:ext>
                  </a:extLst>
                </a:gridCol>
                <a:gridCol w="4341814">
                  <a:extLst>
                    <a:ext uri="{9D8B030D-6E8A-4147-A177-3AD203B41FA5}">
                      <a16:colId xmlns:a16="http://schemas.microsoft.com/office/drawing/2014/main" xmlns="" val="994010326"/>
                    </a:ext>
                  </a:extLst>
                </a:gridCol>
                <a:gridCol w="3905536">
                  <a:extLst>
                    <a:ext uri="{9D8B030D-6E8A-4147-A177-3AD203B41FA5}">
                      <a16:colId xmlns:a16="http://schemas.microsoft.com/office/drawing/2014/main" xmlns="" val="3737182445"/>
                    </a:ext>
                  </a:extLst>
                </a:gridCol>
                <a:gridCol w="1264243">
                  <a:extLst>
                    <a:ext uri="{9D8B030D-6E8A-4147-A177-3AD203B41FA5}">
                      <a16:colId xmlns:a16="http://schemas.microsoft.com/office/drawing/2014/main" xmlns="" val="1311893671"/>
                    </a:ext>
                  </a:extLst>
                </a:gridCol>
                <a:gridCol w="866553">
                  <a:extLst>
                    <a:ext uri="{9D8B030D-6E8A-4147-A177-3AD203B41FA5}">
                      <a16:colId xmlns:a16="http://schemas.microsoft.com/office/drawing/2014/main" xmlns="" val="3905794760"/>
                    </a:ext>
                  </a:extLst>
                </a:gridCol>
              </a:tblGrid>
              <a:tr h="275709">
                <a:tc>
                  <a:txBody>
                    <a:bodyPr/>
                    <a:lstStyle/>
                    <a:p>
                      <a:pPr algn="ctr" rtl="1"/>
                      <a:r>
                        <a:rPr lang="en-US" sz="1400" b="1" dirty="0" smtClean="0">
                          <a:solidFill>
                            <a:schemeClr val="bg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Hour</a:t>
                      </a:r>
                      <a:endParaRPr lang="he-IL" sz="1400" b="1" dirty="0">
                        <a:solidFill>
                          <a:schemeClr val="bg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400" b="1" dirty="0" smtClean="0">
                          <a:solidFill>
                            <a:schemeClr val="bg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Activity</a:t>
                      </a:r>
                      <a:endParaRPr lang="he-IL" sz="1400" b="1" dirty="0">
                        <a:solidFill>
                          <a:schemeClr val="bg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400" b="1" dirty="0" smtClean="0">
                          <a:solidFill>
                            <a:schemeClr val="bg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Speaker</a:t>
                      </a:r>
                      <a:endParaRPr lang="he-IL" sz="1400" b="1" dirty="0">
                        <a:solidFill>
                          <a:schemeClr val="bg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400" b="1" dirty="0" smtClean="0">
                          <a:solidFill>
                            <a:schemeClr val="bg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Place</a:t>
                      </a:r>
                      <a:endParaRPr lang="he-IL" sz="1400" b="1" dirty="0">
                        <a:solidFill>
                          <a:schemeClr val="bg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400" b="1" dirty="0" smtClean="0">
                          <a:solidFill>
                            <a:schemeClr val="bg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Gift</a:t>
                      </a:r>
                      <a:r>
                        <a:rPr lang="en-US" sz="1400" b="1" baseline="0" dirty="0" smtClean="0">
                          <a:solidFill>
                            <a:schemeClr val="bg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</a:t>
                      </a:r>
                      <a:endParaRPr lang="he-IL" sz="1400" b="1" dirty="0">
                        <a:solidFill>
                          <a:schemeClr val="bg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xmlns="" val="1025663001"/>
                  </a:ext>
                </a:extLst>
              </a:tr>
              <a:tr h="661700">
                <a:tc>
                  <a:txBody>
                    <a:bodyPr/>
                    <a:lstStyle/>
                    <a:p>
                      <a:pPr algn="ctr" rtl="1"/>
                      <a:r>
                        <a:rPr lang="he-IL" sz="1400" b="1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8:00-9:00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Breakfast in the presence of the ambassador - Mr. Gary </a:t>
                      </a:r>
                      <a:r>
                        <a:rPr lang="en-US" sz="1400" b="1" dirty="0" err="1" smtClean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Koren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 rtl="1"/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marL="0" marR="0" lvl="0" indent="0" algn="ct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Hotel</a:t>
                      </a:r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Dining room PLAZMA</a:t>
                      </a:r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restaurant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10th Floor</a:t>
                      </a:r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lvl="0" indent="0" algn="ct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xmlns="" val="1350291935"/>
                  </a:ext>
                </a:extLst>
              </a:tr>
              <a:tr h="468704">
                <a:tc>
                  <a:txBody>
                    <a:bodyPr/>
                    <a:lstStyle/>
                    <a:p>
                      <a:pPr algn="ctr" rtl="1"/>
                      <a:r>
                        <a:rPr lang="he-IL" sz="1400" b="1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9:00-10:00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Bilateral</a:t>
                      </a:r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Relations between Russia and Israel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14300" marR="114300" marT="0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Ambassador of Israel to Russia, Mr. Gary </a:t>
                      </a:r>
                      <a:r>
                        <a:rPr lang="en-US" sz="1400" b="1" dirty="0" err="1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Koren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(Hebrew)</a:t>
                      </a:r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algn="ctr" rtl="1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Hotel -suit</a:t>
                      </a:r>
                    </a:p>
                    <a:p>
                      <a:pPr algn="ctr" rtl="1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SCHEPKIN Hall, 2nd floor</a:t>
                      </a:r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300" b="1" dirty="0" err="1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Shafshak</a:t>
                      </a:r>
                      <a:endParaRPr lang="he-IL" sz="13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164829117"/>
                  </a:ext>
                </a:extLst>
              </a:tr>
              <a:tr h="468704">
                <a:tc>
                  <a:txBody>
                    <a:bodyPr/>
                    <a:lstStyle/>
                    <a:p>
                      <a:pPr algn="ctr" rtl="1"/>
                      <a:r>
                        <a:rPr lang="he-IL" sz="1400" b="1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10:00-10:45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Foreign policy and security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114300" marR="114300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Mr. Dmitry Training</a:t>
                      </a:r>
                    </a:p>
                    <a:p>
                      <a:pPr algn="ctr" rtl="1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Academic Researcher, Former Colonel (English)</a:t>
                      </a:r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 rtl="1"/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Eros</a:t>
                      </a:r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208007662"/>
                  </a:ext>
                </a:extLst>
              </a:tr>
              <a:tr h="551532">
                <a:tc>
                  <a:txBody>
                    <a:bodyPr/>
                    <a:lstStyle/>
                    <a:p>
                      <a:pPr algn="ctr" rtl="1"/>
                      <a:r>
                        <a:rPr lang="he-IL" sz="1400" b="1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11:00-11:45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The economic situation in Russia and its effects on internal policy</a:t>
                      </a:r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Mr. </a:t>
                      </a:r>
                      <a:r>
                        <a:rPr lang="en-US" sz="1400" b="1" dirty="0" err="1" smtClean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Ivgeny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 </a:t>
                      </a:r>
                      <a:r>
                        <a:rPr lang="en-US" sz="1400" b="1" dirty="0" err="1" smtClean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Gutmacher</a:t>
                      </a:r>
                      <a:endParaRPr lang="en-US" sz="1400" b="1" dirty="0" smtClean="0"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 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Chairman, World Economic Research Institute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114300" marR="114300" marT="0" marB="0" anchor="ctr"/>
                </a:tc>
                <a:tc vMerge="1">
                  <a:txBody>
                    <a:bodyPr/>
                    <a:lstStyle/>
                    <a:p>
                      <a:pPr algn="ctr" rtl="1"/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400" b="1" dirty="0" err="1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Eyal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</a:t>
                      </a:r>
                      <a:r>
                        <a:rPr lang="en-US" sz="1400" b="1" dirty="0" err="1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Argov</a:t>
                      </a:r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4081757062"/>
                  </a:ext>
                </a:extLst>
              </a:tr>
              <a:tr h="661700">
                <a:tc>
                  <a:txBody>
                    <a:bodyPr/>
                    <a:lstStyle/>
                    <a:p>
                      <a:pPr marL="0" marR="0" lvl="0" indent="0" algn="ct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11:00-11:45</a:t>
                      </a:r>
                    </a:p>
                    <a:p>
                      <a:pPr algn="ctr" rtl="1"/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1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Lunch</a:t>
                      </a:r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1"/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 rtl="1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Outside the</a:t>
                      </a:r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SCHEPKIN hall </a:t>
                      </a:r>
                    </a:p>
                    <a:p>
                      <a:pPr algn="ctr" rtl="1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2</a:t>
                      </a:r>
                      <a:r>
                        <a:rPr lang="en-US" sz="1400" b="1" baseline="30000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nd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floor</a:t>
                      </a:r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1"/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00757996"/>
                  </a:ext>
                </a:extLst>
              </a:tr>
              <a:tr h="468704">
                <a:tc>
                  <a:txBody>
                    <a:bodyPr/>
                    <a:lstStyle/>
                    <a:p>
                      <a:pPr marL="0" marR="0" lvl="0" indent="0" algn="ct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11:45-12:30</a:t>
                      </a:r>
                    </a:p>
                    <a:p>
                      <a:pPr algn="ctr" rtl="1"/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En route </a:t>
                      </a:r>
                      <a:endParaRPr lang="he-IL" sz="1400" b="1" dirty="0" smtClean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  <a:p>
                      <a:pPr algn="ctr" rtl="1"/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/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algn="ctr" rtl="1"/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474154869"/>
                  </a:ext>
                </a:extLst>
              </a:tr>
              <a:tr h="658599">
                <a:tc>
                  <a:txBody>
                    <a:bodyPr/>
                    <a:lstStyle/>
                    <a:p>
                      <a:pPr algn="ctr" rtl="1"/>
                      <a:r>
                        <a:rPr lang="he-IL" sz="1400" b="1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13:00-14:00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Russia - Middle East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Deputy Foreign Minister for the Middle East and Africa and the President's envoy to the region, Mr. Michael </a:t>
                      </a:r>
                      <a:r>
                        <a:rPr lang="en-US" sz="1400" b="1" dirty="0" err="1" smtClean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Bogdanov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 (Russian)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114300" marR="114300" marT="0" marB="0" anchor="ctr"/>
                </a:tc>
                <a:tc rowSpan="3">
                  <a:txBody>
                    <a:bodyPr/>
                    <a:lstStyle/>
                    <a:p>
                      <a:pPr algn="ctr" rtl="1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Ministry of Foreign Affairs -</a:t>
                      </a:r>
                    </a:p>
                    <a:p>
                      <a:pPr algn="ctr" rtl="1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suit</a:t>
                      </a:r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rowSpan="2">
                  <a:txBody>
                    <a:bodyPr/>
                    <a:lstStyle/>
                    <a:p>
                      <a:pPr algn="ctr" rtl="1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Chen</a:t>
                      </a:r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xmlns="" val="342374774"/>
                  </a:ext>
                </a:extLst>
              </a:tr>
              <a:tr h="436653">
                <a:tc>
                  <a:txBody>
                    <a:bodyPr/>
                    <a:lstStyle/>
                    <a:p>
                      <a:pPr algn="ctr" rtl="1"/>
                      <a:r>
                        <a:rPr lang="he-IL" sz="1400" b="1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14:15-15:00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Planning Russian foreign policy</a:t>
                      </a:r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Mr.</a:t>
                      </a:r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 Andrey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 </a:t>
                      </a:r>
                      <a:r>
                        <a:rPr lang="en-US" sz="1400" b="1" dirty="0" err="1" smtClean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Drobinin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, Deputy Head of the Department of Political Planning (</a:t>
                      </a:r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English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)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114300" marR="114300" marT="0" marB="0" anchor="ctr"/>
                </a:tc>
                <a:tc vMerge="1">
                  <a:txBody>
                    <a:bodyPr/>
                    <a:lstStyle/>
                    <a:p>
                      <a:pPr algn="ctr" rtl="1"/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924753749"/>
                  </a:ext>
                </a:extLst>
              </a:tr>
              <a:tr h="275709">
                <a:tc>
                  <a:txBody>
                    <a:bodyPr/>
                    <a:lstStyle/>
                    <a:p>
                      <a:pPr algn="ctr" rtl="1"/>
                      <a:r>
                        <a:rPr lang="he-IL" sz="1400" b="1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15:00-19:00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Free time- independent dinner</a:t>
                      </a:r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 rtl="1"/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Maya</a:t>
                      </a:r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xmlns="" val="1129496715"/>
                  </a:ext>
                </a:extLst>
              </a:tr>
              <a:tr h="468704">
                <a:tc>
                  <a:txBody>
                    <a:bodyPr/>
                    <a:lstStyle/>
                    <a:p>
                      <a:pPr algn="ctr" rtl="1"/>
                      <a:r>
                        <a:rPr lang="he-IL" sz="1400" b="1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19:00-23:00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Night Tour in Moscow (Anya)</a:t>
                      </a:r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Leaving</a:t>
                      </a:r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the Hotel</a:t>
                      </a:r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xmlns="" val="460236719"/>
                  </a:ext>
                </a:extLst>
              </a:tr>
            </a:tbl>
          </a:graphicData>
        </a:graphic>
      </p:graphicFrame>
      <p:sp>
        <p:nvSpPr>
          <p:cNvPr id="8" name="כותרת 4"/>
          <p:cNvSpPr txBox="1">
            <a:spLocks/>
          </p:cNvSpPr>
          <p:nvPr/>
        </p:nvSpPr>
        <p:spPr>
          <a:xfrm>
            <a:off x="2783632" y="0"/>
            <a:ext cx="7770275" cy="54868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1" anchor="ctr">
            <a:normAutofit fontScale="82500" lnSpcReduction="20000"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rtl="1"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rtl="1"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rtl="1"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rtl="1"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rtl="1"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rtl="1"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rtl="1"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rtl="1"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Individual </a:t>
            </a:r>
            <a:r>
              <a:rPr lang="en-US" b="1" dirty="0">
                <a:latin typeface="David" panose="020E0502060401010101" pitchFamily="34" charset="-79"/>
                <a:cs typeface="David" panose="020E0502060401010101" pitchFamily="34" charset="-79"/>
              </a:rPr>
              <a:t>Schedule Tour - Monday, </a:t>
            </a:r>
            <a:r>
              <a:rPr lang="en-US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13/5</a:t>
            </a:r>
            <a:endParaRPr lang="he-IL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pic>
        <p:nvPicPr>
          <p:cNvPr id="6" name="Picture 2" descr="×ª××× × ×§×©××¨×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351584" y="6165305"/>
            <a:ext cx="3755221" cy="6926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991544" y="548680"/>
            <a:ext cx="9839797" cy="5060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8976798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מציין מיקום תוכן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115648289"/>
              </p:ext>
            </p:extLst>
          </p:nvPr>
        </p:nvGraphicFramePr>
        <p:xfrm>
          <a:off x="47328" y="764703"/>
          <a:ext cx="12109513" cy="6150068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486320">
                  <a:extLst>
                    <a:ext uri="{9D8B030D-6E8A-4147-A177-3AD203B41FA5}">
                      <a16:colId xmlns:a16="http://schemas.microsoft.com/office/drawing/2014/main" xmlns="" val="231706749"/>
                    </a:ext>
                  </a:extLst>
                </a:gridCol>
                <a:gridCol w="3808353">
                  <a:extLst>
                    <a:ext uri="{9D8B030D-6E8A-4147-A177-3AD203B41FA5}">
                      <a16:colId xmlns:a16="http://schemas.microsoft.com/office/drawing/2014/main" xmlns="" val="994010326"/>
                    </a:ext>
                  </a:extLst>
                </a:gridCol>
                <a:gridCol w="3774506">
                  <a:extLst>
                    <a:ext uri="{9D8B030D-6E8A-4147-A177-3AD203B41FA5}">
                      <a16:colId xmlns:a16="http://schemas.microsoft.com/office/drawing/2014/main" xmlns="" val="3737182445"/>
                    </a:ext>
                  </a:extLst>
                </a:gridCol>
                <a:gridCol w="1520167">
                  <a:extLst>
                    <a:ext uri="{9D8B030D-6E8A-4147-A177-3AD203B41FA5}">
                      <a16:colId xmlns:a16="http://schemas.microsoft.com/office/drawing/2014/main" xmlns="" val="1311893671"/>
                    </a:ext>
                  </a:extLst>
                </a:gridCol>
                <a:gridCol w="1520167">
                  <a:extLst>
                    <a:ext uri="{9D8B030D-6E8A-4147-A177-3AD203B41FA5}">
                      <a16:colId xmlns:a16="http://schemas.microsoft.com/office/drawing/2014/main" xmlns="" val="4223538749"/>
                    </a:ext>
                  </a:extLst>
                </a:gridCol>
              </a:tblGrid>
              <a:tr h="401743">
                <a:tc>
                  <a:txBody>
                    <a:bodyPr/>
                    <a:lstStyle/>
                    <a:p>
                      <a:pPr algn="ctr" rtl="1"/>
                      <a:r>
                        <a:rPr lang="en-US" sz="1400" b="1" dirty="0" smtClean="0">
                          <a:solidFill>
                            <a:schemeClr val="bg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Hour</a:t>
                      </a:r>
                      <a:endParaRPr lang="he-IL" sz="1400" b="1" dirty="0">
                        <a:solidFill>
                          <a:schemeClr val="bg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400" b="1" dirty="0" smtClean="0">
                          <a:solidFill>
                            <a:schemeClr val="bg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Activity</a:t>
                      </a:r>
                      <a:endParaRPr lang="he-IL" sz="1400" b="1" dirty="0">
                        <a:solidFill>
                          <a:schemeClr val="bg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400" b="1" dirty="0" smtClean="0">
                          <a:solidFill>
                            <a:schemeClr val="bg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Speaker</a:t>
                      </a:r>
                      <a:endParaRPr lang="he-IL" sz="1400" b="1" dirty="0">
                        <a:solidFill>
                          <a:schemeClr val="bg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400" b="1" dirty="0" smtClean="0">
                          <a:solidFill>
                            <a:schemeClr val="bg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Place</a:t>
                      </a:r>
                      <a:endParaRPr lang="he-IL" sz="1400" b="1" dirty="0">
                        <a:solidFill>
                          <a:schemeClr val="bg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400" b="1" dirty="0" smtClean="0">
                          <a:solidFill>
                            <a:schemeClr val="bg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Gift</a:t>
                      </a:r>
                      <a:endParaRPr lang="he-IL" sz="1400" b="1" dirty="0">
                        <a:solidFill>
                          <a:schemeClr val="bg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25663001"/>
                  </a:ext>
                </a:extLst>
              </a:tr>
              <a:tr h="360237">
                <a:tc>
                  <a:txBody>
                    <a:bodyPr/>
                    <a:lstStyle/>
                    <a:p>
                      <a:pPr algn="ctr" rtl="1"/>
                      <a:r>
                        <a:rPr lang="he-IL" sz="14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8:00-9:00</a:t>
                      </a:r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Breakfast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 rtl="1"/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marL="0" marR="0" lvl="0" indent="0" algn="ct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Hotel 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– PARK  Restaurant  Floor 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2</a:t>
                      </a:r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rtl="1"/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350291935"/>
                  </a:ext>
                </a:extLst>
              </a:tr>
              <a:tr h="537295">
                <a:tc>
                  <a:txBody>
                    <a:bodyPr/>
                    <a:lstStyle/>
                    <a:p>
                      <a:pPr algn="ctr" rtl="1"/>
                      <a:r>
                        <a:rPr lang="he-IL" sz="14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9:00-9:45</a:t>
                      </a:r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Relation between the superpowers</a:t>
                      </a:r>
                      <a:endParaRPr lang="en-US" sz="1400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14300" marR="114300" marT="0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400" b="1" kern="1200" dirty="0" smtClean="0">
                          <a:solidFill>
                            <a:schemeClr val="dk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Mr. Andrey </a:t>
                      </a:r>
                      <a:r>
                        <a:rPr lang="en-US" sz="1400" b="1" kern="1200" dirty="0" err="1" smtClean="0">
                          <a:solidFill>
                            <a:schemeClr val="dk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Kortunov</a:t>
                      </a:r>
                      <a:endParaRPr lang="en-US" sz="1400" b="1" kern="1200" dirty="0" smtClean="0">
                        <a:solidFill>
                          <a:schemeClr val="dk1"/>
                        </a:solidFill>
                        <a:effectLst/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  <a:p>
                      <a:pPr algn="ctr" rtl="1"/>
                      <a:r>
                        <a:rPr lang="en-US" sz="1400" b="1" kern="1200" dirty="0" smtClean="0">
                          <a:solidFill>
                            <a:schemeClr val="dk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  CEO of INSS Russia (English)</a:t>
                      </a:r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algn="ctr" rtl="1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hotel</a:t>
                      </a:r>
                    </a:p>
                    <a:p>
                      <a:pPr algn="ctr" rtl="1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a suit</a:t>
                      </a:r>
                    </a:p>
                    <a:p>
                      <a:pPr algn="ctr" rtl="1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SCHEPKIN Hall, 2nd floor</a:t>
                      </a:r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400" b="1" dirty="0" err="1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Hanuna</a:t>
                      </a:r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2462330821"/>
                  </a:ext>
                </a:extLst>
              </a:tr>
              <a:tr h="406891">
                <a:tc>
                  <a:txBody>
                    <a:bodyPr/>
                    <a:lstStyle/>
                    <a:p>
                      <a:pPr algn="ctr" rtl="1"/>
                      <a:r>
                        <a:rPr lang="he-IL" sz="14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10:00-10:45</a:t>
                      </a:r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Internal</a:t>
                      </a:r>
                      <a:r>
                        <a:rPr lang="en-US" sz="1400" b="1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Policy</a:t>
                      </a:r>
                      <a:endParaRPr lang="he-IL" sz="1400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14300" marR="114300" marT="0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Mr. Andrey </a:t>
                      </a:r>
                      <a:r>
                        <a:rPr lang="en-US" sz="1400" b="1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Kalsnikov</a:t>
                      </a:r>
                      <a:r>
                        <a:rPr lang="en-US" sz="14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(English)</a:t>
                      </a:r>
                      <a:endParaRPr lang="he-IL" sz="1400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RAJU</a:t>
                      </a:r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3972055308"/>
                  </a:ext>
                </a:extLst>
              </a:tr>
              <a:tr h="754979">
                <a:tc>
                  <a:txBody>
                    <a:bodyPr/>
                    <a:lstStyle/>
                    <a:p>
                      <a:pPr algn="ctr" rtl="1"/>
                      <a:r>
                        <a:rPr lang="he-IL" sz="14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11:00-11:45</a:t>
                      </a:r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Russia's Middle East Policy</a:t>
                      </a:r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b="1" kern="1200" dirty="0" smtClean="0">
                          <a:solidFill>
                            <a:schemeClr val="dk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Mr. Yuri </a:t>
                      </a:r>
                      <a:r>
                        <a:rPr lang="en-US" sz="1400" b="1" kern="1200" dirty="0" err="1" smtClean="0">
                          <a:solidFill>
                            <a:schemeClr val="dk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Barmin</a:t>
                      </a:r>
                      <a:r>
                        <a:rPr lang="en-US" sz="1400" b="1" kern="1200" dirty="0" smtClean="0">
                          <a:solidFill>
                            <a:schemeClr val="dk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, Researcher and Commentator on Russian Strategy in the Middle East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114300" marR="114300" marT="0" marB="0" anchor="ctr"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ואך</a:t>
                      </a:r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4051579309"/>
                  </a:ext>
                </a:extLst>
              </a:tr>
              <a:tr h="537295">
                <a:tc>
                  <a:txBody>
                    <a:bodyPr/>
                    <a:lstStyle/>
                    <a:p>
                      <a:pPr algn="ctr" rtl="1"/>
                      <a:r>
                        <a:rPr lang="he-IL" sz="14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11:45-12:30</a:t>
                      </a:r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marL="0" marR="0" lvl="0" indent="0" algn="ct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Lunch</a:t>
                      </a:r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1"/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 rtl="1"/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Outside the hall SCHEPKIN 2nd floor</a:t>
                      </a:r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rtl="1"/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695198915"/>
                  </a:ext>
                </a:extLst>
              </a:tr>
              <a:tr h="316056">
                <a:tc>
                  <a:txBody>
                    <a:bodyPr/>
                    <a:lstStyle/>
                    <a:p>
                      <a:pPr algn="ctr" rtl="1"/>
                      <a:r>
                        <a:rPr lang="he-IL" sz="14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12:30-13:00</a:t>
                      </a:r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 rtl="1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Walking to the Kremlin</a:t>
                      </a:r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rtl="1"/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200757996"/>
                  </a:ext>
                </a:extLst>
              </a:tr>
              <a:tr h="872123">
                <a:tc>
                  <a:txBody>
                    <a:bodyPr/>
                    <a:lstStyle/>
                    <a:p>
                      <a:pPr algn="ctr" rtl="1"/>
                      <a:r>
                        <a:rPr lang="he-IL" sz="14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13:00-16:00</a:t>
                      </a:r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e-IL" sz="1400" b="1" dirty="0" smtClean="0"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Guided tour of the Kremlin</a:t>
                      </a: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(Anna)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114300" marR="114300" marT="0" marB="0"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Kremlin -</a:t>
                      </a:r>
                    </a:p>
                    <a:p>
                      <a:pPr algn="ctr" rtl="0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a suit</a:t>
                      </a:r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605295655"/>
                  </a:ext>
                </a:extLst>
              </a:tr>
              <a:tr h="318015">
                <a:tc>
                  <a:txBody>
                    <a:bodyPr/>
                    <a:lstStyle/>
                    <a:p>
                      <a:pPr algn="ctr" rtl="1"/>
                      <a:r>
                        <a:rPr lang="he-IL" sz="14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16:00-18:15</a:t>
                      </a:r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Back to the hotel + organization</a:t>
                      </a:r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</a:t>
                      </a:r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3734788480"/>
                  </a:ext>
                </a:extLst>
              </a:tr>
              <a:tr h="318015">
                <a:tc>
                  <a:txBody>
                    <a:bodyPr/>
                    <a:lstStyle/>
                    <a:p>
                      <a:pPr algn="ctr" rtl="1"/>
                      <a:r>
                        <a:rPr lang="he-IL" sz="14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18:15 </a:t>
                      </a:r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400" b="1" dirty="0" err="1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En</a:t>
                      </a:r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route</a:t>
                      </a:r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3944776465"/>
                  </a:ext>
                </a:extLst>
              </a:tr>
              <a:tr h="1009404">
                <a:tc>
                  <a:txBody>
                    <a:bodyPr/>
                    <a:lstStyle/>
                    <a:p>
                      <a:pPr algn="ctr" rtl="1"/>
                      <a:r>
                        <a:rPr lang="he-IL" sz="14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19:00-22:00</a:t>
                      </a:r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 rtl="0"/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Reception at the Israeli 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Embassy for Independence 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Day</a:t>
                      </a:r>
                    </a:p>
                    <a:p>
                      <a:pPr algn="ctr" rtl="0"/>
                      <a:r>
                        <a:rPr lang="he-IL" sz="20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)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Officia</a:t>
                      </a:r>
                      <a:r>
                        <a:rPr lang="en-US" sz="2000" b="1" baseline="0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l Uniform) </a:t>
                      </a:r>
                      <a:endParaRPr lang="he-IL" sz="20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1"/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b="1" dirty="0"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THE STANISLAVSKY AND NEMIROVICH DANCHENKO MOOSCOW ACADEMIC </a:t>
                      </a:r>
                      <a:r>
                        <a:rPr lang="en-US" sz="1400" b="1" dirty="0" smtClean="0"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MUSIC </a:t>
                      </a:r>
                      <a:r>
                        <a:rPr lang="en-US" sz="1400" b="1" dirty="0"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THEATRE</a:t>
                      </a:r>
                    </a:p>
                  </a:txBody>
                  <a:tcPr marL="114300" marR="114300" marT="0" marB="0" anchor="ctr"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1"/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667031127"/>
                  </a:ext>
                </a:extLst>
              </a:tr>
              <a:tr h="318015">
                <a:tc>
                  <a:txBody>
                    <a:bodyPr/>
                    <a:lstStyle/>
                    <a:p>
                      <a:pPr algn="ctr" rtl="1"/>
                      <a:r>
                        <a:rPr lang="he-IL" sz="14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22:00</a:t>
                      </a:r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 rtl="1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Drive</a:t>
                      </a:r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to the hotel (for those interested)</a:t>
                      </a:r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rtl="1"/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2025448020"/>
                  </a:ext>
                </a:extLst>
              </a:tr>
            </a:tbl>
          </a:graphicData>
        </a:graphic>
      </p:graphicFrame>
      <p:sp>
        <p:nvSpPr>
          <p:cNvPr id="8" name="כותרת 4"/>
          <p:cNvSpPr txBox="1">
            <a:spLocks/>
          </p:cNvSpPr>
          <p:nvPr/>
        </p:nvSpPr>
        <p:spPr>
          <a:xfrm>
            <a:off x="2783632" y="44624"/>
            <a:ext cx="7770275" cy="648072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1" anchor="ctr">
            <a:normAutofit fontScale="90000"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rtl="1"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rtl="1"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rtl="1"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rtl="1"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rtl="1"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rtl="1"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rtl="1"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rtl="1"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dirty="0">
                <a:latin typeface="David" panose="020E0502060401010101" pitchFamily="34" charset="-79"/>
                <a:cs typeface="David" panose="020E0502060401010101" pitchFamily="34" charset="-79"/>
              </a:rPr>
              <a:t>Individual Schedule Tour - Tuesday 14/5</a:t>
            </a:r>
            <a:endParaRPr lang="he-IL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pic>
        <p:nvPicPr>
          <p:cNvPr id="2" name="תמונה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474657" y="4077072"/>
            <a:ext cx="1845479" cy="1440160"/>
          </a:xfrm>
          <a:prstGeom prst="rect">
            <a:avLst/>
          </a:prstGeom>
        </p:spPr>
      </p:pic>
      <p:pic>
        <p:nvPicPr>
          <p:cNvPr id="3" name="תמונה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783632" y="3789040"/>
            <a:ext cx="2691025" cy="1728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203672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מציין מיקום תוכן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046027288"/>
              </p:ext>
            </p:extLst>
          </p:nvPr>
        </p:nvGraphicFramePr>
        <p:xfrm>
          <a:off x="119337" y="948657"/>
          <a:ext cx="9865095" cy="6010641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210840">
                  <a:extLst>
                    <a:ext uri="{9D8B030D-6E8A-4147-A177-3AD203B41FA5}">
                      <a16:colId xmlns:a16="http://schemas.microsoft.com/office/drawing/2014/main" xmlns="" val="231706749"/>
                    </a:ext>
                  </a:extLst>
                </a:gridCol>
                <a:gridCol w="904139">
                  <a:extLst>
                    <a:ext uri="{9D8B030D-6E8A-4147-A177-3AD203B41FA5}">
                      <a16:colId xmlns:a16="http://schemas.microsoft.com/office/drawing/2014/main" xmlns="" val="994010326"/>
                    </a:ext>
                  </a:extLst>
                </a:gridCol>
                <a:gridCol w="2198361">
                  <a:extLst>
                    <a:ext uri="{9D8B030D-6E8A-4147-A177-3AD203B41FA5}">
                      <a16:colId xmlns:a16="http://schemas.microsoft.com/office/drawing/2014/main" xmlns="" val="1536959618"/>
                    </a:ext>
                  </a:extLst>
                </a:gridCol>
                <a:gridCol w="3074927">
                  <a:extLst>
                    <a:ext uri="{9D8B030D-6E8A-4147-A177-3AD203B41FA5}">
                      <a16:colId xmlns:a16="http://schemas.microsoft.com/office/drawing/2014/main" xmlns="" val="3737182445"/>
                    </a:ext>
                  </a:extLst>
                </a:gridCol>
                <a:gridCol w="1238414">
                  <a:extLst>
                    <a:ext uri="{9D8B030D-6E8A-4147-A177-3AD203B41FA5}">
                      <a16:colId xmlns:a16="http://schemas.microsoft.com/office/drawing/2014/main" xmlns="" val="1311893671"/>
                    </a:ext>
                  </a:extLst>
                </a:gridCol>
                <a:gridCol w="1238414">
                  <a:extLst>
                    <a:ext uri="{9D8B030D-6E8A-4147-A177-3AD203B41FA5}">
                      <a16:colId xmlns:a16="http://schemas.microsoft.com/office/drawing/2014/main" xmlns="" val="4096855044"/>
                    </a:ext>
                  </a:extLst>
                </a:gridCol>
              </a:tblGrid>
              <a:tr h="508620">
                <a:tc>
                  <a:txBody>
                    <a:bodyPr/>
                    <a:lstStyle/>
                    <a:p>
                      <a:pPr algn="ctr" rtl="1"/>
                      <a:r>
                        <a:rPr lang="en-US" sz="1400" b="1" dirty="0" smtClean="0">
                          <a:solidFill>
                            <a:schemeClr val="bg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Hour</a:t>
                      </a:r>
                      <a:endParaRPr lang="he-IL" sz="1400" b="1" dirty="0">
                        <a:solidFill>
                          <a:schemeClr val="bg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 rtl="1"/>
                      <a:r>
                        <a:rPr lang="en-US" sz="1400" b="1" dirty="0" smtClean="0">
                          <a:solidFill>
                            <a:schemeClr val="bg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Activity</a:t>
                      </a:r>
                      <a:endParaRPr lang="he-IL" sz="1400" b="1" dirty="0">
                        <a:solidFill>
                          <a:schemeClr val="bg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chemeClr val="bg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Speaker</a:t>
                      </a:r>
                      <a:r>
                        <a:rPr lang="en-US" sz="1400" b="1" baseline="0" dirty="0" smtClean="0">
                          <a:solidFill>
                            <a:schemeClr val="bg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</a:t>
                      </a:r>
                      <a:endParaRPr lang="he-IL" sz="1400" b="1" dirty="0" smtClean="0">
                        <a:solidFill>
                          <a:schemeClr val="bg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400" b="1" dirty="0" smtClean="0">
                          <a:solidFill>
                            <a:schemeClr val="bg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Place</a:t>
                      </a:r>
                      <a:endParaRPr lang="he-IL" sz="1400" b="1" dirty="0">
                        <a:solidFill>
                          <a:schemeClr val="bg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400" b="1" dirty="0" smtClean="0">
                          <a:solidFill>
                            <a:schemeClr val="bg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Gift </a:t>
                      </a:r>
                      <a:endParaRPr lang="he-IL" sz="1400" b="1" dirty="0">
                        <a:solidFill>
                          <a:schemeClr val="bg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25663001"/>
                  </a:ext>
                </a:extLst>
              </a:tr>
              <a:tr h="508620">
                <a:tc>
                  <a:txBody>
                    <a:bodyPr/>
                    <a:lstStyle/>
                    <a:p>
                      <a:pPr algn="ctr" rtl="1"/>
                      <a:r>
                        <a:rPr lang="he-IL" sz="14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8:00-9:00</a:t>
                      </a:r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Breakfast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1"/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marL="0" marR="0" lvl="0" indent="0" algn="ct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Hotel 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– PARK Restaurant  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Floor 2</a:t>
                      </a:r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rtl="1"/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350291935"/>
                  </a:ext>
                </a:extLst>
              </a:tr>
              <a:tr h="299188">
                <a:tc>
                  <a:txBody>
                    <a:bodyPr/>
                    <a:lstStyle/>
                    <a:p>
                      <a:pPr algn="ctr" rtl="1"/>
                      <a:r>
                        <a:rPr lang="he-IL" sz="14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9:00-10:00</a:t>
                      </a:r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Travel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1"/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3377368333"/>
                  </a:ext>
                </a:extLst>
              </a:tr>
              <a:tr h="359026">
                <a:tc>
                  <a:txBody>
                    <a:bodyPr/>
                    <a:lstStyle/>
                    <a:p>
                      <a:pPr algn="ctr" rtl="1"/>
                      <a:r>
                        <a:rPr lang="he-IL" sz="14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10:00-11:00</a:t>
                      </a:r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 rowSpan="5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Visiting</a:t>
                      </a:r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 the Military Academy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Tour</a:t>
                      </a:r>
                      <a:r>
                        <a:rPr lang="en-US" sz="1400" b="1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+ Joint Photo</a:t>
                      </a:r>
                      <a:endParaRPr lang="he-IL" sz="1400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68580" marR="68580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(Russian)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 rowSpan="5">
                  <a:txBody>
                    <a:bodyPr/>
                    <a:lstStyle/>
                    <a:p>
                      <a:pPr algn="ctr" rtl="1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Military</a:t>
                      </a:r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Academy </a:t>
                      </a:r>
                      <a:r>
                        <a:rPr lang="he-IL" sz="1400" b="1" baseline="0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– </a:t>
                      </a:r>
                    </a:p>
                    <a:p>
                      <a:pPr algn="ctr" rtl="1"/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Official Uniform </a:t>
                      </a:r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he-IL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3442002626"/>
                  </a:ext>
                </a:extLst>
              </a:tr>
              <a:tr h="473839">
                <a:tc>
                  <a:txBody>
                    <a:bodyPr/>
                    <a:lstStyle/>
                    <a:p>
                      <a:pPr algn="ctr" rtl="1"/>
                      <a:r>
                        <a:rPr lang="he-IL" sz="14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11:00-11:45</a:t>
                      </a:r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Review of the Russian 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Military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(Russian)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 rtl="1"/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400" b="1" dirty="0" err="1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Tishler</a:t>
                      </a:r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</a:t>
                      </a:r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3346367755"/>
                  </a:ext>
                </a:extLst>
              </a:tr>
              <a:tr h="473839">
                <a:tc>
                  <a:txBody>
                    <a:bodyPr/>
                    <a:lstStyle/>
                    <a:p>
                      <a:pPr algn="ctr" rtl="1"/>
                      <a:r>
                        <a:rPr lang="he-IL" sz="14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11:45-12:30</a:t>
                      </a:r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National Security Concept of  Russia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(Russian)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1"/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שי טייב</a:t>
                      </a:r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872412430"/>
                  </a:ext>
                </a:extLst>
              </a:tr>
              <a:tr h="473839">
                <a:tc>
                  <a:txBody>
                    <a:bodyPr/>
                    <a:lstStyle/>
                    <a:p>
                      <a:pPr marL="0" marR="0" lvl="0" indent="0" algn="ct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12:30-13:00</a:t>
                      </a:r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Lessons learned from fighting in Syria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(Russian)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 rtl="1"/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400" b="1" dirty="0" err="1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Yitzik</a:t>
                      </a:r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</a:t>
                      </a:r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851857931"/>
                  </a:ext>
                </a:extLst>
              </a:tr>
              <a:tr h="299188">
                <a:tc>
                  <a:txBody>
                    <a:bodyPr/>
                    <a:lstStyle/>
                    <a:p>
                      <a:pPr marL="0" marR="0" lvl="0" indent="0" algn="ct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13:15-14:00</a:t>
                      </a:r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Lecture  Israel</a:t>
                      </a:r>
                      <a:r>
                        <a:rPr lang="he-IL" sz="1400" b="1" dirty="0" smtClean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 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Mr. </a:t>
                      </a:r>
                      <a:r>
                        <a:rPr lang="en-US" sz="1400" b="1" dirty="0" err="1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Eyal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</a:t>
                      </a:r>
                      <a:r>
                        <a:rPr lang="en-US" sz="1400" b="1" dirty="0" err="1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Calif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(Hebrew)</a:t>
                      </a:r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1"/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800888834"/>
                  </a:ext>
                </a:extLst>
              </a:tr>
              <a:tr h="299188">
                <a:tc>
                  <a:txBody>
                    <a:bodyPr/>
                    <a:lstStyle/>
                    <a:p>
                      <a:pPr algn="ctr" rtl="1"/>
                      <a:r>
                        <a:rPr lang="he-IL" sz="14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14:00-15:30</a:t>
                      </a:r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Traveling + organizing (sandwiches on the bus)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1"/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4101278726"/>
                  </a:ext>
                </a:extLst>
              </a:tr>
              <a:tr h="508620">
                <a:tc>
                  <a:txBody>
                    <a:bodyPr/>
                    <a:lstStyle/>
                    <a:p>
                      <a:pPr algn="ctr" rtl="1"/>
                      <a:r>
                        <a:rPr lang="he-IL" sz="14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15:30-16:30</a:t>
                      </a:r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 rtl="1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Processing teams</a:t>
                      </a:r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68580" marR="68580" marT="0" marB="0" anchor="ctr"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114300" marR="114300" marT="0" marB="0"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Hotel</a:t>
                      </a:r>
                      <a:r>
                        <a:rPr lang="he-IL" sz="14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–</a:t>
                      </a:r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INDC Dress Code </a:t>
                      </a:r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400" b="1" dirty="0" err="1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Nathanes</a:t>
                      </a:r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200757996"/>
                  </a:ext>
                </a:extLst>
              </a:tr>
              <a:tr h="299188">
                <a:tc>
                  <a:txBody>
                    <a:bodyPr/>
                    <a:lstStyle/>
                    <a:p>
                      <a:pPr algn="ctr" rtl="1"/>
                      <a:r>
                        <a:rPr lang="he-IL" sz="14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16:30-17:30</a:t>
                      </a:r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 rtl="1"/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En route </a:t>
                      </a:r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1"/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3937881669"/>
                  </a:ext>
                </a:extLst>
              </a:tr>
              <a:tr h="299188">
                <a:tc>
                  <a:txBody>
                    <a:bodyPr/>
                    <a:lstStyle/>
                    <a:p>
                      <a:pPr algn="ctr" rtl="1"/>
                      <a:r>
                        <a:rPr lang="he-IL" sz="14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17:30-18:30</a:t>
                      </a:r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 rtl="1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Dinner –</a:t>
                      </a:r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Restaurant 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MAGEN DAVID</a:t>
                      </a:r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(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Kosher</a:t>
                      </a:r>
                      <a:r>
                        <a:rPr lang="he-IL" sz="14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)</a:t>
                      </a:r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2668531773"/>
                  </a:ext>
                </a:extLst>
              </a:tr>
              <a:tr h="299188">
                <a:tc>
                  <a:txBody>
                    <a:bodyPr/>
                    <a:lstStyle/>
                    <a:p>
                      <a:pPr algn="ctr" rtl="1"/>
                      <a:r>
                        <a:rPr lang="he-IL" sz="14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18:30</a:t>
                      </a:r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 rtl="1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En route</a:t>
                      </a:r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1"/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2922456576"/>
                  </a:ext>
                </a:extLst>
              </a:tr>
              <a:tr h="508620">
                <a:tc>
                  <a:txBody>
                    <a:bodyPr/>
                    <a:lstStyle/>
                    <a:p>
                      <a:pPr algn="ctr" rtl="1"/>
                      <a:r>
                        <a:rPr lang="he-IL" sz="14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19:30-21:30</a:t>
                      </a:r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 rtl="1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Folklore Show - "Golden Ring"</a:t>
                      </a:r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1"/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Theater -</a:t>
                      </a:r>
                    </a:p>
                    <a:p>
                      <a:pPr algn="ctr" rtl="1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INDC Code</a:t>
                      </a:r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2871867145"/>
                  </a:ext>
                </a:extLst>
              </a:tr>
              <a:tr h="299188">
                <a:tc>
                  <a:txBody>
                    <a:bodyPr/>
                    <a:lstStyle/>
                    <a:p>
                      <a:pPr algn="ctr" rtl="1"/>
                      <a:r>
                        <a:rPr lang="he-IL" sz="14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21:30</a:t>
                      </a:r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 rtl="1"/>
                      <a:r>
                        <a:rPr lang="en-US" sz="1400" b="1" dirty="0" err="1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En</a:t>
                      </a:r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route to the hotel</a:t>
                      </a:r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1"/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839539650"/>
                  </a:ext>
                </a:extLst>
              </a:tr>
            </a:tbl>
          </a:graphicData>
        </a:graphic>
      </p:graphicFrame>
      <p:sp>
        <p:nvSpPr>
          <p:cNvPr id="8" name="כותרת 4"/>
          <p:cNvSpPr txBox="1">
            <a:spLocks/>
          </p:cNvSpPr>
          <p:nvPr/>
        </p:nvSpPr>
        <p:spPr>
          <a:xfrm>
            <a:off x="2783632" y="151613"/>
            <a:ext cx="7770275" cy="613091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1" anchor="ctr">
            <a:normAutofit fontScale="82500" lnSpcReduction="10000"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rtl="1"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rtl="1"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rtl="1"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rtl="1"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rtl="1"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rtl="1"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rtl="1"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rtl="1"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>
              <a:defRPr/>
            </a:pPr>
            <a:r>
              <a:rPr lang="en-US" b="1" dirty="0">
                <a:solidFill>
                  <a:prstClr val="white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Individual Schedule Tour - Wednesday 15/5</a:t>
            </a:r>
            <a:endParaRPr lang="he-IL" sz="6000" b="1" dirty="0">
              <a:solidFill>
                <a:prstClr val="white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pic>
        <p:nvPicPr>
          <p:cNvPr id="2" name="תמונה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980150" y="5112568"/>
            <a:ext cx="2211850" cy="1844824"/>
          </a:xfrm>
          <a:prstGeom prst="rect">
            <a:avLst/>
          </a:prstGeom>
        </p:spPr>
      </p:pic>
      <p:pic>
        <p:nvPicPr>
          <p:cNvPr id="3" name="תמונה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980151" y="3305454"/>
            <a:ext cx="2236530" cy="18517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60483668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כותרת 4"/>
          <p:cNvSpPr txBox="1">
            <a:spLocks/>
          </p:cNvSpPr>
          <p:nvPr/>
        </p:nvSpPr>
        <p:spPr>
          <a:xfrm>
            <a:off x="2783632" y="44624"/>
            <a:ext cx="7770275" cy="776834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1" anchor="ctr">
            <a:normAutofit fontScale="90000"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rtl="1"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rtl="1"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rtl="1"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rtl="1"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rtl="1"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rtl="1"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rtl="1"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rtl="1"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dirty="0">
                <a:latin typeface="David" panose="020E0502060401010101" pitchFamily="34" charset="-79"/>
                <a:cs typeface="David" panose="020E0502060401010101" pitchFamily="34" charset="-79"/>
              </a:rPr>
              <a:t>Individual Schedule Tour – Thursday 16/5</a:t>
            </a:r>
            <a:endParaRPr lang="he-IL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pic>
        <p:nvPicPr>
          <p:cNvPr id="2" name="תמונה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760296" y="1628800"/>
            <a:ext cx="3672408" cy="5229200"/>
          </a:xfrm>
          <a:prstGeom prst="rect">
            <a:avLst/>
          </a:prstGeom>
        </p:spPr>
      </p:pic>
      <p:graphicFrame>
        <p:nvGraphicFramePr>
          <p:cNvPr id="7" name="מציין מיקום תוכן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923643908"/>
              </p:ext>
            </p:extLst>
          </p:nvPr>
        </p:nvGraphicFramePr>
        <p:xfrm>
          <a:off x="263353" y="1272685"/>
          <a:ext cx="8785960" cy="5609157"/>
        </p:xfrm>
        <a:graphic>
          <a:graphicData uri="http://schemas.openxmlformats.org/drawingml/2006/table">
            <a:tbl>
              <a:tblPr rtl="1" firstRow="1" bandRow="1">
                <a:effectLst>
                  <a:reflection blurRad="6350" stA="50000" endA="300" endPos="90000" dist="50800" dir="5400000" sy="-100000" algn="bl" rotWithShape="0"/>
                </a:effectLst>
                <a:tableStyleId>{5C22544A-7EE6-4342-B048-85BDC9FD1C3A}</a:tableStyleId>
              </a:tblPr>
              <a:tblGrid>
                <a:gridCol w="1021144">
                  <a:extLst>
                    <a:ext uri="{9D8B030D-6E8A-4147-A177-3AD203B41FA5}">
                      <a16:colId xmlns:a16="http://schemas.microsoft.com/office/drawing/2014/main" xmlns="" val="231706749"/>
                    </a:ext>
                  </a:extLst>
                </a:gridCol>
                <a:gridCol w="2616447">
                  <a:extLst>
                    <a:ext uri="{9D8B030D-6E8A-4147-A177-3AD203B41FA5}">
                      <a16:colId xmlns:a16="http://schemas.microsoft.com/office/drawing/2014/main" xmlns="" val="994010326"/>
                    </a:ext>
                  </a:extLst>
                </a:gridCol>
                <a:gridCol w="2467739">
                  <a:extLst>
                    <a:ext uri="{9D8B030D-6E8A-4147-A177-3AD203B41FA5}">
                      <a16:colId xmlns:a16="http://schemas.microsoft.com/office/drawing/2014/main" xmlns="" val="3737182445"/>
                    </a:ext>
                  </a:extLst>
                </a:gridCol>
                <a:gridCol w="591836">
                  <a:extLst>
                    <a:ext uri="{9D8B030D-6E8A-4147-A177-3AD203B41FA5}">
                      <a16:colId xmlns:a16="http://schemas.microsoft.com/office/drawing/2014/main" xmlns="" val="3537340238"/>
                    </a:ext>
                  </a:extLst>
                </a:gridCol>
                <a:gridCol w="1044397">
                  <a:extLst>
                    <a:ext uri="{9D8B030D-6E8A-4147-A177-3AD203B41FA5}">
                      <a16:colId xmlns:a16="http://schemas.microsoft.com/office/drawing/2014/main" xmlns="" val="1311893671"/>
                    </a:ext>
                  </a:extLst>
                </a:gridCol>
                <a:gridCol w="148332">
                  <a:extLst>
                    <a:ext uri="{9D8B030D-6E8A-4147-A177-3AD203B41FA5}">
                      <a16:colId xmlns:a16="http://schemas.microsoft.com/office/drawing/2014/main" xmlns="" val="578629644"/>
                    </a:ext>
                  </a:extLst>
                </a:gridCol>
                <a:gridCol w="896065"/>
              </a:tblGrid>
              <a:tr h="368502">
                <a:tc>
                  <a:txBody>
                    <a:bodyPr/>
                    <a:lstStyle/>
                    <a:p>
                      <a:pPr algn="ctr" rtl="1"/>
                      <a:r>
                        <a:rPr lang="en-US" sz="1400" b="1" dirty="0" smtClean="0">
                          <a:solidFill>
                            <a:schemeClr val="bg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Hour</a:t>
                      </a:r>
                      <a:endParaRPr lang="he-IL" sz="1400" b="1" dirty="0">
                        <a:solidFill>
                          <a:schemeClr val="bg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400" b="1" dirty="0" smtClean="0">
                          <a:solidFill>
                            <a:schemeClr val="bg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Activity</a:t>
                      </a:r>
                      <a:endParaRPr lang="he-IL" sz="1400" b="1" dirty="0">
                        <a:solidFill>
                          <a:schemeClr val="bg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chemeClr val="bg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Speaker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 rtl="1"/>
                      <a:r>
                        <a:rPr lang="en-US" sz="1400" b="1" dirty="0" smtClean="0">
                          <a:solidFill>
                            <a:schemeClr val="bg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Place</a:t>
                      </a:r>
                      <a:endParaRPr lang="he-IL" sz="1400" b="1" dirty="0">
                        <a:solidFill>
                          <a:schemeClr val="bg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rtl="1"/>
                      <a:endParaRPr lang="he-IL" sz="1400" b="1" dirty="0">
                        <a:solidFill>
                          <a:schemeClr val="bg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 rtl="1"/>
                      <a:r>
                        <a:rPr lang="en-US" sz="1400" b="1" dirty="0" smtClean="0">
                          <a:solidFill>
                            <a:schemeClr val="bg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Gift</a:t>
                      </a:r>
                      <a:r>
                        <a:rPr lang="en-US" sz="1400" b="1" baseline="0" dirty="0" smtClean="0">
                          <a:solidFill>
                            <a:schemeClr val="bg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</a:t>
                      </a:r>
                      <a:endParaRPr lang="he-IL" sz="1400" b="1" dirty="0">
                        <a:solidFill>
                          <a:schemeClr val="bg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25663001"/>
                  </a:ext>
                </a:extLst>
              </a:tr>
              <a:tr h="482912">
                <a:tc>
                  <a:txBody>
                    <a:bodyPr/>
                    <a:lstStyle/>
                    <a:p>
                      <a:pPr algn="ctr" rtl="1"/>
                      <a:r>
                        <a:rPr lang="he-IL" sz="14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7:30-8:30</a:t>
                      </a:r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Breakfast + Checkout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 rtl="1"/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pPr marL="0" marR="0" lvl="0" indent="0" algn="ct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Hotel - Restaurant PARK Floor 2</a:t>
                      </a:r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lvl="0" indent="0" algn="ct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rtl="1"/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50291935"/>
                  </a:ext>
                </a:extLst>
              </a:tr>
              <a:tr h="340879">
                <a:tc>
                  <a:txBody>
                    <a:bodyPr/>
                    <a:lstStyle/>
                    <a:p>
                      <a:pPr algn="ctr" rtl="1"/>
                      <a:r>
                        <a:rPr lang="he-IL" sz="14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8:30-9:30</a:t>
                      </a:r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Travel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 rtl="1"/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rtl="1"/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rtl="1"/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3377368333"/>
                  </a:ext>
                </a:extLst>
              </a:tr>
              <a:tr h="907235">
                <a:tc>
                  <a:txBody>
                    <a:bodyPr/>
                    <a:lstStyle/>
                    <a:p>
                      <a:pPr algn="ctr" rtl="1"/>
                      <a:r>
                        <a:rPr lang="he-IL" sz="14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9:30-12:30</a:t>
                      </a:r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e-IL" sz="1400" b="1" dirty="0" smtClean="0"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Victory Park</a:t>
                      </a:r>
                      <a:r>
                        <a:rPr lang="he-IL" sz="1400" b="1" dirty="0" smtClean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 + </a:t>
                      </a: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Great Patriotic War Museum</a:t>
                      </a: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Anya</a:t>
                      </a:r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</a:t>
                      </a:r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 rtl="1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INDC Code</a:t>
                      </a:r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rtl="1"/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rtl="1"/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2466109512"/>
                  </a:ext>
                </a:extLst>
              </a:tr>
              <a:tr h="340879">
                <a:tc>
                  <a:txBody>
                    <a:bodyPr/>
                    <a:lstStyle/>
                    <a:p>
                      <a:pPr algn="ctr" rtl="1"/>
                      <a:r>
                        <a:rPr lang="he-IL" sz="14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12:30</a:t>
                      </a:r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 rtl="1"/>
                      <a:r>
                        <a:rPr lang="en-US" sz="1400" b="1" dirty="0" err="1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En</a:t>
                      </a:r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route</a:t>
                      </a:r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rtl="1"/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rtl="1"/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2888877114"/>
                  </a:ext>
                </a:extLst>
              </a:tr>
              <a:tr h="482912">
                <a:tc>
                  <a:txBody>
                    <a:bodyPr/>
                    <a:lstStyle/>
                    <a:p>
                      <a:pPr algn="ctr" rtl="1"/>
                      <a:r>
                        <a:rPr lang="he-IL" sz="14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13:30-14:30</a:t>
                      </a:r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Lunch - Jerusalem Restaurant (Kosher)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1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Kosher</a:t>
                      </a:r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</a:t>
                      </a:r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rtl="1"/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rtl="1"/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3019679494"/>
                  </a:ext>
                </a:extLst>
              </a:tr>
              <a:tr h="482912">
                <a:tc>
                  <a:txBody>
                    <a:bodyPr/>
                    <a:lstStyle/>
                    <a:p>
                      <a:pPr algn="ctr" rtl="1"/>
                      <a:r>
                        <a:rPr lang="he-IL" sz="14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14:30-15:00</a:t>
                      </a:r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 rtl="1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A minibus to train station to St. Petersburg</a:t>
                      </a:r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rtl="1"/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rtl="1"/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rtl="1"/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300872533"/>
                  </a:ext>
                </a:extLst>
              </a:tr>
              <a:tr h="681758">
                <a:tc>
                  <a:txBody>
                    <a:bodyPr/>
                    <a:lstStyle/>
                    <a:p>
                      <a:pPr algn="ctr" rtl="1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14:30-17:30</a:t>
                      </a:r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 gridSpan="5">
                  <a:txBody>
                    <a:bodyPr/>
                    <a:lstStyle/>
                    <a:p>
                      <a:pPr algn="ctr" rtl="1"/>
                      <a:endParaRPr lang="he-IL" sz="1400" b="1" dirty="0" smtClean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  <a:p>
                      <a:pPr algn="ctr" rtl="1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Free</a:t>
                      </a:r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Time</a:t>
                      </a:r>
                      <a:endParaRPr lang="he-IL" sz="1400" b="1" baseline="0" dirty="0" smtClean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  <a:p>
                      <a:pPr algn="ctr" rtl="1"/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1"/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1"/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rtl="1"/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41868812"/>
                  </a:ext>
                </a:extLst>
              </a:tr>
              <a:tr h="482912">
                <a:tc>
                  <a:txBody>
                    <a:bodyPr/>
                    <a:lstStyle/>
                    <a:p>
                      <a:pPr algn="ctr" rtl="1"/>
                      <a:r>
                        <a:rPr lang="he-IL" sz="14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17:30-19:00</a:t>
                      </a:r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 rtl="1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A trip to the DME</a:t>
                      </a:r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rtl="1"/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/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rtl="1"/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803048611"/>
                  </a:ext>
                </a:extLst>
              </a:tr>
              <a:tr h="681758">
                <a:tc>
                  <a:txBody>
                    <a:bodyPr/>
                    <a:lstStyle/>
                    <a:p>
                      <a:pPr algn="ctr" rtl="1"/>
                      <a:r>
                        <a:rPr lang="he-IL" sz="14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21:55</a:t>
                      </a:r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 rtl="1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Return flight </a:t>
                      </a:r>
                      <a:r>
                        <a:rPr lang="he-IL" sz="14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- 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LY614</a:t>
                      </a:r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rtl="1"/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Domodedovo</a:t>
                      </a:r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Airport </a:t>
                      </a:r>
                      <a:endParaRPr lang="he-IL" sz="1400" b="1" dirty="0" smtClean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  <a:p>
                      <a:pPr algn="ctr" rtl="1"/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rtl="1"/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2922456576"/>
                  </a:ext>
                </a:extLst>
              </a:tr>
            </a:tbl>
          </a:graphicData>
        </a:graphic>
      </p:graphicFrame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423592" y="778658"/>
            <a:ext cx="9839797" cy="5060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83354494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שן מתפתל">
  <a:themeElements>
    <a:clrScheme name="עשן מתפתל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עשן מתפתל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עשן מתפתל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ערכת נושא של Office">
  <a:themeElements>
    <a:clrScheme name="Banded_Design_Teal">
      <a:dk1>
        <a:srgbClr val="363D3D"/>
      </a:dk1>
      <a:lt1>
        <a:sysClr val="window" lastClr="FFFFFF"/>
      </a:lt1>
      <a:dk2>
        <a:srgbClr val="000000"/>
      </a:dk2>
      <a:lt2>
        <a:srgbClr val="E5E8E8"/>
      </a:lt2>
      <a:accent1>
        <a:srgbClr val="3AAFB2"/>
      </a:accent1>
      <a:accent2>
        <a:srgbClr val="6ABD45"/>
      </a:accent2>
      <a:accent3>
        <a:srgbClr val="EBCA21"/>
      </a:accent3>
      <a:accent4>
        <a:srgbClr val="EB8D21"/>
      </a:accent4>
      <a:accent5>
        <a:srgbClr val="EB5638"/>
      </a:accent5>
      <a:accent6>
        <a:srgbClr val="5172B1"/>
      </a:accent6>
      <a:hlink>
        <a:srgbClr val="3A9CDB"/>
      </a:hlink>
      <a:folHlink>
        <a:srgbClr val="5172B1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ערכת נושא של Office">
  <a:themeElements>
    <a:clrScheme name="Banded_Design_Teal">
      <a:dk1>
        <a:srgbClr val="363D3D"/>
      </a:dk1>
      <a:lt1>
        <a:sysClr val="window" lastClr="FFFFFF"/>
      </a:lt1>
      <a:dk2>
        <a:srgbClr val="000000"/>
      </a:dk2>
      <a:lt2>
        <a:srgbClr val="E5E8E8"/>
      </a:lt2>
      <a:accent1>
        <a:srgbClr val="3AAFB2"/>
      </a:accent1>
      <a:accent2>
        <a:srgbClr val="6ABD45"/>
      </a:accent2>
      <a:accent3>
        <a:srgbClr val="EBCA21"/>
      </a:accent3>
      <a:accent4>
        <a:srgbClr val="EB8D21"/>
      </a:accent4>
      <a:accent5>
        <a:srgbClr val="EB5638"/>
      </a:accent5>
      <a:accent6>
        <a:srgbClr val="5172B1"/>
      </a:accent6>
      <a:hlink>
        <a:srgbClr val="3A9CDB"/>
      </a:hlink>
      <a:folHlink>
        <a:srgbClr val="5172B1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4048</TotalTime>
  <Words>792</Words>
  <Application>Microsoft Office PowerPoint</Application>
  <PresentationFormat>מותאם אישית</PresentationFormat>
  <Paragraphs>276</Paragraphs>
  <Slides>6</Slides>
  <Notes>3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6</vt:i4>
      </vt:variant>
    </vt:vector>
  </HeadingPairs>
  <TitlesOfParts>
    <vt:vector size="7" baseType="lpstr">
      <vt:lpstr>עשן מתפתל</vt:lpstr>
      <vt:lpstr>שקופית 1</vt:lpstr>
      <vt:lpstr>שקופית 2</vt:lpstr>
      <vt:lpstr>שקופית 3</vt:lpstr>
      <vt:lpstr>שקופית 4</vt:lpstr>
      <vt:lpstr>שקופית 5</vt:lpstr>
      <vt:lpstr>שקופית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סיור מב"ל לדרום</dc:title>
  <dc:creator>USER</dc:creator>
  <cp:lastModifiedBy>u45414</cp:lastModifiedBy>
  <cp:revision>358</cp:revision>
  <cp:lastPrinted>2017-10-15T04:06:39Z</cp:lastPrinted>
  <dcterms:created xsi:type="dcterms:W3CDTF">2017-09-23T04:50:33Z</dcterms:created>
  <dcterms:modified xsi:type="dcterms:W3CDTF">2019-05-07T07:55:30Z</dcterms:modified>
</cp:coreProperties>
</file>