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57" r:id="rId2"/>
    <p:sldId id="313" r:id="rId3"/>
    <p:sldId id="320" r:id="rId4"/>
    <p:sldId id="321" r:id="rId5"/>
    <p:sldId id="322" r:id="rId6"/>
    <p:sldId id="325" r:id="rId7"/>
    <p:sldId id="324" r:id="rId8"/>
    <p:sldId id="323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.Wattsfernan" initials="N" lastIdx="4" clrIdx="0">
    <p:extLst>
      <p:ext uri="{19B8F6BF-5375-455C-9EA6-DF929625EA0E}">
        <p15:presenceInfo xmlns:p15="http://schemas.microsoft.com/office/powerpoint/2012/main" userId="Nicholas.Wattsfernan" providerId="None"/>
      </p:ext>
    </p:extLst>
  </p:cmAuthor>
  <p:cmAuthor id="2" name="Ballard, Robert J CDR USN COMUSNAVCENT BAHRAIN" initials="BRJCUCB" lastIdx="1" clrIdx="1">
    <p:extLst>
      <p:ext uri="{19B8F6BF-5375-455C-9EA6-DF929625EA0E}">
        <p15:presenceInfo xmlns:p15="http://schemas.microsoft.com/office/powerpoint/2012/main" userId="Ballard, Robert J CDR USN COMUSNAVCENT BAHR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C00FF"/>
    <a:srgbClr val="000073"/>
    <a:srgbClr val="41578F"/>
    <a:srgbClr val="233567"/>
    <a:srgbClr val="00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66578" autoAdjust="0"/>
  </p:normalViewPr>
  <p:slideViewPr>
    <p:cSldViewPr snapToGrid="0">
      <p:cViewPr varScale="1">
        <p:scale>
          <a:sx n="85" d="100"/>
          <a:sy n="85" d="100"/>
        </p:scale>
        <p:origin x="275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BDE650B-D305-49D7-A706-D938F10CAA06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B5BA2C5-664C-4C6F-9B91-1A950D13C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4313" y="1165225"/>
            <a:ext cx="4197350" cy="3148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Discuss opportunity</a:t>
            </a:r>
            <a:r>
              <a:rPr lang="en-CA" baseline="0" dirty="0"/>
              <a:t> for legal personnel to get involved with and support IMX/CE 2022</a:t>
            </a:r>
          </a:p>
          <a:p>
            <a:endParaRPr lang="en-CA" baseline="0" dirty="0"/>
          </a:p>
          <a:p>
            <a:r>
              <a:rPr lang="en-CA" baseline="0" dirty="0"/>
              <a:t>Legal SME exchange </a:t>
            </a:r>
          </a:p>
          <a:p>
            <a:endParaRPr lang="en-CA" baseline="0" dirty="0"/>
          </a:p>
          <a:p>
            <a:r>
              <a:rPr lang="en-CA" baseline="0" dirty="0"/>
              <a:t>Opportunity to interact with ROE in combined maritime environment</a:t>
            </a:r>
          </a:p>
          <a:p>
            <a:endParaRPr lang="en-CA" baseline="0" dirty="0"/>
          </a:p>
          <a:p>
            <a:r>
              <a:rPr lang="en-CA" baseline="0" dirty="0"/>
              <a:t>Enhance interoperability of legal support network in operational environment</a:t>
            </a:r>
          </a:p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25D0-0EA9-4011-942C-461E974954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1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4313" y="1165225"/>
            <a:ext cx="4197350" cy="3148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 opportunity is Legal SME exchange; TBD, but prior to MPC</a:t>
            </a:r>
          </a:p>
          <a:p>
            <a:endParaRPr lang="en-CA" dirty="0"/>
          </a:p>
          <a:p>
            <a:r>
              <a:rPr lang="en-CA" dirty="0"/>
              <a:t>Please identify attendee</a:t>
            </a:r>
            <a:r>
              <a:rPr lang="en-CA" baseline="0" dirty="0"/>
              <a:t>(s).  Who can they be?  Prefer attorney, but anyone equipped to give legal advice or who serves as a legal POC</a:t>
            </a:r>
            <a:endParaRPr lang="en-CA" dirty="0"/>
          </a:p>
          <a:p>
            <a:endParaRPr lang="en-CA" dirty="0"/>
          </a:p>
          <a:p>
            <a:r>
              <a:rPr lang="en-CA" dirty="0"/>
              <a:t>We plan to exchange</a:t>
            </a:r>
            <a:r>
              <a:rPr lang="en-CA" baseline="0" dirty="0"/>
              <a:t> ideas on how legal advisors approach and integrate with maritime operations.  We will also discuss </a:t>
            </a:r>
            <a:r>
              <a:rPr lang="en-CA" dirty="0"/>
              <a:t>national</a:t>
            </a:r>
            <a:r>
              <a:rPr lang="en-CA" baseline="0" dirty="0"/>
              <a:t> authorities at UNCLASS level to create ROE matrix.  Will discuss goals for integrating legal support and ROE play in the exercise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25D0-0EA9-4011-942C-461E974954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4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ROE Matrix identifies</a:t>
            </a:r>
            <a:r>
              <a:rPr lang="en-US" baseline="0" dirty="0"/>
              <a:t> national authorities at UNCLASS level.  Helps quickly identify which partner nations can support a specific mission with or without caveats or additional authorities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BA2C5-664C-4C6F-9B91-1A950D13C2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4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4313" y="1165225"/>
            <a:ext cx="4197350" cy="3148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Exercise ROE:</a:t>
            </a:r>
          </a:p>
          <a:p>
            <a:endParaRPr lang="en-CA" dirty="0"/>
          </a:p>
          <a:p>
            <a:r>
              <a:rPr lang="en-CA" dirty="0"/>
              <a:t>Contains serials which may permit or prohibit</a:t>
            </a:r>
            <a:r>
              <a:rPr lang="en-CA" baseline="0" dirty="0"/>
              <a:t> certain actions in certain circumstances.</a:t>
            </a:r>
          </a:p>
          <a:p>
            <a:br>
              <a:rPr lang="en-CA" baseline="0" dirty="0"/>
            </a:br>
            <a:r>
              <a:rPr lang="en-CA" baseline="0" dirty="0"/>
              <a:t>May identify the approval authority for the act (e.g., at CTF or CHQ level)…</a:t>
            </a:r>
            <a:r>
              <a:rPr lang="en-CA" baseline="0"/>
              <a:t>for example</a:t>
            </a:r>
            <a:endParaRPr lang="en-CA" baseline="0" dirty="0"/>
          </a:p>
          <a:p>
            <a:endParaRPr lang="en-CA" baseline="0" dirty="0"/>
          </a:p>
          <a:p>
            <a:r>
              <a:rPr lang="en-CA" baseline="0" dirty="0"/>
              <a:t>FOOT-STOMP – Exercise ROE is for the exercise ONLY.  Real world operations fall under National Authorities.  This exercise will NOT create new ROE.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25D0-0EA9-4011-942C-461E974954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aseline="0" dirty="0"/>
              <a:t>will be using the SANREMO Handbook for the development of exercise ROE.  </a:t>
            </a:r>
          </a:p>
          <a:p>
            <a:endParaRPr lang="en-US" baseline="0" dirty="0"/>
          </a:p>
          <a:p>
            <a:r>
              <a:rPr lang="en-US" baseline="0" dirty="0"/>
              <a:t>It was written by legal experts at the International Institute of Humanitarian Law.</a:t>
            </a:r>
          </a:p>
          <a:p>
            <a:endParaRPr lang="en-US" baseline="0" dirty="0"/>
          </a:p>
          <a:p>
            <a:r>
              <a:rPr lang="en-US" baseline="0" dirty="0"/>
              <a:t>The handbook is a tool which can be used to create and implement ROE, and it contains a menu of options for ROE.  It will be used to create the EXERCISE ROE—but this will not replace or create any real world ROE, which falls under national authority.  </a:t>
            </a:r>
          </a:p>
          <a:p>
            <a:br>
              <a:rPr lang="en-US" baseline="0" dirty="0"/>
            </a:br>
            <a:r>
              <a:rPr lang="en-US" baseline="0" dirty="0"/>
              <a:t>If your legal SME would like to review it prior to the SME Exchange, it is available online and in 9 different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BA2C5-664C-4C6F-9B91-1A950D13C2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4313" y="1165225"/>
            <a:ext cx="4197350" cy="3148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planning continues,</a:t>
            </a:r>
            <a:r>
              <a:rPr lang="en-CA" baseline="0" dirty="0"/>
              <a:t> please keep in mind the overall goal is to enhance our interoperability—our ability to work together as partners in an operational environment.</a:t>
            </a:r>
          </a:p>
          <a:p>
            <a:endParaRPr lang="en-CA" baseline="0" dirty="0"/>
          </a:p>
          <a:p>
            <a:r>
              <a:rPr lang="en-CA" baseline="0" dirty="0"/>
              <a:t>From U.S. perspective, this is not an exercise about “training” and learning new capabilities—although I am sure we will all learn a thing or two by working together.  This is really about working together within each nation’s authorities and capabilities.  </a:t>
            </a:r>
          </a:p>
          <a:p>
            <a:endParaRPr lang="en-CA" baseline="0" dirty="0"/>
          </a:p>
          <a:p>
            <a:r>
              <a:rPr lang="en-CA" baseline="0" dirty="0"/>
              <a:t>The legal community will support the exercise by working together to advise commanders and upholding the rule of law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25D0-0EA9-4011-942C-461E974954C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4313" y="1165225"/>
            <a:ext cx="4197350" cy="3148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25D0-0EA9-4011-942C-461E974954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1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315200" y="620196"/>
            <a:ext cx="1828800" cy="15544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620196"/>
            <a:ext cx="1828800" cy="15544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6716713"/>
            <a:ext cx="91440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201614" y="6563279"/>
            <a:ext cx="276389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i="1" dirty="0">
                <a:solidFill>
                  <a:srgbClr val="000099">
                    <a:lumMod val="50000"/>
                  </a:srgbClr>
                </a:solidFill>
              </a:rPr>
              <a:t>US Naval Forces Central Command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2" y="620196"/>
            <a:ext cx="5486399" cy="1554480"/>
          </a:xfrm>
          <a:solidFill>
            <a:schemeClr val="accent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1" descr="COMUSNAVCENT logo-gif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1050"/>
            <a:ext cx="11899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4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4983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48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54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8916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/>
          <a:lstStyle>
            <a:lvl1pPr>
              <a:defRPr sz="1600" baseline="0">
                <a:latin typeface="Calibri" panose="020F0502020204030204" pitchFamily="34" charset="0"/>
              </a:defRPr>
            </a:lvl1pPr>
            <a:lvl2pPr>
              <a:defRPr sz="1400" b="1" i="0" baseline="0">
                <a:latin typeface="Calibri" panose="020F0502020204030204" pitchFamily="34" charset="0"/>
              </a:defRPr>
            </a:lvl2pPr>
            <a:lvl3pPr>
              <a:defRPr sz="1400" b="1" i="0" baseline="0">
                <a:latin typeface="Calibri" panose="020F0502020204030204" pitchFamily="34" charset="0"/>
              </a:defRPr>
            </a:lvl3pPr>
            <a:lvl4pPr>
              <a:defRPr sz="1400" b="1" i="0" baseline="0">
                <a:latin typeface="Calibri" panose="020F0502020204030204" pitchFamily="34" charset="0"/>
              </a:defRPr>
            </a:lvl4pPr>
            <a:lvl5pPr>
              <a:defRPr sz="1400" b="1" i="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8FF7-0788-4BC2-A3E5-0A2616AC8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1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304015"/>
            <a:ext cx="4564049" cy="2504661"/>
          </a:xfrm>
        </p:spPr>
        <p:txBody>
          <a:bodyPr/>
          <a:lstStyle>
            <a:lvl1pPr marL="169863" indent="-169863" defTabSz="457200">
              <a:defRPr sz="1600" baseline="0">
                <a:latin typeface="Calibri" panose="020F0502020204030204" pitchFamily="34" charset="0"/>
              </a:defRPr>
            </a:lvl1pPr>
            <a:lvl2pPr marL="404813" indent="-171450" defTabSz="457200">
              <a:defRPr sz="1400" b="1" i="0" baseline="0">
                <a:latin typeface="Calibri" panose="020F0502020204030204" pitchFamily="34" charset="0"/>
              </a:defRPr>
            </a:lvl2pPr>
            <a:lvl3pPr marL="627063" indent="-169863" defTabSz="457200">
              <a:defRPr sz="1400" b="1" i="0" baseline="0">
                <a:latin typeface="Calibri" panose="020F0502020204030204" pitchFamily="34" charset="0"/>
              </a:defRPr>
            </a:lvl3pPr>
            <a:lvl4pPr marL="862013" indent="-171450" defTabSz="457200">
              <a:defRPr sz="1400" b="1" i="0" baseline="0">
                <a:latin typeface="Calibri" panose="020F0502020204030204" pitchFamily="34" charset="0"/>
              </a:defRPr>
            </a:lvl4pPr>
            <a:lvl5pPr marL="1031875" indent="-169863" defTabSz="457200">
              <a:defRPr sz="1400" b="1" i="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47A1-CF47-4BB0-8894-E4EB471FB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" y="917030"/>
            <a:ext cx="4567238" cy="3048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72001" y="917030"/>
            <a:ext cx="4572000" cy="3048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0" y="3736430"/>
            <a:ext cx="4572000" cy="3048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76764" y="3736430"/>
            <a:ext cx="4567237" cy="3048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579952" y="1302958"/>
            <a:ext cx="4564049" cy="2497766"/>
          </a:xfrm>
        </p:spPr>
        <p:txBody>
          <a:bodyPr/>
          <a:lstStyle>
            <a:lvl1pPr marL="169863" indent="-169863" defTabSz="457200">
              <a:defRPr sz="1600" baseline="0">
                <a:latin typeface="Calibri" panose="020F0502020204030204" pitchFamily="34" charset="0"/>
              </a:defRPr>
            </a:lvl1pPr>
            <a:lvl2pPr marL="404813" indent="-171450" defTabSz="457200">
              <a:defRPr sz="1400" b="1" i="0" baseline="0">
                <a:latin typeface="Calibri" panose="020F0502020204030204" pitchFamily="34" charset="0"/>
              </a:defRPr>
            </a:lvl2pPr>
            <a:lvl3pPr marL="627063" indent="-169863" defTabSz="457200">
              <a:defRPr sz="1400" b="1" i="0" baseline="0">
                <a:latin typeface="Calibri" panose="020F0502020204030204" pitchFamily="34" charset="0"/>
              </a:defRPr>
            </a:lvl3pPr>
            <a:lvl4pPr marL="862013" indent="-171450" defTabSz="457200">
              <a:defRPr sz="1400" b="1" i="0" baseline="0">
                <a:latin typeface="Calibri" panose="020F0502020204030204" pitchFamily="34" charset="0"/>
              </a:defRPr>
            </a:lvl4pPr>
            <a:lvl5pPr marL="1031875" indent="-169863" defTabSz="457200">
              <a:defRPr sz="1400" b="1" i="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1" y="4066598"/>
            <a:ext cx="4564049" cy="2504661"/>
          </a:xfrm>
        </p:spPr>
        <p:txBody>
          <a:bodyPr/>
          <a:lstStyle>
            <a:lvl1pPr marL="169863" indent="-169863" defTabSz="457200">
              <a:defRPr sz="1600" baseline="0">
                <a:latin typeface="Calibri" panose="020F0502020204030204" pitchFamily="34" charset="0"/>
              </a:defRPr>
            </a:lvl1pPr>
            <a:lvl2pPr marL="404813" indent="-171450" defTabSz="457200">
              <a:defRPr sz="1400" b="1" i="0" baseline="0">
                <a:latin typeface="Calibri" panose="020F0502020204030204" pitchFamily="34" charset="0"/>
              </a:defRPr>
            </a:lvl2pPr>
            <a:lvl3pPr marL="627063" indent="-169863" defTabSz="457200">
              <a:defRPr sz="1400" b="1" i="0" baseline="0">
                <a:latin typeface="Calibri" panose="020F0502020204030204" pitchFamily="34" charset="0"/>
              </a:defRPr>
            </a:lvl3pPr>
            <a:lvl4pPr marL="862013" indent="-171450" defTabSz="457200">
              <a:defRPr sz="1400" b="1" i="0" baseline="0">
                <a:latin typeface="Calibri" panose="020F0502020204030204" pitchFamily="34" charset="0"/>
              </a:defRPr>
            </a:lvl4pPr>
            <a:lvl5pPr marL="1031875" indent="-169863" defTabSz="457200">
              <a:defRPr sz="1400" b="1" i="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4579952" y="4066101"/>
            <a:ext cx="4564049" cy="2504661"/>
          </a:xfrm>
        </p:spPr>
        <p:txBody>
          <a:bodyPr/>
          <a:lstStyle>
            <a:lvl1pPr marL="169863" indent="-169863" defTabSz="457200">
              <a:defRPr sz="1600" baseline="0">
                <a:latin typeface="Calibri" panose="020F0502020204030204" pitchFamily="34" charset="0"/>
              </a:defRPr>
            </a:lvl1pPr>
            <a:lvl2pPr marL="404813" indent="-171450" defTabSz="457200">
              <a:defRPr sz="1400" b="1" i="0" baseline="0">
                <a:latin typeface="Calibri" panose="020F0502020204030204" pitchFamily="34" charset="0"/>
              </a:defRPr>
            </a:lvl2pPr>
            <a:lvl3pPr marL="627063" indent="-169863" defTabSz="457200">
              <a:defRPr sz="1400" b="1" i="0" baseline="0">
                <a:latin typeface="Calibri" panose="020F0502020204030204" pitchFamily="34" charset="0"/>
              </a:defRPr>
            </a:lvl3pPr>
            <a:lvl4pPr marL="862013" indent="-171450" defTabSz="457200">
              <a:defRPr sz="1400" b="1" i="0" baseline="0">
                <a:latin typeface="Calibri" panose="020F0502020204030204" pitchFamily="34" charset="0"/>
              </a:defRPr>
            </a:lvl4pPr>
            <a:lvl5pPr marL="1031875" indent="-169863" defTabSz="457200">
              <a:defRPr sz="1400" b="1" i="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28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E0B4-CB83-497C-A67F-C26CC4006E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" y="914400"/>
            <a:ext cx="9144001" cy="3048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" y="3733800"/>
            <a:ext cx="9144000" cy="3048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0" y="1219200"/>
            <a:ext cx="9144000" cy="2514600"/>
          </a:xfrm>
        </p:spPr>
        <p:txBody>
          <a:bodyPr/>
          <a:lstStyle>
            <a:lvl1pPr marL="171450" indent="-171450">
              <a:spcBef>
                <a:spcPts val="0"/>
              </a:spcBef>
              <a:defRPr sz="1600"/>
            </a:lvl1pPr>
            <a:lvl2pPr marL="341313" indent="-169863">
              <a:spcBef>
                <a:spcPts val="0"/>
              </a:spcBef>
              <a:defRPr sz="1400"/>
            </a:lvl2pPr>
            <a:lvl3pPr marL="512763" indent="-171450">
              <a:spcBef>
                <a:spcPts val="0"/>
              </a:spcBef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0" y="4038600"/>
            <a:ext cx="9144000" cy="2438400"/>
          </a:xfrm>
        </p:spPr>
        <p:txBody>
          <a:bodyPr/>
          <a:lstStyle>
            <a:lvl1pPr marL="171450" indent="-171450">
              <a:spcBef>
                <a:spcPts val="0"/>
              </a:spcBef>
              <a:defRPr sz="1600"/>
            </a:lvl1pPr>
            <a:lvl2pPr marL="341313" indent="-169863">
              <a:spcBef>
                <a:spcPts val="0"/>
              </a:spcBef>
              <a:defRPr sz="1400"/>
            </a:lvl2pPr>
            <a:lvl3pPr marL="512763" indent="-171450">
              <a:spcBef>
                <a:spcPts val="0"/>
              </a:spcBef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550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E0B4-CB83-497C-A67F-C26CC4006E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" y="914400"/>
            <a:ext cx="9144000" cy="3048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" y="2819400"/>
            <a:ext cx="9144000" cy="3048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" y="4648200"/>
            <a:ext cx="9143999" cy="304800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0" y="1219201"/>
            <a:ext cx="9144000" cy="1590675"/>
          </a:xfrm>
        </p:spPr>
        <p:txBody>
          <a:bodyPr/>
          <a:lstStyle>
            <a:lvl1pPr marL="171450" indent="-171450">
              <a:spcBef>
                <a:spcPts val="0"/>
              </a:spcBef>
              <a:defRPr sz="1600"/>
            </a:lvl1pPr>
            <a:lvl2pPr marL="341313" indent="-169863">
              <a:spcBef>
                <a:spcPts val="0"/>
              </a:spcBef>
              <a:defRPr sz="1400"/>
            </a:lvl2pPr>
            <a:lvl3pPr marL="512763" indent="-171450">
              <a:spcBef>
                <a:spcPts val="0"/>
              </a:spcBef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0" y="3124200"/>
            <a:ext cx="9144000" cy="1524000"/>
          </a:xfrm>
        </p:spPr>
        <p:txBody>
          <a:bodyPr/>
          <a:lstStyle>
            <a:lvl1pPr marL="171450" indent="-171450">
              <a:spcBef>
                <a:spcPts val="0"/>
              </a:spcBef>
              <a:defRPr sz="1600"/>
            </a:lvl1pPr>
            <a:lvl2pPr marL="341313" indent="-169863">
              <a:spcBef>
                <a:spcPts val="0"/>
              </a:spcBef>
              <a:defRPr sz="1400"/>
            </a:lvl2pPr>
            <a:lvl3pPr marL="512763" indent="-171450">
              <a:spcBef>
                <a:spcPts val="0"/>
              </a:spcBef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4953000"/>
            <a:ext cx="9144000" cy="1600200"/>
          </a:xfrm>
        </p:spPr>
        <p:txBody>
          <a:bodyPr/>
          <a:lstStyle>
            <a:lvl1pPr marL="171450" indent="-171450">
              <a:spcBef>
                <a:spcPts val="0"/>
              </a:spcBef>
              <a:defRPr sz="1600"/>
            </a:lvl1pPr>
            <a:lvl2pPr marL="341313" indent="-169863">
              <a:spcBef>
                <a:spcPts val="0"/>
              </a:spcBef>
              <a:defRPr sz="1400"/>
            </a:lvl2pPr>
            <a:lvl3pPr marL="512763" indent="-171450">
              <a:spcBef>
                <a:spcPts val="0"/>
              </a:spcBef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101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8916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8FF7-0788-4BC2-A3E5-0A2616AC8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6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l: Bullets and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09331" y="5973419"/>
            <a:ext cx="8935278" cy="563217"/>
          </a:xfr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i="1" kern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b="1" i="1" kern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b="1" i="1" kern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b="1" i="1" kern="0" smtClean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b="1" i="1" kern="0" dirty="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D490-81F5-488D-B14D-4992BEADB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E240-8D72-4C19-86AA-41419840D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1" y="0"/>
            <a:ext cx="6024563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626" y="1133477"/>
            <a:ext cx="4265613" cy="535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9" y="1133477"/>
            <a:ext cx="4265612" cy="535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7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489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6716713"/>
            <a:ext cx="91440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53200"/>
            <a:ext cx="381000" cy="304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35E0B4-CB83-497C-A67F-C26CC4006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l="8952" t="12845" r="10307" b="9106"/>
          <a:stretch/>
        </p:blipFill>
        <p:spPr>
          <a:xfrm>
            <a:off x="8538536" y="68460"/>
            <a:ext cx="557337" cy="7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9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kern="120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mbria" pitchFamily="18" charset="0"/>
          <a:cs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mbria" pitchFamily="18" charset="0"/>
          <a:cs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mbria" pitchFamily="18" charset="0"/>
          <a:cs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rgbClr val="000082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b="1" kern="1200">
          <a:solidFill>
            <a:srgbClr val="00008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rgbClr val="00008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b="1" kern="1200">
          <a:solidFill>
            <a:srgbClr val="00008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b="1" kern="1200">
          <a:solidFill>
            <a:srgbClr val="00008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ihl.org/sanremo-handbook-rules-engageme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99191" y="620196"/>
            <a:ext cx="5879804" cy="1554480"/>
          </a:xfrm>
        </p:spPr>
        <p:txBody>
          <a:bodyPr/>
          <a:lstStyle/>
          <a:p>
            <a:r>
              <a:rPr lang="en-US" altLang="en-US" sz="3600" dirty="0">
                <a:cs typeface="Arial" panose="020B0604020202020204" pitchFamily="34" charset="0"/>
              </a:rPr>
              <a:t>IMX/CE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79018" y="5175202"/>
            <a:ext cx="2268891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Not Approved by CUSNC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0069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82"/>
                </a:solidFill>
                <a:cs typeface="Arial" panose="020B0604020202020204" pitchFamily="34" charset="0"/>
              </a:rPr>
              <a:t>Overall classification:  </a:t>
            </a:r>
            <a:r>
              <a:rPr lang="en-US" sz="16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3100" y="2712720"/>
            <a:ext cx="863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en-US" altLang="en-US" sz="2400" b="1" dirty="0">
              <a:solidFill>
                <a:srgbClr val="000082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rgbClr val="000082"/>
                </a:solidFill>
                <a:latin typeface="+mj-lt"/>
                <a:cs typeface="Arial" panose="020B0604020202020204" pitchFamily="34" charset="0"/>
              </a:rPr>
              <a:t>Legal Brief</a:t>
            </a:r>
          </a:p>
          <a:p>
            <a:pPr algn="ctr">
              <a:spcBef>
                <a:spcPct val="0"/>
              </a:spcBef>
            </a:pPr>
            <a:endParaRPr lang="en-US" altLang="en-US" sz="2400" b="1" i="1" dirty="0">
              <a:solidFill>
                <a:srgbClr val="000082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en-US" sz="2400" b="1" i="1" dirty="0">
              <a:solidFill>
                <a:srgbClr val="000082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400" b="1" i="1" dirty="0">
                <a:solidFill>
                  <a:srgbClr val="000082"/>
                </a:solidFill>
                <a:latin typeface="+mj-lt"/>
                <a:cs typeface="Arial" panose="020B0604020202020204" pitchFamily="34" charset="0"/>
              </a:rPr>
              <a:t>LT Jason O’Brien, JAGC, USN</a:t>
            </a:r>
            <a:endParaRPr lang="en-US" altLang="en-US" sz="2400" i="1" dirty="0">
              <a:solidFill>
                <a:srgbClr val="A5002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8952" t="12845" r="10307" b="9106"/>
          <a:stretch/>
        </p:blipFill>
        <p:spPr>
          <a:xfrm>
            <a:off x="7794548" y="739613"/>
            <a:ext cx="1062189" cy="133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2810" y="6620531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7552" y="-2835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8881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66" y="0"/>
            <a:ext cx="9144000" cy="84891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Legal Overview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524" y="1240444"/>
            <a:ext cx="9129957" cy="4339650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Legal Subject Matter Expert Exchange (SMEE)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Rules of Engagement (ROE)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Interoperability / legal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540136"/>
            <a:ext cx="365760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2810" y="6620531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7552" y="-2835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63851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66" y="0"/>
            <a:ext cx="9144000" cy="84891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Subject Matter Expert Exchange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524" y="1240444"/>
            <a:ext cx="9129957" cy="5078313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Attendees: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Attorney/lawyer, legal advisor, or legal point of contact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Discuss exchange of ideas, theories, authorities, and expertise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Create exercise specific unclassified ROE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Identify goals for exercise legal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540136"/>
            <a:ext cx="365760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2810" y="6620531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7552" y="-2835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3546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Notional Exercise ROE Matrix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28FF7-0788-4BC2-A3E5-0A2616AC86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21626"/>
              </p:ext>
            </p:extLst>
          </p:nvPr>
        </p:nvGraphicFramePr>
        <p:xfrm>
          <a:off x="235896" y="1846011"/>
          <a:ext cx="8294148" cy="303276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93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Collective Self Defense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Warning Shots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Disabling Fire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Compliant Boarding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Detention of Personnel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422" y="5020206"/>
            <a:ext cx="82030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(1)  Use of Non-Deadly Force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524" y="1240444"/>
            <a:ext cx="9129957" cy="2585323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  <a:cs typeface="Arial" panose="020B0604020202020204" pitchFamily="34" charset="0"/>
              </a:rPr>
              <a:t>UNCLASS</a:t>
            </a: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 National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93264"/>
              </p:ext>
            </p:extLst>
          </p:nvPr>
        </p:nvGraphicFramePr>
        <p:xfrm>
          <a:off x="281422" y="5799665"/>
          <a:ext cx="824862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4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2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Permitted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  <a:r>
                        <a:rPr lang="en-US" baseline="0" dirty="0"/>
                        <a:t>be /</a:t>
                      </a:r>
                    </a:p>
                    <a:p>
                      <a:r>
                        <a:rPr lang="en-US" baseline="0" dirty="0"/>
                        <a:t>Caveats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Prohibited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21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66" y="0"/>
            <a:ext cx="9144000" cy="84891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Exercise ROE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2749" y="3200513"/>
            <a:ext cx="2967685" cy="1477328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cs typeface="Arial" panose="020B0604020202020204" pitchFamily="34" charset="0"/>
              </a:rPr>
              <a:t>*EXERCISE ONLY*</a:t>
            </a:r>
          </a:p>
          <a:p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Real world operations are subject to national ROE for each country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540136"/>
            <a:ext cx="365760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2810" y="6620531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7552" y="-2835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04799" y="1459019"/>
            <a:ext cx="1923141" cy="5081117"/>
            <a:chOff x="6596743" y="864717"/>
            <a:chExt cx="1796142" cy="5334388"/>
          </a:xfrm>
        </p:grpSpPr>
        <p:sp>
          <p:nvSpPr>
            <p:cNvPr id="3" name="TextBox 2"/>
            <p:cNvSpPr txBox="1"/>
            <p:nvPr/>
          </p:nvSpPr>
          <p:spPr>
            <a:xfrm>
              <a:off x="6596743" y="864717"/>
              <a:ext cx="1796142" cy="1200329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2400" b="1" dirty="0"/>
                <a:t>Combined HQ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96743" y="2326837"/>
              <a:ext cx="1796142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2400" b="1" dirty="0"/>
                <a:t>Combined Task Force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6743" y="3844118"/>
              <a:ext cx="1796142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2400" b="1" dirty="0"/>
                <a:t>Combined Task Group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96743" y="5368108"/>
              <a:ext cx="1796142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2400" b="1" dirty="0"/>
                <a:t>Unit</a:t>
              </a:r>
              <a:endParaRPr lang="en-US" sz="2000" b="1" dirty="0"/>
            </a:p>
            <a:p>
              <a:pPr algn="ctr"/>
              <a:endParaRPr lang="en-US" sz="1200" dirty="0"/>
            </a:p>
          </p:txBody>
        </p:sp>
        <p:cxnSp>
          <p:nvCxnSpPr>
            <p:cNvPr id="5" name="Straight Connector 4"/>
            <p:cNvCxnSpPr>
              <a:stCxn id="3" idx="2"/>
              <a:endCxn id="8" idx="0"/>
            </p:cNvCxnSpPr>
            <p:nvPr/>
          </p:nvCxnSpPr>
          <p:spPr>
            <a:xfrm>
              <a:off x="7494814" y="2065046"/>
              <a:ext cx="0" cy="2617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2"/>
              <a:endCxn id="10" idx="0"/>
            </p:cNvCxnSpPr>
            <p:nvPr/>
          </p:nvCxnSpPr>
          <p:spPr>
            <a:xfrm>
              <a:off x="7494814" y="3527166"/>
              <a:ext cx="0" cy="316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2"/>
              <a:endCxn id="11" idx="0"/>
            </p:cNvCxnSpPr>
            <p:nvPr/>
          </p:nvCxnSpPr>
          <p:spPr>
            <a:xfrm>
              <a:off x="7494814" y="5044447"/>
              <a:ext cx="0" cy="3236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518772" y="5732991"/>
            <a:ext cx="4253353" cy="83099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4D"/>
                </a:solidFill>
                <a:cs typeface="Arial" panose="020B0604020202020204" pitchFamily="34" charset="0"/>
              </a:rPr>
              <a:t>Unrestricted use of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4D"/>
                </a:solidFill>
                <a:cs typeface="Arial" panose="020B0604020202020204" pitchFamily="34" charset="0"/>
              </a:rPr>
              <a:t>Use of illumination systems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8771" y="2994129"/>
            <a:ext cx="4253353" cy="83099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4D"/>
                </a:solidFill>
                <a:cs typeface="Arial" panose="020B0604020202020204" pitchFamily="34" charset="0"/>
              </a:rPr>
              <a:t>Warning shots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4D"/>
                </a:solidFill>
                <a:cs typeface="Arial" panose="020B0604020202020204" pitchFamily="34" charset="0"/>
              </a:rPr>
              <a:t>Compliant boarding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8771" y="1643407"/>
            <a:ext cx="4253353" cy="83099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4D"/>
                </a:solidFill>
                <a:cs typeface="Arial" panose="020B0604020202020204" pitchFamily="34" charset="0"/>
              </a:rPr>
              <a:t>Disabling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4D"/>
                </a:solidFill>
                <a:cs typeface="Arial" panose="020B0604020202020204" pitchFamily="34" charset="0"/>
              </a:rPr>
              <a:t>Non-compliant boarding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8771" y="4391009"/>
            <a:ext cx="4253353" cy="83099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4D"/>
                </a:solidFill>
                <a:cs typeface="Arial" panose="020B0604020202020204" pitchFamily="34" charset="0"/>
              </a:rPr>
              <a:t>Verbal Warnings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4D"/>
                </a:solidFill>
                <a:cs typeface="Arial" panose="020B0604020202020204" pitchFamily="34" charset="0"/>
              </a:rPr>
              <a:t>Seize illicit cargo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848916"/>
            <a:ext cx="6481293" cy="461665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n-US" sz="2400" b="1" u="sng" dirty="0">
                <a:solidFill>
                  <a:srgbClr val="00004D"/>
                </a:solidFill>
                <a:cs typeface="Arial" panose="020B0604020202020204" pitchFamily="34" charset="0"/>
              </a:rPr>
              <a:t>Approval Authority</a:t>
            </a:r>
            <a:r>
              <a:rPr lang="en-US" sz="2400" b="1" dirty="0">
                <a:solidFill>
                  <a:srgbClr val="00004D"/>
                </a:solidFill>
                <a:cs typeface="Arial" panose="020B0604020202020204" pitchFamily="34" charset="0"/>
              </a:rPr>
              <a:t>          </a:t>
            </a:r>
            <a:r>
              <a:rPr lang="en-US" sz="2400" b="1" u="sng" dirty="0">
                <a:solidFill>
                  <a:srgbClr val="00004D"/>
                </a:solidFill>
                <a:cs typeface="Arial" panose="020B0604020202020204" pitchFamily="34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43459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SANREMO Handbook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28FF7-0788-4BC2-A3E5-0A2616AC86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524" y="1240444"/>
            <a:ext cx="9129957" cy="5324535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4D"/>
                </a:solidFill>
                <a:cs typeface="Arial" panose="020B0604020202020204" pitchFamily="34" charset="0"/>
              </a:rPr>
              <a:t>Tool to develop and implement 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4D"/>
                </a:solidFill>
                <a:cs typeface="Arial" panose="020B0604020202020204" pitchFamily="34" charset="0"/>
              </a:rPr>
              <a:t>Not official ROE /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4D"/>
                </a:solidFill>
                <a:cs typeface="Arial" panose="020B0604020202020204" pitchFamily="34" charset="0"/>
              </a:rPr>
              <a:t>Available online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4D"/>
              </a:solidFill>
              <a:cs typeface="Arial" panose="020B0604020202020204" pitchFamily="34" charset="0"/>
              <a:hlinkClick r:id="rId3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4D"/>
                </a:solidFill>
                <a:cs typeface="Arial" panose="020B0604020202020204" pitchFamily="34" charset="0"/>
                <a:hlinkClick r:id="rId3"/>
              </a:rPr>
              <a:t>http://iihl.org/sanremo-handbook-rules-engagement/</a:t>
            </a:r>
            <a:endParaRPr lang="en-US" sz="28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4D"/>
                </a:solidFill>
                <a:cs typeface="Arial" panose="020B0604020202020204" pitchFamily="34" charset="0"/>
              </a:rPr>
              <a:t>Available in 9 languages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4D"/>
                </a:solidFill>
                <a:cs typeface="Arial" panose="020B0604020202020204" pitchFamily="34" charset="0"/>
              </a:rPr>
              <a:t>English, French, Spanish, Arabic, Russian, Chinese, Bosnian, Hungarian, Thai</a:t>
            </a:r>
          </a:p>
        </p:txBody>
      </p:sp>
    </p:spTree>
    <p:extLst>
      <p:ext uri="{BB962C8B-B14F-4D97-AF65-F5344CB8AC3E}">
        <p14:creationId xmlns:p14="http://schemas.microsoft.com/office/powerpoint/2010/main" val="354678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66" y="0"/>
            <a:ext cx="9144000" cy="84891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Interoperability / Legal Support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524" y="1240444"/>
            <a:ext cx="9129957" cy="6124754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Goal =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Enhancing ability to work together on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Share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Learn each other’s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Goal is </a:t>
            </a:r>
            <a:r>
              <a:rPr lang="en-US" sz="3000" b="1" dirty="0">
                <a:solidFill>
                  <a:srgbClr val="FF0000"/>
                </a:solidFill>
                <a:cs typeface="Arial" panose="020B0604020202020204" pitchFamily="34" charset="0"/>
              </a:rPr>
              <a:t>NOT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“Training”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Not teaching new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Rule of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4D"/>
              </a:solidFill>
              <a:cs typeface="Arial" panose="020B0604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540136"/>
            <a:ext cx="365760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2810" y="6620531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7552" y="-2835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1990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66" y="0"/>
            <a:ext cx="9144000" cy="84891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524" y="1240444"/>
            <a:ext cx="9129957" cy="470898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endParaRPr lang="en-US" sz="30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LCDR Joseph </a:t>
            </a:r>
            <a:r>
              <a:rPr lang="en-US" sz="3000" b="1" dirty="0" err="1">
                <a:solidFill>
                  <a:srgbClr val="00004D"/>
                </a:solidFill>
                <a:cs typeface="Arial" panose="020B0604020202020204" pitchFamily="34" charset="0"/>
              </a:rPr>
              <a:t>Melaragno</a:t>
            </a: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 (USNAVAF/NAVEUR)</a:t>
            </a:r>
          </a:p>
          <a:p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   Email: joseph.melaragno1@navy.mil</a:t>
            </a:r>
          </a:p>
          <a:p>
            <a:endParaRPr lang="en-US" sz="30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LCDR Alex </a:t>
            </a:r>
            <a:r>
              <a:rPr lang="en-US" sz="3000" b="1" dirty="0" err="1">
                <a:solidFill>
                  <a:srgbClr val="00004D"/>
                </a:solidFill>
                <a:cs typeface="Arial" panose="020B0604020202020204" pitchFamily="34" charset="0"/>
              </a:rPr>
              <a:t>Wann</a:t>
            </a: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 (USNAVAF/NAVEUR)</a:t>
            </a:r>
          </a:p>
          <a:p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   Email: alexander.wann@eu.navy.mil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004D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LT Jason O’Brien (USNAVCENT)</a:t>
            </a:r>
          </a:p>
          <a:p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   Email: jason.obrien@me.navy.mil</a:t>
            </a:r>
          </a:p>
          <a:p>
            <a:r>
              <a:rPr lang="en-US" sz="3000" b="1" dirty="0">
                <a:solidFill>
                  <a:srgbClr val="00004D"/>
                </a:solidFill>
                <a:cs typeface="Arial" panose="020B0604020202020204" pitchFamily="34" charset="0"/>
              </a:rPr>
              <a:t>   +973 - 1785 - 0282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240" y="6540136"/>
            <a:ext cx="365760" cy="3200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2810" y="6620531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7552" y="-2835"/>
            <a:ext cx="109837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79153170"/>
      </p:ext>
    </p:extLst>
  </p:cSld>
  <p:clrMapOvr>
    <a:masterClrMapping/>
  </p:clrMapOvr>
</p:sld>
</file>

<file path=ppt/theme/theme1.xml><?xml version="1.0" encoding="utf-8"?>
<a:theme xmlns:a="http://schemas.openxmlformats.org/drawingml/2006/main" name="NAVCENT CONOP">
  <a:themeElements>
    <a:clrScheme name="OPINTEL">
      <a:dk1>
        <a:sysClr val="windowText" lastClr="000000"/>
      </a:dk1>
      <a:lt1>
        <a:sysClr val="window" lastClr="FFFFFF"/>
      </a:lt1>
      <a:dk2>
        <a:srgbClr val="A50021"/>
      </a:dk2>
      <a:lt2>
        <a:srgbClr val="336600"/>
      </a:lt2>
      <a:accent1>
        <a:srgbClr val="000099"/>
      </a:accent1>
      <a:accent2>
        <a:srgbClr val="8DB3E2"/>
      </a:accent2>
      <a:accent3>
        <a:srgbClr val="DDD9C3"/>
      </a:accent3>
      <a:accent4>
        <a:srgbClr val="FFCC66"/>
      </a:accent4>
      <a:accent5>
        <a:srgbClr val="FFFF66"/>
      </a:accent5>
      <a:accent6>
        <a:srgbClr val="6666FF"/>
      </a:accent6>
      <a:hlink>
        <a:srgbClr val="0000FF"/>
      </a:hlink>
      <a:folHlink>
        <a:srgbClr val="99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prstDash val="solid"/>
        </a:ln>
      </a:spPr>
      <a:bodyPr anchor="ctr"/>
      <a:lstStyle>
        <a:defPPr algn="ctr">
          <a:defRPr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8065</TotalTime>
  <Words>758</Words>
  <Application>Microsoft Macintosh PowerPoint</Application>
  <PresentationFormat>On-screen Show (4:3)</PresentationFormat>
  <Paragraphs>161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NAVCENT CONOP</vt:lpstr>
      <vt:lpstr>IMX/CE 2022</vt:lpstr>
      <vt:lpstr>Legal Overview</vt:lpstr>
      <vt:lpstr>Subject Matter Expert Exchange</vt:lpstr>
      <vt:lpstr>Notional Exercise ROE Matrix</vt:lpstr>
      <vt:lpstr>Exercise ROE</vt:lpstr>
      <vt:lpstr>SANREMO Handbook</vt:lpstr>
      <vt:lpstr>Interoperability / Legal Support</vt:lpstr>
      <vt:lpstr>Questions?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Maritime  Exercise (IMX) 27 Oct – 12 Nov 2019</dc:title>
  <dc:creator>Botting, David E LCDR USN CMFCC BAHRAIN</dc:creator>
  <cp:lastModifiedBy>Jason O'Brien</cp:lastModifiedBy>
  <cp:revision>420</cp:revision>
  <cp:lastPrinted>2020-11-25T12:13:02Z</cp:lastPrinted>
  <dcterms:created xsi:type="dcterms:W3CDTF">2018-07-11T06:08:37Z</dcterms:created>
  <dcterms:modified xsi:type="dcterms:W3CDTF">2021-03-08T08:30:04Z</dcterms:modified>
</cp:coreProperties>
</file>