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B73AF-A885-452C-9C2D-E9C3B2702C92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25834-250F-4068-BCFC-5C8A38C7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1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E2C00F2-D4FF-4CF6-A4F4-A7961F01D987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3"/>
            <a:ext cx="5486400" cy="3660458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DCC5F67-A717-485A-8D80-AE06C458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8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598" y="69273"/>
            <a:ext cx="9244633" cy="6003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50879" y="762000"/>
            <a:ext cx="9216352" cy="0"/>
          </a:xfrm>
          <a:prstGeom prst="line">
            <a:avLst/>
          </a:prstGeom>
          <a:ln w="38100" cap="sq" cmpd="sng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86" y="85437"/>
            <a:ext cx="1058233" cy="8049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1" y="85437"/>
            <a:ext cx="1023300" cy="7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5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270" y="695673"/>
            <a:ext cx="10972800" cy="592378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lvl="0" indent="0" fontAlgn="base">
              <a:buNone/>
            </a:pPr>
            <a:r>
              <a:rPr lang="en-US" sz="7200" b="1" dirty="0"/>
              <a:t>Dive </a:t>
            </a:r>
            <a:r>
              <a:rPr lang="en-US" sz="7200" b="1" dirty="0" smtClean="0"/>
              <a:t>Medicine </a:t>
            </a:r>
            <a:r>
              <a:rPr lang="en-US" sz="7200" b="1" dirty="0"/>
              <a:t>Subject Matter Exchange </a:t>
            </a:r>
            <a:endParaRPr lang="en-US" sz="7200" b="1" dirty="0"/>
          </a:p>
          <a:p>
            <a:pPr lvl="0" fontAlgn="base"/>
            <a:r>
              <a:rPr lang="en-US" sz="6400" dirty="0" smtClean="0"/>
              <a:t>  Objectives</a:t>
            </a:r>
            <a:r>
              <a:rPr lang="en-US" sz="6400" dirty="0"/>
              <a:t>: </a:t>
            </a:r>
          </a:p>
          <a:p>
            <a:pPr lvl="1"/>
            <a:r>
              <a:rPr lang="en-US" sz="6400" dirty="0"/>
              <a:t>Facilitate information sharing between US and PN </a:t>
            </a:r>
          </a:p>
          <a:p>
            <a:pPr lvl="1"/>
            <a:r>
              <a:rPr lang="en-US" sz="6400" dirty="0"/>
              <a:t>Discuss basic diving physics, advanced diving medicine, medical administration &amp; medications, dangerous marine life, emergency recompression, hyperbaric medicine, human anatomy, patient evaluation, diagnostic testing, neurological examinations, and diagnosis &amp; treatment of diving medical abnormalities.   </a:t>
            </a:r>
          </a:p>
          <a:p>
            <a:r>
              <a:rPr lang="en-US" sz="6400" dirty="0"/>
              <a:t>Target audience: Divers, Dive Medicine Officers and technicians. Limit 25 participants.            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lvl="0" indent="0" fontAlgn="base">
              <a:buNone/>
            </a:pPr>
            <a:r>
              <a:rPr lang="en-US" sz="7200" b="1" dirty="0" smtClean="0"/>
              <a:t>Humanitarian Assistance/Preventive </a:t>
            </a:r>
            <a:r>
              <a:rPr lang="en-US" sz="7200" b="1" dirty="0"/>
              <a:t>Medicine and Pandemic Response Subject Matter Exchange </a:t>
            </a:r>
          </a:p>
          <a:p>
            <a:r>
              <a:rPr lang="en-US" sz="6400" dirty="0" smtClean="0"/>
              <a:t>Objectives: </a:t>
            </a:r>
          </a:p>
          <a:p>
            <a:pPr lvl="1"/>
            <a:r>
              <a:rPr lang="en-US" sz="6400" dirty="0"/>
              <a:t>D</a:t>
            </a:r>
            <a:r>
              <a:rPr lang="en-US" sz="6400" dirty="0" smtClean="0"/>
              <a:t>iscuss humanitarian assistance and crisis response in a global pandemic</a:t>
            </a:r>
          </a:p>
          <a:p>
            <a:pPr lvl="1"/>
            <a:r>
              <a:rPr lang="en-US" sz="6400" dirty="0" smtClean="0"/>
              <a:t>Discus preventive medicine and pandemic response topics and exchange lessons learned.</a:t>
            </a:r>
          </a:p>
          <a:p>
            <a:r>
              <a:rPr lang="en-US" sz="6400" dirty="0"/>
              <a:t> </a:t>
            </a:r>
            <a:r>
              <a:rPr lang="en-US" sz="6400" dirty="0"/>
              <a:t>Target audience: medical, public health and emergency management </a:t>
            </a:r>
            <a:r>
              <a:rPr lang="en-US" sz="6400" dirty="0" smtClean="0"/>
              <a:t>personnel. Limit </a:t>
            </a:r>
            <a:r>
              <a:rPr lang="en-US" sz="6400" dirty="0"/>
              <a:t>to 25 </a:t>
            </a:r>
            <a:r>
              <a:rPr lang="en-US" sz="6400" dirty="0" smtClean="0"/>
              <a:t>participants</a:t>
            </a:r>
            <a:r>
              <a:rPr lang="en-US" sz="6400" dirty="0"/>
              <a:t>.</a:t>
            </a:r>
            <a:endParaRPr lang="en-US" sz="64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lvl="0" indent="0" fontAlgn="base">
              <a:buNone/>
            </a:pPr>
            <a:r>
              <a:rPr lang="en-US" sz="7200" b="1" dirty="0" smtClean="0"/>
              <a:t>Shipboard </a:t>
            </a:r>
            <a:r>
              <a:rPr lang="en-US" sz="7200" b="1" dirty="0"/>
              <a:t>Point of Injury and Preventative Medicine for Maritime Interdiction Operations / Vessel Board Search &amp; Seizure (MIO/VBSS)</a:t>
            </a:r>
          </a:p>
          <a:p>
            <a:r>
              <a:rPr lang="en-US" sz="6400" dirty="0" smtClean="0"/>
              <a:t>Objective</a:t>
            </a:r>
            <a:r>
              <a:rPr lang="en-US" sz="6400" dirty="0"/>
              <a:t>: </a:t>
            </a:r>
            <a:endParaRPr lang="en-US" sz="6400" dirty="0" smtClean="0"/>
          </a:p>
          <a:p>
            <a:pPr lvl="1"/>
            <a:r>
              <a:rPr lang="en-US" sz="6400" dirty="0" smtClean="0"/>
              <a:t>Facilitate </a:t>
            </a:r>
            <a:r>
              <a:rPr lang="en-US" sz="6400" dirty="0"/>
              <a:t>information sharing between US and PN </a:t>
            </a:r>
            <a:endParaRPr lang="en-US" sz="6400" dirty="0" smtClean="0"/>
          </a:p>
          <a:p>
            <a:pPr lvl="1"/>
            <a:r>
              <a:rPr lang="en-US" sz="6400" dirty="0" smtClean="0"/>
              <a:t>Explore </a:t>
            </a:r>
            <a:r>
              <a:rPr lang="en-US" sz="6400" dirty="0"/>
              <a:t>trauma topics related to ship boarding techniques, tactical movements, defensive tactics and tactical casualty combat care in a maritime environment. </a:t>
            </a:r>
            <a:endParaRPr lang="en-US" sz="6400" dirty="0" smtClean="0"/>
          </a:p>
          <a:p>
            <a:pPr lvl="1"/>
            <a:r>
              <a:rPr lang="en-US" sz="6400" dirty="0" smtClean="0"/>
              <a:t>Provide </a:t>
            </a:r>
            <a:r>
              <a:rPr lang="en-US" sz="6400" dirty="0"/>
              <a:t>familiarity on medical techniques and tactics to survive potentially hazardous situations encountered in a maritime environment. </a:t>
            </a:r>
            <a:endParaRPr lang="en-US" sz="6400" dirty="0" smtClean="0"/>
          </a:p>
          <a:p>
            <a:pPr lvl="1"/>
            <a:r>
              <a:rPr lang="en-US" sz="6400" dirty="0" smtClean="0"/>
              <a:t>Discuss </a:t>
            </a:r>
            <a:r>
              <a:rPr lang="en-US" sz="6400" dirty="0"/>
              <a:t>shipboard preventive medicine </a:t>
            </a:r>
            <a:r>
              <a:rPr lang="en-US" sz="6400" dirty="0" smtClean="0"/>
              <a:t>topics</a:t>
            </a:r>
          </a:p>
          <a:p>
            <a:r>
              <a:rPr lang="en-US" sz="6400" dirty="0"/>
              <a:t>Target audience: Non-Health care professionals and Health care professionals, medics, paramedics, nurses, doctors related to maritime medicine, shipboard medicine, shipboard preventive medicine and MIO/VBSS operations. Limit 25 participants</a:t>
            </a:r>
            <a:r>
              <a:rPr lang="en-US" sz="6400" dirty="0" smtClean="0"/>
              <a:t>.</a:t>
            </a:r>
          </a:p>
          <a:p>
            <a:endParaRPr lang="en-US" sz="5600" dirty="0"/>
          </a:p>
          <a:p>
            <a:endParaRPr lang="en-US" sz="5600" dirty="0" smtClean="0"/>
          </a:p>
          <a:p>
            <a:pPr marL="0" indent="0">
              <a:buNone/>
            </a:pPr>
            <a:endParaRPr lang="en-US" sz="5600" dirty="0"/>
          </a:p>
          <a:p>
            <a:endParaRPr lang="en-US" sz="4800" dirty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348107" y="976"/>
            <a:ext cx="1098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70AD47">
                    <a:lumMod val="50000"/>
                  </a:srgbClr>
                </a:solidFill>
                <a:cs typeface="Arial" panose="020B0604020202020204" pitchFamily="34" charset="0"/>
              </a:rPr>
              <a:t>UNCLASSIFIED</a:t>
            </a:r>
            <a:endParaRPr lang="en-US" sz="1200" b="1" dirty="0">
              <a:solidFill>
                <a:srgbClr val="70AD47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4608" y="67300"/>
            <a:ext cx="90263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/>
              <a:t>IMX/CE22 Proposed Medical Engagements</a:t>
            </a:r>
          </a:p>
        </p:txBody>
      </p:sp>
    </p:spTree>
    <p:extLst>
      <p:ext uri="{BB962C8B-B14F-4D97-AF65-F5344CB8AC3E}">
        <p14:creationId xmlns:p14="http://schemas.microsoft.com/office/powerpoint/2010/main" val="337230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Point </a:t>
            </a:r>
            <a:r>
              <a:rPr lang="en-US" smtClean="0"/>
              <a:t>of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LT Shannon Jackson, MSC, USN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Health </a:t>
            </a:r>
            <a:r>
              <a:rPr lang="en-US" sz="1800" dirty="0"/>
              <a:t>Security Cooperation Officer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U.S. Naval Forces Central Command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U.S. Fifth </a:t>
            </a:r>
            <a:r>
              <a:rPr lang="en-US" sz="1800" dirty="0" smtClean="0"/>
              <a:t>Fleet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Email: shannon.Jackson@me.navy.mil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Tel: +973-1785-4556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LT Amy Welkie, </a:t>
            </a:r>
            <a:r>
              <a:rPr lang="en-US" sz="1800" dirty="0"/>
              <a:t>MSC, USN</a:t>
            </a:r>
          </a:p>
          <a:p>
            <a:pPr marL="0" indent="0">
              <a:buNone/>
            </a:pPr>
            <a:r>
              <a:rPr lang="en-US" sz="1800" dirty="0"/>
              <a:t>Health Security Cooperation </a:t>
            </a:r>
            <a:r>
              <a:rPr lang="en-US" sz="1800" dirty="0" smtClean="0"/>
              <a:t>Officer </a:t>
            </a:r>
          </a:p>
          <a:p>
            <a:pPr marL="0" indent="0">
              <a:buNone/>
            </a:pPr>
            <a:r>
              <a:rPr lang="en-US" sz="1800" dirty="0"/>
              <a:t>NAVEUR/NAVAF/SIXTHFLT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Email: </a:t>
            </a:r>
            <a:r>
              <a:rPr lang="en-US" sz="1800" dirty="0"/>
              <a:t>Amy.welkie@eu.navy.mil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Tel: </a:t>
            </a:r>
            <a:r>
              <a:rPr lang="en-US" sz="1800" dirty="0"/>
              <a:t>+</a:t>
            </a:r>
            <a:r>
              <a:rPr lang="en-US" sz="1800" dirty="0" smtClean="0"/>
              <a:t>39-081-568-8023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LT Freddie </a:t>
            </a:r>
            <a:r>
              <a:rPr lang="en-US" sz="1800" dirty="0"/>
              <a:t>B. </a:t>
            </a:r>
            <a:r>
              <a:rPr lang="en-US" sz="1800" dirty="0" smtClean="0"/>
              <a:t>Mawanay, MSC</a:t>
            </a:r>
            <a:r>
              <a:rPr lang="en-US" sz="1800" dirty="0"/>
              <a:t>, </a:t>
            </a:r>
            <a:r>
              <a:rPr lang="en-US" sz="1800" dirty="0" smtClean="0"/>
              <a:t>USN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Global Health Engagement Fellow</a:t>
            </a:r>
          </a:p>
          <a:p>
            <a:pPr marL="0" indent="0">
              <a:buNone/>
            </a:pPr>
            <a:r>
              <a:rPr lang="en-US" sz="1800" dirty="0" smtClean="0"/>
              <a:t>Bureau </a:t>
            </a:r>
            <a:r>
              <a:rPr lang="en-US" sz="1800" dirty="0"/>
              <a:t>of Medicine and Surgery</a:t>
            </a:r>
          </a:p>
          <a:p>
            <a:pPr marL="0" indent="0">
              <a:buNone/>
            </a:pPr>
            <a:r>
              <a:rPr lang="en-US" sz="1800" dirty="0" smtClean="0"/>
              <a:t>Office </a:t>
            </a:r>
            <a:r>
              <a:rPr lang="en-US" sz="1800" dirty="0"/>
              <a:t>of Global Health </a:t>
            </a:r>
            <a:r>
              <a:rPr lang="en-US" sz="1800" dirty="0" smtClean="0"/>
              <a:t>Engagement</a:t>
            </a:r>
          </a:p>
          <a:p>
            <a:pPr marL="0" indent="0">
              <a:buNone/>
            </a:pPr>
            <a:r>
              <a:rPr lang="en-US" sz="1800" dirty="0" smtClean="0"/>
              <a:t>Email: freddie.b.mawanay.mil@mail.mil</a:t>
            </a:r>
          </a:p>
          <a:p>
            <a:pPr marL="0" indent="0">
              <a:buNone/>
            </a:pPr>
            <a:r>
              <a:rPr lang="en-US" sz="1800" dirty="0" smtClean="0"/>
              <a:t>Tel: (703</a:t>
            </a:r>
            <a:r>
              <a:rPr lang="en-US" sz="1800" dirty="0"/>
              <a:t>) 681-5247</a:t>
            </a:r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202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195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Point of Contacts</vt:lpstr>
    </vt:vector>
  </TitlesOfParts>
  <Company>U.S. Department of Defense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NAVCENT SMEE (Informational)</dc:title>
  <dc:creator>Jackson, Shannon A LT USN COMUSNAVCENT BAHRAIN</dc:creator>
  <cp:lastModifiedBy>Jackson, Shannon A LT USN COMUSNAVCENT BAHRAIN</cp:lastModifiedBy>
  <cp:revision>53</cp:revision>
  <cp:lastPrinted>2019-10-09T12:25:02Z</cp:lastPrinted>
  <dcterms:created xsi:type="dcterms:W3CDTF">2019-10-02T11:26:55Z</dcterms:created>
  <dcterms:modified xsi:type="dcterms:W3CDTF">2021-03-07T10:04:50Z</dcterms:modified>
</cp:coreProperties>
</file>