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handoutMasterIdLst>
    <p:handoutMasterId r:id="rId14"/>
  </p:handoutMasterIdLst>
  <p:sldIdLst>
    <p:sldId id="256" r:id="rId2"/>
    <p:sldId id="314" r:id="rId3"/>
    <p:sldId id="329" r:id="rId4"/>
    <p:sldId id="337" r:id="rId5"/>
    <p:sldId id="333" r:id="rId6"/>
    <p:sldId id="334" r:id="rId7"/>
    <p:sldId id="335" r:id="rId8"/>
    <p:sldId id="340" r:id="rId9"/>
    <p:sldId id="338" r:id="rId10"/>
    <p:sldId id="342" r:id="rId11"/>
    <p:sldId id="343" r:id="rId12"/>
    <p:sldId id="311" r:id="rId13"/>
  </p:sldIdLst>
  <p:sldSz cx="9144000" cy="6858000" type="screen4x3"/>
  <p:notesSz cx="6797675" cy="9928225"/>
  <p:defaultTextStyle>
    <a:defPPr>
      <a:defRPr lang="he-IL"/>
    </a:defPPr>
    <a:lvl1pPr algn="l" rtl="0" eaLnBrk="0" fontAlgn="base" hangingPunct="0">
      <a:spcBef>
        <a:spcPct val="0"/>
      </a:spcBef>
      <a:spcAft>
        <a:spcPct val="0"/>
      </a:spcAft>
      <a:defRPr kern="1200">
        <a:solidFill>
          <a:schemeClr val="tx1"/>
        </a:solidFill>
        <a:latin typeface="Calibri" pitchFamily="34" charset="0"/>
        <a:ea typeface="+mn-ea"/>
        <a:cs typeface="Arial" pitchFamily="34"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pitchFamily="34" charset="0"/>
      </a:defRPr>
    </a:lvl5pPr>
    <a:lvl6pPr marL="2286000" algn="r" defTabSz="914400" rtl="1" eaLnBrk="1" latinLnBrk="0" hangingPunct="1">
      <a:defRPr kern="1200">
        <a:solidFill>
          <a:schemeClr val="tx1"/>
        </a:solidFill>
        <a:latin typeface="Calibri" pitchFamily="34" charset="0"/>
        <a:ea typeface="+mn-ea"/>
        <a:cs typeface="Arial" pitchFamily="34" charset="0"/>
      </a:defRPr>
    </a:lvl6pPr>
    <a:lvl7pPr marL="2743200" algn="r" defTabSz="914400" rtl="1" eaLnBrk="1" latinLnBrk="0" hangingPunct="1">
      <a:defRPr kern="1200">
        <a:solidFill>
          <a:schemeClr val="tx1"/>
        </a:solidFill>
        <a:latin typeface="Calibri" pitchFamily="34" charset="0"/>
        <a:ea typeface="+mn-ea"/>
        <a:cs typeface="Arial" pitchFamily="34" charset="0"/>
      </a:defRPr>
    </a:lvl7pPr>
    <a:lvl8pPr marL="3200400" algn="r" defTabSz="914400" rtl="1" eaLnBrk="1" latinLnBrk="0" hangingPunct="1">
      <a:defRPr kern="1200">
        <a:solidFill>
          <a:schemeClr val="tx1"/>
        </a:solidFill>
        <a:latin typeface="Calibri" pitchFamily="34" charset="0"/>
        <a:ea typeface="+mn-ea"/>
        <a:cs typeface="Arial" pitchFamily="34" charset="0"/>
      </a:defRPr>
    </a:lvl8pPr>
    <a:lvl9pPr marL="3657600" algn="r" defTabSz="914400" rtl="1"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19" autoAdjust="0"/>
    <p:restoredTop sz="94660"/>
  </p:normalViewPr>
  <p:slideViewPr>
    <p:cSldViewPr snapToGrid="0">
      <p:cViewPr varScale="1">
        <p:scale>
          <a:sx n="69" d="100"/>
          <a:sy n="69" d="100"/>
        </p:scale>
        <p:origin x="123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p:scale>
          <a:sx n="62" d="100"/>
          <a:sy n="62" d="100"/>
        </p:scale>
        <p:origin x="3240"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E0DFFD48-B6B0-4DA6-AA65-F95B794A3C5A}" type="datetimeFigureOut">
              <a:rPr lang="en-US" smtClean="0"/>
              <a:t>1/13/2017</a:t>
            </a:fld>
            <a:endParaRPr lang="en-US"/>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3847108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E9D0C11D-20A1-4D0B-9302-6C19FA113CAB}" type="datetimeFigureOut">
              <a:rPr lang="he-IL"/>
              <a:pPr>
                <a:defRPr/>
              </a:pPr>
              <a:t>ט"ו/טבת/תשע"ז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8F5CABDC-DF57-4287-893E-B2156475939D}" type="slidenum">
              <a:rPr lang="he-IL" altLang="he-IL"/>
              <a:pPr/>
              <a:t>‹#›</a:t>
            </a:fld>
            <a:endParaRPr lang="he-IL" altLang="he-IL"/>
          </a:p>
        </p:txBody>
      </p:sp>
    </p:spTree>
    <p:extLst>
      <p:ext uri="{BB962C8B-B14F-4D97-AF65-F5344CB8AC3E}">
        <p14:creationId xmlns:p14="http://schemas.microsoft.com/office/powerpoint/2010/main" val="936782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07FBDE1-EC1E-4613-8650-DDF264386C34}" type="datetimeFigureOut">
              <a:rPr lang="he-IL"/>
              <a:pPr>
                <a:defRPr/>
              </a:pPr>
              <a:t>ט"ו/טבת/תשע"ז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6000CEE0-5801-4C0D-AE4C-CA9380F3A065}" type="slidenum">
              <a:rPr lang="he-IL" altLang="he-IL"/>
              <a:pPr/>
              <a:t>‹#›</a:t>
            </a:fld>
            <a:endParaRPr lang="he-IL" altLang="he-IL"/>
          </a:p>
        </p:txBody>
      </p:sp>
    </p:spTree>
    <p:extLst>
      <p:ext uri="{BB962C8B-B14F-4D97-AF65-F5344CB8AC3E}">
        <p14:creationId xmlns:p14="http://schemas.microsoft.com/office/powerpoint/2010/main" val="90140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5CEF425-BFAD-4D2A-9222-0C20981B8128}" type="datetimeFigureOut">
              <a:rPr lang="he-IL"/>
              <a:pPr>
                <a:defRPr/>
              </a:pPr>
              <a:t>ט"ו/טבת/תשע"ז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5D354A79-8E3D-460D-9B1F-3155413C30C5}" type="slidenum">
              <a:rPr lang="he-IL" altLang="he-IL"/>
              <a:pPr/>
              <a:t>‹#›</a:t>
            </a:fld>
            <a:endParaRPr lang="he-IL" altLang="he-IL"/>
          </a:p>
        </p:txBody>
      </p:sp>
    </p:spTree>
    <p:extLst>
      <p:ext uri="{BB962C8B-B14F-4D97-AF65-F5344CB8AC3E}">
        <p14:creationId xmlns:p14="http://schemas.microsoft.com/office/powerpoint/2010/main" val="1513563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3FA7DEF-9988-4A1B-A994-0260C2924E75}" type="datetimeFigureOut">
              <a:rPr lang="he-IL"/>
              <a:pPr>
                <a:defRPr/>
              </a:pPr>
              <a:t>ט"ו/טבת/תשע"ז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F8700BD6-2727-417B-B179-DED0DDC04AD9}" type="slidenum">
              <a:rPr lang="he-IL" altLang="he-IL"/>
              <a:pPr/>
              <a:t>‹#›</a:t>
            </a:fld>
            <a:endParaRPr lang="he-IL" altLang="he-IL"/>
          </a:p>
        </p:txBody>
      </p:sp>
    </p:spTree>
    <p:extLst>
      <p:ext uri="{BB962C8B-B14F-4D97-AF65-F5344CB8AC3E}">
        <p14:creationId xmlns:p14="http://schemas.microsoft.com/office/powerpoint/2010/main" val="1681939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50C47E0-5CE1-44F5-BE60-A141FF721A96}" type="datetimeFigureOut">
              <a:rPr lang="he-IL"/>
              <a:pPr>
                <a:defRPr/>
              </a:pPr>
              <a:t>ט"ו/טבת/תשע"ז</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fld id="{C3656306-FF98-46C9-9898-805BE3F84ADB}" type="slidenum">
              <a:rPr lang="he-IL" altLang="he-IL"/>
              <a:pPr/>
              <a:t>‹#›</a:t>
            </a:fld>
            <a:endParaRPr lang="he-IL" altLang="he-IL"/>
          </a:p>
        </p:txBody>
      </p:sp>
    </p:spTree>
    <p:extLst>
      <p:ext uri="{BB962C8B-B14F-4D97-AF65-F5344CB8AC3E}">
        <p14:creationId xmlns:p14="http://schemas.microsoft.com/office/powerpoint/2010/main" val="182700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C58DE4EE-9A13-4283-871C-8146C638877D}" type="datetimeFigureOut">
              <a:rPr lang="he-IL"/>
              <a:pPr>
                <a:defRPr/>
              </a:pPr>
              <a:t>ט"ו/טבת/תשע"ז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fld id="{3EBF2BC7-ABA4-4515-863D-7B4E5DD76AA1}" type="slidenum">
              <a:rPr lang="he-IL" altLang="he-IL"/>
              <a:pPr/>
              <a:t>‹#›</a:t>
            </a:fld>
            <a:endParaRPr lang="he-IL" altLang="he-IL"/>
          </a:p>
        </p:txBody>
      </p:sp>
    </p:spTree>
    <p:extLst>
      <p:ext uri="{BB962C8B-B14F-4D97-AF65-F5344CB8AC3E}">
        <p14:creationId xmlns:p14="http://schemas.microsoft.com/office/powerpoint/2010/main" val="4012810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79F49233-3107-4BE4-8C8F-2489DF1DC289}" type="datetimeFigureOut">
              <a:rPr lang="he-IL"/>
              <a:pPr>
                <a:defRPr/>
              </a:pPr>
              <a:t>ט"ו/טבת/תשע"ז</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fld id="{41E0FFE7-BDDE-4B00-9D02-E64F019D0C8A}" type="slidenum">
              <a:rPr lang="he-IL" altLang="he-IL"/>
              <a:pPr/>
              <a:t>‹#›</a:t>
            </a:fld>
            <a:endParaRPr lang="he-IL" altLang="he-IL"/>
          </a:p>
        </p:txBody>
      </p:sp>
    </p:spTree>
    <p:extLst>
      <p:ext uri="{BB962C8B-B14F-4D97-AF65-F5344CB8AC3E}">
        <p14:creationId xmlns:p14="http://schemas.microsoft.com/office/powerpoint/2010/main" val="128272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9FB46DAA-6B94-425D-8EB4-23388961F4C6}" type="datetimeFigureOut">
              <a:rPr lang="he-IL"/>
              <a:pPr>
                <a:defRPr/>
              </a:pPr>
              <a:t>ט"ו/טבת/תשע"ז</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fld id="{17333024-7E22-4884-BBA9-C8FAEADD31CC}" type="slidenum">
              <a:rPr lang="he-IL" altLang="he-IL"/>
              <a:pPr/>
              <a:t>‹#›</a:t>
            </a:fld>
            <a:endParaRPr lang="he-IL" altLang="he-IL"/>
          </a:p>
        </p:txBody>
      </p:sp>
    </p:spTree>
    <p:extLst>
      <p:ext uri="{BB962C8B-B14F-4D97-AF65-F5344CB8AC3E}">
        <p14:creationId xmlns:p14="http://schemas.microsoft.com/office/powerpoint/2010/main" val="3447383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B42179-533D-4CBA-9D91-390F9AC1CB32}" type="datetimeFigureOut">
              <a:rPr lang="he-IL"/>
              <a:pPr>
                <a:defRPr/>
              </a:pPr>
              <a:t>ט"ו/טבת/תשע"ז</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fld id="{E49DAB7C-DC86-4F60-86D6-14B33BD2C5A4}" type="slidenum">
              <a:rPr lang="he-IL" altLang="he-IL"/>
              <a:pPr/>
              <a:t>‹#›</a:t>
            </a:fld>
            <a:endParaRPr lang="he-IL" altLang="he-IL"/>
          </a:p>
        </p:txBody>
      </p:sp>
    </p:spTree>
    <p:extLst>
      <p:ext uri="{BB962C8B-B14F-4D97-AF65-F5344CB8AC3E}">
        <p14:creationId xmlns:p14="http://schemas.microsoft.com/office/powerpoint/2010/main" val="156404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EA4377-33A9-4D7F-B87A-E60E88062517}" type="datetimeFigureOut">
              <a:rPr lang="he-IL"/>
              <a:pPr>
                <a:defRPr/>
              </a:pPr>
              <a:t>ט"ו/טבת/תשע"ז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fld id="{F59CC69E-7B6B-468D-B90D-172148A30DEC}" type="slidenum">
              <a:rPr lang="he-IL" altLang="he-IL"/>
              <a:pPr/>
              <a:t>‹#›</a:t>
            </a:fld>
            <a:endParaRPr lang="he-IL" altLang="he-IL"/>
          </a:p>
        </p:txBody>
      </p:sp>
    </p:spTree>
    <p:extLst>
      <p:ext uri="{BB962C8B-B14F-4D97-AF65-F5344CB8AC3E}">
        <p14:creationId xmlns:p14="http://schemas.microsoft.com/office/powerpoint/2010/main" val="7965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530F1F-594B-4093-B2D7-27EC0C581151}" type="datetimeFigureOut">
              <a:rPr lang="he-IL"/>
              <a:pPr>
                <a:defRPr/>
              </a:pPr>
              <a:t>ט"ו/טבת/תשע"ז</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fld id="{4448F0FA-92C6-48CA-8EBF-9F7AA2CB739B}" type="slidenum">
              <a:rPr lang="he-IL" altLang="he-IL"/>
              <a:pPr/>
              <a:t>‹#›</a:t>
            </a:fld>
            <a:endParaRPr lang="he-IL" altLang="he-IL"/>
          </a:p>
        </p:txBody>
      </p:sp>
    </p:spTree>
    <p:extLst>
      <p:ext uri="{BB962C8B-B14F-4D97-AF65-F5344CB8AC3E}">
        <p14:creationId xmlns:p14="http://schemas.microsoft.com/office/powerpoint/2010/main" val="1194861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rtl="1" eaLnBrk="1" fontAlgn="auto" hangingPunct="1">
              <a:spcBef>
                <a:spcPts val="0"/>
              </a:spcBef>
              <a:spcAft>
                <a:spcPts val="0"/>
              </a:spcAft>
              <a:defRPr sz="1200" smtClean="0">
                <a:solidFill>
                  <a:schemeClr val="tx1">
                    <a:tint val="75000"/>
                  </a:schemeClr>
                </a:solidFill>
                <a:latin typeface="+mn-lt"/>
                <a:cs typeface="+mn-cs"/>
              </a:defRPr>
            </a:lvl1pPr>
          </a:lstStyle>
          <a:p>
            <a:pPr>
              <a:defRPr/>
            </a:pPr>
            <a:fld id="{BF9F0795-18F3-417B-9E96-2D1A49D17E29}" type="datetimeFigureOut">
              <a:rPr lang="he-IL"/>
              <a:pPr>
                <a:defRPr/>
              </a:pPr>
              <a:t>ט"ו/טבת/תשע"ז</a:t>
            </a:fld>
            <a:endParaRPr lang="he-IL"/>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rtl="1" eaLnBrk="1" hangingPunct="1">
              <a:defRPr sz="1200">
                <a:solidFill>
                  <a:srgbClr val="898989"/>
                </a:solidFill>
              </a:defRPr>
            </a:lvl1pPr>
          </a:lstStyle>
          <a:p>
            <a:fld id="{300B339C-90BD-4F52-A270-1ED75781A1D8}" type="slidenum">
              <a:rPr lang="he-IL" altLang="he-IL"/>
              <a:pPr/>
              <a:t>‹#›</a:t>
            </a:fld>
            <a:endParaRPr lang="he-IL" alt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fontAlgn="base">
        <a:lnSpc>
          <a:spcPct val="90000"/>
        </a:lnSpc>
        <a:spcBef>
          <a:spcPct val="0"/>
        </a:spcBef>
        <a:spcAft>
          <a:spcPct val="0"/>
        </a:spcAft>
        <a:defRPr sz="4400" kern="1200">
          <a:solidFill>
            <a:schemeClr val="tx1"/>
          </a:solidFill>
          <a:latin typeface="+mj-lt"/>
          <a:ea typeface="+mj-ea"/>
          <a:cs typeface="+mj-cs"/>
        </a:defRPr>
      </a:lvl1pPr>
      <a:lvl2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2pPr>
      <a:lvl3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3pPr>
      <a:lvl4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4pPr>
      <a:lvl5pPr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5pPr>
      <a:lvl6pPr marL="4572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6pPr>
      <a:lvl7pPr marL="9144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7pPr>
      <a:lvl8pPr marL="13716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8pPr>
      <a:lvl9pPr marL="1828800" algn="l" rtl="1" fontAlgn="base">
        <a:lnSpc>
          <a:spcPct val="90000"/>
        </a:lnSpc>
        <a:spcBef>
          <a:spcPct val="0"/>
        </a:spcBef>
        <a:spcAft>
          <a:spcPct val="0"/>
        </a:spcAft>
        <a:defRPr sz="4400">
          <a:solidFill>
            <a:schemeClr val="tx1"/>
          </a:solidFill>
          <a:latin typeface="Calibri Light" pitchFamily="34" charset="0"/>
          <a:cs typeface="Times New Roman" pitchFamily="18" charset="0"/>
        </a:defRPr>
      </a:lvl9pPr>
    </p:titleStyle>
    <p:bodyStyle>
      <a:lvl1pPr marL="228600" indent="-228600" algn="r" rtl="1"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r" rtl="1"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r" rtl="1"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r" rtl="1"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r" rtl="1"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571" y="6109514"/>
            <a:ext cx="1337670" cy="608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323488" y="1277897"/>
            <a:ext cx="4599181" cy="1077218"/>
          </a:xfrm>
          <a:prstGeom prst="rect">
            <a:avLst/>
          </a:prstGeom>
          <a:noFill/>
        </p:spPr>
        <p:txBody>
          <a:bodyPr wrap="square" rtlCol="0">
            <a:spAutoFit/>
          </a:bodyPr>
          <a:lstStyle/>
          <a:p>
            <a:pPr algn="ctr"/>
            <a:r>
              <a:rPr lang="he-IL" sz="3200" dirty="0"/>
              <a:t>מוזאון ידידי ישראל</a:t>
            </a:r>
          </a:p>
          <a:p>
            <a:pPr algn="ctr"/>
            <a:r>
              <a:rPr lang="he-IL" sz="3200" dirty="0"/>
              <a:t> תוכן צה"ל</a:t>
            </a:r>
            <a:endParaRPr lang="en-US" sz="32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9335" y="274251"/>
            <a:ext cx="6350000" cy="889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576" y="5604678"/>
            <a:ext cx="4356093" cy="808989"/>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4062" y="2286936"/>
            <a:ext cx="4798031" cy="2698892"/>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571206" y="508355"/>
            <a:ext cx="4968349" cy="830997"/>
          </a:xfrm>
          <a:prstGeom prst="rect">
            <a:avLst/>
          </a:prstGeom>
          <a:noFill/>
        </p:spPr>
        <p:txBody>
          <a:bodyPr wrap="square" rtlCol="0">
            <a:spAutoFit/>
          </a:bodyPr>
          <a:lstStyle/>
          <a:p>
            <a:r>
              <a:rPr lang="he-IL" sz="4800" dirty="0"/>
              <a:t>לוחמים</a:t>
            </a:r>
            <a:endParaRPr lang="en-US" sz="4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281" y="483080"/>
            <a:ext cx="2568818" cy="1712545"/>
          </a:xfrm>
          <a:prstGeom prst="rect">
            <a:avLst/>
          </a:prstGeom>
        </p:spPr>
      </p:pic>
      <p:sp>
        <p:nvSpPr>
          <p:cNvPr id="7" name="TextBox 6"/>
          <p:cNvSpPr txBox="1"/>
          <p:nvPr/>
        </p:nvSpPr>
        <p:spPr>
          <a:xfrm>
            <a:off x="665018" y="2941608"/>
            <a:ext cx="7530076" cy="3139321"/>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a:t>
            </a:r>
            <a:r>
              <a:rPr lang="he-IL" dirty="0"/>
              <a:t>מתוך קשר היסטורי ומסורתי זה חתרו היהודים בכל דור לשוב </a:t>
            </a:r>
            <a:r>
              <a:rPr lang="he-IL" dirty="0" err="1"/>
              <a:t>ולהאחז</a:t>
            </a:r>
            <a:r>
              <a:rPr lang="he-IL" dirty="0"/>
              <a:t> במולדתם העתיקה; ובדורות האחרונים שבו לארצם בהמונים, וחלוצים, מעפילים </a:t>
            </a:r>
            <a:r>
              <a:rPr lang="he-IL" dirty="0" err="1"/>
              <a:t>ומגינים</a:t>
            </a:r>
            <a:r>
              <a:rPr lang="he-IL" dirty="0"/>
              <a:t> הפריחו נשמות, החיו שפתם העברית, בנו כפרים וערים, והקימו ישוב גדל והולך השליט על משקו ותרבותו, שוחר שלום ומגן על עצמו, מביא ברכת </a:t>
            </a:r>
            <a:r>
              <a:rPr lang="he-IL" dirty="0" err="1"/>
              <a:t>הקידמה</a:t>
            </a:r>
            <a:r>
              <a:rPr lang="he-IL" dirty="0"/>
              <a:t> לכל תושבי הארץ ונושא נפשו לעצמאות ממלכתית. </a:t>
            </a: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318289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157328" y="543464"/>
            <a:ext cx="3347998" cy="830997"/>
          </a:xfrm>
          <a:prstGeom prst="rect">
            <a:avLst/>
          </a:prstGeom>
          <a:noFill/>
        </p:spPr>
        <p:txBody>
          <a:bodyPr wrap="square" rtlCol="0">
            <a:spAutoFit/>
          </a:bodyPr>
          <a:lstStyle/>
          <a:p>
            <a:r>
              <a:rPr lang="he-IL" sz="4800" dirty="0"/>
              <a:t>מיצג סוף</a:t>
            </a:r>
            <a:endParaRPr lang="en-US" sz="4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180" y="543464"/>
            <a:ext cx="2701824" cy="1801216"/>
          </a:xfrm>
          <a:prstGeom prst="rect">
            <a:avLst/>
          </a:prstGeom>
        </p:spPr>
      </p:pic>
      <p:sp>
        <p:nvSpPr>
          <p:cNvPr id="6" name="TextBox 5"/>
          <p:cNvSpPr txBox="1"/>
          <p:nvPr/>
        </p:nvSpPr>
        <p:spPr>
          <a:xfrm>
            <a:off x="679180" y="2941608"/>
            <a:ext cx="7515914" cy="3139321"/>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a:t>
            </a:r>
            <a:r>
              <a:rPr lang="he-IL" dirty="0"/>
              <a:t>מדינת ישראל תהא פתוחה לעליה יהודית ולקיבוץ גלויות; תשקוד על פיתוח הארץ לטובת כל תושביה; תהא </a:t>
            </a:r>
            <a:r>
              <a:rPr lang="he-IL" dirty="0" err="1"/>
              <a:t>מושתתה</a:t>
            </a:r>
            <a:r>
              <a:rPr lang="he-IL" dirty="0"/>
              <a:t> על יסודות החירות, הצדק והשלום לאור חזונם של נביאי ישראל; תקיים </a:t>
            </a:r>
            <a:r>
              <a:rPr lang="he-IL" dirty="0" err="1"/>
              <a:t>שויון</a:t>
            </a:r>
            <a:r>
              <a:rPr lang="he-IL" dirty="0"/>
              <a:t> זכויות חברתי ומדיני גמור לכל אזרחיה בלי הבדל דת, גזע ומין;  תבטיח חופש דת, מצפון, לשון, חינוך ותרבות; תשמור על המקומות הקדושים של כל הדתות; ותהיה   נאמנה לעקרונותיה של מגילת האומות המאוחדות. </a:t>
            </a:r>
            <a:r>
              <a:rPr lang="he-IL" u="sng" dirty="0"/>
              <a:t>						</a:t>
            </a:r>
          </a:p>
          <a:p>
            <a:pPr marL="285750" indent="-285750" algn="r" rtl="1">
              <a:buFont typeface="Arial" panose="020B0604020202020204" pitchFamily="34" charset="0"/>
              <a:buChar char="•"/>
            </a:pPr>
            <a:r>
              <a:rPr lang="he-IL" u="sng" dirty="0"/>
              <a:t> 	לדבר על דוד בן גוריון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דברי אלופים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316300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81"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629443" y="581841"/>
            <a:ext cx="7886700" cy="1325562"/>
          </a:xfrm>
        </p:spPr>
        <p:txBody>
          <a:bodyPr/>
          <a:lstStyle/>
          <a:p>
            <a:pPr algn="ctr"/>
            <a:r>
              <a:rPr lang="he-IL" altLang="en-US" sz="4800" dirty="0"/>
              <a:t>עיבוד בכיתה/ למפקד</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3286" r="18873"/>
          <a:stretch/>
        </p:blipFill>
        <p:spPr>
          <a:xfrm rot="5400000">
            <a:off x="875064" y="1415702"/>
            <a:ext cx="1655841" cy="2147083"/>
          </a:xfrm>
          <a:prstGeom prst="rect">
            <a:avLst/>
          </a:prstGeom>
        </p:spPr>
      </p:pic>
      <p:sp>
        <p:nvSpPr>
          <p:cNvPr id="6" name="TextBox 5"/>
          <p:cNvSpPr txBox="1"/>
          <p:nvPr/>
        </p:nvSpPr>
        <p:spPr>
          <a:xfrm>
            <a:off x="845127" y="2941608"/>
            <a:ext cx="7349967" cy="3139321"/>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משמעות "עם לבדד ישכון ..."</a:t>
            </a:r>
          </a:p>
          <a:p>
            <a:pPr marL="285750" indent="-285750" algn="r" rtl="1">
              <a:buFont typeface="Arial" panose="020B0604020202020204" pitchFamily="34" charset="0"/>
              <a:buChar char="•"/>
            </a:pPr>
            <a:r>
              <a:rPr lang="he-IL" u="sng" dirty="0"/>
              <a:t>מה צריך לעשות כדי לשמר את הידידים ולהרחיב את המעגל שלהם, האם חשוב שיהיו לנו ידידים?</a:t>
            </a:r>
          </a:p>
          <a:p>
            <a:pPr marL="285750" indent="-285750" algn="r" rtl="1">
              <a:buFont typeface="Arial" panose="020B0604020202020204" pitchFamily="34" charset="0"/>
              <a:buChar char="•"/>
            </a:pPr>
            <a:endParaRPr lang="he-IL" u="sng" dirty="0"/>
          </a:p>
          <a:p>
            <a:pPr marL="285750" indent="-285750" algn="r" rtl="1">
              <a:buFont typeface="Arial" panose="020B0604020202020204" pitchFamily="34" charset="0"/>
              <a:buChar char="•"/>
            </a:pPr>
            <a:r>
              <a:rPr lang="he-IL" u="sng" dirty="0"/>
              <a:t>איך מגילת העצמאות מתכתבת עם אותם ידידים?</a:t>
            </a:r>
          </a:p>
          <a:p>
            <a:pPr marL="285750" indent="-285750" algn="r" rtl="1">
              <a:buFont typeface="Arial" panose="020B0604020202020204" pitchFamily="34" charset="0"/>
              <a:buChar char="•"/>
            </a:pPr>
            <a:endParaRPr lang="he-IL" u="sng" dirty="0"/>
          </a:p>
          <a:p>
            <a:pPr marL="285750" indent="-285750" algn="r" rtl="1">
              <a:buFont typeface="Arial" panose="020B0604020202020204" pitchFamily="34" charset="0"/>
              <a:buChar char="•"/>
            </a:pPr>
            <a:r>
              <a:rPr lang="he-IL" u="sng" dirty="0"/>
              <a:t>מה אני לוקח מהמוזיאון אליי לשירות הצבאי?					</a:t>
            </a:r>
          </a:p>
          <a:p>
            <a:pPr marL="285750" indent="-285750" algn="r" rtl="1">
              <a:buFont typeface="Arial" panose="020B0604020202020204" pitchFamily="34" charset="0"/>
              <a:buChar char="•"/>
            </a:pPr>
            <a:r>
              <a:rPr lang="he-IL" u="sng" dirty="0"/>
              <a:t> 	מסר של האלופים 					</a:t>
            </a:r>
          </a:p>
        </p:txBody>
      </p:sp>
    </p:spTree>
    <p:extLst>
      <p:ext uri="{BB962C8B-B14F-4D97-AF65-F5344CB8AC3E}">
        <p14:creationId xmlns:p14="http://schemas.microsoft.com/office/powerpoint/2010/main" val="196642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 y="7937"/>
            <a:ext cx="9142413" cy="6858000"/>
          </a:xfrm>
          <a:prstGeom prst="rect">
            <a:avLst/>
          </a:prstGeom>
          <a:noFill/>
          <a:ln>
            <a:noFill/>
          </a:ln>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123" y="607189"/>
            <a:ext cx="3391297" cy="1907605"/>
          </a:xfrm>
          <a:prstGeom prst="rect">
            <a:avLst/>
          </a:prstGeom>
        </p:spPr>
      </p:pic>
      <p:sp>
        <p:nvSpPr>
          <p:cNvPr id="3" name="AutoShape 2" descr="data:image/jpeg;base64,/9j/4AAQSkZJRgABAQAAAQABAAD/2wCEAAkGBxQSEhUUExQUFBQVFBUWFBUUFBQUFRQUFBQWFxQUFBQYHCggGBolHBQUITEhJSkrLi4uFx8zODMsNygtLisBCgoKDg0OGxAQGiwcHCQsLCwsLCwsLC8sLCwsLCwsLCwsLCwsLCwsLCwsLywsLCwsLCwsLCwsLCwsLCwsLCwsLP/AABEIAQoAvQMBIgACEQEDEQH/xAAcAAABBQEBAQAAAAAAAAAAAAAAAQIEBQYHAwj/xAA/EAABAwEFBQYEAwUIAwAAAAABAAIRAwQFEiExBkFRYXETIoGRobEyUsHwB0LRFCMzYuEkU3KCkqKy8WPC0v/EABkBAAIDAQAAAAAAAAAAAAAAAAABAgMEBf/EACoRAAICAQQABQMFAQAAAAAAAAABAhEDBBIhMRMiQVFhMnGBBUKR4fDB/9oADAMBAAIRAxEAPwCulErzBTgUyQ+UqYEoSGPQkCUIAWEICEAASwhR61vYzVw5Dj0QBJQqK17Stb8LHO5k4foVCqbWuB/hN/1mfLCgRqwEsLIM22H5qPk+fdqn2Ta+zvydipn+cZeYn1QFl+hMo12vAc1wc06EGR5hPQAJpTkiAESJ0JIQAiRLCEDEQhCAPABOSJQmIUJwTU8IGCcAkCUJAOVPfe0FOz9346nyAxHNx3e6ffl8NosdBBqQcI4GMiQuf02VHuLs3OJknUk9UCL5951qxlziBuZTEDxJzcei8iA0ZAeLjJ6jL1RZbtrBsuxNBzgb+s6plaiQZzPiWn0Ve9ehPZKuTxqnjl4f1zUJ7xn+qsm0SR8JHkR4Lzq0Hbzi65e6N6DYypqAcT5BeRVhXpxqOW79FBIU07K2qPWxWx9IzTcWnlvjiN60127ZEQKzcQ+dmRHVp18Fky1JKYjrVktTKrQ5jg5p3j2PA8l7wuV3Vej7O8PZp+ZpOTxwPPgdy6XdtuZXpiow5HdvB3tPMIJJkhInQkQAianQkhACJEqEDPFLCEoTAAE8BIE4IAIVVfVuLBhaYJyLvl6DirWq7CCeAlYa01cbqjyTAcWt5mZcdNd3gUmB5Wew9vVFKkC55MucZJ5kzp99V1O4tj6dJjQRJ3nfP2Un4dbOijRFRwHaVMyd8flHqtqykubnzOTpdHRwYlBW+zO2zZ9paY1A8+qyN4bLPxbuUN4k7gSus06ISmyNO4KqLa6LZbX2cbqbP1W5iRpud7KvtV01D8UTybC7RabqadCRy3eQVHbLnzgnL73p+JJD8ODRx+1XQRrOvgqytd5B7on3811+vceeR9B+ir7TcbRrn1AVsNS12Uz0qfRyapZHcCo1SkRqF0i03W0aBVFtu1p3BXx1K9TNLStdGLhXGzN7mz1RJ/dvIDxw4PHT28FFtdlNMkHQ/eShQtKdq0ZWmmdhCFTbJW/tbO2TLmd08ctCfBXKYxEiVCAGlInFIgDyAToSBOTGATgmpwSAiXu6KTuip7iuoVqtOmfhBBLdBAzM8ZyEK1vz+HG4nPmACY9E/wDD2liqOeYnvAecH1BVWaW2DZZhjumkdPsLAAAOCm0qcqPZG5KbRC5cTqSZ7NYnYErWp+SvSM7Z4vaoFqoqyqLwqxChNE4SaKatSVReVIQVo7QBCo7eRBCpfBpTsyNqbmq+1UlbVmd4qvtwgFSTK5Iyd/0RE8DKzB1WwvH4TPNZOuBOX9PBdLA/KczULzGg2EtGGq5vzN9v+1u1zzY0/wBoAHyk+y6GrylCJEqEAIQkhKiUAeYShIE5MYJwTU4JCIN+D9y7lB9VJ2BqAPI1Jz8ElubNNwy036Ks2OqllpaDvYdcp3z5KnUK4Mv07qaOy2QKW1QLA+Qp7ZXNidCR7NSlyRsppfyV18FNDXwvOoAAnF/JDhKrZNcEGtvVRbKequqw5qkvPmVUzTEo6lEZlUN6kZhXldwA/wC1mr0q5qcUQm+ChvN8A/YWUrnM/ccldX7ac4CoXFdLDGonJzyuRodhmzaTypu9x9+K365/sO8C0mTqwgczIXQVcVoRCEiABBQkQA0JUgShAxwQAgJUCLC7LFTqtex+rgQ07gY06/osxdVkcy2U8QhwxNI4GIz8vVbLZ4AyN4ew+YcB6heNpu2Lw00Bf1loH/z5rDObU5Rfsb4QThCS9zRWe3NpNl5A6p1DaqyuMdqJmOU9dFkK9gNrrOYSXNZqOGmmf3Cr712NsbG/vLWyk4Dul72g8e8CfZUwjH1ZdOUvRHWKNraRk4HovZ1RfPtEOoPiz26k/cC1wBPiclurk2htDGBtaah3O1nhmBmnNbVdkYed9HQjWAITa1pAaSqahaHOpl7m4d4n9FR3rf3ZUTiMkzu55Kne3wX+GlyaK0WohszH0VDbajTm+q0A6CRK51ed/WuoO64hnEnCOWZVfZ7vqVCO1tVKjizAe+CRxAOvVXR098tlMtTTqKNreN509Gukg5rN3nWkyF419ni0S2sKkZy0ghU9S1kOwP8ANWxxL9rspnmf7lRBvHNxUCFb1KMtJ6wq5jRvWyL4MU1yTLCS0AMgveQQflH6yunLC3TYIfTcc5e0cokRC3RKUGndEpJqrEQhCmQBJKChADQlSJZQA5CQFOCALbZp8V2jc7I+GY9Qr+tSm0Odyw/X6DyWe2cMV2+MdYkey1Vppxnriqgg8QWnLwI9VztV9Z0dL9BGtFz4muZTdg7T4njVo3xzhUbdhKVKjWY0NfVqiW1XAEhwcCA525piD1K29JoIHtxS1LOdBoqYTlHlFk4p8M5jctxVBam1rQ2kxrWkFtMUgHCHQMLD3jLzmdwA3Bae57gEuIltOZY2RLc+EZA5+iujdRJ3DOTAU+z2cU25eJ3lOU5T7CMYwXl7PKpZgaZB6Ll+2NHFUbRaYEyY5Lqj3d0rlu0FoH7X0UOmmWLmLTLO5tm2CrTqOaKlJu4kE6ZEg5btOii/iXdtSvUPZdkabwwluGkyq3BHdxuzwyAe6eWmum2fOOnkYg5cIS3lYXOE5HyVkM8okJ4Yy7OR1LiZTY0Nce1/8cxO8E7wM14OujG5rjuHey159Fv610mSTAHrCh2ik1rcvPn9+ym88rK/AiYa8mYWkclWXbZe0dnpIHmrHaGrnA3lRbneQHAZucWtb1mSfILVG9lmWVeJRqrBTwtpg/3kDwCuyVSWDN1MZwzFPAvMz6R5q5JT0/0v7hqPqX2CUSkQrzOKkQkQMQJUgSpgKnBNlKkI97JXwPa75XA+RzW/t7hDIH5wfNpXOVrruvcVQxpycCPGARI81j1cW0mbNJLlo0VJymByradRe5rwFijKjZOFksOXlUrNMgHNUltvFznCmyZdvjQcVYWSiGANBnid55lG+3SDwq5Y+2uIpmNVye+7O5tcvfoT7ldftFLJc021MmOY905KmSjzFml2dqMwANIy81NtNfzXPrFe2CpTwuEk4SOUT9FszVxid6rqixUyBeVeclmL1q/fXVX96AgffRZa86oj76/RTirZCfCMbfJJevTZ4Q7F/NHTimW85lTLgu+o5gqNwkFzsiSIIOGdMwulTcKRy7SyWzSWJkERuZiP+J5/QFT8SjWWjhGZlxzJ9gOS9lZijtjTIZZKUrQ+Uqa1PUyAiEqEAeYTwmBOCYDkISpCCVLuythqAqJCdSdDgeajNXFonB1JM1bbaRUg6EZFWzXSFW2RoLJ5eSnPgNlcajs7j3sbWMJcc3ceHRRLwLmHHSzGrmddS3h0VTWvdrMy4a97MccgCrOnbWuGU/fBSjVEX3ZTXltgaUtIgnSfpxPJcyv++a9oeSAWtnIkQT0H6rqd53Sa7maDCZ0k5LO7QXTDxI04b+ithKMXdWQyQlJUnRnNmruwuD3kuduk7+XBdCu22AjCdeSyNctZG6FJum2YnSDolNbuQh5PKaK9GyDwWHvzIx99VsH18QcOHjqsXtI+DHFGJeYMsvKZW3HMrWbLgfs1ODPxT1LySFi7bU1VhshefZv7Jx7tQ93k/T106gLpxXByZPk3BSApsoCmI9mp6axOSAEJCiUAeacE0JwTAcE4BNSykA6U1edas1olzg0cXEAeqqrTtRQZoS88GD6mAgDe3Da5aW74hXJqg01x67ttS2u0lgZSmHGSXQdDuAAK6XZ7bI3EHMZrm58e2Xwzp4Mu+Pyi1uy6qQ7+EF2oLsyOk6Lwr3ZTe4mXMO/A4snrBgqXYavd6KJbMQcSN5zWe6NMXR41LnqMns7Q7PTFgePLI+qztv2crEy+01Cf5cDR7ZK5tBcRw4cFX2oETJ3RA/VPd8Fm/wBzM3hdQaYdVe+TkJG/mApl32DsQCJDSJIJlOoWcueC6TB08P6KVfFoGEnhp0Club4KGo3Z6VO4xzgdQD4ALE3taMTug+/dWj72mkeOfRZG2WvU+A+pWnDjdmTNkVcFbbXy4qOClcU1bjAzfbPXwK7IOVRo7w+YfOPvLyVvK5dQrOY4OYS1w0IyK1N07UAw2vAO54GR/wAQ3ddOiATNdTcvRQqdUGCCCDoRmCpTHygY9IlQgCPjjVQrRflCnrUaTwb3j5NlYGvXe8y9zndST6bl5gJis19o2vYPgpudzcQ0fU+iqLXtJXfoRTHBgz8XGfSFUgJYRQrCo8uMuJceLiSfMohACcpJCGwthsrtDhaKNQ5t+AneB+U9PboskAplyNm0M5Yj/sI+qUsSyeVk4ZHB2jsmzV5ipLZkjdxHFaRzA4rmdnf2FUVaeQgEt3Frhu8QfJbuwXoyo0QdVyc+Lw5NHWxT3xssTYacZtafD3VdeNiphuTAPNTS7LVQLdXBylUsuRRdmBnEarObR2jCxxnkrW+7zawEAgLnm0l69ocIOQJn9Fow43JmbPkUUyLXvHEMI03quq1MXRAYvRtJdFRro5bk32RikT3JqYhQiEoSwgCTd941KJ7jst7Tm0+G7wWsuzaam6A/927nm0+O7xWLwpwQB1SlVDhIII5GV6LltmtL6Zlji08jHmN6u7NtZVaIcGv5/CfGEDsoYSoQp0RBCEoQAoQhCkIcVY7Lsm0jkxx9h9VWK92LoYq7j8rI/wBThH/FTx8zQn0byrY8VDGPiokmPmpO/iAcxAd4O4qFQaRmwkcCCtNd/daI37/vxWfvmymz1AR/CqfB/I7U0+m8cstyq1+DnxF+TZpcv7GMtN5WloyfI5jPzlUlvvu0ZyQPNWlS0ghZy8nEuAAJLjDQMyTwAXOxxTfRqySaXZR3ha6jz3nEx5Lwo2UnOOi0NO5DvEu3xu5Dief2ZRu2Ny6uPA65OZOdsoKdj5JlvZhbzOSvXUAFnbxrYn8hkPqU5pRRFckBwTF61AvMLOSHtCDqnNCHhACwkIShKgBiWUQlhAD0IQrCIJyalSQwKAhATEKtp+Hln7r3xq8AdGgfVxWLK6R+H9P+zMPFzyT/AJ3D2C0adef8CfRrrJTjLQTvWc232iYGus9MMe6WipiOhzgNj8wjM5YctSV57XbVdlNCz51zk5wzFEHLP+fgN0yd04ZtjAPZudhqYsy8gUw3DiJLtSSSfTUnKGqytR8pr0WGOTJUvayRUvF4xBxbLTGRxYoMGHtlpHOYO5bbY2nZ6tEuZJrRFYu+ISJwsAOTDGRGsZ5jLnD6gwYcPexE4pdJaQBgw6a5zrmvWwX7VoVe3aQSXHGDADwYLg4DSeIGqyYKhK6L9Xs+lHS7TZgDEff2FBrUB98tforK77wp2ukKlM65EE5sdGbXDcdOq87TTGmv3wXUu0cwxW0FbsmwPicSB/7Hw+oWVVltFbe1ruI+FhLG+GRPiR7KtWPJK2TQ1wXjCkLxcFUxj2pXDJDUqAGtTkjAlTAIQlQgQIQhSEKhCEAIlQhAA4rqmyFiL7FTAc5jQyS9sYiSSXNZIy1IxeXEcqc0nIanIdTou7Wazfs9kawflpgeQ/WVdhfLAw1w3XSNprAN7o7uZJMcZOp1zUDauyMZacOINBYHF5DidC0NIGvwZZfmzyAjRbGCalVx4ysxtVaw+0vcTipteWtYHiYYGh50OGTOcbt8J6yvDr5Nn6fxlb+GZ2tXOUQ0tnMSHSTOZG8IsFgdVdkCRv8AqOiSz0zUe1s+ugnPouhXXduCm0AASWgndEy7/aw+aqwYt3L6M+WdtkjZm4XUhiacLz8QGhGcNPSfdO2svIULM46VHDBTGUy7V3OBiOY4BXllyYSd+XhvXNNu7w7S04Ae7TEZT8bs3eQgea05ZbYlSM40ISlIsZIE1wTggoYDWoLgvMAnVPayFEYrU5CFIQIQhAAlSITECVCEAIlCEJgWGztm7W10GcarSejTiP8AxXar/qxSd0+i5b+Glnx29p3MY93jkB7rom0VUwr8K4BmWqXh+yWdxa4Nq1ZDDEkR8To46AbpPJYi0sLW4TjBcAQDMmRLSQdxBmeasb8qmpVGmHCMABDu7J4aEmTBz9FBrvLngk4jhcCDJIgYW5nlpwhY8+XfP4R1cOHZjaXbpfl9/wAIl3DRb+0taCHAtaQYjvOY0uEHgcQnlO9dLZTh7GD5XGOGbWtPo9c0ujuW2mMiGvALmkOGbMgHDLX1XTLJ/EqPOeFtNg6gY486kLXpncDnZ0lN17j74tgo0nvOlJh03kCSB1MDNcXdULiXOMucS5x4lxknzK3X4kXjDGWcHN37x+f5QcgRzdn/AJFg1DNK3XsVoCgISkwqhghCExDHt3+aclTQkMVCEIAEqRKgQiEITAVIhKgAKEFBQBvfwlo9+vU4Na0eJJP0Wm2seRSIYCajyGU2tElz3bgByk+CqPwxpYbK9/z1D5NGH6KDt1ai5zaYnCzNxjuhzwcAPAw1x8SrJz2Yr/3Jp0mLxcyj/uDK2d2E4oaZa4d4AjvAtmNxEyDxgoZTFM1Q9px5BpDhDSDJkAHHIyyI8V6tpHOmKbjUe9gZk7FnIDQwal2JnllqoVqqNDABiD8WsjDhgRG+Zn0XOir4OzmkoLf7W/56GWF+F7HycnBzueF8+UALsNnYMAccgXF87odLhPQfRcno5NLA7uvazGSIEwHEHU91xIkaxzW42qvHsLtosB79ZjWgj5SwY3DQxhMf5hkt2nyUpHI1GDZGMn6/0YK/Lx/aK9Sruc6GcqbcmZbss+pKgIQFG7ZmFCcgJExCISlIUgAlASQlQAICRKEAKhCVADUISpiBCEIAEjtEqbW08En0M67so3srDRBy7uMnhPeJKwlutRqvqOJIxuLgIcZcARSbhGpzwg7pK2lqysBj+4I8OzOSwNotD5a7E7E3AGnEZaGNGDCd0QI4Qo6t8xidX9NjUJz9egdhDG4cQcCcRkYYywYYzB+KfBQq2owk5th2UbzLRnmIjPLXTJT6dQtxQSJY5pgxLSM2nkeCZZmDsqxgSH0ADGYB7WQDumB5LPj9zTrlyoenB70qeZpA0zie0dplhyLmgtqOALWHFJmNBOi8No70Nd1Jv5KFCnSbGhcGN7R3+rLowJ1HT75qmUsL7Kv1RVHGvv8A8ETwmhPCvRxmCRCCpCBIhyUpDEQkTkANTgmlOCABBSJyY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data:image/jpeg;base64,/9j/4AAQSkZJRgABAQAAAQABAAD/2wCEAAkGBxQSEhUUEhQVFRUXGRoYGBgYGBocHBseIh0fHxgeIB8cHCoiGx8lGyEcIzEiKiksLi8xJCAzOTMsNygtLisBCgoKDg0OGxAQGzQkHyYtLzAsLiwtLC8sLDQ0LCw0LCwsNywsLCwsLCw0LCwsLDQsLCwsLCwsLCwsLCwsLCwsLP/AABEIAEsBPgMBIgACEQEDEQH/xAAcAAABBQEBAQAAAAAAAAAAAAAGAAQFBwgDAgH/xABOEAACAQMCAwUFAwYICgsAAAABAgMABBEFEgYhMQcTQVFhFCIycYGRobE1QlJicrIjVHN0ksHS4RUWJCUzNIOzwtMXNkNjdYKEk5Si8f/EABkBAAMBAQEAAAAAAAAAAAAAAAABAgMEBf/EACkRAAICAgICAQEJAQAAAAAAAAABAhEDEgQhMUET8CIyQlFhgZGxwRT/2gAMAwEAAhEDEQA/ALxpUqyBbwLtX3V6DwHlXRgwfLfdUJujX9KsiLCo5hQD8hRHw7xld2TAxysyeMbsWQjy5/D9K2lwWl0xbGmKVRvD2sJeW8c8fwuOnip6MD8jyqSriap0yhUqVKkAqVKlQAqVKlQAqVZ67Y4lOqSZAPuR9R+rRV2AoAt5gAc4eg9Hrplx6xfJYr7otulSpVzDFSpUqAFSpUqAFSpV5kkCgsxAABJJ6ADqaAPVM7nVIIziSaJD5M6qfvNUpx32kS3LtFauYrcctykh5PM56qvkB/dVfbR5V24+G2rk6JcjWdvcJIN0bK481II+0V1qluwVR7RdfyafvGrprmy4/jm4jTFSpUqzGKuF7dpDG0krBEQZZicACu9CvaZo0t3YPHAMuGVwv6W081+fj9KqKTkkwHGg8a2d5IYoJcvzwrKVJx125HP6URVQHZ9wleG/hdoZYkicO7yIych4DIG7d05eZq/60z44wlUXYkxUqVV/23KDpuCM/wANH/xVnCO0lH8xlgUqy9wRCo1CzwoH8PH4D9IVqGtM+H4mldiTsVKlSrEYqVKlQAqyJbfAv7I/Ctd1kS2+Bf2R+Fehwfxft/pMi3eBdI0xtNjkvlgV3aYb3YKxCuRy55OBjp6VVd2EEjiMkpubYT1K5O0n124qb1r8naZ+1ff72KovRrETzxQlxGJHCbyMgZOBy8efKujGq2k37f8AbJZc/YcG9gk3fCZ32fLamf8A7bqYcddqRhkaCyCsy5DytzAPko8ceJP2GivWoV07SpVt8qIoSFPjk8t3zyc1m8DArmw445Zym/BT6Cg9oWo7s+1N8tqY/do64G7UzLIsF8FBYgJMvIZPQMOgz5j++hbjCGDT5PY1tIZcRoTM/ed4WYcyCrAAZ6DFA+351v8AHjyR8UK2jWxOOZqmeMO1eVpGjsSqRry70jLP6rnkq+XXNFl/qjvw+Ziffa2AJ8eeFP1xmqDUeFc/FwxduXobYWWXaPqMbbjcd5+q6qR9wBq5eBOLk1GEsBslTAkTOcHwI81PP76p7tH4Oj01rcRyPJ3qyE79vIoUzjaByO/pzxjqakOxO4K6gyDo8TZ+hUj8a0zY8c8W8UJN2M+2H8qS/sR/u0OaTxBc2gf2aZot+N20LzxnHUHpk0SdsI/zpJ+xH+7TbgPgsan3w7/uTHt5d3v3Bs5PxrjGB9tawcVhTl4oT8mgNJlLQRMxyzRoSfMlQSad1Rva7w9M11biO3mnVLWOPekDuMq8nLKqQD0OM+NDPDHDlyt7aMbO4ULcwMWNvIoUCVSxJKYAAzk1xx4ylDbb6/kqy6OPuOo9OUIoElwwyqZwFH6TY8M9B4+nWqkvO0fUZGyLgx+iKoH3g1G8Z3zT31y7de9ZR6BTtA+6p/grs3e/g78zCFCWVPc3ltpwT8QwM5H0rohix4oKUxW2dtB7V7uFgLjbcR597ICuB4kEcifQjn6dau3S9RjuIkmibcjjIP8AV6EHlWZeI9GezuHt5CCyY5joQRkH7KPuzqV5dH1SBQzkRy7FAJJLwsNqgczll6eZNRyMMHFTj0NMuegbti1Mw6eyKcGZhGf2erD6gYqjv8V7n+I3P/xZf7FT82kSxaN/CQyRbb4tteNkODAig4YA43ZGfQ0o8aMJJ7X39ewsE6u/g3swtkhV7te+lcBipzsTPRQB1PmTVJQvtZT5EH7DmtBdoV0k+izSIQyPHGwxzGC6VrypSWsU6sSJnReFrW0keS3jEZdQrAE7cA5HI8gal5zhWI8j+FZH9nX9FfsFX72U6891YOkh3PATHuPUrtyhPqOY+grmz8dwW12NMqeLj7UioPtknMDwT+xVmcR6/cx6FbXKTMs7iAtIAuTuHvdRjn8qo6D4V+Q/Crf4r/6t2f7Nv+7XTnhFSjS9iQNcL8a38l5bRyXUjI80aspCYILgEcl8qs/tW1Sa2se8t5DG/eoNy4zg5yOYIqkuDv8AX7P+cQ/virh7a/yb/to/66yzQis0EkNeCveFuNb+S9to5LqRkeaNWUhMEFgCOS+VXrquox20TzTNtRBkn8APMk8gKzXwZ+ULT+cRfvirI7eL9gltAPhcvIfXbgD96jPiUssYroE+gf4h7VruZyLbEEf5vIM59STyHyA+2mdzrVxdaVcNcStKVuYQpbHIbW6YAqD4T4fe/uVgjYKSCzMeiqMZOPHmQMetG3F/CH+DNLkTvu9724ib4NmMKw/SOa1kscHGKXdoXYF8FflC0/l4/wB4VoriPXYrKBppj7o5ADqx8FHqazrwSP8AOFp/Lx/vCjHt0v2N1DB+akXeY8yzMufoF++pz4/kzRj+gJ0iN1rtTvpmPdMtungqgFvqzDmfoKb6Z2mahEwLSiYeKyKOf1UAimvBGkRze1TSr3i2sDTCI5xI2DtBxzxy6D0qI1fUFnIK20MGOvdBwD8wzEfZWqhjvXUXZobgviuLUYd6DY68pIyclT8/FT4H8KIaz72QXrR6nEgztmWRG8uSM4P2r95rQVefyMaxzpeC07FWRLb4F/ZH4Vruqjj7EgAB7aeQx/oR/wAytOLljjvYUlZHWuge1cPI6jMkEk0i+e3e3eD7Of0FVqD5VpvhDh4WNqttv70AudxXbncxOMZPnigW47F0LsUuiikkqvdA7Rnkud4zgcs1ri5MU5J+L6E0FekXI1XSuZw0sRjc+TgYJ/pc6z1f2UkEjRSqVdDtYHz/AKx5GtDcCcINpqyp7QZkkIYApt2sBgke8c5GPsFOeKuDLXUAO+Uq4GBIhAcfaCCPQg1nizxxzaX3WNqyobLtUvooViHdNtAAdlJbA6Z97B5eOKuThHiOO/t1mj5HpImeaN4g+nkfEUCf9C0ef9bfb5d0uft3Y+6jXhLg6304N3O9mcAO7tktjpyAAH0FLPLC19jyCs5dpf5Luv5P/iFZvTqPmK1HxLpPtdrLb79neLt3YzjmD0yM9POq5HYsP44f/ZH/ADKrjZoQi1IGhv2/f6Sx/ZuPxhqC7F/ymP5GT8Vqz+PeBxqbQEzGLuRIPg3bt+z9YYxs++mPBnZsNPuRcC5MnuMm3u9vXHPO8+XlRHNBYNPYV2DPbjoTCSO7UZQqI5MfmkElCfQg4+g86rXTtTmtm7yCRonxjKn8fA/WtUXNusiMjqGVhhlIyCKrrWOx22kYtBNJAD+bgOo+WcEfaaeDkxUdZg0H+kyFoImY5LRoSfMlQTTuuFjb93GiZzsVVz54AGa71wlGdO07QWtb6Q4PdzEyI3gc/EM+Ybw9RTHQeMryxjZLeUBCS21lDAHxIz0zWi9Z0iG7iMU6B0PgeoPmD1B9RVdX3YvCxPdXUiA+Dor4+oK16GPkwcdchLT9AL2mSl74s3MtDAT8zGpNG3YJ8F3+1F+DVIcQ9lYupu9N0U9yNMd1n4EC5zvHXGanOA+DBpqygTGXvSp+DbjaD+sc9aieaDw6LyCXYV1FcT6Mt5ay27HG9fdb9FhzU/Q4qVpVxp07RRlLVNOkt5XhmUq6HBH4EeYPUGpLQOL7uyXbbylUznYwDLnxIB6fSr74r4QttQXEykOBhZEwHX6kEEehBFV3ddjEuf4O6jK/roQfuJr0o8nHONTIplcavqcl1M00xDSPjJAAHIYHIelXN2L6O8dlJI4K9+2VB/QAwD9Tn6Y86b8O9kMUTh7qUzYORGo2p/5vFh6cvrVmIoAAAwByAHhWPIzxlHSA0jKmsae1vPLCwwY3K/QHkfqMGpO/4tnmsorJtndRYwQDuIX4QTnHL5VdXG3AMGoESZMU4GBIoByPAMPzvnkEUERdjE273rqML5hGJ+wnH31vHk45JOXlCpgt2aaW1xqMG0e7Gwlc+QXmPtbA/wDyrR7a/wAm/wC2j/roi4T4Wg0+Lu4QSTzeRsbmPrjoPICvPGnDf+ELbuDJ3Xvq+7bu6Z5YyPOuWedSyqXpDroz9wZ+ULT+cRfvirb7Z9Aae2SeMFmgJLAczsPxH6YB+Waa6N2Ri3uIZvay3dSJJt7rGdpBxnvOWas41WbOnkU4egS6MpaXqUtvKssDlHXoR94PmCPCpDiLiq6vtouJNwX4VACjPngeNXBxF2V2ly5kjZ7dzzOzBQnz2np9CKjLDsZgVgZriSRR+aqhM+hOWOPlit/+nC/tPyKmCXZBoLT3qzkHurfLE+BcghF+md30HnRL24aAzCO8QEhB3cmPAZyjfIEkfUVZul6bFbxrFAixovQD7z6n1pzJGGBVgCCMEHmCPEVyy5LeTcqujL3DmvzWMwmgIDYwQwyrDyIqxuFO1iSS6CXixpFJhQyAgI3gTkkkHp6cvWpjW+yK1mcvDI9uT1UAMn0BwR9uPSm2ndjVurAzzyygfmqAgPoepx8iK3nlwTVvyKmWaDX2udtAsaKiDCqAoHkByHWuleeUN9Qvo4I2llYJGgyzHOAPPlUEvH2nE/60g9WDKPqSoA+teO0/8lXn8kf6q43vFySIyLY30pYEBHtJUVs+BaRQqj1Jq0hNkrq3FVpbMqTzqjMu9Rhjlc4BG0HlmvukcUWl05SCdHcDO3mGx5gMASKC9JSewubaLuJLqRNORHEbRgjEp55kdQR4cjT3TNQfVLyGVbc262UjiUyMvfFihXu9qk4XnuyTzwuKeiJthRq/E9pasEnnRHIztzlsee1ckD1rva61byQtPHKjxKGLOpyAFGWzjmCB4dag+zaBWs0umAM9zmWVyPe3En3c9cKMKB4AVE8XwLb3MwhAUXNhdmZRyBMSr3b4Hid7DPjilqrodvyTY7QNO/jK/wBGT+zTi94zsom2SXCqxVXxtc+6wyp5L4iovQ+IblbaADTbpgIowGD22D7o5jM2cH1puupSw6rf91ay3O6O1z3bRDbhZMZ7x1znJ6Z6GjVBYQ6VxXaXMndwTB3wTgKw5Dr1UCuE3HGnoxRrqLIODgkqD45YDaMfOvUN5NdxzRS209oGjZRI7Qnmw28u7kY5Gc88VBafdXtlCtvLpqzxRqF32rqdwAxkxPg5I6gE0KKYNsLr7WIIYhNLNGkZxhywwc9MfpZ9Ka6TxTaXL7IJ0d8Z28wxHiQGAJ+lC66YskVnc6WsbpAZitvOWA98++MnJjdGUqBjC5YYFOJNXWaa3TUbGW2kEqmGXcGj7zPur3kZyN3TawAbOMHOKeiFswri1aFommEqiJC6s5O1VKMVfJbGMMCKj7DjGxmcRx3MbO3JRkjcfJdwAY/KgvRYhM9pbyDMLXWpTMp6M0dwe7U+Yy5bHmo8qPeINIhuLaSKVV2bTg4A2EDkyn80qeYPpSpLyO2d21WETi2Miicp3gj8SmSMj6g11ub6ONo0dgGlYpGOfvMFLEf0QT9Kq7TLeS/mhm3bbpdMtpopD4SCWXr+q3wt5gmiC51cXUmlyY2OLqRJUPWORbabep+R6eYIPQ03CgUgq1TWoLYxieVYzK4SPP5zHoP7+ldr2+jhCmRgod0jXOebOdqDl5k4qteMNQtri8u455hH3Nv3EOVZsTP77P7qn4SsQ+nrUnf6v7Xp2nT+L3dluHkwnUOPmGBocKSBS7LAptqF/FAhkmkSNB1ZyAPv8fSnNCV/Ctxq8ccoDRwWwnjU8wZHkZC2D1Kqox5bjURVjZJ6XxXZ3L93DcRu/ULkgnzwGA3fSpKC+jeSSNWBeLbvXn7u4ZX7RQrxlqdoGVLmG6HcvFIs8cEhVWBBXEoXaBn3SM+JFPNB/KOpf+m/3RptKrCydmv41kWJmAkdWdV55KrjefpuX7ajLvi+ziSJ5J1VZlLxHDHeoxkjC+o+2mOs/lS0/mt3+9BUBwZ8ejf+HTfjb0JdWFhjpPFFpdPsgnR3xnbzDY8SAwBIpvecbWMUjxyXCq6Hay7XOD5clpp2iwKLdbgACaCWF4m/OyZFUrnrhlJBHjUVoGrTQzagsVnPcA3shLxtCAD3cQ2/wkinPIHpjmKaimrFbugq0biS2u2ZbeUSFQCwAYYB6dQK7avrdvaqGuJUjDcl3HmfkOp+grzo2oyTBjLbS2+CMCRozu9R3bt09aheIdOuUvFvLWOK4Ii7popG2FfeLbo2wQrHODkcwF8qSSbG26JfSeI7W53dxOkhUZYA+8B5lTzx64qNXtB04jIulIP6r/2aj4dTjnuo/arOa1u1SXuWYgq42HeoeM7X933treWccqa8Ea/cJp9oq6dcyKsEYDq9uAw2jBG6YHB9QDVONCTCJuNLERCU3C92zmMNtfmwG4jG3Pw86+2HGdjNIscdyhdjhVOVLHyG4DJ9KhOJdSl73S5vZZe87+b/ACfdF3n+glXrv2dPe+Lp68qZarqsupy+wi0e3kjeKWR52j3IocMGjCMxcnG3IOOZ50KCYN0HtpfxytIsbBmibY455VsA4OfQg1xvtZghLLLIFKxNMw58o1+JjgdBUG/+TasD0jvY8Hy76IZH1aLP9D1qBvf8otNZvTzEkM8ER/7uFHU4+cveGlqFh1qOswQRiWaVI0bG0scZz0AHUn0FcdH4jtbolbedJGAyVBw2PPacHHrQ9w5As9/O8oDG3it44QeYUNEHdgD0JY4J/VFEuoaTFLLDK/KSJi0bA4PNSCp/SUgn3aTSQJtkW/HungkG5XIJB91+oOCPh8DT6w4mtZo5JY50Mcfxucqq/MsBQlwTrc8VoEjsLiZRNc4kR4ArZuJScB5Q3I8uY8KmdctZ7+0GIfZ5UmSRYrgoyybCGAbu3YbT88ggcqequgtj2y4zsZXEaXMZdjhQSV3HyBYAE/Kp6gHV9ZYwmLVNNeODkGlidZI058nyu2SMA4O7Ax50dxY2jHMYGD6eFKSoE7Ivi3SWvLOe3VgrSoVDHoM+PKpelSqSiJ/wU3t3tW4bfZ+52+Oe835+WOVM7zh9xfR3ls6oWXu7lGBxKo+AjHR154J+VEVKns0KgVbQLq3dzp88KxyMXMM8bOqMxyxQo6kAnJwcjNKPhWRkuXuJxLczwtCH27Y41IICouSQNxySSSaKqVPZhqhrpdsYoYoyQSiIhI6HCgf1UPXmjXyXk9xaS2oWdYlZZo5GI7sMBjY69dx8/CiulSToKBc6Te3KSQX72j28iMjCGOVHyehBeRhy69PKucWm6rGojW7tXQchJJA5lx5nbIEJ+lFlKnswoD/8S2hEUlncGO4jV1aSRQ6zB3Mj94ox/wBoSw2kYya7Lod5cSRG+ngMcUiyrHbxMgZ1OULM7scBsHAxzAoqpUbsNUCcXB59nEZlKTJcTXEUyDmheR3AwfiG1trDx514udD1C5Uw3V1AsDDD+zxMsjr4qWd2C5HIkCi+lQpMNUQlpoXd3puEKiP2aO3VADkbHds/LDAfSmOo8JltQgvIpAioxeWIjk7928aOPJtrEHzAHlRTSo2YUiI4X0g2sGx2DyO7yyuOjO5ycZ54HJR6AVB6lwjMVmWCWNQ13FeRB1YhWUqzqQpGVZ1B5EdWozpUbPyFIgNNj1ISL7RJZNFz3COKZX6HGC0pA546jpmunEGhGdo5oZTDcRbgkm0MCGxuR1PxKSB4gjFTdKlfdhQH3fD9/dr3V5cwLBlSy28LKz4IYAtI7bRkDoKearodwLlrqymjjkdFSVJkLxvtztb3WVlYA464Ix9SSlT2YUDmlaDN3zXN5MkkxjMSCNCkcak5bAYliWOMknwFRcPCt3AtibaW37y1t3gYypIytu7vmArKR8Hn40b0qNmFAqugXdxJG1/PC0cTrIsUEbIrOvNC5d2JAPPAxzArjDouowS3LW0tn3c8zTYlilZgSqrjKyKMYUeHnRhSo2YURGipegt7Y9qy4G3uI5FOfHO+RsjHlTHVNAnFw11ZTJFLIqrKkqF45NvwsQpDBgOWQemKJaVJSoKBe20G5lmSa9midog/dRwxsiKzKULnczMx2kjGcczTLRtI1W2gigjm08pEixqWhnJIUYGcTAZ+go1pU9mFA0mkXUslrLdSW5e3lkc9yjqpVoWjAw7MdwZiSc4xiunE/D7TvDcW7iK5gbKuQSGQ/HG2OZUj7DzohpUtmFEDxfob3duqxOsU6OkkchGQrA8/UgqSK+TcOAaY9jGwGbdoAx582QruPnzOTU/So2dUFAzqHDsodJ7SZYrhY1ifem+KVV+EMAQwIOcEEHma82nD9zLPFPfzRSdyS0UUMbJGHxje29mZmAJxzwOtFFKnswpAVpOi6nax91DNYmMPK695FMW9+RpCCVlAOCxHSndzoN3copuZoUuIZBJby28bgKcEMGWR23BgSDgjkaKqVGzCgQu9D1C5QwXVzbCBxtk7iF1kdfzly8jKu4ciQPE0WxoFAA6AYFeqVJuwo//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5331124" y="607189"/>
            <a:ext cx="1975449" cy="830997"/>
          </a:xfrm>
          <a:prstGeom prst="rect">
            <a:avLst/>
          </a:prstGeom>
          <a:noFill/>
        </p:spPr>
        <p:txBody>
          <a:bodyPr wrap="square" rtlCol="0">
            <a:spAutoFit/>
          </a:bodyPr>
          <a:lstStyle/>
          <a:p>
            <a:pPr algn="r"/>
            <a:r>
              <a:rPr lang="he-IL" sz="4800" dirty="0"/>
              <a:t>הקדמה</a:t>
            </a:r>
            <a:endParaRPr lang="en-US" sz="4800" dirty="0"/>
          </a:p>
        </p:txBody>
      </p:sp>
      <p:sp>
        <p:nvSpPr>
          <p:cNvPr id="5" name="TextBox 4"/>
          <p:cNvSpPr txBox="1"/>
          <p:nvPr/>
        </p:nvSpPr>
        <p:spPr>
          <a:xfrm>
            <a:off x="858982" y="2609093"/>
            <a:ext cx="7336112" cy="3693319"/>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צה"ל רואה בחינוך לציונות כחלק מחיזוק ערך אהבת המולדת ונאמנות למדינה כפי שמופיע ברוח צה"ל					</a:t>
            </a:r>
          </a:p>
          <a:p>
            <a:pPr marL="285750" indent="-285750" algn="r" rtl="1">
              <a:buFont typeface="Arial" panose="020B0604020202020204" pitchFamily="34" charset="0"/>
              <a:buChar char="•"/>
            </a:pPr>
            <a:r>
              <a:rPr lang="he-IL" u="sng" dirty="0"/>
              <a:t>הרעיון של המוזיאון הוא לחשוף את החיילים לביטויי ידידות כנים של שותפים רבים לאורך ההיסטוריה שתמכו ברעיון הציוני ופעלו למימושו ולאפשר לחיילים לחוש כי העם היהודי אינו לבדו. אין בכך כדי לסתור את גילויי האנטישמיות והרדיפה שהעם היהודי חווה לאורך ההיסטוריה שלו.				</a:t>
            </a:r>
          </a:p>
          <a:p>
            <a:pPr marL="285750" indent="-285750" algn="r" rtl="1">
              <a:buFont typeface="Arial" panose="020B0604020202020204" pitchFamily="34" charset="0"/>
              <a:buChar char="•"/>
            </a:pPr>
            <a:r>
              <a:rPr lang="he-IL" u="sng" dirty="0"/>
              <a:t> המוזיאון מתמקד בגילויי תמיכה בעם היהודי וברעיון הציוני ומדגיש אירועים ודמויות משמעותיות ולא בא לתאר את התפתחות הציונות על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השירות הצבאי המשמעותי הוא ביטוי של אחריות לאומית-ציונית.					</a:t>
            </a:r>
          </a:p>
        </p:txBody>
      </p:sp>
    </p:spTree>
    <p:extLst>
      <p:ext uri="{BB962C8B-B14F-4D97-AF65-F5344CB8AC3E}">
        <p14:creationId xmlns:p14="http://schemas.microsoft.com/office/powerpoint/2010/main" val="972621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526040" y="474452"/>
            <a:ext cx="5527497" cy="830997"/>
          </a:xfrm>
          <a:prstGeom prst="rect">
            <a:avLst/>
          </a:prstGeom>
          <a:noFill/>
        </p:spPr>
        <p:txBody>
          <a:bodyPr wrap="square" rtlCol="0">
            <a:spAutoFit/>
          </a:bodyPr>
          <a:lstStyle/>
          <a:p>
            <a:pPr algn="r" rtl="1"/>
            <a:r>
              <a:rPr lang="he-IL" sz="4800" dirty="0"/>
              <a:t>מצג ארץ ישראל</a:t>
            </a:r>
            <a:endParaRPr lang="en-US"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20" y="474452"/>
            <a:ext cx="2870243" cy="1913495"/>
          </a:xfrm>
          <a:prstGeom prst="rect">
            <a:avLst/>
          </a:prstGeom>
        </p:spPr>
      </p:pic>
      <p:sp>
        <p:nvSpPr>
          <p:cNvPr id="5" name="TextBox 4"/>
          <p:cNvSpPr txBox="1"/>
          <p:nvPr/>
        </p:nvSpPr>
        <p:spPr>
          <a:xfrm>
            <a:off x="573220" y="2941608"/>
            <a:ext cx="7621874" cy="3139321"/>
          </a:xfrm>
          <a:prstGeom prst="rect">
            <a:avLst/>
          </a:prstGeom>
          <a:noFill/>
        </p:spPr>
        <p:txBody>
          <a:bodyPr wrap="square" rtlCol="0">
            <a:spAutoFit/>
          </a:bodyPr>
          <a:lstStyle/>
          <a:p>
            <a:pPr algn="ctr" rtl="1"/>
            <a:r>
              <a:rPr lang="he-IL" u="sng" dirty="0"/>
              <a:t>מסרים להוסיף</a:t>
            </a:r>
            <a:r>
              <a:rPr lang="en-GB" u="sng" dirty="0"/>
              <a:t> – </a:t>
            </a:r>
            <a:r>
              <a:rPr lang="he-IL" u="sng" dirty="0"/>
              <a:t>ע" י סרטון האלופים</a:t>
            </a:r>
          </a:p>
          <a:p>
            <a:pPr marL="285750" indent="-285750" algn="r" rtl="1">
              <a:buFont typeface="Arial" panose="020B0604020202020204" pitchFamily="34" charset="0"/>
              <a:buChar char="•"/>
            </a:pPr>
            <a:r>
              <a:rPr lang="he-IL" u="sng" dirty="0"/>
              <a:t> 	המיצג מתמקד בהתפתחות העם היהודי מתוך הכרה שלאורך </a:t>
            </a:r>
            <a:r>
              <a:rPr lang="he-IL" u="sng" dirty="0" err="1"/>
              <a:t>ההסטוריה</a:t>
            </a:r>
            <a:r>
              <a:rPr lang="he-IL" u="sng" dirty="0"/>
              <a:t> הוא חי לצד עמים אחרים והיה כמהה לחיי שלום ואחווה. כך מימי המקרא וכך כפי שבא לידי ביטוי במגילת העצמאות  </a:t>
            </a:r>
          </a:p>
          <a:p>
            <a:pPr marL="285750" indent="-285750" algn="r" rtl="1">
              <a:buFont typeface="Arial" panose="020B0604020202020204" pitchFamily="34" charset="0"/>
              <a:buChar char="•"/>
            </a:pPr>
            <a:r>
              <a:rPr lang="he-IL" u="sng" dirty="0"/>
              <a:t>- "</a:t>
            </a:r>
            <a:r>
              <a:rPr lang="he-IL" dirty="0"/>
              <a:t>אנו קוראים לאומות המאוחדות לתת יד לעם היהודי </a:t>
            </a:r>
            <a:r>
              <a:rPr lang="he-IL" dirty="0" err="1"/>
              <a:t>בבנין</a:t>
            </a:r>
            <a:r>
              <a:rPr lang="he-IL" dirty="0"/>
              <a:t> מדינתו ולקבל את מדינת ישראל לתוך </a:t>
            </a:r>
            <a:r>
              <a:rPr lang="he-IL" b="1" dirty="0"/>
              <a:t>משפחת העמים</a:t>
            </a:r>
            <a:r>
              <a:rPr lang="he-IL" dirty="0"/>
              <a:t>...</a:t>
            </a:r>
          </a:p>
          <a:p>
            <a:pPr algn="r" rtl="1"/>
            <a:r>
              <a:rPr lang="he-IL" dirty="0"/>
              <a:t>... אנו מושיטים יד שלום ושכנות טובה לכל המדינות השכנות ועמיהן, וקוראים להם לשיתוף פעולה ועזרה הדדית עם העם העברי העצמאי בארצו".</a:t>
            </a:r>
            <a:endParaRPr lang="he-IL" u="sng" dirty="0"/>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251396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37989" y="577970"/>
            <a:ext cx="4808305" cy="830997"/>
          </a:xfrm>
          <a:prstGeom prst="rect">
            <a:avLst/>
          </a:prstGeom>
          <a:noFill/>
        </p:spPr>
        <p:txBody>
          <a:bodyPr wrap="square" rtlCol="0">
            <a:spAutoFit/>
          </a:bodyPr>
          <a:lstStyle/>
          <a:p>
            <a:pPr algn="r" rtl="1"/>
            <a:r>
              <a:rPr lang="he-IL" sz="4800" dirty="0"/>
              <a:t>מעלית</a:t>
            </a:r>
            <a:endParaRPr lang="en-US"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084" y="577970"/>
            <a:ext cx="2344611" cy="1563074"/>
          </a:xfrm>
          <a:prstGeom prst="rect">
            <a:avLst/>
          </a:prstGeom>
        </p:spPr>
      </p:pic>
      <p:sp>
        <p:nvSpPr>
          <p:cNvPr id="6" name="TextBox 5"/>
          <p:cNvSpPr txBox="1"/>
          <p:nvPr/>
        </p:nvSpPr>
        <p:spPr>
          <a:xfrm>
            <a:off x="1915064" y="2941608"/>
            <a:ext cx="6280030" cy="2031325"/>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דברי אלופים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862793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661059" y="435812"/>
            <a:ext cx="6106874" cy="830997"/>
          </a:xfrm>
          <a:prstGeom prst="rect">
            <a:avLst/>
          </a:prstGeom>
          <a:noFill/>
        </p:spPr>
        <p:txBody>
          <a:bodyPr wrap="square" rtlCol="0">
            <a:spAutoFit/>
          </a:bodyPr>
          <a:lstStyle/>
          <a:p>
            <a:r>
              <a:rPr lang="he-IL" sz="4800" dirty="0"/>
              <a:t>אברהם משה יחזקאל</a:t>
            </a:r>
            <a:endParaRPr lang="en-US"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031" y="698738"/>
            <a:ext cx="3055028" cy="2036685"/>
          </a:xfrm>
          <a:prstGeom prst="rect">
            <a:avLst/>
          </a:prstGeom>
        </p:spPr>
      </p:pic>
      <p:sp>
        <p:nvSpPr>
          <p:cNvPr id="6" name="TextBox 5"/>
          <p:cNvSpPr txBox="1"/>
          <p:nvPr/>
        </p:nvSpPr>
        <p:spPr>
          <a:xfrm>
            <a:off x="606031" y="2941608"/>
            <a:ext cx="7983787" cy="3139321"/>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a:t>
            </a:r>
            <a:r>
              <a:rPr lang="he-IL" dirty="0"/>
              <a:t>בארץ-ישראל </a:t>
            </a:r>
            <a:r>
              <a:rPr lang="he-IL" b="1" dirty="0"/>
              <a:t>קם העם היהודי</a:t>
            </a:r>
            <a:r>
              <a:rPr lang="he-IL" dirty="0"/>
              <a:t>, בה עוצבה דמותו הרוחנית, הדתית והמדינית, בה חי חיי קוממיות ממלכתית, בה יצר נכסי תרבות לאומיים וכלל-אנושיים והוריש לעולם כולו את ספר הספרים הנצח"</a:t>
            </a:r>
            <a:r>
              <a:rPr lang="he-IL" u="sng" dirty="0"/>
              <a:t>						</a:t>
            </a:r>
          </a:p>
          <a:p>
            <a:pPr marL="285750" indent="-285750" algn="r" rtl="1">
              <a:buFont typeface="Arial" panose="020B0604020202020204" pitchFamily="34" charset="0"/>
              <a:buChar char="•"/>
            </a:pPr>
            <a:r>
              <a:rPr lang="he-IL" dirty="0"/>
              <a:t>במאה ה- 19 ואף קודם לכן, היו הוגים, אשר בקשו להקים תנועה, שבכוחה יהיה לשנות את מצוקת העם היהודי. הוגים אלה זכו לכינוי "מבשרי הציונות". למרות השוני ברקע ובהשקפות העולם של אישים אלה, איחד אותם הרעיון שהעם היהודי נמצא בשלב, שבו נמנע ממנו לחיות כרצונו, ולכן רק תקומה לאומית במולדתו ההיסטורית תפתור את בעיותיו של עם ישראל.</a:t>
            </a:r>
            <a:r>
              <a:rPr lang="he-IL" u="sng" dirty="0"/>
              <a:t>						</a:t>
            </a:r>
          </a:p>
          <a:p>
            <a:pPr marL="285750" indent="-285750" algn="r" rtl="1">
              <a:buFont typeface="Arial" panose="020B0604020202020204" pitchFamily="34" charset="0"/>
              <a:buChar char="•"/>
            </a:pPr>
            <a:r>
              <a:rPr lang="he-IL" u="sng" dirty="0"/>
              <a:t> הציונות הביאה לידי תקומה לאומית ומתבססת גם על אותה הבטחה אלוהית וגם </a:t>
            </a:r>
            <a:r>
              <a:rPr lang="he-IL" u="sng" dirty="0" err="1"/>
              <a:t>עלהקשר</a:t>
            </a:r>
            <a:r>
              <a:rPr lang="he-IL" u="sng" dirty="0"/>
              <a:t> ההיסטורי של תקומת העם בארץ ישראל/ציון. </a:t>
            </a:r>
          </a:p>
        </p:txBody>
      </p:sp>
    </p:spTree>
    <p:extLst>
      <p:ext uri="{BB962C8B-B14F-4D97-AF65-F5344CB8AC3E}">
        <p14:creationId xmlns:p14="http://schemas.microsoft.com/office/powerpoint/2010/main" val="185576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2536849" y="453840"/>
            <a:ext cx="7429915" cy="830997"/>
          </a:xfrm>
          <a:prstGeom prst="rect">
            <a:avLst/>
          </a:prstGeom>
          <a:noFill/>
        </p:spPr>
        <p:txBody>
          <a:bodyPr wrap="square" rtlCol="0">
            <a:spAutoFit/>
          </a:bodyPr>
          <a:lstStyle/>
          <a:p>
            <a:r>
              <a:rPr lang="he-IL" sz="4800" dirty="0"/>
              <a:t>חולמים </a:t>
            </a:r>
            <a:r>
              <a:rPr lang="he-IL" sz="2800" dirty="0"/>
              <a:t>(בוש </a:t>
            </a:r>
            <a:r>
              <a:rPr lang="he-IL" sz="2800" dirty="0" err="1"/>
              <a:t>דונתט</a:t>
            </a:r>
            <a:r>
              <a:rPr lang="he-IL" sz="2800" dirty="0"/>
              <a:t> </a:t>
            </a:r>
            <a:r>
              <a:rPr lang="he-IL" sz="2800" dirty="0" err="1"/>
              <a:t>טן</a:t>
            </a:r>
            <a:r>
              <a:rPr lang="he-IL" sz="2800" dirty="0"/>
              <a:t> בום </a:t>
            </a:r>
            <a:r>
              <a:rPr lang="he-IL" sz="2800" dirty="0" err="1"/>
              <a:t>בלאקסטון</a:t>
            </a:r>
            <a:r>
              <a:rPr lang="he-IL" sz="2800" dirty="0"/>
              <a:t>)</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816" y="1374453"/>
            <a:ext cx="1903039" cy="1268693"/>
          </a:xfrm>
          <a:prstGeom prst="rect">
            <a:avLst/>
          </a:prstGeom>
        </p:spPr>
      </p:pic>
      <p:sp>
        <p:nvSpPr>
          <p:cNvPr id="6" name="TextBox 5"/>
          <p:cNvSpPr txBox="1"/>
          <p:nvPr/>
        </p:nvSpPr>
        <p:spPr>
          <a:xfrm>
            <a:off x="660956" y="2160787"/>
            <a:ext cx="7820499" cy="4524315"/>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altLang="he-IL" b="1" dirty="0">
                <a:latin typeface="Arial" panose="020B0604020202020204" pitchFamily="34" charset="0"/>
              </a:rPr>
              <a:t>נוני </a:t>
            </a:r>
            <a:r>
              <a:rPr lang="he-IL" altLang="he-IL" b="1" dirty="0" err="1">
                <a:latin typeface="Arial" panose="020B0604020202020204" pitchFamily="34" charset="0"/>
              </a:rPr>
              <a:t>דרויש</a:t>
            </a:r>
            <a:r>
              <a:rPr lang="he-IL" altLang="he-IL" dirty="0">
                <a:latin typeface="Arial" panose="020B0604020202020204" pitchFamily="34" charset="0"/>
              </a:rPr>
              <a:t> נולדה ב-22 באפריל 1949 היא פעילה מצרית-אמריקאית למען זכויות האדם וראש הארגון "מוסלמים לשעבר מאוחדים". </a:t>
            </a:r>
            <a:r>
              <a:rPr lang="he-IL" dirty="0"/>
              <a:t>דרוויש מתמחה בזכויות אדם בנושא נשים ומיעוטים במזרח התיכון, ופעילה אנטי-אסלאם פוליטי קיצוני, שלטענתה נדרש לרפורמה מבפנים. דרוויש פועלת גם כפעילה פרו-ישראלית והקימה את הארגון ערבים למען ישראל, המורכב מערבים אתניים ומוסלמים המכבדים ותומכים במדינת ישראל, בעד שלום וגיוון במזרח התיכון, דוחים פיגועי התאבדות כתוצר הג'יהאד, ובעד קידום ביקורת עצמית בונה ורפורמה בעולם הערבי-מוסלמי </a:t>
            </a: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dirty="0"/>
              <a:t>תאופיק </a:t>
            </a:r>
            <a:r>
              <a:rPr lang="he-IL" dirty="0" err="1"/>
              <a:t>חמיד</a:t>
            </a:r>
            <a:r>
              <a:rPr lang="he-IL" dirty="0"/>
              <a:t>  הוא מוסלמי ציוני, סופר מצרי. במאמרו "מדוע אני אוהב את ישראל?" הוא כותב כי לפי הקוראן האל העניק לבני ישראל את ארץ ישראל כארצם המובטחת (קוראן 17:1044). בנוסף הוא הדגיש כי לאף מוסלמי אין הזכות לתבוע גירוש היהודים מארץ ישראל מאחר, שארץ ישראל היא הבטחה שניתנה  ליהודים בידי אללה עצמו. </a:t>
            </a: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214560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323126" y="408813"/>
            <a:ext cx="4585080" cy="830997"/>
          </a:xfrm>
          <a:prstGeom prst="rect">
            <a:avLst/>
          </a:prstGeom>
          <a:noFill/>
        </p:spPr>
        <p:txBody>
          <a:bodyPr wrap="square" rtlCol="0">
            <a:spAutoFit/>
          </a:bodyPr>
          <a:lstStyle/>
          <a:p>
            <a:r>
              <a:rPr lang="he-IL" sz="4800" dirty="0"/>
              <a:t>מדרגות</a:t>
            </a:r>
            <a:endParaRPr lang="en-US" sz="4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8931" y="491706"/>
            <a:ext cx="2073805" cy="3110708"/>
          </a:xfrm>
          <a:prstGeom prst="rect">
            <a:avLst/>
          </a:prstGeom>
        </p:spPr>
      </p:pic>
      <p:sp>
        <p:nvSpPr>
          <p:cNvPr id="6" name="TextBox 5"/>
          <p:cNvSpPr txBox="1"/>
          <p:nvPr/>
        </p:nvSpPr>
        <p:spPr>
          <a:xfrm>
            <a:off x="2294626" y="3001992"/>
            <a:ext cx="6280030" cy="2031325"/>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דברי אלופים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16536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68588" y="564540"/>
            <a:ext cx="6315922" cy="830997"/>
          </a:xfrm>
          <a:prstGeom prst="rect">
            <a:avLst/>
          </a:prstGeom>
          <a:noFill/>
        </p:spPr>
        <p:txBody>
          <a:bodyPr wrap="square" rtlCol="0">
            <a:spAutoFit/>
          </a:bodyPr>
          <a:lstStyle/>
          <a:p>
            <a:r>
              <a:rPr lang="he-IL" sz="4800" dirty="0"/>
              <a:t>הוגים (מסכי מגע)</a:t>
            </a:r>
            <a:endParaRPr lang="en-US"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528" y="483079"/>
            <a:ext cx="3577071" cy="2384714"/>
          </a:xfrm>
          <a:prstGeom prst="rect">
            <a:avLst/>
          </a:prstGeom>
        </p:spPr>
      </p:pic>
      <p:sp>
        <p:nvSpPr>
          <p:cNvPr id="6" name="TextBox 5"/>
          <p:cNvSpPr txBox="1"/>
          <p:nvPr/>
        </p:nvSpPr>
        <p:spPr>
          <a:xfrm>
            <a:off x="451528" y="3350872"/>
            <a:ext cx="8002359" cy="3416320"/>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u="sng" dirty="0"/>
              <a:t>  לצד הדמויות המשקפות את רצונן לסייע ולתמוך ביהודים היו אלו הוגים יהודים  אשר קראו למציאת </a:t>
            </a:r>
            <a:r>
              <a:rPr lang="he-IL" u="sng" dirty="0" err="1"/>
              <a:t>פיתרון</a:t>
            </a:r>
            <a:r>
              <a:rPr lang="he-IL" u="sng" dirty="0"/>
              <a:t> לאומי לעם היהודי ועוררו בקרב הידידים את הצורך במימוש  הרעיון.</a:t>
            </a:r>
          </a:p>
          <a:p>
            <a:pPr marL="285750" indent="-285750" algn="r" rtl="1">
              <a:buFont typeface="Arial" panose="020B0604020202020204" pitchFamily="34" charset="0"/>
              <a:buChar char="•"/>
            </a:pPr>
            <a:r>
              <a:rPr lang="he-IL" u="sng" dirty="0"/>
              <a:t> </a:t>
            </a:r>
            <a:r>
              <a:rPr lang="he-IL" b="1" dirty="0"/>
              <a:t>משה הס (1812 – 1875), הרב יהודה אלקלעי (1795 – 1878), הרב צבי הירש </a:t>
            </a:r>
            <a:r>
              <a:rPr lang="he-IL" b="1" dirty="0" err="1"/>
              <a:t>קאלישר</a:t>
            </a:r>
            <a:r>
              <a:rPr lang="he-IL" b="1" dirty="0"/>
              <a:t> (1795-1874), תנועת חיבת ציון וחובבי ציון, </a:t>
            </a:r>
            <a:r>
              <a:rPr lang="he-IL" dirty="0"/>
              <a:t>משה </a:t>
            </a:r>
            <a:r>
              <a:rPr lang="he-IL" dirty="0" err="1"/>
              <a:t>ליליינבלום</a:t>
            </a:r>
            <a:r>
              <a:rPr lang="he-IL" dirty="0"/>
              <a:t> (1843 – 1910)</a:t>
            </a:r>
            <a:r>
              <a:rPr lang="he-IL" b="1" dirty="0"/>
              <a:t>, </a:t>
            </a:r>
            <a:r>
              <a:rPr lang="he-IL" u="sng" dirty="0"/>
              <a:t>	</a:t>
            </a:r>
            <a:r>
              <a:rPr lang="he-IL" dirty="0"/>
              <a:t>יהודה לייב </a:t>
            </a:r>
            <a:r>
              <a:rPr lang="he-IL" dirty="0" err="1"/>
              <a:t>פינסקר</a:t>
            </a:r>
            <a:r>
              <a:rPr lang="he-IL" dirty="0"/>
              <a:t> (1821 – 1891) .</a:t>
            </a: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5494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65576" y="515228"/>
            <a:ext cx="5599416" cy="830997"/>
          </a:xfrm>
          <a:prstGeom prst="rect">
            <a:avLst/>
          </a:prstGeom>
          <a:noFill/>
        </p:spPr>
        <p:txBody>
          <a:bodyPr wrap="square" rtlCol="0">
            <a:spAutoFit/>
          </a:bodyPr>
          <a:lstStyle/>
          <a:p>
            <a:r>
              <a:rPr lang="he-IL" sz="4800" dirty="0"/>
              <a:t>אורות בחשיכה</a:t>
            </a:r>
            <a:endParaRPr lang="en-US" sz="4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210" y="515228"/>
            <a:ext cx="2847203" cy="1898135"/>
          </a:xfrm>
          <a:prstGeom prst="rect">
            <a:avLst/>
          </a:prstGeom>
        </p:spPr>
      </p:pic>
      <p:sp>
        <p:nvSpPr>
          <p:cNvPr id="6" name="TextBox 5"/>
          <p:cNvSpPr txBox="1"/>
          <p:nvPr/>
        </p:nvSpPr>
        <p:spPr>
          <a:xfrm>
            <a:off x="526210" y="2709343"/>
            <a:ext cx="7668884" cy="4247317"/>
          </a:xfrm>
          <a:prstGeom prst="rect">
            <a:avLst/>
          </a:prstGeom>
          <a:noFill/>
        </p:spPr>
        <p:txBody>
          <a:bodyPr wrap="square" rtlCol="0">
            <a:spAutoFit/>
          </a:bodyPr>
          <a:lstStyle/>
          <a:p>
            <a:pPr algn="ctr" rtl="1"/>
            <a:r>
              <a:rPr lang="he-IL" u="sng" dirty="0"/>
              <a:t>מסרים להוסיף</a:t>
            </a:r>
          </a:p>
          <a:p>
            <a:pPr marL="285750" indent="-285750" algn="r" rtl="1">
              <a:buFont typeface="Arial" panose="020B0604020202020204" pitchFamily="34" charset="0"/>
              <a:buChar char="•"/>
            </a:pPr>
            <a:r>
              <a:rPr lang="he-IL" dirty="0"/>
              <a:t>השואה שנתחוללה על עם ישראל בזמן האחרון, בה הוכרעו לטבח מיליונים יהודים באירופה, הוכיחה מחדש בעליל את ההכרח בפתרון </a:t>
            </a:r>
            <a:r>
              <a:rPr lang="he-IL" dirty="0" err="1"/>
              <a:t>בעית</a:t>
            </a:r>
            <a:r>
              <a:rPr lang="he-IL" dirty="0"/>
              <a:t> העם היהודי מחוסר המולדת והעצמאות על-ידי חידוש המדינה היהודית בארץ-ישראל, אשר תפתח לרווחה את שערי המולדת לכל יהודי ותעניק לעם היהודי מעמד של אומה שוות-זכויות בתוך משפחת העמים. </a:t>
            </a:r>
            <a:r>
              <a:rPr lang="he-IL" u="sng" dirty="0"/>
              <a:t>						</a:t>
            </a:r>
          </a:p>
          <a:p>
            <a:pPr marL="285750" indent="-285750" algn="r" rtl="1">
              <a:buFont typeface="Arial" panose="020B0604020202020204" pitchFamily="34" charset="0"/>
              <a:buChar char="•"/>
            </a:pPr>
            <a:r>
              <a:rPr lang="he-IL" u="sng" dirty="0"/>
              <a:t> </a:t>
            </a:r>
            <a:r>
              <a:rPr lang="he-IL" b="1" dirty="0"/>
              <a:t>ד"ר מוחמד הלמי פעל יחד עם פרידה </a:t>
            </a:r>
            <a:r>
              <a:rPr lang="he-IL" b="1" dirty="0" err="1"/>
              <a:t>שטורמן</a:t>
            </a:r>
            <a:r>
              <a:rPr lang="he-IL" b="1" dirty="0"/>
              <a:t> הגרמנייה להצלת ארבעה בני משפחה אחת בתקופת השואה והוכר כחסיד אומות עולם</a:t>
            </a:r>
            <a:r>
              <a:rPr lang="he-IL" u="sng" dirty="0"/>
              <a:t>					</a:t>
            </a:r>
          </a:p>
          <a:p>
            <a:pPr marL="285750" indent="-285750" algn="r" rtl="1">
              <a:buFont typeface="Arial" panose="020B0604020202020204" pitchFamily="34" charset="0"/>
              <a:buChar char="•"/>
            </a:pPr>
            <a:r>
              <a:rPr lang="he-IL" dirty="0"/>
              <a:t>שארית הפליטה שניצלה מהטבח הנאצי האיום באירופה ויהודי ארצות אחרות לא חדלו להעפיל לארץ-ישראל, על אף כל קושי, מניעה וסכנה, ולא פסקו לתבוע את זכותם לחיי כבוד, חירות ועמל-ישרים במולדת עמם. </a:t>
            </a:r>
            <a:r>
              <a:rPr lang="he-IL" u="sng" dirty="0"/>
              <a:t>					</a:t>
            </a:r>
          </a:p>
          <a:p>
            <a:pPr marL="285750" indent="-285750" algn="r" rtl="1">
              <a:buFont typeface="Arial" panose="020B0604020202020204" pitchFamily="34" charset="0"/>
              <a:buChar char="•"/>
            </a:pPr>
            <a:r>
              <a:rPr lang="he-IL" u="sng" dirty="0"/>
              <a:t> 						</a:t>
            </a:r>
          </a:p>
        </p:txBody>
      </p:sp>
    </p:spTree>
    <p:extLst>
      <p:ext uri="{BB962C8B-B14F-4D97-AF65-F5344CB8AC3E}">
        <p14:creationId xmlns:p14="http://schemas.microsoft.com/office/powerpoint/2010/main" val="1645689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2575</TotalTime>
  <Words>345</Words>
  <Application>Microsoft Office PowerPoint</Application>
  <PresentationFormat>‫הצגה על המסך (4:3)</PresentationFormat>
  <Paragraphs>81</Paragraphs>
  <Slides>12</Slides>
  <Notes>0</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12</vt:i4>
      </vt:variant>
    </vt:vector>
  </HeadingPairs>
  <TitlesOfParts>
    <vt:vector size="17" baseType="lpstr">
      <vt:lpstr>Arial</vt:lpstr>
      <vt:lpstr>Calibri</vt:lpstr>
      <vt:lpstr>Calibri Light</vt:lpstr>
      <vt:lpstr>Times New Roman</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עיבוד בכיתה/ למפקד</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Aya Feldman</dc:creator>
  <cp:lastModifiedBy>hp2016</cp:lastModifiedBy>
  <cp:revision>97</cp:revision>
  <cp:lastPrinted>2014-11-30T07:38:31Z</cp:lastPrinted>
  <dcterms:created xsi:type="dcterms:W3CDTF">2014-03-06T10:36:13Z</dcterms:created>
  <dcterms:modified xsi:type="dcterms:W3CDTF">2017-01-13T00:26:18Z</dcterms:modified>
</cp:coreProperties>
</file>