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49" r:id="rId2"/>
    <p:sldId id="350" r:id="rId3"/>
    <p:sldId id="351" r:id="rId4"/>
    <p:sldId id="352" r:id="rId5"/>
    <p:sldId id="363" r:id="rId6"/>
    <p:sldId id="354" r:id="rId7"/>
    <p:sldId id="355" r:id="rId8"/>
    <p:sldId id="364" r:id="rId9"/>
    <p:sldId id="357" r:id="rId10"/>
    <p:sldId id="358" r:id="rId11"/>
    <p:sldId id="359" r:id="rId12"/>
    <p:sldId id="315" r:id="rId13"/>
    <p:sldId id="360" r:id="rId14"/>
    <p:sldId id="361" r:id="rId15"/>
    <p:sldId id="36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65" r:id="rId26"/>
    <p:sldId id="366" r:id="rId27"/>
    <p:sldId id="334" r:id="rId28"/>
    <p:sldId id="335" r:id="rId29"/>
    <p:sldId id="336" r:id="rId30"/>
    <p:sldId id="338" r:id="rId31"/>
    <p:sldId id="367" r:id="rId32"/>
    <p:sldId id="368" r:id="rId33"/>
    <p:sldId id="304" r:id="rId34"/>
    <p:sldId id="302" r:id="rId35"/>
    <p:sldId id="268" r:id="rId36"/>
    <p:sldId id="308" r:id="rId37"/>
    <p:sldId id="301" r:id="rId38"/>
    <p:sldId id="303" r:id="rId39"/>
    <p:sldId id="321" r:id="rId40"/>
    <p:sldId id="320" r:id="rId41"/>
    <p:sldId id="319" r:id="rId42"/>
    <p:sldId id="322" r:id="rId43"/>
    <p:sldId id="273" r:id="rId44"/>
    <p:sldId id="274" r:id="rId45"/>
    <p:sldId id="256" r:id="rId46"/>
    <p:sldId id="257" r:id="rId47"/>
    <p:sldId id="348" r:id="rId48"/>
    <p:sldId id="346" r:id="rId49"/>
    <p:sldId id="345" r:id="rId50"/>
    <p:sldId id="344" r:id="rId51"/>
    <p:sldId id="343" r:id="rId52"/>
    <p:sldId id="342" r:id="rId53"/>
    <p:sldId id="341" r:id="rId54"/>
    <p:sldId id="340" r:id="rId55"/>
    <p:sldId id="33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3"/>
    <a:srgbClr val="97DBF2"/>
    <a:srgbClr val="FFFFFF"/>
    <a:srgbClr val="E3DCC9"/>
    <a:srgbClr val="D188FD"/>
    <a:srgbClr val="C4F88C"/>
    <a:srgbClr val="E1E1E1"/>
    <a:srgbClr val="99C6FF"/>
    <a:srgbClr val="9ACEDC"/>
    <a:srgbClr val="D7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8D553-82B4-45BF-BE18-45C91E0A6F30}" v="42" dt="2020-09-02T16:04:22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322" autoAdjust="0"/>
  </p:normalViewPr>
  <p:slideViewPr>
    <p:cSldViewPr snapToGrid="0">
      <p:cViewPr>
        <p:scale>
          <a:sx n="60" d="100"/>
          <a:sy n="60" d="100"/>
        </p:scale>
        <p:origin x="106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D7353-AC12-47E1-AE39-30DA16FC220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3422EF8-29A6-4508-BFD1-FCECA70A0208}">
      <dgm:prSet phldrT="[טקסט]"/>
      <dgm:spPr/>
      <dgm:t>
        <a:bodyPr/>
        <a:lstStyle/>
        <a:p>
          <a:pPr rtl="1"/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“Arab Spring”</a:t>
          </a:r>
          <a:endParaRPr lang="he-IL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80555B0-81DD-4D86-B122-ACFC26320A2D}" type="parTrans" cxnId="{D2B4A926-C06A-4C33-BDD9-C167112D6355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34D4D912-6D44-4903-9D15-EE200B5C92FA}" type="sibTrans" cxnId="{D2B4A926-C06A-4C33-BDD9-C167112D6355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7DF86E03-5C01-4093-8D2D-BD9BF022471B}">
      <dgm:prSet phldrT="[טקסט]" custT="1"/>
      <dgm:spPr/>
      <dgm:t>
        <a:bodyPr/>
        <a:lstStyle/>
        <a:p>
          <a:pPr rtl="0"/>
          <a:r>
            <a:rPr lang="en-US" sz="3200" dirty="0">
              <a:latin typeface="Aharoni" panose="02010803020104030203" pitchFamily="2" charset="-79"/>
              <a:cs typeface="Aharoni" panose="02010803020104030203" pitchFamily="2" charset="-79"/>
            </a:rPr>
            <a:t>Technological Acceleration</a:t>
          </a:r>
          <a:endParaRPr lang="he-IL" sz="32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D06D945-A2DE-401C-BE4C-41A7C78DF55C}" type="parTrans" cxnId="{DCEC295F-8DF2-40B4-8DDF-B9584FE4C798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4DF70F52-8411-4FFF-B9C4-09BDA881BC3E}" type="sibTrans" cxnId="{DCEC295F-8DF2-40B4-8DDF-B9584FE4C798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EA07CD91-4430-4C0B-AAE7-37C25B023A12}">
      <dgm:prSet phldrT="[טקסט]"/>
      <dgm:spPr/>
      <dgm:t>
        <a:bodyPr/>
        <a:lstStyle/>
        <a:p>
          <a:pPr rtl="1"/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PA Hamas Split</a:t>
          </a:r>
          <a:endParaRPr lang="he-IL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054122E-FDA9-403F-BD9D-E358E10DF66C}" type="parTrans" cxnId="{B5CA2273-DFB1-4F0E-BFD1-EE62D3FEFCF0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2151D8B4-3B3D-45AB-B7C5-0D3F895F7541}" type="sibTrans" cxnId="{B5CA2273-DFB1-4F0E-BFD1-EE62D3FEFCF0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D0CB57DE-5B81-4542-A84A-2DEAAEAED9FA}">
      <dgm:prSet phldrT="[טקסט]" custT="1"/>
      <dgm:spPr/>
      <dgm:t>
        <a:bodyPr/>
        <a:lstStyle/>
        <a:p>
          <a:pPr rtl="1"/>
          <a:r>
            <a:rPr lang="en-US" sz="3200" dirty="0">
              <a:latin typeface="Aharoni" panose="02010803020104030203" pitchFamily="2" charset="-79"/>
              <a:cs typeface="Aharoni" panose="02010803020104030203" pitchFamily="2" charset="-79"/>
            </a:rPr>
            <a:t>Iran in Syria</a:t>
          </a:r>
          <a:endParaRPr lang="he-IL" sz="32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02F8084-618E-495C-A4E9-9D07A150A3AC}" type="parTrans" cxnId="{2B884E4B-F466-45D0-A2B7-38C763BC6C77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7F42491E-53B7-4B28-9B63-12E3DD2F5C62}" type="sibTrans" cxnId="{2B884E4B-F466-45D0-A2B7-38C763BC6C77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06EF201F-48D3-4B02-83FB-3F91E9D1ECAE}">
      <dgm:prSet phldrT="[טקסט]" custT="1"/>
      <dgm:spPr/>
      <dgm:t>
        <a:bodyPr/>
        <a:lstStyle/>
        <a:p>
          <a:pPr rtl="1"/>
          <a:r>
            <a:rPr lang="en-US" sz="2600" dirty="0">
              <a:latin typeface="Aharoni" panose="02010803020104030203" pitchFamily="2" charset="-79"/>
              <a:cs typeface="Aharoni" panose="02010803020104030203" pitchFamily="2" charset="-79"/>
            </a:rPr>
            <a:t>Half a million Israelis in Judea </a:t>
          </a:r>
          <a:r>
            <a:rPr lang="en-US" sz="2600" dirty="0" smtClean="0">
              <a:latin typeface="Aharoni" panose="02010803020104030203" pitchFamily="2" charset="-79"/>
              <a:cs typeface="Aharoni" panose="02010803020104030203" pitchFamily="2" charset="-79"/>
            </a:rPr>
            <a:t>&amp; </a:t>
          </a:r>
          <a:r>
            <a:rPr lang="en-US" sz="2600" dirty="0">
              <a:latin typeface="Aharoni" panose="02010803020104030203" pitchFamily="2" charset="-79"/>
              <a:cs typeface="Aharoni" panose="02010803020104030203" pitchFamily="2" charset="-79"/>
            </a:rPr>
            <a:t>Samaria</a:t>
          </a:r>
          <a:endParaRPr lang="he-IL" sz="26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909ACDBD-D076-40DB-A7F3-1126B4E48A8E}" type="parTrans" cxnId="{69CEFCAF-D147-404C-981C-0547E9BB32FC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E3A49A6D-56A7-4A1B-81CF-531AFE0D9422}" type="sibTrans" cxnId="{69CEFCAF-D147-404C-981C-0547E9BB32FC}">
      <dgm:prSet/>
      <dgm:spPr/>
      <dgm:t>
        <a:bodyPr/>
        <a:lstStyle/>
        <a:p>
          <a:pPr rtl="1"/>
          <a:endParaRPr lang="he-IL">
            <a:latin typeface="Assistant SemiBold" panose="00000700000000000000" pitchFamily="2" charset="-79"/>
            <a:cs typeface="Assistant SemiBold" panose="00000700000000000000" pitchFamily="2" charset="-79"/>
          </a:endParaRPr>
        </a:p>
      </dgm:t>
    </dgm:pt>
    <dgm:pt modelId="{49C03C3A-DB09-4AF7-AFD6-3C207B5A4259}">
      <dgm:prSet phldrT="[טקסט]" custT="1"/>
      <dgm:spPr/>
      <dgm:t>
        <a:bodyPr/>
        <a:lstStyle/>
        <a:p>
          <a:pPr rtl="1"/>
          <a:r>
            <a:rPr lang="en-US" sz="2800" dirty="0">
              <a:latin typeface="Aharoni" panose="02010803020104030203" pitchFamily="2" charset="-79"/>
              <a:cs typeface="Aharoni" panose="02010803020104030203" pitchFamily="2" charset="-79"/>
            </a:rPr>
            <a:t>Conscious Radicalization</a:t>
          </a:r>
          <a:endParaRPr lang="he-IL" sz="28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48C1A15-3280-41BA-B43E-DD69806D5C55}" type="parTrans" cxnId="{D1C641A9-3094-4122-B0F5-02E1116916AE}">
      <dgm:prSet/>
      <dgm:spPr/>
      <dgm:t>
        <a:bodyPr/>
        <a:lstStyle/>
        <a:p>
          <a:pPr rtl="1"/>
          <a:endParaRPr lang="he-IL"/>
        </a:p>
      </dgm:t>
    </dgm:pt>
    <dgm:pt modelId="{B1C253CC-8BA4-4286-86AE-9FEAE9908518}" type="sibTrans" cxnId="{D1C641A9-3094-4122-B0F5-02E1116916AE}">
      <dgm:prSet/>
      <dgm:spPr/>
      <dgm:t>
        <a:bodyPr/>
        <a:lstStyle/>
        <a:p>
          <a:pPr rtl="1"/>
          <a:endParaRPr lang="he-IL"/>
        </a:p>
      </dgm:t>
    </dgm:pt>
    <dgm:pt modelId="{5ADCF99E-74B0-470C-8BB2-FB37780CFC07}" type="pres">
      <dgm:prSet presAssocID="{63DD7353-AC12-47E1-AE39-30DA16FC220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A6C9D1-0694-412D-8C3A-D7259AF4A9AD}" type="pres">
      <dgm:prSet presAssocID="{03422EF8-29A6-4508-BFD1-FCECA70A0208}" presName="node" presStyleLbl="node1" presStyleIdx="0" presStyleCnt="6" custScaleX="112695" custScaleY="1132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069D8-7E83-447C-BD5C-12BA0053D877}" type="pres">
      <dgm:prSet presAssocID="{03422EF8-29A6-4508-BFD1-FCECA70A0208}" presName="spNode" presStyleCnt="0"/>
      <dgm:spPr/>
    </dgm:pt>
    <dgm:pt modelId="{74356B55-6BF4-4D39-B0B2-51CC3B3B926E}" type="pres">
      <dgm:prSet presAssocID="{34D4D912-6D44-4903-9D15-EE200B5C92FA}" presName="sibTrans" presStyleLbl="sibTrans1D1" presStyleIdx="0" presStyleCnt="6"/>
      <dgm:spPr/>
      <dgm:t>
        <a:bodyPr/>
        <a:lstStyle/>
        <a:p>
          <a:endParaRPr lang="en-US"/>
        </a:p>
      </dgm:t>
    </dgm:pt>
    <dgm:pt modelId="{54E8DB15-B6C5-41CB-85D9-D2E241A7C8A4}" type="pres">
      <dgm:prSet presAssocID="{7DF86E03-5C01-4093-8D2D-BD9BF022471B}" presName="node" presStyleLbl="node1" presStyleIdx="1" presStyleCnt="6" custScaleX="169528" custScaleY="124642" custRadScaleRad="121200" custRadScaleInc="29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7768D-409C-4B2C-99E9-BFED74ABF46C}" type="pres">
      <dgm:prSet presAssocID="{7DF86E03-5C01-4093-8D2D-BD9BF022471B}" presName="spNode" presStyleCnt="0"/>
      <dgm:spPr/>
    </dgm:pt>
    <dgm:pt modelId="{4F41F0C1-757F-4BA3-967C-AA6FFF0C5FB9}" type="pres">
      <dgm:prSet presAssocID="{4DF70F52-8411-4FFF-B9C4-09BDA881BC3E}" presName="sibTrans" presStyleLbl="sibTrans1D1" presStyleIdx="1" presStyleCnt="6"/>
      <dgm:spPr/>
      <dgm:t>
        <a:bodyPr/>
        <a:lstStyle/>
        <a:p>
          <a:endParaRPr lang="en-US"/>
        </a:p>
      </dgm:t>
    </dgm:pt>
    <dgm:pt modelId="{FB1978EB-8CF2-4D40-9FCC-1B81DE92B53C}" type="pres">
      <dgm:prSet presAssocID="{49C03C3A-DB09-4AF7-AFD6-3C207B5A4259}" presName="node" presStyleLbl="node1" presStyleIdx="2" presStyleCnt="6" custScaleX="177862" custScaleY="106054" custRadScaleRad="146819" custRadScaleInc="-55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F37D8-EB49-493C-9C47-B76C9B9B4F2D}" type="pres">
      <dgm:prSet presAssocID="{49C03C3A-DB09-4AF7-AFD6-3C207B5A4259}" presName="spNode" presStyleCnt="0"/>
      <dgm:spPr/>
    </dgm:pt>
    <dgm:pt modelId="{1D671CDC-6446-4A72-A4E0-72BB61D0FBA7}" type="pres">
      <dgm:prSet presAssocID="{B1C253CC-8BA4-4286-86AE-9FEAE990851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CE8C46B9-6617-40A0-B89E-388A155C1115}" type="pres">
      <dgm:prSet presAssocID="{EA07CD91-4430-4C0B-AAE7-37C25B023A12}" presName="node" presStyleLbl="node1" presStyleIdx="3" presStyleCnt="6" custScaleX="154336" custScaleY="103786" custRadScaleRad="97345" custRadScaleInc="-159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88041-EBCB-4AE9-BCEF-DB842E1C7F10}" type="pres">
      <dgm:prSet presAssocID="{EA07CD91-4430-4C0B-AAE7-37C25B023A12}" presName="spNode" presStyleCnt="0"/>
      <dgm:spPr/>
    </dgm:pt>
    <dgm:pt modelId="{AA601334-DF47-444A-BCBA-C56616E9C0FD}" type="pres">
      <dgm:prSet presAssocID="{2151D8B4-3B3D-45AB-B7C5-0D3F895F754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AEACEC54-0D12-4CFF-9881-288BA29F65CA}" type="pres">
      <dgm:prSet presAssocID="{D0CB57DE-5B81-4542-A84A-2DEAAEAED9FA}" presName="node" presStyleLbl="node1" presStyleIdx="4" presStyleCnt="6" custRadScaleRad="117081" custRadScaleInc="24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01CA1-D730-405C-9797-1D48E5DD92FC}" type="pres">
      <dgm:prSet presAssocID="{D0CB57DE-5B81-4542-A84A-2DEAAEAED9FA}" presName="spNode" presStyleCnt="0"/>
      <dgm:spPr/>
    </dgm:pt>
    <dgm:pt modelId="{5A17E21C-0EA8-4B4E-88D8-377993996D1E}" type="pres">
      <dgm:prSet presAssocID="{7F42491E-53B7-4B28-9B63-12E3DD2F5C62}" presName="sibTrans" presStyleLbl="sibTrans1D1" presStyleIdx="4" presStyleCnt="6"/>
      <dgm:spPr/>
      <dgm:t>
        <a:bodyPr/>
        <a:lstStyle/>
        <a:p>
          <a:endParaRPr lang="en-US"/>
        </a:p>
      </dgm:t>
    </dgm:pt>
    <dgm:pt modelId="{B9B4CAC0-5908-4225-AAD4-EA85433E981C}" type="pres">
      <dgm:prSet presAssocID="{06EF201F-48D3-4B02-83FB-3F91E9D1ECAE}" presName="node" presStyleLbl="node1" presStyleIdx="5" presStyleCnt="6" custScaleX="159696" custScaleY="120371" custRadScaleRad="117713" custRadScaleInc="-24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F2554-A33E-48B8-968B-EED6FBA224BD}" type="pres">
      <dgm:prSet presAssocID="{06EF201F-48D3-4B02-83FB-3F91E9D1ECAE}" presName="spNode" presStyleCnt="0"/>
      <dgm:spPr/>
    </dgm:pt>
    <dgm:pt modelId="{CE97460D-977E-4905-A2BC-CD7CA58E50DF}" type="pres">
      <dgm:prSet presAssocID="{E3A49A6D-56A7-4A1B-81CF-531AFE0D9422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7B956D31-3AB6-4558-AEF0-7BD7C2371FC0}" type="presOf" srcId="{34D4D912-6D44-4903-9D15-EE200B5C92FA}" destId="{74356B55-6BF4-4D39-B0B2-51CC3B3B926E}" srcOrd="0" destOrd="0" presId="urn:microsoft.com/office/officeart/2005/8/layout/cycle6"/>
    <dgm:cxn modelId="{1B1D4DD5-0360-4A05-AD93-4FFAE8D514DA}" type="presOf" srcId="{B1C253CC-8BA4-4286-86AE-9FEAE9908518}" destId="{1D671CDC-6446-4A72-A4E0-72BB61D0FBA7}" srcOrd="0" destOrd="0" presId="urn:microsoft.com/office/officeart/2005/8/layout/cycle6"/>
    <dgm:cxn modelId="{51F2BD94-94F7-40D4-ABC4-8864CAA61A8E}" type="presOf" srcId="{7DF86E03-5C01-4093-8D2D-BD9BF022471B}" destId="{54E8DB15-B6C5-41CB-85D9-D2E241A7C8A4}" srcOrd="0" destOrd="0" presId="urn:microsoft.com/office/officeart/2005/8/layout/cycle6"/>
    <dgm:cxn modelId="{B5CA2273-DFB1-4F0E-BFD1-EE62D3FEFCF0}" srcId="{63DD7353-AC12-47E1-AE39-30DA16FC2205}" destId="{EA07CD91-4430-4C0B-AAE7-37C25B023A12}" srcOrd="3" destOrd="0" parTransId="{4054122E-FDA9-403F-BD9D-E358E10DF66C}" sibTransId="{2151D8B4-3B3D-45AB-B7C5-0D3F895F7541}"/>
    <dgm:cxn modelId="{B2CB3B62-BFFE-42E5-B026-7AAFD00516A6}" type="presOf" srcId="{06EF201F-48D3-4B02-83FB-3F91E9D1ECAE}" destId="{B9B4CAC0-5908-4225-AAD4-EA85433E981C}" srcOrd="0" destOrd="0" presId="urn:microsoft.com/office/officeart/2005/8/layout/cycle6"/>
    <dgm:cxn modelId="{51AA3A37-8D32-4758-A5AD-0624543539F1}" type="presOf" srcId="{EA07CD91-4430-4C0B-AAE7-37C25B023A12}" destId="{CE8C46B9-6617-40A0-B89E-388A155C1115}" srcOrd="0" destOrd="0" presId="urn:microsoft.com/office/officeart/2005/8/layout/cycle6"/>
    <dgm:cxn modelId="{DCEC295F-8DF2-40B4-8DDF-B9584FE4C798}" srcId="{63DD7353-AC12-47E1-AE39-30DA16FC2205}" destId="{7DF86E03-5C01-4093-8D2D-BD9BF022471B}" srcOrd="1" destOrd="0" parTransId="{2D06D945-A2DE-401C-BE4C-41A7C78DF55C}" sibTransId="{4DF70F52-8411-4FFF-B9C4-09BDA881BC3E}"/>
    <dgm:cxn modelId="{729E3F26-2D8E-47D3-9BC8-B3B0C6C1C58B}" type="presOf" srcId="{4DF70F52-8411-4FFF-B9C4-09BDA881BC3E}" destId="{4F41F0C1-757F-4BA3-967C-AA6FFF0C5FB9}" srcOrd="0" destOrd="0" presId="urn:microsoft.com/office/officeart/2005/8/layout/cycle6"/>
    <dgm:cxn modelId="{D1C641A9-3094-4122-B0F5-02E1116916AE}" srcId="{63DD7353-AC12-47E1-AE39-30DA16FC2205}" destId="{49C03C3A-DB09-4AF7-AFD6-3C207B5A4259}" srcOrd="2" destOrd="0" parTransId="{448C1A15-3280-41BA-B43E-DD69806D5C55}" sibTransId="{B1C253CC-8BA4-4286-86AE-9FEAE9908518}"/>
    <dgm:cxn modelId="{A4AAAA34-1050-429E-90D1-3BA47CF19FD8}" type="presOf" srcId="{7F42491E-53B7-4B28-9B63-12E3DD2F5C62}" destId="{5A17E21C-0EA8-4B4E-88D8-377993996D1E}" srcOrd="0" destOrd="0" presId="urn:microsoft.com/office/officeart/2005/8/layout/cycle6"/>
    <dgm:cxn modelId="{58FF39D6-0F1F-42C7-8B75-7DFBBC80CCB3}" type="presOf" srcId="{03422EF8-29A6-4508-BFD1-FCECA70A0208}" destId="{2EA6C9D1-0694-412D-8C3A-D7259AF4A9AD}" srcOrd="0" destOrd="0" presId="urn:microsoft.com/office/officeart/2005/8/layout/cycle6"/>
    <dgm:cxn modelId="{D2B4A926-C06A-4C33-BDD9-C167112D6355}" srcId="{63DD7353-AC12-47E1-AE39-30DA16FC2205}" destId="{03422EF8-29A6-4508-BFD1-FCECA70A0208}" srcOrd="0" destOrd="0" parTransId="{680555B0-81DD-4D86-B122-ACFC26320A2D}" sibTransId="{34D4D912-6D44-4903-9D15-EE200B5C92FA}"/>
    <dgm:cxn modelId="{29131C7C-AD56-4867-A66C-86DDE6166A76}" type="presOf" srcId="{E3A49A6D-56A7-4A1B-81CF-531AFE0D9422}" destId="{CE97460D-977E-4905-A2BC-CD7CA58E50DF}" srcOrd="0" destOrd="0" presId="urn:microsoft.com/office/officeart/2005/8/layout/cycle6"/>
    <dgm:cxn modelId="{2B884E4B-F466-45D0-A2B7-38C763BC6C77}" srcId="{63DD7353-AC12-47E1-AE39-30DA16FC2205}" destId="{D0CB57DE-5B81-4542-A84A-2DEAAEAED9FA}" srcOrd="4" destOrd="0" parTransId="{802F8084-618E-495C-A4E9-9D07A150A3AC}" sibTransId="{7F42491E-53B7-4B28-9B63-12E3DD2F5C62}"/>
    <dgm:cxn modelId="{5D2503A2-AE6E-425C-BC29-6FB8BEFAFBF3}" type="presOf" srcId="{49C03C3A-DB09-4AF7-AFD6-3C207B5A4259}" destId="{FB1978EB-8CF2-4D40-9FCC-1B81DE92B53C}" srcOrd="0" destOrd="0" presId="urn:microsoft.com/office/officeart/2005/8/layout/cycle6"/>
    <dgm:cxn modelId="{0231A996-2651-4660-92D5-495D3C91C8A3}" type="presOf" srcId="{2151D8B4-3B3D-45AB-B7C5-0D3F895F7541}" destId="{AA601334-DF47-444A-BCBA-C56616E9C0FD}" srcOrd="0" destOrd="0" presId="urn:microsoft.com/office/officeart/2005/8/layout/cycle6"/>
    <dgm:cxn modelId="{5FED43F2-C6B9-49E7-8E60-ACBF7092C28B}" type="presOf" srcId="{D0CB57DE-5B81-4542-A84A-2DEAAEAED9FA}" destId="{AEACEC54-0D12-4CFF-9881-288BA29F65CA}" srcOrd="0" destOrd="0" presId="urn:microsoft.com/office/officeart/2005/8/layout/cycle6"/>
    <dgm:cxn modelId="{2BA03A4C-0B02-4EEA-B295-9745C4B002ED}" type="presOf" srcId="{63DD7353-AC12-47E1-AE39-30DA16FC2205}" destId="{5ADCF99E-74B0-470C-8BB2-FB37780CFC07}" srcOrd="0" destOrd="0" presId="urn:microsoft.com/office/officeart/2005/8/layout/cycle6"/>
    <dgm:cxn modelId="{69CEFCAF-D147-404C-981C-0547E9BB32FC}" srcId="{63DD7353-AC12-47E1-AE39-30DA16FC2205}" destId="{06EF201F-48D3-4B02-83FB-3F91E9D1ECAE}" srcOrd="5" destOrd="0" parTransId="{909ACDBD-D076-40DB-A7F3-1126B4E48A8E}" sibTransId="{E3A49A6D-56A7-4A1B-81CF-531AFE0D9422}"/>
    <dgm:cxn modelId="{E27508AF-6775-4E6E-84C8-2B13A2723684}" type="presParOf" srcId="{5ADCF99E-74B0-470C-8BB2-FB37780CFC07}" destId="{2EA6C9D1-0694-412D-8C3A-D7259AF4A9AD}" srcOrd="0" destOrd="0" presId="urn:microsoft.com/office/officeart/2005/8/layout/cycle6"/>
    <dgm:cxn modelId="{ED21C311-75A7-4F24-BAFB-6BBE29D7B83B}" type="presParOf" srcId="{5ADCF99E-74B0-470C-8BB2-FB37780CFC07}" destId="{7A4069D8-7E83-447C-BD5C-12BA0053D877}" srcOrd="1" destOrd="0" presId="urn:microsoft.com/office/officeart/2005/8/layout/cycle6"/>
    <dgm:cxn modelId="{08F6AE1B-014C-4C1C-BBFB-5C2D8D86E650}" type="presParOf" srcId="{5ADCF99E-74B0-470C-8BB2-FB37780CFC07}" destId="{74356B55-6BF4-4D39-B0B2-51CC3B3B926E}" srcOrd="2" destOrd="0" presId="urn:microsoft.com/office/officeart/2005/8/layout/cycle6"/>
    <dgm:cxn modelId="{8EE2E473-4D7B-456A-A2E1-0D1A5A8F2EB1}" type="presParOf" srcId="{5ADCF99E-74B0-470C-8BB2-FB37780CFC07}" destId="{54E8DB15-B6C5-41CB-85D9-D2E241A7C8A4}" srcOrd="3" destOrd="0" presId="urn:microsoft.com/office/officeart/2005/8/layout/cycle6"/>
    <dgm:cxn modelId="{508A6D7F-5DD7-4370-81D2-25CE5E7117DC}" type="presParOf" srcId="{5ADCF99E-74B0-470C-8BB2-FB37780CFC07}" destId="{A5C7768D-409C-4B2C-99E9-BFED74ABF46C}" srcOrd="4" destOrd="0" presId="urn:microsoft.com/office/officeart/2005/8/layout/cycle6"/>
    <dgm:cxn modelId="{38E62702-E2F2-4A4E-B760-73033E040135}" type="presParOf" srcId="{5ADCF99E-74B0-470C-8BB2-FB37780CFC07}" destId="{4F41F0C1-757F-4BA3-967C-AA6FFF0C5FB9}" srcOrd="5" destOrd="0" presId="urn:microsoft.com/office/officeart/2005/8/layout/cycle6"/>
    <dgm:cxn modelId="{71827930-81C8-46F4-B74F-8AB05FB145C3}" type="presParOf" srcId="{5ADCF99E-74B0-470C-8BB2-FB37780CFC07}" destId="{FB1978EB-8CF2-4D40-9FCC-1B81DE92B53C}" srcOrd="6" destOrd="0" presId="urn:microsoft.com/office/officeart/2005/8/layout/cycle6"/>
    <dgm:cxn modelId="{526B06A5-F68F-471B-977B-35FFB90B5A4B}" type="presParOf" srcId="{5ADCF99E-74B0-470C-8BB2-FB37780CFC07}" destId="{CCEF37D8-EB49-493C-9C47-B76C9B9B4F2D}" srcOrd="7" destOrd="0" presId="urn:microsoft.com/office/officeart/2005/8/layout/cycle6"/>
    <dgm:cxn modelId="{75826027-4E80-47FE-8180-A8322ABCE6A8}" type="presParOf" srcId="{5ADCF99E-74B0-470C-8BB2-FB37780CFC07}" destId="{1D671CDC-6446-4A72-A4E0-72BB61D0FBA7}" srcOrd="8" destOrd="0" presId="urn:microsoft.com/office/officeart/2005/8/layout/cycle6"/>
    <dgm:cxn modelId="{1DFBF94F-67DA-410F-9B0A-F0F5E3604274}" type="presParOf" srcId="{5ADCF99E-74B0-470C-8BB2-FB37780CFC07}" destId="{CE8C46B9-6617-40A0-B89E-388A155C1115}" srcOrd="9" destOrd="0" presId="urn:microsoft.com/office/officeart/2005/8/layout/cycle6"/>
    <dgm:cxn modelId="{B95AB8E0-8A1C-4821-A3CE-624D915CDD8F}" type="presParOf" srcId="{5ADCF99E-74B0-470C-8BB2-FB37780CFC07}" destId="{5F088041-EBCB-4AE9-BCEF-DB842E1C7F10}" srcOrd="10" destOrd="0" presId="urn:microsoft.com/office/officeart/2005/8/layout/cycle6"/>
    <dgm:cxn modelId="{5883031D-564F-4FD5-8454-3DD7D9ADB236}" type="presParOf" srcId="{5ADCF99E-74B0-470C-8BB2-FB37780CFC07}" destId="{AA601334-DF47-444A-BCBA-C56616E9C0FD}" srcOrd="11" destOrd="0" presId="urn:microsoft.com/office/officeart/2005/8/layout/cycle6"/>
    <dgm:cxn modelId="{2088CB0E-2373-4157-B2A0-CEE2A5942585}" type="presParOf" srcId="{5ADCF99E-74B0-470C-8BB2-FB37780CFC07}" destId="{AEACEC54-0D12-4CFF-9881-288BA29F65CA}" srcOrd="12" destOrd="0" presId="urn:microsoft.com/office/officeart/2005/8/layout/cycle6"/>
    <dgm:cxn modelId="{54FC3365-7C98-4478-A365-576F288B9F3F}" type="presParOf" srcId="{5ADCF99E-74B0-470C-8BB2-FB37780CFC07}" destId="{F0001CA1-D730-405C-9797-1D48E5DD92FC}" srcOrd="13" destOrd="0" presId="urn:microsoft.com/office/officeart/2005/8/layout/cycle6"/>
    <dgm:cxn modelId="{10F46344-84C7-465C-8DF3-4C7B70B1FE30}" type="presParOf" srcId="{5ADCF99E-74B0-470C-8BB2-FB37780CFC07}" destId="{5A17E21C-0EA8-4B4E-88D8-377993996D1E}" srcOrd="14" destOrd="0" presId="urn:microsoft.com/office/officeart/2005/8/layout/cycle6"/>
    <dgm:cxn modelId="{47208621-94D1-41D8-8C62-0A38177B9F8C}" type="presParOf" srcId="{5ADCF99E-74B0-470C-8BB2-FB37780CFC07}" destId="{B9B4CAC0-5908-4225-AAD4-EA85433E981C}" srcOrd="15" destOrd="0" presId="urn:microsoft.com/office/officeart/2005/8/layout/cycle6"/>
    <dgm:cxn modelId="{545D4FA6-E6C6-41D3-A2AE-240435C381A8}" type="presParOf" srcId="{5ADCF99E-74B0-470C-8BB2-FB37780CFC07}" destId="{819F2554-A33E-48B8-968B-EED6FBA224BD}" srcOrd="16" destOrd="0" presId="urn:microsoft.com/office/officeart/2005/8/layout/cycle6"/>
    <dgm:cxn modelId="{57189F3C-C0C1-4627-B305-C0047CC61A77}" type="presParOf" srcId="{5ADCF99E-74B0-470C-8BB2-FB37780CFC07}" destId="{CE97460D-977E-4905-A2BC-CD7CA58E50D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6C9D1-0694-412D-8C3A-D7259AF4A9AD}">
      <dsp:nvSpPr>
        <dsp:cNvPr id="0" name=""/>
        <dsp:cNvSpPr/>
      </dsp:nvSpPr>
      <dsp:spPr>
        <a:xfrm>
          <a:off x="4049220" y="-47829"/>
          <a:ext cx="2034015" cy="1328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Aharoni" panose="02010803020104030203" pitchFamily="2" charset="-79"/>
              <a:cs typeface="Aharoni" panose="02010803020104030203" pitchFamily="2" charset="-79"/>
            </a:rPr>
            <a:t>“Arab Spring”</a:t>
          </a:r>
          <a:endParaRPr lang="he-IL" sz="3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114050" y="17001"/>
        <a:ext cx="1904355" cy="1198386"/>
      </dsp:txXfrm>
    </dsp:sp>
    <dsp:sp modelId="{74356B55-6BF4-4D39-B0B2-51CC3B3B926E}">
      <dsp:nvSpPr>
        <dsp:cNvPr id="0" name=""/>
        <dsp:cNvSpPr/>
      </dsp:nvSpPr>
      <dsp:spPr>
        <a:xfrm>
          <a:off x="3368731" y="809537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2731122" y="210"/>
              </a:moveTo>
              <a:arcTo wR="2765263" hR="2765263" stAng="16157555" swAng="20571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8DB15-B6C5-41CB-85D9-D2E241A7C8A4}">
      <dsp:nvSpPr>
        <dsp:cNvPr id="0" name=""/>
        <dsp:cNvSpPr/>
      </dsp:nvSpPr>
      <dsp:spPr>
        <a:xfrm>
          <a:off x="6594990" y="1280223"/>
          <a:ext cx="3059786" cy="1462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Aharoni" panose="02010803020104030203" pitchFamily="2" charset="-79"/>
              <a:cs typeface="Aharoni" panose="02010803020104030203" pitchFamily="2" charset="-79"/>
            </a:rPr>
            <a:t>Technological Acceleration</a:t>
          </a:r>
          <a:endParaRPr lang="he-IL" sz="32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666372" y="1351605"/>
        <a:ext cx="2917022" cy="1319505"/>
      </dsp:txXfrm>
    </dsp:sp>
    <dsp:sp modelId="{4F41F0C1-757F-4BA3-967C-AA6FFF0C5FB9}">
      <dsp:nvSpPr>
        <dsp:cNvPr id="0" name=""/>
        <dsp:cNvSpPr/>
      </dsp:nvSpPr>
      <dsp:spPr>
        <a:xfrm>
          <a:off x="3343438" y="1588187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5021097" y="1165921"/>
              </a:moveTo>
              <a:arcTo wR="2765263" hR="2765263" stAng="19479847" swAng="17583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978EB-8CF2-4D40-9FCC-1B81DE92B53C}">
      <dsp:nvSpPr>
        <dsp:cNvPr id="0" name=""/>
        <dsp:cNvSpPr/>
      </dsp:nvSpPr>
      <dsp:spPr>
        <a:xfrm>
          <a:off x="7086189" y="4077121"/>
          <a:ext cx="3210205" cy="1244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Aharoni" panose="02010803020104030203" pitchFamily="2" charset="-79"/>
              <a:cs typeface="Aharoni" panose="02010803020104030203" pitchFamily="2" charset="-79"/>
            </a:rPr>
            <a:t>Conscious Radicalization</a:t>
          </a:r>
          <a:endParaRPr lang="he-IL" sz="28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146926" y="4137858"/>
        <a:ext cx="3088731" cy="1122725"/>
      </dsp:txXfrm>
    </dsp:sp>
    <dsp:sp modelId="{1D671CDC-6446-4A72-A4E0-72BB61D0FBA7}">
      <dsp:nvSpPr>
        <dsp:cNvPr id="0" name=""/>
        <dsp:cNvSpPr/>
      </dsp:nvSpPr>
      <dsp:spPr>
        <a:xfrm>
          <a:off x="4354978" y="104789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4029011" y="5224861"/>
              </a:moveTo>
              <a:arcTo wR="2765263" hR="2765263" stAng="3768346" swAng="22488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C46B9-6617-40A0-B89E-388A155C1115}">
      <dsp:nvSpPr>
        <dsp:cNvPr id="0" name=""/>
        <dsp:cNvSpPr/>
      </dsp:nvSpPr>
      <dsp:spPr>
        <a:xfrm>
          <a:off x="3823059" y="5460345"/>
          <a:ext cx="2785588" cy="12175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Aharoni" panose="02010803020104030203" pitchFamily="2" charset="-79"/>
              <a:cs typeface="Aharoni" panose="02010803020104030203" pitchFamily="2" charset="-79"/>
            </a:rPr>
            <a:t>PA Hamas Split</a:t>
          </a:r>
          <a:endParaRPr lang="he-IL" sz="3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882497" y="5519783"/>
        <a:ext cx="2666712" cy="1098716"/>
      </dsp:txXfrm>
    </dsp:sp>
    <dsp:sp modelId="{AA601334-DF47-444A-BCBA-C56616E9C0FD}">
      <dsp:nvSpPr>
        <dsp:cNvPr id="0" name=""/>
        <dsp:cNvSpPr/>
      </dsp:nvSpPr>
      <dsp:spPr>
        <a:xfrm>
          <a:off x="1210539" y="242737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2598503" y="5525493"/>
              </a:moveTo>
              <a:arcTo wR="2765263" hR="2765263" stAng="5607440" swAng="17298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CEC54-0D12-4CFF-9881-288BA29F65CA}">
      <dsp:nvSpPr>
        <dsp:cNvPr id="0" name=""/>
        <dsp:cNvSpPr/>
      </dsp:nvSpPr>
      <dsp:spPr>
        <a:xfrm>
          <a:off x="1230380" y="4164970"/>
          <a:ext cx="1804885" cy="1173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Aharoni" panose="02010803020104030203" pitchFamily="2" charset="-79"/>
              <a:cs typeface="Aharoni" panose="02010803020104030203" pitchFamily="2" charset="-79"/>
            </a:rPr>
            <a:t>Iran in Syria</a:t>
          </a:r>
          <a:endParaRPr lang="he-IL" sz="32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287650" y="4222240"/>
        <a:ext cx="1690345" cy="1058635"/>
      </dsp:txXfrm>
    </dsp:sp>
    <dsp:sp modelId="{5A17E21C-0EA8-4B4E-88D8-377993996D1E}">
      <dsp:nvSpPr>
        <dsp:cNvPr id="0" name=""/>
        <dsp:cNvSpPr/>
      </dsp:nvSpPr>
      <dsp:spPr>
        <a:xfrm>
          <a:off x="1804227" y="591839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116409" y="3559150"/>
              </a:moveTo>
              <a:arcTo wR="2765263" hR="2765263" stAng="9798961" swAng="180139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4CAC0-5908-4225-AAD4-EA85433E981C}">
      <dsp:nvSpPr>
        <dsp:cNvPr id="0" name=""/>
        <dsp:cNvSpPr/>
      </dsp:nvSpPr>
      <dsp:spPr>
        <a:xfrm>
          <a:off x="678228" y="1292744"/>
          <a:ext cx="2882330" cy="14121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Aharoni" panose="02010803020104030203" pitchFamily="2" charset="-79"/>
              <a:cs typeface="Aharoni" panose="02010803020104030203" pitchFamily="2" charset="-79"/>
            </a:rPr>
            <a:t>Half a million Israelis in Judea </a:t>
          </a:r>
          <a:r>
            <a:rPr lang="en-US" sz="26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&amp; </a:t>
          </a:r>
          <a:r>
            <a:rPr lang="en-US" sz="2600" kern="1200" dirty="0">
              <a:latin typeface="Aharoni" panose="02010803020104030203" pitchFamily="2" charset="-79"/>
              <a:cs typeface="Aharoni" panose="02010803020104030203" pitchFamily="2" charset="-79"/>
            </a:rPr>
            <a:t>Samaria</a:t>
          </a:r>
          <a:endParaRPr lang="he-IL" sz="26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747164" y="1361680"/>
        <a:ext cx="2744458" cy="1274291"/>
      </dsp:txXfrm>
    </dsp:sp>
    <dsp:sp modelId="{CE97460D-977E-4905-A2BC-CD7CA58E50DF}">
      <dsp:nvSpPr>
        <dsp:cNvPr id="0" name=""/>
        <dsp:cNvSpPr/>
      </dsp:nvSpPr>
      <dsp:spPr>
        <a:xfrm>
          <a:off x="1367260" y="808748"/>
          <a:ext cx="5530526" cy="5530526"/>
        </a:xfrm>
        <a:custGeom>
          <a:avLst/>
          <a:gdLst/>
          <a:ahLst/>
          <a:cxnLst/>
          <a:rect l="0" t="0" r="0" b="0"/>
          <a:pathLst>
            <a:path>
              <a:moveTo>
                <a:pt x="1215277" y="475235"/>
              </a:moveTo>
              <a:arcTo wR="2765263" hR="2765263" stAng="14154494" swAng="19225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999536-C9E9-4FFA-BF67-AE0AB540944C}" type="datetimeFigureOut">
              <a:rPr lang="he-IL" smtClean="0"/>
              <a:t>י"ג/אלול/תש"פ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ACFA4FC-995B-45E2-BA73-9D6DE00B9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436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975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כעת, אני רוצה להשאיר את ציר הזמן הישראלי ובמקביל לסקור</a:t>
            </a:r>
            <a:r>
              <a:rPr lang="he-IL" baseline="0" dirty="0"/>
              <a:t> את ציר הזמן האזורי המקביל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398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כחול:</a:t>
            </a:r>
            <a:r>
              <a:rPr lang="he-IL" baseline="0" dirty="0"/>
              <a:t> מעצמות אזוריות ידידותיות שהפכו עויינות</a:t>
            </a:r>
          </a:p>
          <a:p>
            <a:r>
              <a:rPr lang="he-IL" baseline="0" dirty="0"/>
              <a:t>כתום: מדינות מפורקות כתוצאה </a:t>
            </a:r>
            <a:r>
              <a:rPr lang="he-IL" baseline="0" dirty="0" err="1"/>
              <a:t>מה'אביב</a:t>
            </a:r>
            <a:r>
              <a:rPr lang="he-IL" baseline="0" dirty="0"/>
              <a:t> הערבי'</a:t>
            </a:r>
          </a:p>
          <a:p>
            <a:r>
              <a:rPr lang="he-IL" baseline="0" dirty="0"/>
              <a:t>צהוב: מדינות "מתנדנדות"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2448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dirty="0"/>
              <a:t>כאן אני מסיים את הסקירה ההיסטורית.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dirty="0"/>
              <a:t>אחרי שהנחנו את התשתית</a:t>
            </a:r>
            <a:r>
              <a:rPr lang="he-IL" baseline="0" dirty="0"/>
              <a:t> העובדתית נעבור למבט צופה פני עתיד: מה צריכה להיות תפיסת הביטחון הלאומי המעודכנת של ישראל? שהיא פועל יוצא של נוסחת ניהול עדכנית.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6203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נוצר הכרח לאמץ נוסחת ניהול סיכונים עדכנית אשר נגזרת ממנה תפיסת ביטחון לאומי.</a:t>
            </a:r>
          </a:p>
          <a:p>
            <a:r>
              <a:rPr lang="he-IL" baseline="0" dirty="0"/>
              <a:t>תכנית טראמפ והצעדים שקדמו לה הם נקודת המפנה.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395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אירופה אוחזת בכל כוחה בעקרון ״קדושת הגבולות״ שנקבע בשטחה אחרי מלחמות העולם השנייה ומנסה להחיל עקרון זה על שטחי המזרח התיכון בטרם הוסדרו מחדש גבולות התואמים את החלוקה האתנית במרחב.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פעם אחר פעם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נסיון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זה נכשל - והמחירים בחיי בני אדם, בפליטות ובזעזוע המערכת הפוליטית באירופה, בשל דבקות באידאה זו הם בלתי סבירים ובלתי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ניתפסים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והם רק בראשיתם.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הנשיא המנוח שמעון פרס היה נוהג להבחין בין </a:t>
            </a: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היכולת לעשות מביצה חביתה לבין חוסר היכולת לעשות מחביתה ביצה.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הניסיונות האירופאיים לשמור על שלמותה הטריטוריאלית של סוריה כמו של לוב משולים לניסיון לעשיית ביצה מחביתה. אין לכך תוחלת לאורך זמן. יש לכך מחירים איומים וגדולים.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מתחייבת הבנה אירופאית כי נדרשת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סטנדרטיציה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אזורית וכי לא ניתן להחיל הסדרים שהיו נכונים באירופה שלאחר מלחמת העולם השנייה על אזורים שונים מבנית ותרבותית.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4560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5767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374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בלבנון שאחרי הנסיגה הישראלית החד-צדדית בשנת 2000, התבססה יכולת אש טילים ורקטות בהיקף המאיים במישרין, ומוכוון כולו, כנגד האוכלוסייה האזרחית בישראל.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מדובר באיום שלא ניתן להפריז בחשיבותו - היקף הנזק הפוטנציאלי התשתיתי והאחר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ב״הבשלה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מלאה״ של יכולות האש מלבנון שקול לנזק מפצצה לא קונבנציונלית קטנה.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6113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859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אלה שלושת </a:t>
            </a:r>
            <a:r>
              <a:rPr lang="he-IL" baseline="0" dirty="0"/>
              <a:t>מקטעי שאדון בהם בפניכם (להציג את שני המקטעים הראשונים).</a:t>
            </a:r>
          </a:p>
          <a:p>
            <a:r>
              <a:rPr lang="he-IL" baseline="0" dirty="0"/>
              <a:t>נפתח במקטע הראשון 1920-1973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615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אני רוצה לדבר היום על 125 שנים </a:t>
            </a:r>
            <a:r>
              <a:rPr lang="en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שהיו ו-25 שיהיו</a:t>
            </a:r>
          </a:p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הרצאתי תתחלק לשלוש תקופות זמן,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שניים בעבר והשלישית צופה פני עתיד</a:t>
            </a: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אפתח בסקירה היסטורית קצרה שתניח את התשתית העובדתית ואת הרקע</a:t>
            </a: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אתעכב על נוסחת ניהול הסיכונים שישראל פעלה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לאורה ב-40 השנים האחרונות</a:t>
            </a: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מכן אדון בצורך בשינוי תפיסה, באימוץ נוסחת ניהול סיכונים ופרדיגמות חדשות.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2275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לפני 100 שנים בדיוק, התכנסו בסן רמו שבריוויירה האיטלקית, נציגי המעצמות שניצחו במלחמת העולם הראשונה.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הם דנו בעתיד השטח במזרח התיכון שהיה משך 400 שנים בשליטת האימפריה העות'מאנית.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730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dirty="0"/>
              <a:t>המדינות המשתתפות...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dirty="0"/>
              <a:t>נקבעו שלוש קביעות חדשניות</a:t>
            </a:r>
            <a:r>
              <a:rPr lang="he-IL" baseline="0" dirty="0"/>
              <a:t> וחסרות תקדים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5237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2507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בסן רמו ניתנה לראשונה הכרה בינלאומית ביהודים כעם הראוי להגדרה עצמית במולדתו ההיסטורית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הצהרת בלפור שניתנה 30 חודשים לפני ועידת סן רמו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אומצה רשמית</a:t>
            </a: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החלטת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סן רמו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אושררה בידי חבר הלאומים - עצמאות יהודית בארץ ישראל הפכה למשפט העמים. </a:t>
            </a: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ועידת סן רמו הכירה באופן תקדימי בעת החדשה בקשר האידאי בין העם היהודי, באשר הוא, לארצו, ומסמכה אותו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רישמית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בכתב המנדט. </a:t>
            </a: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בכך הפך רעיון זה לעיקרון יסוד במשפט הבינלאומי למרות שיש מי שמתעלם מאירועי היסטורי מכונן זה בוויכוח הפוליטי העכשווי.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0884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שנתיים לאחר ועידת סן-רמו, ב-1922, קיבלה בריטניה החלטה לנתק את עבר הירדן המזרחי משטח המנדט שיועד לשמש בית לאומי לעם היהודי.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0074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שנים לאחר מכן, ב-1947 התקבלה תכנית החלוקה, החלטה 181 של האו"ם</a:t>
            </a: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התנועה הציונית, מתוך ראייה היסטורית ולאומית מפוקחת הסתפקה בשטח המהווה פחות משליש מתביעותיה הטריטוריאליות כפי שהוצגה 30 שנה לפניכן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ב-1948 הכריזה על שטח זה כשטח הריבוני של מדינת היהודים, היא מדינת ישראל.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4407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3384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שנים לאחר הפסקת האש שסיימה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את מלחמת העצמאות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ניצבה ישראל שוב, אל מול איום השמדה וסיימה, כנגד כל הסיכויים, מלחמת בזק בת שישה ימים בהרחבת גבולות משמעותית.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 עוד "גבולות אושוויץ".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945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אלה שלושת </a:t>
            </a:r>
            <a:r>
              <a:rPr lang="he-IL" baseline="0" dirty="0"/>
              <a:t>מקטעי שאדון בהם בפניכם (להציג את שני המקטעים הראשונים).</a:t>
            </a:r>
          </a:p>
          <a:p>
            <a:r>
              <a:rPr lang="he-IL" baseline="0" dirty="0"/>
              <a:t>נפתח במקטע הראשון 1920-1973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98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420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rPr>
              <a:t>שש שנים אחרי מלחמת ששת הימים פורצת מלחמת יום כיפור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806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rPr>
              <a:t>שש שנים אחרי מלחמת ששת הימים פורצת מלחמת יום כיפור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686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אלה שלושת </a:t>
            </a:r>
            <a:r>
              <a:rPr lang="he-IL" baseline="0" dirty="0"/>
              <a:t>מקטעי שאדון בהם בפניכם (להציג את שני המקטעים הראשונים).</a:t>
            </a:r>
          </a:p>
          <a:p>
            <a:r>
              <a:rPr lang="he-IL" baseline="0" dirty="0"/>
              <a:t>נפתח במקטע הראשון 1920-1973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452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אלה שלושת </a:t>
            </a:r>
            <a:r>
              <a:rPr lang="he-IL" baseline="0" dirty="0"/>
              <a:t>מקטעי שאדון בהם בפניכם (להציג את שני המקטעים הראשונים).</a:t>
            </a:r>
          </a:p>
          <a:p>
            <a:r>
              <a:rPr lang="he-IL" baseline="0" dirty="0"/>
              <a:t>נפתח במקטע הראשון 1920-1973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4963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FA4FC-995B-45E2-BA73-9D6DE00B9956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873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7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4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2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0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9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2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3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4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2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7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D6BF-9600-48A4-8565-B0ABFBD20D47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71B0-CE54-48C6-8BA6-C491BA1876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1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3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slide" Target="slide5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54.xml"/><Relationship Id="rId5" Type="http://schemas.openxmlformats.org/officeDocument/2006/relationships/image" Target="../media/image6.png"/><Relationship Id="rId10" Type="http://schemas.openxmlformats.org/officeDocument/2006/relationships/slide" Target="slide50.xml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slide" Target="slide4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5" Type="http://schemas.openxmlformats.org/officeDocument/2006/relationships/slide" Target="slide47.xml"/><Relationship Id="rId4" Type="http://schemas.openxmlformats.org/officeDocument/2006/relationships/slide" Target="slide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3.xml"/><Relationship Id="rId4" Type="http://schemas.openxmlformats.org/officeDocument/2006/relationships/slide" Target="slide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5676" y="597682"/>
            <a:ext cx="1071438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Notes on National </a:t>
            </a:r>
            <a:r>
              <a:rPr lang="en-US" sz="6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Strategy Designing Israel's Borders </a:t>
            </a:r>
            <a:endParaRPr lang="en-US" sz="6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5" name="מחבר ישר 4"/>
          <p:cNvCxnSpPr/>
          <p:nvPr/>
        </p:nvCxnSpPr>
        <p:spPr>
          <a:xfrm>
            <a:off x="1083363" y="3369367"/>
            <a:ext cx="10336696" cy="19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D76519-CFD2-4E4D-9BA3-CE345B6CDCD6}"/>
              </a:ext>
            </a:extLst>
          </p:cNvPr>
          <p:cNvSpPr txBox="1"/>
          <p:nvPr/>
        </p:nvSpPr>
        <p:spPr>
          <a:xfrm>
            <a:off x="160712" y="3623095"/>
            <a:ext cx="1157131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Chairman of the Knesset's Foreign Affairs and Defense Committee</a:t>
            </a:r>
            <a:endParaRPr lang="en-US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MK </a:t>
            </a:r>
            <a:r>
              <a:rPr lang="en-US" sz="4000" b="1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Zvi</a:t>
            </a:r>
            <a:r>
              <a:rPr lang="en-US" sz="40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Hauser</a:t>
            </a:r>
            <a:endParaRPr lang="en-US" sz="4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Israel National Defense College – September 2020</a:t>
            </a:r>
            <a:endParaRPr lang="he-IL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3887" y="1783963"/>
            <a:ext cx="11738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70’s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| Separation agreements in Sinai and the Golan</a:t>
            </a:r>
            <a:endParaRPr lang="he-IL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80’s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| Full withdrawal from Sinai - evacuation of about </a:t>
            </a:r>
            <a:r>
              <a:rPr lang="en-US" sz="3600" u="sng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3,000 people</a:t>
            </a: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90’s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| Oslo Accords - Israeli withdrawal from about 40% of Judea and Samaria (about </a:t>
            </a:r>
            <a:r>
              <a:rPr lang="en-US" sz="3600" u="sng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95% of the Palestinian population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).</a:t>
            </a:r>
            <a:r>
              <a:rPr lang="he-IL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2005 | Full withdrawal from Gaza - evacuation of about </a:t>
            </a:r>
            <a:r>
              <a:rPr lang="en-US" sz="3600" u="sng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9,000 people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מלבן 2"/>
          <p:cNvSpPr/>
          <p:nvPr/>
        </p:nvSpPr>
        <p:spPr>
          <a:xfrm>
            <a:off x="164074" y="594814"/>
            <a:ext cx="117692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Withdrawals Made by Israel 1973-2005</a:t>
            </a:r>
            <a:endParaRPr lang="he-IL" sz="5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08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8679" y="1779687"/>
            <a:ext cx="121533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Golan </a:t>
            </a: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Heights I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Peace </a:t>
            </a: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Deposit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1992 (Rabin), 1996 (Netanyahu),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+mj-cs"/>
              </a:rPr>
              <a:t>2000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(Barak), 2008 (Olmert), 2010 (Netanyahu) </a:t>
            </a:r>
            <a:endParaRPr lang="en-US" sz="3600" dirty="0" smtClean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Jerusalem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 Judea and Samaria (after Oslo)</a:t>
            </a:r>
          </a:p>
          <a:p>
            <a:r>
              <a:rPr lang="en-US" sz="36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2000 | Camp David and the Clinton Outline</a:t>
            </a:r>
          </a:p>
          <a:p>
            <a:pPr algn="l"/>
            <a:r>
              <a:rPr lang="en-US" sz="36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2002 | President Bush's Road Map</a:t>
            </a:r>
          </a:p>
          <a:p>
            <a:pPr algn="l"/>
            <a:r>
              <a:rPr lang="en-US" sz="36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2006-2008 | Olmert - Abu </a:t>
            </a:r>
            <a:r>
              <a:rPr lang="en-US" sz="3600" b="1" dirty="0" err="1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Mazen</a:t>
            </a:r>
            <a:r>
              <a:rPr lang="en-US" sz="36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Agreements</a:t>
            </a:r>
          </a:p>
          <a:p>
            <a:pPr algn="l"/>
            <a:r>
              <a:rPr lang="en-US" sz="36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2014 | Kerry Plan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76409" y="333137"/>
            <a:ext cx="10328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Continuous Readiness for Unfulfilled Withdrawals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79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9381182" y="1927015"/>
            <a:ext cx="2441531" cy="4396636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6454036" y="1891429"/>
            <a:ext cx="2441531" cy="439663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3457121" y="1891429"/>
            <a:ext cx="2441531" cy="4396636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181127" y="4206416"/>
            <a:ext cx="2441531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800" dirty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'79 -'73</a:t>
            </a:r>
          </a:p>
          <a:p>
            <a:pPr algn="ctr" rtl="1"/>
            <a:r>
              <a:rPr lang="en-US" sz="2800" dirty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Territorial compromise</a:t>
            </a:r>
          </a:p>
          <a:p>
            <a:pPr algn="ctr" rtl="1"/>
            <a:r>
              <a:rPr lang="en-US" sz="2800" dirty="0">
                <a:solidFill>
                  <a:schemeClr val="bg1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Security boundaries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7120" y="2566253"/>
            <a:ext cx="244153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79’-93’</a:t>
            </a:r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Territories in exchange 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Peace</a:t>
            </a:r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Palestinian 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Autonomy</a:t>
            </a:r>
            <a:endParaRPr lang="he-IL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8984" y="3120251"/>
            <a:ext cx="244153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93-’09’</a:t>
            </a:r>
            <a:endParaRPr lang="he-IL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 countries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1967 Lines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Oslo</a:t>
            </a:r>
            <a:endParaRPr lang="he-IL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50951" y="2739028"/>
            <a:ext cx="244153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‘09-’12</a:t>
            </a:r>
          </a:p>
          <a:p>
            <a:pPr algn="ctr" rtl="1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 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tates 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 Nations</a:t>
            </a:r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Recognition of a Jewish 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tate</a:t>
            </a:r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(Bar </a:t>
            </a:r>
            <a:r>
              <a:rPr lang="en-US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Ilan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he-IL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חץ שמאלה 15"/>
          <p:cNvSpPr/>
          <p:nvPr/>
        </p:nvSpPr>
        <p:spPr>
          <a:xfrm rot="10800000" flipV="1">
            <a:off x="8920619" y="3487763"/>
            <a:ext cx="435511" cy="1254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ץ שמאלה 16"/>
          <p:cNvSpPr/>
          <p:nvPr/>
        </p:nvSpPr>
        <p:spPr>
          <a:xfrm rot="10800000" flipV="1">
            <a:off x="5954040" y="3487763"/>
            <a:ext cx="443398" cy="1254074"/>
          </a:xfrm>
          <a:prstGeom prst="leftArrow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חץ שמאלה 17"/>
          <p:cNvSpPr/>
          <p:nvPr/>
        </p:nvSpPr>
        <p:spPr>
          <a:xfrm rot="10800000" flipV="1">
            <a:off x="2912622" y="3498296"/>
            <a:ext cx="556606" cy="1254074"/>
          </a:xfrm>
          <a:prstGeom prst="lef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>
            <a:off x="488515" y="270193"/>
            <a:ext cx="10328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Territories in exchange 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Peace I 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1"/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Development of the Paradigm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מלבן 10"/>
          <p:cNvSpPr/>
          <p:nvPr/>
        </p:nvSpPr>
        <p:spPr>
          <a:xfrm>
            <a:off x="400114" y="1891429"/>
            <a:ext cx="2441531" cy="43966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latin typeface="Aharoni" panose="02010803020104030203" pitchFamily="2" charset="-79"/>
                <a:cs typeface="+mj-cs"/>
              </a:rPr>
              <a:t>73’-79’</a:t>
            </a:r>
            <a:endParaRPr lang="en-US" sz="2400" dirty="0">
              <a:latin typeface="Aharoni" panose="02010803020104030203" pitchFamily="2" charset="-79"/>
              <a:cs typeface="+mj-cs"/>
            </a:endParaRPr>
          </a:p>
          <a:p>
            <a:pPr algn="ctr"/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Territorial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compromise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Security boundaries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(‘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Alon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’ Plan)</a:t>
            </a:r>
            <a:endParaRPr lang="he-IL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14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קבוצה 37"/>
          <p:cNvGrpSpPr/>
          <p:nvPr/>
        </p:nvGrpSpPr>
        <p:grpSpPr>
          <a:xfrm>
            <a:off x="0" y="4246357"/>
            <a:ext cx="11473209" cy="1547470"/>
            <a:chOff x="64032" y="4280271"/>
            <a:chExt cx="11473209" cy="1547470"/>
          </a:xfrm>
        </p:grpSpPr>
        <p:cxnSp>
          <p:nvCxnSpPr>
            <p:cNvPr id="76" name="מחבר ישר 75"/>
            <p:cNvCxnSpPr/>
            <p:nvPr/>
          </p:nvCxnSpPr>
          <p:spPr>
            <a:xfrm>
              <a:off x="1680799" y="4941050"/>
              <a:ext cx="0" cy="886691"/>
            </a:xfrm>
            <a:prstGeom prst="line">
              <a:avLst/>
            </a:prstGeom>
            <a:ln w="57150"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קבוצה 21"/>
            <p:cNvGrpSpPr/>
            <p:nvPr/>
          </p:nvGrpSpPr>
          <p:grpSpPr>
            <a:xfrm>
              <a:off x="64032" y="4280271"/>
              <a:ext cx="11473209" cy="1547470"/>
              <a:chOff x="64032" y="4180881"/>
              <a:chExt cx="11473209" cy="1547470"/>
            </a:xfrm>
          </p:grpSpPr>
          <p:cxnSp>
            <p:nvCxnSpPr>
              <p:cNvPr id="53" name="מחבר חץ ישר 52"/>
              <p:cNvCxnSpPr/>
              <p:nvPr/>
            </p:nvCxnSpPr>
            <p:spPr>
              <a:xfrm flipH="1">
                <a:off x="888140" y="5212216"/>
                <a:ext cx="9633527" cy="46182"/>
              </a:xfrm>
              <a:prstGeom prst="straightConnector1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מחבר ישר 53"/>
              <p:cNvCxnSpPr/>
              <p:nvPr/>
            </p:nvCxnSpPr>
            <p:spPr>
              <a:xfrm>
                <a:off x="887743" y="4841660"/>
                <a:ext cx="0" cy="88669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מחבר ישר 54"/>
              <p:cNvCxnSpPr/>
              <p:nvPr/>
            </p:nvCxnSpPr>
            <p:spPr>
              <a:xfrm>
                <a:off x="10521667" y="4768870"/>
                <a:ext cx="0" cy="886691"/>
              </a:xfrm>
              <a:prstGeom prst="line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מחבר ישר 61"/>
              <p:cNvCxnSpPr/>
              <p:nvPr/>
            </p:nvCxnSpPr>
            <p:spPr>
              <a:xfrm>
                <a:off x="9389002" y="4805174"/>
                <a:ext cx="0" cy="886691"/>
              </a:xfrm>
              <a:prstGeom prst="line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9836904" y="4180881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2020</a:t>
                </a:r>
              </a:p>
            </p:txBody>
          </p:sp>
          <p:cxnSp>
            <p:nvCxnSpPr>
              <p:cNvPr id="64" name="מחבר חץ ישר 63"/>
              <p:cNvCxnSpPr/>
              <p:nvPr/>
            </p:nvCxnSpPr>
            <p:spPr>
              <a:xfrm>
                <a:off x="10459966" y="5212215"/>
                <a:ext cx="1077275" cy="0"/>
              </a:xfrm>
              <a:prstGeom prst="straightConnector1">
                <a:avLst/>
              </a:prstGeom>
              <a:ln w="57150">
                <a:prstDash val="sysDot"/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מחבר ישר 66"/>
              <p:cNvCxnSpPr/>
              <p:nvPr/>
            </p:nvCxnSpPr>
            <p:spPr>
              <a:xfrm>
                <a:off x="8583453" y="4805174"/>
                <a:ext cx="0" cy="886691"/>
              </a:xfrm>
              <a:prstGeom prst="line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מחבר ישר 69"/>
              <p:cNvCxnSpPr/>
              <p:nvPr/>
            </p:nvCxnSpPr>
            <p:spPr>
              <a:xfrm>
                <a:off x="6458302" y="4841660"/>
                <a:ext cx="0" cy="886691"/>
              </a:xfrm>
              <a:prstGeom prst="line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מחבר ישר 72"/>
              <p:cNvCxnSpPr/>
              <p:nvPr/>
            </p:nvCxnSpPr>
            <p:spPr>
              <a:xfrm>
                <a:off x="5355650" y="4830500"/>
                <a:ext cx="0" cy="886691"/>
              </a:xfrm>
              <a:prstGeom prst="line">
                <a:avLst/>
              </a:prstGeom>
              <a:ln w="57150"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143144" y="4383656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ssistant Light" panose="00000400000000000000" pitchFamily="2" charset="-79"/>
                    <a:ea typeface="Times New Roman" panose="02020603050405020304" pitchFamily="18" charset="0"/>
                    <a:cs typeface="Assistant Light" panose="00000400000000000000" pitchFamily="2" charset="-79"/>
                  </a:rPr>
                  <a:t>1973</a:t>
                </a:r>
              </a:p>
            </p:txBody>
          </p:sp>
          <p:pic>
            <p:nvPicPr>
              <p:cNvPr id="1026" name="Picture 2" descr="Star and crescent - Wikipedi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32" y="4991299"/>
                <a:ext cx="777654" cy="5650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 descr="קובץ:Flag of Israel.svg – ויקיפדי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" y="1464444"/>
            <a:ext cx="798592" cy="5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מחבר ישר 101"/>
          <p:cNvCxnSpPr/>
          <p:nvPr/>
        </p:nvCxnSpPr>
        <p:spPr>
          <a:xfrm>
            <a:off x="0" y="3764486"/>
            <a:ext cx="12364278" cy="4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קבוצה 102"/>
          <p:cNvGrpSpPr/>
          <p:nvPr/>
        </p:nvGrpSpPr>
        <p:grpSpPr>
          <a:xfrm>
            <a:off x="722893" y="5163307"/>
            <a:ext cx="1735413" cy="1781015"/>
            <a:chOff x="8519421" y="5165815"/>
            <a:chExt cx="1735413" cy="1781015"/>
          </a:xfrm>
        </p:grpSpPr>
        <p:grpSp>
          <p:nvGrpSpPr>
            <p:cNvPr id="4" name="קבוצה 3"/>
            <p:cNvGrpSpPr/>
            <p:nvPr/>
          </p:nvGrpSpPr>
          <p:grpSpPr>
            <a:xfrm>
              <a:off x="8519421" y="5797158"/>
              <a:ext cx="1735413" cy="1149672"/>
              <a:chOff x="8551112" y="5399592"/>
              <a:chExt cx="1735413" cy="1149672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8551112" y="5841378"/>
                <a:ext cx="173541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Revolution in Iran</a:t>
                </a:r>
                <a:endParaRPr lang="he-IL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766149" y="5399592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dirty="0"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1979</a:t>
                </a:r>
              </a:p>
            </p:txBody>
          </p:sp>
        </p:grpSp>
        <p:pic>
          <p:nvPicPr>
            <p:cNvPr id="105" name="Picture 4" descr="Flag of Iran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9431" y="5165815"/>
              <a:ext cx="612476" cy="350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קבוצה 103"/>
          <p:cNvGrpSpPr/>
          <p:nvPr/>
        </p:nvGrpSpPr>
        <p:grpSpPr>
          <a:xfrm>
            <a:off x="4266866" y="5106528"/>
            <a:ext cx="1983623" cy="1734443"/>
            <a:chOff x="3523297" y="5132623"/>
            <a:chExt cx="1983623" cy="1734443"/>
          </a:xfrm>
        </p:grpSpPr>
        <p:grpSp>
          <p:nvGrpSpPr>
            <p:cNvPr id="9" name="קבוצה 8"/>
            <p:cNvGrpSpPr/>
            <p:nvPr/>
          </p:nvGrpSpPr>
          <p:grpSpPr>
            <a:xfrm>
              <a:off x="3523297" y="5738296"/>
              <a:ext cx="1983623" cy="1128770"/>
              <a:chOff x="3551646" y="5340684"/>
              <a:chExt cx="1983623" cy="1128770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3551646" y="5761568"/>
                <a:ext cx="198362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Erdogan </a:t>
                </a:r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E</a:t>
                </a:r>
                <a:r>
                  <a:rPr lang="en-US" sz="2000" dirty="0" smtClean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lected</a:t>
                </a:r>
                <a:endParaRPr lang="he-IL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870575" y="5340684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dirty="0"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2003</a:t>
                </a:r>
              </a:p>
            </p:txBody>
          </p:sp>
        </p:grpSp>
        <p:pic>
          <p:nvPicPr>
            <p:cNvPr id="106" name="Picture 2" descr="upload.wikimedia.org/wikipedia/commons/thumb/b/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763" y="5132623"/>
              <a:ext cx="583992" cy="38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קבוצה 106"/>
          <p:cNvGrpSpPr/>
          <p:nvPr/>
        </p:nvGrpSpPr>
        <p:grpSpPr>
          <a:xfrm>
            <a:off x="5709680" y="3848997"/>
            <a:ext cx="1404521" cy="1706437"/>
            <a:chOff x="4558715" y="3787250"/>
            <a:chExt cx="1404521" cy="1706437"/>
          </a:xfrm>
        </p:grpSpPr>
        <p:grpSp>
          <p:nvGrpSpPr>
            <p:cNvPr id="10" name="קבוצה 9"/>
            <p:cNvGrpSpPr/>
            <p:nvPr/>
          </p:nvGrpSpPr>
          <p:grpSpPr>
            <a:xfrm>
              <a:off x="4558715" y="3787250"/>
              <a:ext cx="1404521" cy="1180245"/>
              <a:chOff x="4588532" y="3389896"/>
              <a:chExt cx="1404521" cy="1180245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4613117" y="3389896"/>
                <a:ext cx="1379936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Hamas Gaza</a:t>
                </a:r>
                <a:endParaRPr lang="he-IL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588532" y="3985366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dirty="0"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2006</a:t>
                </a:r>
              </a:p>
            </p:txBody>
          </p:sp>
        </p:grpSp>
        <p:pic>
          <p:nvPicPr>
            <p:cNvPr id="1030" name="Picture 6" descr="Flag of Hamas.sv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415" y="5101560"/>
              <a:ext cx="628407" cy="392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" name="קבוצה 108"/>
          <p:cNvGrpSpPr/>
          <p:nvPr/>
        </p:nvGrpSpPr>
        <p:grpSpPr>
          <a:xfrm>
            <a:off x="7695880" y="4107052"/>
            <a:ext cx="1647081" cy="1456948"/>
            <a:chOff x="1905348" y="4059203"/>
            <a:chExt cx="1647081" cy="1456948"/>
          </a:xfrm>
        </p:grpSpPr>
        <p:grpSp>
          <p:nvGrpSpPr>
            <p:cNvPr id="11" name="קבוצה 10"/>
            <p:cNvGrpSpPr/>
            <p:nvPr/>
          </p:nvGrpSpPr>
          <p:grpSpPr>
            <a:xfrm>
              <a:off x="1905348" y="4059203"/>
              <a:ext cx="1647081" cy="934813"/>
              <a:chOff x="1935165" y="3661637"/>
              <a:chExt cx="1647081" cy="934813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1935165" y="3661637"/>
                <a:ext cx="1647081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Arab Spring</a:t>
                </a:r>
                <a:endParaRPr lang="he-IL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073415" y="4011675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dirty="0"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2011</a:t>
                </a:r>
              </a:p>
            </p:txBody>
          </p:sp>
        </p:grpSp>
        <p:pic>
          <p:nvPicPr>
            <p:cNvPr id="108" name="תמונה 1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3385" y="5147317"/>
              <a:ext cx="600911" cy="368834"/>
            </a:xfrm>
            <a:prstGeom prst="rect">
              <a:avLst/>
            </a:prstGeom>
          </p:spPr>
        </p:pic>
      </p:grpSp>
      <p:grpSp>
        <p:nvGrpSpPr>
          <p:cNvPr id="110" name="קבוצה 109"/>
          <p:cNvGrpSpPr/>
          <p:nvPr/>
        </p:nvGrpSpPr>
        <p:grpSpPr>
          <a:xfrm>
            <a:off x="8614334" y="5141083"/>
            <a:ext cx="1379936" cy="1772446"/>
            <a:chOff x="8614334" y="5141083"/>
            <a:chExt cx="1379936" cy="1772446"/>
          </a:xfrm>
        </p:grpSpPr>
        <p:grpSp>
          <p:nvGrpSpPr>
            <p:cNvPr id="12" name="קבוצה 11"/>
            <p:cNvGrpSpPr/>
            <p:nvPr/>
          </p:nvGrpSpPr>
          <p:grpSpPr>
            <a:xfrm>
              <a:off x="8614334" y="5780352"/>
              <a:ext cx="1379936" cy="1133177"/>
              <a:chOff x="8644151" y="5382786"/>
              <a:chExt cx="1379936" cy="1133177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8644151" y="5808077"/>
                <a:ext cx="1379936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en-US" sz="2000" dirty="0">
                    <a:latin typeface="Aharoni" panose="02010803020104030203" pitchFamily="2" charset="-79"/>
                    <a:ea typeface="Times New Roman" panose="02020603050405020304" pitchFamily="18" charset="0"/>
                    <a:cs typeface="Aharoni" panose="02010803020104030203" pitchFamily="2" charset="-79"/>
                  </a:rPr>
                  <a:t>Iran in Syria</a:t>
                </a:r>
                <a:endParaRPr lang="he-IL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8681449" y="5382786"/>
                <a:ext cx="1305341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200" dirty="0">
                    <a:latin typeface="Assistant Light" panose="00000400000000000000" pitchFamily="2" charset="-79"/>
                    <a:ea typeface="Times New Roman" panose="02020603050405020304" pitchFamily="18" charset="0"/>
                    <a:cs typeface="+mj-cs"/>
                  </a:rPr>
                  <a:t>2015</a:t>
                </a:r>
              </a:p>
            </p:txBody>
          </p:sp>
        </p:grpSp>
        <p:pic>
          <p:nvPicPr>
            <p:cNvPr id="1032" name="Picture 8" descr="Flag of Syria.sv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4701" y="5141083"/>
              <a:ext cx="547069" cy="36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9" name="מחבר חץ ישר 4"/>
          <p:cNvCxnSpPr/>
          <p:nvPr/>
        </p:nvCxnSpPr>
        <p:spPr>
          <a:xfrm flipH="1">
            <a:off x="1350383" y="1851141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ישר 6"/>
          <p:cNvCxnSpPr/>
          <p:nvPr/>
        </p:nvCxnSpPr>
        <p:spPr>
          <a:xfrm>
            <a:off x="1349986" y="1480585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מחבר ישר 5"/>
          <p:cNvCxnSpPr/>
          <p:nvPr/>
        </p:nvCxnSpPr>
        <p:spPr>
          <a:xfrm>
            <a:off x="10983910" y="1407795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מחבר ישר 7"/>
          <p:cNvCxnSpPr/>
          <p:nvPr/>
        </p:nvCxnSpPr>
        <p:spPr>
          <a:xfrm>
            <a:off x="10338258" y="1444099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0366392" y="794710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94" name="מחבר חץ ישר 16"/>
          <p:cNvCxnSpPr/>
          <p:nvPr/>
        </p:nvCxnSpPr>
        <p:spPr>
          <a:xfrm>
            <a:off x="10990929" y="1851140"/>
            <a:ext cx="689968" cy="0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קבוצה 2"/>
          <p:cNvGrpSpPr/>
          <p:nvPr/>
        </p:nvGrpSpPr>
        <p:grpSpPr>
          <a:xfrm>
            <a:off x="1304465" y="9450288"/>
            <a:ext cx="1600945" cy="1276020"/>
            <a:chOff x="9487497" y="4394742"/>
            <a:chExt cx="1600945" cy="1276020"/>
          </a:xfrm>
        </p:grpSpPr>
        <p:sp>
          <p:nvSpPr>
            <p:cNvPr id="96" name="TextBox 95"/>
            <p:cNvSpPr txBox="1"/>
            <p:nvPr/>
          </p:nvSpPr>
          <p:spPr>
            <a:xfrm>
              <a:off x="9487497" y="4839765"/>
              <a:ext cx="160094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Separation of Powers Agreements</a:t>
              </a:r>
              <a:endParaRPr lang="he-IL" sz="16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616351" y="439474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1974</a:t>
              </a:r>
            </a:p>
          </p:txBody>
        </p:sp>
      </p:grpSp>
      <p:cxnSp>
        <p:nvCxnSpPr>
          <p:cNvPr id="98" name="מחבר ישר 19"/>
          <p:cNvCxnSpPr/>
          <p:nvPr/>
        </p:nvCxnSpPr>
        <p:spPr>
          <a:xfrm>
            <a:off x="9456601" y="1444100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קבוצה 3"/>
          <p:cNvGrpSpPr/>
          <p:nvPr/>
        </p:nvGrpSpPr>
        <p:grpSpPr>
          <a:xfrm>
            <a:off x="2348542" y="196707"/>
            <a:ext cx="1794000" cy="1247392"/>
            <a:chOff x="8527830" y="2340893"/>
            <a:chExt cx="1794000" cy="1247392"/>
          </a:xfrm>
        </p:grpSpPr>
        <p:sp>
          <p:nvSpPr>
            <p:cNvPr id="100" name="TextBox 99"/>
            <p:cNvSpPr txBox="1"/>
            <p:nvPr/>
          </p:nvSpPr>
          <p:spPr>
            <a:xfrm>
              <a:off x="8527830" y="2340893"/>
              <a:ext cx="179400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Withdrawal from Sinai</a:t>
              </a:r>
              <a:endParaRPr lang="he-IL" sz="2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734694" y="3003510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10" action="ppaction://hlinksldjump"/>
                </a:rPr>
                <a:t>1982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111" name="מחבר ישר 24"/>
          <p:cNvCxnSpPr/>
          <p:nvPr/>
        </p:nvCxnSpPr>
        <p:spPr>
          <a:xfrm>
            <a:off x="8572422" y="1471486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קבוצה 9"/>
          <p:cNvGrpSpPr/>
          <p:nvPr/>
        </p:nvGrpSpPr>
        <p:grpSpPr>
          <a:xfrm>
            <a:off x="2906193" y="9443274"/>
            <a:ext cx="1682399" cy="1280769"/>
            <a:chOff x="7684548" y="4407996"/>
            <a:chExt cx="1682399" cy="1280769"/>
          </a:xfrm>
        </p:grpSpPr>
        <p:sp>
          <p:nvSpPr>
            <p:cNvPr id="113" name="TextBox 112"/>
            <p:cNvSpPr txBox="1"/>
            <p:nvPr/>
          </p:nvSpPr>
          <p:spPr>
            <a:xfrm>
              <a:off x="7684548" y="4857768"/>
              <a:ext cx="168239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Negotiations on the Golan (Rabin)</a:t>
              </a:r>
              <a:endParaRPr lang="he-IL" sz="16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850515" y="4407996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  <a:hlinkClick r:id="rId11" action="ppaction://hlinksldjump"/>
                </a:rPr>
                <a:t>1992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</p:grpSp>
      <p:cxnSp>
        <p:nvCxnSpPr>
          <p:cNvPr id="115" name="מחבר ישר 27"/>
          <p:cNvCxnSpPr/>
          <p:nvPr/>
        </p:nvCxnSpPr>
        <p:spPr>
          <a:xfrm>
            <a:off x="8098251" y="1470646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קבוצה 11"/>
          <p:cNvGrpSpPr/>
          <p:nvPr/>
        </p:nvGrpSpPr>
        <p:grpSpPr>
          <a:xfrm>
            <a:off x="4192039" y="189370"/>
            <a:ext cx="1404336" cy="1206047"/>
            <a:chOff x="7347347" y="2385553"/>
            <a:chExt cx="1404336" cy="1206047"/>
          </a:xfrm>
        </p:grpSpPr>
        <p:sp>
          <p:nvSpPr>
            <p:cNvPr id="117" name="TextBox 116"/>
            <p:cNvSpPr txBox="1"/>
            <p:nvPr/>
          </p:nvSpPr>
          <p:spPr>
            <a:xfrm>
              <a:off x="7347347" y="2385553"/>
              <a:ext cx="140433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The Oslo Accords</a:t>
              </a:r>
              <a:endParaRPr lang="he-IL" sz="2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76344" y="3006825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12" action="ppaction://hlinksldjump"/>
                </a:rPr>
                <a:t>1993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119" name="מחבר ישר 30"/>
          <p:cNvCxnSpPr/>
          <p:nvPr/>
        </p:nvCxnSpPr>
        <p:spPr>
          <a:xfrm>
            <a:off x="7197654" y="1480585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מחבר ישר 33"/>
          <p:cNvCxnSpPr/>
          <p:nvPr/>
        </p:nvCxnSpPr>
        <p:spPr>
          <a:xfrm>
            <a:off x="6216439" y="1461045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קבוצה 14"/>
          <p:cNvGrpSpPr/>
          <p:nvPr/>
        </p:nvGrpSpPr>
        <p:grpSpPr>
          <a:xfrm>
            <a:off x="5414679" y="600040"/>
            <a:ext cx="1635112" cy="907347"/>
            <a:chOff x="5345442" y="2658089"/>
            <a:chExt cx="1635112" cy="907347"/>
          </a:xfrm>
        </p:grpSpPr>
        <p:sp>
          <p:nvSpPr>
            <p:cNvPr id="122" name="TextBox 121"/>
            <p:cNvSpPr txBox="1"/>
            <p:nvPr/>
          </p:nvSpPr>
          <p:spPr>
            <a:xfrm>
              <a:off x="5381950" y="2658089"/>
              <a:ext cx="1598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Camp David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345442" y="2980661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2000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10293942" y="210393"/>
            <a:ext cx="1379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Plan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48585" y="986300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61824" y="59488"/>
            <a:ext cx="13799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Yom Kippur War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cxnSp>
        <p:nvCxnSpPr>
          <p:cNvPr id="127" name="מחבר ישר 41"/>
          <p:cNvCxnSpPr/>
          <p:nvPr/>
        </p:nvCxnSpPr>
        <p:spPr>
          <a:xfrm>
            <a:off x="4854964" y="146490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קבוצה 20"/>
          <p:cNvGrpSpPr/>
          <p:nvPr/>
        </p:nvGrpSpPr>
        <p:grpSpPr>
          <a:xfrm>
            <a:off x="7289888" y="302019"/>
            <a:ext cx="1601272" cy="1152961"/>
            <a:chOff x="3979976" y="2416334"/>
            <a:chExt cx="1601272" cy="1152961"/>
          </a:xfrm>
        </p:grpSpPr>
        <p:sp>
          <p:nvSpPr>
            <p:cNvPr id="129" name="TextBox 128"/>
            <p:cNvSpPr txBox="1"/>
            <p:nvPr/>
          </p:nvSpPr>
          <p:spPr>
            <a:xfrm>
              <a:off x="3979976" y="2416334"/>
              <a:ext cx="1598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Olmert-</a:t>
              </a:r>
              <a:r>
                <a:rPr lang="en-US" dirty="0" err="1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Livni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83967" y="2984520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2007</a:t>
              </a:r>
            </a:p>
          </p:txBody>
        </p:sp>
      </p:grpSp>
      <p:cxnSp>
        <p:nvCxnSpPr>
          <p:cNvPr id="131" name="מחבר ישר 44"/>
          <p:cNvCxnSpPr/>
          <p:nvPr/>
        </p:nvCxnSpPr>
        <p:spPr>
          <a:xfrm>
            <a:off x="7199565" y="148154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קבוצה 63"/>
          <p:cNvGrpSpPr/>
          <p:nvPr/>
        </p:nvGrpSpPr>
        <p:grpSpPr>
          <a:xfrm>
            <a:off x="4317373" y="9401941"/>
            <a:ext cx="1610718" cy="1036489"/>
            <a:chOff x="6480537" y="4393783"/>
            <a:chExt cx="1610718" cy="1036489"/>
          </a:xfrm>
        </p:grpSpPr>
        <p:sp>
          <p:nvSpPr>
            <p:cNvPr id="133" name="TextBox 132"/>
            <p:cNvSpPr txBox="1"/>
            <p:nvPr/>
          </p:nvSpPr>
          <p:spPr>
            <a:xfrm>
              <a:off x="6485685" y="4393783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1996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480537" y="4845497"/>
              <a:ext cx="161071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SemiBold" panose="00000700000000000000" pitchFamily="2" charset="-79"/>
                  <a:ea typeface="Times New Roman" panose="02020603050405020304" pitchFamily="18" charset="0"/>
                  <a:cs typeface="Assistant SemiBold" panose="00000700000000000000" pitchFamily="2" charset="-79"/>
                </a:rPr>
                <a:t>Hebron Agreement</a:t>
              </a:r>
              <a:endParaRPr lang="he-IL" sz="1600" dirty="0">
                <a:latin typeface="Assistant SemiBold" panose="00000700000000000000" pitchFamily="2" charset="-79"/>
                <a:ea typeface="Times New Roman" panose="02020603050405020304" pitchFamily="18" charset="0"/>
                <a:cs typeface="Assistant SemiBold" panose="00000700000000000000" pitchFamily="2" charset="-79"/>
              </a:endParaRPr>
            </a:p>
          </p:txBody>
        </p:sp>
      </p:grpSp>
      <p:cxnSp>
        <p:nvCxnSpPr>
          <p:cNvPr id="135" name="מחבר ישר 47"/>
          <p:cNvCxnSpPr/>
          <p:nvPr/>
        </p:nvCxnSpPr>
        <p:spPr>
          <a:xfrm>
            <a:off x="5426039" y="14647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קבוצה 15"/>
          <p:cNvGrpSpPr/>
          <p:nvPr/>
        </p:nvGrpSpPr>
        <p:grpSpPr>
          <a:xfrm>
            <a:off x="5782833" y="9405282"/>
            <a:ext cx="1796908" cy="780340"/>
            <a:chOff x="4406782" y="4377932"/>
            <a:chExt cx="1796908" cy="780340"/>
          </a:xfrm>
        </p:grpSpPr>
        <p:sp>
          <p:nvSpPr>
            <p:cNvPr id="137" name="TextBox 136"/>
            <p:cNvSpPr txBox="1"/>
            <p:nvPr/>
          </p:nvSpPr>
          <p:spPr>
            <a:xfrm>
              <a:off x="4406782" y="4819718"/>
              <a:ext cx="179690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SemiBold" panose="00000700000000000000" pitchFamily="2" charset="-79"/>
                  <a:ea typeface="Times New Roman" panose="02020603050405020304" pitchFamily="18" charset="0"/>
                  <a:cs typeface="Assistant SemiBold" panose="00000700000000000000" pitchFamily="2" charset="-79"/>
                </a:rPr>
                <a:t>Disengagement</a:t>
              </a:r>
              <a:endParaRPr lang="he-IL" sz="1600" dirty="0">
                <a:latin typeface="Assistant SemiBold" panose="00000700000000000000" pitchFamily="2" charset="-79"/>
                <a:ea typeface="Times New Roman" panose="02020603050405020304" pitchFamily="18" charset="0"/>
                <a:cs typeface="Assistant SemiBold" panose="00000700000000000000" pitchFamily="2" charset="-79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714070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  <a:hlinkClick r:id="rId13" action="ppaction://hlinksldjump"/>
                </a:rPr>
                <a:t>2005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</p:grpSp>
      <p:cxnSp>
        <p:nvCxnSpPr>
          <p:cNvPr id="139" name="מחבר ישר 50"/>
          <p:cNvCxnSpPr/>
          <p:nvPr/>
        </p:nvCxnSpPr>
        <p:spPr>
          <a:xfrm>
            <a:off x="4285922" y="14647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קבוצה 21"/>
          <p:cNvGrpSpPr/>
          <p:nvPr/>
        </p:nvGrpSpPr>
        <p:grpSpPr>
          <a:xfrm>
            <a:off x="7511224" y="9536791"/>
            <a:ext cx="1379936" cy="1088117"/>
            <a:chOff x="3534744" y="4377932"/>
            <a:chExt cx="1379936" cy="1088117"/>
          </a:xfrm>
        </p:grpSpPr>
        <p:sp>
          <p:nvSpPr>
            <p:cNvPr id="141" name="TextBox 140"/>
            <p:cNvSpPr txBox="1"/>
            <p:nvPr/>
          </p:nvSpPr>
          <p:spPr>
            <a:xfrm>
              <a:off x="3534744" y="481971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Erdogan-Golan</a:t>
              </a:r>
              <a:endParaRPr lang="he-IL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573953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2008</a:t>
              </a:r>
            </a:p>
          </p:txBody>
        </p:sp>
      </p:grpSp>
      <p:cxnSp>
        <p:nvCxnSpPr>
          <p:cNvPr id="143" name="מחבר ישר 55"/>
          <p:cNvCxnSpPr/>
          <p:nvPr/>
        </p:nvCxnSpPr>
        <p:spPr>
          <a:xfrm>
            <a:off x="3206042" y="1467565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קבוצה 61"/>
          <p:cNvGrpSpPr/>
          <p:nvPr/>
        </p:nvGrpSpPr>
        <p:grpSpPr>
          <a:xfrm>
            <a:off x="8635702" y="278447"/>
            <a:ext cx="1614534" cy="1178879"/>
            <a:chOff x="2335045" y="2393077"/>
            <a:chExt cx="1614534" cy="1178879"/>
          </a:xfrm>
        </p:grpSpPr>
        <p:sp>
          <p:nvSpPr>
            <p:cNvPr id="145" name="TextBox 144"/>
            <p:cNvSpPr txBox="1"/>
            <p:nvPr/>
          </p:nvSpPr>
          <p:spPr>
            <a:xfrm>
              <a:off x="2350975" y="2393077"/>
              <a:ext cx="15986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Netanyahu-Golan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2335045" y="2987181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2011</a:t>
              </a:r>
            </a:p>
          </p:txBody>
        </p:sp>
      </p:grpSp>
      <p:cxnSp>
        <p:nvCxnSpPr>
          <p:cNvPr id="147" name="מחבר ישר 59"/>
          <p:cNvCxnSpPr/>
          <p:nvPr/>
        </p:nvCxnSpPr>
        <p:spPr>
          <a:xfrm>
            <a:off x="2607718" y="14647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קבוצה 62"/>
          <p:cNvGrpSpPr/>
          <p:nvPr/>
        </p:nvGrpSpPr>
        <p:grpSpPr>
          <a:xfrm>
            <a:off x="9130331" y="9623819"/>
            <a:ext cx="1379936" cy="1365116"/>
            <a:chOff x="1856540" y="4377932"/>
            <a:chExt cx="1379936" cy="1365116"/>
          </a:xfrm>
        </p:grpSpPr>
        <p:sp>
          <p:nvSpPr>
            <p:cNvPr id="149" name="TextBox 148"/>
            <p:cNvSpPr txBox="1"/>
            <p:nvPr/>
          </p:nvSpPr>
          <p:spPr>
            <a:xfrm>
              <a:off x="1856540" y="4819718"/>
              <a:ext cx="137993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Kerry Initiative</a:t>
              </a:r>
              <a:endParaRPr lang="he-IL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895749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Assistant Light" panose="00000400000000000000" pitchFamily="2" charset="-79"/>
                </a:rPr>
                <a:t>2014</a:t>
              </a:r>
            </a:p>
          </p:txBody>
        </p:sp>
      </p:grpSp>
      <p:grpSp>
        <p:nvGrpSpPr>
          <p:cNvPr id="151" name="קבוצה 2"/>
          <p:cNvGrpSpPr/>
          <p:nvPr/>
        </p:nvGrpSpPr>
        <p:grpSpPr>
          <a:xfrm>
            <a:off x="1785127" y="2331298"/>
            <a:ext cx="1600945" cy="1276020"/>
            <a:chOff x="9487497" y="4394742"/>
            <a:chExt cx="1600945" cy="1276020"/>
          </a:xfrm>
        </p:grpSpPr>
        <p:sp>
          <p:nvSpPr>
            <p:cNvPr id="152" name="TextBox 151"/>
            <p:cNvSpPr txBox="1"/>
            <p:nvPr/>
          </p:nvSpPr>
          <p:spPr>
            <a:xfrm>
              <a:off x="9487497" y="4839765"/>
              <a:ext cx="160094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Separation of Powers Agreements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616351" y="439474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1974</a:t>
              </a:r>
            </a:p>
          </p:txBody>
        </p:sp>
      </p:grpSp>
      <p:grpSp>
        <p:nvGrpSpPr>
          <p:cNvPr id="154" name="קבוצה 9"/>
          <p:cNvGrpSpPr/>
          <p:nvPr/>
        </p:nvGrpSpPr>
        <p:grpSpPr>
          <a:xfrm>
            <a:off x="3386855" y="2324284"/>
            <a:ext cx="1682399" cy="1280769"/>
            <a:chOff x="7684548" y="4407996"/>
            <a:chExt cx="1682399" cy="1280769"/>
          </a:xfrm>
        </p:grpSpPr>
        <p:sp>
          <p:nvSpPr>
            <p:cNvPr id="155" name="TextBox 154"/>
            <p:cNvSpPr txBox="1"/>
            <p:nvPr/>
          </p:nvSpPr>
          <p:spPr>
            <a:xfrm>
              <a:off x="7684548" y="4857768"/>
              <a:ext cx="168239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Negotiations on the Golan (Rabin)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850515" y="4407996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11" action="ppaction://hlinksldjump"/>
                </a:rPr>
                <a:t>1992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grpSp>
        <p:nvGrpSpPr>
          <p:cNvPr id="157" name="קבוצה 63"/>
          <p:cNvGrpSpPr/>
          <p:nvPr/>
        </p:nvGrpSpPr>
        <p:grpSpPr>
          <a:xfrm>
            <a:off x="4798035" y="2282951"/>
            <a:ext cx="1610718" cy="1036489"/>
            <a:chOff x="6480537" y="4393783"/>
            <a:chExt cx="1610718" cy="1036489"/>
          </a:xfrm>
        </p:grpSpPr>
        <p:sp>
          <p:nvSpPr>
            <p:cNvPr id="158" name="TextBox 157"/>
            <p:cNvSpPr txBox="1"/>
            <p:nvPr/>
          </p:nvSpPr>
          <p:spPr>
            <a:xfrm>
              <a:off x="6485685" y="4393783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1996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6480537" y="4845497"/>
              <a:ext cx="161071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Hebron Agreement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60" name="קבוצה 15"/>
          <p:cNvGrpSpPr/>
          <p:nvPr/>
        </p:nvGrpSpPr>
        <p:grpSpPr>
          <a:xfrm>
            <a:off x="6263495" y="2286292"/>
            <a:ext cx="1796908" cy="780340"/>
            <a:chOff x="4406782" y="4377932"/>
            <a:chExt cx="1796908" cy="780340"/>
          </a:xfrm>
        </p:grpSpPr>
        <p:sp>
          <p:nvSpPr>
            <p:cNvPr id="161" name="TextBox 160"/>
            <p:cNvSpPr txBox="1"/>
            <p:nvPr/>
          </p:nvSpPr>
          <p:spPr>
            <a:xfrm>
              <a:off x="4406782" y="4819718"/>
              <a:ext cx="179690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Disengagement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714070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13" action="ppaction://hlinksldjump"/>
                </a:rPr>
                <a:t>2005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grpSp>
        <p:nvGrpSpPr>
          <p:cNvPr id="163" name="קבוצה 21"/>
          <p:cNvGrpSpPr/>
          <p:nvPr/>
        </p:nvGrpSpPr>
        <p:grpSpPr>
          <a:xfrm>
            <a:off x="7991886" y="2417801"/>
            <a:ext cx="1379936" cy="1088117"/>
            <a:chOff x="3534744" y="4377932"/>
            <a:chExt cx="1379936" cy="1088117"/>
          </a:xfrm>
        </p:grpSpPr>
        <p:sp>
          <p:nvSpPr>
            <p:cNvPr id="164" name="TextBox 163"/>
            <p:cNvSpPr txBox="1"/>
            <p:nvPr/>
          </p:nvSpPr>
          <p:spPr>
            <a:xfrm>
              <a:off x="3534744" y="481971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Erdogan-Golan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573953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2008</a:t>
              </a:r>
            </a:p>
          </p:txBody>
        </p:sp>
      </p:grpSp>
      <p:grpSp>
        <p:nvGrpSpPr>
          <p:cNvPr id="166" name="קבוצה 62"/>
          <p:cNvGrpSpPr/>
          <p:nvPr/>
        </p:nvGrpSpPr>
        <p:grpSpPr>
          <a:xfrm>
            <a:off x="9642296" y="2231918"/>
            <a:ext cx="1379936" cy="1088117"/>
            <a:chOff x="1856540" y="4377932"/>
            <a:chExt cx="1379936" cy="1088117"/>
          </a:xfrm>
        </p:grpSpPr>
        <p:sp>
          <p:nvSpPr>
            <p:cNvPr id="167" name="TextBox 166"/>
            <p:cNvSpPr txBox="1"/>
            <p:nvPr/>
          </p:nvSpPr>
          <p:spPr>
            <a:xfrm>
              <a:off x="1856540" y="481971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Kerry Initiative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895749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2014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779878" y="3950328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Plan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935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88758" y="3053301"/>
            <a:ext cx="580445" cy="214685"/>
          </a:xfrm>
          <a:prstGeom prst="roundRect">
            <a:avLst/>
          </a:prstGeom>
          <a:solidFill>
            <a:srgbClr val="FFF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62890" y="3188473"/>
            <a:ext cx="771002" cy="240527"/>
          </a:xfrm>
          <a:prstGeom prst="roundRect">
            <a:avLst/>
          </a:prstGeom>
          <a:solidFill>
            <a:srgbClr val="E6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1302" y="2939404"/>
            <a:ext cx="10419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Algeria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7818" y="3160643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err="1">
                <a:latin typeface="Aharoni" panose="02010803020104030203" pitchFamily="2" charset="-79"/>
                <a:cs typeface="Aharoni" panose="02010803020104030203" pitchFamily="2" charset="-79"/>
              </a:rPr>
              <a:t>Libya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64713" y="3291840"/>
            <a:ext cx="527232" cy="255435"/>
          </a:xfrm>
          <a:prstGeom prst="roundRect">
            <a:avLst/>
          </a:prstGeom>
          <a:solidFill>
            <a:srgbClr val="FFF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65342" y="2722140"/>
            <a:ext cx="222637" cy="217264"/>
          </a:xfrm>
          <a:prstGeom prst="roundRect">
            <a:avLst/>
          </a:prstGeom>
          <a:solidFill>
            <a:srgbClr val="FEFD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1854" y="3188473"/>
            <a:ext cx="79861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9074" y="2692272"/>
            <a:ext cx="9509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Jordan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7304" y="1773141"/>
            <a:ext cx="524786" cy="182880"/>
          </a:xfrm>
          <a:prstGeom prst="roundRect">
            <a:avLst/>
          </a:prstGeom>
          <a:solidFill>
            <a:srgbClr val="01C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9349" y="1679915"/>
            <a:ext cx="93968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Turkey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24730" y="2520563"/>
            <a:ext cx="445273" cy="201577"/>
          </a:xfrm>
          <a:prstGeom prst="roundRect">
            <a:avLst/>
          </a:prstGeom>
          <a:solidFill>
            <a:srgbClr val="01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77022" y="2335897"/>
            <a:ext cx="9859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Iran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48314" y="2416188"/>
            <a:ext cx="429370" cy="289041"/>
          </a:xfrm>
          <a:prstGeom prst="roundRect">
            <a:avLst/>
          </a:prstGeom>
          <a:solidFill>
            <a:srgbClr val="E6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9542" y="2399493"/>
            <a:ext cx="63671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Iraq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16417" y="2117414"/>
            <a:ext cx="862293" cy="282079"/>
          </a:xfrm>
          <a:prstGeom prst="roundRect">
            <a:avLst/>
          </a:prstGeom>
          <a:solidFill>
            <a:srgbClr val="E6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Syria</a:t>
            </a:r>
            <a:endParaRPr lang="he-IL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79697" y="2408010"/>
            <a:ext cx="201879" cy="161215"/>
          </a:xfrm>
          <a:prstGeom prst="roundRect">
            <a:avLst/>
          </a:prstGeom>
          <a:solidFill>
            <a:srgbClr val="E6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77624" y="2408010"/>
            <a:ext cx="109669" cy="112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8105" y="2322974"/>
            <a:ext cx="11509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Lebanon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59349" y="2621351"/>
            <a:ext cx="308296" cy="1474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77624" y="2636267"/>
            <a:ext cx="102073" cy="132558"/>
          </a:xfrm>
          <a:prstGeom prst="roundRect">
            <a:avLst/>
          </a:prstGeom>
          <a:solidFill>
            <a:srgbClr val="C0D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09091" y="2604772"/>
            <a:ext cx="9540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Israel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209853" y="4572000"/>
            <a:ext cx="425264" cy="184810"/>
          </a:xfrm>
          <a:prstGeom prst="roundRect">
            <a:avLst/>
          </a:prstGeom>
          <a:solidFill>
            <a:srgbClr val="E6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3815" y="4479739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err="1">
                <a:latin typeface="Aharoni" panose="02010803020104030203" pitchFamily="2" charset="-79"/>
                <a:cs typeface="Aharoni" panose="02010803020104030203" pitchFamily="2" charset="-79"/>
              </a:rPr>
              <a:t>Yemen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4C033F-755A-4286-9538-CC4B4732CD11}"/>
              </a:ext>
            </a:extLst>
          </p:cNvPr>
          <p:cNvSpPr/>
          <p:nvPr/>
        </p:nvSpPr>
        <p:spPr>
          <a:xfrm>
            <a:off x="2213811" y="139027"/>
            <a:ext cx="6596141" cy="484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Changes in the Middle East and the Arab Spring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E9EA86-905E-4D13-A38A-89F67036F4B1}"/>
              </a:ext>
            </a:extLst>
          </p:cNvPr>
          <p:cNvSpPr/>
          <p:nvPr/>
        </p:nvSpPr>
        <p:spPr>
          <a:xfrm>
            <a:off x="1525999" y="6258370"/>
            <a:ext cx="4746463" cy="307530"/>
          </a:xfrm>
          <a:prstGeom prst="rect">
            <a:avLst/>
          </a:prstGeom>
          <a:solidFill>
            <a:schemeClr val="bg1"/>
          </a:solidFill>
          <a:ln>
            <a:solidFill>
              <a:srgbClr val="414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Note: This Map is Not an Official Reference of Border Locations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457C3-A54A-4C37-A4F3-BC20BDD6F4F5}"/>
              </a:ext>
            </a:extLst>
          </p:cNvPr>
          <p:cNvSpPr/>
          <p:nvPr/>
        </p:nvSpPr>
        <p:spPr>
          <a:xfrm>
            <a:off x="10147289" y="5146576"/>
            <a:ext cx="714286" cy="46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36C236-7484-4051-A198-B304E16D1FF3}"/>
              </a:ext>
            </a:extLst>
          </p:cNvPr>
          <p:cNvSpPr/>
          <p:nvPr/>
        </p:nvSpPr>
        <p:spPr>
          <a:xfrm>
            <a:off x="8049891" y="5917564"/>
            <a:ext cx="2097398" cy="315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Regional Powers and Alliances that went through change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F02B68-0421-43CC-9DCB-982F42170C4C}"/>
              </a:ext>
            </a:extLst>
          </p:cNvPr>
          <p:cNvSpPr/>
          <p:nvPr/>
        </p:nvSpPr>
        <p:spPr>
          <a:xfrm>
            <a:off x="8077684" y="6231640"/>
            <a:ext cx="2153551" cy="58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Countries in the Process of Dissolution as a result of the Arab Spring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F408C2-199B-4E50-AF3E-FAEA7FE31E9B}"/>
              </a:ext>
            </a:extLst>
          </p:cNvPr>
          <p:cNvSpPr/>
          <p:nvPr/>
        </p:nvSpPr>
        <p:spPr>
          <a:xfrm>
            <a:off x="8077684" y="5356381"/>
            <a:ext cx="2097398" cy="505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Countries in danger of internal uprisings as a result of the Arab Spring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D1A181-D1F9-4873-8CC9-C9598A7AF82D}"/>
              </a:ext>
            </a:extLst>
          </p:cNvPr>
          <p:cNvSpPr/>
          <p:nvPr/>
        </p:nvSpPr>
        <p:spPr>
          <a:xfrm>
            <a:off x="0" y="6639262"/>
            <a:ext cx="1293400" cy="176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Date of Publishing: 1.7.2020</a:t>
            </a:r>
          </a:p>
        </p:txBody>
      </p:sp>
    </p:spTree>
    <p:extLst>
      <p:ext uri="{BB962C8B-B14F-4D97-AF65-F5344CB8AC3E}">
        <p14:creationId xmlns:p14="http://schemas.microsoft.com/office/powerpoint/2010/main" val="2450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87626" y="1780040"/>
            <a:ext cx="115095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Israeli Society 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Willingness to compromise - giving up 'constitutive territory' while risking social cohesion</a:t>
            </a:r>
          </a:p>
          <a:p>
            <a:pPr algn="just"/>
            <a:endParaRPr lang="en-US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/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Four decades 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risk management formula is growing</a:t>
            </a:r>
          </a:p>
          <a:p>
            <a:pPr algn="just"/>
            <a:endParaRPr lang="en-US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/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Despite all the bumps and hardships, since 1973, Israel has chosen to adopt the paradigm: “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Territories in exchange 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 Peace”.</a:t>
            </a:r>
            <a:endParaRPr lang="he-IL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698270" y="448678"/>
            <a:ext cx="10705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Despite Everything: “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Territories in exchange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Peace”</a:t>
            </a:r>
            <a:endParaRPr lang="he-I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80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32350" y="3529234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351934" y="312119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8738" y="3785463"/>
            <a:ext cx="281138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3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Border </a:t>
            </a:r>
            <a:r>
              <a:rPr lang="en-US" sz="30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Shaping</a:t>
            </a:r>
            <a:endParaRPr lang="he-IL" sz="3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7702" y="3571258"/>
            <a:ext cx="292737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3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Achieving Peace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953" y="2508680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2645" y="234952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2096" y="232203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281146" y="3059147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64412" y="2381323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 flipH="1">
            <a:off x="10817082" y="3507271"/>
            <a:ext cx="826225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4766" y="3671683"/>
            <a:ext cx="339280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0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6" name="מלבן 15"/>
          <p:cNvSpPr/>
          <p:nvPr/>
        </p:nvSpPr>
        <p:spPr>
          <a:xfrm>
            <a:off x="4355714" y="2433741"/>
            <a:ext cx="3289451" cy="270344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6213" y="217949"/>
            <a:ext cx="11499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5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81146" y="3491747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351934" y="312119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86835" y="3798733"/>
            <a:ext cx="282127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3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Border </a:t>
            </a:r>
            <a:r>
              <a:rPr lang="en-US" sz="30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Shaping</a:t>
            </a:r>
            <a:endParaRPr lang="he-IL" sz="3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7702" y="3571258"/>
            <a:ext cx="292737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3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</a:t>
            </a:r>
            <a:r>
              <a:rPr lang="en-US" sz="30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Achieving </a:t>
            </a:r>
            <a:r>
              <a:rPr lang="en-US" sz="3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Peace</a:t>
            </a:r>
            <a:endParaRPr lang="he-IL" sz="3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418" y="2392912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9263" y="2422361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8298" y="2419447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281146" y="3059147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62002" y="2447132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 flipH="1">
            <a:off x="10740515" y="3475497"/>
            <a:ext cx="826225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81578" y="3678773"/>
            <a:ext cx="339280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0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6" name="מלבן 15"/>
          <p:cNvSpPr/>
          <p:nvPr/>
        </p:nvSpPr>
        <p:spPr>
          <a:xfrm>
            <a:off x="7733114" y="2123775"/>
            <a:ext cx="3089730" cy="270344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346213" y="271189"/>
            <a:ext cx="11499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93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1027726771"/>
              </p:ext>
            </p:extLst>
          </p:nvPr>
        </p:nvGraphicFramePr>
        <p:xfrm>
          <a:off x="1152394" y="75156"/>
          <a:ext cx="10296395" cy="670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18763" y="2705725"/>
            <a:ext cx="3563656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Changes in Reality</a:t>
            </a:r>
            <a:endParaRPr lang="he-IL" sz="4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he-IL" sz="4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2012-2020 </a:t>
            </a:r>
          </a:p>
        </p:txBody>
      </p:sp>
    </p:spTree>
    <p:extLst>
      <p:ext uri="{BB962C8B-B14F-4D97-AF65-F5344CB8AC3E}">
        <p14:creationId xmlns:p14="http://schemas.microsoft.com/office/powerpoint/2010/main" val="27618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6592" y="186325"/>
            <a:ext cx="120658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Surrender of territory in exchange for a chance to achieve peace and normalization with the Arab world</a:t>
            </a:r>
            <a:endParaRPr lang="he-IL" sz="5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00478" y="4057233"/>
            <a:ext cx="103894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Risk management formula that enhances chronic instability, technological acceleration and </a:t>
            </a:r>
            <a:r>
              <a:rPr lang="en-US" sz="44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conscious </a:t>
            </a:r>
            <a:r>
              <a:rPr lang="en-US" sz="4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radicalization.</a:t>
            </a:r>
            <a:endParaRPr lang="he-IL" sz="44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חץ ימינה מקווקו 7"/>
          <p:cNvSpPr/>
          <p:nvPr/>
        </p:nvSpPr>
        <p:spPr>
          <a:xfrm rot="5400000">
            <a:off x="5248649" y="2527750"/>
            <a:ext cx="1293091" cy="177338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49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677" y="2146554"/>
            <a:ext cx="495992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100 years that have been</a:t>
            </a:r>
            <a:endParaRPr lang="he-IL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8509" y="2357144"/>
            <a:ext cx="543098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60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 years that will be</a:t>
            </a:r>
            <a:endParaRPr lang="he-IL" sz="60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חץ ימינה מקווקו 4"/>
          <p:cNvSpPr/>
          <p:nvPr/>
        </p:nvSpPr>
        <p:spPr>
          <a:xfrm>
            <a:off x="4976552" y="2849889"/>
            <a:ext cx="1293091" cy="8497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4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מחבר ישר 2"/>
          <p:cNvCxnSpPr/>
          <p:nvPr/>
        </p:nvCxnSpPr>
        <p:spPr>
          <a:xfrm>
            <a:off x="9599786" y="1998066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59" name="מלבן 58"/>
          <p:cNvSpPr/>
          <p:nvPr/>
        </p:nvSpPr>
        <p:spPr>
          <a:xfrm>
            <a:off x="238539" y="2884757"/>
            <a:ext cx="990138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borders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299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21292" y="211111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673853" y="2884757"/>
            <a:ext cx="990138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</a:t>
            </a:r>
            <a:r>
              <a:rPr lang="en-US" sz="3600" dirty="0" smtClean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borders</a:t>
            </a:r>
            <a:endParaRPr lang="en-US" sz="3600" dirty="0">
              <a:solidFill>
                <a:schemeClr val="accent1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266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1821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>
            <a:cxnSpLocks/>
          </p:cNvCxnSpPr>
          <p:nvPr/>
        </p:nvCxnSpPr>
        <p:spPr>
          <a:xfrm>
            <a:off x="9599786" y="1769466"/>
            <a:ext cx="0" cy="6689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1821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386102" y="2374900"/>
            <a:ext cx="11754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Eastern Borders : Golan Heights, Jordan Valley - under Israeli </a:t>
            </a:r>
            <a:r>
              <a:rPr lang="en-US" sz="36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Sovereignty</a:t>
            </a:r>
            <a:r>
              <a:rPr lang="en-US" sz="36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endParaRPr lang="he-IL" sz="36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316452" y="1115646"/>
            <a:ext cx="452078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borders</a:t>
            </a:r>
            <a:endParaRPr lang="he-IL" sz="4000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7844" y="3429000"/>
            <a:ext cx="9124393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Regional </a:t>
            </a: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Security </a:t>
            </a: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 </a:t>
            </a: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Stability Considerations Balance International </a:t>
            </a: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law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Drafts instead of </a:t>
            </a: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Tanks</a:t>
            </a:r>
            <a:endParaRPr lang="en-US" sz="24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Palestinian Perception I </a:t>
            </a: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Reversing the equation, time works against </a:t>
            </a: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Parallel </a:t>
            </a:r>
            <a:r>
              <a:rPr lang="en-US" sz="24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Lifeline</a:t>
            </a:r>
            <a:endParaRPr lang="en-US" sz="24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8318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794491" y="461356"/>
            <a:ext cx="10328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Changing Borders |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Future Regional Perspective</a:t>
            </a:r>
            <a:endParaRPr lang="he-I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AutoShape 6" descr="דגל לבנון – ויקיפדי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94491" y="2031016"/>
            <a:ext cx="1094362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Recognition of the Golan Heights 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 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small step for Israel, a huge step for the Middle East.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Sykes-Pico&gt; The Arab Spring | A historical 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Process rolling along.</a:t>
            </a:r>
            <a:endParaRPr lang="en-US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Holiness of Boundaries | Impacts on Europe and the need for new thinking</a:t>
            </a:r>
            <a:r>
              <a:rPr lang="en-US" sz="32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endParaRPr lang="he-IL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r" rtl="1">
              <a:lnSpc>
                <a:spcPct val="150000"/>
              </a:lnSpc>
            </a:pPr>
            <a:endParaRPr lang="he-IL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21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81" y="0"/>
            <a:ext cx="990343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0243" y="4008884"/>
            <a:ext cx="779488" cy="374754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France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6454" y="3634130"/>
            <a:ext cx="779488" cy="374754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Poland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606452"/>
            <a:ext cx="665747" cy="206179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Hungary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4263" y="4400273"/>
            <a:ext cx="665747" cy="206179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Austria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2981" y="5526046"/>
            <a:ext cx="441598" cy="164893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Italy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43274" y="1474230"/>
            <a:ext cx="665747" cy="206179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Finland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0120" y="2556844"/>
            <a:ext cx="665747" cy="206179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Denmark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3873" y="3194289"/>
            <a:ext cx="665747" cy="206179"/>
          </a:xfrm>
          <a:prstGeom prst="rect">
            <a:avLst/>
          </a:prstGeom>
          <a:solidFill>
            <a:srgbClr val="C4F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C4F88C"/>
                </a:solidFill>
              </a:rPr>
              <a:t>Netherland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C4F88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7430" y="3575060"/>
            <a:ext cx="665747" cy="206179"/>
          </a:xfrm>
          <a:prstGeom prst="rect">
            <a:avLst/>
          </a:prstGeom>
          <a:solidFill>
            <a:srgbClr val="D18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Germany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2029" y="2659933"/>
            <a:ext cx="665747" cy="206179"/>
          </a:xfrm>
          <a:prstGeom prst="rect">
            <a:avLst/>
          </a:prstGeom>
          <a:solidFill>
            <a:srgbClr val="D18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UK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8969" y="2252636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Ireland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67136" y="1551816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Norway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2501" y="4709541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Portugal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3222" y="483314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Spain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88816" y="169195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Sweden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5691" y="81876"/>
            <a:ext cx="2827719" cy="29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Political Changes in Europe</a:t>
            </a:r>
            <a:endParaRPr lang="he-IL" sz="16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90527" y="3176930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Lithuania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04053" y="3531040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Belarus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53410" y="4347842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Ukraine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44157" y="4718682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Moldova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1211" y="4297183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Slovakia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326" y="404251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Czech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42137" y="4980023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Romania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21210" y="5232818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Serbia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5475" y="5454813"/>
            <a:ext cx="727230" cy="198191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Montenegro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04199" y="575609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Albania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37072" y="6192096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Greece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16591" y="5546305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Bulgaria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17726" y="4320062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Switzerland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23872" y="3463700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Belgium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19157" y="6368330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Turnkey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99129" y="564939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Georgia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568276" y="5932328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Armenia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234023" y="5793143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Azerbaijan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169052" y="4512044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Kazakhstan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83710" y="2618518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Russia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99014" y="5484760"/>
            <a:ext cx="665747" cy="206179"/>
          </a:xfrm>
          <a:prstGeom prst="rect">
            <a:avLst/>
          </a:prstGeom>
          <a:solidFill>
            <a:srgbClr val="97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Black Sea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99021" y="6019579"/>
            <a:ext cx="1324355" cy="172517"/>
          </a:xfrm>
          <a:prstGeom prst="rect">
            <a:avLst/>
          </a:prstGeom>
          <a:solidFill>
            <a:srgbClr val="97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Mediterranean Sea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19157" y="779448"/>
            <a:ext cx="2079747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r" rtl="1"/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Strong Right winged  Parties</a:t>
            </a:r>
            <a:endParaRPr lang="he-IL" sz="1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19157" y="987882"/>
            <a:ext cx="2079746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r" rtl="1"/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States </a:t>
            </a:r>
            <a:r>
              <a:rPr lang="en-US" sz="1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with </a:t>
            </a:r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right </a:t>
            </a:r>
            <a:r>
              <a:rPr lang="en-US" sz="1000" dirty="0" err="1">
                <a:latin typeface="Aharoni" panose="02010803020104030203" pitchFamily="2" charset="-79"/>
                <a:cs typeface="Aharoni" panose="02010803020104030203" pitchFamily="2" charset="-79"/>
              </a:rPr>
              <a:t>winges</a:t>
            </a:r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 trends</a:t>
            </a:r>
            <a:endParaRPr lang="he-IL" sz="1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3E792D-F8A1-4062-9A05-B78CCD9668BC}"/>
              </a:ext>
            </a:extLst>
          </p:cNvPr>
          <p:cNvSpPr/>
          <p:nvPr/>
        </p:nvSpPr>
        <p:spPr>
          <a:xfrm>
            <a:off x="7002819" y="2893789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Latvia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A80BCA-D5B2-444F-8ED0-F8A6064EF450}"/>
              </a:ext>
            </a:extLst>
          </p:cNvPr>
          <p:cNvSpPr/>
          <p:nvPr/>
        </p:nvSpPr>
        <p:spPr>
          <a:xfrm>
            <a:off x="1776796" y="2462422"/>
            <a:ext cx="1347404" cy="300601"/>
          </a:xfrm>
          <a:prstGeom prst="rect">
            <a:avLst/>
          </a:prstGeom>
          <a:solidFill>
            <a:srgbClr val="97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Atlantic Ocean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11168" y="4779499"/>
            <a:ext cx="665747" cy="206179"/>
          </a:xfrm>
          <a:prstGeom prst="rect">
            <a:avLst/>
          </a:prstGeom>
          <a:solidFill>
            <a:srgbClr val="E3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1100" dirty="0" smtClean="0">
                <a:ln>
                  <a:solidFill>
                    <a:schemeClr val="tx1"/>
                  </a:solidFill>
                </a:ln>
                <a:solidFill>
                  <a:srgbClr val="D188FD"/>
                </a:solidFill>
              </a:rPr>
              <a:t>Croatia</a:t>
            </a:r>
            <a:endParaRPr lang="he-IL" sz="1100" dirty="0">
              <a:ln>
                <a:solidFill>
                  <a:schemeClr val="tx1"/>
                </a:solidFill>
              </a:ln>
              <a:solidFill>
                <a:srgbClr val="D188FD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0457C3-A54A-4C37-A4F3-BC20BDD6F4F5}"/>
              </a:ext>
            </a:extLst>
          </p:cNvPr>
          <p:cNvSpPr/>
          <p:nvPr/>
        </p:nvSpPr>
        <p:spPr>
          <a:xfrm>
            <a:off x="9250590" y="380976"/>
            <a:ext cx="714286" cy="39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Key:</a:t>
            </a:r>
          </a:p>
        </p:txBody>
      </p:sp>
    </p:spTree>
    <p:extLst>
      <p:ext uri="{BB962C8B-B14F-4D97-AF65-F5344CB8AC3E}">
        <p14:creationId xmlns:p14="http://schemas.microsoft.com/office/powerpoint/2010/main" val="6773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21292" y="211111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673853" y="2884757"/>
            <a:ext cx="990138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</a:t>
            </a:r>
            <a:r>
              <a:rPr lang="en-US" sz="3600" dirty="0" smtClean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borders</a:t>
            </a:r>
            <a:endParaRPr lang="en-US" sz="3600" dirty="0">
              <a:solidFill>
                <a:schemeClr val="accent1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5058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21292" y="211111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673853" y="2884757"/>
            <a:ext cx="990138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</a:t>
            </a:r>
            <a:r>
              <a:rPr lang="en-US" sz="3600" dirty="0" smtClean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borders</a:t>
            </a:r>
            <a:endParaRPr lang="en-US" sz="3600" dirty="0">
              <a:solidFill>
                <a:schemeClr val="accent1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1787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99786" y="1998066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315152" y="2987072"/>
            <a:ext cx="1164286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historic </a:t>
            </a:r>
            <a:r>
              <a:rPr lang="en-US" sz="32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window of time has expired </a:t>
            </a:r>
            <a:r>
              <a:rPr lang="en-US" sz="32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that allowed for the inclusion of the principle of population transfer as part of the solution to the ethnic conflict between Jews and Arabs.  </a:t>
            </a:r>
            <a:endParaRPr lang="he-IL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2032927" y="1406374"/>
            <a:ext cx="799289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Rejection of population transfer</a:t>
            </a:r>
            <a:endParaRPr lang="he-IL" sz="4000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499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6139" y="1690896"/>
            <a:ext cx="121058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return of the Jewish people to their homeland, to the constitutive territory of their culture, religion and existence should not be seen as an act of injustice.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endParaRPr lang="en-US" sz="2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 the 21</a:t>
            </a:r>
            <a:r>
              <a:rPr lang="en-US" sz="2800" baseline="30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st</a:t>
            </a: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century, ethnic conflicts are not resolved by population transfer.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endParaRPr lang="en-US" sz="2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European Court of Human Rights in Northern Cyprus - There are no injustices in doing more injustice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r>
              <a:rPr lang="he-IL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 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14519" y="328841"/>
            <a:ext cx="11849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Humans are Not a Transferable “Object”</a:t>
            </a:r>
            <a:endParaRPr lang="he-IL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46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67459" y="4758535"/>
            <a:ext cx="37142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he-IL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person is not evicted from his home after half a century</a:t>
            </a:r>
            <a:endParaRPr lang="he-IL" sz="2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35121" y="458882"/>
            <a:ext cx="10328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Correspondence with Reality</a:t>
            </a:r>
            <a:endParaRPr lang="he-IL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013" y="1892163"/>
            <a:ext cx="2813996" cy="2785715"/>
          </a:xfrm>
          <a:prstGeom prst="rect">
            <a:avLst/>
          </a:prstGeom>
        </p:spPr>
      </p:pic>
      <p:pic>
        <p:nvPicPr>
          <p:cNvPr id="6146" name="Picture 2" descr="Time Animation by SMILE on Dribbb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9" y="1892164"/>
            <a:ext cx="3714286" cy="27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751" y="1892163"/>
            <a:ext cx="3912256" cy="278571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8766013" y="4677878"/>
            <a:ext cx="2813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Half a million Israelis in Judea </a:t>
            </a:r>
            <a:r>
              <a:rPr lang="en-US" sz="24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&amp; </a:t>
            </a: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Samaria -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Point of no </a:t>
            </a: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</a:t>
            </a:r>
            <a:r>
              <a:rPr lang="en-US" sz="24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eturn</a:t>
            </a:r>
            <a:endParaRPr lang="he-IL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895850" y="4758535"/>
            <a:ext cx="3363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"5 minutes from </a:t>
            </a:r>
            <a:r>
              <a:rPr lang="en-US" sz="3200" dirty="0" err="1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Kfar</a:t>
            </a: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Saba"</a:t>
            </a:r>
            <a:endParaRPr lang="he-IL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74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81146" y="3491747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545249" y="312791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4801" y="264824"/>
            <a:ext cx="117066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098" y="3689443"/>
            <a:ext cx="31860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Asserting Sovereignty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1549" y="3571257"/>
            <a:ext cx="29273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Promoting Peace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475" y="2534766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7309" y="2503307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6020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281145" y="308808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01113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0917857" y="3491746"/>
            <a:ext cx="918852" cy="0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5222" y="3846744"/>
            <a:ext cx="33928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4000" b="1" dirty="0">
                <a:latin typeface="Assistant Light" panose="00000400000000000000" pitchFamily="2" charset="-79"/>
                <a:ea typeface="Times New Roman" panose="02020603050405020304" pitchFamily="18" charset="0"/>
                <a:cs typeface="Assistant Light" panose="00000400000000000000" pitchFamily="2" charset="-79"/>
              </a:rPr>
              <a:t>?</a:t>
            </a:r>
          </a:p>
        </p:txBody>
      </p:sp>
      <p:sp>
        <p:nvSpPr>
          <p:cNvPr id="24" name="מלבן 23"/>
          <p:cNvSpPr/>
          <p:nvPr/>
        </p:nvSpPr>
        <p:spPr>
          <a:xfrm>
            <a:off x="1291982" y="1851187"/>
            <a:ext cx="3289451" cy="270344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54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083360" y="327991"/>
            <a:ext cx="3747053" cy="652007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" name="מחבר ישר 3"/>
          <p:cNvCxnSpPr/>
          <p:nvPr/>
        </p:nvCxnSpPr>
        <p:spPr>
          <a:xfrm>
            <a:off x="1073423" y="4701208"/>
            <a:ext cx="375699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73423" y="2378764"/>
            <a:ext cx="3756990" cy="662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לבן 8"/>
          <p:cNvSpPr/>
          <p:nvPr/>
        </p:nvSpPr>
        <p:spPr>
          <a:xfrm>
            <a:off x="1565959" y="5024326"/>
            <a:ext cx="2738250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Historical </a:t>
            </a:r>
            <a:r>
              <a:rPr lang="en-US" sz="28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Right</a:t>
            </a: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Begin</a:t>
            </a:r>
            <a:endParaRPr lang="he-IL" sz="30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1214981" y="2882588"/>
            <a:ext cx="3451586" cy="1166848"/>
            <a:chOff x="5014662" y="1846408"/>
            <a:chExt cx="3451586" cy="1166848"/>
          </a:xfrm>
        </p:grpSpPr>
        <p:sp>
          <p:nvSpPr>
            <p:cNvPr id="11" name="מלבן 10"/>
            <p:cNvSpPr/>
            <p:nvPr/>
          </p:nvSpPr>
          <p:spPr>
            <a:xfrm>
              <a:off x="5635748" y="2459258"/>
              <a:ext cx="22317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Netanyahu</a:t>
              </a:r>
              <a:endParaRPr lang="he-IL" sz="30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2" name="מלבן 11"/>
            <p:cNvSpPr/>
            <p:nvPr/>
          </p:nvSpPr>
          <p:spPr>
            <a:xfrm>
              <a:off x="5014662" y="1846408"/>
              <a:ext cx="34515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Security </a:t>
              </a:r>
              <a:r>
                <a:rPr lang="en-US" sz="2800" b="1" dirty="0" smtClean="0">
                  <a:solidFill>
                    <a:srgbClr val="0070C0"/>
                  </a:solidFill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Perception</a:t>
              </a:r>
              <a:endParaRPr lang="he-IL" sz="28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</p:grpSp>
      <p:sp>
        <p:nvSpPr>
          <p:cNvPr id="14" name="מלבן 13"/>
          <p:cNvSpPr/>
          <p:nvPr/>
        </p:nvSpPr>
        <p:spPr>
          <a:xfrm>
            <a:off x="967093" y="991718"/>
            <a:ext cx="404690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 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</a:t>
            </a:r>
            <a:endParaRPr lang="he-IL" sz="3000" b="1" dirty="0">
              <a:solidFill>
                <a:srgbClr val="FF000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368437" y="524451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>
                <a:solidFill>
                  <a:srgbClr val="0070C0"/>
                </a:solidFill>
                <a:latin typeface="Assistant ExtraBold" panose="00000900000000000000" pitchFamily="2" charset="-79"/>
                <a:ea typeface="Times New Roman" panose="02020603050405020304" pitchFamily="18" charset="0"/>
                <a:cs typeface="+mj-cs"/>
              </a:rPr>
              <a:t>1</a:t>
            </a:r>
            <a:endParaRPr lang="he-IL" sz="6000" dirty="0">
              <a:cs typeface="+mj-cs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367249" y="3080194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>
                <a:solidFill>
                  <a:srgbClr val="0070C0"/>
                </a:solidFill>
                <a:latin typeface="Assistant ExtraBold" panose="00000900000000000000" pitchFamily="2" charset="-79"/>
                <a:ea typeface="Times New Roman" panose="02020603050405020304" pitchFamily="18" charset="0"/>
                <a:cs typeface="+mj-cs"/>
              </a:rPr>
              <a:t>2</a:t>
            </a:r>
            <a:endParaRPr lang="he-IL" sz="6000" dirty="0">
              <a:cs typeface="+mj-cs"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368437" y="915873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>
                <a:solidFill>
                  <a:srgbClr val="0070C0"/>
                </a:solidFill>
                <a:latin typeface="Assistant ExtraBold" panose="00000900000000000000" pitchFamily="2" charset="-79"/>
                <a:ea typeface="Times New Roman" panose="02020603050405020304" pitchFamily="18" charset="0"/>
                <a:cs typeface="+mj-cs"/>
              </a:rPr>
              <a:t>3</a:t>
            </a:r>
            <a:endParaRPr lang="he-IL" sz="6000" dirty="0">
              <a:cs typeface="+mj-cs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5717025" y="2637703"/>
            <a:ext cx="51033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Components of the Israeli Argument</a:t>
            </a:r>
            <a:endParaRPr lang="he-IL" sz="38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01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21292" y="211111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673853" y="2884757"/>
            <a:ext cx="990138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</a:t>
            </a:r>
            <a:r>
              <a:rPr lang="en-US" sz="3600" dirty="0" smtClean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borders</a:t>
            </a:r>
            <a:endParaRPr lang="en-US" sz="3600" dirty="0">
              <a:solidFill>
                <a:schemeClr val="accent1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091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21292" y="211111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673853" y="2884757"/>
            <a:ext cx="99013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Changing </a:t>
            </a:r>
            <a:r>
              <a:rPr lang="en-US" sz="3600" dirty="0" smtClean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borders</a:t>
            </a:r>
            <a:endParaRPr lang="en-US" sz="3600" dirty="0">
              <a:solidFill>
                <a:schemeClr val="accent1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Denial of population transfer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accent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missiles and 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0557" y="592509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580" y="130039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214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08546" y="1729174"/>
            <a:ext cx="1191701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More and more factors in the Middle East are </a:t>
            </a: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adopting worldviews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 beliefs from the 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11</a:t>
            </a:r>
            <a:r>
              <a:rPr lang="en-US" sz="3600" baseline="300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 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century 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 developing access to 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21</a:t>
            </a:r>
            <a:r>
              <a:rPr lang="en-US" sz="3600" baseline="300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st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century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technologies.</a:t>
            </a:r>
            <a:endParaRPr lang="he-IL" sz="3600" dirty="0">
              <a:solidFill>
                <a:srgbClr val="FF000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08546" y="215116"/>
            <a:ext cx="11325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Regional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Demilitarization of Rockets and Missiles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Changing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Reality</a:t>
            </a:r>
            <a:endParaRPr lang="he-I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67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26029" y="2101086"/>
            <a:ext cx="113331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Lebanon 2006 | The transfer of the battlefield to the heart of the large population centers (UN Resolution 1701 - international farce)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Gaza 2009 | From Singapore to Somalia; Palestinian missile storehouse.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Syria 2013 | Disarmament of chemical weapons</a:t>
            </a: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</a:t>
            </a:r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Hague 2014 | The status of the Palestinians in the Hague ties Israel’s </a:t>
            </a:r>
            <a:r>
              <a:rPr lang="en-US" sz="28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hands.</a:t>
            </a:r>
            <a:endParaRPr lang="he-IL" sz="2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728601" y="229240"/>
            <a:ext cx="10328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Regional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Demilitarization of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rockets and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issiles I  Landmarks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מחבר ישר 3"/>
          <p:cNvCxnSpPr/>
          <p:nvPr/>
        </p:nvCxnSpPr>
        <p:spPr>
          <a:xfrm>
            <a:off x="226029" y="4048753"/>
            <a:ext cx="10336696" cy="19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8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34" y="-4764"/>
            <a:ext cx="4772025" cy="684847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25" y="-4763"/>
            <a:ext cx="4752975" cy="6858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877" y="-1"/>
            <a:ext cx="4752975" cy="6848475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3329609" y="3428999"/>
            <a:ext cx="417443" cy="3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3627784" y="877955"/>
            <a:ext cx="221042" cy="3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7178434" y="3428999"/>
            <a:ext cx="417443" cy="3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11216930" y="778564"/>
            <a:ext cx="719966" cy="3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10925486" y="3428999"/>
            <a:ext cx="733114" cy="39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4839366" y="4762"/>
            <a:ext cx="230540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100" b="1" dirty="0">
                <a:latin typeface="Aharoni" panose="02010803020104030203" pitchFamily="2" charset="-79"/>
                <a:cs typeface="Aharoni" panose="02010803020104030203" pitchFamily="2" charset="-79"/>
              </a:rPr>
              <a:t>Missile ranges from Lebanon</a:t>
            </a:r>
            <a:endParaRPr lang="he-IL" sz="1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5786" y="-4764"/>
            <a:ext cx="1993238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100" b="1" dirty="0">
                <a:latin typeface="Aharoni" panose="02010803020104030203" pitchFamily="2" charset="-79"/>
                <a:cs typeface="Aharoni" panose="02010803020104030203" pitchFamily="2" charset="-79"/>
              </a:rPr>
              <a:t>Missile ranges from Gaza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5835" y="4762"/>
            <a:ext cx="385377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100" b="1" dirty="0">
                <a:latin typeface="Aharoni" panose="02010803020104030203" pitchFamily="2" charset="-79"/>
                <a:cs typeface="Aharoni" panose="02010803020104030203" pitchFamily="2" charset="-79"/>
              </a:rPr>
              <a:t>Missile ranges from Judea and Samaria(west bank</a:t>
            </a:r>
            <a:r>
              <a:rPr lang="en-US" sz="1100" dirty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he-IL" sz="11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4330" y="4584031"/>
            <a:ext cx="9384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8100670" y="4584031"/>
            <a:ext cx="9384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481787" y="4584031"/>
            <a:ext cx="9384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7" name="TextBox 16"/>
          <p:cNvSpPr txBox="1"/>
          <p:nvPr/>
        </p:nvSpPr>
        <p:spPr>
          <a:xfrm>
            <a:off x="10352462" y="314517"/>
            <a:ext cx="112902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Lebanon </a:t>
            </a:r>
            <a:endParaRPr lang="he-I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2110" y="402327"/>
            <a:ext cx="93590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Lebanon </a:t>
            </a:r>
            <a:endParaRPr lang="he-I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5058" y="275897"/>
            <a:ext cx="91741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Lebanon</a:t>
            </a:r>
            <a:r>
              <a:rPr lang="en-US" sz="1400" dirty="0"/>
              <a:t> </a:t>
            </a:r>
            <a:endParaRPr lang="he-IL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1774" y="1963536"/>
            <a:ext cx="1873526" cy="276999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sea </a:t>
            </a:r>
            <a:endParaRPr lang="he-IL" sz="12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6973" y="2180622"/>
            <a:ext cx="2031134" cy="276999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sea </a:t>
            </a:r>
            <a:endParaRPr lang="he-IL" sz="12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95385" y="2227255"/>
            <a:ext cx="1986552" cy="276999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sea </a:t>
            </a:r>
            <a:endParaRPr lang="he-IL" sz="12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94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629478" y="2224495"/>
            <a:ext cx="94918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28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Israel | The loss of deterrence in the south directly affects the erosion of deterrence on the northern front against Iran and Hezbollah – the most significant threat to Israel.</a:t>
            </a:r>
          </a:p>
          <a:p>
            <a:pPr lvl="0" algn="just">
              <a:spcAft>
                <a:spcPts val="0"/>
              </a:spcAft>
            </a:pPr>
            <a:endParaRPr lang="en-US" sz="2800" dirty="0" smtClean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lvl="0" algn="just"/>
            <a:r>
              <a:rPr lang="en-US" sz="28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World | The international community’s delaying in the issue of demilitarization of the region could, sooner than we know, expose other regions of the world to a similar threat. </a:t>
            </a:r>
            <a:endParaRPr lang="en-US" sz="2800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5" name="מלבן 2"/>
          <p:cNvSpPr/>
          <p:nvPr/>
        </p:nvSpPr>
        <p:spPr>
          <a:xfrm>
            <a:off x="516195" y="586747"/>
            <a:ext cx="10328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Regional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Demilitarization of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rockets and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issiles I  The Threat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36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מחבר חץ ישר 1"/>
          <p:cNvCxnSpPr/>
          <p:nvPr/>
        </p:nvCxnSpPr>
        <p:spPr>
          <a:xfrm flipH="1" flipV="1">
            <a:off x="9581322" y="2410768"/>
            <a:ext cx="993913" cy="756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/>
          <p:cNvCxnSpPr/>
          <p:nvPr/>
        </p:nvCxnSpPr>
        <p:spPr>
          <a:xfrm>
            <a:off x="9599786" y="1998066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חץ ישר 6"/>
          <p:cNvCxnSpPr/>
          <p:nvPr/>
        </p:nvCxnSpPr>
        <p:spPr>
          <a:xfrm flipH="1">
            <a:off x="238539" y="2410768"/>
            <a:ext cx="9342783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/>
          <p:cNvSpPr/>
          <p:nvPr/>
        </p:nvSpPr>
        <p:spPr>
          <a:xfrm>
            <a:off x="785191" y="2847410"/>
            <a:ext cx="88145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Demilitarization of the region from rockets and missiles whose entire purpose is to harm the civilian population.</a:t>
            </a:r>
            <a:endParaRPr lang="he-IL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0" y="1020189"/>
            <a:ext cx="9031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Demilitarization of the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Region From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Rockets and Missiles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8615" y="376652"/>
            <a:ext cx="47533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Plan</a:t>
            </a:r>
            <a:endParaRPr lang="he-I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2638" y="1084538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815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78296" y="674883"/>
            <a:ext cx="11638722" cy="5667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“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Significant improvements for the people in Gaza will not occur until there is a ceasefire with Israel, the </a:t>
            </a:r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full demilitarization of Gaza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, and a governance structure that allows the international community to safely and comfortably put new money into investments that will not be destroyed by predictable future conflicts.”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rgbClr val="0070C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Peace to Prosperity, Sec. 4: ‘Borders’, p.12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n-US" i="1" dirty="0">
              <a:solidFill>
                <a:srgbClr val="0070C0"/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“The international community should be willing to provide compensation in the form of major investment for a complete and verifiable demilitarization of Gaza.”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Peace to Prosperity, Sec. 9: ‘Gaza Criteria’, p.26</a:t>
            </a:r>
          </a:p>
        </p:txBody>
      </p:sp>
    </p:spTree>
    <p:extLst>
      <p:ext uri="{BB962C8B-B14F-4D97-AF65-F5344CB8AC3E}">
        <p14:creationId xmlns:p14="http://schemas.microsoft.com/office/powerpoint/2010/main" val="1932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V="1">
            <a:off x="577516" y="3409373"/>
            <a:ext cx="10708105" cy="12527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351934" y="312119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98517" y="3616421"/>
            <a:ext cx="27347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Asserting Sovereignty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7702" y="3571258"/>
            <a:ext cx="292737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the Realization of Peace </a:t>
            </a:r>
            <a:endParaRPr lang="he-IL" sz="2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213" y="2430511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0434" y="2523888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2551" y="2453687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479884" y="3094798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45839" y="2499948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0898510" y="3401805"/>
            <a:ext cx="1093082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10842" y="3614722"/>
            <a:ext cx="3310084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3400" b="1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New National Strategy </a:t>
            </a:r>
            <a:endParaRPr lang="he-IL" sz="3400" b="1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E369C-95C4-4485-84A9-C8C01D951F74}"/>
              </a:ext>
            </a:extLst>
          </p:cNvPr>
          <p:cNvSpPr txBox="1"/>
          <p:nvPr/>
        </p:nvSpPr>
        <p:spPr>
          <a:xfrm>
            <a:off x="346213" y="277193"/>
            <a:ext cx="11499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4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>
            <a:cxnSpLocks/>
          </p:cNvCxnSpPr>
          <p:nvPr/>
        </p:nvCxnSpPr>
        <p:spPr>
          <a:xfrm flipH="1">
            <a:off x="1281147" y="3909201"/>
            <a:ext cx="9905075" cy="46171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1280749" y="353863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1186222" y="3481905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9742254" y="3502148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7747" y="298173"/>
            <a:ext cx="114995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On the Way to a State – The State that is on the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Way - Border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</a:t>
            </a:r>
            <a:endParaRPr lang="he-IL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489433" y="2332967"/>
            <a:ext cx="1582632" cy="1121928"/>
            <a:chOff x="468293" y="2576274"/>
            <a:chExt cx="1582632" cy="1121928"/>
          </a:xfrm>
        </p:grpSpPr>
        <p:sp>
          <p:nvSpPr>
            <p:cNvPr id="9" name="TextBox 8"/>
            <p:cNvSpPr txBox="1"/>
            <p:nvPr/>
          </p:nvSpPr>
          <p:spPr>
            <a:xfrm>
              <a:off x="468293" y="2576274"/>
              <a:ext cx="158263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San Remo Conference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756" y="3113427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3" action="ppaction://hlinksldjump"/>
                </a:rPr>
                <a:t>1920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84938" y="2940555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1240144" y="3901634"/>
            <a:ext cx="800870" cy="7567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קבוצה 3"/>
          <p:cNvGrpSpPr/>
          <p:nvPr/>
        </p:nvGrpSpPr>
        <p:grpSpPr>
          <a:xfrm>
            <a:off x="1494971" y="4351192"/>
            <a:ext cx="2147843" cy="1116650"/>
            <a:chOff x="2045420" y="4351192"/>
            <a:chExt cx="1597394" cy="1116650"/>
          </a:xfrm>
        </p:grpSpPr>
        <p:sp>
          <p:nvSpPr>
            <p:cNvPr id="18" name="TextBox 17"/>
            <p:cNvSpPr txBox="1"/>
            <p:nvPr/>
          </p:nvSpPr>
          <p:spPr>
            <a:xfrm>
              <a:off x="2045420" y="4883067"/>
              <a:ext cx="159739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Detachment of East </a:t>
              </a:r>
              <a:r>
                <a:rPr lang="en-US" sz="1600" dirty="0" smtClean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Trans Jordan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29809" y="435119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4" action="ppaction://hlinksldjump"/>
                </a:rPr>
                <a:t>1922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20" name="מחבר ישר 19"/>
          <p:cNvCxnSpPr/>
          <p:nvPr/>
        </p:nvCxnSpPr>
        <p:spPr>
          <a:xfrm>
            <a:off x="8403390" y="3502149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קבוצה 15"/>
          <p:cNvGrpSpPr/>
          <p:nvPr/>
        </p:nvGrpSpPr>
        <p:grpSpPr>
          <a:xfrm>
            <a:off x="3141786" y="2234956"/>
            <a:ext cx="1886140" cy="1181179"/>
            <a:chOff x="3141786" y="2576574"/>
            <a:chExt cx="1886140" cy="902161"/>
          </a:xfrm>
        </p:grpSpPr>
        <p:sp>
          <p:nvSpPr>
            <p:cNvPr id="23" name="TextBox 22"/>
            <p:cNvSpPr txBox="1"/>
            <p:nvPr/>
          </p:nvSpPr>
          <p:spPr>
            <a:xfrm>
              <a:off x="3141786" y="2576574"/>
              <a:ext cx="1886140" cy="4936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UN Resolution 181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76308" y="3032095"/>
              <a:ext cx="1305341" cy="4466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5" action="ppaction://hlinksldjump"/>
                </a:rPr>
                <a:t>1947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25" name="מחבר ישר 24"/>
          <p:cNvCxnSpPr/>
          <p:nvPr/>
        </p:nvCxnSpPr>
        <p:spPr>
          <a:xfrm>
            <a:off x="6942740" y="3529535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קבוצה 37"/>
          <p:cNvGrpSpPr/>
          <p:nvPr/>
        </p:nvGrpSpPr>
        <p:grpSpPr>
          <a:xfrm>
            <a:off x="3908884" y="4663418"/>
            <a:ext cx="3183226" cy="1386517"/>
            <a:chOff x="5634621" y="3969202"/>
            <a:chExt cx="2404889" cy="1386517"/>
          </a:xfrm>
        </p:grpSpPr>
        <p:sp>
          <p:nvSpPr>
            <p:cNvPr id="26" name="TextBox 25"/>
            <p:cNvSpPr txBox="1"/>
            <p:nvPr/>
          </p:nvSpPr>
          <p:spPr>
            <a:xfrm>
              <a:off x="5634621" y="3969202"/>
              <a:ext cx="2404889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The War </a:t>
              </a:r>
              <a:r>
                <a:rPr lang="en-US" dirty="0" smtClean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of Establishment of a </a:t>
              </a:r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State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  <a:p>
              <a:pPr algn="ctr" rtl="1"/>
              <a:r>
                <a:rPr lang="en-US" dirty="0" smtClean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Independence</a:t>
              </a:r>
              <a:endParaRPr lang="en-US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78429" y="4770944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6" action="ppaction://hlinksldjump"/>
                </a:rPr>
                <a:t>1948-9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28" name="מחבר ישר 27"/>
          <p:cNvCxnSpPr/>
          <p:nvPr/>
        </p:nvCxnSpPr>
        <p:spPr>
          <a:xfrm>
            <a:off x="5613812" y="3538634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קבוצה 38"/>
          <p:cNvGrpSpPr/>
          <p:nvPr/>
        </p:nvGrpSpPr>
        <p:grpSpPr>
          <a:xfrm>
            <a:off x="6267720" y="2380453"/>
            <a:ext cx="1404336" cy="936768"/>
            <a:chOff x="4944039" y="4354283"/>
            <a:chExt cx="1404336" cy="936768"/>
          </a:xfrm>
        </p:grpSpPr>
        <p:sp>
          <p:nvSpPr>
            <p:cNvPr id="29" name="TextBox 28"/>
            <p:cNvSpPr txBox="1"/>
            <p:nvPr/>
          </p:nvSpPr>
          <p:spPr>
            <a:xfrm>
              <a:off x="4944039" y="4921719"/>
              <a:ext cx="140433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Sinai War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44039" y="4354283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1956</a:t>
              </a:r>
            </a:p>
          </p:txBody>
        </p:sp>
      </p:grpSp>
      <p:cxnSp>
        <p:nvCxnSpPr>
          <p:cNvPr id="31" name="מחבר ישר 30"/>
          <p:cNvCxnSpPr/>
          <p:nvPr/>
        </p:nvCxnSpPr>
        <p:spPr>
          <a:xfrm>
            <a:off x="4193176" y="35386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קבוצה 39"/>
          <p:cNvGrpSpPr/>
          <p:nvPr/>
        </p:nvGrpSpPr>
        <p:grpSpPr>
          <a:xfrm>
            <a:off x="7750719" y="4371031"/>
            <a:ext cx="1432585" cy="1157047"/>
            <a:chOff x="3424795" y="4004532"/>
            <a:chExt cx="1432585" cy="1157047"/>
          </a:xfrm>
        </p:grpSpPr>
        <p:sp>
          <p:nvSpPr>
            <p:cNvPr id="32" name="TextBox 31"/>
            <p:cNvSpPr txBox="1"/>
            <p:nvPr/>
          </p:nvSpPr>
          <p:spPr>
            <a:xfrm>
              <a:off x="3477444" y="451524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Six Day War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4795" y="40045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7" action="ppaction://hlinksldjump"/>
                </a:rPr>
                <a:t>1967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34" name="מחבר ישר 33"/>
          <p:cNvCxnSpPr/>
          <p:nvPr/>
        </p:nvCxnSpPr>
        <p:spPr>
          <a:xfrm>
            <a:off x="2844117" y="35386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קבוצה 40"/>
          <p:cNvGrpSpPr/>
          <p:nvPr/>
        </p:nvGrpSpPr>
        <p:grpSpPr>
          <a:xfrm>
            <a:off x="8414739" y="2421265"/>
            <a:ext cx="2214019" cy="784375"/>
            <a:chOff x="8525110" y="2935417"/>
            <a:chExt cx="2214019" cy="784375"/>
          </a:xfrm>
        </p:grpSpPr>
        <p:sp>
          <p:nvSpPr>
            <p:cNvPr id="35" name="TextBox 34"/>
            <p:cNvSpPr txBox="1"/>
            <p:nvPr/>
          </p:nvSpPr>
          <p:spPr>
            <a:xfrm>
              <a:off x="8525110" y="2935417"/>
              <a:ext cx="22140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War of Attrition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84291" y="3196572"/>
              <a:ext cx="189565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28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1967-70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502564" y="2074390"/>
            <a:ext cx="137993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Yom Kippur War</a:t>
            </a:r>
            <a:endParaRPr lang="he-I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53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8564439" y="819140"/>
            <a:ext cx="3248047" cy="59258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/>
          <p:cNvSpPr/>
          <p:nvPr/>
        </p:nvSpPr>
        <p:spPr>
          <a:xfrm>
            <a:off x="8624222" y="781241"/>
            <a:ext cx="3147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Thus Satan said: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besieged one – how can I overcome him?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has courage, talent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the implements of war and resourcefulness.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he said: I will not take away his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I shall not curb him with bit and bridle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I will not bring him to cowardice,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I shall not weaken his hands as in days of yore.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 this shall I do: I will dull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cause him to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justice of his cause.</a:t>
            </a:r>
          </a:p>
          <a:p>
            <a:pPr algn="ctr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Poem by </a:t>
            </a:r>
            <a:r>
              <a:rPr lang="en-US" sz="1600" i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Natan</a:t>
            </a:r>
            <a:r>
              <a:rPr lang="en-US" sz="1600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Altherman</a:t>
            </a:r>
            <a:endParaRPr lang="en-US" sz="1600" i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404173" y="261446"/>
            <a:ext cx="7044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Sky is White with Terror</a:t>
            </a:r>
            <a:endParaRPr lang="he-I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05" y="1612237"/>
            <a:ext cx="7715892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Political </a:t>
            </a:r>
            <a:r>
              <a:rPr lang="en-US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Chaos 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Israel, the United States, and Europe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lobal 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lang="en-US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andemic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Technological </a:t>
            </a:r>
            <a:r>
              <a:rPr lang="en-US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Acceleration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Strengthening of China, Russia and Iran.</a:t>
            </a:r>
            <a:endParaRPr lang="he-IL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535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5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 Remo conference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8" y="-2907"/>
            <a:ext cx="10363200" cy="68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6218" y="0"/>
            <a:ext cx="11260616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1920 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San Remo Conference</a:t>
            </a:r>
            <a:endParaRPr lang="he-IL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87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84935" y="1720702"/>
            <a:ext cx="10529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Mandates instead of </a:t>
            </a:r>
            <a:r>
              <a:rPr lang="en-US" sz="24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Colonialism </a:t>
            </a: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(Wilson).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British Mandate in Mesopotamia and Israel, and French Mandate.</a:t>
            </a:r>
          </a:p>
          <a:p>
            <a:pPr marL="742950" lvl="0" indent="-742950" algn="l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political entity and a national home for the Jewish people will be established in the territory of the Palestine Mandate.</a:t>
            </a:r>
            <a:endParaRPr lang="he-IL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81" y="282820"/>
            <a:ext cx="9108755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1920 </a:t>
            </a:r>
            <a:r>
              <a:rPr lang="en-US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San Remo Conference</a:t>
            </a:r>
            <a:endParaRPr lang="he-IL" sz="4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2" name="Picture 4" descr="יחסי הממלכה המאוחדת–צרפת – ויקיפדי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442"/>
            <a:ext cx="1747116" cy="8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lag of Franc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16" y="5974740"/>
            <a:ext cx="1414608" cy="8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lag of Italy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984442"/>
            <a:ext cx="1339623" cy="8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ag of Japan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23" y="5972167"/>
            <a:ext cx="1308677" cy="8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lag of Greece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48" y="5988440"/>
            <a:ext cx="1339623" cy="8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lag of Belgium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35" y="5983202"/>
            <a:ext cx="1405372" cy="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lag of the United States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416" y="5983202"/>
            <a:ext cx="1634775" cy="8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1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1" y="209636"/>
            <a:ext cx="11780129" cy="6663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696308">
            <a:off x="10443410" y="2134908"/>
            <a:ext cx="890337" cy="707886"/>
          </a:xfrm>
          <a:prstGeom prst="rect">
            <a:avLst/>
          </a:prstGeom>
          <a:solidFill>
            <a:srgbClr val="9ACED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Iran 1946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4771" y="2082738"/>
            <a:ext cx="900000" cy="707886"/>
          </a:xfrm>
          <a:prstGeom prst="rect">
            <a:avLst/>
          </a:prstGeom>
          <a:solidFill>
            <a:srgbClr val="FE9A9A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Syria </a:t>
            </a:r>
          </a:p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1946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229" y="3526342"/>
            <a:ext cx="2613350" cy="338554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Sea </a:t>
            </a:r>
            <a:endParaRPr lang="he-IL" sz="16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222" y="1842519"/>
            <a:ext cx="1048730" cy="707886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Cyprus</a:t>
            </a:r>
          </a:p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1946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1778" y="4271211"/>
            <a:ext cx="1058780" cy="707886"/>
          </a:xfrm>
          <a:prstGeom prst="rect">
            <a:avLst/>
          </a:prstGeom>
          <a:solidFill>
            <a:srgbClr val="75B6F9"/>
          </a:solidFill>
        </p:spPr>
        <p:txBody>
          <a:bodyPr wrap="square" rtlCol="1">
            <a:sp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Israel </a:t>
            </a:r>
          </a:p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1948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443" y="2997020"/>
            <a:ext cx="1337510" cy="646331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Lebanon </a:t>
            </a:r>
          </a:p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1943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5334" y="2329604"/>
            <a:ext cx="737381" cy="707886"/>
          </a:xfrm>
          <a:prstGeom prst="rect">
            <a:avLst/>
          </a:prstGeom>
          <a:solidFill>
            <a:srgbClr val="99C6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Iraq 1932  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2864" y="5772239"/>
            <a:ext cx="1463288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Saudi Arabia 1932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53657" y="5721194"/>
            <a:ext cx="962764" cy="830997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The Arabian Sea</a:t>
            </a:r>
            <a:endParaRPr lang="he-IL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8821" y="5772239"/>
            <a:ext cx="1134836" cy="707886"/>
          </a:xfrm>
          <a:prstGeom prst="rect">
            <a:avLst/>
          </a:prstGeom>
          <a:solidFill>
            <a:srgbClr val="9ACED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Kuwait 1961 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8105" y="3948045"/>
            <a:ext cx="1710117" cy="707886"/>
          </a:xfrm>
          <a:prstGeom prst="rect">
            <a:avLst/>
          </a:prstGeom>
          <a:solidFill>
            <a:srgbClr val="99C6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Transjordan 1946</a:t>
            </a:r>
            <a:endParaRPr lang="he-I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2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955" y="0"/>
            <a:ext cx="7547837" cy="6858000"/>
          </a:xfrm>
          <a:prstGeom prst="rect">
            <a:avLst/>
          </a:prstGeom>
        </p:spPr>
      </p:pic>
      <p:sp>
        <p:nvSpPr>
          <p:cNvPr id="3" name="חץ שמאלה 2">
            <a:hlinkClick r:id="rId4" action="ppaction://hlinksldjump"/>
          </p:cNvPr>
          <p:cNvSpPr/>
          <p:nvPr/>
        </p:nvSpPr>
        <p:spPr>
          <a:xfrm>
            <a:off x="267271" y="154176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4178955" y="1701241"/>
            <a:ext cx="1606868" cy="784830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5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Sea </a:t>
            </a:r>
            <a:endParaRPr lang="he-IL" sz="15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7827" y="5895473"/>
            <a:ext cx="13707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11045002" y="478644"/>
            <a:ext cx="89835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Iraq 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1745" y="962527"/>
            <a:ext cx="79408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Syria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4107" y="433780"/>
            <a:ext cx="12198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Lebanon</a:t>
            </a:r>
            <a:endParaRPr lang="he-I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8874" y="5726196"/>
            <a:ext cx="159620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Saudi Arabia</a:t>
            </a:r>
            <a:endParaRPr lang="he-IL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0116" y="3294236"/>
            <a:ext cx="1046747" cy="338554"/>
          </a:xfrm>
          <a:prstGeom prst="rect">
            <a:avLst/>
          </a:prstGeom>
          <a:solidFill>
            <a:srgbClr val="E1E1E1"/>
          </a:solidFill>
        </p:spPr>
        <p:txBody>
          <a:bodyPr wrap="square" rtlCol="1">
            <a:spAutoFit/>
          </a:bodyPr>
          <a:lstStyle/>
          <a:p>
            <a:r>
              <a:rPr lang="en-US" sz="1600" u="sng" dirty="0">
                <a:latin typeface="Aharoni" panose="02010803020104030203" pitchFamily="2" charset="-79"/>
                <a:cs typeface="Aharoni" panose="02010803020104030203" pitchFamily="2" charset="-79"/>
              </a:rPr>
              <a:t>Legend</a:t>
            </a:r>
            <a:endParaRPr lang="he-IL" sz="16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73910" y="4079272"/>
            <a:ext cx="1307444" cy="246221"/>
          </a:xfrm>
          <a:prstGeom prst="rect">
            <a:avLst/>
          </a:prstGeom>
          <a:solidFill>
            <a:srgbClr val="E1E1E1"/>
          </a:solidFill>
        </p:spPr>
        <p:txBody>
          <a:bodyPr wrap="square" rtlCol="1">
            <a:spAutoFit/>
          </a:bodyPr>
          <a:lstStyle/>
          <a:p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Israel today </a:t>
            </a:r>
            <a:endParaRPr lang="he-IL" sz="1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2873" y="3559537"/>
            <a:ext cx="3187532" cy="369332"/>
          </a:xfrm>
          <a:prstGeom prst="rect">
            <a:avLst/>
          </a:prstGeom>
          <a:solidFill>
            <a:srgbClr val="E1E1E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00" dirty="0">
                <a:latin typeface="Aharoni" panose="02010803020104030203" pitchFamily="2" charset="-79"/>
                <a:cs typeface="Aharoni" panose="02010803020104030203" pitchFamily="2" charset="-79"/>
              </a:rPr>
              <a:t>Proposal of the Zionist Congress to the Paris Congress of 1922</a:t>
            </a:r>
            <a:endParaRPr lang="he-IL" sz="9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0574" y="3906580"/>
            <a:ext cx="1548062" cy="246221"/>
          </a:xfrm>
          <a:prstGeom prst="rect">
            <a:avLst/>
          </a:prstGeom>
          <a:solidFill>
            <a:srgbClr val="E1E1E1"/>
          </a:solidFill>
        </p:spPr>
        <p:txBody>
          <a:bodyPr wrap="square" rtlCol="1">
            <a:spAutoFit/>
          </a:bodyPr>
          <a:lstStyle/>
          <a:p>
            <a:r>
              <a:rPr lang="en-US" sz="1000" dirty="0">
                <a:latin typeface="Aharoni" panose="02010803020104030203" pitchFamily="2" charset="-79"/>
                <a:cs typeface="Aharoni" panose="02010803020104030203" pitchFamily="2" charset="-79"/>
              </a:rPr>
              <a:t>The British mandate </a:t>
            </a:r>
            <a:endParaRPr lang="he-IL" sz="1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70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46" y="0"/>
            <a:ext cx="66017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8312" y="172670"/>
            <a:ext cx="6410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SemiBold" panose="00000700000000000000" pitchFamily="2" charset="-79"/>
                <a:cs typeface="Assistant SemiBold" panose="00000700000000000000" pitchFamily="2" charset="-79"/>
              </a:rPr>
              <a:t>1922</a:t>
            </a:r>
          </a:p>
        </p:txBody>
      </p:sp>
      <p:sp>
        <p:nvSpPr>
          <p:cNvPr id="4" name="חץ שמאלה 3">
            <a:hlinkClick r:id="rId4" action="ppaction://hlinksldjump"/>
          </p:cNvPr>
          <p:cNvSpPr/>
          <p:nvPr/>
        </p:nvSpPr>
        <p:spPr>
          <a:xfrm>
            <a:off x="267271" y="154176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5639489" y="993606"/>
            <a:ext cx="476660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Syria</a:t>
            </a:r>
            <a:endParaRPr lang="he-IL" sz="1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6296" y="459189"/>
            <a:ext cx="5674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Lebanon</a:t>
            </a:r>
            <a:endParaRPr lang="he-IL" sz="1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97906" y="566635"/>
            <a:ext cx="567451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Iraq</a:t>
            </a:r>
            <a:endParaRPr lang="he-IL" sz="1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7968" y="5884482"/>
            <a:ext cx="970724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000" b="1" dirty="0"/>
              <a:t>Saudi </a:t>
            </a:r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Arabia</a:t>
            </a:r>
            <a:endParaRPr lang="he-IL" sz="1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830" y="5815231"/>
            <a:ext cx="1399962" cy="2923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</a:p>
          <a:p>
            <a:pPr algn="ctr"/>
            <a:r>
              <a:rPr lang="en-US" sz="900" b="1" dirty="0">
                <a:latin typeface="Aharoni" panose="02010803020104030203" pitchFamily="2" charset="-79"/>
                <a:cs typeface="Aharoni" panose="02010803020104030203" pitchFamily="2" charset="-79"/>
              </a:rPr>
              <a:t>(Sinai Peninsula)</a:t>
            </a:r>
            <a:endParaRPr lang="he-IL" sz="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 rot="20256507">
            <a:off x="2530762" y="1313287"/>
            <a:ext cx="1075674" cy="369332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00" b="1" dirty="0">
                <a:solidFill>
                  <a:srgbClr val="1466D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Mediterranean</a:t>
            </a:r>
            <a:r>
              <a:rPr lang="en-US" sz="900" b="1" dirty="0">
                <a:solidFill>
                  <a:srgbClr val="1466D9"/>
                </a:solidFill>
              </a:rPr>
              <a:t> Sea</a:t>
            </a:r>
            <a:endParaRPr lang="he-IL" sz="900" b="1" dirty="0">
              <a:solidFill>
                <a:srgbClr val="1466D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5296" y="2885120"/>
            <a:ext cx="664725" cy="123111"/>
          </a:xfrm>
          <a:prstGeom prst="rect">
            <a:avLst/>
          </a:prstGeom>
          <a:solidFill>
            <a:srgbClr val="99C6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800" b="1" dirty="0">
                <a:latin typeface="Aharoni" panose="02010803020104030203" pitchFamily="2" charset="-79"/>
                <a:cs typeface="Aharoni" panose="02010803020104030203" pitchFamily="2" charset="-79"/>
              </a:rPr>
              <a:t>Jerusalem</a:t>
            </a:r>
            <a:endParaRPr lang="he-IL" sz="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4777" y="3257198"/>
            <a:ext cx="664725" cy="123111"/>
          </a:xfrm>
          <a:prstGeom prst="rect">
            <a:avLst/>
          </a:prstGeom>
          <a:solidFill>
            <a:srgbClr val="99C6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800" b="1" dirty="0">
                <a:latin typeface="Aharoni" panose="02010803020104030203" pitchFamily="2" charset="-79"/>
                <a:cs typeface="Aharoni" panose="02010803020104030203" pitchFamily="2" charset="-79"/>
              </a:rPr>
              <a:t>Hebron</a:t>
            </a:r>
            <a:endParaRPr lang="he-IL" sz="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74105" y="4687920"/>
            <a:ext cx="841869" cy="153888"/>
          </a:xfrm>
          <a:prstGeom prst="rect">
            <a:avLst/>
          </a:prstGeom>
          <a:solidFill>
            <a:srgbClr val="FE9A9A"/>
          </a:solidFill>
        </p:spPr>
        <p:txBody>
          <a:bodyPr wrap="square" lIns="0" tIns="0" rIns="0" bIns="0" rtlCol="1">
            <a:spAutoFit/>
          </a:bodyPr>
          <a:lstStyle/>
          <a:p>
            <a:r>
              <a:rPr lang="en-US" sz="1000" b="1" dirty="0">
                <a:latin typeface="Aharoni" panose="02010803020104030203" pitchFamily="2" charset="-79"/>
                <a:cs typeface="Aharoni" panose="02010803020104030203" pitchFamily="2" charset="-79"/>
              </a:rPr>
              <a:t>Transjordan</a:t>
            </a:r>
            <a:endParaRPr lang="he-IL" sz="1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 rot="20422642">
            <a:off x="7436241" y="2648484"/>
            <a:ext cx="970724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900" dirty="0">
                <a:latin typeface="Aharoni" panose="02010803020104030203" pitchFamily="2" charset="-79"/>
                <a:cs typeface="Aharoni" panose="02010803020104030203" pitchFamily="2" charset="-79"/>
              </a:rPr>
              <a:t>Until 1965</a:t>
            </a:r>
            <a:endParaRPr lang="he-IL" sz="9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 rot="518793">
            <a:off x="5239767" y="1902568"/>
            <a:ext cx="799444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r>
              <a:rPr lang="en-US" sz="900" dirty="0">
                <a:latin typeface="Aharoni" panose="02010803020104030203" pitchFamily="2" charset="-79"/>
                <a:cs typeface="Aharoni" panose="02010803020104030203" pitchFamily="2" charset="-79"/>
              </a:rPr>
              <a:t>1931 - Present</a:t>
            </a:r>
            <a:endParaRPr lang="he-IL" sz="9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 rot="3957337">
            <a:off x="7968978" y="1309538"/>
            <a:ext cx="1974933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900" dirty="0"/>
              <a:t>Until </a:t>
            </a:r>
            <a:r>
              <a:rPr lang="en-US" sz="1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1944</a:t>
            </a:r>
          </a:p>
        </p:txBody>
      </p:sp>
      <p:sp>
        <p:nvSpPr>
          <p:cNvPr id="18" name="TextBox 17"/>
          <p:cNvSpPr txBox="1"/>
          <p:nvPr/>
        </p:nvSpPr>
        <p:spPr>
          <a:xfrm rot="21270645">
            <a:off x="6121756" y="6524650"/>
            <a:ext cx="721498" cy="1384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900" dirty="0">
                <a:latin typeface="Aharoni" panose="02010803020104030203" pitchFamily="2" charset="-79"/>
                <a:cs typeface="Aharoni" panose="02010803020104030203" pitchFamily="2" charset="-79"/>
              </a:rPr>
              <a:t>Until</a:t>
            </a:r>
            <a:r>
              <a:rPr lang="en-US" sz="900" dirty="0"/>
              <a:t> </a:t>
            </a:r>
            <a:r>
              <a:rPr lang="en-US" sz="900" dirty="0">
                <a:latin typeface="Aharoni" panose="02010803020104030203" pitchFamily="2" charset="-79"/>
                <a:cs typeface="Aharoni" panose="02010803020104030203" pitchFamily="2" charset="-79"/>
              </a:rPr>
              <a:t>1965</a:t>
            </a:r>
            <a:endParaRPr lang="he-IL" sz="9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17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/>
          <a:stretch/>
        </p:blipFill>
        <p:spPr>
          <a:xfrm>
            <a:off x="126831" y="154176"/>
            <a:ext cx="4584225" cy="6536987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711056" y="1310944"/>
            <a:ext cx="7148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UN Resolution 181</a:t>
            </a:r>
            <a:endParaRPr lang="he-IL" sz="4000" b="1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>
              <a:spcAft>
                <a:spcPts val="0"/>
              </a:spcAft>
            </a:pP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Jewish State will encompass around 60% of the area under the British mandate that remained west of the Jordan River. The remaining area will be an Arab State.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1496" y="295280"/>
            <a:ext cx="6410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SemiBold" panose="00000700000000000000" pitchFamily="2" charset="-79"/>
                <a:cs typeface="+mj-cs"/>
              </a:rPr>
              <a:t>1947</a:t>
            </a:r>
          </a:p>
        </p:txBody>
      </p:sp>
      <p:sp>
        <p:nvSpPr>
          <p:cNvPr id="5" name="חץ שמאלה 4">
            <a:hlinkClick r:id="rId4" action="ppaction://hlinksldjump"/>
          </p:cNvPr>
          <p:cNvSpPr/>
          <p:nvPr/>
        </p:nvSpPr>
        <p:spPr>
          <a:xfrm>
            <a:off x="267271" y="154176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3" y="0"/>
            <a:ext cx="4698539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933571" y="1424801"/>
            <a:ext cx="74028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After the War of Independence, 78% of the area under </a:t>
            </a:r>
            <a:r>
              <a:rPr lang="en-US" sz="40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British mandate</a:t>
            </a: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</a:p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“Auschwitz Borders”:</a:t>
            </a:r>
          </a:p>
          <a:p>
            <a:pPr>
              <a:spcAft>
                <a:spcPts val="0"/>
              </a:spcAft>
            </a:pP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	Borders not easily </a:t>
            </a:r>
          </a:p>
          <a:p>
            <a:pPr>
              <a:spcAft>
                <a:spcPts val="0"/>
              </a:spcAft>
            </a:pPr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	protected thus allowing 	for another war.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0909" y="295281"/>
            <a:ext cx="6410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SemiBold" panose="00000700000000000000" pitchFamily="2" charset="-79"/>
                <a:cs typeface="+mj-cs"/>
              </a:rPr>
              <a:t>1949</a:t>
            </a:r>
          </a:p>
        </p:txBody>
      </p:sp>
      <p:sp>
        <p:nvSpPr>
          <p:cNvPr id="5" name="חץ שמאלה 4">
            <a:hlinkClick r:id="rId4" action="ppaction://hlinksldjump"/>
          </p:cNvPr>
          <p:cNvSpPr/>
          <p:nvPr/>
        </p:nvSpPr>
        <p:spPr>
          <a:xfrm>
            <a:off x="128123" y="295281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1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4795" y="269867"/>
            <a:ext cx="9339759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e-IL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1920-1973 </a:t>
            </a:r>
            <a:r>
              <a:rPr 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Epilogue</a:t>
            </a:r>
            <a:endParaRPr lang="he-IL" sz="5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3" y="1574473"/>
            <a:ext cx="3022139" cy="442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/>
          <a:stretch/>
        </p:blipFill>
        <p:spPr>
          <a:xfrm>
            <a:off x="3866147" y="1574473"/>
            <a:ext cx="3131866" cy="4465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218" y="1574473"/>
            <a:ext cx="4695067" cy="44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4" y="0"/>
            <a:ext cx="4683512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913506" y="948003"/>
            <a:ext cx="7277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From San Remo to the Yom Kippur War: </a:t>
            </a: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shaping were </a:t>
            </a: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central component of national </a:t>
            </a:r>
            <a:r>
              <a:rPr lang="en-US" sz="36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security.</a:t>
            </a:r>
            <a:endParaRPr lang="en-US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571500" indent="-5715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 the following 50 years, the national security efforts were focused on attaining peace as base for a new national security concept.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7650" y="85484"/>
            <a:ext cx="612544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1967 Six Day War</a:t>
            </a:r>
            <a:endParaRPr lang="he-IL" sz="5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חץ שמאלה 7">
            <a:hlinkClick r:id="rId4" action="ppaction://hlinksldjump"/>
          </p:cNvPr>
          <p:cNvSpPr/>
          <p:nvPr/>
        </p:nvSpPr>
        <p:spPr>
          <a:xfrm>
            <a:off x="267271" y="154176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83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86" y="180975"/>
            <a:ext cx="5346826" cy="6858000"/>
          </a:xfrm>
          <a:prstGeom prst="rect">
            <a:avLst/>
          </a:prstGeom>
        </p:spPr>
      </p:pic>
      <p:sp>
        <p:nvSpPr>
          <p:cNvPr id="3" name="חץ שמאלה 2">
            <a:hlinkClick r:id="rId3" action="ppaction://hlinksldjump"/>
          </p:cNvPr>
          <p:cNvSpPr/>
          <p:nvPr/>
        </p:nvSpPr>
        <p:spPr>
          <a:xfrm>
            <a:off x="128123" y="295281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7815562" y="1022421"/>
            <a:ext cx="567150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>
                <a:latin typeface="Aharoni" panose="02010803020104030203" pitchFamily="2" charset="-79"/>
                <a:cs typeface="Aharoni" panose="02010803020104030203" pitchFamily="2" charset="-79"/>
              </a:rPr>
              <a:t>Syria</a:t>
            </a:r>
            <a:endParaRPr lang="he-IL" sz="1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1642" y="295281"/>
            <a:ext cx="907297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>
                <a:latin typeface="Aharoni" panose="02010803020104030203" pitchFamily="2" charset="-79"/>
                <a:cs typeface="Aharoni" panose="02010803020104030203" pitchFamily="2" charset="-79"/>
              </a:rPr>
              <a:t>Lebanon</a:t>
            </a:r>
            <a:endParaRPr lang="he-IL" sz="1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0365" y="6012505"/>
            <a:ext cx="1292559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/>
              <a:t>Saudi </a:t>
            </a:r>
            <a:r>
              <a:rPr lang="en-US" sz="1200" b="1" dirty="0">
                <a:latin typeface="Aharoni" panose="02010803020104030203" pitchFamily="2" charset="-79"/>
                <a:cs typeface="Aharoni" panose="02010803020104030203" pitchFamily="2" charset="-79"/>
              </a:rPr>
              <a:t>Arabia</a:t>
            </a:r>
            <a:endParaRPr lang="he-IL" sz="1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5886" y="6673334"/>
            <a:ext cx="1076527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Egypt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148" y="1548665"/>
            <a:ext cx="1623493" cy="738664"/>
          </a:xfrm>
          <a:prstGeom prst="rect">
            <a:avLst/>
          </a:prstGeom>
          <a:solidFill>
            <a:srgbClr val="D7F5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400" dirty="0" smtClean="0">
                <a:solidFill>
                  <a:srgbClr val="1466D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Mediterranean </a:t>
            </a:r>
            <a:r>
              <a:rPr lang="en-US" sz="1400" dirty="0">
                <a:solidFill>
                  <a:srgbClr val="1466D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</a:t>
            </a:r>
            <a:endParaRPr lang="he-IL" sz="1400" dirty="0">
              <a:solidFill>
                <a:srgbClr val="1466D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857" y="3118892"/>
            <a:ext cx="1292559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>
                <a:latin typeface="Aharoni" panose="02010803020104030203" pitchFamily="2" charset="-79"/>
                <a:cs typeface="Aharoni" panose="02010803020104030203" pitchFamily="2" charset="-79"/>
              </a:rPr>
              <a:t>Jordan</a:t>
            </a:r>
            <a:endParaRPr lang="he-IL" sz="1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5957" y="5533508"/>
            <a:ext cx="1425363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1">
            <a:spAutoFit/>
          </a:bodyPr>
          <a:lstStyle/>
          <a:p>
            <a:pPr algn="ctr"/>
            <a:r>
              <a:rPr lang="en-US" sz="1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(Sinai Peninsula)</a:t>
            </a:r>
            <a:endParaRPr lang="he-IL" sz="1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66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חץ שמאלה 2">
            <a:hlinkClick r:id="rId2" action="ppaction://hlinksldjump"/>
          </p:cNvPr>
          <p:cNvSpPr/>
          <p:nvPr/>
        </p:nvSpPr>
        <p:spPr>
          <a:xfrm>
            <a:off x="128123" y="295281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52" y="0"/>
            <a:ext cx="467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fa.gov.il/MFA/AboutIsrael/Maps/Maps/Withdrawal-Southern-Leban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/>
          <a:stretch/>
        </p:blipFill>
        <p:spPr bwMode="auto">
          <a:xfrm>
            <a:off x="2867025" y="89580"/>
            <a:ext cx="6715125" cy="676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חץ שמאלה 2">
            <a:hlinkClick r:id="rId2" action="ppaction://hlinksldjump"/>
          </p:cNvPr>
          <p:cNvSpPr/>
          <p:nvPr/>
        </p:nvSpPr>
        <p:spPr>
          <a:xfrm>
            <a:off x="128123" y="295281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72" y="0"/>
            <a:ext cx="4555903" cy="66831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0E409-6957-47AE-BBE6-A64AEA68C9F1}"/>
              </a:ext>
            </a:extLst>
          </p:cNvPr>
          <p:cNvSpPr/>
          <p:nvPr/>
        </p:nvSpPr>
        <p:spPr>
          <a:xfrm>
            <a:off x="4007796" y="0"/>
            <a:ext cx="4935454" cy="417095"/>
          </a:xfrm>
          <a:prstGeom prst="rect">
            <a:avLst/>
          </a:prstGeom>
          <a:solidFill>
            <a:srgbClr val="41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Disengagement from Gaza and Northern Samaria (2005)</a:t>
            </a:r>
          </a:p>
        </p:txBody>
      </p:sp>
    </p:spTree>
    <p:extLst>
      <p:ext uri="{BB962C8B-B14F-4D97-AF65-F5344CB8AC3E}">
        <p14:creationId xmlns:p14="http://schemas.microsoft.com/office/powerpoint/2010/main" val="11109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חץ שמאלה 2">
            <a:hlinkClick r:id="rId2" action="ppaction://hlinksldjump"/>
          </p:cNvPr>
          <p:cNvSpPr/>
          <p:nvPr/>
        </p:nvSpPr>
        <p:spPr>
          <a:xfrm>
            <a:off x="128123" y="295281"/>
            <a:ext cx="606287" cy="648936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088" y="107157"/>
            <a:ext cx="4595931" cy="67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83281" y="1762607"/>
            <a:ext cx="111732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Yom Kippur War – “A Watershed Line” in the political history of the Zionist movement.</a:t>
            </a:r>
            <a:endParaRPr lang="en-US" sz="1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 about 50 years, the Zionist leadership focused on territorial consolidation and shaping borders as a core component of national perception;</a:t>
            </a:r>
            <a:endParaRPr lang="en-US" sz="1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/>
            <a:r>
              <a:rPr lang="en-US" sz="32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 the next 50 years, national efforts would focus on shaping peace arrangements as a basis for a new conception of national security.</a:t>
            </a:r>
            <a:endParaRPr lang="he-IL" sz="32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1855" y="535131"/>
            <a:ext cx="638694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55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Watershed Line</a:t>
            </a:r>
            <a:endParaRPr lang="he-IL" sz="5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0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81146" y="3491747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545249" y="312791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8122" y="370966"/>
            <a:ext cx="11499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098" y="3689443"/>
            <a:ext cx="31860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Border </a:t>
            </a:r>
            <a:r>
              <a:rPr lang="en-US" sz="24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Shaping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1549" y="3571257"/>
            <a:ext cx="29273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Achieving Peace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475" y="2534766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7309" y="2503307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6020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281145" y="308808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01113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0917857" y="3491746"/>
            <a:ext cx="918852" cy="0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5222" y="3846744"/>
            <a:ext cx="33928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40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24" name="מלבן 23"/>
          <p:cNvSpPr/>
          <p:nvPr/>
        </p:nvSpPr>
        <p:spPr>
          <a:xfrm>
            <a:off x="1261419" y="1851187"/>
            <a:ext cx="3289451" cy="270344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91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81146" y="3491747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4545249" y="312791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048401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7625222" y="311797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7747" y="99393"/>
            <a:ext cx="11499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Design of Israel’s Borders Over the Years</a:t>
            </a:r>
            <a:endParaRPr lang="he-IL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098" y="3689443"/>
            <a:ext cx="31860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Border </a:t>
            </a:r>
            <a:r>
              <a:rPr lang="en-US" sz="24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Shaping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1549" y="3571257"/>
            <a:ext cx="29273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Territory for Achieving Peace</a:t>
            </a:r>
            <a:endParaRPr lang="he-IL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475" y="2534766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7309" y="2503307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6020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4" name="מחבר ישר 13"/>
          <p:cNvCxnSpPr/>
          <p:nvPr/>
        </p:nvCxnSpPr>
        <p:spPr>
          <a:xfrm>
            <a:off x="1281145" y="3088082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01113" y="253319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+mj-cs"/>
              </a:rPr>
              <a:t>2045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0917857" y="3491746"/>
            <a:ext cx="918852" cy="0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5222" y="3846744"/>
            <a:ext cx="33928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4000" b="1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24" name="מלבן 23"/>
          <p:cNvSpPr/>
          <p:nvPr/>
        </p:nvSpPr>
        <p:spPr>
          <a:xfrm>
            <a:off x="1261419" y="1851187"/>
            <a:ext cx="3289451" cy="270344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52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מחבר חץ ישר 4"/>
          <p:cNvCxnSpPr/>
          <p:nvPr/>
        </p:nvCxnSpPr>
        <p:spPr>
          <a:xfrm flipH="1">
            <a:off x="1281146" y="3909190"/>
            <a:ext cx="9633527" cy="46182"/>
          </a:xfrm>
          <a:prstGeom prst="straightConnector1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1280749" y="3538634"/>
            <a:ext cx="0" cy="886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/>
          <p:cNvCxnSpPr/>
          <p:nvPr/>
        </p:nvCxnSpPr>
        <p:spPr>
          <a:xfrm>
            <a:off x="10914673" y="3465844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10269021" y="3502148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7747" y="298173"/>
            <a:ext cx="1149957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5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Territories in exchange 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Peace”</a:t>
            </a:r>
            <a:endParaRPr lang="he-IL" sz="5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97155" y="285275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2020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10921692" y="3909189"/>
            <a:ext cx="689968" cy="0"/>
          </a:xfrm>
          <a:prstGeom prst="straightConnector1">
            <a:avLst/>
          </a:prstGeom>
          <a:ln w="57150"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2"/>
          <p:cNvGrpSpPr/>
          <p:nvPr/>
        </p:nvGrpSpPr>
        <p:grpSpPr>
          <a:xfrm>
            <a:off x="1708871" y="4512639"/>
            <a:ext cx="1600945" cy="1276020"/>
            <a:chOff x="9487497" y="4394742"/>
            <a:chExt cx="1600945" cy="1276020"/>
          </a:xfrm>
        </p:grpSpPr>
        <p:sp>
          <p:nvSpPr>
            <p:cNvPr id="18" name="TextBox 17"/>
            <p:cNvSpPr txBox="1"/>
            <p:nvPr/>
          </p:nvSpPr>
          <p:spPr>
            <a:xfrm>
              <a:off x="9487497" y="4839765"/>
              <a:ext cx="160094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Separation of Powers Agreements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16351" y="439474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1974</a:t>
              </a:r>
            </a:p>
          </p:txBody>
        </p:sp>
      </p:grpSp>
      <p:cxnSp>
        <p:nvCxnSpPr>
          <p:cNvPr id="20" name="מחבר ישר 19"/>
          <p:cNvCxnSpPr/>
          <p:nvPr/>
        </p:nvCxnSpPr>
        <p:spPr>
          <a:xfrm>
            <a:off x="9387364" y="3502149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קבוצה 3"/>
          <p:cNvGrpSpPr/>
          <p:nvPr/>
        </p:nvGrpSpPr>
        <p:grpSpPr>
          <a:xfrm>
            <a:off x="2279305" y="2254756"/>
            <a:ext cx="1794000" cy="1247392"/>
            <a:chOff x="8527830" y="2340893"/>
            <a:chExt cx="1794000" cy="1247392"/>
          </a:xfrm>
        </p:grpSpPr>
        <p:sp>
          <p:nvSpPr>
            <p:cNvPr id="23" name="TextBox 22"/>
            <p:cNvSpPr txBox="1"/>
            <p:nvPr/>
          </p:nvSpPr>
          <p:spPr>
            <a:xfrm>
              <a:off x="8527830" y="2340893"/>
              <a:ext cx="179400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Withdrawal from Sinai</a:t>
              </a:r>
              <a:endParaRPr lang="he-IL" sz="2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734694" y="3003510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2" action="ppaction://hlinksldjump"/>
                </a:rPr>
                <a:t>1982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25" name="מחבר ישר 24"/>
          <p:cNvCxnSpPr/>
          <p:nvPr/>
        </p:nvCxnSpPr>
        <p:spPr>
          <a:xfrm>
            <a:off x="8503185" y="3529535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קבוצה 9"/>
          <p:cNvGrpSpPr/>
          <p:nvPr/>
        </p:nvGrpSpPr>
        <p:grpSpPr>
          <a:xfrm>
            <a:off x="3310599" y="4505625"/>
            <a:ext cx="1682399" cy="1280769"/>
            <a:chOff x="7684548" y="4407996"/>
            <a:chExt cx="1682399" cy="1280769"/>
          </a:xfrm>
        </p:grpSpPr>
        <p:sp>
          <p:nvSpPr>
            <p:cNvPr id="26" name="TextBox 25"/>
            <p:cNvSpPr txBox="1"/>
            <p:nvPr/>
          </p:nvSpPr>
          <p:spPr>
            <a:xfrm>
              <a:off x="7684548" y="4857768"/>
              <a:ext cx="168239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Negotiations on the Golan (Rabin)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50515" y="4407996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3" action="ppaction://hlinksldjump"/>
                </a:rPr>
                <a:t>1992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28" name="מחבר ישר 27"/>
          <p:cNvCxnSpPr/>
          <p:nvPr/>
        </p:nvCxnSpPr>
        <p:spPr>
          <a:xfrm>
            <a:off x="8029014" y="3528695"/>
            <a:ext cx="0" cy="886691"/>
          </a:xfrm>
          <a:prstGeom prst="line">
            <a:avLst/>
          </a:prstGeom>
          <a:ln w="571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קבוצה 11"/>
          <p:cNvGrpSpPr/>
          <p:nvPr/>
        </p:nvGrpSpPr>
        <p:grpSpPr>
          <a:xfrm>
            <a:off x="4122802" y="2247419"/>
            <a:ext cx="1404336" cy="1206047"/>
            <a:chOff x="7347347" y="2385553"/>
            <a:chExt cx="1404336" cy="1206047"/>
          </a:xfrm>
        </p:grpSpPr>
        <p:sp>
          <p:nvSpPr>
            <p:cNvPr id="29" name="TextBox 28"/>
            <p:cNvSpPr txBox="1"/>
            <p:nvPr/>
          </p:nvSpPr>
          <p:spPr>
            <a:xfrm>
              <a:off x="7347347" y="2385553"/>
              <a:ext cx="140433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The Oslo Accords</a:t>
              </a:r>
              <a:endParaRPr lang="he-IL" sz="2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76344" y="3006825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4" action="ppaction://hlinksldjump"/>
                </a:rPr>
                <a:t>1993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31" name="מחבר ישר 30"/>
          <p:cNvCxnSpPr/>
          <p:nvPr/>
        </p:nvCxnSpPr>
        <p:spPr>
          <a:xfrm>
            <a:off x="7128417" y="353863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ישר 33"/>
          <p:cNvCxnSpPr/>
          <p:nvPr/>
        </p:nvCxnSpPr>
        <p:spPr>
          <a:xfrm>
            <a:off x="6147202" y="351909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קבוצה 14"/>
          <p:cNvGrpSpPr/>
          <p:nvPr/>
        </p:nvGrpSpPr>
        <p:grpSpPr>
          <a:xfrm>
            <a:off x="5345442" y="2330891"/>
            <a:ext cx="1623480" cy="1234545"/>
            <a:chOff x="5345442" y="2330891"/>
            <a:chExt cx="1623480" cy="1234545"/>
          </a:xfrm>
        </p:grpSpPr>
        <p:sp>
          <p:nvSpPr>
            <p:cNvPr id="35" name="TextBox 34"/>
            <p:cNvSpPr txBox="1"/>
            <p:nvPr/>
          </p:nvSpPr>
          <p:spPr>
            <a:xfrm>
              <a:off x="5370318" y="2330891"/>
              <a:ext cx="159860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Camp</a:t>
              </a:r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 </a:t>
              </a:r>
              <a:r>
                <a:rPr lang="en-US" sz="20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David</a:t>
              </a:r>
              <a:endParaRPr lang="he-IL" sz="2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45442" y="2980661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2000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224705" y="2268442"/>
            <a:ext cx="1379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Trump Plan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9348" y="3044349"/>
            <a:ext cx="1305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rPr>
              <a:t>1973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587" y="2117537"/>
            <a:ext cx="13799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Yom Kippur War</a:t>
            </a:r>
            <a:endParaRPr lang="he-I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cxnSp>
        <p:nvCxnSpPr>
          <p:cNvPr id="42" name="מחבר ישר 41"/>
          <p:cNvCxnSpPr/>
          <p:nvPr/>
        </p:nvCxnSpPr>
        <p:spPr>
          <a:xfrm>
            <a:off x="4785727" y="3522953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קבוצה 20"/>
          <p:cNvGrpSpPr/>
          <p:nvPr/>
        </p:nvGrpSpPr>
        <p:grpSpPr>
          <a:xfrm>
            <a:off x="6989141" y="2438620"/>
            <a:ext cx="1852606" cy="1075539"/>
            <a:chOff x="3743396" y="2864159"/>
            <a:chExt cx="1852606" cy="1075539"/>
          </a:xfrm>
        </p:grpSpPr>
        <p:sp>
          <p:nvSpPr>
            <p:cNvPr id="43" name="TextBox 42"/>
            <p:cNvSpPr txBox="1"/>
            <p:nvPr/>
          </p:nvSpPr>
          <p:spPr>
            <a:xfrm>
              <a:off x="3743396" y="2864159"/>
              <a:ext cx="15986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Olmert-</a:t>
              </a:r>
              <a:r>
                <a:rPr lang="en-US" dirty="0" err="1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Livni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98721" y="3354923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2007</a:t>
              </a:r>
            </a:p>
          </p:txBody>
        </p:sp>
      </p:grpSp>
      <p:cxnSp>
        <p:nvCxnSpPr>
          <p:cNvPr id="45" name="מחבר ישר 44"/>
          <p:cNvCxnSpPr/>
          <p:nvPr/>
        </p:nvCxnSpPr>
        <p:spPr>
          <a:xfrm>
            <a:off x="7130328" y="3539593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קבוצה 63"/>
          <p:cNvGrpSpPr/>
          <p:nvPr/>
        </p:nvGrpSpPr>
        <p:grpSpPr>
          <a:xfrm>
            <a:off x="4721779" y="4464292"/>
            <a:ext cx="1610718" cy="1036489"/>
            <a:chOff x="6480537" y="4393783"/>
            <a:chExt cx="1610718" cy="1036489"/>
          </a:xfrm>
        </p:grpSpPr>
        <p:sp>
          <p:nvSpPr>
            <p:cNvPr id="33" name="TextBox 32"/>
            <p:cNvSpPr txBox="1"/>
            <p:nvPr/>
          </p:nvSpPr>
          <p:spPr>
            <a:xfrm>
              <a:off x="6485685" y="4393783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1996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80537" y="4845497"/>
              <a:ext cx="161071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Hebron Agreement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</p:grpSp>
      <p:cxnSp>
        <p:nvCxnSpPr>
          <p:cNvPr id="48" name="מחבר ישר 47"/>
          <p:cNvCxnSpPr/>
          <p:nvPr/>
        </p:nvCxnSpPr>
        <p:spPr>
          <a:xfrm>
            <a:off x="5356802" y="3522783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קבוצה 15"/>
          <p:cNvGrpSpPr/>
          <p:nvPr/>
        </p:nvGrpSpPr>
        <p:grpSpPr>
          <a:xfrm>
            <a:off x="6187239" y="4467633"/>
            <a:ext cx="1796908" cy="780340"/>
            <a:chOff x="4406782" y="4377932"/>
            <a:chExt cx="1796908" cy="780340"/>
          </a:xfrm>
        </p:grpSpPr>
        <p:sp>
          <p:nvSpPr>
            <p:cNvPr id="47" name="TextBox 46"/>
            <p:cNvSpPr txBox="1"/>
            <p:nvPr/>
          </p:nvSpPr>
          <p:spPr>
            <a:xfrm>
              <a:off x="4406782" y="4819718"/>
              <a:ext cx="1796908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Disengagement</a:t>
              </a:r>
              <a:endParaRPr lang="he-IL" sz="1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14070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  <a:hlinkClick r:id="rId5" action="ppaction://hlinksldjump"/>
                </a:rPr>
                <a:t>2005</a:t>
              </a:r>
              <a:endParaRPr lang="he-IL" sz="3200" dirty="0">
                <a:latin typeface="Assistant Light" panose="00000400000000000000" pitchFamily="2" charset="-79"/>
                <a:ea typeface="Times New Roman" panose="02020603050405020304" pitchFamily="18" charset="0"/>
                <a:cs typeface="+mj-cs"/>
              </a:endParaRPr>
            </a:p>
          </p:txBody>
        </p:sp>
      </p:grpSp>
      <p:cxnSp>
        <p:nvCxnSpPr>
          <p:cNvPr id="51" name="מחבר ישר 50"/>
          <p:cNvCxnSpPr/>
          <p:nvPr/>
        </p:nvCxnSpPr>
        <p:spPr>
          <a:xfrm>
            <a:off x="4216685" y="3522783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קבוצה 21"/>
          <p:cNvGrpSpPr/>
          <p:nvPr/>
        </p:nvGrpSpPr>
        <p:grpSpPr>
          <a:xfrm>
            <a:off x="7915630" y="4599142"/>
            <a:ext cx="1379936" cy="1088117"/>
            <a:chOff x="3534744" y="4377932"/>
            <a:chExt cx="1379936" cy="1088117"/>
          </a:xfrm>
        </p:grpSpPr>
        <p:sp>
          <p:nvSpPr>
            <p:cNvPr id="50" name="TextBox 49"/>
            <p:cNvSpPr txBox="1"/>
            <p:nvPr/>
          </p:nvSpPr>
          <p:spPr>
            <a:xfrm>
              <a:off x="3534744" y="481971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Erdogan-Golan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73953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2008</a:t>
              </a:r>
            </a:p>
          </p:txBody>
        </p:sp>
      </p:grpSp>
      <p:cxnSp>
        <p:nvCxnSpPr>
          <p:cNvPr id="56" name="מחבר ישר 55"/>
          <p:cNvCxnSpPr/>
          <p:nvPr/>
        </p:nvCxnSpPr>
        <p:spPr>
          <a:xfrm>
            <a:off x="3136805" y="3525614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קבוצה 61"/>
          <p:cNvGrpSpPr/>
          <p:nvPr/>
        </p:nvGrpSpPr>
        <p:grpSpPr>
          <a:xfrm>
            <a:off x="8566465" y="2336496"/>
            <a:ext cx="1614534" cy="1178879"/>
            <a:chOff x="2335045" y="2393077"/>
            <a:chExt cx="1614534" cy="1178879"/>
          </a:xfrm>
        </p:grpSpPr>
        <p:sp>
          <p:nvSpPr>
            <p:cNvPr id="57" name="TextBox 56"/>
            <p:cNvSpPr txBox="1"/>
            <p:nvPr/>
          </p:nvSpPr>
          <p:spPr>
            <a:xfrm>
              <a:off x="2350975" y="2393077"/>
              <a:ext cx="15986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Netanyahu-Golan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35045" y="2987181"/>
              <a:ext cx="15972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2011</a:t>
              </a:r>
            </a:p>
          </p:txBody>
        </p:sp>
      </p:grpSp>
      <p:cxnSp>
        <p:nvCxnSpPr>
          <p:cNvPr id="60" name="מחבר ישר 59"/>
          <p:cNvCxnSpPr/>
          <p:nvPr/>
        </p:nvCxnSpPr>
        <p:spPr>
          <a:xfrm>
            <a:off x="2538481" y="3522783"/>
            <a:ext cx="0" cy="886691"/>
          </a:xfrm>
          <a:prstGeom prst="line">
            <a:avLst/>
          </a:prstGeom>
          <a:ln w="5715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קבוצה 62"/>
          <p:cNvGrpSpPr/>
          <p:nvPr/>
        </p:nvGrpSpPr>
        <p:grpSpPr>
          <a:xfrm>
            <a:off x="9534737" y="4686170"/>
            <a:ext cx="1379936" cy="1088117"/>
            <a:chOff x="1856540" y="4377932"/>
            <a:chExt cx="1379936" cy="1088117"/>
          </a:xfrm>
        </p:grpSpPr>
        <p:sp>
          <p:nvSpPr>
            <p:cNvPr id="59" name="TextBox 58"/>
            <p:cNvSpPr txBox="1"/>
            <p:nvPr/>
          </p:nvSpPr>
          <p:spPr>
            <a:xfrm>
              <a:off x="1856540" y="4819718"/>
              <a:ext cx="13799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en-US" dirty="0">
                  <a:latin typeface="Aharoni" panose="02010803020104030203" pitchFamily="2" charset="-79"/>
                  <a:ea typeface="Times New Roman" panose="02020603050405020304" pitchFamily="18" charset="0"/>
                  <a:cs typeface="Aharoni" panose="02010803020104030203" pitchFamily="2" charset="-79"/>
                </a:rPr>
                <a:t>Kerry Initiative</a:t>
              </a:r>
              <a:endParaRPr lang="he-IL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95749" y="4377932"/>
              <a:ext cx="130534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sz="3200" dirty="0">
                  <a:latin typeface="Assistant Light" panose="00000400000000000000" pitchFamily="2" charset="-79"/>
                  <a:ea typeface="Times New Roman" panose="02020603050405020304" pitchFamily="18" charset="0"/>
                  <a:cs typeface="+mj-cs"/>
                </a:rPr>
                <a:t>2014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073305" y="6002558"/>
            <a:ext cx="62238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*Peace agreement: Egypt, Jordan; Temporary arrangement with the PA   </a:t>
            </a:r>
            <a:endParaRPr lang="he-IL" sz="2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22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19264</TotalTime>
  <Words>2529</Words>
  <Application>Microsoft Office PowerPoint</Application>
  <PresentationFormat>Widescreen</PresentationFormat>
  <Paragraphs>528</Paragraphs>
  <Slides>55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Aharoni</vt:lpstr>
      <vt:lpstr>Arial</vt:lpstr>
      <vt:lpstr>Assistant ExtraBold</vt:lpstr>
      <vt:lpstr>Assistant Light</vt:lpstr>
      <vt:lpstr>Assistant SemiBold</vt:lpstr>
      <vt:lpstr>Calibri</vt:lpstr>
      <vt:lpstr>Calibri Light</vt:lpstr>
      <vt:lpstr>Times New Roman</vt:lpstr>
      <vt:lpstr>Wingdings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יצחק צרפתי</dc:creator>
  <cp:lastModifiedBy>u26631</cp:lastModifiedBy>
  <cp:revision>172</cp:revision>
  <dcterms:created xsi:type="dcterms:W3CDTF">2020-07-01T17:05:43Z</dcterms:created>
  <dcterms:modified xsi:type="dcterms:W3CDTF">2020-09-02T20:37:42Z</dcterms:modified>
</cp:coreProperties>
</file>