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2" r:id="rId3"/>
    <p:sldId id="267" r:id="rId4"/>
    <p:sldId id="257" r:id="rId5"/>
    <p:sldId id="258" r:id="rId6"/>
    <p:sldId id="259" r:id="rId7"/>
    <p:sldId id="261" r:id="rId8"/>
    <p:sldId id="263" r:id="rId9"/>
    <p:sldId id="260" r:id="rId10"/>
    <p:sldId id="264" r:id="rId11"/>
    <p:sldId id="265" r:id="rId12"/>
    <p:sldId id="266" r:id="rId13"/>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7" d="100"/>
          <a:sy n="37" d="100"/>
        </p:scale>
        <p:origin x="-1164"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AF72EF92-B43D-4DA6-985A-7AD9DDA7F94D}" type="datetimeFigureOut">
              <a:rPr lang="he-IL" smtClean="0"/>
              <a:pPr/>
              <a:t>ח'/אב/תשע"ו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2D93A64-2389-47A3-94E0-FD147E1385DA}"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AF72EF92-B43D-4DA6-985A-7AD9DDA7F94D}" type="datetimeFigureOut">
              <a:rPr lang="he-IL" smtClean="0"/>
              <a:pPr/>
              <a:t>ח'/אב/תשע"ו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2D93A64-2389-47A3-94E0-FD147E1385DA}"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AF72EF92-B43D-4DA6-985A-7AD9DDA7F94D}" type="datetimeFigureOut">
              <a:rPr lang="he-IL" smtClean="0"/>
              <a:pPr/>
              <a:t>ח'/אב/תשע"ו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2D93A64-2389-47A3-94E0-FD147E1385DA}"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AF72EF92-B43D-4DA6-985A-7AD9DDA7F94D}" type="datetimeFigureOut">
              <a:rPr lang="he-IL" smtClean="0"/>
              <a:pPr/>
              <a:t>ח'/אב/תשע"ו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2D93A64-2389-47A3-94E0-FD147E1385DA}"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AF72EF92-B43D-4DA6-985A-7AD9DDA7F94D}" type="datetimeFigureOut">
              <a:rPr lang="he-IL" smtClean="0"/>
              <a:pPr/>
              <a:t>ח'/אב/תשע"ו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2D93A64-2389-47A3-94E0-FD147E1385DA}"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AF72EF92-B43D-4DA6-985A-7AD9DDA7F94D}" type="datetimeFigureOut">
              <a:rPr lang="he-IL" smtClean="0"/>
              <a:pPr/>
              <a:t>ח'/אב/תשע"ו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F2D93A64-2389-47A3-94E0-FD147E1385DA}"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AF72EF92-B43D-4DA6-985A-7AD9DDA7F94D}" type="datetimeFigureOut">
              <a:rPr lang="he-IL" smtClean="0"/>
              <a:pPr/>
              <a:t>ח'/אב/תשע"ו</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F2D93A64-2389-47A3-94E0-FD147E1385DA}"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AF72EF92-B43D-4DA6-985A-7AD9DDA7F94D}" type="datetimeFigureOut">
              <a:rPr lang="he-IL" smtClean="0"/>
              <a:pPr/>
              <a:t>ח'/אב/תשע"ו</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F2D93A64-2389-47A3-94E0-FD147E1385DA}"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AF72EF92-B43D-4DA6-985A-7AD9DDA7F94D}" type="datetimeFigureOut">
              <a:rPr lang="he-IL" smtClean="0"/>
              <a:pPr/>
              <a:t>ח'/אב/תשע"ו</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F2D93A64-2389-47A3-94E0-FD147E1385DA}"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AF72EF92-B43D-4DA6-985A-7AD9DDA7F94D}" type="datetimeFigureOut">
              <a:rPr lang="he-IL" smtClean="0"/>
              <a:pPr/>
              <a:t>ח'/אב/תשע"ו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F2D93A64-2389-47A3-94E0-FD147E1385DA}"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AF72EF92-B43D-4DA6-985A-7AD9DDA7F94D}" type="datetimeFigureOut">
              <a:rPr lang="he-IL" smtClean="0"/>
              <a:pPr/>
              <a:t>ח'/אב/תשע"ו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F2D93A64-2389-47A3-94E0-FD147E1385DA}"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F72EF92-B43D-4DA6-985A-7AD9DDA7F94D}" type="datetimeFigureOut">
              <a:rPr lang="he-IL" smtClean="0"/>
              <a:pPr/>
              <a:t>ח'/אב/תשע"ו</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2D93A64-2389-47A3-94E0-FD147E1385DA}"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en-US" dirty="0" smtClean="0"/>
              <a:t>HARRISON</a:t>
            </a:r>
            <a:endParaRPr lang="he-IL" dirty="0"/>
          </a:p>
        </p:txBody>
      </p:sp>
      <p:sp>
        <p:nvSpPr>
          <p:cNvPr id="3" name="כותרת משנה 2"/>
          <p:cNvSpPr>
            <a:spLocks noGrp="1"/>
          </p:cNvSpPr>
          <p:nvPr>
            <p:ph type="subTitle" idx="1"/>
          </p:nvPr>
        </p:nvSpPr>
        <p:spPr/>
        <p:txBody>
          <a:bodyPr/>
          <a:lstStyle/>
          <a:p>
            <a:r>
              <a:rPr lang="he-IL" dirty="0" smtClean="0"/>
              <a:t>חשיבה אסטרטגית מדינית או</a:t>
            </a:r>
          </a:p>
          <a:p>
            <a:r>
              <a:rPr lang="he-IL" dirty="0" smtClean="0"/>
              <a:t>מבוא לאסטרטגיה מדינית</a:t>
            </a:r>
            <a:endParaRPr lang="he-I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אסטרטגיה במימד היריב (החל </a:t>
            </a:r>
            <a:r>
              <a:rPr lang="he-IL" dirty="0" err="1" smtClean="0"/>
              <a:t>מעמ</a:t>
            </a:r>
            <a:r>
              <a:rPr lang="he-IL" dirty="0" smtClean="0"/>
              <a:t>' 101)</a:t>
            </a:r>
            <a:endParaRPr lang="he-IL" dirty="0"/>
          </a:p>
        </p:txBody>
      </p:sp>
      <p:sp>
        <p:nvSpPr>
          <p:cNvPr id="3" name="מציין מיקום תוכן 2"/>
          <p:cNvSpPr>
            <a:spLocks noGrp="1"/>
          </p:cNvSpPr>
          <p:nvPr>
            <p:ph idx="1"/>
          </p:nvPr>
        </p:nvSpPr>
        <p:spPr/>
        <p:txBody>
          <a:bodyPr>
            <a:normAutofit fontScale="92500"/>
          </a:bodyPr>
          <a:lstStyle/>
          <a:p>
            <a:r>
              <a:rPr lang="he-IL" dirty="0" smtClean="0"/>
              <a:t>לנתח את היריב ואז פעולה בשלושה מימדים:</a:t>
            </a:r>
          </a:p>
          <a:p>
            <a:r>
              <a:rPr lang="he-IL" dirty="0" smtClean="0"/>
              <a:t>לנטרל או לפגוע ביכולות שלו </a:t>
            </a:r>
          </a:p>
          <a:p>
            <a:pPr lvl="1"/>
            <a:r>
              <a:rPr lang="he-IL" dirty="0" smtClean="0"/>
              <a:t> לפתח יכולות שמקטינות את היתרון (אמזון, כיפת ברזל)</a:t>
            </a:r>
          </a:p>
          <a:p>
            <a:pPr lvl="1"/>
            <a:r>
              <a:rPr lang="he-IL" dirty="0" smtClean="0"/>
              <a:t>פגיעה בשורש המשאבים – מימון( מצר על עזה)</a:t>
            </a:r>
          </a:p>
          <a:p>
            <a:pPr lvl="1"/>
            <a:r>
              <a:rPr lang="he-IL" dirty="0" smtClean="0"/>
              <a:t>פגיעה במרכז העצבים</a:t>
            </a:r>
          </a:p>
          <a:p>
            <a:r>
              <a:rPr lang="he-IL" dirty="0" smtClean="0"/>
              <a:t>לשנות את המוטיבציה שלו.</a:t>
            </a:r>
          </a:p>
          <a:p>
            <a:pPr lvl="1"/>
            <a:r>
              <a:rPr lang="he-IL" dirty="0" smtClean="0"/>
              <a:t>להכריח אותו לבחור בין אינטרסים מנוגדים</a:t>
            </a:r>
          </a:p>
          <a:p>
            <a:pPr lvl="1"/>
            <a:r>
              <a:rPr lang="he-IL" dirty="0" smtClean="0"/>
              <a:t>לשנות את תפיסת האיום שלו</a:t>
            </a:r>
          </a:p>
          <a:p>
            <a:pPr lvl="1"/>
            <a:r>
              <a:rPr lang="he-IL" dirty="0" smtClean="0"/>
              <a:t>לשבור את רוחו – תחבולה הפתעה, </a:t>
            </a:r>
            <a:r>
              <a:rPr lang="en-US" dirty="0" smtClean="0"/>
              <a:t>shock and awe</a:t>
            </a:r>
            <a:endParaRPr lang="he-IL" dirty="0" smtClean="0"/>
          </a:p>
          <a:p>
            <a:endParaRPr lang="he-I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המשך</a:t>
            </a:r>
            <a:endParaRPr lang="he-IL" dirty="0"/>
          </a:p>
        </p:txBody>
      </p:sp>
      <p:sp>
        <p:nvSpPr>
          <p:cNvPr id="3" name="מציין מיקום תוכן 2"/>
          <p:cNvSpPr>
            <a:spLocks noGrp="1"/>
          </p:cNvSpPr>
          <p:nvPr>
            <p:ph idx="1"/>
          </p:nvPr>
        </p:nvSpPr>
        <p:spPr/>
        <p:txBody>
          <a:bodyPr/>
          <a:lstStyle/>
          <a:p>
            <a:r>
              <a:rPr lang="he-IL" dirty="0" smtClean="0"/>
              <a:t>לפגוע באסטרטגיה שלו או לפחות באפקטיביות </a:t>
            </a:r>
            <a:r>
              <a:rPr lang="he-IL" dirty="0" smtClean="0"/>
              <a:t>שלה</a:t>
            </a:r>
          </a:p>
          <a:p>
            <a:pPr lvl="1"/>
            <a:r>
              <a:rPr lang="he-IL" dirty="0" smtClean="0"/>
              <a:t>לחבל בתכנית העסקית של הצד השני</a:t>
            </a:r>
          </a:p>
          <a:p>
            <a:pPr lvl="1"/>
            <a:r>
              <a:rPr lang="he-IL" dirty="0" smtClean="0"/>
              <a:t>למנוע ממנו את התוצאות הרצויות</a:t>
            </a:r>
          </a:p>
          <a:p>
            <a:pPr lvl="1"/>
            <a:r>
              <a:rPr lang="he-IL" dirty="0" smtClean="0"/>
              <a:t>אפשר להכניס פה את עקב אכילס של בועז רונן</a:t>
            </a:r>
            <a:endParaRPr lang="he-IL" dirty="0" smtClean="0"/>
          </a:p>
          <a:p>
            <a:endParaRPr lang="he-I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סיכום (</a:t>
            </a:r>
            <a:r>
              <a:rPr lang="he-IL" dirty="0" err="1" smtClean="0"/>
              <a:t>עמ</a:t>
            </a:r>
            <a:r>
              <a:rPr lang="he-IL" dirty="0" smtClean="0"/>
              <a:t>' 163)</a:t>
            </a:r>
            <a:br>
              <a:rPr lang="he-IL" dirty="0" smtClean="0"/>
            </a:br>
            <a:endParaRPr lang="he-IL" dirty="0"/>
          </a:p>
        </p:txBody>
      </p:sp>
      <p:sp>
        <p:nvSpPr>
          <p:cNvPr id="3" name="מציין מיקום תוכן 2"/>
          <p:cNvSpPr>
            <a:spLocks noGrp="1"/>
          </p:cNvSpPr>
          <p:nvPr>
            <p:ph idx="1"/>
          </p:nvPr>
        </p:nvSpPr>
        <p:spPr/>
        <p:txBody>
          <a:bodyPr/>
          <a:lstStyle/>
          <a:p>
            <a:endParaRPr lang="he-I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r>
              <a:rPr lang="he-IL" dirty="0" smtClean="0"/>
              <a:t>מבוסס בעיקר על שלושה ספרים</a:t>
            </a:r>
          </a:p>
          <a:p>
            <a:r>
              <a:rPr lang="he-IL" dirty="0" smtClean="0"/>
              <a:t>גם על הספר מדינאות של </a:t>
            </a:r>
            <a:r>
              <a:rPr lang="he-IL" dirty="0" smtClean="0"/>
              <a:t>רוס</a:t>
            </a:r>
          </a:p>
          <a:p>
            <a:r>
              <a:rPr lang="he-IL" dirty="0" smtClean="0"/>
              <a:t>גם על הספר הערוך של מרסלה</a:t>
            </a:r>
          </a:p>
          <a:p>
            <a:r>
              <a:rPr lang="he-IL" dirty="0" smtClean="0"/>
              <a:t>ספר על אסטרטגיה עסקית בינ"ל? </a:t>
            </a:r>
            <a:r>
              <a:rPr lang="he-IL" smtClean="0"/>
              <a:t>בספריה</a:t>
            </a:r>
            <a:endParaRPr lang="he-IL" dirty="0" smtClean="0"/>
          </a:p>
          <a:p>
            <a:r>
              <a:rPr lang="he-IL" dirty="0" smtClean="0"/>
              <a:t>לא מתודולוגיה סדורה אבל הזדמנות לשאול שאלות שישפרו את תהליך החשיבה – למשל להראות איך משתמשים בניתוח המערכת למניפולציה עליה</a:t>
            </a:r>
            <a:endParaRPr lang="he-I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סיכום הספר </a:t>
            </a:r>
            <a:r>
              <a:rPr lang="he-IL" dirty="0" err="1" smtClean="0"/>
              <a:t>עמ</a:t>
            </a:r>
            <a:r>
              <a:rPr lang="he-IL" dirty="0" smtClean="0"/>
              <a:t>' 163</a:t>
            </a:r>
            <a:endParaRPr lang="he-IL" dirty="0"/>
          </a:p>
        </p:txBody>
      </p:sp>
      <p:sp>
        <p:nvSpPr>
          <p:cNvPr id="3" name="מציין מיקום תוכן 2"/>
          <p:cNvSpPr>
            <a:spLocks noGrp="1"/>
          </p:cNvSpPr>
          <p:nvPr>
            <p:ph idx="1"/>
          </p:nvPr>
        </p:nvSpPr>
        <p:spPr/>
        <p:txBody>
          <a:bodyPr/>
          <a:lstStyle/>
          <a:p>
            <a:r>
              <a:rPr lang="he-IL" dirty="0" smtClean="0"/>
              <a:t>אסטרטגיה היא עיצוב הסביבה החיצונית של הארגון </a:t>
            </a:r>
            <a:r>
              <a:rPr lang="he-IL" dirty="0" err="1" smtClean="0"/>
              <a:t>למטרטותיו</a:t>
            </a:r>
            <a:endParaRPr lang="he-IL" dirty="0" smtClean="0"/>
          </a:p>
          <a:p>
            <a:r>
              <a:rPr lang="he-IL" dirty="0" smtClean="0"/>
              <a:t>אסטרטגיה היא יצירת וניצול מנופים על יריב </a:t>
            </a:r>
            <a:endParaRPr lang="he-I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פעולה במימד המערכת (פרק 3 – 51-87 מלא)</a:t>
            </a:r>
            <a:endParaRPr lang="he-IL" dirty="0"/>
          </a:p>
        </p:txBody>
      </p:sp>
      <p:sp>
        <p:nvSpPr>
          <p:cNvPr id="3" name="מציין מיקום תוכן 2"/>
          <p:cNvSpPr>
            <a:spLocks noGrp="1"/>
          </p:cNvSpPr>
          <p:nvPr>
            <p:ph idx="1"/>
          </p:nvPr>
        </p:nvSpPr>
        <p:spPr/>
        <p:txBody>
          <a:bodyPr/>
          <a:lstStyle/>
          <a:p>
            <a:r>
              <a:rPr lang="he-IL" dirty="0" smtClean="0"/>
              <a:t>למערכות יש הרבה השפעה. דוגמא: האביב הערבי</a:t>
            </a:r>
          </a:p>
          <a:p>
            <a:r>
              <a:rPr lang="he-IL" dirty="0" smtClean="0"/>
              <a:t>התחרות בין שחקנים לא מתרחשת בואקום</a:t>
            </a:r>
          </a:p>
          <a:p>
            <a:r>
              <a:rPr lang="he-IL" dirty="0" smtClean="0"/>
              <a:t>זה גם מימד פעולה שהיריב לא תמיד מודע לו, דבר שמאפשר יתרון</a:t>
            </a:r>
          </a:p>
          <a:p>
            <a:r>
              <a:rPr lang="he-IL" dirty="0" smtClean="0"/>
              <a:t>המערכת מאפשרת מנופים ליריב יותר חלש (איראן מול ארה"ב) למשל באמצעות בריתות</a:t>
            </a:r>
            <a:endParaRPr lang="he-I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מה זה מערכת? (עד </a:t>
            </a:r>
            <a:r>
              <a:rPr lang="he-IL" dirty="0" err="1" smtClean="0"/>
              <a:t>עמ</a:t>
            </a:r>
            <a:r>
              <a:rPr lang="he-IL" dirty="0" smtClean="0"/>
              <a:t>' 55)</a:t>
            </a:r>
            <a:endParaRPr lang="he-IL" dirty="0"/>
          </a:p>
        </p:txBody>
      </p:sp>
      <p:sp>
        <p:nvSpPr>
          <p:cNvPr id="3" name="מציין מיקום תוכן 2"/>
          <p:cNvSpPr>
            <a:spLocks noGrp="1"/>
          </p:cNvSpPr>
          <p:nvPr>
            <p:ph idx="1"/>
          </p:nvPr>
        </p:nvSpPr>
        <p:spPr/>
        <p:txBody>
          <a:bodyPr/>
          <a:lstStyle/>
          <a:p>
            <a:r>
              <a:rPr lang="he-IL" dirty="0" smtClean="0"/>
              <a:t>הרבה </a:t>
            </a:r>
            <a:r>
              <a:rPr lang="he-IL" dirty="0" err="1" smtClean="0"/>
              <a:t>תאוריה</a:t>
            </a:r>
            <a:r>
              <a:rPr lang="he-IL" dirty="0" smtClean="0"/>
              <a:t> – לא עוזר </a:t>
            </a:r>
            <a:r>
              <a:rPr lang="he-IL" dirty="0" err="1" smtClean="0"/>
              <a:t>לפרקטיקן</a:t>
            </a:r>
            <a:endParaRPr lang="he-IL" dirty="0" smtClean="0"/>
          </a:p>
          <a:p>
            <a:r>
              <a:rPr lang="he-IL" dirty="0" smtClean="0"/>
              <a:t>לצרכינו: רשת יחסים בין גופים שהשפעה על אחד משפיעה על אחרים.</a:t>
            </a:r>
          </a:p>
          <a:p>
            <a:r>
              <a:rPr lang="he-IL" dirty="0" smtClean="0"/>
              <a:t>אבחנה בין מערכת פורמאליות (א"א) ללא. הפרק יתמקד בלא </a:t>
            </a:r>
            <a:r>
              <a:rPr lang="he-IL" dirty="0" err="1" smtClean="0"/>
              <a:t>פורמליות</a:t>
            </a:r>
            <a:r>
              <a:rPr lang="he-IL" dirty="0" smtClean="0"/>
              <a:t>:</a:t>
            </a:r>
          </a:p>
          <a:p>
            <a:pPr lvl="1"/>
            <a:r>
              <a:rPr lang="he-IL" b="1" dirty="0" smtClean="0"/>
              <a:t>הגבולות שלהם סובייקטיביים –האסטרטג יכול וצריך לקבוע באופן שרירותי</a:t>
            </a:r>
          </a:p>
          <a:p>
            <a:pPr lvl="1"/>
            <a:endParaRPr lang="he-IL" dirty="0" smtClean="0"/>
          </a:p>
          <a:p>
            <a:pPr lvl="1"/>
            <a:endParaRPr lang="he-I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המערכת כפוטנציאל למנוף</a:t>
            </a:r>
            <a:endParaRPr lang="he-IL" dirty="0"/>
          </a:p>
        </p:txBody>
      </p:sp>
      <p:sp>
        <p:nvSpPr>
          <p:cNvPr id="3" name="מציין מיקום תוכן 2"/>
          <p:cNvSpPr>
            <a:spLocks noGrp="1"/>
          </p:cNvSpPr>
          <p:nvPr>
            <p:ph idx="1"/>
          </p:nvPr>
        </p:nvSpPr>
        <p:spPr/>
        <p:txBody>
          <a:bodyPr>
            <a:normAutofit/>
          </a:bodyPr>
          <a:lstStyle/>
          <a:p>
            <a:r>
              <a:rPr lang="he-IL" dirty="0" smtClean="0"/>
              <a:t>הרעיון הוא להקטין את המנוף שהיריב מקבל מהסביבה החיצונית</a:t>
            </a:r>
          </a:p>
          <a:p>
            <a:r>
              <a:rPr lang="he-IL" dirty="0" smtClean="0"/>
              <a:t>כמה  אפשרויות:</a:t>
            </a:r>
          </a:p>
          <a:p>
            <a:pPr lvl="1"/>
            <a:r>
              <a:rPr lang="he-IL" dirty="0" smtClean="0"/>
              <a:t>לפגוע במערכות יחסים של היריב (בדרך כלל טוב לשחקנים חזקים)</a:t>
            </a:r>
          </a:p>
          <a:p>
            <a:pPr lvl="1"/>
            <a:r>
              <a:rPr lang="he-IL" dirty="0" smtClean="0"/>
              <a:t>לייצר  קואליציות עם שחקנים השותפים לאינטרסים שלך מול היריב (סוריה ואיראן)</a:t>
            </a:r>
          </a:p>
          <a:p>
            <a:pPr lvl="1"/>
            <a:r>
              <a:rPr lang="he-IL" dirty="0" smtClean="0"/>
              <a:t>לשנות תנאי המערכת</a:t>
            </a:r>
            <a:endParaRPr lang="he-I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שינוי תנאי המערכת (69) עד 71</a:t>
            </a:r>
            <a:endParaRPr lang="he-IL" dirty="0"/>
          </a:p>
        </p:txBody>
      </p:sp>
      <p:sp>
        <p:nvSpPr>
          <p:cNvPr id="3" name="מציין מיקום תוכן 2"/>
          <p:cNvSpPr>
            <a:spLocks noGrp="1"/>
          </p:cNvSpPr>
          <p:nvPr>
            <p:ph idx="1"/>
          </p:nvPr>
        </p:nvSpPr>
        <p:spPr/>
        <p:txBody>
          <a:bodyPr>
            <a:normAutofit fontScale="77500" lnSpcReduction="20000"/>
          </a:bodyPr>
          <a:lstStyle/>
          <a:p>
            <a:r>
              <a:rPr lang="he-IL" b="1" dirty="0" smtClean="0"/>
              <a:t>שימוש בפערים במערכת </a:t>
            </a:r>
            <a:r>
              <a:rPr lang="he-IL" dirty="0" smtClean="0"/>
              <a:t>– למשל הפירטים הסומלים שניצלו את סוף המלחמה הקרה (למעצמות כבר לא איכפת)</a:t>
            </a:r>
          </a:p>
          <a:p>
            <a:r>
              <a:rPr lang="he-IL" b="1" dirty="0" smtClean="0"/>
              <a:t>התאמה למגמות במערכת </a:t>
            </a:r>
            <a:r>
              <a:rPr lang="he-IL" dirty="0" smtClean="0"/>
              <a:t>– למשל ההתנהלות של הפלסטינים בפורומים בינ"ל מתוך הכרה שהעולם מאשים את הישראלים שנתפסים גם כמסכנים את העולם המערבי וגם עליית חשיבות זכויות האדם וזכות הגדרה העצמית. אן למשל חברה שמבינה שמדינה הולכת לקראת שמירת חוקי פטנטים או ליברליזציה</a:t>
            </a:r>
          </a:p>
          <a:p>
            <a:r>
              <a:rPr lang="he-IL" b="1" dirty="0" smtClean="0"/>
              <a:t>התאמה ע"י הליכה על זנב של שחקנים חזקים </a:t>
            </a:r>
            <a:r>
              <a:rPr lang="he-IL" dirty="0" smtClean="0"/>
              <a:t>-  למשל אוסטרליה מבינה שסין מתחזקת כלכלית ומתחברת אליה (למשל יוצרת מרכז בטוח ויציב לחברות שפועלות בשוק הסיני)</a:t>
            </a:r>
          </a:p>
          <a:p>
            <a:r>
              <a:rPr lang="he-IL" b="1" dirty="0" smtClean="0"/>
              <a:t>עיצוב מאפייני המערכת </a:t>
            </a:r>
            <a:r>
              <a:rPr lang="he-IL" dirty="0" smtClean="0"/>
              <a:t>– כמה אפשרויות – ראה בשקף הבא</a:t>
            </a:r>
            <a:endParaRPr lang="he-I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עיצוב מאפייני המערכת</a:t>
            </a:r>
            <a:endParaRPr lang="he-IL" dirty="0"/>
          </a:p>
        </p:txBody>
      </p:sp>
      <p:sp>
        <p:nvSpPr>
          <p:cNvPr id="3" name="מציין מיקום תוכן 2"/>
          <p:cNvSpPr>
            <a:spLocks noGrp="1"/>
          </p:cNvSpPr>
          <p:nvPr>
            <p:ph idx="1"/>
          </p:nvPr>
        </p:nvSpPr>
        <p:spPr/>
        <p:txBody>
          <a:bodyPr>
            <a:normAutofit fontScale="85000" lnSpcReduction="20000"/>
          </a:bodyPr>
          <a:lstStyle/>
          <a:p>
            <a:r>
              <a:rPr lang="he-IL" b="1" dirty="0" smtClean="0"/>
              <a:t>פגיעה במאפייני מערכת  </a:t>
            </a:r>
            <a:r>
              <a:rPr lang="he-IL" dirty="0" smtClean="0"/>
              <a:t>- למשל אם ארה"ב הייתה מצליחה להוציא את את סוריה מהמערכת האיראנית. או למשל אם בעולם המחשבים האישיים המכירה נעשית דרך מתווכים דל התחיל למכור ישירות.</a:t>
            </a:r>
          </a:p>
          <a:p>
            <a:r>
              <a:rPr lang="he-IL" b="1" dirty="0" smtClean="0"/>
              <a:t>חיזוק מאפייני מערכת חיוביים </a:t>
            </a:r>
            <a:r>
              <a:rPr lang="he-IL" dirty="0" smtClean="0"/>
              <a:t>– למשל תמיכה במערכת הפצה  קיימת במדינה שחברה נכנסת אליה  (81)</a:t>
            </a:r>
          </a:p>
          <a:p>
            <a:r>
              <a:rPr lang="he-IL" b="1" dirty="0" smtClean="0"/>
              <a:t>יצירת מערכת חדשה </a:t>
            </a:r>
            <a:r>
              <a:rPr lang="he-IL" dirty="0" smtClean="0"/>
              <a:t>– ע"י שינוי גבולות המערכת, למשל נאצר עם הקהילה הערבית המאוחדת, או מה שסטיב גובס עשה בתחומי המוזיקה </a:t>
            </a:r>
            <a:r>
              <a:rPr lang="he-IL" dirty="0" err="1" smtClean="0"/>
              <a:t>והמיחשוב</a:t>
            </a:r>
            <a:r>
              <a:rPr lang="he-IL" dirty="0" smtClean="0"/>
              <a:t> או בין מחשוב וטלפון</a:t>
            </a:r>
          </a:p>
          <a:p>
            <a:r>
              <a:rPr lang="he-IL" b="1" dirty="0" smtClean="0"/>
              <a:t>שיני העמדה של היריב במערכת </a:t>
            </a:r>
            <a:r>
              <a:rPr lang="he-IL" dirty="0" smtClean="0"/>
              <a:t>– למשל ארה"ב תתמוך </a:t>
            </a:r>
            <a:r>
              <a:rPr lang="he-IL" dirty="0" err="1" smtClean="0"/>
              <a:t>בצנורות</a:t>
            </a:r>
            <a:r>
              <a:rPr lang="he-IL" dirty="0" smtClean="0"/>
              <a:t> הפצה אחרים שיפגעו ביצוא הנפט האיראני דרך מיצרי </a:t>
            </a:r>
            <a:r>
              <a:rPr lang="he-IL" dirty="0" err="1" smtClean="0"/>
              <a:t>הורמוז</a:t>
            </a:r>
            <a:endParaRPr lang="he-I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איך פוגעים במערכות יחסים?</a:t>
            </a:r>
            <a:endParaRPr lang="he-IL" dirty="0"/>
          </a:p>
        </p:txBody>
      </p:sp>
      <p:sp>
        <p:nvSpPr>
          <p:cNvPr id="3" name="מציין מיקום תוכן 2"/>
          <p:cNvSpPr>
            <a:spLocks noGrp="1"/>
          </p:cNvSpPr>
          <p:nvPr>
            <p:ph idx="1"/>
          </p:nvPr>
        </p:nvSpPr>
        <p:spPr/>
        <p:txBody>
          <a:bodyPr/>
          <a:lstStyle/>
          <a:p>
            <a:r>
              <a:rPr lang="he-IL" dirty="0" smtClean="0"/>
              <a:t>כיצד משפיע המיקום הגיאוגרפי של היריב (איראן דוגמא מצוינת – קרבה לעיראק ואפגניסטן, מפרץ פרסי, רוסיה, הודו ופקיסטאן). למשל צפון קוריאה יש מנוף על סין כי היא באפר בינה לבין דרום קוריאה המערבית</a:t>
            </a:r>
          </a:p>
          <a:p>
            <a:r>
              <a:rPr lang="he-IL" dirty="0" smtClean="0"/>
              <a:t>לנסות "פירות נמוכים": מערכות יחסים שבריריות, שבנויות על אינטרסים לטווח קצר</a:t>
            </a:r>
          </a:p>
          <a:p>
            <a:endParaRPr lang="he-IL" dirty="0"/>
          </a:p>
        </p:txBody>
      </p:sp>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10329</TotalTime>
  <Words>589</Words>
  <Application>Microsoft Office PowerPoint</Application>
  <PresentationFormat>‫הצגה על המסך (4:3)</PresentationFormat>
  <Paragraphs>56</Paragraphs>
  <Slides>12</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12</vt:i4>
      </vt:variant>
    </vt:vector>
  </HeadingPairs>
  <TitlesOfParts>
    <vt:vector size="13" baseType="lpstr">
      <vt:lpstr>ערכת נושא Office</vt:lpstr>
      <vt:lpstr>HARRISON</vt:lpstr>
      <vt:lpstr>שקופית 2</vt:lpstr>
      <vt:lpstr>סיכום הספר עמ' 163</vt:lpstr>
      <vt:lpstr>פעולה במימד המערכת (פרק 3 – 51-87 מלא)</vt:lpstr>
      <vt:lpstr>מה זה מערכת? (עד עמ' 55)</vt:lpstr>
      <vt:lpstr>המערכת כפוטנציאל למנוף</vt:lpstr>
      <vt:lpstr>שינוי תנאי המערכת (69) עד 71</vt:lpstr>
      <vt:lpstr>עיצוב מאפייני המערכת</vt:lpstr>
      <vt:lpstr>איך פוגעים במערכות יחסים?</vt:lpstr>
      <vt:lpstr>אסטרטגיה במימד היריב (החל מעמ' 101)</vt:lpstr>
      <vt:lpstr>המשך</vt:lpstr>
      <vt:lpstr>סיכום (עמ' 163)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HARRISON</dc:title>
  <dc:creator>haimwaxman</dc:creator>
  <cp:lastModifiedBy>haimwaxman</cp:lastModifiedBy>
  <cp:revision>8</cp:revision>
  <dcterms:created xsi:type="dcterms:W3CDTF">2016-07-27T04:44:27Z</dcterms:created>
  <dcterms:modified xsi:type="dcterms:W3CDTF">2016-08-12T11:33:20Z</dcterms:modified>
</cp:coreProperties>
</file>