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0" r:id="rId3"/>
    <p:sldId id="367" r:id="rId4"/>
    <p:sldId id="365" r:id="rId5"/>
    <p:sldId id="368" r:id="rId6"/>
    <p:sldId id="366" r:id="rId7"/>
    <p:sldId id="369" r:id="rId8"/>
    <p:sldId id="342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ה'/חשון/תש"פ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ה'/חשון/תש"פ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College – 47</a:t>
            </a:r>
            <a:r>
              <a:rPr lang="en-US" altLang="he-IL" b="1" kern="1200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Class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37829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Briefing -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Brussels </a:t>
            </a:r>
            <a:r>
              <a:rPr lang="en-US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Tour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968024" y="5433090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October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Purpose of the Tour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909880"/>
            <a:ext cx="10149333" cy="614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Learning about NATO 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and the EU as major international organizations in the global system, and exploring their impact on 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various dimensions 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Israeli national security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Tuesday 12.11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0031" y="2070631"/>
            <a:ext cx="10149333" cy="72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0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17:00-19:3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 – Arrival to Brussels and check-in: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 </a:t>
            </a:r>
            <a:r>
              <a:rPr lang="en-US" sz="2400" b="1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Châtelain</a:t>
            </a: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Brussels Hotel</a:t>
            </a:r>
          </a:p>
          <a:p>
            <a:pPr algn="l" rtl="0">
              <a:lnSpc>
                <a:spcPct val="150000"/>
              </a:lnSpc>
            </a:pPr>
            <a:endParaRPr lang="en-US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19:30-21:30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shared dinner 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(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hotel) </a:t>
            </a:r>
            <a:endParaRPr lang="he-IL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just" rtl="0">
              <a:lnSpc>
                <a:spcPct val="150000"/>
              </a:lnSpc>
            </a:pPr>
            <a:endParaRPr lang="en-US" sz="24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just" rtl="0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21:30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 Free time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39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71367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Wednesday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897927"/>
            <a:ext cx="10149333" cy="70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07:15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Departure from the Hotel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Arrival to the European Parliament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08:3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 – Tour at the European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Parliament and meeting with a parliament member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10:00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– Departure to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conference room</a:t>
            </a:r>
            <a:endParaRPr lang="en-US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:15 –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Coffee break</a:t>
            </a:r>
            <a:endParaRPr lang="en-US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10:30 – Briefing and discussion with the Ambassador to the EU &amp; </a:t>
            </a:r>
            <a:r>
              <a:rPr lang="en-US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Nato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, H.E </a:t>
            </a:r>
            <a:r>
              <a:rPr lang="en-US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Aharon</a:t>
            </a: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en-US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Leshno-Yaar</a:t>
            </a:r>
            <a:endParaRPr lang="en-US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09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77966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Wednesday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719134"/>
            <a:ext cx="10149333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>
              <a:lnSpc>
                <a:spcPct val="150000"/>
              </a:lnSpc>
            </a:pPr>
            <a:r>
              <a:rPr lang="en-US" sz="20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11:30 – Briefing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discussion about the challenges of the EU now and in the future with Chair of European Public Affairs at the Brunswick Group, Sir Jonathan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Faull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12:30 – Luncheon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14:00 – Briefing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and discussion with the Secretary General of the European External 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Action Service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, Mrs. Helga </a:t>
            </a:r>
            <a:r>
              <a:rPr lang="en-US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Schmid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(tbc</a:t>
            </a:r>
            <a:r>
              <a:rPr lang="en-US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15:00 – Summary – INDC</a:t>
            </a:r>
          </a:p>
          <a:p>
            <a:pPr algn="l" rtl="0">
              <a:lnSpc>
                <a:spcPct val="150000"/>
              </a:lnSpc>
            </a:pPr>
            <a:r>
              <a:rPr lang="en-US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16:00 – Departure to the Hotel</a:t>
            </a: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20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6339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Thursday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607831"/>
            <a:ext cx="10149333" cy="6240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07:15 - Departure from the Hotel</a:t>
            </a:r>
          </a:p>
          <a:p>
            <a:pPr algn="l" rtl="0"/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08:00 - Arrival</a:t>
            </a:r>
          </a:p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09:00 - 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Briefing and discussion on </a:t>
            </a:r>
            <a:r>
              <a:rPr lang="en-US" sz="1900" i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NATO’s approach toward Global developments 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with </a:t>
            </a:r>
            <a:r>
              <a:rPr lang="en-US" sz="19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Ambassador Bettina </a:t>
            </a:r>
            <a:r>
              <a:rPr lang="en-US" sz="19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Cadenbach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Assistant Secretary General for </a:t>
            </a:r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Political Affairs and Security Policy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</a:t>
            </a:r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Political Affairs and Security Policy Division,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International Staff </a:t>
            </a: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9:30 - DCMC\ DGIMS\ CCOMC</a:t>
            </a:r>
            <a:endParaRPr lang="en-US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10.15 - DCMC\ DGIMS\ CCOMC</a:t>
            </a:r>
            <a:endParaRPr lang="he-IL" alt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endParaRPr lang="en-GB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11:00 </a:t>
            </a:r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Briefing and discussion on </a:t>
            </a:r>
            <a:r>
              <a:rPr lang="en-US" sz="1900" i="1" dirty="0">
                <a:latin typeface="Levenim MT" panose="02010502060101010101" pitchFamily="2" charset="-79"/>
                <a:cs typeface="Levenim MT" panose="02010502060101010101" pitchFamily="2" charset="-79"/>
              </a:rPr>
              <a:t>NATO’s Operations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with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Mr. Jonathan Parish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, Deputy Assistant Secretary General for </a:t>
            </a:r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Operations,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International Staff (tbc)</a:t>
            </a:r>
          </a:p>
          <a:p>
            <a:pPr algn="l" rtl="0"/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endParaRPr lang="he-IL" altLang="he-IL" sz="19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19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298" y="488575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9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7" y="744584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 – Thursday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835300"/>
            <a:ext cx="10149333" cy="85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12.00</a:t>
            </a:r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 </a:t>
            </a:r>
            <a:r>
              <a:rPr lang="en-US" sz="1900" b="1" i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Luncheon </a:t>
            </a:r>
            <a:r>
              <a:rPr lang="en-US" sz="1900" b="1" i="1" dirty="0">
                <a:latin typeface="Levenim MT" panose="02010502060101010101" pitchFamily="2" charset="-79"/>
                <a:cs typeface="Levenim MT" panose="02010502060101010101" pitchFamily="2" charset="-79"/>
              </a:rPr>
              <a:t>(buffet)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13.15 - </a:t>
            </a:r>
            <a:r>
              <a:rPr lang="en-US" sz="1900" i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Ambassadorial </a:t>
            </a:r>
            <a:r>
              <a:rPr lang="en-US" sz="1900" i="1" dirty="0">
                <a:latin typeface="Levenim MT" panose="02010502060101010101" pitchFamily="2" charset="-79"/>
                <a:cs typeface="Levenim MT" panose="02010502060101010101" pitchFamily="2" charset="-79"/>
              </a:rPr>
              <a:t>panel meeting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with the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NATO Permanent Representative of Greece,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H.E.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Ambassador Spiros </a:t>
            </a:r>
            <a:r>
              <a:rPr lang="en-US" sz="19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Lambridis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; with the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NATO Permanent Representative of the United Kingdom, H.E. Ambassador Mrs. Sarah </a:t>
            </a:r>
            <a:r>
              <a:rPr lang="en-US" sz="19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MacIntosh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; and with the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NATO Permanent Representative of Germany, H.E. Ambassador Hans Dieter Lucas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chaired by </a:t>
            </a:r>
            <a:r>
              <a:rPr lang="en-US" sz="1900" b="1" dirty="0">
                <a:latin typeface="Levenim MT" panose="02010502060101010101" pitchFamily="2" charset="-79"/>
                <a:cs typeface="Levenim MT" panose="02010502060101010101" pitchFamily="2" charset="-79"/>
              </a:rPr>
              <a:t>Mr. Giovanni Romani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, Head Middle East and North Africa Section, Political Affairs and Security Policy Division, International Staff (tbc)</a:t>
            </a:r>
          </a:p>
          <a:p>
            <a:pPr algn="l" rtl="0"/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14:45 - </a:t>
            </a:r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Summary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- INDC</a:t>
            </a:r>
          </a:p>
          <a:p>
            <a:pPr algn="l" rtl="0"/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</a:p>
          <a:p>
            <a:pPr algn="l" rtl="0"/>
            <a:r>
              <a:rPr lang="en-US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15:30 - Departure </a:t>
            </a:r>
            <a:r>
              <a:rPr lang="en-US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to the Airport</a:t>
            </a:r>
          </a:p>
          <a:p>
            <a:pPr algn="l" rtl="0"/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/>
            <a:r>
              <a:rPr lang="en-GB" sz="1900" dirty="0">
                <a:latin typeface="Levenim MT" panose="02010502060101010101" pitchFamily="2" charset="-79"/>
                <a:cs typeface="Levenim MT" panose="02010502060101010101" pitchFamily="2" charset="-79"/>
              </a:rPr>
              <a:t> </a:t>
            </a:r>
            <a:endParaRPr lang="en-US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463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19" y="643762"/>
            <a:ext cx="9637776" cy="1430696"/>
          </a:xfrm>
        </p:spPr>
        <p:txBody>
          <a:bodyPr>
            <a:normAutofit/>
          </a:bodyPr>
          <a:lstStyle/>
          <a:p>
            <a:pPr algn="ctr" rtl="0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931" y="1601356"/>
            <a:ext cx="10255951" cy="6863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Dress Code: Suits on both days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Required participation in all events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Keeping up with the schedule</a:t>
            </a:r>
            <a:endParaRPr lang="he-IL" altLang="he-IL" sz="19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Distribution of gifts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Passport and ID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Personal security guidelines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Transportation from the INDC to the airport and back 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Meals, allowances for daily expenses</a:t>
            </a: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Insurance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he-IL" sz="19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Phones</a:t>
            </a:r>
            <a:endParaRPr lang="he-IL" altLang="he-IL" sz="19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 algn="l" rtl="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90" y="4768185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13051</TotalTime>
  <Words>282</Words>
  <Application>Microsoft Office PowerPoint</Application>
  <PresentationFormat>מותאם אישית</PresentationFormat>
  <Paragraphs>103</Paragraphs>
  <Slides>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Israel National Defense College – 47th Class</vt:lpstr>
      <vt:lpstr>Purpose of the Tour</vt:lpstr>
      <vt:lpstr>Schedule – Tuesday 12.11</vt:lpstr>
      <vt:lpstr>Schedule – Wednesday 13.11</vt:lpstr>
      <vt:lpstr>Schedule – Wednesday 13.11</vt:lpstr>
      <vt:lpstr>Schedule – Thursday 14.11</vt:lpstr>
      <vt:lpstr>Schedule – Thursday 14.11</vt:lpstr>
      <vt:lpstr>Highlights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user</cp:lastModifiedBy>
  <cp:revision>368</cp:revision>
  <cp:lastPrinted>2019-10-31T09:53:55Z</cp:lastPrinted>
  <dcterms:created xsi:type="dcterms:W3CDTF">2017-08-17T05:53:13Z</dcterms:created>
  <dcterms:modified xsi:type="dcterms:W3CDTF">2019-11-03T19:56:31Z</dcterms:modified>
</cp:coreProperties>
</file>