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7" r:id="rId2"/>
    <p:sldId id="360" r:id="rId3"/>
    <p:sldId id="367" r:id="rId4"/>
    <p:sldId id="365" r:id="rId5"/>
    <p:sldId id="368" r:id="rId6"/>
    <p:sldId id="366" r:id="rId7"/>
    <p:sldId id="369" r:id="rId8"/>
    <p:sldId id="342" r:id="rId9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37" d="100"/>
          <a:sy n="37" d="100"/>
        </p:scale>
        <p:origin x="78" y="15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4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ה'/חשון/תש"פ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ה'/חשון/תש"פ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College – 47</a:t>
            </a:r>
            <a:r>
              <a:rPr lang="en-US" altLang="he-IL" b="1" kern="1200" baseline="300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Class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2378297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>
              <a:lnSpc>
                <a:spcPct val="150000"/>
              </a:lnSpc>
            </a:pPr>
            <a:r>
              <a:rPr lang="en-US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Guide to Brussels Tour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xmlns="" id="{21383EB3-FAE7-4CB8-BF87-45961BEFBBF3}"/>
              </a:ext>
            </a:extLst>
          </p:cNvPr>
          <p:cNvSpPr txBox="1"/>
          <p:nvPr/>
        </p:nvSpPr>
        <p:spPr>
          <a:xfrm>
            <a:off x="968024" y="5433090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October 2019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290" y="476818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0292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Purpose of the Tour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285" y="1909880"/>
            <a:ext cx="10149333" cy="6140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Recognizing </a:t>
            </a:r>
            <a:r>
              <a:rPr lang="en-US" sz="24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NATO and the EU as major international organizations in the global system, and exploring their impact on dimensions of Israeli national security</a:t>
            </a:r>
            <a:endParaRPr lang="he-IL" sz="24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290" y="476818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4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0292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Schedule – Tuesday 12.11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031" y="2070631"/>
            <a:ext cx="10149333" cy="72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0">
              <a:lnSpc>
                <a:spcPct val="150000"/>
              </a:lnSpc>
            </a:pP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17:00-19:3</a:t>
            </a:r>
            <a:r>
              <a:rPr lang="en-US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 – Arrival to Brussels and check-in:</a:t>
            </a:r>
            <a:endParaRPr lang="he-IL" sz="24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sz="2400" b="1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Le </a:t>
            </a:r>
            <a:r>
              <a:rPr lang="en-US" sz="2400" b="1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Châtelain</a:t>
            </a:r>
            <a:r>
              <a:rPr lang="en-US" sz="2400" b="1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Brussels Hotel</a:t>
            </a:r>
          </a:p>
          <a:p>
            <a:pPr algn="l" rtl="0">
              <a:lnSpc>
                <a:spcPct val="150000"/>
              </a:lnSpc>
            </a:pPr>
            <a:endParaRPr lang="en-US" sz="24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19:30-21:30</a:t>
            </a:r>
            <a:r>
              <a:rPr lang="en-US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  <a:r>
              <a:rPr lang="en-US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 shared dinner </a:t>
            </a:r>
            <a:r>
              <a:rPr lang="en-US" sz="24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(</a:t>
            </a:r>
            <a:r>
              <a:rPr lang="en-US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hotel) </a:t>
            </a:r>
            <a:endParaRPr lang="he-IL" sz="24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just" rtl="0">
              <a:lnSpc>
                <a:spcPct val="150000"/>
              </a:lnSpc>
            </a:pPr>
            <a:endParaRPr lang="en-US" sz="24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just" rtl="0">
              <a:lnSpc>
                <a:spcPct val="150000"/>
              </a:lnSpc>
            </a:pP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21:30</a:t>
            </a:r>
            <a:r>
              <a:rPr lang="en-US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– Free time</a:t>
            </a: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290" y="476818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90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3" y="71367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Schedule – Wednesday 13.11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285" y="1897927"/>
            <a:ext cx="10149333" cy="701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07:15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–</a:t>
            </a: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Departure from the Hotel</a:t>
            </a: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08:00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–</a:t>
            </a: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Arrival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to the European Parliament</a:t>
            </a: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08:3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 – Tour at the European Parliament</a:t>
            </a: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10:00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–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Departure to 14 Science conference room</a:t>
            </a:r>
            <a:endParaRPr lang="en-US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10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:15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–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Coffee break</a:t>
            </a:r>
            <a:endParaRPr lang="en-US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10:30 – Briefing and discussion with the Ambassador to the EU &amp; </a:t>
            </a:r>
            <a:r>
              <a:rPr lang="en-US" sz="20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Nato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, H.E </a:t>
            </a:r>
            <a:r>
              <a:rPr lang="en-US" sz="20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Aharon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  <a:r>
              <a:rPr lang="en-US" sz="20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Leshno-Yaar</a:t>
            </a:r>
            <a:endParaRPr lang="en-US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290" y="476818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96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77966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Schedule – Wednesday 13.11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333" y="1719134"/>
            <a:ext cx="10149333" cy="747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50000"/>
              </a:lnSpc>
            </a:pP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11:30 – Briefing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and discussion about the challenges of the EU now and in the future with Chair of European Public Affairs at the Brunswick Group, Sir Jonathan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Faull</a:t>
            </a:r>
          </a:p>
          <a:p>
            <a:pPr algn="l" rtl="0">
              <a:lnSpc>
                <a:spcPct val="150000"/>
              </a:lnSpc>
            </a:pP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12:30 – Luncheon</a:t>
            </a:r>
          </a:p>
          <a:p>
            <a:pPr algn="l" rtl="0">
              <a:lnSpc>
                <a:spcPct val="150000"/>
              </a:lnSpc>
            </a:pP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14:00 – Briefing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and discussion with the Secretary General of the European External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Action Service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, Mrs. Helga </a:t>
            </a:r>
            <a:r>
              <a:rPr lang="en-US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Schmid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(tbc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algn="l" rtl="0">
              <a:lnSpc>
                <a:spcPct val="150000"/>
              </a:lnSpc>
            </a:pP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15:00 – Summary – INDC</a:t>
            </a:r>
          </a:p>
          <a:p>
            <a:pPr algn="l" rtl="0">
              <a:lnSpc>
                <a:spcPct val="150000"/>
              </a:lnSpc>
            </a:pP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16:00 – Departure to the Hotel</a:t>
            </a: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290" y="476818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04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3" y="6339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Schedule –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Thursday 14.11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285" y="1607831"/>
            <a:ext cx="10149333" cy="6240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07:15 - Departure from the Hotel</a:t>
            </a:r>
          </a:p>
          <a:p>
            <a:pPr algn="l" rtl="0"/>
            <a:endParaRPr lang="en-US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08:00 - Arrival</a:t>
            </a:r>
          </a:p>
          <a:p>
            <a:pPr algn="l" rtl="0"/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 </a:t>
            </a:r>
          </a:p>
          <a:p>
            <a:pPr algn="l" rtl="0"/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09:00 - </a:t>
            </a:r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Briefing and discussion on </a:t>
            </a:r>
            <a:r>
              <a:rPr lang="en-US" sz="1900" i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NATO’s approach toward Global developments </a:t>
            </a:r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with </a:t>
            </a:r>
            <a:r>
              <a:rPr lang="en-US" sz="19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Ambassador Bettina </a:t>
            </a:r>
            <a:r>
              <a:rPr lang="en-US" sz="1900" b="1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Cadenbach</a:t>
            </a:r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Assistant Secretary General for </a:t>
            </a:r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Political Affairs and Security Policy</a:t>
            </a:r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Political Affairs and Security Policy Division,</a:t>
            </a:r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International Staff </a:t>
            </a:r>
          </a:p>
          <a:p>
            <a:pPr algn="l" rtl="0"/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 </a:t>
            </a:r>
            <a:endParaRPr lang="en-US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9:30 - DCMC\ DGIMS\ CCOMC</a:t>
            </a:r>
            <a:endParaRPr lang="en-US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 </a:t>
            </a:r>
            <a:endParaRPr lang="en-US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10.15 - DCMC\ DGIMS\ CCOMC</a:t>
            </a:r>
            <a:endParaRPr lang="he-IL" altLang="he-IL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endParaRPr lang="en-GB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11:00 </a:t>
            </a:r>
            <a:r>
              <a:rPr lang="en-GB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- 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Briefing and discussion on </a:t>
            </a:r>
            <a:r>
              <a:rPr lang="en-US" sz="1900" i="1" dirty="0">
                <a:latin typeface="Levenim MT" panose="02010502060101010101" pitchFamily="2" charset="-79"/>
                <a:cs typeface="Levenim MT" panose="02010502060101010101" pitchFamily="2" charset="-79"/>
              </a:rPr>
              <a:t>NATO’s Operations 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with </a:t>
            </a:r>
            <a:r>
              <a:rPr lang="en-US" sz="1900" b="1" dirty="0">
                <a:latin typeface="Levenim MT" panose="02010502060101010101" pitchFamily="2" charset="-79"/>
                <a:cs typeface="Levenim MT" panose="02010502060101010101" pitchFamily="2" charset="-79"/>
              </a:rPr>
              <a:t>Mr. Jonathan Parish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, Deputy Assistant Secretary General for </a:t>
            </a:r>
            <a:r>
              <a:rPr lang="en-GB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Operations,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 International Staff (tbc)</a:t>
            </a:r>
          </a:p>
          <a:p>
            <a:pPr algn="l" rtl="0"/>
            <a:endParaRPr lang="en-US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endParaRPr lang="he-IL" altLang="he-IL" sz="19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19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290" y="476818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2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547" y="744584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Schedule – Thursday 14.11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285" y="1835300"/>
            <a:ext cx="10149333" cy="855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12.00</a:t>
            </a:r>
            <a:r>
              <a:rPr lang="en-GB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 </a:t>
            </a:r>
            <a:r>
              <a:rPr lang="en-US" sz="1900" b="1" i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Luncheon </a:t>
            </a:r>
            <a:r>
              <a:rPr lang="en-US" sz="1900" b="1" i="1" dirty="0">
                <a:latin typeface="Levenim MT" panose="02010502060101010101" pitchFamily="2" charset="-79"/>
                <a:cs typeface="Levenim MT" panose="02010502060101010101" pitchFamily="2" charset="-79"/>
              </a:rPr>
              <a:t>(buffet)</a:t>
            </a:r>
            <a:endParaRPr lang="en-US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r>
              <a:rPr lang="en-GB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 </a:t>
            </a:r>
            <a:endParaRPr lang="en-US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13.15 - </a:t>
            </a:r>
            <a:r>
              <a:rPr lang="en-US" sz="1900" i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Ambassadorial </a:t>
            </a:r>
            <a:r>
              <a:rPr lang="en-US" sz="1900" i="1" dirty="0">
                <a:latin typeface="Levenim MT" panose="02010502060101010101" pitchFamily="2" charset="-79"/>
                <a:cs typeface="Levenim MT" panose="02010502060101010101" pitchFamily="2" charset="-79"/>
              </a:rPr>
              <a:t>panel meeting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 with the </a:t>
            </a:r>
            <a:r>
              <a:rPr lang="en-US" sz="1900" b="1" dirty="0">
                <a:latin typeface="Levenim MT" panose="02010502060101010101" pitchFamily="2" charset="-79"/>
                <a:cs typeface="Levenim MT" panose="02010502060101010101" pitchFamily="2" charset="-79"/>
              </a:rPr>
              <a:t>NATO Permanent Representative of Greece,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1900" b="1" dirty="0">
                <a:latin typeface="Levenim MT" panose="02010502060101010101" pitchFamily="2" charset="-79"/>
                <a:cs typeface="Levenim MT" panose="02010502060101010101" pitchFamily="2" charset="-79"/>
              </a:rPr>
              <a:t>H.E.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1900" b="1" dirty="0">
                <a:latin typeface="Levenim MT" panose="02010502060101010101" pitchFamily="2" charset="-79"/>
                <a:cs typeface="Levenim MT" panose="02010502060101010101" pitchFamily="2" charset="-79"/>
              </a:rPr>
              <a:t>Ambassador Spiros </a:t>
            </a:r>
            <a:r>
              <a:rPr lang="en-US" sz="1900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Lambridis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; with the </a:t>
            </a:r>
            <a:r>
              <a:rPr lang="en-US" sz="1900" b="1" dirty="0">
                <a:latin typeface="Levenim MT" panose="02010502060101010101" pitchFamily="2" charset="-79"/>
                <a:cs typeface="Levenim MT" panose="02010502060101010101" pitchFamily="2" charset="-79"/>
              </a:rPr>
              <a:t>NATO Permanent Representative of the United Kingdom, H.E. Ambassador Mrs. Sarah </a:t>
            </a:r>
            <a:r>
              <a:rPr lang="en-US" sz="1900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MacIntosh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; and with the </a:t>
            </a:r>
            <a:r>
              <a:rPr lang="en-US" sz="1900" b="1" dirty="0">
                <a:latin typeface="Levenim MT" panose="02010502060101010101" pitchFamily="2" charset="-79"/>
                <a:cs typeface="Levenim MT" panose="02010502060101010101" pitchFamily="2" charset="-79"/>
              </a:rPr>
              <a:t>NATO Permanent Representative of Germany, H.E. Ambassador Hans Dieter Lucas 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chaired by </a:t>
            </a:r>
            <a:r>
              <a:rPr lang="en-US" sz="1900" b="1" dirty="0">
                <a:latin typeface="Levenim MT" panose="02010502060101010101" pitchFamily="2" charset="-79"/>
                <a:cs typeface="Levenim MT" panose="02010502060101010101" pitchFamily="2" charset="-79"/>
              </a:rPr>
              <a:t>Mr. Giovanni Romani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, Head Middle East and North Africa Section, Political Affairs and Security Policy Division, International Staff (tbc)</a:t>
            </a:r>
          </a:p>
          <a:p>
            <a:pPr algn="l" rtl="0"/>
            <a:r>
              <a:rPr lang="en-GB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 </a:t>
            </a:r>
            <a:endParaRPr lang="en-US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14:45 - </a:t>
            </a:r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Summary 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- INDC</a:t>
            </a:r>
          </a:p>
          <a:p>
            <a:pPr algn="l" rtl="0"/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 </a:t>
            </a:r>
          </a:p>
          <a:p>
            <a:pPr algn="l" rtl="0"/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15:30 - Departure 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to the Airport</a:t>
            </a:r>
          </a:p>
          <a:p>
            <a:pPr algn="l" rtl="0"/>
            <a:endParaRPr lang="en-US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r>
              <a:rPr lang="en-GB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 </a:t>
            </a:r>
            <a:endParaRPr lang="en-US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290" y="476818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36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919" y="643762"/>
            <a:ext cx="9637776" cy="1430696"/>
          </a:xfrm>
        </p:spPr>
        <p:txBody>
          <a:bodyPr>
            <a:normAutofit/>
          </a:bodyPr>
          <a:lstStyle/>
          <a:p>
            <a:pPr algn="ctr" rtl="0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Highlights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569" y="1588293"/>
            <a:ext cx="10255951" cy="686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Dress Code: Suits on both days</a:t>
            </a:r>
            <a:endParaRPr lang="he-IL" altLang="he-IL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Required participation in all events</a:t>
            </a:r>
            <a:endParaRPr lang="he-IL" altLang="he-IL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Keeping up with the schedule</a:t>
            </a:r>
            <a:endParaRPr lang="he-IL" altLang="he-IL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Distribution of gifts</a:t>
            </a:r>
            <a:endParaRPr lang="he-IL" altLang="he-IL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Passport and ID</a:t>
            </a:r>
            <a:endParaRPr lang="he-IL" altLang="he-IL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Personal security guidelines</a:t>
            </a:r>
            <a:endParaRPr lang="he-IL" altLang="he-IL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Transportation from the INDC to the airport and back </a:t>
            </a:r>
            <a:endParaRPr lang="he-IL" altLang="he-IL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Meals, allowances for daily expenses</a:t>
            </a: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Insurance</a:t>
            </a:r>
            <a:endParaRPr lang="he-IL" altLang="he-IL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Phones</a:t>
            </a:r>
            <a:endParaRPr lang="he-IL" altLang="he-IL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spcBef>
                <a:spcPts val="1200"/>
              </a:spcBef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/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/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290" y="476818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13046</TotalTime>
  <Words>275</Words>
  <Application>Microsoft Office PowerPoint</Application>
  <PresentationFormat>Widescreen</PresentationFormat>
  <Paragraphs>103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Levenim MT</vt:lpstr>
      <vt:lpstr>Tahoma</vt:lpstr>
      <vt:lpstr>Times New Roman</vt:lpstr>
      <vt:lpstr>ערכת נושא Office</vt:lpstr>
      <vt:lpstr>Israel National Defense College – 47th Class</vt:lpstr>
      <vt:lpstr>Purpose of the Tour</vt:lpstr>
      <vt:lpstr>Schedule – Tuesday 12.11</vt:lpstr>
      <vt:lpstr>Schedule – Wednesday 13.11</vt:lpstr>
      <vt:lpstr>Schedule – Wednesday 13.11</vt:lpstr>
      <vt:lpstr>Schedule – Thursday 14.11</vt:lpstr>
      <vt:lpstr>Schedule – Thursday 14.11</vt:lpstr>
      <vt:lpstr>Highlights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GOI</cp:lastModifiedBy>
  <cp:revision>365</cp:revision>
  <cp:lastPrinted>2019-10-31T09:53:55Z</cp:lastPrinted>
  <dcterms:created xsi:type="dcterms:W3CDTF">2017-08-17T05:53:13Z</dcterms:created>
  <dcterms:modified xsi:type="dcterms:W3CDTF">2019-11-03T09:27:27Z</dcterms:modified>
</cp:coreProperties>
</file>