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71" r:id="rId2"/>
    <p:sldId id="274" r:id="rId3"/>
    <p:sldId id="264" r:id="rId4"/>
    <p:sldId id="263" r:id="rId5"/>
    <p:sldId id="277" r:id="rId6"/>
    <p:sldId id="278" r:id="rId7"/>
    <p:sldId id="279" r:id="rId8"/>
    <p:sldId id="280" r:id="rId9"/>
    <p:sldId id="281" r:id="rId10"/>
    <p:sldId id="282" r:id="rId11"/>
    <p:sldId id="283" r:id="rId12"/>
    <p:sldId id="284" r:id="rId13"/>
    <p:sldId id="285" r:id="rId14"/>
    <p:sldId id="286" r:id="rId15"/>
    <p:sldId id="287" r:id="rId16"/>
    <p:sldId id="267" r:id="rId17"/>
    <p:sldId id="288" r:id="rId18"/>
    <p:sldId id="289" r:id="rId19"/>
    <p:sldId id="290" r:id="rId20"/>
    <p:sldId id="291" r:id="rId21"/>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818" autoAdjust="0"/>
    <p:restoredTop sz="94660"/>
  </p:normalViewPr>
  <p:slideViewPr>
    <p:cSldViewPr>
      <p:cViewPr varScale="1">
        <p:scale>
          <a:sx n="99" d="100"/>
          <a:sy n="99" d="100"/>
        </p:scale>
        <p:origin x="16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מציין מיקום של תאריך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8F9386-5226-4304-879A-61AE18629C8F}" type="datetimeFigureOut">
              <a:rPr lang="en-US" smtClean="0"/>
              <a:t>9/19/2016</a:t>
            </a:fld>
            <a:endParaRPr lang="en-US"/>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6" name="מציין מיקום של כותרת תחתונה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מציין מיקום של מספר שקופית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AA4F65-A442-4993-9FB7-2CBB7D14D8E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en-US" dirty="0"/>
          </a:p>
        </p:txBody>
      </p:sp>
      <p:sp>
        <p:nvSpPr>
          <p:cNvPr id="4" name="מציין מיקום של מספר שקופית 3"/>
          <p:cNvSpPr>
            <a:spLocks noGrp="1"/>
          </p:cNvSpPr>
          <p:nvPr>
            <p:ph type="sldNum" sz="quarter" idx="10"/>
          </p:nvPr>
        </p:nvSpPr>
        <p:spPr/>
        <p:txBody>
          <a:bodyPr/>
          <a:lstStyle/>
          <a:p>
            <a:fld id="{BEAA4F65-A442-4993-9FB7-2CBB7D14D8E4}" type="slidenum">
              <a:rPr lang="en-US" smtClean="0"/>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en-US" dirty="0"/>
          </a:p>
        </p:txBody>
      </p:sp>
      <p:sp>
        <p:nvSpPr>
          <p:cNvPr id="4" name="מציין מיקום של מספר שקופית 3"/>
          <p:cNvSpPr>
            <a:spLocks noGrp="1"/>
          </p:cNvSpPr>
          <p:nvPr>
            <p:ph type="sldNum" sz="quarter" idx="10"/>
          </p:nvPr>
        </p:nvSpPr>
        <p:spPr/>
        <p:txBody>
          <a:bodyPr/>
          <a:lstStyle/>
          <a:p>
            <a:fld id="{BEAA4F65-A442-4993-9FB7-2CBB7D14D8E4}" type="slidenum">
              <a:rPr lang="en-US" smtClean="0"/>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a:t>לחץ כדי לערוך סגנון כותרת של תבנית בסיס</a:t>
            </a:r>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2E3B6C63-8E11-43E4-90C0-E8F9FAB42038}" type="datetimeFigureOut">
              <a:rPr lang="he-IL" smtClean="0"/>
              <a:pPr/>
              <a:t>ט"ז/אלול/תשע"ו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A9E0AC0-E018-4E17-9C5C-B379A479EE71}"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2E3B6C63-8E11-43E4-90C0-E8F9FAB42038}" type="datetimeFigureOut">
              <a:rPr lang="he-IL" smtClean="0"/>
              <a:pPr/>
              <a:t>ט"ז/אלול/תשע"ו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A9E0AC0-E018-4E17-9C5C-B379A479EE71}"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2E3B6C63-8E11-43E4-90C0-E8F9FAB42038}" type="datetimeFigureOut">
              <a:rPr lang="he-IL" smtClean="0"/>
              <a:pPr/>
              <a:t>ט"ז/אלול/תשע"ו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A9E0AC0-E018-4E17-9C5C-B379A479EE71}"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2E3B6C63-8E11-43E4-90C0-E8F9FAB42038}" type="datetimeFigureOut">
              <a:rPr lang="he-IL" smtClean="0"/>
              <a:pPr/>
              <a:t>ט"ז/אלול/תשע"ו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A9E0AC0-E018-4E17-9C5C-B379A479EE71}"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2E3B6C63-8E11-43E4-90C0-E8F9FAB42038}" type="datetimeFigureOut">
              <a:rPr lang="he-IL" smtClean="0"/>
              <a:pPr/>
              <a:t>ט"ז/אלול/תשע"ו</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2A9E0AC0-E018-4E17-9C5C-B379A479EE71}"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E3B6C63-8E11-43E4-90C0-E8F9FAB42038}" type="datetimeFigureOut">
              <a:rPr lang="he-IL" smtClean="0"/>
              <a:pPr/>
              <a:t>ט"ז/אלול/תשע"ו</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A9E0AC0-E018-4E17-9C5C-B379A479EE71}"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323528" y="1500174"/>
            <a:ext cx="8306096" cy="1470025"/>
          </a:xfrm>
        </p:spPr>
        <p:txBody>
          <a:bodyPr>
            <a:noAutofit/>
          </a:bodyPr>
          <a:lstStyle/>
          <a:p>
            <a:r>
              <a:rPr lang="en-US" sz="7200" dirty="0">
                <a:solidFill>
                  <a:schemeClr val="tx2"/>
                </a:solidFill>
                <a:latin typeface="Book Antiqua" panose="02040602050305030304" pitchFamily="18" charset="0"/>
                <a:cs typeface="David" pitchFamily="34" charset="-79"/>
              </a:rPr>
              <a:t>National Security:</a:t>
            </a:r>
            <a:br>
              <a:rPr lang="he-IL" sz="7200" dirty="0">
                <a:solidFill>
                  <a:schemeClr val="tx2"/>
                </a:solidFill>
                <a:latin typeface="Book Antiqua" panose="02040602050305030304" pitchFamily="18" charset="0"/>
                <a:cs typeface="David" pitchFamily="34" charset="-79"/>
              </a:rPr>
            </a:br>
            <a:r>
              <a:rPr lang="en-US" sz="7200" dirty="0">
                <a:solidFill>
                  <a:schemeClr val="tx2"/>
                </a:solidFill>
                <a:latin typeface="Book Antiqua" panose="02040602050305030304" pitchFamily="18" charset="0"/>
                <a:cs typeface="David" pitchFamily="34" charset="-79"/>
              </a:rPr>
              <a:t>How and for what?</a:t>
            </a:r>
            <a:endParaRPr lang="he-IL" sz="7200" dirty="0">
              <a:solidFill>
                <a:schemeClr val="tx2"/>
              </a:solidFill>
              <a:latin typeface="Book Antiqua" panose="02040602050305030304" pitchFamily="18" charset="0"/>
              <a:cs typeface="David" pitchFamily="34" charset="-79"/>
            </a:endParaRPr>
          </a:p>
        </p:txBody>
      </p:sp>
      <p:sp>
        <p:nvSpPr>
          <p:cNvPr id="3" name="כותרת משנה 2"/>
          <p:cNvSpPr>
            <a:spLocks noGrp="1"/>
          </p:cNvSpPr>
          <p:nvPr>
            <p:ph type="subTitle" idx="1"/>
          </p:nvPr>
        </p:nvSpPr>
        <p:spPr/>
        <p:txBody>
          <a:bodyPr>
            <a:normAutofit/>
          </a:bodyPr>
          <a:lstStyle/>
          <a:p>
            <a:r>
              <a:rPr lang="en-US" sz="4000" dirty="0">
                <a:solidFill>
                  <a:schemeClr val="tx2"/>
                </a:solidFill>
                <a:latin typeface="Book Antiqua" panose="02040602050305030304" pitchFamily="18" charset="0"/>
                <a:cs typeface="David" pitchFamily="34" charset="-79"/>
              </a:rPr>
              <a:t>MG </a:t>
            </a:r>
            <a:r>
              <a:rPr lang="en-US" sz="4000" dirty="0" err="1">
                <a:solidFill>
                  <a:schemeClr val="tx2"/>
                </a:solidFill>
                <a:latin typeface="Book Antiqua" panose="02040602050305030304" pitchFamily="18" charset="0"/>
                <a:cs typeface="David" pitchFamily="34" charset="-79"/>
              </a:rPr>
              <a:t>Gershon</a:t>
            </a:r>
            <a:r>
              <a:rPr lang="en-US" sz="4000" dirty="0">
                <a:solidFill>
                  <a:schemeClr val="tx2"/>
                </a:solidFill>
                <a:latin typeface="Book Antiqua" panose="02040602050305030304" pitchFamily="18" charset="0"/>
                <a:cs typeface="David" pitchFamily="34" charset="-79"/>
              </a:rPr>
              <a:t> </a:t>
            </a:r>
            <a:r>
              <a:rPr lang="en-US" sz="4000" dirty="0" err="1">
                <a:solidFill>
                  <a:schemeClr val="tx2"/>
                </a:solidFill>
                <a:latin typeface="Book Antiqua" panose="02040602050305030304" pitchFamily="18" charset="0"/>
                <a:cs typeface="David" pitchFamily="34" charset="-79"/>
              </a:rPr>
              <a:t>HaCohen</a:t>
            </a:r>
            <a:endParaRPr lang="he-IL" sz="4000" dirty="0">
              <a:solidFill>
                <a:schemeClr val="tx2"/>
              </a:solidFill>
              <a:latin typeface="Book Antiqua" panose="02040602050305030304" pitchFamily="18" charset="0"/>
              <a:cs typeface="David" pitchFamily="34" charset="-79"/>
            </a:endParaRPr>
          </a:p>
          <a:p>
            <a:endParaRPr lang="he-IL" sz="4000" dirty="0">
              <a:solidFill>
                <a:schemeClr val="tx2"/>
              </a:solidFill>
              <a:latin typeface="David" pitchFamily="34" charset="-79"/>
              <a:cs typeface="David" pitchFamily="34" charset="-79"/>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מציין מיקום של מספר שקופית 3"/>
          <p:cNvSpPr>
            <a:spLocks noGrp="1"/>
          </p:cNvSpPr>
          <p:nvPr>
            <p:ph type="sldNum" sz="quarter" idx="10"/>
          </p:nvPr>
        </p:nvSpPr>
        <p:spPr/>
        <p:txBody>
          <a:bodyPr/>
          <a:lstStyle/>
          <a:p>
            <a:fld id="{538137C5-4871-416D-90B9-76B8CD8F0C1C}" type="slidenum">
              <a:rPr lang="he-IL"/>
              <a:pPr/>
              <a:t>10</a:t>
            </a:fld>
            <a:endParaRPr lang="en-US"/>
          </a:p>
        </p:txBody>
      </p:sp>
      <p:sp>
        <p:nvSpPr>
          <p:cNvPr id="285700" name="Text Box 4"/>
          <p:cNvSpPr txBox="1">
            <a:spLocks noChangeArrowheads="1"/>
          </p:cNvSpPr>
          <p:nvPr/>
        </p:nvSpPr>
        <p:spPr bwMode="auto">
          <a:xfrm>
            <a:off x="1189038" y="1196975"/>
            <a:ext cx="6696075" cy="461665"/>
          </a:xfrm>
          <a:prstGeom prst="rect">
            <a:avLst/>
          </a:prstGeom>
          <a:noFill/>
          <a:ln w="9525">
            <a:noFill/>
            <a:miter lim="800000"/>
            <a:headEnd/>
            <a:tailEnd/>
          </a:ln>
          <a:effectLst/>
        </p:spPr>
        <p:txBody>
          <a:bodyPr>
            <a:spAutoFit/>
          </a:bodyPr>
          <a:lstStyle/>
          <a:p>
            <a:pPr algn="ctr">
              <a:spcBef>
                <a:spcPct val="50000"/>
              </a:spcBef>
            </a:pPr>
            <a:r>
              <a:rPr lang="en-US" sz="2400" dirty="0"/>
              <a:t>If only I could ... I would like that in the next year</a:t>
            </a:r>
            <a:endParaRPr lang="en-US" sz="2400" b="1" dirty="0">
              <a:cs typeface="David" pitchFamily="2" charset="-79"/>
            </a:endParaRPr>
          </a:p>
        </p:txBody>
      </p:sp>
      <p:sp>
        <p:nvSpPr>
          <p:cNvPr id="285703" name="Text Box 7"/>
          <p:cNvSpPr txBox="1">
            <a:spLocks noChangeArrowheads="1"/>
          </p:cNvSpPr>
          <p:nvPr/>
        </p:nvSpPr>
        <p:spPr bwMode="auto">
          <a:xfrm>
            <a:off x="539750" y="1793875"/>
            <a:ext cx="7704138" cy="4647426"/>
          </a:xfrm>
          <a:prstGeom prst="rect">
            <a:avLst/>
          </a:prstGeom>
          <a:noFill/>
          <a:ln w="9525">
            <a:noFill/>
            <a:miter lim="800000"/>
            <a:headEnd/>
            <a:tailEnd/>
          </a:ln>
          <a:effectLst/>
        </p:spPr>
        <p:txBody>
          <a:bodyPr wrap="square">
            <a:spAutoFit/>
          </a:bodyPr>
          <a:lstStyle/>
          <a:p>
            <a:pPr algn="l" rtl="0">
              <a:spcBef>
                <a:spcPct val="50000"/>
              </a:spcBef>
            </a:pPr>
            <a:r>
              <a:rPr lang="en-US" sz="1600" dirty="0">
                <a:cs typeface="David" pitchFamily="2" charset="-79"/>
              </a:rPr>
              <a:t>The “Zionist ambition” will be deleted from the </a:t>
            </a:r>
            <a:r>
              <a:rPr lang="en-US" sz="1600" dirty="0"/>
              <a:t>dictionary and our consciousness as defined by the first Congress in Basel in 1897 and remains valid to this day. I am quoting: </a:t>
            </a:r>
            <a:r>
              <a:rPr lang="en-US" sz="1600" dirty="0">
                <a:cs typeface="David" pitchFamily="2" charset="-79"/>
              </a:rPr>
              <a:t> </a:t>
            </a:r>
            <a:br>
              <a:rPr lang="en-US" sz="1600" dirty="0">
                <a:cs typeface="David" pitchFamily="2" charset="-79"/>
              </a:rPr>
            </a:br>
            <a:endParaRPr lang="he-IL" sz="1600" dirty="0">
              <a:cs typeface="David" pitchFamily="2" charset="-79"/>
            </a:endParaRPr>
          </a:p>
          <a:p>
            <a:pPr algn="l" rtl="0">
              <a:spcBef>
                <a:spcPct val="50000"/>
              </a:spcBef>
            </a:pPr>
            <a:r>
              <a:rPr lang="en-US" sz="1600" b="1" dirty="0">
                <a:cs typeface="David" pitchFamily="2" charset="-79"/>
              </a:rPr>
              <a:t>“The Zionist ambition is</a:t>
            </a:r>
            <a:r>
              <a:rPr lang="en-US" sz="1600" b="1" dirty="0"/>
              <a:t> to acquire a safe haven, according to the law of nations, for the Jewish people in Israel.”</a:t>
            </a:r>
            <a:br>
              <a:rPr lang="en-US" sz="1600" dirty="0"/>
            </a:br>
            <a:br>
              <a:rPr lang="en-US" sz="1600" dirty="0">
                <a:cs typeface="David" pitchFamily="2" charset="-79"/>
              </a:rPr>
            </a:br>
            <a:r>
              <a:rPr lang="en-US" sz="1600" dirty="0"/>
              <a:t>I want this definition of a Jewish resident area in recognized and secure borders by sponsors and money to be deleted and replaced by a definition that is compatible with the idea of ​​the "Jewish State " of Theodor Herzl .</a:t>
            </a:r>
            <a:br>
              <a:rPr lang="en-US" sz="1600" dirty="0"/>
            </a:br>
            <a:r>
              <a:rPr lang="en-US" sz="1600" b="1" dirty="0"/>
              <a:t>To Establish a Jewish state in the Land of Israel by the Jews who are fed up with the life of the Jewish people in exile and as a subtenant people and who are willing to give their lives for it</a:t>
            </a:r>
            <a:r>
              <a:rPr lang="he-IL" sz="1600" b="1" dirty="0">
                <a:cs typeface="David" pitchFamily="2" charset="-79"/>
              </a:rPr>
              <a:t>.</a:t>
            </a:r>
            <a:br>
              <a:rPr lang="en-US" sz="1600" b="1" dirty="0">
                <a:cs typeface="David" pitchFamily="2" charset="-79"/>
              </a:rPr>
            </a:br>
            <a:br>
              <a:rPr lang="en-US" sz="1600" b="1" dirty="0">
                <a:cs typeface="David" pitchFamily="2" charset="-79"/>
              </a:rPr>
            </a:br>
            <a:r>
              <a:rPr lang="en-US" sz="1600" dirty="0"/>
              <a:t>That is - contrary to all traditional solutions  to the Jewish problem, the one invented by various </a:t>
            </a:r>
            <a:r>
              <a:rPr lang="en-US" sz="1600" dirty="0" err="1"/>
              <a:t>diaspora</a:t>
            </a:r>
            <a:r>
              <a:rPr lang="en-US" sz="1600" dirty="0"/>
              <a:t> hosts, meaning - the establishment of " a Jewish state " in Hebrew, democratic , and secular in Israel, by those Jewish people who want it and are willing to pay the price in return of the land to their sovereignty , the return of national dignity , and the price of exile, the parasitic lifestyle.</a:t>
            </a:r>
            <a:endParaRPr lang="he-IL" sz="1600" b="1" dirty="0">
              <a:cs typeface="David" pitchFamily="2" charset="-79"/>
            </a:endParaRPr>
          </a:p>
        </p:txBody>
      </p:sp>
      <p:sp>
        <p:nvSpPr>
          <p:cNvPr id="285704" name="WordArt 8"/>
          <p:cNvSpPr>
            <a:spLocks noChangeArrowheads="1" noChangeShapeType="1" noTextEdit="1"/>
          </p:cNvSpPr>
          <p:nvPr/>
        </p:nvSpPr>
        <p:spPr bwMode="auto">
          <a:xfrm>
            <a:off x="899592" y="230188"/>
            <a:ext cx="7704855" cy="895350"/>
          </a:xfrm>
          <a:prstGeom prst="rect">
            <a:avLst/>
          </a:prstGeom>
        </p:spPr>
        <p:txBody>
          <a:bodyPr wrap="none" fromWordArt="1">
            <a:prstTxWarp prst="textPlain">
              <a:avLst>
                <a:gd name="adj" fmla="val 50000"/>
              </a:avLst>
            </a:prstTxWarp>
          </a:bodyPr>
          <a:lstStyle/>
          <a:p>
            <a:pPr algn="ctr"/>
            <a:br>
              <a:rPr lang="en-US" sz="3600" b="1" dirty="0"/>
            </a:br>
            <a:r>
              <a:rPr lang="en-US" sz="3600" b="1" dirty="0"/>
              <a:t>Greetings for the year 2000 - MG ( Res.) Benny </a:t>
            </a:r>
            <a:r>
              <a:rPr lang="en-US" sz="3600" b="1" dirty="0" err="1"/>
              <a:t>Peled</a:t>
            </a:r>
            <a:endParaRPr lang="he-IL" sz="3600" b="1" kern="10" dirty="0">
              <a:ln w="9525">
                <a:noFill/>
                <a:round/>
                <a:headEnd/>
                <a:tailEnd/>
              </a:ln>
              <a:solidFill>
                <a:srgbClr val="000080"/>
              </a:solidFill>
              <a:latin typeface="Times New Roman"/>
              <a:cs typeface="Times New Roman"/>
            </a:endParaRPr>
          </a:p>
        </p:txBody>
      </p:sp>
      <p:sp>
        <p:nvSpPr>
          <p:cNvPr id="285705" name="Text Box 9"/>
          <p:cNvSpPr txBox="1">
            <a:spLocks noChangeArrowheads="1"/>
          </p:cNvSpPr>
          <p:nvPr/>
        </p:nvSpPr>
        <p:spPr bwMode="auto">
          <a:xfrm>
            <a:off x="395536" y="6093296"/>
            <a:ext cx="4033838" cy="584775"/>
          </a:xfrm>
          <a:prstGeom prst="rect">
            <a:avLst/>
          </a:prstGeom>
          <a:noFill/>
          <a:ln w="9525">
            <a:noFill/>
            <a:miter lim="800000"/>
            <a:headEnd/>
            <a:tailEnd/>
          </a:ln>
          <a:effectLst/>
        </p:spPr>
        <p:txBody>
          <a:bodyPr wrap="square">
            <a:spAutoFit/>
          </a:bodyPr>
          <a:lstStyle/>
          <a:p>
            <a:pPr algn="l" rtl="0">
              <a:spcBef>
                <a:spcPct val="50000"/>
              </a:spcBef>
            </a:pPr>
            <a:br>
              <a:rPr lang="en-US" sz="1600" dirty="0"/>
            </a:br>
            <a:r>
              <a:rPr lang="en-US" sz="1600" dirty="0"/>
              <a:t>From Benny </a:t>
            </a:r>
            <a:r>
              <a:rPr lang="en-US" sz="1600" dirty="0" err="1"/>
              <a:t>Peled</a:t>
            </a:r>
            <a:r>
              <a:rPr lang="en-US" sz="1600" dirty="0"/>
              <a:t> - Days of Account (</a:t>
            </a:r>
            <a:r>
              <a:rPr lang="en-US" sz="1600" dirty="0" err="1"/>
              <a:t>Pag</a:t>
            </a:r>
            <a:r>
              <a:rPr lang="en-US" sz="1600" dirty="0"/>
              <a:t>. 64)</a:t>
            </a:r>
            <a:endParaRPr lang="en-US" sz="1600" b="1" dirty="0">
              <a:cs typeface="David" pitchFamily="2" charset="-79"/>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של מספר שקופית 3"/>
          <p:cNvSpPr>
            <a:spLocks noGrp="1"/>
          </p:cNvSpPr>
          <p:nvPr>
            <p:ph type="sldNum" sz="quarter" idx="10"/>
          </p:nvPr>
        </p:nvSpPr>
        <p:spPr/>
        <p:txBody>
          <a:bodyPr/>
          <a:lstStyle/>
          <a:p>
            <a:fld id="{E69E0779-F8F5-4734-A050-960ED2BCCDC5}" type="slidenum">
              <a:rPr lang="he-IL"/>
              <a:pPr/>
              <a:t>11</a:t>
            </a:fld>
            <a:endParaRPr lang="en-US"/>
          </a:p>
        </p:txBody>
      </p:sp>
      <p:sp>
        <p:nvSpPr>
          <p:cNvPr id="302082" name="Text Box 2"/>
          <p:cNvSpPr txBox="1">
            <a:spLocks noChangeArrowheads="1"/>
          </p:cNvSpPr>
          <p:nvPr/>
        </p:nvSpPr>
        <p:spPr bwMode="auto">
          <a:xfrm>
            <a:off x="827088" y="1492250"/>
            <a:ext cx="7561262" cy="3600986"/>
          </a:xfrm>
          <a:prstGeom prst="rect">
            <a:avLst/>
          </a:prstGeom>
          <a:noFill/>
          <a:ln w="9525">
            <a:noFill/>
            <a:miter lim="800000"/>
            <a:headEnd/>
            <a:tailEnd/>
          </a:ln>
          <a:effectLst/>
        </p:spPr>
        <p:txBody>
          <a:bodyPr>
            <a:spAutoFit/>
          </a:bodyPr>
          <a:lstStyle/>
          <a:p>
            <a:pPr algn="l" rtl="0">
              <a:lnSpc>
                <a:spcPct val="150000"/>
              </a:lnSpc>
              <a:spcBef>
                <a:spcPct val="50000"/>
              </a:spcBef>
            </a:pPr>
            <a:r>
              <a:rPr lang="en-US" sz="1500" dirty="0">
                <a:latin typeface="+mj-lt"/>
              </a:rPr>
              <a:t>" The expectations that by removing Jews from the European societies and their concentration in their own country would lead to the disappearance of anti-Semitism did not materialize. Even under the security of Zionism there will be the need to rescue the Jewish people from  existential dangers , that led to an active new Judaism, it perhaps does not reach the target it set for itself . For now, the historical development of Zionism and Judaism succeed in achieving political independence brought only by exchanging  one kind of existential dangers with a different kind.”</a:t>
            </a:r>
            <a:br>
              <a:rPr lang="en-US" sz="1500" dirty="0">
                <a:latin typeface="+mj-lt"/>
              </a:rPr>
            </a:br>
            <a:br>
              <a:rPr lang="en-US" sz="1500" dirty="0">
                <a:latin typeface="+mj-lt"/>
              </a:rPr>
            </a:br>
            <a:br>
              <a:rPr lang="en-US" sz="1600" dirty="0"/>
            </a:br>
            <a:r>
              <a:rPr lang="en-US" sz="1600" dirty="0"/>
              <a:t>“From Continuity to Contiguity” by Dan </a:t>
            </a:r>
            <a:r>
              <a:rPr lang="en-US" sz="1600" dirty="0" err="1"/>
              <a:t>Miron</a:t>
            </a:r>
            <a:r>
              <a:rPr lang="en-US" sz="1600" dirty="0"/>
              <a:t>, Page 63</a:t>
            </a:r>
          </a:p>
        </p:txBody>
      </p:sp>
      <p:sp>
        <p:nvSpPr>
          <p:cNvPr id="302083" name="WordArt 3"/>
          <p:cNvSpPr>
            <a:spLocks noChangeArrowheads="1" noChangeShapeType="1" noTextEdit="1"/>
          </p:cNvSpPr>
          <p:nvPr/>
        </p:nvSpPr>
        <p:spPr bwMode="auto">
          <a:xfrm>
            <a:off x="1044575" y="692150"/>
            <a:ext cx="7415857" cy="576263"/>
          </a:xfrm>
          <a:prstGeom prst="rect">
            <a:avLst/>
          </a:prstGeom>
        </p:spPr>
        <p:txBody>
          <a:bodyPr wrap="none" fromWordArt="1">
            <a:prstTxWarp prst="textPlain">
              <a:avLst>
                <a:gd name="adj" fmla="val 50000"/>
              </a:avLst>
            </a:prstTxWarp>
          </a:bodyPr>
          <a:lstStyle/>
          <a:p>
            <a:pPr algn="ctr" rtl="0"/>
            <a:r>
              <a:rPr lang="en-US" sz="2800" kern="10" dirty="0">
                <a:ln w="9525">
                  <a:noFill/>
                  <a:round/>
                  <a:headEnd/>
                  <a:tailEnd/>
                </a:ln>
                <a:solidFill>
                  <a:schemeClr val="accent2"/>
                </a:solidFill>
                <a:effectLst>
                  <a:outerShdw dist="45791" dir="2021404" algn="ctr" rotWithShape="0">
                    <a:srgbClr val="B2B2B2">
                      <a:alpha val="80000"/>
                    </a:srgbClr>
                  </a:outerShdw>
                </a:effectLst>
                <a:cs typeface="David"/>
              </a:rPr>
              <a:t>“From Continuity to Contiguity” / Dan </a:t>
            </a:r>
            <a:r>
              <a:rPr lang="en-US" sz="2800" kern="10" dirty="0" err="1">
                <a:ln w="9525">
                  <a:noFill/>
                  <a:round/>
                  <a:headEnd/>
                  <a:tailEnd/>
                </a:ln>
                <a:solidFill>
                  <a:schemeClr val="accent2"/>
                </a:solidFill>
                <a:effectLst>
                  <a:outerShdw dist="45791" dir="2021404" algn="ctr" rotWithShape="0">
                    <a:srgbClr val="B2B2B2">
                      <a:alpha val="80000"/>
                    </a:srgbClr>
                  </a:outerShdw>
                </a:effectLst>
                <a:cs typeface="David"/>
              </a:rPr>
              <a:t>Miron</a:t>
            </a:r>
            <a:endParaRPr lang="he-IL" sz="2800" kern="10" dirty="0">
              <a:ln w="9525">
                <a:noFill/>
                <a:round/>
                <a:headEnd/>
                <a:tailEnd/>
              </a:ln>
              <a:solidFill>
                <a:schemeClr val="accent2"/>
              </a:solidFill>
              <a:effectLst>
                <a:outerShdw dist="45791" dir="2021404" algn="ctr" rotWithShape="0">
                  <a:srgbClr val="B2B2B2">
                    <a:alpha val="80000"/>
                  </a:srgbClr>
                </a:outerShdw>
              </a:effectLst>
              <a:cs typeface="Davi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של מספר שקופית 3"/>
          <p:cNvSpPr>
            <a:spLocks noGrp="1"/>
          </p:cNvSpPr>
          <p:nvPr>
            <p:ph type="sldNum" sz="quarter" idx="10"/>
          </p:nvPr>
        </p:nvSpPr>
        <p:spPr/>
        <p:txBody>
          <a:bodyPr/>
          <a:lstStyle/>
          <a:p>
            <a:fld id="{47DA21B0-2276-403F-A21F-9B8D44C06621}" type="slidenum">
              <a:rPr lang="he-IL"/>
              <a:pPr/>
              <a:t>12</a:t>
            </a:fld>
            <a:endParaRPr lang="en-US"/>
          </a:p>
        </p:txBody>
      </p:sp>
      <p:sp>
        <p:nvSpPr>
          <p:cNvPr id="422915" name="Text Box 3"/>
          <p:cNvSpPr txBox="1">
            <a:spLocks noChangeArrowheads="1"/>
          </p:cNvSpPr>
          <p:nvPr/>
        </p:nvSpPr>
        <p:spPr bwMode="auto">
          <a:xfrm>
            <a:off x="1003300" y="2564904"/>
            <a:ext cx="6769100" cy="4801314"/>
          </a:xfrm>
          <a:prstGeom prst="rect">
            <a:avLst/>
          </a:prstGeom>
          <a:noFill/>
          <a:ln w="9525">
            <a:noFill/>
            <a:miter lim="800000"/>
            <a:headEnd/>
            <a:tailEnd/>
          </a:ln>
          <a:effectLst/>
        </p:spPr>
        <p:txBody>
          <a:bodyPr wrap="square">
            <a:spAutoFit/>
          </a:bodyPr>
          <a:lstStyle/>
          <a:p>
            <a:pPr algn="l" rtl="0">
              <a:spcBef>
                <a:spcPct val="50000"/>
              </a:spcBef>
            </a:pPr>
            <a:r>
              <a:rPr lang="en-US" sz="3200" b="1" dirty="0">
                <a:cs typeface="David" pitchFamily="2" charset="-79"/>
              </a:rPr>
              <a:t>“The designation of the State of Israel is special, </a:t>
            </a:r>
            <a:r>
              <a:rPr lang="en-US" sz="3200" dirty="0"/>
              <a:t>each State must ensure the safety, well-being and progress of its people, our country also commanded that , but it is not the main thing , the main theme of Israel is the salvation of Israel , the ingathering of the exiles.”  </a:t>
            </a:r>
            <a:br>
              <a:rPr lang="en-US" sz="3200" b="1" dirty="0">
                <a:cs typeface="David" pitchFamily="2" charset="-79"/>
              </a:rPr>
            </a:br>
            <a:br>
              <a:rPr lang="en-US" sz="3200" b="1" dirty="0">
                <a:cs typeface="David" pitchFamily="2" charset="-79"/>
              </a:rPr>
            </a:br>
            <a:br>
              <a:rPr lang="en-US" sz="3200" b="1" dirty="0">
                <a:cs typeface="David" pitchFamily="2" charset="-79"/>
              </a:rPr>
            </a:br>
            <a:endParaRPr lang="en-US" dirty="0">
              <a:cs typeface="David" pitchFamily="2" charset="-79"/>
            </a:endParaRPr>
          </a:p>
        </p:txBody>
      </p:sp>
      <p:sp>
        <p:nvSpPr>
          <p:cNvPr id="5" name="מלבן 4"/>
          <p:cNvSpPr/>
          <p:nvPr/>
        </p:nvSpPr>
        <p:spPr>
          <a:xfrm>
            <a:off x="1285852" y="188640"/>
            <a:ext cx="6639959" cy="2123658"/>
          </a:xfrm>
          <a:prstGeom prst="rect">
            <a:avLst/>
          </a:prstGeom>
        </p:spPr>
        <p:txBody>
          <a:bodyPr wrap="square">
            <a:spAutoFit/>
          </a:bodyPr>
          <a:lstStyle/>
          <a:p>
            <a:pPr algn="ctr" rtl="0"/>
            <a:r>
              <a:rPr lang="en-US" sz="4400" b="1" u="sng" dirty="0">
                <a:solidFill>
                  <a:schemeClr val="accent6"/>
                </a:solidFill>
              </a:rPr>
              <a:t>Ben </a:t>
            </a:r>
            <a:r>
              <a:rPr lang="en-US" sz="4400" b="1" u="sng" dirty="0" err="1">
                <a:solidFill>
                  <a:schemeClr val="accent6"/>
                </a:solidFill>
              </a:rPr>
              <a:t>Gurion</a:t>
            </a:r>
            <a:r>
              <a:rPr lang="en-US" sz="4400" b="1" u="sng" dirty="0">
                <a:solidFill>
                  <a:schemeClr val="accent6"/>
                </a:solidFill>
              </a:rPr>
              <a:t> on the Designation of the State of Israel</a:t>
            </a:r>
            <a:endParaRPr lang="he-IL" sz="4400" b="1" u="sng" dirty="0">
              <a:solidFill>
                <a:schemeClr val="accent6"/>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80825B77-21D6-4AB1-A8E1-FA6B3C92EC15}" type="slidenum">
              <a:rPr lang="he-IL" smtClean="0"/>
              <a:pPr>
                <a:defRPr/>
              </a:pPr>
              <a:t>13</a:t>
            </a:fld>
            <a:endParaRPr lang="en-US"/>
          </a:p>
        </p:txBody>
      </p:sp>
      <p:sp>
        <p:nvSpPr>
          <p:cNvPr id="3" name="TextBox 2"/>
          <p:cNvSpPr txBox="1"/>
          <p:nvPr/>
        </p:nvSpPr>
        <p:spPr>
          <a:xfrm>
            <a:off x="827584" y="32048"/>
            <a:ext cx="7727449" cy="1077218"/>
          </a:xfrm>
          <a:prstGeom prst="rect">
            <a:avLst/>
          </a:prstGeom>
          <a:noFill/>
        </p:spPr>
        <p:txBody>
          <a:bodyPr wrap="square" rtlCol="1">
            <a:spAutoFit/>
          </a:bodyPr>
          <a:lstStyle/>
          <a:p>
            <a:pPr algn="ctr" rtl="0"/>
            <a:r>
              <a:rPr lang="en-US" sz="3200" b="1" u="sng" dirty="0">
                <a:solidFill>
                  <a:schemeClr val="accent6"/>
                </a:solidFill>
                <a:latin typeface="Gisha" panose="020B0502040204020203" pitchFamily="34" charset="-79"/>
                <a:cs typeface="Gisha" panose="020B0502040204020203" pitchFamily="34" charset="-79"/>
              </a:rPr>
              <a:t>David Ben </a:t>
            </a:r>
            <a:r>
              <a:rPr lang="en-US" sz="3200" b="1" u="sng" dirty="0" err="1">
                <a:solidFill>
                  <a:schemeClr val="accent6"/>
                </a:solidFill>
                <a:latin typeface="Gisha" panose="020B0502040204020203" pitchFamily="34" charset="-79"/>
                <a:cs typeface="Gisha" panose="020B0502040204020203" pitchFamily="34" charset="-79"/>
              </a:rPr>
              <a:t>Gurion</a:t>
            </a:r>
            <a:r>
              <a:rPr lang="en-US" sz="3200" b="1" u="sng" dirty="0">
                <a:solidFill>
                  <a:schemeClr val="accent6"/>
                </a:solidFill>
                <a:latin typeface="Gisha" panose="020B0502040204020203" pitchFamily="34" charset="-79"/>
                <a:cs typeface="Gisha" panose="020B0502040204020203" pitchFamily="34" charset="-79"/>
              </a:rPr>
              <a:t> – </a:t>
            </a:r>
          </a:p>
          <a:p>
            <a:pPr algn="ctr" rtl="0"/>
            <a:r>
              <a:rPr lang="en-US" sz="3200" b="1" u="sng" dirty="0">
                <a:solidFill>
                  <a:schemeClr val="accent6"/>
                </a:solidFill>
                <a:latin typeface="Gisha" panose="020B0502040204020203" pitchFamily="34" charset="-79"/>
                <a:cs typeface="Gisha" panose="020B0502040204020203" pitchFamily="34" charset="-79"/>
              </a:rPr>
              <a:t>The 4 month Campaign and the Lesson </a:t>
            </a:r>
            <a:endParaRPr lang="he-IL" sz="3200" b="1" u="sng" dirty="0">
              <a:solidFill>
                <a:schemeClr val="accent6"/>
              </a:solidFill>
              <a:latin typeface="Gisha" panose="020B0502040204020203" pitchFamily="34" charset="-79"/>
              <a:cs typeface="Gisha" panose="020B0502040204020203" pitchFamily="34" charset="-79"/>
            </a:endParaRPr>
          </a:p>
        </p:txBody>
      </p:sp>
      <p:sp>
        <p:nvSpPr>
          <p:cNvPr id="4" name="TextBox 3"/>
          <p:cNvSpPr txBox="1"/>
          <p:nvPr/>
        </p:nvSpPr>
        <p:spPr>
          <a:xfrm>
            <a:off x="202105" y="1522154"/>
            <a:ext cx="8739790" cy="5016758"/>
          </a:xfrm>
          <a:prstGeom prst="rect">
            <a:avLst/>
          </a:prstGeom>
          <a:noFill/>
        </p:spPr>
        <p:txBody>
          <a:bodyPr wrap="square" rtlCol="1">
            <a:spAutoFit/>
          </a:bodyPr>
          <a:lstStyle/>
          <a:p>
            <a:pPr algn="just" rtl="0"/>
            <a:r>
              <a:rPr lang="en-US" sz="1600" b="1" u="sng" dirty="0"/>
              <a:t>Jerusalem</a:t>
            </a:r>
            <a:endParaRPr lang="he-IL" sz="1600" b="1" u="sng" dirty="0"/>
          </a:p>
          <a:p>
            <a:pPr algn="just"/>
            <a:endParaRPr lang="he-IL" sz="1600" b="1" u="sng" dirty="0"/>
          </a:p>
          <a:p>
            <a:pPr algn="just" rtl="0"/>
            <a:r>
              <a:rPr lang="en-US" sz="1600" b="1" dirty="0"/>
              <a:t>“Jerusalem – is the 2</a:t>
            </a:r>
            <a:r>
              <a:rPr lang="en-US" sz="1600" b="1" baseline="30000" dirty="0"/>
              <a:t>nd</a:t>
            </a:r>
            <a:r>
              <a:rPr lang="en-US" sz="1600" b="1" dirty="0"/>
              <a:t> largest city after Tel-Aviv in terms of the number of Jewish residents, and only that makes it an important place. Yet, that only doesn’t determine.</a:t>
            </a:r>
          </a:p>
          <a:p>
            <a:pPr algn="just" rtl="0"/>
            <a:endParaRPr lang="en-US" sz="1600" b="1" dirty="0">
              <a:solidFill>
                <a:srgbClr val="FF0000"/>
              </a:solidFill>
            </a:endParaRPr>
          </a:p>
          <a:p>
            <a:pPr algn="l" rtl="0"/>
            <a:r>
              <a:rPr lang="en-US" sz="1600" b="1" dirty="0">
                <a:solidFill>
                  <a:srgbClr val="FF0000"/>
                </a:solidFill>
              </a:rPr>
              <a:t>It’s unnecessary to explain at the ZGC what’s the value of Jerusalem in the history of the Jewish people </a:t>
            </a:r>
            <a:r>
              <a:rPr lang="en-US" sz="1600" b="1" dirty="0"/>
              <a:t>the country and the world. As one of the people that in 1937 was enthusiastically willing to accept a Jewish State in part of the land, I was part of the minority in the council that vote for division of Jerusalem. </a:t>
            </a:r>
            <a:r>
              <a:rPr lang="en-US" sz="1600" b="1" dirty="0">
                <a:solidFill>
                  <a:srgbClr val="FF0000"/>
                </a:solidFill>
              </a:rPr>
              <a:t>Jerusalem’s value can’t be measured, weighed or counted; since the country has a soul – Jerusalem is the soul of Israel. The struggle over Jerusalem is decisive, not only military wise. Jerusalem requires and is worth the fact we stand with her.</a:t>
            </a:r>
          </a:p>
          <a:p>
            <a:pPr algn="l" rtl="0"/>
            <a:r>
              <a:rPr lang="en-US" sz="1600" b="1" dirty="0">
                <a:solidFill>
                  <a:srgbClr val="FF0000"/>
                </a:solidFill>
              </a:rPr>
              <a:t>That oath on the river of Babylon demands today as it did in those days. Otherwise we wouldn’t be worth the name Israel. </a:t>
            </a:r>
            <a:r>
              <a:rPr lang="en-US" sz="1600" b="1" dirty="0"/>
              <a:t>First of all, we ought to ensure the urgent needs of Jerusalem: stock of food, sex and fuel for a few months. Jerusalem – gets starved, thirsty and silent easily.</a:t>
            </a:r>
          </a:p>
          <a:p>
            <a:pPr algn="l" rtl="0"/>
            <a:r>
              <a:rPr lang="en-US" sz="1600" b="1" dirty="0"/>
              <a:t>The attack over Jerusalem may intensify. </a:t>
            </a:r>
            <a:r>
              <a:rPr lang="en-US" sz="1600" b="1" dirty="0">
                <a:solidFill>
                  <a:srgbClr val="FF0000"/>
                </a:solidFill>
              </a:rPr>
              <a:t>Our enemies know that the destruction of the Jewish Jerusalem is a mortal blow to the entire Jewish people</a:t>
            </a:r>
            <a:r>
              <a:rPr lang="en-US" sz="1600" b="1" dirty="0"/>
              <a:t>. We should allow Jerusalem to survive longer, even if its under a siege. </a:t>
            </a:r>
            <a:r>
              <a:rPr lang="en-US" sz="1600" b="1" dirty="0">
                <a:solidFill>
                  <a:srgbClr val="FF0000"/>
                </a:solidFill>
              </a:rPr>
              <a:t>Anytime there is a choice between Jerusalem and another place; Jerusalem comes first.</a:t>
            </a:r>
            <a:r>
              <a:rPr lang="en-US" sz="1600" b="1" dirty="0"/>
              <a:t> Jerusalem must have special management, special agency for Jerusalem, special funds for Jerusalem, special national committee for Jerusalem, special party – Jerusalem party, </a:t>
            </a:r>
            <a:r>
              <a:rPr lang="en-US" sz="1600" b="1" dirty="0">
                <a:solidFill>
                  <a:srgbClr val="FF0000"/>
                </a:solidFill>
              </a:rPr>
              <a:t>part of “crazy people” “for the Jerusalem matter”.</a:t>
            </a:r>
            <a:endParaRPr lang="he-IL" sz="1600" b="1" dirty="0">
              <a:solidFill>
                <a:srgbClr val="FF0000"/>
              </a:solidFill>
            </a:endParaRPr>
          </a:p>
        </p:txBody>
      </p:sp>
      <p:sp>
        <p:nvSpPr>
          <p:cNvPr id="5" name="TextBox 4"/>
          <p:cNvSpPr txBox="1"/>
          <p:nvPr/>
        </p:nvSpPr>
        <p:spPr>
          <a:xfrm>
            <a:off x="56059" y="1159054"/>
            <a:ext cx="1214446" cy="369332"/>
          </a:xfrm>
          <a:prstGeom prst="rect">
            <a:avLst/>
          </a:prstGeom>
          <a:noFill/>
        </p:spPr>
        <p:txBody>
          <a:bodyPr wrap="square" rtlCol="1">
            <a:spAutoFit/>
          </a:bodyPr>
          <a:lstStyle/>
          <a:p>
            <a:r>
              <a:rPr lang="he-IL" sz="1800" b="1" dirty="0"/>
              <a:t>6.4.1948</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80825B77-21D6-4AB1-A8E1-FA6B3C92EC15}" type="slidenum">
              <a:rPr lang="he-IL" smtClean="0"/>
              <a:pPr>
                <a:defRPr/>
              </a:pPr>
              <a:t>14</a:t>
            </a:fld>
            <a:endParaRPr lang="en-US" dirty="0"/>
          </a:p>
        </p:txBody>
      </p:sp>
      <p:sp>
        <p:nvSpPr>
          <p:cNvPr id="3" name="מלבן 2"/>
          <p:cNvSpPr/>
          <p:nvPr/>
        </p:nvSpPr>
        <p:spPr>
          <a:xfrm>
            <a:off x="642910" y="1228398"/>
            <a:ext cx="7929618" cy="4524315"/>
          </a:xfrm>
          <a:prstGeom prst="rect">
            <a:avLst/>
          </a:prstGeom>
        </p:spPr>
        <p:txBody>
          <a:bodyPr wrap="square">
            <a:spAutoFit/>
          </a:bodyPr>
          <a:lstStyle/>
          <a:p>
            <a:pPr algn="just" rtl="0"/>
            <a:r>
              <a:rPr lang="en-US" sz="2400" b="1" dirty="0">
                <a:solidFill>
                  <a:srgbClr val="FF0000"/>
                </a:solidFill>
              </a:rPr>
              <a:t>In the history, similar to the individual’s life, there are moments where the gates of heaven open. </a:t>
            </a:r>
            <a:r>
              <a:rPr lang="en-US" sz="2400" b="1" dirty="0"/>
              <a:t>Those who dare to take advantage of this moment and break through into a new historic period – change its course. The ones deterred lose their world. Had the people of </a:t>
            </a:r>
            <a:r>
              <a:rPr lang="en-US" sz="2400" b="1" dirty="0" err="1"/>
              <a:t>Dgania</a:t>
            </a:r>
            <a:r>
              <a:rPr lang="en-US" sz="2400" b="1" dirty="0"/>
              <a:t> A weren’t ambitious, the labor battalion weren’t Courageous and so the “</a:t>
            </a:r>
            <a:r>
              <a:rPr lang="en-US" sz="2400" b="1" dirty="0" err="1"/>
              <a:t>Hashomer</a:t>
            </a:r>
            <a:r>
              <a:rPr lang="en-US" sz="2400" b="1" dirty="0"/>
              <a:t> </a:t>
            </a:r>
            <a:r>
              <a:rPr lang="en-US" sz="2400" b="1" dirty="0" err="1"/>
              <a:t>Hatzair</a:t>
            </a:r>
            <a:r>
              <a:rPr lang="en-US" sz="2400" b="1" dirty="0"/>
              <a:t>”, the united Kibbutz, </a:t>
            </a:r>
            <a:r>
              <a:rPr lang="en-US" sz="2400" b="1" dirty="0" err="1"/>
              <a:t>Hever</a:t>
            </a:r>
            <a:r>
              <a:rPr lang="en-US" sz="2400" b="1" dirty="0"/>
              <a:t> </a:t>
            </a:r>
            <a:r>
              <a:rPr lang="en-US" sz="2400" b="1" dirty="0" err="1"/>
              <a:t>Hakvutzot</a:t>
            </a:r>
            <a:r>
              <a:rPr lang="en-US" sz="2400" b="1" dirty="0"/>
              <a:t>, along with the initial religious Kibbutzim, the daring of the first settlers that were faithful to </a:t>
            </a:r>
            <a:r>
              <a:rPr lang="en-US" sz="2400" b="1" dirty="0" err="1"/>
              <a:t>Elizer</a:t>
            </a:r>
            <a:r>
              <a:rPr lang="en-US" sz="2400" b="1" dirty="0"/>
              <a:t> </a:t>
            </a:r>
            <a:r>
              <a:rPr lang="en-US" sz="2400" b="1" dirty="0" err="1"/>
              <a:t>Yaffe’s</a:t>
            </a:r>
            <a:r>
              <a:rPr lang="en-US" sz="2400" b="1" dirty="0"/>
              <a:t> vision – The Kibbutz Movement and </a:t>
            </a:r>
            <a:r>
              <a:rPr lang="en-US" sz="2400" b="1" dirty="0" err="1"/>
              <a:t>Moshava</a:t>
            </a:r>
            <a:r>
              <a:rPr lang="en-US" sz="2400" b="1" dirty="0"/>
              <a:t> Movements wouldn’t have existed today, and you can’t describe the establishment of the country without them.</a:t>
            </a:r>
            <a:endParaRPr lang="he-IL" sz="2400" b="1" dirty="0">
              <a:solidFill>
                <a:srgbClr val="FF0000"/>
              </a:solidFill>
            </a:endParaRPr>
          </a:p>
        </p:txBody>
      </p:sp>
      <p:sp>
        <p:nvSpPr>
          <p:cNvPr id="4" name="TextBox 3"/>
          <p:cNvSpPr txBox="1"/>
          <p:nvPr/>
        </p:nvSpPr>
        <p:spPr>
          <a:xfrm>
            <a:off x="0" y="332656"/>
            <a:ext cx="9144000" cy="584775"/>
          </a:xfrm>
          <a:prstGeom prst="rect">
            <a:avLst/>
          </a:prstGeom>
          <a:noFill/>
        </p:spPr>
        <p:txBody>
          <a:bodyPr wrap="square" rtlCol="1">
            <a:spAutoFit/>
          </a:bodyPr>
          <a:lstStyle/>
          <a:p>
            <a:pPr algn="ctr" rtl="0"/>
            <a:r>
              <a:rPr lang="en-US" sz="3200" b="1" u="sng" dirty="0">
                <a:solidFill>
                  <a:schemeClr val="accent6"/>
                </a:solidFill>
                <a:latin typeface="Gisha" panose="020B0502040204020203" pitchFamily="34" charset="-79"/>
                <a:cs typeface="Gisha" panose="020B0502040204020203" pitchFamily="34" charset="-79"/>
              </a:rPr>
              <a:t>From Yaakov </a:t>
            </a:r>
            <a:r>
              <a:rPr lang="en-US" sz="3200" b="1" u="sng" dirty="0" err="1">
                <a:solidFill>
                  <a:schemeClr val="accent6"/>
                </a:solidFill>
                <a:latin typeface="Gisha" panose="020B0502040204020203" pitchFamily="34" charset="-79"/>
                <a:cs typeface="Gisha" panose="020B0502040204020203" pitchFamily="34" charset="-79"/>
              </a:rPr>
              <a:t>Hazan</a:t>
            </a:r>
            <a:r>
              <a:rPr lang="en-US" sz="3200" b="1" u="sng" dirty="0">
                <a:solidFill>
                  <a:schemeClr val="accent6"/>
                </a:solidFill>
                <a:latin typeface="Gisha" panose="020B0502040204020203" pitchFamily="34" charset="-79"/>
                <a:cs typeface="Gisha" panose="020B0502040204020203" pitchFamily="34" charset="-79"/>
              </a:rPr>
              <a:t> – A New Beginning </a:t>
            </a:r>
            <a:endParaRPr lang="he-IL" sz="3200" b="1" u="sng" dirty="0">
              <a:solidFill>
                <a:schemeClr val="accent6"/>
              </a:solidFill>
              <a:latin typeface="Gisha" panose="020B0502040204020203" pitchFamily="34" charset="-79"/>
              <a:cs typeface="Gisha" panose="020B0502040204020203" pitchFamily="34" charset="-79"/>
            </a:endParaRPr>
          </a:p>
        </p:txBody>
      </p:sp>
      <p:sp>
        <p:nvSpPr>
          <p:cNvPr id="5" name="TextBox 4"/>
          <p:cNvSpPr txBox="1"/>
          <p:nvPr/>
        </p:nvSpPr>
        <p:spPr>
          <a:xfrm>
            <a:off x="6972288" y="6063680"/>
            <a:ext cx="1714512" cy="338554"/>
          </a:xfrm>
          <a:prstGeom prst="rect">
            <a:avLst/>
          </a:prstGeom>
          <a:noFill/>
        </p:spPr>
        <p:txBody>
          <a:bodyPr wrap="square" rtlCol="1">
            <a:spAutoFit/>
          </a:bodyPr>
          <a:lstStyle/>
          <a:p>
            <a:pPr algn="ctr" rtl="0"/>
            <a:r>
              <a:rPr lang="en-US" sz="1600" b="1" dirty="0"/>
              <a:t>(Page 16-17)</a:t>
            </a:r>
            <a:endParaRPr lang="he-IL" sz="16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80825B77-21D6-4AB1-A8E1-FA6B3C92EC15}" type="slidenum">
              <a:rPr lang="he-IL" smtClean="0"/>
              <a:pPr>
                <a:defRPr/>
              </a:pPr>
              <a:t>15</a:t>
            </a:fld>
            <a:endParaRPr lang="en-US"/>
          </a:p>
        </p:txBody>
      </p:sp>
      <p:sp>
        <p:nvSpPr>
          <p:cNvPr id="4" name="TextBox 3"/>
          <p:cNvSpPr txBox="1"/>
          <p:nvPr/>
        </p:nvSpPr>
        <p:spPr>
          <a:xfrm>
            <a:off x="1214414" y="142852"/>
            <a:ext cx="6786610" cy="584775"/>
          </a:xfrm>
          <a:prstGeom prst="rect">
            <a:avLst/>
          </a:prstGeom>
          <a:noFill/>
        </p:spPr>
        <p:txBody>
          <a:bodyPr wrap="square" rtlCol="1">
            <a:spAutoFit/>
          </a:bodyPr>
          <a:lstStyle/>
          <a:p>
            <a:pPr algn="ctr"/>
            <a:r>
              <a:rPr lang="en-US" sz="3200" b="1" u="sng" dirty="0">
                <a:solidFill>
                  <a:schemeClr val="accent6"/>
                </a:solidFill>
              </a:rPr>
              <a:t>A New Beginning – by Jacob </a:t>
            </a:r>
            <a:r>
              <a:rPr lang="en-US" sz="3200" b="1" u="sng" dirty="0" err="1">
                <a:solidFill>
                  <a:schemeClr val="accent6"/>
                </a:solidFill>
              </a:rPr>
              <a:t>Hazan</a:t>
            </a:r>
            <a:endParaRPr lang="he-IL" sz="3200" b="1" u="sng" dirty="0">
              <a:solidFill>
                <a:schemeClr val="accent6"/>
              </a:solidFill>
            </a:endParaRPr>
          </a:p>
        </p:txBody>
      </p:sp>
      <p:sp>
        <p:nvSpPr>
          <p:cNvPr id="5" name="TextBox 4"/>
          <p:cNvSpPr txBox="1"/>
          <p:nvPr/>
        </p:nvSpPr>
        <p:spPr>
          <a:xfrm>
            <a:off x="1500166" y="714356"/>
            <a:ext cx="6643734" cy="369332"/>
          </a:xfrm>
          <a:prstGeom prst="rect">
            <a:avLst/>
          </a:prstGeom>
          <a:noFill/>
        </p:spPr>
        <p:txBody>
          <a:bodyPr wrap="square" rtlCol="1">
            <a:spAutoFit/>
          </a:bodyPr>
          <a:lstStyle/>
          <a:p>
            <a:pPr algn="ctr"/>
            <a:r>
              <a:rPr lang="en-US" dirty="0"/>
              <a:t>The uniqueness of our people</a:t>
            </a:r>
            <a:endParaRPr lang="he-IL" u="sng" dirty="0"/>
          </a:p>
        </p:txBody>
      </p:sp>
      <p:sp>
        <p:nvSpPr>
          <p:cNvPr id="7" name="TextBox 6"/>
          <p:cNvSpPr txBox="1"/>
          <p:nvPr/>
        </p:nvSpPr>
        <p:spPr>
          <a:xfrm>
            <a:off x="755576" y="5661248"/>
            <a:ext cx="1714512" cy="584775"/>
          </a:xfrm>
          <a:prstGeom prst="rect">
            <a:avLst/>
          </a:prstGeom>
          <a:noFill/>
        </p:spPr>
        <p:txBody>
          <a:bodyPr wrap="square" rtlCol="1">
            <a:spAutoFit/>
          </a:bodyPr>
          <a:lstStyle/>
          <a:p>
            <a:pPr algn="ctr" rtl="0"/>
            <a:endParaRPr lang="en-US" sz="1600" b="1" dirty="0"/>
          </a:p>
          <a:p>
            <a:pPr algn="ctr" rtl="0"/>
            <a:r>
              <a:rPr lang="en-US" sz="1600" b="1" dirty="0"/>
              <a:t>(</a:t>
            </a:r>
            <a:r>
              <a:rPr lang="en-US" sz="1600" b="1" dirty="0" err="1"/>
              <a:t>Pag</a:t>
            </a:r>
            <a:r>
              <a:rPr lang="en-US" sz="1600" b="1" dirty="0"/>
              <a:t>. 17)</a:t>
            </a:r>
            <a:endParaRPr lang="he-IL" sz="1600" b="1" dirty="0"/>
          </a:p>
        </p:txBody>
      </p:sp>
      <p:sp>
        <p:nvSpPr>
          <p:cNvPr id="9" name="TextBox 8"/>
          <p:cNvSpPr txBox="1"/>
          <p:nvPr/>
        </p:nvSpPr>
        <p:spPr>
          <a:xfrm>
            <a:off x="539552" y="1196752"/>
            <a:ext cx="7704856" cy="3970318"/>
          </a:xfrm>
          <a:prstGeom prst="rect">
            <a:avLst/>
          </a:prstGeom>
          <a:noFill/>
        </p:spPr>
        <p:txBody>
          <a:bodyPr wrap="square" rtlCol="0">
            <a:spAutoFit/>
          </a:bodyPr>
          <a:lstStyle/>
          <a:p>
            <a:pPr algn="l" rtl="0"/>
            <a:r>
              <a:rPr lang="en-US" sz="1400" dirty="0"/>
              <a:t>" As for the establishment of the state itself. A debate was conducted in the country on whether to agree to a ceasefire again around the besieged capital or immediately announce the establishment of the State of Israel and continue the battle. </a:t>
            </a:r>
            <a:r>
              <a:rPr lang="en-US" sz="1400" dirty="0" err="1"/>
              <a:t>Chaim</a:t>
            </a:r>
            <a:r>
              <a:rPr lang="en-US" sz="1400" dirty="0"/>
              <a:t> Weizmann sent a telegraph to a patient from Switzerland : " Must be decided immediately. The gates of heaven are opened. If we broke into – we will establish our state . If not , who knows if we establish it in our generation. And if at all.”</a:t>
            </a:r>
            <a:br>
              <a:rPr lang="en-US" sz="1400" dirty="0"/>
            </a:br>
            <a:br>
              <a:rPr lang="en-US" sz="1400" dirty="0"/>
            </a:br>
            <a:r>
              <a:rPr lang="en-US" sz="1400" dirty="0"/>
              <a:t>You cannot continue to live in a struggle without recognizing it and transmit also to our children and grandchildren. The second day of the revolution - and we live on the second day of the Zionist revolution – is always full of everyday actions. Great sense of lives lost. Dusty road that covers the horizon. But not without the greatest sense of mission among us. It is extremely difficult to continue this battle that has been going on for over a century and no one knows how long it will last for. </a:t>
            </a:r>
            <a:br>
              <a:rPr lang="en-US" sz="1400" dirty="0"/>
            </a:br>
            <a:endParaRPr lang="en-US" sz="1400" dirty="0"/>
          </a:p>
          <a:p>
            <a:pPr algn="l" rtl="0"/>
            <a:r>
              <a:rPr lang="en-US" sz="1400" dirty="0"/>
              <a:t>We lay the foundation to build the Fourth House. The third house was wrecked in the Diaspora and completely destroyed in the Holocaust. The </a:t>
            </a:r>
            <a:r>
              <a:rPr lang="en-US" sz="1400" dirty="0" err="1"/>
              <a:t>Shekhinah</a:t>
            </a:r>
            <a:r>
              <a:rPr lang="en-US" sz="1400" dirty="0"/>
              <a:t>, the indwelling Jewish spirit, was gone along with the House of Israel. It ended up with us all in the Diaspora. One of the highlights is reached nowadays in Europe , where we rose flames in the crematoria in the death camps. One of the highlights is coming from Europe, where our home was put in the crematorium of the extermination camps, as the second House went up in flames.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מציין מיקום של מספר שקופית 3"/>
          <p:cNvSpPr>
            <a:spLocks noGrp="1"/>
          </p:cNvSpPr>
          <p:nvPr>
            <p:ph type="sldNum" sz="quarter" idx="10"/>
          </p:nvPr>
        </p:nvSpPr>
        <p:spPr>
          <a:noFill/>
        </p:spPr>
        <p:txBody>
          <a:bodyPr/>
          <a:lstStyle/>
          <a:p>
            <a:fld id="{18CAA1DD-7982-4D30-A6CE-B57012EBE108}" type="slidenum">
              <a:rPr lang="he-IL"/>
              <a:pPr/>
              <a:t>16</a:t>
            </a:fld>
            <a:endParaRPr lang="en-US" dirty="0"/>
          </a:p>
        </p:txBody>
      </p:sp>
      <p:sp>
        <p:nvSpPr>
          <p:cNvPr id="3076" name="Text Box 3"/>
          <p:cNvSpPr txBox="1">
            <a:spLocks noChangeArrowheads="1"/>
          </p:cNvSpPr>
          <p:nvPr/>
        </p:nvSpPr>
        <p:spPr bwMode="auto">
          <a:xfrm>
            <a:off x="928662" y="2143116"/>
            <a:ext cx="7488238" cy="3970318"/>
          </a:xfrm>
          <a:prstGeom prst="rect">
            <a:avLst/>
          </a:prstGeom>
          <a:noFill/>
          <a:ln w="9525">
            <a:noFill/>
            <a:miter lim="800000"/>
            <a:headEnd/>
            <a:tailEnd/>
          </a:ln>
        </p:spPr>
        <p:txBody>
          <a:bodyPr>
            <a:spAutoFit/>
          </a:bodyPr>
          <a:lstStyle/>
          <a:p>
            <a:pPr algn="just" rtl="0"/>
            <a:r>
              <a:rPr lang="en-US" dirty="0"/>
              <a:t>It is important to note that also the root of the publics spirit, that was characterized by the resistance of “getting sucked in Lebanese mud”, can not be used for identification in the analysis that focuses on the dimension of the civil society alone. Just the reference of a socio-economic atmosphere which allows, for example, to distinguish what is already nicknamed the transition from Zionism and capitalism. </a:t>
            </a:r>
            <a:r>
              <a:rPr lang="en-US" dirty="0">
                <a:solidFill>
                  <a:srgbClr val="FF0000"/>
                </a:solidFill>
              </a:rPr>
              <a:t>In Israel there is a gradually emerging new hegemonic project - consumerist and neo-liberal.</a:t>
            </a:r>
            <a:r>
              <a:rPr lang="en-US" dirty="0"/>
              <a:t> </a:t>
            </a:r>
            <a:r>
              <a:rPr lang="en-US" dirty="0">
                <a:solidFill>
                  <a:srgbClr val="FF0000"/>
                </a:solidFill>
              </a:rPr>
              <a:t>This project is gradually replacing the previous hegemonic project – the Zionist Republican one – that was led </a:t>
            </a:r>
            <a:r>
              <a:rPr lang="en-US" dirty="0" err="1">
                <a:solidFill>
                  <a:srgbClr val="FF0000"/>
                </a:solidFill>
              </a:rPr>
              <a:t>bt</a:t>
            </a:r>
            <a:r>
              <a:rPr lang="en-US" dirty="0">
                <a:solidFill>
                  <a:srgbClr val="FF0000"/>
                </a:solidFill>
              </a:rPr>
              <a:t> the Labor movement and its partner, which solidified the individual's willingness to sacrifice for the benefit of the “national interest”. </a:t>
            </a:r>
            <a:r>
              <a:rPr lang="en-US" dirty="0"/>
              <a:t>The socio-economic atmosphere, which is illustrated by the desire to live “like in America” – or, more correctly, like America that is depicted on television – has significantly contributed to the lack of support in the Lebanese conflict which had many victims.</a:t>
            </a:r>
            <a:endParaRPr lang="he-IL" dirty="0">
              <a:solidFill>
                <a:srgbClr val="FF0000"/>
              </a:solidFill>
            </a:endParaRPr>
          </a:p>
        </p:txBody>
      </p:sp>
      <p:sp>
        <p:nvSpPr>
          <p:cNvPr id="3077" name="Text Box 4"/>
          <p:cNvSpPr txBox="1">
            <a:spLocks noChangeArrowheads="1"/>
          </p:cNvSpPr>
          <p:nvPr/>
        </p:nvSpPr>
        <p:spPr bwMode="auto">
          <a:xfrm>
            <a:off x="928662" y="1071546"/>
            <a:ext cx="8215338" cy="584775"/>
          </a:xfrm>
          <a:prstGeom prst="rect">
            <a:avLst/>
          </a:prstGeom>
          <a:noFill/>
          <a:ln w="9525">
            <a:noFill/>
            <a:miter lim="800000"/>
            <a:headEnd/>
            <a:tailEnd/>
          </a:ln>
        </p:spPr>
        <p:txBody>
          <a:bodyPr wrap="square">
            <a:spAutoFit/>
          </a:bodyPr>
          <a:lstStyle/>
          <a:p>
            <a:pPr algn="l" rtl="0">
              <a:spcBef>
                <a:spcPct val="50000"/>
              </a:spcBef>
            </a:pPr>
            <a:r>
              <a:rPr lang="en-US" sz="3200" b="1" u="sng" dirty="0"/>
              <a:t>Israel from enlisted society to a civil society?</a:t>
            </a:r>
            <a:endParaRPr lang="he-IL" sz="3200" b="1" u="sng" dirty="0"/>
          </a:p>
        </p:txBody>
      </p:sp>
      <p:sp>
        <p:nvSpPr>
          <p:cNvPr id="6" name="מלבן 5"/>
          <p:cNvSpPr/>
          <p:nvPr/>
        </p:nvSpPr>
        <p:spPr>
          <a:xfrm>
            <a:off x="790979" y="214290"/>
            <a:ext cx="7807842" cy="769441"/>
          </a:xfrm>
          <a:prstGeom prst="rect">
            <a:avLst/>
          </a:prstGeom>
        </p:spPr>
        <p:txBody>
          <a:bodyPr wrap="none">
            <a:spAutoFit/>
          </a:bodyPr>
          <a:lstStyle/>
          <a:p>
            <a:pPr algn="ctr"/>
            <a:r>
              <a:rPr lang="en-US" sz="4400" b="1" dirty="0" err="1">
                <a:solidFill>
                  <a:schemeClr val="accent6"/>
                </a:solidFill>
              </a:rPr>
              <a:t>Dov</a:t>
            </a:r>
            <a:r>
              <a:rPr lang="en-US" sz="4400" b="1" dirty="0">
                <a:solidFill>
                  <a:schemeClr val="accent6"/>
                </a:solidFill>
              </a:rPr>
              <a:t> </a:t>
            </a:r>
            <a:r>
              <a:rPr lang="en-US" sz="4400" b="1" dirty="0" err="1">
                <a:solidFill>
                  <a:schemeClr val="accent6"/>
                </a:solidFill>
              </a:rPr>
              <a:t>Hanin</a:t>
            </a:r>
            <a:r>
              <a:rPr lang="en-US" sz="4400" b="1" dirty="0">
                <a:solidFill>
                  <a:schemeClr val="accent6"/>
                </a:solidFill>
              </a:rPr>
              <a:t> – On the Civil Society</a:t>
            </a:r>
            <a:endParaRPr lang="he-IL" sz="4400" b="1" dirty="0">
              <a:solidFill>
                <a:schemeClr val="accent6"/>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מציין מיקום של מספר שקופית 3"/>
          <p:cNvSpPr>
            <a:spLocks noGrp="1"/>
          </p:cNvSpPr>
          <p:nvPr>
            <p:ph type="sldNum" sz="quarter" idx="10"/>
          </p:nvPr>
        </p:nvSpPr>
        <p:spPr>
          <a:noFill/>
        </p:spPr>
        <p:txBody>
          <a:bodyPr/>
          <a:lstStyle/>
          <a:p>
            <a:fld id="{840E6909-7775-47BE-A26B-48C848C03FA5}" type="slidenum">
              <a:rPr lang="he-IL" smtClean="0"/>
              <a:pPr/>
              <a:t>17</a:t>
            </a:fld>
            <a:endParaRPr lang="en-US"/>
          </a:p>
        </p:txBody>
      </p:sp>
      <p:sp>
        <p:nvSpPr>
          <p:cNvPr id="21507" name="Rectangle 3"/>
          <p:cNvSpPr>
            <a:spLocks noGrp="1" noChangeArrowheads="1"/>
          </p:cNvSpPr>
          <p:nvPr>
            <p:ph type="body" idx="1"/>
          </p:nvPr>
        </p:nvSpPr>
        <p:spPr bwMode="auto">
          <a:xfrm>
            <a:off x="118269" y="4581128"/>
            <a:ext cx="8917806" cy="3794572"/>
          </a:xfrm>
          <a:noFill/>
          <a:ln>
            <a:miter lim="800000"/>
            <a:headEnd/>
            <a:tailEnd/>
          </a:ln>
        </p:spPr>
        <p:txBody>
          <a:bodyPr vert="horz" wrap="square" lIns="91440" tIns="45720" rIns="91440" bIns="45720" numCol="1" anchor="t" anchorCtr="0" compatLnSpc="1">
            <a:prstTxWarp prst="textNoShape">
              <a:avLst/>
            </a:prstTxWarp>
            <a:normAutofit/>
          </a:bodyPr>
          <a:lstStyle/>
          <a:p>
            <a:pPr algn="l" rtl="0" eaLnBrk="1" hangingPunct="1">
              <a:buFontTx/>
              <a:buNone/>
            </a:pPr>
            <a:r>
              <a:rPr lang="he-IL" sz="2000" dirty="0">
                <a:cs typeface="David" pitchFamily="2" charset="-79"/>
              </a:rPr>
              <a:t>  </a:t>
            </a:r>
          </a:p>
          <a:p>
            <a:pPr eaLnBrk="1" hangingPunct="1">
              <a:buFontTx/>
              <a:buNone/>
            </a:pPr>
            <a:endParaRPr lang="he-IL" sz="2000" dirty="0">
              <a:cs typeface="David" pitchFamily="2" charset="-79"/>
            </a:endParaRPr>
          </a:p>
        </p:txBody>
      </p:sp>
      <p:sp>
        <p:nvSpPr>
          <p:cNvPr id="21508" name="WordArt 4"/>
          <p:cNvSpPr>
            <a:spLocks noChangeArrowheads="1" noChangeShapeType="1" noTextEdit="1"/>
          </p:cNvSpPr>
          <p:nvPr/>
        </p:nvSpPr>
        <p:spPr bwMode="auto">
          <a:xfrm>
            <a:off x="467544" y="463826"/>
            <a:ext cx="7272808" cy="584348"/>
          </a:xfrm>
          <a:prstGeom prst="rect">
            <a:avLst/>
          </a:prstGeom>
        </p:spPr>
        <p:txBody>
          <a:bodyPr wrap="none" fromWordArt="1">
            <a:prstTxWarp prst="textFadeUp">
              <a:avLst>
                <a:gd name="adj" fmla="val 0"/>
              </a:avLst>
            </a:prstTxWarp>
          </a:bodyPr>
          <a:lstStyle/>
          <a:p>
            <a:pPr algn="ctr" rtl="0"/>
            <a:r>
              <a:rPr lang="en-US" dirty="0">
                <a:latin typeface="Gisha" panose="020B0502040204020203" pitchFamily="34" charset="-79"/>
                <a:cs typeface="Gisha" panose="020B0502040204020203" pitchFamily="34" charset="-79"/>
              </a:rPr>
              <a:t>What is Security? (</a:t>
            </a:r>
            <a:r>
              <a:rPr lang="en-US" dirty="0" err="1">
                <a:latin typeface="Gisha" panose="020B0502040204020203" pitchFamily="34" charset="-79"/>
                <a:cs typeface="Gisha" panose="020B0502040204020203" pitchFamily="34" charset="-79"/>
              </a:rPr>
              <a:t>Harkabi</a:t>
            </a:r>
            <a:r>
              <a:rPr lang="en-US" dirty="0">
                <a:latin typeface="Gisha" panose="020B0502040204020203" pitchFamily="34" charset="-79"/>
                <a:cs typeface="Gisha" panose="020B0502040204020203" pitchFamily="34" charset="-79"/>
              </a:rPr>
              <a:t>)</a:t>
            </a:r>
            <a:endParaRPr lang="he-IL" dirty="0">
              <a:latin typeface="Gisha" panose="020B0502040204020203" pitchFamily="34" charset="-79"/>
              <a:cs typeface="Gisha" panose="020B0502040204020203" pitchFamily="34" charset="-79"/>
            </a:endParaRPr>
          </a:p>
        </p:txBody>
      </p:sp>
      <p:sp>
        <p:nvSpPr>
          <p:cNvPr id="2" name="TextBox 1"/>
          <p:cNvSpPr txBox="1"/>
          <p:nvPr/>
        </p:nvSpPr>
        <p:spPr>
          <a:xfrm>
            <a:off x="467544" y="1196752"/>
            <a:ext cx="8219256" cy="4278094"/>
          </a:xfrm>
          <a:prstGeom prst="rect">
            <a:avLst/>
          </a:prstGeom>
          <a:noFill/>
        </p:spPr>
        <p:txBody>
          <a:bodyPr wrap="square" rtlCol="1">
            <a:spAutoFit/>
          </a:bodyPr>
          <a:lstStyle/>
          <a:p>
            <a:pPr algn="l" rtl="0"/>
            <a:r>
              <a:rPr lang="en-US" dirty="0"/>
              <a:t>It’s common to say that the definition of the security of a state is maintaining its existence. There are only a few countries that are close to cease to exist. Referred to as a threat to their security, meaning a concern for some property or territory loss or damage to their status. </a:t>
            </a:r>
            <a:r>
              <a:rPr lang="en-US" dirty="0">
                <a:solidFill>
                  <a:srgbClr val="FF0000"/>
                </a:solidFill>
              </a:rPr>
              <a:t>The expression “protect existence” comes from biology and isn’t applicable at the political level, but for exceptional cases</a:t>
            </a:r>
            <a:r>
              <a:rPr lang="en-US" dirty="0"/>
              <a:t>. According to the majority of people – a state doesn’t defend its existence, and it continues to exist even in case of loss of some territory. It maintains some sort of existence, which means – new layout with borders.</a:t>
            </a:r>
          </a:p>
          <a:p>
            <a:pPr algn="l" rtl="0"/>
            <a:endParaRPr lang="en-US" dirty="0"/>
          </a:p>
          <a:p>
            <a:pPr algn="l" rtl="0"/>
            <a:r>
              <a:rPr lang="en-US" sz="2000" b="1" u="sng" dirty="0">
                <a:latin typeface="Gisha" panose="020B0502040204020203" pitchFamily="34" charset="-79"/>
                <a:cs typeface="Gisha" panose="020B0502040204020203" pitchFamily="34" charset="-79"/>
              </a:rPr>
              <a:t>Is security = protecting existence? (</a:t>
            </a:r>
            <a:r>
              <a:rPr lang="en-US" sz="2000" b="1" u="sng" dirty="0" err="1">
                <a:latin typeface="Gisha" panose="020B0502040204020203" pitchFamily="34" charset="-79"/>
                <a:cs typeface="Gisha" panose="020B0502040204020203" pitchFamily="34" charset="-79"/>
              </a:rPr>
              <a:t>Harkabi</a:t>
            </a:r>
            <a:r>
              <a:rPr lang="en-US" sz="2000" b="1" u="sng" dirty="0">
                <a:latin typeface="Gisha" panose="020B0502040204020203" pitchFamily="34" charset="-79"/>
                <a:cs typeface="Gisha" panose="020B0502040204020203" pitchFamily="34" charset="-79"/>
              </a:rPr>
              <a:t>)</a:t>
            </a:r>
          </a:p>
          <a:p>
            <a:pPr algn="l" rtl="0"/>
            <a:r>
              <a:rPr lang="en-US" dirty="0"/>
              <a:t>Countries aren’t satisfied with ensuring their security, and claim the right and duty to return to themselves properties that are defined as part of the homeland, and therefore justifies a war for getting them back (examples: France’s demand for Alsace-Lorraine, Egypt’s demand for Sinai, Crusades fight for rights in the name of Christianity, to take over the holy-land and surroundings.</a:t>
            </a:r>
            <a:endParaRPr lang="he-I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מציין מיקום של מספר שקופית 3"/>
          <p:cNvSpPr>
            <a:spLocks noGrp="1"/>
          </p:cNvSpPr>
          <p:nvPr>
            <p:ph type="sldNum" sz="quarter" idx="10"/>
          </p:nvPr>
        </p:nvSpPr>
        <p:spPr>
          <a:noFill/>
        </p:spPr>
        <p:txBody>
          <a:bodyPr/>
          <a:lstStyle/>
          <a:p>
            <a:fld id="{A1C115A2-7658-40DB-981F-CEC0CF621431}" type="slidenum">
              <a:rPr lang="he-IL" smtClean="0"/>
              <a:pPr/>
              <a:t>18</a:t>
            </a:fld>
            <a:endParaRPr lang="en-US"/>
          </a:p>
        </p:txBody>
      </p:sp>
      <p:sp>
        <p:nvSpPr>
          <p:cNvPr id="2" name="TextBox 1"/>
          <p:cNvSpPr txBox="1"/>
          <p:nvPr/>
        </p:nvSpPr>
        <p:spPr>
          <a:xfrm>
            <a:off x="755576" y="476672"/>
            <a:ext cx="7560840" cy="3170099"/>
          </a:xfrm>
          <a:prstGeom prst="rect">
            <a:avLst/>
          </a:prstGeom>
          <a:noFill/>
        </p:spPr>
        <p:txBody>
          <a:bodyPr wrap="square" rtlCol="1">
            <a:spAutoFit/>
          </a:bodyPr>
          <a:lstStyle/>
          <a:p>
            <a:pPr algn="l" rtl="0"/>
            <a:r>
              <a:rPr lang="en-US" sz="3600" b="1" dirty="0">
                <a:latin typeface="Gisha" panose="020B0502040204020203" pitchFamily="34" charset="-79"/>
                <a:cs typeface="Gisha" panose="020B0502040204020203" pitchFamily="34" charset="-79"/>
              </a:rPr>
              <a:t>What is security? (</a:t>
            </a:r>
            <a:r>
              <a:rPr lang="en-US" sz="3600" b="1" dirty="0" err="1">
                <a:latin typeface="Gisha" panose="020B0502040204020203" pitchFamily="34" charset="-79"/>
                <a:cs typeface="Gisha" panose="020B0502040204020203" pitchFamily="34" charset="-79"/>
              </a:rPr>
              <a:t>Harkabi</a:t>
            </a:r>
            <a:r>
              <a:rPr lang="en-US" sz="3600" b="1" dirty="0">
                <a:latin typeface="Gisha" panose="020B0502040204020203" pitchFamily="34" charset="-79"/>
                <a:cs typeface="Gisha" panose="020B0502040204020203" pitchFamily="34" charset="-79"/>
              </a:rPr>
              <a:t>)</a:t>
            </a:r>
            <a:endParaRPr lang="en-US" sz="2000" dirty="0">
              <a:latin typeface="Gisha" panose="020B0502040204020203" pitchFamily="34" charset="-79"/>
              <a:cs typeface="Gisha" panose="020B0502040204020203" pitchFamily="34" charset="-79"/>
            </a:endParaRPr>
          </a:p>
          <a:p>
            <a:pPr algn="l" rtl="0"/>
            <a:endParaRPr lang="en-US" sz="2000" dirty="0">
              <a:latin typeface="Gisha" panose="020B0502040204020203" pitchFamily="34" charset="-79"/>
              <a:cs typeface="Gisha" panose="020B0502040204020203" pitchFamily="34" charset="-79"/>
            </a:endParaRPr>
          </a:p>
          <a:p>
            <a:pPr algn="l" rtl="0"/>
            <a:r>
              <a:rPr lang="en-US" sz="1600" b="1" u="sng" dirty="0">
                <a:latin typeface="Gisha" panose="020B0502040204020203" pitchFamily="34" charset="-79"/>
              </a:rPr>
              <a:t>Borders of Defense (</a:t>
            </a:r>
            <a:r>
              <a:rPr lang="en-US" sz="1600" b="1" u="sng" dirty="0" err="1">
                <a:latin typeface="Gisha" panose="020B0502040204020203" pitchFamily="34" charset="-79"/>
              </a:rPr>
              <a:t>Harkabi</a:t>
            </a:r>
            <a:r>
              <a:rPr lang="en-US" sz="1600" b="1" u="sng" dirty="0">
                <a:latin typeface="Gisha" panose="020B0502040204020203" pitchFamily="34" charset="-79"/>
              </a:rPr>
              <a:t>)</a:t>
            </a:r>
          </a:p>
          <a:p>
            <a:pPr algn="l" rtl="0"/>
            <a:r>
              <a:rPr lang="en-US" sz="1600" dirty="0">
                <a:latin typeface="Gisha" panose="020B0502040204020203" pitchFamily="34" charset="-79"/>
              </a:rPr>
              <a:t>Countries have “legal borders” for their national territory, yet they also have “critical borders”, or “strategic borders”, which they’ll be willing to fight for defending them. In Moreno’s Doctrine (1823) it was decided, USA will see any attempt by European countries to interfere between the two American continents, as an hostile activity, and entails use of force to prevent this. England claimed that “its strategic border” reaches the Rhine river. Germany’s border from West to East, including “island” of Berlin, was described as a “critical border” by the USA and NATO – and both of them are committed to protect it.</a:t>
            </a:r>
            <a:endParaRPr lang="en-US" sz="1400" dirty="0">
              <a:latin typeface="Gisha" panose="020B0502040204020203" pitchFamily="34" charset="-79"/>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מציין מיקום של מספר שקופית 3"/>
          <p:cNvSpPr>
            <a:spLocks noGrp="1"/>
          </p:cNvSpPr>
          <p:nvPr>
            <p:ph type="sldNum" sz="quarter" idx="10"/>
          </p:nvPr>
        </p:nvSpPr>
        <p:spPr>
          <a:noFill/>
        </p:spPr>
        <p:txBody>
          <a:bodyPr/>
          <a:lstStyle/>
          <a:p>
            <a:fld id="{6FDA35C0-037C-4E8C-A19C-991271CCB286}" type="slidenum">
              <a:rPr lang="he-IL" smtClean="0"/>
              <a:pPr/>
              <a:t>19</a:t>
            </a:fld>
            <a:endParaRPr lang="en-US"/>
          </a:p>
        </p:txBody>
      </p:sp>
      <p:sp>
        <p:nvSpPr>
          <p:cNvPr id="2" name="TextBox 1"/>
          <p:cNvSpPr txBox="1"/>
          <p:nvPr/>
        </p:nvSpPr>
        <p:spPr>
          <a:xfrm>
            <a:off x="693913" y="270460"/>
            <a:ext cx="7992887" cy="6432530"/>
          </a:xfrm>
          <a:prstGeom prst="rect">
            <a:avLst/>
          </a:prstGeom>
          <a:noFill/>
        </p:spPr>
        <p:txBody>
          <a:bodyPr wrap="square" rtlCol="1">
            <a:spAutoFit/>
          </a:bodyPr>
          <a:lstStyle/>
          <a:p>
            <a:pPr algn="l" rtl="0"/>
            <a:r>
              <a:rPr lang="en-US" sz="3200" b="1" dirty="0">
                <a:latin typeface="Gisha" panose="020B0502040204020203" pitchFamily="34" charset="-79"/>
                <a:cs typeface="Gisha" panose="020B0502040204020203" pitchFamily="34" charset="-79"/>
              </a:rPr>
              <a:t>Formulating a Security Concept – </a:t>
            </a:r>
          </a:p>
          <a:p>
            <a:pPr algn="l" rtl="0"/>
            <a:r>
              <a:rPr lang="en-US" sz="3200" b="1" dirty="0">
                <a:latin typeface="Gisha" panose="020B0502040204020203" pitchFamily="34" charset="-79"/>
                <a:cs typeface="Gisha" panose="020B0502040204020203" pitchFamily="34" charset="-79"/>
              </a:rPr>
              <a:t>Deduction and Induction </a:t>
            </a:r>
          </a:p>
          <a:p>
            <a:pPr algn="l" rtl="0"/>
            <a:r>
              <a:rPr lang="en-US" sz="2400" dirty="0">
                <a:latin typeface="Gisha" panose="020B0502040204020203" pitchFamily="34" charset="-79"/>
                <a:cs typeface="Gisha" panose="020B0502040204020203" pitchFamily="34" charset="-79"/>
              </a:rPr>
              <a:t>(According to </a:t>
            </a:r>
            <a:r>
              <a:rPr lang="en-US" sz="2400" dirty="0" err="1">
                <a:latin typeface="Gisha" panose="020B0502040204020203" pitchFamily="34" charset="-79"/>
                <a:cs typeface="Gisha" panose="020B0502040204020203" pitchFamily="34" charset="-79"/>
              </a:rPr>
              <a:t>Harkabi’s</a:t>
            </a:r>
            <a:r>
              <a:rPr lang="en-US" sz="2400" dirty="0">
                <a:latin typeface="Gisha" panose="020B0502040204020203" pitchFamily="34" charset="-79"/>
                <a:cs typeface="Gisha" panose="020B0502040204020203" pitchFamily="34" charset="-79"/>
              </a:rPr>
              <a:t> book)</a:t>
            </a:r>
          </a:p>
          <a:p>
            <a:pPr algn="l" rtl="0"/>
            <a:endParaRPr lang="en-US" sz="2400" dirty="0">
              <a:latin typeface="Gisha" panose="020B0502040204020203" pitchFamily="34" charset="-79"/>
              <a:cs typeface="Gisha" panose="020B0502040204020203" pitchFamily="34" charset="-79"/>
            </a:endParaRPr>
          </a:p>
          <a:p>
            <a:pPr algn="l" rtl="0"/>
            <a:r>
              <a:rPr lang="en-US" sz="2000" dirty="0">
                <a:latin typeface="+mj-lt"/>
              </a:rPr>
              <a:t>Theoretically there are schematically two ways to formulate security policy. In order to emphasize the difference between them, I’ll polarize them:</a:t>
            </a:r>
          </a:p>
          <a:p>
            <a:pPr algn="l" rtl="0"/>
            <a:endParaRPr lang="en-US" sz="2000" dirty="0">
              <a:latin typeface="+mj-lt"/>
            </a:endParaRPr>
          </a:p>
          <a:p>
            <a:pPr algn="l" rtl="0"/>
            <a:r>
              <a:rPr lang="en-US" sz="2000" b="1" dirty="0">
                <a:latin typeface="+mj-lt"/>
              </a:rPr>
              <a:t>The deductive approach</a:t>
            </a:r>
            <a:r>
              <a:rPr lang="en-US" sz="2000" dirty="0">
                <a:latin typeface="+mj-lt"/>
              </a:rPr>
              <a:t> – this provides priority for the need to sum the defense doctrine as summary of the defense world-view of the same country. The approach claims that the policy of national security derives from the national objectives. The nationality symbolizes “heroism”, in which at first one ought to find out what do we want, and afterwards to approach the review of the program or the strategy to fulfill its wishes. Its barely matches a hegemonic superpower, and definitely doesn’t suit a medium-sized country, and no non-hegemonic superpower.</a:t>
            </a:r>
          </a:p>
          <a:p>
            <a:pPr algn="l" rtl="0"/>
            <a:endParaRPr lang="en-US" sz="2000" b="1" dirty="0">
              <a:latin typeface="+mj-lt"/>
            </a:endParaRPr>
          </a:p>
          <a:p>
            <a:pPr algn="l" rtl="0"/>
            <a:r>
              <a:rPr lang="en-US" sz="2000" b="1" dirty="0">
                <a:latin typeface="+mj-lt"/>
              </a:rPr>
              <a:t>The Inductive approach</a:t>
            </a:r>
            <a:r>
              <a:rPr lang="en-US" sz="2000" dirty="0">
                <a:latin typeface="+mj-lt"/>
              </a:rPr>
              <a:t> – the intentions of this approach are to solve rising problems that arise, assuming these </a:t>
            </a:r>
            <a:r>
              <a:rPr lang="en-US" sz="2000" dirty="0"/>
              <a:t>accumulated</a:t>
            </a:r>
            <a:r>
              <a:rPr lang="en-US" sz="2000" dirty="0">
                <a:latin typeface="+mj-lt"/>
              </a:rPr>
              <a:t> details will become a defense policy.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642910" y="0"/>
            <a:ext cx="7886728" cy="1071569"/>
          </a:xfrm>
        </p:spPr>
        <p:txBody>
          <a:bodyPr>
            <a:noAutofit/>
          </a:bodyPr>
          <a:lstStyle/>
          <a:p>
            <a:pPr algn="l"/>
            <a:r>
              <a:rPr lang="en-US" sz="2400" b="1" dirty="0">
                <a:latin typeface="David" pitchFamily="34" charset="-79"/>
                <a:cs typeface="David" pitchFamily="34" charset="-79"/>
              </a:rPr>
              <a:t> Lord Arthur Balfour’s speech on the summit of Mount Scopus in 1925 on the inauguration of Hebrew University:</a:t>
            </a:r>
            <a:endParaRPr lang="he-IL" sz="2400" b="1" dirty="0">
              <a:latin typeface="David" pitchFamily="34" charset="-79"/>
              <a:cs typeface="David" pitchFamily="34" charset="-79"/>
            </a:endParaRPr>
          </a:p>
        </p:txBody>
      </p:sp>
      <p:sp>
        <p:nvSpPr>
          <p:cNvPr id="3" name="כותרת משנה 2"/>
          <p:cNvSpPr>
            <a:spLocks noGrp="1"/>
          </p:cNvSpPr>
          <p:nvPr>
            <p:ph type="subTitle" idx="1"/>
          </p:nvPr>
        </p:nvSpPr>
        <p:spPr>
          <a:xfrm>
            <a:off x="642910" y="928670"/>
            <a:ext cx="7929618" cy="4500594"/>
          </a:xfrm>
        </p:spPr>
        <p:txBody>
          <a:bodyPr>
            <a:noAutofit/>
          </a:bodyPr>
          <a:lstStyle/>
          <a:p>
            <a:pPr algn="l">
              <a:lnSpc>
                <a:spcPct val="150000"/>
              </a:lnSpc>
            </a:pPr>
            <a:r>
              <a:rPr lang="en-US" sz="1800" dirty="0">
                <a:solidFill>
                  <a:schemeClr val="tx1"/>
                </a:solidFill>
                <a:latin typeface="David" pitchFamily="34" charset="-79"/>
                <a:cs typeface="David" pitchFamily="34" charset="-79"/>
              </a:rPr>
              <a:t>It is not the magnificence of the view which is stretched before you. It is the consciousness that this occasion marks a great epoch in the history of a people who have made this little land of Palestine a seed-ground of great  religion, and whose intellectual and normal destiny is again, from a national point of view, reviving, and who will look back to this day which we are celebrating as one of the great milestones in its future career. </a:t>
            </a:r>
            <a:r>
              <a:rPr lang="en-US" sz="1800" dirty="0">
                <a:solidFill>
                  <a:schemeClr val="accent2"/>
                </a:solidFill>
                <a:latin typeface="David" pitchFamily="34" charset="-79"/>
                <a:cs typeface="David" pitchFamily="34" charset="-79"/>
              </a:rPr>
              <a:t>This is the very spot where the children of Israel first entered the Promised Land. It was from this hill, this Mount Scopus, that the Roman destroyer of Jerusalem conducted the siege which brought to an end that great chapter of the Jewish people</a:t>
            </a:r>
            <a:r>
              <a:rPr lang="en-US" sz="1800" dirty="0">
                <a:solidFill>
                  <a:schemeClr val="tx1"/>
                </a:solidFill>
                <a:latin typeface="David" pitchFamily="34" charset="-79"/>
                <a:cs typeface="David" pitchFamily="34" charset="-79"/>
              </a:rPr>
              <a:t>. </a:t>
            </a:r>
            <a:r>
              <a:rPr lang="en-US" sz="1800" dirty="0">
                <a:solidFill>
                  <a:schemeClr val="accent2"/>
                </a:solidFill>
                <a:latin typeface="David" pitchFamily="34" charset="-79"/>
                <a:cs typeface="David" pitchFamily="34" charset="-79"/>
              </a:rPr>
              <a:t>Could there be a more historic spot? </a:t>
            </a:r>
            <a:r>
              <a:rPr lang="en-US" sz="1800" dirty="0">
                <a:solidFill>
                  <a:schemeClr val="tx1"/>
                </a:solidFill>
                <a:latin typeface="David" pitchFamily="34" charset="-79"/>
                <a:cs typeface="David" pitchFamily="34" charset="-79"/>
              </a:rPr>
              <a:t>From this hill you can see the beginning, from this you can see the end, or what appeared to- be the end, of the Jewish community, and of the connection of the Jewish community with the land which they had made illustrious. </a:t>
            </a:r>
            <a:r>
              <a:rPr lang="en-US" sz="1800" dirty="0">
                <a:solidFill>
                  <a:schemeClr val="accent2"/>
                </a:solidFill>
                <a:latin typeface="David" pitchFamily="34" charset="-79"/>
                <a:cs typeface="David" pitchFamily="34" charset="-79"/>
              </a:rPr>
              <a:t>Well, a new epoch has begun</a:t>
            </a:r>
            <a:r>
              <a:rPr lang="en-US" sz="1800" dirty="0">
                <a:solidFill>
                  <a:schemeClr val="tx1"/>
                </a:solidFill>
                <a:latin typeface="David" pitchFamily="34" charset="-79"/>
                <a:cs typeface="David" pitchFamily="34" charset="-79"/>
              </a:rPr>
              <a:t>. A great cultural effort within Palestine which came to an end  many hundreds of years ago is going be to resumed in the ancient home of the people.</a:t>
            </a:r>
            <a:endParaRPr lang="he-IL" sz="1800" dirty="0">
              <a:solidFill>
                <a:schemeClr val="tx1"/>
              </a:solidFill>
              <a:latin typeface="David" pitchFamily="34" charset="-79"/>
              <a:cs typeface="David" pitchFamily="34" charset="-79"/>
            </a:endParaRPr>
          </a:p>
          <a:p>
            <a:pPr algn="l">
              <a:lnSpc>
                <a:spcPct val="150000"/>
              </a:lnSpc>
            </a:pPr>
            <a:r>
              <a:rPr lang="en-US" sz="1800" dirty="0">
                <a:solidFill>
                  <a:schemeClr val="tx1"/>
                </a:solidFill>
                <a:latin typeface="David" pitchFamily="34" charset="-79"/>
                <a:cs typeface="David" pitchFamily="34" charset="-79"/>
              </a:rPr>
              <a:t> </a:t>
            </a:r>
            <a:endParaRPr lang="he-IL" sz="1800" dirty="0">
              <a:solidFill>
                <a:schemeClr val="tx1"/>
              </a:solidFill>
              <a:latin typeface="David" pitchFamily="34" charset="-79"/>
              <a:cs typeface="David" pitchFamily="34" charset="-79"/>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אליפסה 24"/>
          <p:cNvSpPr/>
          <p:nvPr/>
        </p:nvSpPr>
        <p:spPr>
          <a:xfrm>
            <a:off x="1714480" y="2571744"/>
            <a:ext cx="5857916" cy="2214578"/>
          </a:xfrm>
          <a:prstGeom prst="ellipse">
            <a:avLst/>
          </a:prstGeom>
          <a:ln>
            <a:prstDash val="dash"/>
          </a:ln>
        </p:spPr>
        <p:style>
          <a:lnRef idx="2">
            <a:schemeClr val="accent1"/>
          </a:lnRef>
          <a:fillRef idx="1">
            <a:schemeClr val="lt1"/>
          </a:fillRef>
          <a:effectRef idx="0">
            <a:schemeClr val="accent1"/>
          </a:effectRef>
          <a:fontRef idx="minor">
            <a:schemeClr val="dk1"/>
          </a:fontRef>
        </p:style>
        <p:txBody>
          <a:bodyPr rtlCol="1" anchor="ctr"/>
          <a:lstStyle/>
          <a:p>
            <a:pPr algn="ctr"/>
            <a:endParaRPr lang="he-IL"/>
          </a:p>
        </p:txBody>
      </p:sp>
      <p:sp>
        <p:nvSpPr>
          <p:cNvPr id="2" name="כותרת 1"/>
          <p:cNvSpPr>
            <a:spLocks noGrp="1"/>
          </p:cNvSpPr>
          <p:nvPr>
            <p:ph type="title"/>
          </p:nvPr>
        </p:nvSpPr>
        <p:spPr>
          <a:xfrm>
            <a:off x="500034" y="142852"/>
            <a:ext cx="8229600" cy="1143000"/>
          </a:xfrm>
        </p:spPr>
        <p:txBody>
          <a:bodyPr>
            <a:normAutofit fontScale="90000"/>
          </a:bodyPr>
          <a:lstStyle/>
          <a:p>
            <a:r>
              <a:rPr lang="en-US" dirty="0">
                <a:cs typeface="+mn-cs"/>
              </a:rPr>
              <a:t>The practice of national security in all of its various subjects</a:t>
            </a:r>
            <a:endParaRPr lang="he-IL" dirty="0">
              <a:cs typeface="+mn-cs"/>
            </a:endParaRPr>
          </a:p>
        </p:txBody>
      </p:sp>
      <p:sp>
        <p:nvSpPr>
          <p:cNvPr id="4" name="אליפסה 3"/>
          <p:cNvSpPr/>
          <p:nvPr/>
        </p:nvSpPr>
        <p:spPr>
          <a:xfrm>
            <a:off x="6715140" y="928670"/>
            <a:ext cx="2071702" cy="1428760"/>
          </a:xfrm>
          <a:prstGeom prst="ellipse">
            <a:avLst/>
          </a:prstGeom>
        </p:spPr>
        <p:style>
          <a:lnRef idx="2">
            <a:schemeClr val="accent3"/>
          </a:lnRef>
          <a:fillRef idx="1">
            <a:schemeClr val="lt1"/>
          </a:fillRef>
          <a:effectRef idx="0">
            <a:schemeClr val="accent3"/>
          </a:effectRef>
          <a:fontRef idx="minor">
            <a:schemeClr val="dk1"/>
          </a:fontRef>
        </p:style>
        <p:txBody>
          <a:bodyPr rtlCol="1" anchor="ctr"/>
          <a:lstStyle/>
          <a:p>
            <a:pPr algn="ctr"/>
            <a:endParaRPr lang="he-IL"/>
          </a:p>
        </p:txBody>
      </p:sp>
      <p:sp>
        <p:nvSpPr>
          <p:cNvPr id="5" name="אליפסה 4"/>
          <p:cNvSpPr/>
          <p:nvPr/>
        </p:nvSpPr>
        <p:spPr>
          <a:xfrm>
            <a:off x="5429256" y="3000372"/>
            <a:ext cx="1714512" cy="1357322"/>
          </a:xfrm>
          <a:prstGeom prst="ellipse">
            <a:avLst/>
          </a:prstGeom>
        </p:spPr>
        <p:style>
          <a:lnRef idx="2">
            <a:schemeClr val="accent2"/>
          </a:lnRef>
          <a:fillRef idx="1">
            <a:schemeClr val="lt1"/>
          </a:fillRef>
          <a:effectRef idx="0">
            <a:schemeClr val="accent2"/>
          </a:effectRef>
          <a:fontRef idx="minor">
            <a:schemeClr val="dk1"/>
          </a:fontRef>
        </p:style>
        <p:txBody>
          <a:bodyPr rtlCol="1" anchor="ctr"/>
          <a:lstStyle/>
          <a:p>
            <a:pPr algn="ctr"/>
            <a:endParaRPr lang="he-IL"/>
          </a:p>
        </p:txBody>
      </p:sp>
      <p:sp>
        <p:nvSpPr>
          <p:cNvPr id="6" name="אליפסה 5"/>
          <p:cNvSpPr/>
          <p:nvPr/>
        </p:nvSpPr>
        <p:spPr>
          <a:xfrm>
            <a:off x="7000892" y="4714884"/>
            <a:ext cx="1714512" cy="1357322"/>
          </a:xfrm>
          <a:prstGeom prst="ellips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
        <p:nvSpPr>
          <p:cNvPr id="7" name="אליפסה 6"/>
          <p:cNvSpPr/>
          <p:nvPr/>
        </p:nvSpPr>
        <p:spPr>
          <a:xfrm>
            <a:off x="5143504" y="5072074"/>
            <a:ext cx="1714512" cy="1357322"/>
          </a:xfrm>
          <a:prstGeom prst="ellipse">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a:t>Sources of motivation</a:t>
            </a:r>
            <a:endParaRPr lang="he-IL" dirty="0"/>
          </a:p>
        </p:txBody>
      </p:sp>
      <p:sp>
        <p:nvSpPr>
          <p:cNvPr id="8" name="אליפסה 7"/>
          <p:cNvSpPr/>
          <p:nvPr/>
        </p:nvSpPr>
        <p:spPr>
          <a:xfrm>
            <a:off x="3000364" y="5143512"/>
            <a:ext cx="1714512" cy="1357322"/>
          </a:xfrm>
          <a:prstGeom prst="ellips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
        <p:nvSpPr>
          <p:cNvPr id="9" name="אליפסה 8"/>
          <p:cNvSpPr/>
          <p:nvPr/>
        </p:nvSpPr>
        <p:spPr>
          <a:xfrm>
            <a:off x="928662" y="4714884"/>
            <a:ext cx="1714512" cy="1357322"/>
          </a:xfrm>
          <a:prstGeom prst="ellips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
        <p:nvSpPr>
          <p:cNvPr id="10" name="אליפסה 9"/>
          <p:cNvSpPr/>
          <p:nvPr/>
        </p:nvSpPr>
        <p:spPr>
          <a:xfrm>
            <a:off x="2000232" y="3000372"/>
            <a:ext cx="1714512" cy="1357322"/>
          </a:xfrm>
          <a:prstGeom prst="ellipse">
            <a:avLst/>
          </a:prstGeom>
        </p:spPr>
        <p:style>
          <a:lnRef idx="2">
            <a:schemeClr val="accent2"/>
          </a:lnRef>
          <a:fillRef idx="1">
            <a:schemeClr val="lt1"/>
          </a:fillRef>
          <a:effectRef idx="0">
            <a:schemeClr val="accent2"/>
          </a:effectRef>
          <a:fontRef idx="minor">
            <a:schemeClr val="dk1"/>
          </a:fontRef>
        </p:style>
        <p:txBody>
          <a:bodyPr rtlCol="1" anchor="ctr"/>
          <a:lstStyle/>
          <a:p>
            <a:pPr algn="ctr"/>
            <a:endParaRPr lang="he-IL"/>
          </a:p>
        </p:txBody>
      </p:sp>
      <p:sp>
        <p:nvSpPr>
          <p:cNvPr id="11" name="אליפסה 10"/>
          <p:cNvSpPr/>
          <p:nvPr/>
        </p:nvSpPr>
        <p:spPr>
          <a:xfrm>
            <a:off x="4000496" y="1285860"/>
            <a:ext cx="1500198" cy="857256"/>
          </a:xfrm>
          <a:prstGeom prst="ellipse">
            <a:avLst/>
          </a:prstGeom>
        </p:spPr>
        <p:style>
          <a:lnRef idx="2">
            <a:schemeClr val="accent3"/>
          </a:lnRef>
          <a:fillRef idx="1">
            <a:schemeClr val="lt1"/>
          </a:fillRef>
          <a:effectRef idx="0">
            <a:schemeClr val="accent3"/>
          </a:effectRef>
          <a:fontRef idx="minor">
            <a:schemeClr val="dk1"/>
          </a:fontRef>
        </p:style>
        <p:txBody>
          <a:bodyPr rtlCol="1" anchor="ctr"/>
          <a:lstStyle/>
          <a:p>
            <a:pPr algn="ctr"/>
            <a:endParaRPr lang="he-IL"/>
          </a:p>
        </p:txBody>
      </p:sp>
      <p:sp>
        <p:nvSpPr>
          <p:cNvPr id="12" name="אליפסה 11"/>
          <p:cNvSpPr/>
          <p:nvPr/>
        </p:nvSpPr>
        <p:spPr>
          <a:xfrm>
            <a:off x="785786" y="1000108"/>
            <a:ext cx="1785950" cy="1357322"/>
          </a:xfrm>
          <a:prstGeom prst="ellipse">
            <a:avLst/>
          </a:prstGeom>
        </p:spPr>
        <p:style>
          <a:lnRef idx="2">
            <a:schemeClr val="accent3"/>
          </a:lnRef>
          <a:fillRef idx="1">
            <a:schemeClr val="lt1"/>
          </a:fillRef>
          <a:effectRef idx="0">
            <a:schemeClr val="accent3"/>
          </a:effectRef>
          <a:fontRef idx="minor">
            <a:schemeClr val="dk1"/>
          </a:fontRef>
        </p:style>
        <p:txBody>
          <a:bodyPr rtlCol="1" anchor="ctr"/>
          <a:lstStyle/>
          <a:p>
            <a:pPr algn="ctr"/>
            <a:endParaRPr lang="he-IL"/>
          </a:p>
        </p:txBody>
      </p:sp>
      <p:sp>
        <p:nvSpPr>
          <p:cNvPr id="13" name="TextBox 12"/>
          <p:cNvSpPr txBox="1"/>
          <p:nvPr/>
        </p:nvSpPr>
        <p:spPr>
          <a:xfrm>
            <a:off x="6786578" y="1285860"/>
            <a:ext cx="2000264" cy="646331"/>
          </a:xfrm>
          <a:prstGeom prst="rect">
            <a:avLst/>
          </a:prstGeom>
          <a:noFill/>
        </p:spPr>
        <p:txBody>
          <a:bodyPr wrap="square" rtlCol="1">
            <a:spAutoFit/>
          </a:bodyPr>
          <a:lstStyle/>
          <a:p>
            <a:pPr algn="ctr"/>
            <a:r>
              <a:rPr lang="en-US" dirty="0"/>
              <a:t>National interests during war</a:t>
            </a:r>
            <a:endParaRPr lang="he-IL" dirty="0"/>
          </a:p>
        </p:txBody>
      </p:sp>
      <p:sp>
        <p:nvSpPr>
          <p:cNvPr id="14" name="TextBox 13"/>
          <p:cNvSpPr txBox="1"/>
          <p:nvPr/>
        </p:nvSpPr>
        <p:spPr>
          <a:xfrm>
            <a:off x="5500694" y="3429000"/>
            <a:ext cx="1500198" cy="369332"/>
          </a:xfrm>
          <a:prstGeom prst="rect">
            <a:avLst/>
          </a:prstGeom>
          <a:noFill/>
        </p:spPr>
        <p:txBody>
          <a:bodyPr wrap="square" rtlCol="1">
            <a:spAutoFit/>
          </a:bodyPr>
          <a:lstStyle/>
          <a:p>
            <a:r>
              <a:rPr lang="en-US" dirty="0"/>
              <a:t>How to fight</a:t>
            </a:r>
            <a:endParaRPr lang="he-IL" dirty="0"/>
          </a:p>
        </p:txBody>
      </p:sp>
      <p:sp>
        <p:nvSpPr>
          <p:cNvPr id="15" name="TextBox 14"/>
          <p:cNvSpPr txBox="1"/>
          <p:nvPr/>
        </p:nvSpPr>
        <p:spPr>
          <a:xfrm>
            <a:off x="7286644" y="5072074"/>
            <a:ext cx="1214446" cy="646331"/>
          </a:xfrm>
          <a:prstGeom prst="rect">
            <a:avLst/>
          </a:prstGeom>
          <a:noFill/>
        </p:spPr>
        <p:txBody>
          <a:bodyPr wrap="square" rtlCol="1">
            <a:spAutoFit/>
          </a:bodyPr>
          <a:lstStyle/>
          <a:p>
            <a:pPr algn="ctr"/>
            <a:r>
              <a:rPr lang="en-US" dirty="0"/>
              <a:t>Force build-up</a:t>
            </a:r>
            <a:endParaRPr lang="he-IL" dirty="0"/>
          </a:p>
        </p:txBody>
      </p:sp>
      <p:sp>
        <p:nvSpPr>
          <p:cNvPr id="16" name="TextBox 15"/>
          <p:cNvSpPr txBox="1"/>
          <p:nvPr/>
        </p:nvSpPr>
        <p:spPr>
          <a:xfrm>
            <a:off x="3071802" y="5286388"/>
            <a:ext cx="1571636" cy="1200329"/>
          </a:xfrm>
          <a:prstGeom prst="rect">
            <a:avLst/>
          </a:prstGeom>
          <a:noFill/>
        </p:spPr>
        <p:txBody>
          <a:bodyPr wrap="square" rtlCol="1">
            <a:spAutoFit/>
          </a:bodyPr>
          <a:lstStyle/>
          <a:p>
            <a:pPr algn="ctr" rtl="0"/>
            <a:r>
              <a:rPr lang="en-US" dirty="0"/>
              <a:t>Infrastructure for relations on the </a:t>
            </a:r>
            <a:r>
              <a:rPr lang="en-US" dirty="0" err="1"/>
              <a:t>pol</a:t>
            </a:r>
            <a:r>
              <a:rPr lang="en-US" dirty="0"/>
              <a:t>-mil level</a:t>
            </a:r>
            <a:endParaRPr lang="he-IL" dirty="0"/>
          </a:p>
        </p:txBody>
      </p:sp>
      <p:sp>
        <p:nvSpPr>
          <p:cNvPr id="17" name="TextBox 16"/>
          <p:cNvSpPr txBox="1"/>
          <p:nvPr/>
        </p:nvSpPr>
        <p:spPr>
          <a:xfrm>
            <a:off x="1142976" y="5000636"/>
            <a:ext cx="1143008" cy="646331"/>
          </a:xfrm>
          <a:prstGeom prst="rect">
            <a:avLst/>
          </a:prstGeom>
          <a:noFill/>
        </p:spPr>
        <p:txBody>
          <a:bodyPr wrap="square" rtlCol="1">
            <a:spAutoFit/>
          </a:bodyPr>
          <a:lstStyle/>
          <a:p>
            <a:pPr algn="ctr"/>
            <a:r>
              <a:rPr lang="en-US" dirty="0"/>
              <a:t>Morality in war</a:t>
            </a:r>
            <a:endParaRPr lang="he-IL" dirty="0"/>
          </a:p>
        </p:txBody>
      </p:sp>
      <p:sp>
        <p:nvSpPr>
          <p:cNvPr id="18" name="TextBox 17"/>
          <p:cNvSpPr txBox="1"/>
          <p:nvPr/>
        </p:nvSpPr>
        <p:spPr>
          <a:xfrm>
            <a:off x="2071670" y="3286124"/>
            <a:ext cx="1571636" cy="923330"/>
          </a:xfrm>
          <a:prstGeom prst="rect">
            <a:avLst/>
          </a:prstGeom>
          <a:noFill/>
        </p:spPr>
        <p:txBody>
          <a:bodyPr wrap="square" rtlCol="1">
            <a:spAutoFit/>
          </a:bodyPr>
          <a:lstStyle/>
          <a:p>
            <a:pPr algn="ctr"/>
            <a:r>
              <a:rPr lang="en-US" dirty="0"/>
              <a:t>For the sake of what do we fight</a:t>
            </a:r>
            <a:endParaRPr lang="he-IL" dirty="0"/>
          </a:p>
        </p:txBody>
      </p:sp>
      <p:sp>
        <p:nvSpPr>
          <p:cNvPr id="19" name="TextBox 18"/>
          <p:cNvSpPr txBox="1"/>
          <p:nvPr/>
        </p:nvSpPr>
        <p:spPr>
          <a:xfrm>
            <a:off x="1043608" y="1124744"/>
            <a:ext cx="1314384" cy="1200329"/>
          </a:xfrm>
          <a:prstGeom prst="rect">
            <a:avLst/>
          </a:prstGeom>
          <a:noFill/>
        </p:spPr>
        <p:txBody>
          <a:bodyPr wrap="square" rtlCol="1">
            <a:spAutoFit/>
          </a:bodyPr>
          <a:lstStyle/>
          <a:p>
            <a:pPr algn="ctr"/>
            <a:r>
              <a:rPr lang="en-US" dirty="0"/>
              <a:t>Since when is there an imposed war</a:t>
            </a:r>
            <a:endParaRPr lang="he-IL" dirty="0"/>
          </a:p>
        </p:txBody>
      </p:sp>
      <p:sp>
        <p:nvSpPr>
          <p:cNvPr id="20" name="TextBox 19"/>
          <p:cNvSpPr txBox="1"/>
          <p:nvPr/>
        </p:nvSpPr>
        <p:spPr>
          <a:xfrm>
            <a:off x="4143372" y="1428736"/>
            <a:ext cx="1214446" cy="646331"/>
          </a:xfrm>
          <a:prstGeom prst="rect">
            <a:avLst/>
          </a:prstGeom>
          <a:noFill/>
        </p:spPr>
        <p:txBody>
          <a:bodyPr wrap="square" rtlCol="1">
            <a:spAutoFit/>
          </a:bodyPr>
          <a:lstStyle/>
          <a:p>
            <a:r>
              <a:rPr lang="en-US" dirty="0"/>
              <a:t>Concept of the Region</a:t>
            </a:r>
            <a:endParaRPr lang="he-IL" dirty="0"/>
          </a:p>
        </p:txBody>
      </p:sp>
      <p:cxnSp>
        <p:nvCxnSpPr>
          <p:cNvPr id="22" name="מחבר חץ ישר 21"/>
          <p:cNvCxnSpPr/>
          <p:nvPr/>
        </p:nvCxnSpPr>
        <p:spPr>
          <a:xfrm>
            <a:off x="3857620" y="3286124"/>
            <a:ext cx="1357322" cy="1588"/>
          </a:xfrm>
          <a:prstGeom prst="straightConnector1">
            <a:avLst/>
          </a:prstGeom>
          <a:ln w="28575">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36" name="מחבר חץ ישר 35"/>
          <p:cNvCxnSpPr/>
          <p:nvPr/>
        </p:nvCxnSpPr>
        <p:spPr>
          <a:xfrm rot="5400000" flipH="1" flipV="1">
            <a:off x="6750859" y="2536025"/>
            <a:ext cx="642942" cy="285752"/>
          </a:xfrm>
          <a:prstGeom prst="straightConnector1">
            <a:avLst/>
          </a:prstGeom>
          <a:ln w="38100">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38" name="מחבר חץ ישר 37"/>
          <p:cNvCxnSpPr/>
          <p:nvPr/>
        </p:nvCxnSpPr>
        <p:spPr>
          <a:xfrm rot="5400000" flipH="1" flipV="1">
            <a:off x="4571206" y="2357430"/>
            <a:ext cx="429422" cy="794"/>
          </a:xfrm>
          <a:prstGeom prst="straightConnector1">
            <a:avLst/>
          </a:prstGeom>
          <a:ln w="28575">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40" name="מחבר חץ ישר 39"/>
          <p:cNvCxnSpPr/>
          <p:nvPr/>
        </p:nvCxnSpPr>
        <p:spPr>
          <a:xfrm rot="16200000" flipV="1">
            <a:off x="2393141" y="2321711"/>
            <a:ext cx="571504" cy="357190"/>
          </a:xfrm>
          <a:prstGeom prst="straightConnector1">
            <a:avLst/>
          </a:prstGeom>
          <a:ln w="38100">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42" name="מחבר חץ ישר 41"/>
          <p:cNvCxnSpPr/>
          <p:nvPr/>
        </p:nvCxnSpPr>
        <p:spPr>
          <a:xfrm rot="16200000" flipH="1">
            <a:off x="7393801" y="4179099"/>
            <a:ext cx="500066" cy="428628"/>
          </a:xfrm>
          <a:prstGeom prst="straightConnector1">
            <a:avLst/>
          </a:prstGeom>
          <a:ln w="38100">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48" name="מחבר חץ ישר 47"/>
          <p:cNvCxnSpPr/>
          <p:nvPr/>
        </p:nvCxnSpPr>
        <p:spPr>
          <a:xfrm rot="16200000" flipH="1">
            <a:off x="6036479" y="4822041"/>
            <a:ext cx="428628" cy="71438"/>
          </a:xfrm>
          <a:prstGeom prst="straightConnector1">
            <a:avLst/>
          </a:prstGeom>
          <a:ln w="38100">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50" name="מחבר חץ ישר 49"/>
          <p:cNvCxnSpPr/>
          <p:nvPr/>
        </p:nvCxnSpPr>
        <p:spPr>
          <a:xfrm rot="5400000">
            <a:off x="1500166" y="4214818"/>
            <a:ext cx="500066" cy="357190"/>
          </a:xfrm>
          <a:prstGeom prst="straightConnector1">
            <a:avLst/>
          </a:prstGeom>
          <a:ln w="38100">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52" name="מחבר חץ ישר 51"/>
          <p:cNvCxnSpPr/>
          <p:nvPr/>
        </p:nvCxnSpPr>
        <p:spPr>
          <a:xfrm rot="5400000">
            <a:off x="3786182" y="4929198"/>
            <a:ext cx="357190" cy="71438"/>
          </a:xfrm>
          <a:prstGeom prst="straightConnector1">
            <a:avLst/>
          </a:prstGeom>
          <a:ln w="38100">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55" name="מחבר חץ ישר 54"/>
          <p:cNvCxnSpPr/>
          <p:nvPr/>
        </p:nvCxnSpPr>
        <p:spPr>
          <a:xfrm rot="10800000">
            <a:off x="3857620" y="3929066"/>
            <a:ext cx="1285884" cy="1588"/>
          </a:xfrm>
          <a:prstGeom prst="straightConnector1">
            <a:avLst/>
          </a:prstGeom>
          <a:ln w="28575">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3643306" y="3286124"/>
            <a:ext cx="1643074" cy="646331"/>
          </a:xfrm>
          <a:prstGeom prst="rect">
            <a:avLst/>
          </a:prstGeom>
          <a:noFill/>
        </p:spPr>
        <p:txBody>
          <a:bodyPr wrap="square" rtlCol="1">
            <a:spAutoFit/>
          </a:bodyPr>
          <a:lstStyle/>
          <a:p>
            <a:pPr algn="ctr"/>
            <a:r>
              <a:rPr lang="en-US" dirty="0"/>
              <a:t>System of connections</a:t>
            </a:r>
            <a:endParaRPr lang="he-I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80825B77-21D6-4AB1-A8E1-FA6B3C92EC15}" type="slidenum">
              <a:rPr lang="he-IL" smtClean="0"/>
              <a:pPr>
                <a:defRPr/>
              </a:pPr>
              <a:t>3</a:t>
            </a:fld>
            <a:endParaRPr lang="en-US" dirty="0"/>
          </a:p>
        </p:txBody>
      </p:sp>
      <p:sp>
        <p:nvSpPr>
          <p:cNvPr id="3" name="TextBox 2"/>
          <p:cNvSpPr txBox="1"/>
          <p:nvPr/>
        </p:nvSpPr>
        <p:spPr>
          <a:xfrm>
            <a:off x="714348" y="714356"/>
            <a:ext cx="7858180" cy="3185487"/>
          </a:xfrm>
          <a:prstGeom prst="rect">
            <a:avLst/>
          </a:prstGeom>
          <a:noFill/>
        </p:spPr>
        <p:txBody>
          <a:bodyPr wrap="square" rtlCol="1">
            <a:spAutoFit/>
          </a:bodyPr>
          <a:lstStyle/>
          <a:p>
            <a:pPr algn="l" rtl="0"/>
            <a:r>
              <a:rPr lang="en-US" sz="4000" b="1" u="sng" dirty="0">
                <a:solidFill>
                  <a:srgbClr val="0070C0"/>
                </a:solidFill>
              </a:rPr>
              <a:t>National</a:t>
            </a:r>
            <a:r>
              <a:rPr lang="en-US" sz="4000" b="1" dirty="0">
                <a:solidFill>
                  <a:srgbClr val="0070C0"/>
                </a:solidFill>
              </a:rPr>
              <a:t> Security:</a:t>
            </a:r>
            <a:br>
              <a:rPr lang="en-US" sz="4000" b="1" dirty="0">
                <a:solidFill>
                  <a:srgbClr val="0070C0"/>
                </a:solidFill>
              </a:rPr>
            </a:br>
            <a:endParaRPr lang="he-IL" sz="4000" b="1" dirty="0">
              <a:solidFill>
                <a:srgbClr val="0070C0"/>
              </a:solidFill>
            </a:endParaRPr>
          </a:p>
          <a:p>
            <a:pPr algn="l" rtl="0"/>
            <a:r>
              <a:rPr lang="en-US" sz="4000" u="sng" dirty="0"/>
              <a:t>What is national about security?</a:t>
            </a:r>
            <a:endParaRPr lang="he-IL" sz="4000" u="sng" dirty="0"/>
          </a:p>
          <a:p>
            <a:pPr algn="l" rtl="0">
              <a:lnSpc>
                <a:spcPct val="150000"/>
              </a:lnSpc>
            </a:pPr>
            <a:r>
              <a:rPr lang="en-US" b="1" dirty="0"/>
              <a:t>The questions are </a:t>
            </a:r>
            <a:r>
              <a:rPr lang="en-US" b="1" u="sng" dirty="0"/>
              <a:t>not just </a:t>
            </a:r>
            <a:r>
              <a:rPr lang="en-US" b="1" dirty="0"/>
              <a:t>how do we exist and how do we protect our existence but rather who are we and what is our identity as a public/society who wish to live </a:t>
            </a:r>
            <a:r>
              <a:rPr lang="en-US" b="1" u="sng" dirty="0"/>
              <a:t>together</a:t>
            </a:r>
            <a:r>
              <a:rPr lang="en-US" b="1" dirty="0"/>
              <a:t> and for what purpose specifically here?</a:t>
            </a:r>
            <a:endParaRPr lang="he-IL" b="1" dirty="0"/>
          </a:p>
        </p:txBody>
      </p:sp>
      <p:sp>
        <p:nvSpPr>
          <p:cNvPr id="4" name="מלבן מעוגל 3"/>
          <p:cNvSpPr/>
          <p:nvPr/>
        </p:nvSpPr>
        <p:spPr>
          <a:xfrm>
            <a:off x="214282" y="5143512"/>
            <a:ext cx="1857356" cy="1071570"/>
          </a:xfrm>
          <a:prstGeom prst="roundRect">
            <a:avLst/>
          </a:prstGeom>
          <a:solidFill>
            <a:schemeClr val="lt1">
              <a:alpha val="0"/>
            </a:schemeClr>
          </a:solidFill>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
        <p:nvSpPr>
          <p:cNvPr id="5" name="TextBox 4"/>
          <p:cNvSpPr txBox="1"/>
          <p:nvPr/>
        </p:nvSpPr>
        <p:spPr>
          <a:xfrm>
            <a:off x="214282" y="5214950"/>
            <a:ext cx="1857388" cy="923330"/>
          </a:xfrm>
          <a:prstGeom prst="rect">
            <a:avLst/>
          </a:prstGeom>
          <a:noFill/>
        </p:spPr>
        <p:txBody>
          <a:bodyPr wrap="square" rtlCol="1">
            <a:spAutoFit/>
          </a:bodyPr>
          <a:lstStyle/>
          <a:p>
            <a:pPr algn="ctr"/>
            <a:r>
              <a:rPr lang="en-US" dirty="0"/>
              <a:t>How do we exist and defend our existence</a:t>
            </a:r>
            <a:endParaRPr lang="he-IL" dirty="0"/>
          </a:p>
        </p:txBody>
      </p:sp>
      <p:sp>
        <p:nvSpPr>
          <p:cNvPr id="6" name="חץ שמאלה-ימינה 5"/>
          <p:cNvSpPr/>
          <p:nvPr/>
        </p:nvSpPr>
        <p:spPr>
          <a:xfrm>
            <a:off x="2214546" y="5286388"/>
            <a:ext cx="1785950" cy="857256"/>
          </a:xfrm>
          <a:prstGeom prst="leftRightArrow">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7" name="מלבן מעוגל 6"/>
          <p:cNvSpPr/>
          <p:nvPr/>
        </p:nvSpPr>
        <p:spPr>
          <a:xfrm>
            <a:off x="4071934" y="5214950"/>
            <a:ext cx="4500594" cy="1000132"/>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algn="ctr"/>
            <a:endParaRPr lang="he-IL"/>
          </a:p>
        </p:txBody>
      </p:sp>
      <p:sp>
        <p:nvSpPr>
          <p:cNvPr id="8" name="TextBox 7"/>
          <p:cNvSpPr txBox="1"/>
          <p:nvPr/>
        </p:nvSpPr>
        <p:spPr>
          <a:xfrm>
            <a:off x="4071934" y="5357826"/>
            <a:ext cx="4643470" cy="707886"/>
          </a:xfrm>
          <a:prstGeom prst="rect">
            <a:avLst/>
          </a:prstGeom>
          <a:noFill/>
        </p:spPr>
        <p:txBody>
          <a:bodyPr wrap="square" rtlCol="1">
            <a:spAutoFit/>
          </a:bodyPr>
          <a:lstStyle/>
          <a:p>
            <a:pPr algn="l" rtl="0"/>
            <a:r>
              <a:rPr lang="en-US" sz="2000" dirty="0"/>
              <a:t>What is our story     For What?</a:t>
            </a:r>
          </a:p>
          <a:p>
            <a:pPr algn="l" rtl="0"/>
            <a:r>
              <a:rPr lang="en-US" sz="2000" dirty="0"/>
              <a:t>What is our vision    For the sake of what?</a:t>
            </a:r>
            <a:endParaRPr lang="he-IL" sz="2000" dirty="0"/>
          </a:p>
        </p:txBody>
      </p:sp>
      <p:sp>
        <p:nvSpPr>
          <p:cNvPr id="10" name="סוגר מסולסל שמאלי 9"/>
          <p:cNvSpPr/>
          <p:nvPr/>
        </p:nvSpPr>
        <p:spPr>
          <a:xfrm flipH="1">
            <a:off x="6000760" y="5357826"/>
            <a:ext cx="142876" cy="642942"/>
          </a:xfrm>
          <a:prstGeom prst="leftBrace">
            <a:avLst/>
          </a:prstGeom>
        </p:spPr>
        <p:style>
          <a:lnRef idx="1">
            <a:schemeClr val="dk1"/>
          </a:lnRef>
          <a:fillRef idx="0">
            <a:schemeClr val="dk1"/>
          </a:fillRef>
          <a:effectRef idx="0">
            <a:schemeClr val="dk1"/>
          </a:effectRef>
          <a:fontRef idx="minor">
            <a:schemeClr val="tx1"/>
          </a:fontRef>
        </p:style>
        <p:txBody>
          <a:bodyPr rtlCol="1" anchor="ctr"/>
          <a:lstStyle/>
          <a:p>
            <a:pPr algn="ctr"/>
            <a:endParaRPr lang="he-IL"/>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642910" y="357166"/>
            <a:ext cx="7772400" cy="571503"/>
          </a:xfrm>
        </p:spPr>
        <p:txBody>
          <a:bodyPr>
            <a:normAutofit fontScale="90000"/>
          </a:bodyPr>
          <a:lstStyle/>
          <a:p>
            <a:r>
              <a:rPr lang="en-US" sz="3000" dirty="0">
                <a:cs typeface="David" pitchFamily="2" charset="-79"/>
              </a:rPr>
              <a:t>The Need for National Introspection</a:t>
            </a:r>
            <a:br>
              <a:rPr lang="he-IL" sz="2200" b="1" dirty="0">
                <a:cs typeface="David" pitchFamily="2" charset="-79"/>
              </a:rPr>
            </a:br>
            <a:r>
              <a:rPr lang="en-US" sz="2200" b="1" dirty="0" err="1">
                <a:cs typeface="David" pitchFamily="2" charset="-79"/>
              </a:rPr>
              <a:t>Nadav</a:t>
            </a:r>
            <a:r>
              <a:rPr lang="en-US" sz="2200" b="1" dirty="0">
                <a:cs typeface="David" pitchFamily="2" charset="-79"/>
              </a:rPr>
              <a:t> </a:t>
            </a:r>
            <a:r>
              <a:rPr lang="en-US" sz="2200" b="1" dirty="0" err="1">
                <a:cs typeface="David" pitchFamily="2" charset="-79"/>
              </a:rPr>
              <a:t>Tamir</a:t>
            </a:r>
            <a:r>
              <a:rPr lang="en-US" sz="2200" b="1" dirty="0">
                <a:cs typeface="David" pitchFamily="2" charset="-79"/>
              </a:rPr>
              <a:t> (Assistant to the president in matters of the MFA)</a:t>
            </a:r>
            <a:endParaRPr lang="he-IL" sz="2200" b="1" dirty="0">
              <a:cs typeface="David" pitchFamily="2" charset="-79"/>
            </a:endParaRPr>
          </a:p>
        </p:txBody>
      </p:sp>
      <p:sp>
        <p:nvSpPr>
          <p:cNvPr id="3" name="כותרת משנה 2"/>
          <p:cNvSpPr>
            <a:spLocks noGrp="1"/>
          </p:cNvSpPr>
          <p:nvPr>
            <p:ph type="subTitle" idx="1"/>
          </p:nvPr>
        </p:nvSpPr>
        <p:spPr>
          <a:xfrm>
            <a:off x="571472" y="1142984"/>
            <a:ext cx="8001056" cy="5143536"/>
          </a:xfrm>
        </p:spPr>
        <p:txBody>
          <a:bodyPr>
            <a:noAutofit/>
          </a:bodyPr>
          <a:lstStyle/>
          <a:p>
            <a:pPr algn="just" rtl="0">
              <a:lnSpc>
                <a:spcPct val="110000"/>
              </a:lnSpc>
            </a:pPr>
            <a:r>
              <a:rPr lang="en-US" sz="1500" b="1" u="sng" dirty="0">
                <a:solidFill>
                  <a:schemeClr val="tx1"/>
                </a:solidFill>
              </a:rPr>
              <a:t>The choice is in the past instead of the future:</a:t>
            </a:r>
            <a:endParaRPr lang="he-IL" sz="1500" b="1" u="sng" dirty="0">
              <a:solidFill>
                <a:schemeClr val="tx1"/>
              </a:solidFill>
              <a:cs typeface="David" pitchFamily="2" charset="-79"/>
            </a:endParaRPr>
          </a:p>
          <a:p>
            <a:pPr algn="just" rtl="0">
              <a:lnSpc>
                <a:spcPct val="110000"/>
              </a:lnSpc>
            </a:pPr>
            <a:r>
              <a:rPr lang="en-US" sz="1500" b="1" dirty="0">
                <a:solidFill>
                  <a:schemeClr val="tx1"/>
                </a:solidFill>
                <a:cs typeface="David" pitchFamily="2" charset="-79"/>
              </a:rPr>
              <a:t>In two recent strategic  junctions, the Israeli government turned on a path very different from its natural allies, was left isolated and chose the past instead of the future. </a:t>
            </a:r>
            <a:r>
              <a:rPr lang="en-US" sz="1500" dirty="0">
                <a:solidFill>
                  <a:schemeClr val="tx1"/>
                </a:solidFill>
                <a:cs typeface="David" pitchFamily="2" charset="-79"/>
              </a:rPr>
              <a:t>In the preference of Romney over Obama in the elections for Presidency in the U.S., and in efforts to thwart the Palestinian initiative to update their status in the UN. Although in my opinion, in both cases history will judge that the result is good for the long-term interests of Israel, </a:t>
            </a:r>
            <a:r>
              <a:rPr lang="en-US" sz="1500" b="1" dirty="0">
                <a:solidFill>
                  <a:schemeClr val="tx1"/>
                </a:solidFill>
                <a:cs typeface="David" pitchFamily="2" charset="-79"/>
              </a:rPr>
              <a:t>the choice of the Israeli government to go on a different path than that of the historical trend and its allies, is a cause for concern and a need for introspection.</a:t>
            </a:r>
            <a:endParaRPr lang="he-IL" sz="1500" b="1" dirty="0">
              <a:solidFill>
                <a:schemeClr val="tx1"/>
              </a:solidFill>
              <a:cs typeface="David" pitchFamily="2" charset="-79"/>
            </a:endParaRPr>
          </a:p>
          <a:p>
            <a:pPr algn="just" rtl="0">
              <a:lnSpc>
                <a:spcPct val="110000"/>
              </a:lnSpc>
            </a:pPr>
            <a:endParaRPr lang="en-US" sz="1500" b="1" dirty="0">
              <a:solidFill>
                <a:schemeClr val="tx1"/>
              </a:solidFill>
              <a:cs typeface="David" pitchFamily="2" charset="-79"/>
            </a:endParaRPr>
          </a:p>
          <a:p>
            <a:pPr algn="just" rtl="0">
              <a:lnSpc>
                <a:spcPct val="110000"/>
              </a:lnSpc>
            </a:pPr>
            <a:r>
              <a:rPr lang="en-US" sz="1500" dirty="0">
                <a:solidFill>
                  <a:schemeClr val="tx1"/>
                </a:solidFill>
                <a:cs typeface="David" pitchFamily="2" charset="-79"/>
              </a:rPr>
              <a:t>The choice in the past instead of the future and in contrast with the tendency of the Western world, which we strive to be a part of, situates us in terms of values and norms in our natural geographic location in the Middle East in the heart of the Muslim world, that it too chose for years in the past instead of the future, refrained from reform,  revolted in modernity and in moral values and the rule of law of most of the  world and therefore was left behind. Is this our future? </a:t>
            </a:r>
          </a:p>
          <a:p>
            <a:pPr algn="just" rtl="0">
              <a:lnSpc>
                <a:spcPct val="110000"/>
              </a:lnSpc>
            </a:pPr>
            <a:endParaRPr lang="en-US" sz="1500" dirty="0">
              <a:solidFill>
                <a:schemeClr val="tx1"/>
              </a:solidFill>
              <a:cs typeface="David" pitchFamily="2" charset="-79"/>
            </a:endParaRPr>
          </a:p>
          <a:p>
            <a:pPr algn="just" rtl="0">
              <a:lnSpc>
                <a:spcPct val="110000"/>
              </a:lnSpc>
            </a:pPr>
            <a:r>
              <a:rPr lang="en-US" sz="1500" b="1" dirty="0">
                <a:solidFill>
                  <a:schemeClr val="tx1"/>
                </a:solidFill>
                <a:cs typeface="David" pitchFamily="2" charset="-79"/>
              </a:rPr>
              <a:t>The question is asked – How can we explain the incredible gap between the Israeli society which is </a:t>
            </a:r>
            <a:r>
              <a:rPr lang="en-US" sz="1500" b="1" dirty="0">
                <a:solidFill>
                  <a:schemeClr val="tx1"/>
                </a:solidFill>
              </a:rPr>
              <a:t>entrepreneurial, creative, dynamic, which is at the forefront of world science, technology and art, and the opposite trend in Israeli politics, that chooses stagnation and defensive bureaucracy in processes of global change</a:t>
            </a:r>
            <a:r>
              <a:rPr lang="en-US" sz="1500" dirty="0">
                <a:solidFill>
                  <a:schemeClr val="tx1"/>
                </a:solidFill>
              </a:rPr>
              <a:t>. I will come to the question later, but first I will attempt to explain my point, that the</a:t>
            </a:r>
            <a:r>
              <a:rPr lang="en-US" sz="1500" dirty="0">
                <a:solidFill>
                  <a:srgbClr val="FF0000"/>
                </a:solidFill>
              </a:rPr>
              <a:t> political Israel has chosen the past instead of the future.</a:t>
            </a:r>
            <a:endParaRPr lang="he-IL" sz="15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182562"/>
            <a:ext cx="8229600" cy="1417638"/>
          </a:xfrm>
        </p:spPr>
        <p:txBody>
          <a:bodyPr>
            <a:noAutofit/>
          </a:bodyPr>
          <a:lstStyle/>
          <a:p>
            <a:pPr algn="l" rtl="0"/>
            <a:r>
              <a:rPr lang="en-US" sz="2800" dirty="0" err="1">
                <a:latin typeface="David" pitchFamily="34" charset="-79"/>
                <a:cs typeface="David" pitchFamily="34" charset="-79"/>
              </a:rPr>
              <a:t>Yehoshua</a:t>
            </a:r>
            <a:r>
              <a:rPr lang="en-US" sz="2800" dirty="0">
                <a:latin typeface="David" pitchFamily="34" charset="-79"/>
                <a:cs typeface="David" pitchFamily="34" charset="-79"/>
              </a:rPr>
              <a:t> </a:t>
            </a:r>
            <a:r>
              <a:rPr lang="en-US" sz="2800" dirty="0" err="1">
                <a:latin typeface="David" pitchFamily="34" charset="-79"/>
                <a:cs typeface="David" pitchFamily="34" charset="-79"/>
              </a:rPr>
              <a:t>Arieli</a:t>
            </a:r>
            <a:r>
              <a:rPr lang="en-US" sz="2800" dirty="0">
                <a:latin typeface="David" pitchFamily="34" charset="-79"/>
                <a:cs typeface="David" pitchFamily="34" charset="-79"/>
              </a:rPr>
              <a:t>:</a:t>
            </a:r>
            <a:br>
              <a:rPr lang="en-US" sz="2800" dirty="0">
                <a:latin typeface="David" pitchFamily="34" charset="-79"/>
                <a:cs typeface="David" pitchFamily="34" charset="-79"/>
              </a:rPr>
            </a:br>
            <a:r>
              <a:rPr lang="en-US" sz="2800" dirty="0">
                <a:latin typeface="David" pitchFamily="34" charset="-79"/>
                <a:cs typeface="David" pitchFamily="34" charset="-79"/>
              </a:rPr>
              <a:t>Between past and future of the establishment of America and the Zionist Enterprise</a:t>
            </a:r>
            <a:endParaRPr lang="he-IL" sz="2800" dirty="0"/>
          </a:p>
        </p:txBody>
      </p:sp>
      <p:sp>
        <p:nvSpPr>
          <p:cNvPr id="3" name="מציין מיקום תוכן 2"/>
          <p:cNvSpPr>
            <a:spLocks noGrp="1"/>
          </p:cNvSpPr>
          <p:nvPr>
            <p:ph idx="1"/>
          </p:nvPr>
        </p:nvSpPr>
        <p:spPr>
          <a:xfrm>
            <a:off x="457200" y="1772816"/>
            <a:ext cx="8229600" cy="4525963"/>
          </a:xfrm>
        </p:spPr>
        <p:txBody>
          <a:bodyPr>
            <a:normAutofit fontScale="92500" lnSpcReduction="10000"/>
          </a:bodyPr>
          <a:lstStyle/>
          <a:p>
            <a:pPr marL="0" indent="0" algn="l" rtl="0">
              <a:buNone/>
            </a:pPr>
            <a:r>
              <a:rPr lang="en-US" sz="1800" dirty="0">
                <a:latin typeface="David" pitchFamily="34" charset="-79"/>
                <a:cs typeface="David" pitchFamily="34" charset="-79"/>
              </a:rPr>
              <a:t>“The main word that keeps floating and rising in the American spirit is “new”, by an unprecedented order, without history all aimed towards the future. This relation for time is related primarily to the continent itself. The new rising world, allegedly, suddenly from the depth of the Atlantic ocean as if created now in the full light of history. Its beginning seemed as part of our times, and any myth saying it has a far dark origin isn’t attached to its great space.”</a:t>
            </a:r>
          </a:p>
          <a:p>
            <a:pPr marL="0" indent="0" algn="l" rtl="0">
              <a:buNone/>
            </a:pPr>
            <a:endParaRPr lang="en-US" sz="1800" dirty="0">
              <a:latin typeface="David" pitchFamily="34" charset="-79"/>
              <a:cs typeface="David" pitchFamily="34" charset="-79"/>
            </a:endParaRPr>
          </a:p>
          <a:p>
            <a:pPr marL="0" indent="0" algn="l" rtl="0">
              <a:buNone/>
            </a:pPr>
            <a:r>
              <a:rPr lang="en-US" sz="1800" dirty="0">
                <a:latin typeface="David" pitchFamily="34" charset="-79"/>
                <a:cs typeface="David" pitchFamily="34" charset="-79"/>
              </a:rPr>
              <a:t>“You can’t understand the creation of the state, the Jewish settlements and the Establishment of the State, without relating to the past and historic perception of this past, which are of decisive foundations of the design in this process. The terms of “</a:t>
            </a:r>
            <a:r>
              <a:rPr lang="en-US" sz="1800" dirty="0" err="1">
                <a:latin typeface="David" pitchFamily="34" charset="-79"/>
                <a:cs typeface="David" pitchFamily="34" charset="-79"/>
              </a:rPr>
              <a:t>Shivat</a:t>
            </a:r>
            <a:r>
              <a:rPr lang="en-US" sz="1800" dirty="0">
                <a:latin typeface="David" pitchFamily="34" charset="-79"/>
                <a:cs typeface="David" pitchFamily="34" charset="-79"/>
              </a:rPr>
              <a:t> Zion” (Return to Zion) and “Kibbutz </a:t>
            </a:r>
            <a:r>
              <a:rPr lang="en-US" sz="1800" dirty="0" err="1">
                <a:latin typeface="David" pitchFamily="34" charset="-79"/>
                <a:cs typeface="David" pitchFamily="34" charset="-79"/>
              </a:rPr>
              <a:t>Galoyot</a:t>
            </a:r>
            <a:r>
              <a:rPr lang="en-US" sz="1800" dirty="0">
                <a:latin typeface="David" pitchFamily="34" charset="-79"/>
                <a:cs typeface="David" pitchFamily="34" charset="-79"/>
              </a:rPr>
              <a:t>” sum the experience and basic motivation of the </a:t>
            </a:r>
            <a:r>
              <a:rPr lang="en-US" sz="1800" dirty="0" err="1">
                <a:latin typeface="David" pitchFamily="34" charset="-79"/>
                <a:cs typeface="David" pitchFamily="34" charset="-79"/>
              </a:rPr>
              <a:t>Zionisim</a:t>
            </a:r>
            <a:r>
              <a:rPr lang="en-US" sz="1800" dirty="0">
                <a:latin typeface="David" pitchFamily="34" charset="-79"/>
                <a:cs typeface="David" pitchFamily="34" charset="-79"/>
              </a:rPr>
              <a:t>.</a:t>
            </a:r>
          </a:p>
          <a:p>
            <a:pPr marL="0" indent="0" algn="l" rtl="0">
              <a:buNone/>
            </a:pPr>
            <a:r>
              <a:rPr lang="en-US" sz="1800" dirty="0">
                <a:latin typeface="David" pitchFamily="34" charset="-79"/>
                <a:cs typeface="David" pitchFamily="34" charset="-79"/>
              </a:rPr>
              <a:t>The wish to return to the country and renew the unification between the people, the land and country including the variety of historic experiences of the Jewish people. As the unification principle and guiding line for operation, was the main fundamental designing concept  in the history of our young society.</a:t>
            </a:r>
          </a:p>
          <a:p>
            <a:pPr marL="0" indent="0" algn="l" rtl="0">
              <a:buNone/>
            </a:pPr>
            <a:endParaRPr lang="en-US" sz="1800" dirty="0">
              <a:latin typeface="David" pitchFamily="34" charset="-79"/>
              <a:cs typeface="David" pitchFamily="34" charset="-79"/>
            </a:endParaRPr>
          </a:p>
          <a:p>
            <a:pPr marL="0" indent="0" rtl="0">
              <a:buNone/>
            </a:pPr>
            <a:r>
              <a:rPr lang="en-US" sz="1800" dirty="0" err="1">
                <a:latin typeface="David" pitchFamily="34" charset="-79"/>
                <a:cs typeface="David" pitchFamily="34" charset="-79"/>
              </a:rPr>
              <a:t>Yehoshua</a:t>
            </a:r>
            <a:r>
              <a:rPr lang="en-US" sz="1800" dirty="0">
                <a:latin typeface="David" pitchFamily="34" charset="-79"/>
                <a:cs typeface="David" pitchFamily="34" charset="-79"/>
              </a:rPr>
              <a:t> </a:t>
            </a:r>
            <a:r>
              <a:rPr lang="en-US" sz="1800" dirty="0" err="1">
                <a:latin typeface="David" pitchFamily="34" charset="-79"/>
                <a:cs typeface="David" pitchFamily="34" charset="-79"/>
              </a:rPr>
              <a:t>Arieli</a:t>
            </a:r>
            <a:r>
              <a:rPr lang="en-US" sz="1800" dirty="0">
                <a:latin typeface="David" pitchFamily="34" charset="-79"/>
                <a:cs typeface="David" pitchFamily="34" charset="-79"/>
              </a:rPr>
              <a:t>, “History and Politics”, Page 271, 268</a:t>
            </a:r>
            <a:endParaRPr lang="he-IL" sz="1800" dirty="0">
              <a:latin typeface="David" pitchFamily="34" charset="-79"/>
              <a:cs typeface="David" pitchFamily="34" charset="-79"/>
            </a:endParaRPr>
          </a:p>
          <a:p>
            <a:pPr>
              <a:buNone/>
            </a:pPr>
            <a:endParaRPr lang="he-IL" sz="1800" dirty="0">
              <a:latin typeface="David" pitchFamily="34" charset="-79"/>
              <a:cs typeface="David" pitchFamily="34" charset="-79"/>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507205" y="188640"/>
            <a:ext cx="8058152" cy="714380"/>
          </a:xfrm>
        </p:spPr>
        <p:txBody>
          <a:bodyPr>
            <a:normAutofit fontScale="90000"/>
          </a:bodyPr>
          <a:lstStyle/>
          <a:p>
            <a:pPr algn="l" rtl="0"/>
            <a:r>
              <a:rPr lang="en-US" sz="3600" u="sng" dirty="0">
                <a:cs typeface="David" pitchFamily="2" charset="-79"/>
              </a:rPr>
              <a:t>National Security according to IDF Doctrine – Operations Directorate, SEP </a:t>
            </a:r>
            <a:r>
              <a:rPr lang="he-IL" sz="3600" u="sng" dirty="0">
                <a:cs typeface="David" pitchFamily="2" charset="-79"/>
              </a:rPr>
              <a:t>2007</a:t>
            </a:r>
          </a:p>
        </p:txBody>
      </p:sp>
      <p:sp>
        <p:nvSpPr>
          <p:cNvPr id="3" name="כותרת משנה 2"/>
          <p:cNvSpPr>
            <a:spLocks noGrp="1"/>
          </p:cNvSpPr>
          <p:nvPr>
            <p:ph type="subTitle" idx="1"/>
          </p:nvPr>
        </p:nvSpPr>
        <p:spPr>
          <a:xfrm>
            <a:off x="507205" y="1340768"/>
            <a:ext cx="8215370" cy="5232644"/>
          </a:xfrm>
        </p:spPr>
        <p:txBody>
          <a:bodyPr>
            <a:noAutofit/>
          </a:bodyPr>
          <a:lstStyle/>
          <a:p>
            <a:pPr algn="l" rtl="0"/>
            <a:r>
              <a:rPr lang="en-US" sz="1600" dirty="0">
                <a:solidFill>
                  <a:schemeClr val="tx1"/>
                </a:solidFill>
                <a:latin typeface="David" panose="020E0502060401010101" pitchFamily="34" charset="-79"/>
                <a:cs typeface="David" panose="020E0502060401010101" pitchFamily="34" charset="-79"/>
              </a:rPr>
              <a:t>National Security is a field that deals with ensuring the national capability to handle efficiently any national existential threat as well as </a:t>
            </a:r>
            <a:r>
              <a:rPr lang="en-US" sz="1600" dirty="0">
                <a:solidFill>
                  <a:srgbClr val="FF0000"/>
                </a:solidFill>
                <a:latin typeface="David" panose="020E0502060401010101" pitchFamily="34" charset="-79"/>
                <a:cs typeface="David" panose="020E0502060401010101" pitchFamily="34" charset="-79"/>
              </a:rPr>
              <a:t>the vital national interests</a:t>
            </a:r>
            <a:r>
              <a:rPr lang="en-US" sz="1600" dirty="0">
                <a:solidFill>
                  <a:schemeClr val="tx1"/>
                </a:solidFill>
                <a:latin typeface="David" panose="020E0502060401010101" pitchFamily="34" charset="-79"/>
                <a:cs typeface="David" panose="020E0502060401010101" pitchFamily="34" charset="-79"/>
              </a:rPr>
              <a:t>, and these are its elements:</a:t>
            </a:r>
          </a:p>
          <a:p>
            <a:pPr marL="342900" indent="-342900" algn="l" rtl="0">
              <a:buFont typeface="+mj-lt"/>
              <a:buAutoNum type="alphaUcPeriod"/>
            </a:pPr>
            <a:r>
              <a:rPr lang="en-US" sz="1600" dirty="0">
                <a:solidFill>
                  <a:schemeClr val="tx1"/>
                </a:solidFill>
                <a:latin typeface="David" panose="020E0502060401010101" pitchFamily="34" charset="-79"/>
                <a:cs typeface="David" panose="020E0502060401010101" pitchFamily="34" charset="-79"/>
              </a:rPr>
              <a:t>General security capability to face a number of internal and external factors that are threatening the people, the state and the </a:t>
            </a:r>
            <a:r>
              <a:rPr lang="en-US" sz="1600" dirty="0">
                <a:solidFill>
                  <a:srgbClr val="FF0000"/>
                </a:solidFill>
                <a:latin typeface="David" panose="020E0502060401010101" pitchFamily="34" charset="-79"/>
                <a:cs typeface="David" panose="020E0502060401010101" pitchFamily="34" charset="-79"/>
              </a:rPr>
              <a:t>national interests</a:t>
            </a:r>
            <a:r>
              <a:rPr lang="en-US" sz="1600" dirty="0">
                <a:solidFill>
                  <a:schemeClr val="tx1"/>
                </a:solidFill>
                <a:latin typeface="David" panose="020E0502060401010101" pitchFamily="34" charset="-79"/>
                <a:cs typeface="David" panose="020E0502060401010101" pitchFamily="34" charset="-79"/>
              </a:rPr>
              <a:t>.</a:t>
            </a:r>
          </a:p>
          <a:p>
            <a:pPr marL="342900" indent="-342900" algn="l" rtl="0">
              <a:buFont typeface="+mj-lt"/>
              <a:buAutoNum type="alphaUcPeriod"/>
            </a:pPr>
            <a:r>
              <a:rPr lang="en-US" sz="1600" dirty="0">
                <a:solidFill>
                  <a:schemeClr val="tx1"/>
                </a:solidFill>
                <a:latin typeface="David" panose="020E0502060401010101" pitchFamily="34" charset="-79"/>
                <a:cs typeface="David" panose="020E0502060401010101" pitchFamily="34" charset="-79"/>
              </a:rPr>
              <a:t>The existence of a clear military advantage over any factor.</a:t>
            </a:r>
          </a:p>
          <a:p>
            <a:pPr marL="342900" indent="-342900" algn="l" rtl="0">
              <a:buFont typeface="+mj-lt"/>
              <a:buAutoNum type="alphaUcPeriod"/>
            </a:pPr>
            <a:r>
              <a:rPr lang="en-US" sz="1600" dirty="0">
                <a:solidFill>
                  <a:schemeClr val="tx1"/>
                </a:solidFill>
                <a:latin typeface="David" panose="020E0502060401010101" pitchFamily="34" charset="-79"/>
                <a:cs typeface="David" panose="020E0502060401010101" pitchFamily="34" charset="-79"/>
              </a:rPr>
              <a:t>Strong enough position in the international arena.</a:t>
            </a:r>
          </a:p>
          <a:p>
            <a:pPr marL="342900" indent="-342900" algn="l" rtl="0">
              <a:buFont typeface="+mj-lt"/>
              <a:buAutoNum type="alphaUcPeriod"/>
            </a:pPr>
            <a:r>
              <a:rPr lang="en-US" sz="1600" dirty="0">
                <a:solidFill>
                  <a:schemeClr val="tx1"/>
                </a:solidFill>
                <a:latin typeface="David" panose="020E0502060401010101" pitchFamily="34" charset="-79"/>
                <a:cs typeface="David" panose="020E0502060401010101" pitchFamily="34" charset="-79"/>
              </a:rPr>
              <a:t>Economic capability to support dealing with any existential national threat as well as </a:t>
            </a:r>
            <a:r>
              <a:rPr lang="en-US" sz="1600" dirty="0">
                <a:solidFill>
                  <a:srgbClr val="FF0000"/>
                </a:solidFill>
                <a:latin typeface="David" panose="020E0502060401010101" pitchFamily="34" charset="-79"/>
                <a:cs typeface="David" panose="020E0502060401010101" pitchFamily="34" charset="-79"/>
              </a:rPr>
              <a:t>national interests</a:t>
            </a:r>
            <a:r>
              <a:rPr lang="en-US" sz="1600" dirty="0">
                <a:solidFill>
                  <a:schemeClr val="tx1"/>
                </a:solidFill>
                <a:latin typeface="David" panose="020E0502060401010101" pitchFamily="34" charset="-79"/>
                <a:cs typeface="David" panose="020E0502060401010101" pitchFamily="34" charset="-79"/>
              </a:rPr>
              <a:t>.</a:t>
            </a:r>
          </a:p>
          <a:p>
            <a:pPr marL="342900" indent="-342900" algn="l" rtl="0">
              <a:buFont typeface="+mj-lt"/>
              <a:buAutoNum type="alphaUcPeriod"/>
            </a:pPr>
            <a:r>
              <a:rPr lang="en-US" sz="1600" dirty="0">
                <a:solidFill>
                  <a:schemeClr val="tx1"/>
                </a:solidFill>
                <a:latin typeface="David" panose="020E0502060401010101" pitchFamily="34" charset="-79"/>
                <a:cs typeface="David" panose="020E0502060401010101" pitchFamily="34" charset="-79"/>
              </a:rPr>
              <a:t>Resilience and social cohesion allows facing any needed difficulty to maintain the national vital interests.</a:t>
            </a:r>
          </a:p>
          <a:p>
            <a:pPr marL="342900" indent="-342900" algn="l" rtl="0">
              <a:buFont typeface="+mj-lt"/>
              <a:buAutoNum type="alphaUcPeriod"/>
            </a:pPr>
            <a:r>
              <a:rPr lang="en-US" sz="1600" dirty="0">
                <a:solidFill>
                  <a:schemeClr val="tx1"/>
                </a:solidFill>
                <a:latin typeface="David" panose="020E0502060401010101" pitchFamily="34" charset="-79"/>
                <a:cs typeface="David" panose="020E0502060401010101" pitchFamily="34" charset="-79"/>
              </a:rPr>
              <a:t>Founded national infrastructures and reliability in the field of transportation, development, education, economy, etc.</a:t>
            </a:r>
          </a:p>
          <a:p>
            <a:pPr marL="342900" indent="-342900" algn="l" rtl="0">
              <a:buFont typeface="+mj-lt"/>
              <a:buAutoNum type="alphaUcPeriod"/>
            </a:pPr>
            <a:r>
              <a:rPr lang="en-US" sz="1600" dirty="0">
                <a:solidFill>
                  <a:schemeClr val="tx1"/>
                </a:solidFill>
                <a:latin typeface="David" panose="020E0502060401010101" pitchFamily="34" charset="-79"/>
                <a:cs typeface="David" panose="020E0502060401010101" pitchFamily="34" charset="-79"/>
              </a:rPr>
              <a:t>Ensuring a formation of thinking products that will be an intellectual basis for planning and managing the activity in both fields: national security and military.</a:t>
            </a:r>
          </a:p>
          <a:p>
            <a:pPr marL="342900" indent="-342900" algn="l" rtl="0">
              <a:buFont typeface="+mj-lt"/>
              <a:buAutoNum type="alphaUcPeriod"/>
            </a:pPr>
            <a:r>
              <a:rPr lang="en-US" sz="1600" dirty="0">
                <a:solidFill>
                  <a:schemeClr val="tx1"/>
                </a:solidFill>
                <a:latin typeface="David" panose="020E0502060401010101" pitchFamily="34" charset="-79"/>
                <a:cs typeface="David" panose="020E0502060401010101" pitchFamily="34" charset="-79"/>
              </a:rPr>
              <a:t>Ensuring the national security is our first duty of the state, according to fixed national objectives: this is a political-national effort at the broad-strategic level, which the government manages and is supervised by the Knesset, in order to ensure:</a:t>
            </a:r>
          </a:p>
          <a:p>
            <a:pPr marL="800100" lvl="1" indent="-342900" algn="l" rtl="0">
              <a:buFont typeface="+mj-lt"/>
              <a:buAutoNum type="alphaLcParenR"/>
            </a:pPr>
            <a:r>
              <a:rPr lang="en-US" sz="1400" dirty="0">
                <a:solidFill>
                  <a:schemeClr val="tx1"/>
                </a:solidFill>
                <a:latin typeface="David" panose="020E0502060401010101" pitchFamily="34" charset="-79"/>
                <a:cs typeface="David" panose="020E0502060401010101" pitchFamily="34" charset="-79"/>
              </a:rPr>
              <a:t>Existence, freedom and wholeness of its civilians and those it is in charge of or committed to protect.</a:t>
            </a:r>
          </a:p>
          <a:p>
            <a:pPr marL="800100" lvl="1" indent="-342900" algn="l" rtl="0">
              <a:buFont typeface="+mj-lt"/>
              <a:buAutoNum type="alphaLcParenR"/>
            </a:pPr>
            <a:r>
              <a:rPr lang="en-US" sz="1400" dirty="0">
                <a:solidFill>
                  <a:schemeClr val="tx1"/>
                </a:solidFill>
                <a:latin typeface="David" panose="020E0502060401010101" pitchFamily="34" charset="-79"/>
                <a:cs typeface="David" panose="020E0502060401010101" pitchFamily="34" charset="-79"/>
              </a:rPr>
              <a:t>Existence of the infrastructure and the sources of national capabilities and their progress.</a:t>
            </a:r>
          </a:p>
          <a:p>
            <a:pPr marL="800100" lvl="1" indent="-342900" algn="l" rtl="0">
              <a:buFont typeface="+mj-lt"/>
              <a:buAutoNum type="alphaLcParenR"/>
            </a:pPr>
            <a:r>
              <a:rPr lang="en-US" sz="1400" dirty="0">
                <a:solidFill>
                  <a:schemeClr val="tx1"/>
                </a:solidFill>
                <a:latin typeface="David" panose="020E0502060401010101" pitchFamily="34" charset="-79"/>
                <a:cs typeface="David" panose="020E0502060401010101" pitchFamily="34" charset="-79"/>
              </a:rPr>
              <a:t>Existence of the rest of the vital national interests and defending them.</a:t>
            </a:r>
            <a:endParaRPr lang="he-IL" sz="1200" dirty="0">
              <a:solidFill>
                <a:schemeClr val="tx1"/>
              </a:solidFill>
              <a:latin typeface="David" panose="020E0502060401010101" pitchFamily="34" charset="-79"/>
              <a:cs typeface="David" panose="020E0502060401010101" pitchFamily="34" charset="-79"/>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51520" y="404664"/>
            <a:ext cx="8715404" cy="582594"/>
          </a:xfrm>
        </p:spPr>
        <p:txBody>
          <a:bodyPr>
            <a:noAutofit/>
          </a:bodyPr>
          <a:lstStyle/>
          <a:p>
            <a:pPr algn="l" rtl="0"/>
            <a:r>
              <a:rPr lang="en-US" sz="3600" u="sng" dirty="0">
                <a:cs typeface="David" pitchFamily="2" charset="-79"/>
              </a:rPr>
              <a:t>Values, objectives and vital national interests – </a:t>
            </a:r>
            <a:r>
              <a:rPr lang="en-US" sz="2800" u="sng" dirty="0">
                <a:cs typeface="David" pitchFamily="2" charset="-79"/>
              </a:rPr>
              <a:t>Out of IDF Doctrine – Operations Directorate</a:t>
            </a:r>
            <a:endParaRPr lang="he-IL" sz="2800" u="sng" dirty="0">
              <a:cs typeface="David" pitchFamily="2" charset="-79"/>
            </a:endParaRPr>
          </a:p>
        </p:txBody>
      </p:sp>
      <p:sp>
        <p:nvSpPr>
          <p:cNvPr id="3" name="מציין מיקום תוכן 2"/>
          <p:cNvSpPr>
            <a:spLocks noGrp="1"/>
          </p:cNvSpPr>
          <p:nvPr>
            <p:ph idx="1"/>
          </p:nvPr>
        </p:nvSpPr>
        <p:spPr>
          <a:xfrm>
            <a:off x="251520" y="1556792"/>
            <a:ext cx="8568952" cy="4176463"/>
          </a:xfrm>
        </p:spPr>
        <p:txBody>
          <a:bodyPr>
            <a:noAutofit/>
          </a:bodyPr>
          <a:lstStyle/>
          <a:p>
            <a:pPr marL="514350" indent="-514350" algn="l" rtl="0">
              <a:buFont typeface="+mj-lt"/>
              <a:buAutoNum type="alphaUcPeriod"/>
            </a:pPr>
            <a:r>
              <a:rPr lang="en-US" sz="1800" dirty="0">
                <a:latin typeface="David" panose="020E0502060401010101" pitchFamily="34" charset="-79"/>
                <a:cs typeface="David" panose="020E0502060401010101" pitchFamily="34" charset="-79"/>
              </a:rPr>
              <a:t>All concepts, doctrines and programs rely on the values, objectives and national interests as well as the national objectives that are defined in the declaration of independence of the State of Israel.</a:t>
            </a:r>
          </a:p>
          <a:p>
            <a:pPr marL="514350" indent="-514350" algn="l" rtl="0">
              <a:buFont typeface="+mj-lt"/>
              <a:buAutoNum type="alphaUcPeriod"/>
            </a:pPr>
            <a:r>
              <a:rPr lang="en-US" sz="1800" dirty="0">
                <a:latin typeface="David" panose="020E0502060401010101" pitchFamily="34" charset="-79"/>
                <a:cs typeface="David" panose="020E0502060401010101" pitchFamily="34" charset="-79"/>
              </a:rPr>
              <a:t>The vital national objectives are defined by the political leadership and embodies situations that the country strives for. Possible examples: maintaining the status-quo in the Middle East, a stable peace situation between the countries and between all Middle East countries including countries beyond.</a:t>
            </a:r>
          </a:p>
          <a:p>
            <a:pPr marL="514350" indent="-514350" algn="l" rtl="0">
              <a:buFont typeface="+mj-lt"/>
              <a:buAutoNum type="alphaUcPeriod"/>
            </a:pPr>
            <a:r>
              <a:rPr lang="en-US" sz="1800" dirty="0">
                <a:latin typeface="David" panose="020E0502060401010101" pitchFamily="34" charset="-79"/>
                <a:cs typeface="David" panose="020E0502060401010101" pitchFamily="34" charset="-79"/>
              </a:rPr>
              <a:t>The vital national objectives are determined by the ruling government, according to its world-view. The vital national interests are determined in order to archive national objectives or make progress, in the existing or anticipated circumstances.</a:t>
            </a:r>
          </a:p>
          <a:p>
            <a:pPr marL="514350" indent="-514350" algn="l" rtl="0">
              <a:buFont typeface="+mj-lt"/>
              <a:buAutoNum type="alphaUcPeriod"/>
            </a:pPr>
            <a:r>
              <a:rPr lang="en-US" sz="1800" dirty="0">
                <a:latin typeface="David" panose="020E0502060401010101" pitchFamily="34" charset="-79"/>
                <a:cs typeface="David" panose="020E0502060401010101" pitchFamily="34" charset="-79"/>
              </a:rPr>
              <a:t>The basic conventions of national security, including their aspects and military elements, are expressed in the strategic national security definitions and reflect the way the country views itself in-terms of security. Examples for basic conventions: IDF is a defense force, IDF is the people’s military. These conventions are the basis for perceptions, doctrines and operational plans and plans for the force design.</a:t>
            </a:r>
            <a:endParaRPr lang="he-IL" sz="1800" dirty="0">
              <a:latin typeface="David" panose="020E0502060401010101" pitchFamily="34" charset="-79"/>
              <a:cs typeface="David" panose="020E0502060401010101" pitchFamily="34" charset="-79"/>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77788" y="332656"/>
            <a:ext cx="8388424" cy="1143000"/>
          </a:xfrm>
        </p:spPr>
        <p:txBody>
          <a:bodyPr>
            <a:normAutofit/>
          </a:bodyPr>
          <a:lstStyle/>
          <a:p>
            <a:pPr algn="l" rtl="0"/>
            <a:r>
              <a:rPr lang="en-US" sz="2800" u="sng" dirty="0">
                <a:cs typeface="David" pitchFamily="2" charset="-79"/>
              </a:rPr>
              <a:t>Ben </a:t>
            </a:r>
            <a:r>
              <a:rPr lang="en-US" sz="2800" u="sng" dirty="0" err="1">
                <a:cs typeface="David" pitchFamily="2" charset="-79"/>
              </a:rPr>
              <a:t>Gurion</a:t>
            </a:r>
            <a:r>
              <a:rPr lang="en-US" sz="2800" u="sng" dirty="0">
                <a:cs typeface="David" pitchFamily="2" charset="-79"/>
              </a:rPr>
              <a:t> regarding the Purpose of Zionism </a:t>
            </a:r>
            <a:r>
              <a:rPr lang="he-IL" sz="2800" u="sng" dirty="0">
                <a:cs typeface="David" pitchFamily="2" charset="-79"/>
              </a:rPr>
              <a:t>8</a:t>
            </a:r>
            <a:r>
              <a:rPr lang="en-US" sz="2800" u="sng" dirty="0">
                <a:cs typeface="David" pitchFamily="2" charset="-79"/>
              </a:rPr>
              <a:t>.2.</a:t>
            </a:r>
            <a:r>
              <a:rPr lang="he-IL" sz="2800" u="sng" dirty="0">
                <a:cs typeface="David" pitchFamily="2" charset="-79"/>
              </a:rPr>
              <a:t>1937</a:t>
            </a:r>
            <a:br>
              <a:rPr lang="he-IL" sz="2800" u="sng" dirty="0">
                <a:cs typeface="David" pitchFamily="2" charset="-79"/>
              </a:rPr>
            </a:br>
            <a:r>
              <a:rPr lang="en-US" sz="2800" dirty="0">
                <a:cs typeface="David" pitchFamily="2" charset="-79"/>
              </a:rPr>
              <a:t>Final Purpose and Means</a:t>
            </a:r>
            <a:endParaRPr lang="he-IL" sz="2800" u="sng" dirty="0">
              <a:cs typeface="David" pitchFamily="2" charset="-79"/>
            </a:endParaRPr>
          </a:p>
        </p:txBody>
      </p:sp>
      <p:sp>
        <p:nvSpPr>
          <p:cNvPr id="3" name="מציין מיקום תוכן 2"/>
          <p:cNvSpPr>
            <a:spLocks noGrp="1"/>
          </p:cNvSpPr>
          <p:nvPr>
            <p:ph idx="1"/>
          </p:nvPr>
        </p:nvSpPr>
        <p:spPr>
          <a:xfrm>
            <a:off x="32792" y="1556792"/>
            <a:ext cx="8229600" cy="4781128"/>
          </a:xfrm>
        </p:spPr>
        <p:txBody>
          <a:bodyPr>
            <a:normAutofit/>
          </a:bodyPr>
          <a:lstStyle/>
          <a:p>
            <a:pPr indent="19050" algn="l" rtl="0">
              <a:buNone/>
            </a:pPr>
            <a:r>
              <a:rPr lang="en-US" sz="2000" dirty="0">
                <a:solidFill>
                  <a:srgbClr val="C00000"/>
                </a:solidFill>
                <a:cs typeface="David" pitchFamily="2" charset="-79"/>
              </a:rPr>
              <a:t>Defining the “Final Purpose” of the Zionism isn’t but a full and complete purpose for the Israeli nation in its country, Kibbutz </a:t>
            </a:r>
            <a:r>
              <a:rPr lang="en-US" sz="2000" dirty="0" err="1">
                <a:solidFill>
                  <a:srgbClr val="C00000"/>
                </a:solidFill>
                <a:cs typeface="David" pitchFamily="2" charset="-79"/>
              </a:rPr>
              <a:t>Galoyot</a:t>
            </a:r>
            <a:r>
              <a:rPr lang="en-US" sz="2000" dirty="0">
                <a:solidFill>
                  <a:srgbClr val="C00000"/>
                </a:solidFill>
                <a:cs typeface="David" pitchFamily="2" charset="-79"/>
              </a:rPr>
              <a:t>, national independently. </a:t>
            </a:r>
            <a:r>
              <a:rPr lang="en-US" sz="2000" dirty="0">
                <a:cs typeface="David" pitchFamily="2" charset="-79"/>
              </a:rPr>
              <a:t>On the way to reaching this goal we face external political factors – Israeli Arabas, England (before the war – Turkey), Arabs from countries nearby, a few of other European countries. In determining our relations with these factors is crucial at every occasion and anywhere, the concern for Zionism fulfillment. This or other behavior with one factor or another in terms of Zionism never becomes a target by itself – but a mean for reaching the target. </a:t>
            </a:r>
          </a:p>
          <a:p>
            <a:pPr rtl="0">
              <a:buNone/>
            </a:pPr>
            <a:r>
              <a:rPr lang="en-US" sz="2000" dirty="0">
                <a:cs typeface="David" pitchFamily="2" charset="-79"/>
              </a:rPr>
              <a:t>(In the campaign, page 190)</a:t>
            </a:r>
          </a:p>
          <a:p>
            <a:pPr rtl="0">
              <a:buNone/>
            </a:pPr>
            <a:endParaRPr lang="he-IL" sz="2000" dirty="0">
              <a:cs typeface="David" pitchFamily="2" charset="-79"/>
            </a:endParaRPr>
          </a:p>
          <a:p>
            <a:pPr indent="19050" algn="l" rtl="0">
              <a:lnSpc>
                <a:spcPct val="150000"/>
              </a:lnSpc>
              <a:buNone/>
            </a:pPr>
            <a:r>
              <a:rPr lang="en-US" sz="2000" dirty="0">
                <a:solidFill>
                  <a:srgbClr val="0070C0"/>
                </a:solidFill>
                <a:cs typeface="David" pitchFamily="2" charset="-79"/>
              </a:rPr>
              <a:t>“Rabbi </a:t>
            </a:r>
            <a:r>
              <a:rPr lang="en-US" sz="2000" dirty="0" err="1">
                <a:solidFill>
                  <a:srgbClr val="0070C0"/>
                </a:solidFill>
                <a:cs typeface="David" pitchFamily="2" charset="-79"/>
              </a:rPr>
              <a:t>Yohanan</a:t>
            </a:r>
            <a:r>
              <a:rPr lang="en-US" sz="2000" dirty="0">
                <a:solidFill>
                  <a:srgbClr val="0070C0"/>
                </a:solidFill>
                <a:cs typeface="David" pitchFamily="2" charset="-79"/>
              </a:rPr>
              <a:t> said: “The Kibbutz </a:t>
            </a:r>
            <a:r>
              <a:rPr lang="en-US" sz="2000" dirty="0" err="1">
                <a:solidFill>
                  <a:srgbClr val="0070C0"/>
                </a:solidFill>
                <a:cs typeface="David" pitchFamily="2" charset="-79"/>
              </a:rPr>
              <a:t>Galoyot</a:t>
            </a:r>
            <a:r>
              <a:rPr lang="en-US" sz="2000" dirty="0">
                <a:solidFill>
                  <a:srgbClr val="0070C0"/>
                </a:solidFill>
                <a:cs typeface="David" pitchFamily="2" charset="-79"/>
              </a:rPr>
              <a:t> is as great as the day the sky and ground were created”</a:t>
            </a:r>
            <a:endParaRPr lang="he-IL" sz="2000" dirty="0">
              <a:solidFill>
                <a:srgbClr val="0070C0"/>
              </a:solidFill>
              <a:cs typeface="David" pitchFamily="2" charset="-79"/>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00034" y="-387424"/>
            <a:ext cx="8229600" cy="2304256"/>
          </a:xfrm>
        </p:spPr>
        <p:txBody>
          <a:bodyPr>
            <a:normAutofit/>
          </a:bodyPr>
          <a:lstStyle/>
          <a:p>
            <a:pPr algn="l" rtl="0"/>
            <a:br>
              <a:rPr lang="en-US" sz="3200" dirty="0"/>
            </a:br>
            <a:r>
              <a:rPr lang="en-US" sz="3200" dirty="0"/>
              <a:t>According to Ben-Gurion: Zionism –</a:t>
            </a:r>
            <a:br>
              <a:rPr lang="en-US" sz="3200" dirty="0"/>
            </a:br>
            <a:r>
              <a:rPr lang="en-US" sz="3200" dirty="0"/>
              <a:t>A solution to the question of the Jewish people</a:t>
            </a:r>
            <a:endParaRPr lang="he-IL" sz="3600" dirty="0">
              <a:cs typeface="David" pitchFamily="2" charset="-79"/>
            </a:endParaRPr>
          </a:p>
        </p:txBody>
      </p:sp>
      <p:sp>
        <p:nvSpPr>
          <p:cNvPr id="3" name="מציין מיקום תוכן 2"/>
          <p:cNvSpPr>
            <a:spLocks noGrp="1"/>
          </p:cNvSpPr>
          <p:nvPr>
            <p:ph idx="1"/>
          </p:nvPr>
        </p:nvSpPr>
        <p:spPr>
          <a:xfrm>
            <a:off x="251520" y="1772816"/>
            <a:ext cx="8249000" cy="4153094"/>
          </a:xfrm>
        </p:spPr>
        <p:txBody>
          <a:bodyPr>
            <a:normAutofit fontScale="85000" lnSpcReduction="10000"/>
          </a:bodyPr>
          <a:lstStyle/>
          <a:p>
            <a:pPr indent="12700" algn="l" rtl="0">
              <a:lnSpc>
                <a:spcPct val="150000"/>
              </a:lnSpc>
              <a:buNone/>
            </a:pPr>
            <a:r>
              <a:rPr lang="en-US" sz="2000" dirty="0"/>
              <a:t>There is also no dispute among us on the ultimate purpose of Zionism - the full and complete independence of the Jewish nation in its own land. And gangs and cruises within, claims to a monopoly on the Jewish state hopes, not only desecrate the feelings with its heart. Zionism would solve the "Jewish question" in its entirety. Not a partial solution to the people, rather than a solution to some people, but a complete solution for people as a whole - every Jew needs and wants a life in the homeland. It is not the opinion of the people on a spiritual center, Israel will never be separated from matter and spirit . Without His presence in the country people's material is not high and His presence will be established spiritually. The spiritual center of the Jewish people may only be a national center. And the severe political controversy have been defined obsolete. (Ben </a:t>
            </a:r>
            <a:r>
              <a:rPr lang="en-US" sz="2000" dirty="0" err="1"/>
              <a:t>Gurion</a:t>
            </a:r>
            <a:r>
              <a:rPr lang="en-US" sz="2000" dirty="0"/>
              <a:t>- Part 238) </a:t>
            </a:r>
            <a:endParaRPr lang="he-IL" sz="2000" dirty="0">
              <a:cs typeface="David" pitchFamily="2" charset="-79"/>
            </a:endParaRPr>
          </a:p>
        </p:txBody>
      </p:sp>
    </p:spTree>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496</TotalTime>
  <Words>3186</Words>
  <Application>Microsoft Office PowerPoint</Application>
  <PresentationFormat>On-screen Show (4:3)</PresentationFormat>
  <Paragraphs>124</Paragraphs>
  <Slides>20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Book Antiqua</vt:lpstr>
      <vt:lpstr>Calibri</vt:lpstr>
      <vt:lpstr>David</vt:lpstr>
      <vt:lpstr>Gisha</vt:lpstr>
      <vt:lpstr>Times New Roman</vt:lpstr>
      <vt:lpstr>ערכת נושא Office</vt:lpstr>
      <vt:lpstr>National Security: How and for what?</vt:lpstr>
      <vt:lpstr> Lord Arthur Balfour’s speech on the summit of Mount Scopus in 1925 on the inauguration of Hebrew University:</vt:lpstr>
      <vt:lpstr>PowerPoint Presentation</vt:lpstr>
      <vt:lpstr>The Need for National Introspection Nadav Tamir (Assistant to the president in matters of the MFA)</vt:lpstr>
      <vt:lpstr>Yehoshua Arieli: Between past and future of the establishment of America and the Zionist Enterprise</vt:lpstr>
      <vt:lpstr>National Security according to IDF Doctrine – Operations Directorate, SEP 2007</vt:lpstr>
      <vt:lpstr>Values, objectives and vital national interests – Out of IDF Doctrine – Operations Directorate</vt:lpstr>
      <vt:lpstr>Ben Gurion regarding the Purpose of Zionism 8.2.1937 Final Purpose and Means</vt:lpstr>
      <vt:lpstr> According to Ben-Gurion: Zionism – A solution to the question of the Jewish people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practice of national security in all of its various subjects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בטחון לאומי: כיצד ולמען מה?</dc:title>
  <dc:creator>yael bareket</dc:creator>
  <cp:lastModifiedBy>Administrator</cp:lastModifiedBy>
  <cp:revision>38</cp:revision>
  <dcterms:modified xsi:type="dcterms:W3CDTF">2016-09-19T12:25:12Z</dcterms:modified>
</cp:coreProperties>
</file>