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93" r:id="rId2"/>
    <p:sldId id="294" r:id="rId3"/>
    <p:sldId id="295" r:id="rId4"/>
    <p:sldId id="296" r:id="rId5"/>
    <p:sldId id="299" r:id="rId6"/>
    <p:sldId id="300" r:id="rId7"/>
    <p:sldId id="301" r:id="rId8"/>
    <p:sldId id="306" r:id="rId9"/>
    <p:sldId id="304" r:id="rId10"/>
    <p:sldId id="307" r:id="rId11"/>
    <p:sldId id="308" r:id="rId12"/>
    <p:sldId id="309" r:id="rId13"/>
    <p:sldId id="315" r:id="rId14"/>
    <p:sldId id="310" r:id="rId15"/>
    <p:sldId id="311" r:id="rId16"/>
    <p:sldId id="314" r:id="rId17"/>
    <p:sldId id="312" r:id="rId18"/>
    <p:sldId id="313" r:id="rId1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104" d="100"/>
          <a:sy n="104" d="100"/>
        </p:scale>
        <p:origin x="87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Rectangle 4">
            <a:extLst>
              <a:ext uri="{FF2B5EF4-FFF2-40B4-BE49-F238E27FC236}">
                <a16:creationId xmlns:a16="http://schemas.microsoft.com/office/drawing/2014/main" id="{BF7D708B-ED9B-4BBF-AD40-E3F0235E1120}"/>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5" name="Rectangle 5">
            <a:extLst>
              <a:ext uri="{FF2B5EF4-FFF2-40B4-BE49-F238E27FC236}">
                <a16:creationId xmlns:a16="http://schemas.microsoft.com/office/drawing/2014/main" id="{F1B1A552-BC32-406D-93EE-311B15ED3286}"/>
              </a:ext>
            </a:extLst>
          </p:cNvPr>
          <p:cNvSpPr>
            <a:spLocks noGrp="1" noChangeArrowheads="1"/>
          </p:cNvSpPr>
          <p:nvPr>
            <p:ph type="ftr" sz="quarter" idx="11"/>
          </p:nvPr>
        </p:nvSpPr>
        <p:spPr>
          <a:ln/>
        </p:spPr>
        <p:txBody>
          <a:bodyPr/>
          <a:lstStyle>
            <a:lvl1pPr>
              <a:defRPr/>
            </a:lvl1pPr>
          </a:lstStyle>
          <a:p>
            <a:pPr>
              <a:defRPr/>
            </a:pPr>
            <a:endParaRPr lang="en-US" altLang="he-IL"/>
          </a:p>
        </p:txBody>
      </p:sp>
      <p:sp>
        <p:nvSpPr>
          <p:cNvPr id="6" name="Rectangle 6">
            <a:extLst>
              <a:ext uri="{FF2B5EF4-FFF2-40B4-BE49-F238E27FC236}">
                <a16:creationId xmlns:a16="http://schemas.microsoft.com/office/drawing/2014/main" id="{449CCCA0-BC34-4AD0-9011-D6EFEBEE6709}"/>
              </a:ext>
            </a:extLst>
          </p:cNvPr>
          <p:cNvSpPr>
            <a:spLocks noGrp="1" noChangeArrowheads="1"/>
          </p:cNvSpPr>
          <p:nvPr>
            <p:ph type="sldNum" sz="quarter" idx="12"/>
          </p:nvPr>
        </p:nvSpPr>
        <p:spPr>
          <a:ln/>
        </p:spPr>
        <p:txBody>
          <a:bodyPr/>
          <a:lstStyle>
            <a:lvl1pPr>
              <a:defRPr/>
            </a:lvl1pPr>
          </a:lstStyle>
          <a:p>
            <a:pPr>
              <a:defRPr/>
            </a:pPr>
            <a:fld id="{725B6652-9CFC-44C4-A02B-1DA8521D0E66}" type="slidenum">
              <a:rPr lang="he-IL" altLang="he-IL"/>
              <a:pPr>
                <a:defRPr/>
              </a:pPr>
              <a:t>‹#›</a:t>
            </a:fld>
            <a:endParaRPr lang="en-US" altLang="he-IL"/>
          </a:p>
        </p:txBody>
      </p:sp>
    </p:spTree>
    <p:extLst>
      <p:ext uri="{BB962C8B-B14F-4D97-AF65-F5344CB8AC3E}">
        <p14:creationId xmlns:p14="http://schemas.microsoft.com/office/powerpoint/2010/main" val="1148812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DF6395F3-F28C-4EDB-8675-3D564A048F28}"/>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5" name="Rectangle 5">
            <a:extLst>
              <a:ext uri="{FF2B5EF4-FFF2-40B4-BE49-F238E27FC236}">
                <a16:creationId xmlns:a16="http://schemas.microsoft.com/office/drawing/2014/main" id="{B388A67F-B229-46A7-AA82-54A04CD02F6D}"/>
              </a:ext>
            </a:extLst>
          </p:cNvPr>
          <p:cNvSpPr>
            <a:spLocks noGrp="1" noChangeArrowheads="1"/>
          </p:cNvSpPr>
          <p:nvPr>
            <p:ph type="ftr" sz="quarter" idx="11"/>
          </p:nvPr>
        </p:nvSpPr>
        <p:spPr>
          <a:ln/>
        </p:spPr>
        <p:txBody>
          <a:bodyPr/>
          <a:lstStyle>
            <a:lvl1pPr>
              <a:defRPr/>
            </a:lvl1pPr>
          </a:lstStyle>
          <a:p>
            <a:pPr>
              <a:defRPr/>
            </a:pPr>
            <a:endParaRPr lang="en-US" altLang="he-IL"/>
          </a:p>
        </p:txBody>
      </p:sp>
      <p:sp>
        <p:nvSpPr>
          <p:cNvPr id="6" name="Rectangle 6">
            <a:extLst>
              <a:ext uri="{FF2B5EF4-FFF2-40B4-BE49-F238E27FC236}">
                <a16:creationId xmlns:a16="http://schemas.microsoft.com/office/drawing/2014/main" id="{44A7496B-8A7B-4335-BD50-37C82414662A}"/>
              </a:ext>
            </a:extLst>
          </p:cNvPr>
          <p:cNvSpPr>
            <a:spLocks noGrp="1" noChangeArrowheads="1"/>
          </p:cNvSpPr>
          <p:nvPr>
            <p:ph type="sldNum" sz="quarter" idx="12"/>
          </p:nvPr>
        </p:nvSpPr>
        <p:spPr>
          <a:ln/>
        </p:spPr>
        <p:txBody>
          <a:bodyPr/>
          <a:lstStyle>
            <a:lvl1pPr>
              <a:defRPr/>
            </a:lvl1pPr>
          </a:lstStyle>
          <a:p>
            <a:pPr>
              <a:defRPr/>
            </a:pPr>
            <a:fld id="{3C721D3B-2E64-415E-8A98-426EF8DFF621}" type="slidenum">
              <a:rPr lang="he-IL" altLang="he-IL"/>
              <a:pPr>
                <a:defRPr/>
              </a:pPr>
              <a:t>‹#›</a:t>
            </a:fld>
            <a:endParaRPr lang="en-US" altLang="he-IL"/>
          </a:p>
        </p:txBody>
      </p:sp>
    </p:spTree>
    <p:extLst>
      <p:ext uri="{BB962C8B-B14F-4D97-AF65-F5344CB8AC3E}">
        <p14:creationId xmlns:p14="http://schemas.microsoft.com/office/powerpoint/2010/main" val="3000045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D8AB05DD-118A-464D-B3E1-1EA71F613804}"/>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5" name="Rectangle 5">
            <a:extLst>
              <a:ext uri="{FF2B5EF4-FFF2-40B4-BE49-F238E27FC236}">
                <a16:creationId xmlns:a16="http://schemas.microsoft.com/office/drawing/2014/main" id="{BDE97021-7A63-41A6-B751-EB8D8C67C79E}"/>
              </a:ext>
            </a:extLst>
          </p:cNvPr>
          <p:cNvSpPr>
            <a:spLocks noGrp="1" noChangeArrowheads="1"/>
          </p:cNvSpPr>
          <p:nvPr>
            <p:ph type="ftr" sz="quarter" idx="11"/>
          </p:nvPr>
        </p:nvSpPr>
        <p:spPr>
          <a:ln/>
        </p:spPr>
        <p:txBody>
          <a:bodyPr/>
          <a:lstStyle>
            <a:lvl1pPr>
              <a:defRPr/>
            </a:lvl1pPr>
          </a:lstStyle>
          <a:p>
            <a:pPr>
              <a:defRPr/>
            </a:pPr>
            <a:endParaRPr lang="en-US" altLang="he-IL"/>
          </a:p>
        </p:txBody>
      </p:sp>
      <p:sp>
        <p:nvSpPr>
          <p:cNvPr id="6" name="Rectangle 6">
            <a:extLst>
              <a:ext uri="{FF2B5EF4-FFF2-40B4-BE49-F238E27FC236}">
                <a16:creationId xmlns:a16="http://schemas.microsoft.com/office/drawing/2014/main" id="{286CF28D-7065-4534-821B-BAE50A241F5B}"/>
              </a:ext>
            </a:extLst>
          </p:cNvPr>
          <p:cNvSpPr>
            <a:spLocks noGrp="1" noChangeArrowheads="1"/>
          </p:cNvSpPr>
          <p:nvPr>
            <p:ph type="sldNum" sz="quarter" idx="12"/>
          </p:nvPr>
        </p:nvSpPr>
        <p:spPr>
          <a:ln/>
        </p:spPr>
        <p:txBody>
          <a:bodyPr/>
          <a:lstStyle>
            <a:lvl1pPr>
              <a:defRPr/>
            </a:lvl1pPr>
          </a:lstStyle>
          <a:p>
            <a:pPr>
              <a:defRPr/>
            </a:pPr>
            <a:fld id="{5ED54183-1050-45A5-B71F-F3065FA82A76}" type="slidenum">
              <a:rPr lang="he-IL" altLang="he-IL"/>
              <a:pPr>
                <a:defRPr/>
              </a:pPr>
              <a:t>‹#›</a:t>
            </a:fld>
            <a:endParaRPr lang="en-US" altLang="he-IL"/>
          </a:p>
        </p:txBody>
      </p:sp>
    </p:spTree>
    <p:extLst>
      <p:ext uri="{BB962C8B-B14F-4D97-AF65-F5344CB8AC3E}">
        <p14:creationId xmlns:p14="http://schemas.microsoft.com/office/powerpoint/2010/main" val="655560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77C668BA-04C5-4331-A7E1-12A9114BCCDB}"/>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5" name="Rectangle 5">
            <a:extLst>
              <a:ext uri="{FF2B5EF4-FFF2-40B4-BE49-F238E27FC236}">
                <a16:creationId xmlns:a16="http://schemas.microsoft.com/office/drawing/2014/main" id="{EA20E9C3-F4C2-4FAE-9D58-354CB9E1D092}"/>
              </a:ext>
            </a:extLst>
          </p:cNvPr>
          <p:cNvSpPr>
            <a:spLocks noGrp="1" noChangeArrowheads="1"/>
          </p:cNvSpPr>
          <p:nvPr>
            <p:ph type="ftr" sz="quarter" idx="11"/>
          </p:nvPr>
        </p:nvSpPr>
        <p:spPr>
          <a:ln/>
        </p:spPr>
        <p:txBody>
          <a:bodyPr/>
          <a:lstStyle>
            <a:lvl1pPr>
              <a:defRPr/>
            </a:lvl1pPr>
          </a:lstStyle>
          <a:p>
            <a:pPr>
              <a:defRPr/>
            </a:pPr>
            <a:endParaRPr lang="en-US" altLang="he-IL"/>
          </a:p>
        </p:txBody>
      </p:sp>
      <p:sp>
        <p:nvSpPr>
          <p:cNvPr id="6" name="Rectangle 6">
            <a:extLst>
              <a:ext uri="{FF2B5EF4-FFF2-40B4-BE49-F238E27FC236}">
                <a16:creationId xmlns:a16="http://schemas.microsoft.com/office/drawing/2014/main" id="{4CFEA8DB-1566-430A-9B2D-2ACBE9BB475A}"/>
              </a:ext>
            </a:extLst>
          </p:cNvPr>
          <p:cNvSpPr>
            <a:spLocks noGrp="1" noChangeArrowheads="1"/>
          </p:cNvSpPr>
          <p:nvPr>
            <p:ph type="sldNum" sz="quarter" idx="12"/>
          </p:nvPr>
        </p:nvSpPr>
        <p:spPr>
          <a:ln/>
        </p:spPr>
        <p:txBody>
          <a:bodyPr/>
          <a:lstStyle>
            <a:lvl1pPr>
              <a:defRPr/>
            </a:lvl1pPr>
          </a:lstStyle>
          <a:p>
            <a:pPr>
              <a:defRPr/>
            </a:pPr>
            <a:fld id="{99104426-8FF0-48A9-B84E-4EE959D8D274}" type="slidenum">
              <a:rPr lang="he-IL" altLang="he-IL"/>
              <a:pPr>
                <a:defRPr/>
              </a:pPr>
              <a:t>‹#›</a:t>
            </a:fld>
            <a:endParaRPr lang="en-US" altLang="he-IL"/>
          </a:p>
        </p:txBody>
      </p:sp>
    </p:spTree>
    <p:extLst>
      <p:ext uri="{BB962C8B-B14F-4D97-AF65-F5344CB8AC3E}">
        <p14:creationId xmlns:p14="http://schemas.microsoft.com/office/powerpoint/2010/main" val="1335329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1" y="1709739"/>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e-IL"/>
              <a:t>לחץ כדי לערוך סגנונות טקסט של תבנית בסיס</a:t>
            </a:r>
          </a:p>
        </p:txBody>
      </p:sp>
      <p:sp>
        <p:nvSpPr>
          <p:cNvPr id="4" name="Rectangle 4">
            <a:extLst>
              <a:ext uri="{FF2B5EF4-FFF2-40B4-BE49-F238E27FC236}">
                <a16:creationId xmlns:a16="http://schemas.microsoft.com/office/drawing/2014/main" id="{E7E4580B-25AC-49EF-A163-E7403879B73C}"/>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5" name="Rectangle 5">
            <a:extLst>
              <a:ext uri="{FF2B5EF4-FFF2-40B4-BE49-F238E27FC236}">
                <a16:creationId xmlns:a16="http://schemas.microsoft.com/office/drawing/2014/main" id="{8E80CE0E-059E-449D-A29D-54CA9EE4F79A}"/>
              </a:ext>
            </a:extLst>
          </p:cNvPr>
          <p:cNvSpPr>
            <a:spLocks noGrp="1" noChangeArrowheads="1"/>
          </p:cNvSpPr>
          <p:nvPr>
            <p:ph type="ftr" sz="quarter" idx="11"/>
          </p:nvPr>
        </p:nvSpPr>
        <p:spPr>
          <a:ln/>
        </p:spPr>
        <p:txBody>
          <a:bodyPr/>
          <a:lstStyle>
            <a:lvl1pPr>
              <a:defRPr/>
            </a:lvl1pPr>
          </a:lstStyle>
          <a:p>
            <a:pPr>
              <a:defRPr/>
            </a:pPr>
            <a:endParaRPr lang="en-US" altLang="he-IL"/>
          </a:p>
        </p:txBody>
      </p:sp>
      <p:sp>
        <p:nvSpPr>
          <p:cNvPr id="6" name="Rectangle 6">
            <a:extLst>
              <a:ext uri="{FF2B5EF4-FFF2-40B4-BE49-F238E27FC236}">
                <a16:creationId xmlns:a16="http://schemas.microsoft.com/office/drawing/2014/main" id="{646B7CA2-93C9-4397-B323-15C6F686431C}"/>
              </a:ext>
            </a:extLst>
          </p:cNvPr>
          <p:cNvSpPr>
            <a:spLocks noGrp="1" noChangeArrowheads="1"/>
          </p:cNvSpPr>
          <p:nvPr>
            <p:ph type="sldNum" sz="quarter" idx="12"/>
          </p:nvPr>
        </p:nvSpPr>
        <p:spPr>
          <a:ln/>
        </p:spPr>
        <p:txBody>
          <a:bodyPr/>
          <a:lstStyle>
            <a:lvl1pPr>
              <a:defRPr/>
            </a:lvl1pPr>
          </a:lstStyle>
          <a:p>
            <a:pPr>
              <a:defRPr/>
            </a:pPr>
            <a:fld id="{039B40E3-A6A0-46D5-8FFB-BBA5C359ED91}" type="slidenum">
              <a:rPr lang="he-IL" altLang="he-IL"/>
              <a:pPr>
                <a:defRPr/>
              </a:pPr>
              <a:t>‹#›</a:t>
            </a:fld>
            <a:endParaRPr lang="en-US" altLang="he-IL"/>
          </a:p>
        </p:txBody>
      </p:sp>
    </p:spTree>
    <p:extLst>
      <p:ext uri="{BB962C8B-B14F-4D97-AF65-F5344CB8AC3E}">
        <p14:creationId xmlns:p14="http://schemas.microsoft.com/office/powerpoint/2010/main" val="2093223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09600" y="1600201"/>
            <a:ext cx="5384800" cy="452596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97600" y="1600201"/>
            <a:ext cx="5384800" cy="452596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4">
            <a:extLst>
              <a:ext uri="{FF2B5EF4-FFF2-40B4-BE49-F238E27FC236}">
                <a16:creationId xmlns:a16="http://schemas.microsoft.com/office/drawing/2014/main" id="{2A01D54F-E6F6-4FDB-A4BD-CD85A3B2CA1C}"/>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6" name="Rectangle 5">
            <a:extLst>
              <a:ext uri="{FF2B5EF4-FFF2-40B4-BE49-F238E27FC236}">
                <a16:creationId xmlns:a16="http://schemas.microsoft.com/office/drawing/2014/main" id="{983CDA19-93AF-4024-BA61-D87C83925D2B}"/>
              </a:ext>
            </a:extLst>
          </p:cNvPr>
          <p:cNvSpPr>
            <a:spLocks noGrp="1" noChangeArrowheads="1"/>
          </p:cNvSpPr>
          <p:nvPr>
            <p:ph type="ftr" sz="quarter" idx="11"/>
          </p:nvPr>
        </p:nvSpPr>
        <p:spPr>
          <a:ln/>
        </p:spPr>
        <p:txBody>
          <a:bodyPr/>
          <a:lstStyle>
            <a:lvl1pPr>
              <a:defRPr/>
            </a:lvl1pPr>
          </a:lstStyle>
          <a:p>
            <a:pPr>
              <a:defRPr/>
            </a:pPr>
            <a:endParaRPr lang="en-US" altLang="he-IL"/>
          </a:p>
        </p:txBody>
      </p:sp>
      <p:sp>
        <p:nvSpPr>
          <p:cNvPr id="7" name="Rectangle 6">
            <a:extLst>
              <a:ext uri="{FF2B5EF4-FFF2-40B4-BE49-F238E27FC236}">
                <a16:creationId xmlns:a16="http://schemas.microsoft.com/office/drawing/2014/main" id="{60467F92-A171-490B-9D8C-3AABE46FA82A}"/>
              </a:ext>
            </a:extLst>
          </p:cNvPr>
          <p:cNvSpPr>
            <a:spLocks noGrp="1" noChangeArrowheads="1"/>
          </p:cNvSpPr>
          <p:nvPr>
            <p:ph type="sldNum" sz="quarter" idx="12"/>
          </p:nvPr>
        </p:nvSpPr>
        <p:spPr>
          <a:ln/>
        </p:spPr>
        <p:txBody>
          <a:bodyPr/>
          <a:lstStyle>
            <a:lvl1pPr>
              <a:defRPr/>
            </a:lvl1pPr>
          </a:lstStyle>
          <a:p>
            <a:pPr>
              <a:defRPr/>
            </a:pPr>
            <a:fld id="{DDED090F-78D5-4C9F-B96D-144D36BAC69F}" type="slidenum">
              <a:rPr lang="he-IL" altLang="he-IL"/>
              <a:pPr>
                <a:defRPr/>
              </a:pPr>
              <a:t>‹#›</a:t>
            </a:fld>
            <a:endParaRPr lang="en-US" altLang="he-IL"/>
          </a:p>
        </p:txBody>
      </p:sp>
    </p:spTree>
    <p:extLst>
      <p:ext uri="{BB962C8B-B14F-4D97-AF65-F5344CB8AC3E}">
        <p14:creationId xmlns:p14="http://schemas.microsoft.com/office/powerpoint/2010/main" val="3812598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40317" y="365126"/>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40318" y="2505075"/>
            <a:ext cx="5158316"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71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Rectangle 4">
            <a:extLst>
              <a:ext uri="{FF2B5EF4-FFF2-40B4-BE49-F238E27FC236}">
                <a16:creationId xmlns:a16="http://schemas.microsoft.com/office/drawing/2014/main" id="{455BD789-9803-4C34-AF90-BD488764C295}"/>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8" name="Rectangle 5">
            <a:extLst>
              <a:ext uri="{FF2B5EF4-FFF2-40B4-BE49-F238E27FC236}">
                <a16:creationId xmlns:a16="http://schemas.microsoft.com/office/drawing/2014/main" id="{C5A47FAB-724C-436F-BEED-281E813AF7E3}"/>
              </a:ext>
            </a:extLst>
          </p:cNvPr>
          <p:cNvSpPr>
            <a:spLocks noGrp="1" noChangeArrowheads="1"/>
          </p:cNvSpPr>
          <p:nvPr>
            <p:ph type="ftr" sz="quarter" idx="11"/>
          </p:nvPr>
        </p:nvSpPr>
        <p:spPr>
          <a:ln/>
        </p:spPr>
        <p:txBody>
          <a:bodyPr/>
          <a:lstStyle>
            <a:lvl1pPr>
              <a:defRPr/>
            </a:lvl1pPr>
          </a:lstStyle>
          <a:p>
            <a:pPr>
              <a:defRPr/>
            </a:pPr>
            <a:endParaRPr lang="en-US" altLang="he-IL"/>
          </a:p>
        </p:txBody>
      </p:sp>
      <p:sp>
        <p:nvSpPr>
          <p:cNvPr id="9" name="Rectangle 6">
            <a:extLst>
              <a:ext uri="{FF2B5EF4-FFF2-40B4-BE49-F238E27FC236}">
                <a16:creationId xmlns:a16="http://schemas.microsoft.com/office/drawing/2014/main" id="{94A5CFC1-CAC9-4D1B-A0D8-2F6250FE1530}"/>
              </a:ext>
            </a:extLst>
          </p:cNvPr>
          <p:cNvSpPr>
            <a:spLocks noGrp="1" noChangeArrowheads="1"/>
          </p:cNvSpPr>
          <p:nvPr>
            <p:ph type="sldNum" sz="quarter" idx="12"/>
          </p:nvPr>
        </p:nvSpPr>
        <p:spPr>
          <a:ln/>
        </p:spPr>
        <p:txBody>
          <a:bodyPr/>
          <a:lstStyle>
            <a:lvl1pPr>
              <a:defRPr/>
            </a:lvl1pPr>
          </a:lstStyle>
          <a:p>
            <a:pPr>
              <a:defRPr/>
            </a:pPr>
            <a:fld id="{F047E9EE-D5BD-48A1-9F0A-66A609C44B59}" type="slidenum">
              <a:rPr lang="he-IL" altLang="he-IL"/>
              <a:pPr>
                <a:defRPr/>
              </a:pPr>
              <a:t>‹#›</a:t>
            </a:fld>
            <a:endParaRPr lang="en-US" altLang="he-IL"/>
          </a:p>
        </p:txBody>
      </p:sp>
    </p:spTree>
    <p:extLst>
      <p:ext uri="{BB962C8B-B14F-4D97-AF65-F5344CB8AC3E}">
        <p14:creationId xmlns:p14="http://schemas.microsoft.com/office/powerpoint/2010/main" val="3048807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4">
            <a:extLst>
              <a:ext uri="{FF2B5EF4-FFF2-40B4-BE49-F238E27FC236}">
                <a16:creationId xmlns:a16="http://schemas.microsoft.com/office/drawing/2014/main" id="{70F0332C-08D0-4709-A237-8A43BBC1C7BF}"/>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4" name="Rectangle 5">
            <a:extLst>
              <a:ext uri="{FF2B5EF4-FFF2-40B4-BE49-F238E27FC236}">
                <a16:creationId xmlns:a16="http://schemas.microsoft.com/office/drawing/2014/main" id="{6BB6822C-693E-4612-B8D6-04B0CEF556F9}"/>
              </a:ext>
            </a:extLst>
          </p:cNvPr>
          <p:cNvSpPr>
            <a:spLocks noGrp="1" noChangeArrowheads="1"/>
          </p:cNvSpPr>
          <p:nvPr>
            <p:ph type="ftr" sz="quarter" idx="11"/>
          </p:nvPr>
        </p:nvSpPr>
        <p:spPr>
          <a:ln/>
        </p:spPr>
        <p:txBody>
          <a:bodyPr/>
          <a:lstStyle>
            <a:lvl1pPr>
              <a:defRPr/>
            </a:lvl1pPr>
          </a:lstStyle>
          <a:p>
            <a:pPr>
              <a:defRPr/>
            </a:pPr>
            <a:endParaRPr lang="en-US" altLang="he-IL"/>
          </a:p>
        </p:txBody>
      </p:sp>
      <p:sp>
        <p:nvSpPr>
          <p:cNvPr id="5" name="Rectangle 6">
            <a:extLst>
              <a:ext uri="{FF2B5EF4-FFF2-40B4-BE49-F238E27FC236}">
                <a16:creationId xmlns:a16="http://schemas.microsoft.com/office/drawing/2014/main" id="{7E3E9990-AA92-4EA5-AA3B-B52D15123DF4}"/>
              </a:ext>
            </a:extLst>
          </p:cNvPr>
          <p:cNvSpPr>
            <a:spLocks noGrp="1" noChangeArrowheads="1"/>
          </p:cNvSpPr>
          <p:nvPr>
            <p:ph type="sldNum" sz="quarter" idx="12"/>
          </p:nvPr>
        </p:nvSpPr>
        <p:spPr>
          <a:ln/>
        </p:spPr>
        <p:txBody>
          <a:bodyPr/>
          <a:lstStyle>
            <a:lvl1pPr>
              <a:defRPr/>
            </a:lvl1pPr>
          </a:lstStyle>
          <a:p>
            <a:pPr>
              <a:defRPr/>
            </a:pPr>
            <a:fld id="{740944E1-967D-4AC6-8E2E-4E996CCDD2D4}" type="slidenum">
              <a:rPr lang="he-IL" altLang="he-IL"/>
              <a:pPr>
                <a:defRPr/>
              </a:pPr>
              <a:t>‹#›</a:t>
            </a:fld>
            <a:endParaRPr lang="en-US" altLang="he-IL"/>
          </a:p>
        </p:txBody>
      </p:sp>
    </p:spTree>
    <p:extLst>
      <p:ext uri="{BB962C8B-B14F-4D97-AF65-F5344CB8AC3E}">
        <p14:creationId xmlns:p14="http://schemas.microsoft.com/office/powerpoint/2010/main" val="3721524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F08553E-3A8D-4B64-A7B0-A39BB2460CC4}"/>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3" name="Rectangle 5">
            <a:extLst>
              <a:ext uri="{FF2B5EF4-FFF2-40B4-BE49-F238E27FC236}">
                <a16:creationId xmlns:a16="http://schemas.microsoft.com/office/drawing/2014/main" id="{58CB70C9-5C27-4033-8EA6-CAC0DC8FCF6A}"/>
              </a:ext>
            </a:extLst>
          </p:cNvPr>
          <p:cNvSpPr>
            <a:spLocks noGrp="1" noChangeArrowheads="1"/>
          </p:cNvSpPr>
          <p:nvPr>
            <p:ph type="ftr" sz="quarter" idx="11"/>
          </p:nvPr>
        </p:nvSpPr>
        <p:spPr>
          <a:ln/>
        </p:spPr>
        <p:txBody>
          <a:bodyPr/>
          <a:lstStyle>
            <a:lvl1pPr>
              <a:defRPr/>
            </a:lvl1pPr>
          </a:lstStyle>
          <a:p>
            <a:pPr>
              <a:defRPr/>
            </a:pPr>
            <a:endParaRPr lang="en-US" altLang="he-IL"/>
          </a:p>
        </p:txBody>
      </p:sp>
      <p:sp>
        <p:nvSpPr>
          <p:cNvPr id="4" name="Rectangle 6">
            <a:extLst>
              <a:ext uri="{FF2B5EF4-FFF2-40B4-BE49-F238E27FC236}">
                <a16:creationId xmlns:a16="http://schemas.microsoft.com/office/drawing/2014/main" id="{562AB41F-1F62-4FEB-B709-CDB4C1398EF7}"/>
              </a:ext>
            </a:extLst>
          </p:cNvPr>
          <p:cNvSpPr>
            <a:spLocks noGrp="1" noChangeArrowheads="1"/>
          </p:cNvSpPr>
          <p:nvPr>
            <p:ph type="sldNum" sz="quarter" idx="12"/>
          </p:nvPr>
        </p:nvSpPr>
        <p:spPr>
          <a:ln/>
        </p:spPr>
        <p:txBody>
          <a:bodyPr/>
          <a:lstStyle>
            <a:lvl1pPr>
              <a:defRPr/>
            </a:lvl1pPr>
          </a:lstStyle>
          <a:p>
            <a:pPr>
              <a:defRPr/>
            </a:pPr>
            <a:fld id="{D59EED18-95E0-4500-8C34-7719A3C3F4B2}" type="slidenum">
              <a:rPr lang="he-IL" altLang="he-IL"/>
              <a:pPr>
                <a:defRPr/>
              </a:pPr>
              <a:t>‹#›</a:t>
            </a:fld>
            <a:endParaRPr lang="en-US" altLang="he-IL"/>
          </a:p>
        </p:txBody>
      </p:sp>
    </p:spTree>
    <p:extLst>
      <p:ext uri="{BB962C8B-B14F-4D97-AF65-F5344CB8AC3E}">
        <p14:creationId xmlns:p14="http://schemas.microsoft.com/office/powerpoint/2010/main" val="372740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40318" y="457200"/>
            <a:ext cx="393276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Rectangle 4">
            <a:extLst>
              <a:ext uri="{FF2B5EF4-FFF2-40B4-BE49-F238E27FC236}">
                <a16:creationId xmlns:a16="http://schemas.microsoft.com/office/drawing/2014/main" id="{D8D64C6D-F2B0-436F-B836-82A51DE89C85}"/>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6" name="Rectangle 5">
            <a:extLst>
              <a:ext uri="{FF2B5EF4-FFF2-40B4-BE49-F238E27FC236}">
                <a16:creationId xmlns:a16="http://schemas.microsoft.com/office/drawing/2014/main" id="{94AAA001-85FF-45D8-B127-46AC80307CA9}"/>
              </a:ext>
            </a:extLst>
          </p:cNvPr>
          <p:cNvSpPr>
            <a:spLocks noGrp="1" noChangeArrowheads="1"/>
          </p:cNvSpPr>
          <p:nvPr>
            <p:ph type="ftr" sz="quarter" idx="11"/>
          </p:nvPr>
        </p:nvSpPr>
        <p:spPr>
          <a:ln/>
        </p:spPr>
        <p:txBody>
          <a:bodyPr/>
          <a:lstStyle>
            <a:lvl1pPr>
              <a:defRPr/>
            </a:lvl1pPr>
          </a:lstStyle>
          <a:p>
            <a:pPr>
              <a:defRPr/>
            </a:pPr>
            <a:endParaRPr lang="en-US" altLang="he-IL"/>
          </a:p>
        </p:txBody>
      </p:sp>
      <p:sp>
        <p:nvSpPr>
          <p:cNvPr id="7" name="Rectangle 6">
            <a:extLst>
              <a:ext uri="{FF2B5EF4-FFF2-40B4-BE49-F238E27FC236}">
                <a16:creationId xmlns:a16="http://schemas.microsoft.com/office/drawing/2014/main" id="{F6084710-F4D1-449F-8EB0-1F1BC31C3220}"/>
              </a:ext>
            </a:extLst>
          </p:cNvPr>
          <p:cNvSpPr>
            <a:spLocks noGrp="1" noChangeArrowheads="1"/>
          </p:cNvSpPr>
          <p:nvPr>
            <p:ph type="sldNum" sz="quarter" idx="12"/>
          </p:nvPr>
        </p:nvSpPr>
        <p:spPr>
          <a:ln/>
        </p:spPr>
        <p:txBody>
          <a:bodyPr/>
          <a:lstStyle>
            <a:lvl1pPr>
              <a:defRPr/>
            </a:lvl1pPr>
          </a:lstStyle>
          <a:p>
            <a:pPr>
              <a:defRPr/>
            </a:pPr>
            <a:fld id="{E6D71384-9870-4431-9015-341F6253AB99}" type="slidenum">
              <a:rPr lang="he-IL" altLang="he-IL"/>
              <a:pPr>
                <a:defRPr/>
              </a:pPr>
              <a:t>‹#›</a:t>
            </a:fld>
            <a:endParaRPr lang="en-US" altLang="he-IL"/>
          </a:p>
        </p:txBody>
      </p:sp>
    </p:spTree>
    <p:extLst>
      <p:ext uri="{BB962C8B-B14F-4D97-AF65-F5344CB8AC3E}">
        <p14:creationId xmlns:p14="http://schemas.microsoft.com/office/powerpoint/2010/main" val="2510516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40318" y="457200"/>
            <a:ext cx="393276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Rectangle 4">
            <a:extLst>
              <a:ext uri="{FF2B5EF4-FFF2-40B4-BE49-F238E27FC236}">
                <a16:creationId xmlns:a16="http://schemas.microsoft.com/office/drawing/2014/main" id="{2AABF3D4-38D8-4091-94A5-4D897D6F1FFF}"/>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6" name="Rectangle 5">
            <a:extLst>
              <a:ext uri="{FF2B5EF4-FFF2-40B4-BE49-F238E27FC236}">
                <a16:creationId xmlns:a16="http://schemas.microsoft.com/office/drawing/2014/main" id="{0EF3DE53-A9F5-4FEA-ABCB-B1FB9B90D803}"/>
              </a:ext>
            </a:extLst>
          </p:cNvPr>
          <p:cNvSpPr>
            <a:spLocks noGrp="1" noChangeArrowheads="1"/>
          </p:cNvSpPr>
          <p:nvPr>
            <p:ph type="ftr" sz="quarter" idx="11"/>
          </p:nvPr>
        </p:nvSpPr>
        <p:spPr>
          <a:ln/>
        </p:spPr>
        <p:txBody>
          <a:bodyPr/>
          <a:lstStyle>
            <a:lvl1pPr>
              <a:defRPr/>
            </a:lvl1pPr>
          </a:lstStyle>
          <a:p>
            <a:pPr>
              <a:defRPr/>
            </a:pPr>
            <a:endParaRPr lang="en-US" altLang="he-IL"/>
          </a:p>
        </p:txBody>
      </p:sp>
      <p:sp>
        <p:nvSpPr>
          <p:cNvPr id="7" name="Rectangle 6">
            <a:extLst>
              <a:ext uri="{FF2B5EF4-FFF2-40B4-BE49-F238E27FC236}">
                <a16:creationId xmlns:a16="http://schemas.microsoft.com/office/drawing/2014/main" id="{6573C64D-97C4-44B1-BE8F-DA7C81C7D941}"/>
              </a:ext>
            </a:extLst>
          </p:cNvPr>
          <p:cNvSpPr>
            <a:spLocks noGrp="1" noChangeArrowheads="1"/>
          </p:cNvSpPr>
          <p:nvPr>
            <p:ph type="sldNum" sz="quarter" idx="12"/>
          </p:nvPr>
        </p:nvSpPr>
        <p:spPr>
          <a:ln/>
        </p:spPr>
        <p:txBody>
          <a:bodyPr/>
          <a:lstStyle>
            <a:lvl1pPr>
              <a:defRPr/>
            </a:lvl1pPr>
          </a:lstStyle>
          <a:p>
            <a:pPr>
              <a:defRPr/>
            </a:pPr>
            <a:fld id="{33BB8EB9-E4A3-4A5F-8567-31534D99A29B}" type="slidenum">
              <a:rPr lang="he-IL" altLang="he-IL"/>
              <a:pPr>
                <a:defRPr/>
              </a:pPr>
              <a:t>‹#›</a:t>
            </a:fld>
            <a:endParaRPr lang="en-US" altLang="he-IL"/>
          </a:p>
        </p:txBody>
      </p:sp>
    </p:spTree>
    <p:extLst>
      <p:ext uri="{BB962C8B-B14F-4D97-AF65-F5344CB8AC3E}">
        <p14:creationId xmlns:p14="http://schemas.microsoft.com/office/powerpoint/2010/main" val="62396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E771970-95F2-4A2F-8058-3B2B8B62BE8A}"/>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he-IL"/>
              <a:t>Click to edit Master title style</a:t>
            </a:r>
          </a:p>
        </p:txBody>
      </p:sp>
      <p:sp>
        <p:nvSpPr>
          <p:cNvPr id="1027" name="Rectangle 3">
            <a:extLst>
              <a:ext uri="{FF2B5EF4-FFF2-40B4-BE49-F238E27FC236}">
                <a16:creationId xmlns:a16="http://schemas.microsoft.com/office/drawing/2014/main" id="{889A6DDF-B51A-4471-9ADD-C4E00B2C1E2C}"/>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he-IL"/>
              <a:t>Click to edit Master text styles</a:t>
            </a:r>
          </a:p>
          <a:p>
            <a:pPr lvl="1"/>
            <a:r>
              <a:rPr lang="en-US" altLang="he-IL"/>
              <a:t>Second level</a:t>
            </a:r>
          </a:p>
          <a:p>
            <a:pPr lvl="2"/>
            <a:r>
              <a:rPr lang="en-US" altLang="he-IL"/>
              <a:t>Third level</a:t>
            </a:r>
          </a:p>
          <a:p>
            <a:pPr lvl="3"/>
            <a:r>
              <a:rPr lang="en-US" altLang="he-IL"/>
              <a:t>Fourth level</a:t>
            </a:r>
          </a:p>
          <a:p>
            <a:pPr lvl="4"/>
            <a:r>
              <a:rPr lang="en-US" altLang="he-IL"/>
              <a:t>Fifth level</a:t>
            </a:r>
          </a:p>
        </p:txBody>
      </p:sp>
      <p:sp>
        <p:nvSpPr>
          <p:cNvPr id="1028" name="Rectangle 4">
            <a:extLst>
              <a:ext uri="{FF2B5EF4-FFF2-40B4-BE49-F238E27FC236}">
                <a16:creationId xmlns:a16="http://schemas.microsoft.com/office/drawing/2014/main" id="{F97EE994-30B7-453A-AA06-B3264830DFF3}"/>
              </a:ext>
            </a:extLst>
          </p:cNvPr>
          <p:cNvSpPr>
            <a:spLocks noGrp="1" noChangeArrowheads="1"/>
          </p:cNvSpPr>
          <p:nvPr>
            <p:ph type="dt" sz="half" idx="2"/>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rtl="1" eaLnBrk="1" hangingPunct="1">
              <a:defRPr sz="1400" b="0"/>
            </a:lvl1pPr>
          </a:lstStyle>
          <a:p>
            <a:pPr>
              <a:defRPr/>
            </a:pPr>
            <a:endParaRPr lang="en-US" altLang="he-IL"/>
          </a:p>
        </p:txBody>
      </p:sp>
      <p:sp>
        <p:nvSpPr>
          <p:cNvPr id="1029" name="Rectangle 5">
            <a:extLst>
              <a:ext uri="{FF2B5EF4-FFF2-40B4-BE49-F238E27FC236}">
                <a16:creationId xmlns:a16="http://schemas.microsoft.com/office/drawing/2014/main" id="{ABEE1373-F938-4616-BE13-DD359203F764}"/>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rtl="1" eaLnBrk="1" hangingPunct="1">
              <a:defRPr sz="1400" b="0"/>
            </a:lvl1pPr>
          </a:lstStyle>
          <a:p>
            <a:pPr>
              <a:defRPr/>
            </a:pPr>
            <a:endParaRPr lang="en-US" altLang="he-IL"/>
          </a:p>
        </p:txBody>
      </p:sp>
      <p:sp>
        <p:nvSpPr>
          <p:cNvPr id="1030" name="Rectangle 6">
            <a:extLst>
              <a:ext uri="{FF2B5EF4-FFF2-40B4-BE49-F238E27FC236}">
                <a16:creationId xmlns:a16="http://schemas.microsoft.com/office/drawing/2014/main" id="{B93910A5-2212-4918-B094-E7DACEDC34DF}"/>
              </a:ext>
            </a:extLst>
          </p:cNvPr>
          <p:cNvSpPr>
            <a:spLocks noGrp="1" noChangeArrowheads="1"/>
          </p:cNvSpPr>
          <p:nvPr>
            <p:ph type="sldNum" sz="quarter" idx="4"/>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rtl="1" eaLnBrk="1" hangingPunct="1">
              <a:defRPr sz="1400" b="0" smtClean="0"/>
            </a:lvl1pPr>
          </a:lstStyle>
          <a:p>
            <a:pPr>
              <a:defRPr/>
            </a:pPr>
            <a:fld id="{EDF67F7E-20D9-4725-A98C-2099B401E723}" type="slidenum">
              <a:rPr lang="he-IL" altLang="he-IL"/>
              <a:pPr>
                <a:defRPr/>
              </a:pPr>
              <a:t>‹#›</a:t>
            </a:fld>
            <a:endParaRPr lang="en-US" altLang="he-IL"/>
          </a:p>
        </p:txBody>
      </p:sp>
    </p:spTree>
    <p:extLst>
      <p:ext uri="{BB962C8B-B14F-4D97-AF65-F5344CB8AC3E}">
        <p14:creationId xmlns:p14="http://schemas.microsoft.com/office/powerpoint/2010/main" val="845208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0" fontAlgn="base" hangingPunct="0">
        <a:spcBef>
          <a:spcPct val="0"/>
        </a:spcBef>
        <a:spcAft>
          <a:spcPct val="0"/>
        </a:spcAft>
        <a:defRPr sz="4400" kern="12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תוצאת תמונה עבור ‪world map‬‏">
            <a:extLst>
              <a:ext uri="{FF2B5EF4-FFF2-40B4-BE49-F238E27FC236}">
                <a16:creationId xmlns:a16="http://schemas.microsoft.com/office/drawing/2014/main" id="{E32A9E5F-0714-4EBE-8BB2-4670F56CE1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48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תיבת טקסט 3">
            <a:extLst>
              <a:ext uri="{FF2B5EF4-FFF2-40B4-BE49-F238E27FC236}">
                <a16:creationId xmlns:a16="http://schemas.microsoft.com/office/drawing/2014/main" id="{1DDB46E6-DE7D-4C6D-96E9-E12A3C816F50}"/>
              </a:ext>
            </a:extLst>
          </p:cNvPr>
          <p:cNvSpPr txBox="1"/>
          <p:nvPr/>
        </p:nvSpPr>
        <p:spPr>
          <a:xfrm>
            <a:off x="1885156" y="682625"/>
            <a:ext cx="8421688" cy="3970318"/>
          </a:xfrm>
          <a:prstGeom prst="rect">
            <a:avLst/>
          </a:prstGeom>
          <a:noFill/>
        </p:spPr>
        <p:txBody>
          <a:bodyPr rtlCol="1">
            <a:spAutoFit/>
          </a:bodyPr>
          <a:lstStyle/>
          <a:p>
            <a:pPr fontAlgn="base">
              <a:spcBef>
                <a:spcPct val="0"/>
              </a:spcBef>
              <a:spcAft>
                <a:spcPct val="0"/>
              </a:spcAft>
              <a:defRPr/>
            </a:pPr>
            <a:endParaRPr lang="he-IL" altLang="zh-CN" sz="3600" b="1" dirty="0">
              <a:solidFill>
                <a:srgbClr val="7030A0"/>
              </a:solidFill>
              <a:effectLst>
                <a:outerShdw blurRad="38100" dist="38100" dir="2700000" algn="tl">
                  <a:srgbClr val="C0C0C0"/>
                </a:outerShdw>
              </a:effectLst>
              <a:latin typeface="Arial Narrow" panose="020B0606020202030204" pitchFamily="34" charset="0"/>
              <a:ea typeface="SimSun" panose="02010600030101010101" pitchFamily="2" charset="-122"/>
              <a:cs typeface="Arial"/>
            </a:endParaRPr>
          </a:p>
          <a:p>
            <a:pPr algn="ctr" fontAlgn="base">
              <a:spcBef>
                <a:spcPct val="0"/>
              </a:spcBef>
              <a:spcAft>
                <a:spcPct val="0"/>
              </a:spcAft>
              <a:defRPr/>
            </a:pPr>
            <a:r>
              <a:rPr lang="en-US" altLang="zh-CN" sz="3600" b="1" dirty="0">
                <a:solidFill>
                  <a:srgbClr val="7030A0"/>
                </a:solidFill>
                <a:effectLst>
                  <a:outerShdw blurRad="38100" dist="38100" dir="2700000" algn="tl">
                    <a:srgbClr val="C0C0C0"/>
                  </a:outerShdw>
                </a:effectLst>
                <a:latin typeface="Arial Narrow" panose="020B0606020202030204" pitchFamily="34" charset="0"/>
                <a:ea typeface="SimSun" panose="02010600030101010101" pitchFamily="2" charset="-122"/>
                <a:cs typeface="Arial"/>
              </a:rPr>
              <a:t>Geopolitics and Geostrategy</a:t>
            </a:r>
          </a:p>
          <a:p>
            <a:pPr algn="ctr" fontAlgn="base">
              <a:spcBef>
                <a:spcPct val="0"/>
              </a:spcBef>
              <a:spcAft>
                <a:spcPct val="0"/>
              </a:spcAft>
              <a:defRPr/>
            </a:pPr>
            <a:r>
              <a:rPr lang="en-US" altLang="zh-CN" sz="3600" b="1" dirty="0">
                <a:solidFill>
                  <a:srgbClr val="7030A0"/>
                </a:solidFill>
                <a:effectLst>
                  <a:outerShdw blurRad="38100" dist="38100" dir="2700000" algn="tl">
                    <a:srgbClr val="C0C0C0"/>
                  </a:outerShdw>
                </a:effectLst>
                <a:latin typeface="Arial Narrow" panose="020B0606020202030204" pitchFamily="34" charset="0"/>
                <a:ea typeface="SimSun" panose="02010600030101010101" pitchFamily="2" charset="-122"/>
                <a:cs typeface="Arial"/>
              </a:rPr>
              <a:t>In National Defense View</a:t>
            </a:r>
            <a:endParaRPr lang="he-IL" altLang="zh-CN" sz="3600" b="1" dirty="0">
              <a:solidFill>
                <a:srgbClr val="7030A0"/>
              </a:solidFill>
              <a:effectLst>
                <a:outerShdw blurRad="38100" dist="38100" dir="2700000" algn="tl">
                  <a:srgbClr val="C0C0C0"/>
                </a:outerShdw>
              </a:effectLst>
              <a:latin typeface="Arial Narrow" panose="020B0606020202030204" pitchFamily="34" charset="0"/>
              <a:ea typeface="SimSun" panose="02010600030101010101" pitchFamily="2" charset="-122"/>
              <a:cs typeface="Arial"/>
            </a:endParaRPr>
          </a:p>
          <a:p>
            <a:pPr algn="ctr" fontAlgn="base">
              <a:spcBef>
                <a:spcPct val="0"/>
              </a:spcBef>
              <a:spcAft>
                <a:spcPct val="0"/>
              </a:spcAft>
              <a:defRPr/>
            </a:pPr>
            <a:endParaRPr lang="he-IL" altLang="zh-CN" sz="3600" b="1" dirty="0">
              <a:solidFill>
                <a:srgbClr val="7030A0"/>
              </a:solidFill>
              <a:effectLst>
                <a:outerShdw blurRad="38100" dist="38100" dir="2700000" algn="tl">
                  <a:srgbClr val="C0C0C0"/>
                </a:outerShdw>
              </a:effectLst>
              <a:latin typeface="Arial Narrow" panose="020B0606020202030204" pitchFamily="34" charset="0"/>
              <a:ea typeface="SimSun" panose="02010600030101010101" pitchFamily="2" charset="-122"/>
              <a:cs typeface="Arial"/>
            </a:endParaRPr>
          </a:p>
          <a:p>
            <a:pPr algn="ctr" fontAlgn="base">
              <a:spcBef>
                <a:spcPct val="0"/>
              </a:spcBef>
              <a:spcAft>
                <a:spcPct val="0"/>
              </a:spcAft>
              <a:defRPr/>
            </a:pPr>
            <a:r>
              <a:rPr lang="en-US" altLang="zh-CN" sz="3600" b="1" dirty="0">
                <a:solidFill>
                  <a:srgbClr val="7030A0"/>
                </a:solidFill>
                <a:effectLst>
                  <a:outerShdw blurRad="38100" dist="38100" dir="2700000" algn="tl">
                    <a:srgbClr val="C0C0C0"/>
                  </a:outerShdw>
                </a:effectLst>
                <a:latin typeface="Arial Narrow" panose="020B0606020202030204" pitchFamily="34" charset="0"/>
                <a:ea typeface="SimSun" panose="02010600030101010101" pitchFamily="2" charset="-122"/>
                <a:cs typeface="Arial"/>
              </a:rPr>
              <a:t>INDC 48</a:t>
            </a:r>
            <a:endParaRPr lang="he-IL" altLang="zh-CN" sz="3600" b="1" dirty="0">
              <a:solidFill>
                <a:srgbClr val="7030A0"/>
              </a:solidFill>
              <a:effectLst>
                <a:outerShdw blurRad="38100" dist="38100" dir="2700000" algn="tl">
                  <a:srgbClr val="C0C0C0"/>
                </a:outerShdw>
              </a:effectLst>
              <a:latin typeface="Arial Narrow" panose="020B0606020202030204" pitchFamily="34" charset="0"/>
              <a:ea typeface="SimSun" panose="02010600030101010101" pitchFamily="2" charset="-122"/>
              <a:cs typeface="Arial"/>
            </a:endParaRPr>
          </a:p>
          <a:p>
            <a:pPr algn="ctr" fontAlgn="base">
              <a:spcBef>
                <a:spcPct val="0"/>
              </a:spcBef>
              <a:spcAft>
                <a:spcPct val="0"/>
              </a:spcAft>
              <a:defRPr/>
            </a:pPr>
            <a:endParaRPr lang="en-US" altLang="zh-CN" sz="3600" b="1" dirty="0">
              <a:solidFill>
                <a:srgbClr val="7030A0"/>
              </a:solidFill>
              <a:effectLst>
                <a:outerShdw blurRad="38100" dist="38100" dir="2700000" algn="tl">
                  <a:srgbClr val="C0C0C0"/>
                </a:outerShdw>
              </a:effectLst>
              <a:latin typeface="Arial Narrow" panose="020B0606020202030204" pitchFamily="34" charset="0"/>
              <a:ea typeface="SimSun" panose="02010600030101010101" pitchFamily="2" charset="-122"/>
              <a:cs typeface="Arial"/>
            </a:endParaRPr>
          </a:p>
          <a:p>
            <a:pPr fontAlgn="base">
              <a:spcBef>
                <a:spcPct val="0"/>
              </a:spcBef>
              <a:spcAft>
                <a:spcPct val="0"/>
              </a:spcAft>
              <a:defRPr/>
            </a:pPr>
            <a:endParaRPr lang="he-IL" sz="3600" b="1" dirty="0">
              <a:solidFill>
                <a:srgbClr val="7030A0"/>
              </a:solidFill>
              <a:latin typeface="Arial" panose="020B0604020202020204" pitchFamily="34" charset="0"/>
              <a:cs typeface="Arial"/>
            </a:endParaRPr>
          </a:p>
        </p:txBody>
      </p:sp>
      <p:sp>
        <p:nvSpPr>
          <p:cNvPr id="5" name="תיבת טקסט 4">
            <a:extLst>
              <a:ext uri="{FF2B5EF4-FFF2-40B4-BE49-F238E27FC236}">
                <a16:creationId xmlns:a16="http://schemas.microsoft.com/office/drawing/2014/main" id="{D5C75D70-5EB9-4AC1-89A7-80FEF3F258A8}"/>
              </a:ext>
            </a:extLst>
          </p:cNvPr>
          <p:cNvSpPr txBox="1"/>
          <p:nvPr/>
        </p:nvSpPr>
        <p:spPr>
          <a:xfrm>
            <a:off x="3106882" y="3868113"/>
            <a:ext cx="6256338" cy="1569660"/>
          </a:xfrm>
          <a:prstGeom prst="rect">
            <a:avLst/>
          </a:prstGeom>
          <a:noFill/>
        </p:spPr>
        <p:txBody>
          <a:bodyPr rtlCol="1">
            <a:spAutoFit/>
          </a:bodyPr>
          <a:lstStyle/>
          <a:p>
            <a:pPr algn="ctr" fontAlgn="base">
              <a:spcBef>
                <a:spcPct val="0"/>
              </a:spcBef>
              <a:spcAft>
                <a:spcPct val="0"/>
              </a:spcAft>
              <a:defRPr/>
            </a:pPr>
            <a:endParaRPr lang="he-IL" altLang="zh-CN" sz="3200" b="1" dirty="0">
              <a:solidFill>
                <a:srgbClr val="002060"/>
              </a:solidFill>
              <a:effectLst>
                <a:outerShdw blurRad="38100" dist="38100" dir="2700000" algn="tl">
                  <a:srgbClr val="000000">
                    <a:alpha val="43137"/>
                  </a:srgbClr>
                </a:outerShdw>
              </a:effectLst>
              <a:latin typeface="Arial Narrow" panose="020B0606020202030204" pitchFamily="34" charset="0"/>
              <a:ea typeface="SimSun" panose="02010600030101010101" pitchFamily="2" charset="-122"/>
              <a:cs typeface="Arial" panose="020B0604020202020204" pitchFamily="34" charset="0"/>
            </a:endParaRPr>
          </a:p>
          <a:p>
            <a:pPr algn="ctr" fontAlgn="base">
              <a:spcBef>
                <a:spcPct val="0"/>
              </a:spcBef>
              <a:spcAft>
                <a:spcPct val="0"/>
              </a:spcAft>
              <a:defRPr/>
            </a:pPr>
            <a:r>
              <a:rPr lang="en-US" sz="3200" b="1">
                <a:solidFill>
                  <a:srgbClr val="7030A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Merav </a:t>
            </a:r>
            <a:r>
              <a:rPr lang="en-US" sz="3200" b="1" dirty="0">
                <a:solidFill>
                  <a:srgbClr val="7030A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Zafari-Odiz</a:t>
            </a:r>
          </a:p>
          <a:p>
            <a:pPr algn="ctr" fontAlgn="base">
              <a:spcBef>
                <a:spcPct val="0"/>
              </a:spcBef>
              <a:spcAft>
                <a:spcPct val="0"/>
              </a:spcAft>
              <a:defRPr/>
            </a:pPr>
            <a:r>
              <a:rPr lang="en-US" sz="3200" b="1" dirty="0">
                <a:solidFill>
                  <a:srgbClr val="7030A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Yossi Ben - Artzi</a:t>
            </a:r>
            <a:endParaRPr lang="he-IL" sz="3200" b="1" dirty="0">
              <a:solidFill>
                <a:srgbClr val="7030A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pic>
        <p:nvPicPr>
          <p:cNvPr id="2053" name="Picture 5" descr="מבל חדש">
            <a:extLst>
              <a:ext uri="{FF2B5EF4-FFF2-40B4-BE49-F238E27FC236}">
                <a16:creationId xmlns:a16="http://schemas.microsoft.com/office/drawing/2014/main" id="{9EE42C37-B3B0-4BAA-ABC6-FA106E601BC1}"/>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807" y="210344"/>
            <a:ext cx="814387"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994F49-8C9E-4BD7-BAFC-ADA8A9FE0FA6}"/>
              </a:ext>
            </a:extLst>
          </p:cNvPr>
          <p:cNvSpPr>
            <a:spLocks noGrp="1"/>
          </p:cNvSpPr>
          <p:nvPr>
            <p:ph type="title"/>
          </p:nvPr>
        </p:nvSpPr>
        <p:spPr>
          <a:xfrm>
            <a:off x="609600" y="274638"/>
            <a:ext cx="10972800" cy="528926"/>
          </a:xfrm>
        </p:spPr>
        <p:txBody>
          <a:bodyPr/>
          <a:lstStyle/>
          <a:p>
            <a:r>
              <a:rPr lang="en-US" b="1" dirty="0">
                <a:solidFill>
                  <a:srgbClr val="C00000"/>
                </a:solidFill>
                <a:effectLst>
                  <a:outerShdw blurRad="38100" dist="38100" dir="2700000" algn="tl">
                    <a:srgbClr val="000000">
                      <a:alpha val="43137"/>
                    </a:srgbClr>
                  </a:outerShdw>
                </a:effectLst>
              </a:rPr>
              <a:t>Evolution of the discipline</a:t>
            </a:r>
            <a:endParaRPr lang="he-IL" b="1" dirty="0">
              <a:solidFill>
                <a:srgbClr val="C00000"/>
              </a:solidFill>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FCD9C0C5-B6FA-432F-A9CA-BF6FADA1C441}"/>
              </a:ext>
            </a:extLst>
          </p:cNvPr>
          <p:cNvSpPr>
            <a:spLocks noGrp="1"/>
          </p:cNvSpPr>
          <p:nvPr>
            <p:ph idx="1"/>
          </p:nvPr>
        </p:nvSpPr>
        <p:spPr/>
        <p:txBody>
          <a:bodyPr/>
          <a:lstStyle/>
          <a:p>
            <a:pPr algn="ctr" rtl="0">
              <a:buFont typeface="Wingdings" panose="05000000000000000000" pitchFamily="2" charset="2"/>
              <a:buChar char="v"/>
            </a:pPr>
            <a:r>
              <a:rPr lang="en-US" sz="2000" u="sng" dirty="0">
                <a:solidFill>
                  <a:srgbClr val="002060"/>
                </a:solidFill>
                <a:effectLst>
                  <a:outerShdw blurRad="38100" dist="38100" dir="2700000" algn="tl">
                    <a:srgbClr val="000000">
                      <a:alpha val="43137"/>
                    </a:srgbClr>
                  </a:outerShdw>
                </a:effectLst>
              </a:rPr>
              <a:t>The German axis</a:t>
            </a:r>
            <a:r>
              <a:rPr lang="en-US" sz="2000" dirty="0">
                <a:solidFill>
                  <a:srgbClr val="002060"/>
                </a:solidFill>
              </a:rPr>
              <a:t>:</a:t>
            </a:r>
          </a:p>
          <a:p>
            <a:pPr algn="l" rtl="0">
              <a:buFont typeface="Wingdings" panose="05000000000000000000" pitchFamily="2" charset="2"/>
              <a:buChar char="v"/>
            </a:pPr>
            <a:r>
              <a:rPr lang="en-US" sz="2000" b="1" dirty="0">
                <a:solidFill>
                  <a:srgbClr val="002060"/>
                </a:solidFill>
              </a:rPr>
              <a:t>Friedrich </a:t>
            </a:r>
            <a:r>
              <a:rPr lang="en-US" sz="2000" b="1" dirty="0" err="1">
                <a:solidFill>
                  <a:srgbClr val="002060"/>
                </a:solidFill>
              </a:rPr>
              <a:t>Ratzell</a:t>
            </a:r>
            <a:r>
              <a:rPr lang="en-US" sz="2000" b="1" dirty="0">
                <a:solidFill>
                  <a:srgbClr val="002060"/>
                </a:solidFill>
              </a:rPr>
              <a:t> </a:t>
            </a:r>
            <a:r>
              <a:rPr lang="en-US" sz="2000" dirty="0">
                <a:solidFill>
                  <a:srgbClr val="002060"/>
                </a:solidFill>
              </a:rPr>
              <a:t>[1844-1904]: The state as a living organ that spreads, grows and needs a 'living space' [</a:t>
            </a:r>
            <a:r>
              <a:rPr lang="en-US" sz="2000" dirty="0">
                <a:solidFill>
                  <a:srgbClr val="C00000"/>
                </a:solidFill>
                <a:effectLst>
                  <a:outerShdw blurRad="38100" dist="38100" dir="2700000" algn="tl">
                    <a:srgbClr val="000000">
                      <a:alpha val="43137"/>
                    </a:srgbClr>
                  </a:outerShdw>
                </a:effectLst>
              </a:rPr>
              <a:t>Lebensraum</a:t>
            </a:r>
            <a:r>
              <a:rPr lang="en-US" sz="2000" dirty="0">
                <a:solidFill>
                  <a:srgbClr val="002060"/>
                </a:solidFill>
              </a:rPr>
              <a:t>]</a:t>
            </a:r>
          </a:p>
          <a:p>
            <a:pPr algn="l" rtl="0">
              <a:buFont typeface="Wingdings" panose="05000000000000000000" pitchFamily="2" charset="2"/>
              <a:buChar char="v"/>
            </a:pPr>
            <a:r>
              <a:rPr lang="en-US" sz="2000" b="1" dirty="0">
                <a:solidFill>
                  <a:srgbClr val="002060"/>
                </a:solidFill>
              </a:rPr>
              <a:t>Rudolf </a:t>
            </a:r>
            <a:r>
              <a:rPr lang="en-US" sz="2000" b="1" dirty="0" err="1">
                <a:solidFill>
                  <a:srgbClr val="002060"/>
                </a:solidFill>
              </a:rPr>
              <a:t>Kjelln</a:t>
            </a:r>
            <a:r>
              <a:rPr lang="en-US" sz="2000" b="1" dirty="0">
                <a:solidFill>
                  <a:srgbClr val="002060"/>
                </a:solidFill>
              </a:rPr>
              <a:t> </a:t>
            </a:r>
            <a:r>
              <a:rPr lang="en-US" sz="2000" dirty="0">
                <a:solidFill>
                  <a:srgbClr val="002060"/>
                </a:solidFill>
              </a:rPr>
              <a:t>the Swede (1864-1922]: coined the term geopolitics: as one of five scientific conceptions for understanding a country's foreign policy: demography, economics, "social politics" and "political power" ... in our words: </a:t>
            </a:r>
            <a:r>
              <a:rPr lang="en-US" sz="2000" i="1" dirty="0">
                <a:solidFill>
                  <a:srgbClr val="002060"/>
                </a:solidFill>
              </a:rPr>
              <a:t>The Pillars of the National Defence</a:t>
            </a:r>
          </a:p>
          <a:p>
            <a:pPr algn="l" rtl="0">
              <a:buFont typeface="Wingdings" panose="05000000000000000000" pitchFamily="2" charset="2"/>
              <a:buChar char="v"/>
            </a:pPr>
            <a:r>
              <a:rPr lang="en-US" sz="2000" b="1" dirty="0">
                <a:solidFill>
                  <a:srgbClr val="002060"/>
                </a:solidFill>
              </a:rPr>
              <a:t>Karl Haushofer</a:t>
            </a:r>
            <a:r>
              <a:rPr lang="en-US" sz="2000" dirty="0">
                <a:solidFill>
                  <a:srgbClr val="002060"/>
                </a:solidFill>
              </a:rPr>
              <a:t>: [1849-1946]</a:t>
            </a:r>
          </a:p>
          <a:p>
            <a:pPr algn="l" rtl="0">
              <a:buFont typeface="Wingdings" panose="05000000000000000000" pitchFamily="2" charset="2"/>
              <a:buChar char="§"/>
            </a:pPr>
            <a:r>
              <a:rPr lang="en-US" sz="2000" dirty="0">
                <a:solidFill>
                  <a:srgbClr val="002060"/>
                </a:solidFill>
              </a:rPr>
              <a:t>The United States, Germany, and Japan as world superpowers that have not exercised their power and privilege, and are inequality with the empires of Russia, Britain, and France;</a:t>
            </a:r>
          </a:p>
          <a:p>
            <a:pPr algn="l" rtl="0">
              <a:buFont typeface="Wingdings" panose="05000000000000000000" pitchFamily="2" charset="2"/>
              <a:buChar char="§"/>
            </a:pPr>
            <a:r>
              <a:rPr lang="en-US" sz="2000" dirty="0">
                <a:solidFill>
                  <a:srgbClr val="002060"/>
                </a:solidFill>
              </a:rPr>
              <a:t>Improvement of the ‘living space’  - a debate over whether it will be marine or land</a:t>
            </a:r>
          </a:p>
          <a:p>
            <a:pPr algn="l" rtl="0">
              <a:buFont typeface="Wingdings" panose="05000000000000000000" pitchFamily="2" charset="2"/>
              <a:buChar char="§"/>
            </a:pPr>
            <a:r>
              <a:rPr lang="en-US" sz="2000" dirty="0">
                <a:solidFill>
                  <a:srgbClr val="002060"/>
                </a:solidFill>
              </a:rPr>
              <a:t>Significant impact on Japan as well!</a:t>
            </a:r>
          </a:p>
          <a:p>
            <a:pPr algn="l" rtl="0">
              <a:buFont typeface="Wingdings" panose="05000000000000000000" pitchFamily="2" charset="2"/>
              <a:buChar char="§"/>
            </a:pPr>
            <a:r>
              <a:rPr lang="en-US" sz="2000" dirty="0">
                <a:solidFill>
                  <a:srgbClr val="002060"/>
                </a:solidFill>
              </a:rPr>
              <a:t>Extremization the concept by the Nazis, also in light of the racial theories</a:t>
            </a:r>
          </a:p>
          <a:p>
            <a:pPr algn="l" rtl="0">
              <a:buFont typeface="Wingdings" panose="05000000000000000000" pitchFamily="2" charset="2"/>
              <a:buChar char="§"/>
            </a:pPr>
            <a:r>
              <a:rPr lang="en-US" sz="2000" dirty="0">
                <a:solidFill>
                  <a:srgbClr val="002060"/>
                </a:solidFill>
              </a:rPr>
              <a:t> [investigation after 1945 ...]</a:t>
            </a:r>
            <a:endParaRPr lang="he-IL" sz="2000" dirty="0">
              <a:solidFill>
                <a:srgbClr val="002060"/>
              </a:solidFill>
            </a:endParaRPr>
          </a:p>
        </p:txBody>
      </p:sp>
    </p:spTree>
    <p:extLst>
      <p:ext uri="{BB962C8B-B14F-4D97-AF65-F5344CB8AC3E}">
        <p14:creationId xmlns:p14="http://schemas.microsoft.com/office/powerpoint/2010/main" val="1081161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25D21F-720E-4387-ACE8-36D953B1190F}"/>
              </a:ext>
            </a:extLst>
          </p:cNvPr>
          <p:cNvSpPr>
            <a:spLocks noGrp="1"/>
          </p:cNvSpPr>
          <p:nvPr>
            <p:ph type="title"/>
          </p:nvPr>
        </p:nvSpPr>
        <p:spPr>
          <a:xfrm>
            <a:off x="609600" y="274638"/>
            <a:ext cx="10972800" cy="353435"/>
          </a:xfrm>
        </p:spPr>
        <p:txBody>
          <a:bodyPr/>
          <a:lstStyle/>
          <a:p>
            <a:r>
              <a:rPr lang="en-US" sz="3200" b="1" dirty="0">
                <a:solidFill>
                  <a:srgbClr val="C00000"/>
                </a:solidFill>
                <a:effectLst>
                  <a:outerShdw blurRad="38100" dist="38100" dir="2700000" algn="tl">
                    <a:srgbClr val="000000">
                      <a:alpha val="43137"/>
                    </a:srgbClr>
                  </a:outerShdw>
                </a:effectLst>
              </a:rPr>
              <a:t>Cont.</a:t>
            </a:r>
            <a:endParaRPr lang="he-IL" sz="3200" b="1" dirty="0">
              <a:solidFill>
                <a:srgbClr val="C00000"/>
              </a:solidFill>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2B05DAD9-E2CE-4EA2-9B27-19B640CEA162}"/>
              </a:ext>
            </a:extLst>
          </p:cNvPr>
          <p:cNvSpPr>
            <a:spLocks noGrp="1"/>
          </p:cNvSpPr>
          <p:nvPr>
            <p:ph idx="1"/>
          </p:nvPr>
        </p:nvSpPr>
        <p:spPr>
          <a:xfrm>
            <a:off x="489527" y="738910"/>
            <a:ext cx="9282546" cy="5844452"/>
          </a:xfrm>
        </p:spPr>
        <p:txBody>
          <a:bodyPr/>
          <a:lstStyle/>
          <a:p>
            <a:pPr marL="0" indent="0" algn="l" rtl="0">
              <a:buNone/>
            </a:pPr>
            <a:r>
              <a:rPr lang="en-US" sz="2000" b="1" dirty="0">
                <a:solidFill>
                  <a:srgbClr val="002060"/>
                </a:solidFill>
                <a:effectLst>
                  <a:outerShdw blurRad="38100" dist="38100" dir="2700000" algn="tl">
                    <a:srgbClr val="000000">
                      <a:alpha val="43137"/>
                    </a:srgbClr>
                  </a:outerShdw>
                </a:effectLst>
              </a:rPr>
              <a:t>     Halford Mackinder </a:t>
            </a:r>
            <a:r>
              <a:rPr lang="en-US" sz="2000" dirty="0">
                <a:solidFill>
                  <a:srgbClr val="002060"/>
                </a:solidFill>
                <a:effectLst>
                  <a:outerShdw blurRad="38100" dist="38100" dir="2700000" algn="tl">
                    <a:srgbClr val="000000">
                      <a:alpha val="43137"/>
                    </a:srgbClr>
                  </a:outerShdw>
                </a:effectLst>
              </a:rPr>
              <a:t>[1861-1947]:</a:t>
            </a:r>
          </a:p>
          <a:p>
            <a:pPr algn="l" rtl="0">
              <a:buFont typeface="Wingdings" panose="05000000000000000000" pitchFamily="2" charset="2"/>
              <a:buChar char="v"/>
            </a:pPr>
            <a:r>
              <a:rPr lang="en-US" sz="2000" dirty="0">
                <a:solidFill>
                  <a:srgbClr val="002060"/>
                </a:solidFill>
                <a:effectLst>
                  <a:outerShdw blurRad="38100" dist="38100" dir="2700000" algn="tl">
                    <a:srgbClr val="000000">
                      <a:alpha val="43137"/>
                    </a:srgbClr>
                  </a:outerShdw>
                </a:effectLst>
              </a:rPr>
              <a:t>Sea Powers and continent Powers and the advantage of Sea Powers</a:t>
            </a:r>
          </a:p>
          <a:p>
            <a:pPr algn="l" rtl="0">
              <a:buFont typeface="Wingdings" panose="05000000000000000000" pitchFamily="2" charset="2"/>
              <a:buChar char="v"/>
            </a:pPr>
            <a:r>
              <a:rPr lang="en-US" sz="2000" dirty="0">
                <a:solidFill>
                  <a:srgbClr val="002060"/>
                </a:solidFill>
                <a:effectLst>
                  <a:outerShdw blurRad="38100" dist="38100" dir="2700000" algn="tl">
                    <a:srgbClr val="000000">
                      <a:alpha val="43137"/>
                    </a:srgbClr>
                  </a:outerShdw>
                </a:effectLst>
              </a:rPr>
              <a:t>The impact of technological innovation: trains as a means of mobilizing forces and resources, hence the need to strengthen terrestrial power</a:t>
            </a:r>
          </a:p>
          <a:p>
            <a:pPr algn="l" rtl="0">
              <a:buFont typeface="Wingdings" panose="05000000000000000000" pitchFamily="2" charset="2"/>
              <a:buChar char="v"/>
            </a:pPr>
            <a:r>
              <a:rPr lang="en-US" sz="2000" dirty="0">
                <a:solidFill>
                  <a:srgbClr val="002060"/>
                </a:solidFill>
                <a:effectLst>
                  <a:outerShdw blurRad="38100" dist="38100" dir="2700000" algn="tl">
                    <a:srgbClr val="000000">
                      <a:alpha val="43137"/>
                    </a:srgbClr>
                  </a:outerShdw>
                </a:effectLst>
              </a:rPr>
              <a:t>1904 - The theory of the </a:t>
            </a:r>
            <a:r>
              <a:rPr lang="en-US" sz="2000" dirty="0">
                <a:solidFill>
                  <a:srgbClr val="002060"/>
                </a:solidFill>
                <a:effectLst>
                  <a:outerShdw blurRad="38100" dist="38100" dir="2700000" algn="tl">
                    <a:srgbClr val="000000">
                      <a:alpha val="43137"/>
                    </a:srgbClr>
                  </a:outerShdw>
                </a:effectLst>
                <a:highlight>
                  <a:srgbClr val="FFFF00"/>
                </a:highlight>
              </a:rPr>
              <a:t>'geographical pivot of history'</a:t>
            </a:r>
            <a:r>
              <a:rPr lang="en-US" sz="2000" dirty="0">
                <a:solidFill>
                  <a:srgbClr val="002060"/>
                </a:solidFill>
                <a:effectLst>
                  <a:outerShdw blurRad="38100" dist="38100" dir="2700000" algn="tl">
                    <a:srgbClr val="000000">
                      <a:alpha val="43137"/>
                    </a:srgbClr>
                  </a:outerShdw>
                </a:effectLst>
              </a:rPr>
              <a:t>: the division of the world into core, margins and 'islands’</a:t>
            </a:r>
          </a:p>
          <a:p>
            <a:pPr algn="l" rtl="0">
              <a:buFont typeface="Wingdings" panose="05000000000000000000" pitchFamily="2" charset="2"/>
              <a:buChar char="v"/>
            </a:pPr>
            <a:r>
              <a:rPr lang="en-US" sz="2000" dirty="0">
                <a:solidFill>
                  <a:srgbClr val="002060"/>
                </a:solidFill>
                <a:effectLst>
                  <a:outerShdw blurRad="38100" dist="38100" dir="2700000" algn="tl">
                    <a:srgbClr val="000000">
                      <a:alpha val="43137"/>
                    </a:srgbClr>
                  </a:outerShdw>
                </a:effectLst>
              </a:rPr>
              <a:t>Adopting the term </a:t>
            </a:r>
            <a:r>
              <a:rPr lang="en-US" sz="2000" dirty="0">
                <a:solidFill>
                  <a:srgbClr val="002060"/>
                </a:solidFill>
                <a:effectLst>
                  <a:outerShdw blurRad="38100" dist="38100" dir="2700000" algn="tl">
                    <a:srgbClr val="000000">
                      <a:alpha val="43137"/>
                    </a:srgbClr>
                  </a:outerShdw>
                </a:effectLst>
                <a:highlight>
                  <a:srgbClr val="FFFF00"/>
                </a:highlight>
              </a:rPr>
              <a:t>HEARTLAND: </a:t>
            </a:r>
          </a:p>
          <a:p>
            <a:pPr marL="0" indent="0" algn="l" rtl="0">
              <a:buNone/>
            </a:pPr>
            <a:r>
              <a:rPr lang="en-US" sz="2000" dirty="0">
                <a:solidFill>
                  <a:srgbClr val="002060"/>
                </a:solidFill>
                <a:effectLst>
                  <a:outerShdw blurRad="38100" dist="38100" dir="2700000" algn="tl">
                    <a:srgbClr val="000000">
                      <a:alpha val="43137"/>
                    </a:srgbClr>
                  </a:outerShdw>
                </a:effectLst>
              </a:rPr>
              <a:t>     </a:t>
            </a:r>
            <a:r>
              <a:rPr lang="en-US" sz="2000" dirty="0">
                <a:solidFill>
                  <a:srgbClr val="002060"/>
                </a:solidFill>
                <a:effectLst>
                  <a:outerShdw blurRad="38100" dist="38100" dir="2700000" algn="tl">
                    <a:srgbClr val="000000">
                      <a:alpha val="43137"/>
                    </a:srgbClr>
                  </a:outerShdw>
                </a:effectLst>
                <a:highlight>
                  <a:srgbClr val="FFFF00"/>
                </a:highlight>
              </a:rPr>
              <a:t>"He who rules Eastern Europe commands the Heartland; he who rules the Heartland</a:t>
            </a:r>
          </a:p>
          <a:p>
            <a:pPr marL="0" indent="0" algn="l" rtl="0">
              <a:buNone/>
            </a:pPr>
            <a:r>
              <a:rPr lang="en-US" sz="2000" dirty="0">
                <a:solidFill>
                  <a:srgbClr val="002060"/>
                </a:solidFill>
                <a:effectLst>
                  <a:outerShdw blurRad="38100" dist="38100" dir="2700000" algn="tl">
                    <a:srgbClr val="000000">
                      <a:alpha val="43137"/>
                    </a:srgbClr>
                  </a:outerShdw>
                </a:effectLst>
                <a:highlight>
                  <a:srgbClr val="FFFF00"/>
                </a:highlight>
              </a:rPr>
              <a:t>      commands the world island; he who rules the world island commands the world"</a:t>
            </a:r>
          </a:p>
          <a:p>
            <a:pPr algn="l" rtl="0">
              <a:buFont typeface="Wingdings" panose="05000000000000000000" pitchFamily="2" charset="2"/>
              <a:buChar char="v"/>
            </a:pPr>
            <a:r>
              <a:rPr lang="en-US" sz="2000" dirty="0">
                <a:solidFill>
                  <a:srgbClr val="002060"/>
                </a:solidFill>
                <a:effectLst>
                  <a:outerShdw blurRad="38100" dist="38100" dir="2700000" algn="tl">
                    <a:srgbClr val="000000">
                      <a:alpha val="43137"/>
                    </a:srgbClr>
                  </a:outerShdw>
                </a:effectLst>
              </a:rPr>
              <a:t>In defense of the liberal democracies</a:t>
            </a:r>
          </a:p>
          <a:p>
            <a:pPr marL="0" indent="0" algn="l" rtl="0">
              <a:buNone/>
            </a:pPr>
            <a:endParaRPr lang="en-US" sz="2000" dirty="0">
              <a:solidFill>
                <a:srgbClr val="002060"/>
              </a:solidFill>
              <a:effectLst>
                <a:outerShdw blurRad="38100" dist="38100" dir="2700000" algn="tl">
                  <a:srgbClr val="000000">
                    <a:alpha val="43137"/>
                  </a:srgbClr>
                </a:outerShdw>
              </a:effectLst>
            </a:endParaRPr>
          </a:p>
          <a:p>
            <a:pPr marL="0" indent="0" algn="l" rtl="0">
              <a:buNone/>
            </a:pPr>
            <a:r>
              <a:rPr lang="en-US" sz="2000" dirty="0">
                <a:solidFill>
                  <a:srgbClr val="002060"/>
                </a:solidFill>
                <a:effectLst>
                  <a:outerShdw blurRad="38100" dist="38100" dir="2700000" algn="tl">
                    <a:srgbClr val="000000">
                      <a:alpha val="43137"/>
                    </a:srgbClr>
                  </a:outerShdw>
                </a:effectLst>
              </a:rPr>
              <a:t>     Influence on Geopolitical thinking today - What have you read in GRAY?</a:t>
            </a:r>
          </a:p>
        </p:txBody>
      </p:sp>
      <p:pic>
        <p:nvPicPr>
          <p:cNvPr id="2050" name="Picture 2" descr="The Geographical Pivot of History (1904) - Kindle edition by Mackinder,  Halford John . Politics &amp; Social Sciences Kindle eBooks @ Amazon.com.">
            <a:extLst>
              <a:ext uri="{FF2B5EF4-FFF2-40B4-BE49-F238E27FC236}">
                <a16:creationId xmlns:a16="http://schemas.microsoft.com/office/drawing/2014/main" id="{48880A77-C0F9-4E55-B680-C784CAAF2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6779" y="1938146"/>
            <a:ext cx="2617415" cy="3918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44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6CC3B50-7693-4D15-BEE8-1027863C9C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3" y="0"/>
            <a:ext cx="103155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569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2D683C1-C6D5-4063-B11E-169AA72D7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691" y="0"/>
            <a:ext cx="10557164" cy="7055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031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D67CF38-2E16-4716-B9F7-D6EF341EDFAA}"/>
              </a:ext>
            </a:extLst>
          </p:cNvPr>
          <p:cNvSpPr>
            <a:spLocks noGrp="1"/>
          </p:cNvSpPr>
          <p:nvPr>
            <p:ph type="title"/>
          </p:nvPr>
        </p:nvSpPr>
        <p:spPr>
          <a:xfrm>
            <a:off x="609600" y="274638"/>
            <a:ext cx="10972800" cy="722889"/>
          </a:xfrm>
        </p:spPr>
        <p:txBody>
          <a:bodyPr/>
          <a:lstStyle/>
          <a:p>
            <a:r>
              <a:rPr lang="en-US" b="1" dirty="0">
                <a:solidFill>
                  <a:srgbClr val="C00000"/>
                </a:solidFill>
                <a:effectLst>
                  <a:outerShdw blurRad="38100" dist="38100" dir="2700000" algn="tl">
                    <a:srgbClr val="000000">
                      <a:alpha val="43137"/>
                    </a:srgbClr>
                  </a:outerShdw>
                </a:effectLst>
              </a:rPr>
              <a:t>Sea Vs. Continent</a:t>
            </a:r>
            <a:endParaRPr lang="he-IL" b="1" dirty="0">
              <a:solidFill>
                <a:srgbClr val="C00000"/>
              </a:solidFill>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E0665C7B-A155-4D9A-AF9C-39656B07E824}"/>
              </a:ext>
            </a:extLst>
          </p:cNvPr>
          <p:cNvSpPr>
            <a:spLocks noGrp="1"/>
          </p:cNvSpPr>
          <p:nvPr>
            <p:ph idx="1"/>
          </p:nvPr>
        </p:nvSpPr>
        <p:spPr/>
        <p:txBody>
          <a:bodyPr/>
          <a:lstStyle/>
          <a:p>
            <a:pPr algn="l" rtl="0">
              <a:buFont typeface="Wingdings" panose="05000000000000000000" pitchFamily="2" charset="2"/>
              <a:buChar char="v"/>
            </a:pPr>
            <a:r>
              <a:rPr lang="en-US" sz="2400" dirty="0">
                <a:solidFill>
                  <a:srgbClr val="002060"/>
                </a:solidFill>
                <a:effectLst>
                  <a:outerShdw blurRad="38100" dist="38100" dir="2700000" algn="tl">
                    <a:srgbClr val="000000">
                      <a:alpha val="43137"/>
                    </a:srgbClr>
                  </a:outerShdw>
                </a:effectLst>
              </a:rPr>
              <a:t> </a:t>
            </a:r>
            <a:r>
              <a:rPr lang="en-US" sz="2400" b="1" dirty="0">
                <a:solidFill>
                  <a:srgbClr val="002060"/>
                </a:solidFill>
                <a:effectLst>
                  <a:outerShdw blurRad="38100" dist="38100" dir="2700000" algn="tl">
                    <a:srgbClr val="000000">
                      <a:alpha val="43137"/>
                    </a:srgbClr>
                  </a:outerShdw>
                </a:effectLst>
              </a:rPr>
              <a:t>Alfred Mahan </a:t>
            </a:r>
            <a:r>
              <a:rPr lang="en-US" sz="2400" dirty="0">
                <a:solidFill>
                  <a:srgbClr val="002060"/>
                </a:solidFill>
                <a:effectLst>
                  <a:outerShdw blurRad="38100" dist="38100" dir="2700000" algn="tl">
                    <a:srgbClr val="000000">
                      <a:alpha val="43137"/>
                    </a:srgbClr>
                  </a:outerShdw>
                </a:effectLst>
              </a:rPr>
              <a:t>[1894-1914] USA:</a:t>
            </a:r>
          </a:p>
          <a:p>
            <a:pPr algn="l" rtl="0">
              <a:buFont typeface="Wingdings" panose="05000000000000000000" pitchFamily="2" charset="2"/>
              <a:buChar char="v"/>
            </a:pPr>
            <a:r>
              <a:rPr lang="en-US" sz="2400" dirty="0">
                <a:solidFill>
                  <a:srgbClr val="002060"/>
                </a:solidFill>
                <a:effectLst>
                  <a:outerShdw blurRad="38100" dist="38100" dir="2700000" algn="tl">
                    <a:srgbClr val="000000">
                      <a:alpha val="43137"/>
                    </a:srgbClr>
                  </a:outerShdw>
                </a:effectLst>
              </a:rPr>
              <a:t>Admiral and strategist</a:t>
            </a:r>
          </a:p>
          <a:p>
            <a:pPr algn="l" rtl="0">
              <a:buFont typeface="Wingdings" panose="05000000000000000000" pitchFamily="2" charset="2"/>
              <a:buChar char="v"/>
            </a:pPr>
            <a:r>
              <a:rPr lang="en-US" sz="2400" dirty="0">
                <a:solidFill>
                  <a:srgbClr val="002060"/>
                </a:solidFill>
                <a:effectLst>
                  <a:outerShdw blurRad="38100" dist="38100" dir="2700000" algn="tl">
                    <a:srgbClr val="000000">
                      <a:alpha val="43137"/>
                    </a:srgbClr>
                  </a:outerShdw>
                </a:effectLst>
              </a:rPr>
              <a:t>The "powers of the sea" will always finally overcome the "continent powers" [Rome and Carthage; Napoleon and Britain]</a:t>
            </a:r>
          </a:p>
          <a:p>
            <a:pPr algn="l" rtl="0">
              <a:buFont typeface="Wingdings" panose="05000000000000000000" pitchFamily="2" charset="2"/>
              <a:buChar char="v"/>
            </a:pPr>
            <a:r>
              <a:rPr lang="en-US" sz="2400" dirty="0">
                <a:solidFill>
                  <a:srgbClr val="002060"/>
                </a:solidFill>
                <a:effectLst>
                  <a:outerShdw blurRad="38100" dist="38100" dir="2700000" algn="tl">
                    <a:srgbClr val="000000">
                      <a:alpha val="43137"/>
                    </a:srgbClr>
                  </a:outerShdw>
                </a:effectLst>
              </a:rPr>
              <a:t>If Russia and Germany do not develop a significant navy, they will not be able to defeat countries like Britain and the United States.</a:t>
            </a:r>
          </a:p>
          <a:p>
            <a:pPr algn="l" rtl="0">
              <a:buFont typeface="Wingdings" panose="05000000000000000000" pitchFamily="2" charset="2"/>
              <a:buChar char="v"/>
            </a:pPr>
            <a:r>
              <a:rPr lang="en-US" sz="2400" dirty="0">
                <a:solidFill>
                  <a:srgbClr val="002060"/>
                </a:solidFill>
                <a:effectLst>
                  <a:outerShdw blurRad="38100" dist="38100" dir="2700000" algn="tl">
                    <a:srgbClr val="000000">
                      <a:alpha val="43137"/>
                    </a:srgbClr>
                  </a:outerShdw>
                </a:effectLst>
              </a:rPr>
              <a:t>At key strategic points, especially in the case of the Egyptians and sea crossings. Their control makes it possible to weaken the enemy's naval power: the Bosporus, the Danish Strait in the North Sea, the Panama Canal</a:t>
            </a:r>
          </a:p>
          <a:p>
            <a:pPr algn="l" rtl="0">
              <a:buFont typeface="Wingdings" panose="05000000000000000000" pitchFamily="2" charset="2"/>
              <a:buChar char="v"/>
            </a:pPr>
            <a:r>
              <a:rPr lang="en-US" sz="2400" dirty="0">
                <a:solidFill>
                  <a:srgbClr val="002060"/>
                </a:solidFill>
                <a:effectLst>
                  <a:outerShdw blurRad="38100" dist="38100" dir="2700000" algn="tl">
                    <a:srgbClr val="000000">
                      <a:alpha val="43137"/>
                    </a:srgbClr>
                  </a:outerShdw>
                </a:effectLst>
              </a:rPr>
              <a:t>It is worth remembering Mahan when discussing the </a:t>
            </a:r>
            <a:r>
              <a:rPr lang="en-US" sz="2400" b="1" dirty="0">
                <a:solidFill>
                  <a:srgbClr val="002060"/>
                </a:solidFill>
                <a:effectLst>
                  <a:outerShdw blurRad="38100" dist="38100" dir="2700000" algn="tl">
                    <a:srgbClr val="000000">
                      <a:alpha val="43137"/>
                    </a:srgbClr>
                  </a:outerShdw>
                </a:effectLst>
              </a:rPr>
              <a:t>Chinese initiative </a:t>
            </a:r>
            <a:r>
              <a:rPr lang="en-US" sz="2400" dirty="0">
                <a:solidFill>
                  <a:srgbClr val="002060"/>
                </a:solidFill>
                <a:effectLst>
                  <a:outerShdw blurRad="38100" dist="38100" dir="2700000" algn="tl">
                    <a:srgbClr val="000000">
                      <a:alpha val="43137"/>
                    </a:srgbClr>
                  </a:outerShdw>
                </a:effectLst>
              </a:rPr>
              <a:t>...</a:t>
            </a:r>
            <a:endParaRPr lang="he-IL" sz="24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8546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C47B6D3-4651-4C65-93B8-9DB7E4ACFA46}"/>
              </a:ext>
            </a:extLst>
          </p:cNvPr>
          <p:cNvSpPr>
            <a:spLocks noGrp="1"/>
          </p:cNvSpPr>
          <p:nvPr>
            <p:ph type="title"/>
          </p:nvPr>
        </p:nvSpPr>
        <p:spPr>
          <a:xfrm>
            <a:off x="609600" y="274638"/>
            <a:ext cx="10972800" cy="547398"/>
          </a:xfrm>
        </p:spPr>
        <p:txBody>
          <a:bodyPr/>
          <a:lstStyle/>
          <a:p>
            <a:r>
              <a:rPr lang="en-US" sz="3600" b="1" dirty="0">
                <a:solidFill>
                  <a:srgbClr val="C00000"/>
                </a:solidFill>
                <a:effectLst>
                  <a:outerShdw blurRad="38100" dist="38100" dir="2700000" algn="tl">
                    <a:srgbClr val="000000">
                      <a:alpha val="43137"/>
                    </a:srgbClr>
                  </a:outerShdw>
                </a:effectLst>
              </a:rPr>
              <a:t>Let’s think together about Europe in WW2</a:t>
            </a:r>
            <a:endParaRPr lang="he-IL" sz="3600" b="1" dirty="0">
              <a:solidFill>
                <a:srgbClr val="C00000"/>
              </a:solidFill>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578E962A-555B-40B8-A827-CC01F5CFAF19}"/>
              </a:ext>
            </a:extLst>
          </p:cNvPr>
          <p:cNvSpPr>
            <a:spLocks noGrp="1"/>
          </p:cNvSpPr>
          <p:nvPr>
            <p:ph idx="1"/>
          </p:nvPr>
        </p:nvSpPr>
        <p:spPr>
          <a:xfrm>
            <a:off x="498764" y="932873"/>
            <a:ext cx="11166763" cy="5800435"/>
          </a:xfrm>
        </p:spPr>
        <p:txBody>
          <a:bodyPr/>
          <a:lstStyle/>
          <a:p>
            <a:pPr algn="l" rtl="0">
              <a:buFont typeface="Wingdings" panose="05000000000000000000" pitchFamily="2" charset="2"/>
              <a:buChar char="v"/>
            </a:pPr>
            <a:r>
              <a:rPr lang="en-US" sz="2400" dirty="0">
                <a:solidFill>
                  <a:srgbClr val="002060"/>
                </a:solidFill>
                <a:effectLst>
                  <a:outerShdw blurRad="38100" dist="38100" dir="2700000" algn="tl">
                    <a:srgbClr val="000000">
                      <a:alpha val="43137"/>
                    </a:srgbClr>
                  </a:outerShdw>
                </a:effectLst>
              </a:rPr>
              <a:t>Germany took over the adjacent countries</a:t>
            </a:r>
          </a:p>
          <a:p>
            <a:pPr algn="l" rtl="0">
              <a:buFont typeface="Wingdings" panose="05000000000000000000" pitchFamily="2" charset="2"/>
              <a:buChar char="v"/>
            </a:pPr>
            <a:r>
              <a:rPr lang="en-US" sz="2400" dirty="0">
                <a:solidFill>
                  <a:srgbClr val="002060"/>
                </a:solidFill>
                <a:effectLst>
                  <a:outerShdw blurRad="38100" dist="38100" dir="2700000" algn="tl">
                    <a:srgbClr val="000000">
                      <a:alpha val="43137"/>
                    </a:srgbClr>
                  </a:outerShdw>
                </a:effectLst>
              </a:rPr>
              <a:t>When the East was secured - invaded west and south and north up to Norway - isolating GB!</a:t>
            </a:r>
          </a:p>
          <a:p>
            <a:pPr algn="l" rtl="0">
              <a:buFont typeface="Wingdings" panose="05000000000000000000" pitchFamily="2" charset="2"/>
              <a:buChar char="v"/>
            </a:pPr>
            <a:r>
              <a:rPr lang="en-US" sz="2400" dirty="0">
                <a:solidFill>
                  <a:srgbClr val="002060"/>
                </a:solidFill>
                <a:effectLst>
                  <a:outerShdw blurRad="38100" dist="38100" dir="2700000" algn="tl">
                    <a:srgbClr val="000000">
                      <a:alpha val="43137"/>
                    </a:srgbClr>
                  </a:outerShdw>
                </a:effectLst>
              </a:rPr>
              <a:t>British naval force neutralized, air force restricted, full Anti-Air Defence from Norway to Spain</a:t>
            </a:r>
          </a:p>
          <a:p>
            <a:pPr algn="l" rtl="0">
              <a:buFont typeface="Wingdings" panose="05000000000000000000" pitchFamily="2" charset="2"/>
              <a:buChar char="v"/>
            </a:pPr>
            <a:r>
              <a:rPr lang="en-US" sz="2400" dirty="0">
                <a:solidFill>
                  <a:srgbClr val="002060"/>
                </a:solidFill>
                <a:effectLst>
                  <a:outerShdw blurRad="38100" dist="38100" dir="2700000" algn="tl">
                    <a:srgbClr val="000000">
                      <a:alpha val="43137"/>
                    </a:srgbClr>
                  </a:outerShdw>
                </a:effectLst>
              </a:rPr>
              <a:t>In the East the Japanese did the same in Manchuria, China and Singapore</a:t>
            </a:r>
          </a:p>
          <a:p>
            <a:pPr algn="l" rtl="0">
              <a:buFont typeface="Wingdings" panose="05000000000000000000" pitchFamily="2" charset="2"/>
              <a:buChar char="v"/>
            </a:pPr>
            <a:r>
              <a:rPr lang="en-US" sz="2400" dirty="0">
                <a:solidFill>
                  <a:srgbClr val="002060"/>
                </a:solidFill>
                <a:effectLst>
                  <a:outerShdw blurRad="38100" dist="38100" dir="2700000" algn="tl">
                    <a:srgbClr val="000000">
                      <a:alpha val="43137"/>
                    </a:srgbClr>
                  </a:outerShdw>
                </a:effectLst>
              </a:rPr>
              <a:t>But!  here Hitler made the big geo-strategic wrong decision: the attempt to take over the Russian and to control the Heartland.. and Japan hit the American front defender in </a:t>
            </a:r>
            <a:r>
              <a:rPr lang="en-US" sz="2400" dirty="0" err="1">
                <a:solidFill>
                  <a:srgbClr val="002060"/>
                </a:solidFill>
                <a:effectLst>
                  <a:outerShdw blurRad="38100" dist="38100" dir="2700000" algn="tl">
                    <a:srgbClr val="000000">
                      <a:alpha val="43137"/>
                    </a:srgbClr>
                  </a:outerShdw>
                </a:effectLst>
              </a:rPr>
              <a:t>Hawai</a:t>
            </a:r>
            <a:endParaRPr lang="en-US" sz="2400" dirty="0">
              <a:solidFill>
                <a:srgbClr val="002060"/>
              </a:solidFill>
              <a:effectLst>
                <a:outerShdw blurRad="38100" dist="38100" dir="2700000" algn="tl">
                  <a:srgbClr val="000000">
                    <a:alpha val="43137"/>
                  </a:srgbClr>
                </a:outerShdw>
              </a:effectLst>
            </a:endParaRPr>
          </a:p>
          <a:p>
            <a:pPr marL="0" indent="0" algn="l" rtl="0">
              <a:buNone/>
            </a:pPr>
            <a:r>
              <a:rPr lang="en-US" sz="2400" dirty="0">
                <a:solidFill>
                  <a:srgbClr val="002060"/>
                </a:solidFill>
                <a:effectLst>
                  <a:outerShdw blurRad="38100" dist="38100" dir="2700000" algn="tl">
                    <a:srgbClr val="000000">
                      <a:alpha val="43137"/>
                    </a:srgbClr>
                  </a:outerShdw>
                </a:effectLst>
              </a:rPr>
              <a:t>    </a:t>
            </a:r>
            <a:r>
              <a:rPr lang="en-US" sz="2400" dirty="0">
                <a:solidFill>
                  <a:srgbClr val="002060"/>
                </a:solidFill>
                <a:effectLst>
                  <a:outerShdw blurRad="38100" dist="38100" dir="2700000" algn="tl">
                    <a:srgbClr val="000000">
                      <a:alpha val="43137"/>
                    </a:srgbClr>
                  </a:outerShdw>
                </a:effectLst>
                <a:highlight>
                  <a:srgbClr val="FFFF00"/>
                </a:highlight>
              </a:rPr>
              <a:t>Key question </a:t>
            </a:r>
            <a:r>
              <a:rPr lang="en-US" sz="2400" dirty="0">
                <a:solidFill>
                  <a:srgbClr val="002060"/>
                </a:solidFill>
                <a:effectLst>
                  <a:outerShdw blurRad="38100" dist="38100" dir="2700000" algn="tl">
                    <a:srgbClr val="000000">
                      <a:alpha val="43137"/>
                    </a:srgbClr>
                  </a:outerShdw>
                </a:effectLst>
              </a:rPr>
              <a:t>:</a:t>
            </a:r>
          </a:p>
          <a:p>
            <a:pPr algn="l" rtl="0">
              <a:buFont typeface="Wingdings" panose="05000000000000000000" pitchFamily="2" charset="2"/>
              <a:buChar char="v"/>
            </a:pPr>
            <a:r>
              <a:rPr lang="en-US" sz="2400" dirty="0">
                <a:solidFill>
                  <a:srgbClr val="002060"/>
                </a:solidFill>
                <a:effectLst>
                  <a:outerShdw blurRad="38100" dist="38100" dir="2700000" algn="tl">
                    <a:srgbClr val="000000">
                      <a:alpha val="43137"/>
                    </a:srgbClr>
                  </a:outerShdw>
                </a:effectLst>
              </a:rPr>
              <a:t>Did Hitler make a geopolitical or geo-strategic mistake?</a:t>
            </a:r>
          </a:p>
          <a:p>
            <a:pPr algn="l" rtl="0">
              <a:buFont typeface="Wingdings" panose="05000000000000000000" pitchFamily="2" charset="2"/>
              <a:buChar char="v"/>
            </a:pPr>
            <a:r>
              <a:rPr lang="en-US" sz="2400" dirty="0">
                <a:solidFill>
                  <a:srgbClr val="002060"/>
                </a:solidFill>
                <a:effectLst>
                  <a:outerShdw blurRad="38100" dist="38100" dir="2700000" algn="tl">
                    <a:srgbClr val="000000">
                      <a:alpha val="43137"/>
                    </a:srgbClr>
                  </a:outerShdw>
                </a:effectLst>
              </a:rPr>
              <a:t>Politically he was not wrong .. he made right alliances with Italy and Japan</a:t>
            </a:r>
          </a:p>
          <a:p>
            <a:pPr algn="l" rtl="0">
              <a:buFont typeface="Wingdings" panose="05000000000000000000" pitchFamily="2" charset="2"/>
              <a:buChar char="v"/>
            </a:pPr>
            <a:r>
              <a:rPr lang="en-US" sz="2400" dirty="0">
                <a:solidFill>
                  <a:srgbClr val="002060"/>
                </a:solidFill>
                <a:effectLst>
                  <a:outerShdw blurRad="38100" dist="38100" dir="2700000" algn="tl">
                    <a:srgbClr val="000000">
                      <a:alpha val="43137"/>
                    </a:srgbClr>
                  </a:outerShdw>
                </a:effectLst>
              </a:rPr>
              <a:t>Strategically - he made a big mistake, and only Churchill understood that ... and was also waiting for Japan's mistake ...</a:t>
            </a:r>
            <a:endParaRPr lang="he-IL" sz="24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7197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236812-874F-41ED-9BA5-F004B816B9C9}"/>
              </a:ext>
            </a:extLst>
          </p:cNvPr>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Later Developments</a:t>
            </a:r>
            <a:endParaRPr lang="he-IL" b="1" dirty="0">
              <a:solidFill>
                <a:srgbClr val="C00000"/>
              </a:solidFill>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E186C0F9-3AB4-4D67-B9C0-DF6E938AC2BB}"/>
              </a:ext>
            </a:extLst>
          </p:cNvPr>
          <p:cNvSpPr>
            <a:spLocks noGrp="1"/>
          </p:cNvSpPr>
          <p:nvPr>
            <p:ph idx="1"/>
          </p:nvPr>
        </p:nvSpPr>
        <p:spPr/>
        <p:txBody>
          <a:bodyPr/>
          <a:lstStyle/>
          <a:p>
            <a:pPr algn="l" rtl="0">
              <a:buFont typeface="Wingdings" panose="05000000000000000000" pitchFamily="2" charset="2"/>
              <a:buChar char="v"/>
            </a:pPr>
            <a:r>
              <a:rPr lang="en-US" sz="2400" dirty="0">
                <a:solidFill>
                  <a:srgbClr val="002060"/>
                </a:solidFill>
                <a:effectLst>
                  <a:outerShdw blurRad="38100" dist="38100" dir="2700000" algn="tl">
                    <a:srgbClr val="000000">
                      <a:alpha val="43137"/>
                    </a:srgbClr>
                  </a:outerShdw>
                </a:effectLst>
              </a:rPr>
              <a:t>Decline and reservations about the term 'geopolitical’ -  identified with the 'axis of evil' of the war</a:t>
            </a:r>
          </a:p>
          <a:p>
            <a:pPr algn="l" rtl="0">
              <a:buFont typeface="Wingdings" panose="05000000000000000000" pitchFamily="2" charset="2"/>
              <a:buChar char="v"/>
            </a:pPr>
            <a:r>
              <a:rPr lang="en-US" sz="2400" dirty="0">
                <a:solidFill>
                  <a:srgbClr val="002060"/>
                </a:solidFill>
                <a:effectLst>
                  <a:outerShdw blurRad="38100" dist="38100" dir="2700000" algn="tl">
                    <a:srgbClr val="000000">
                      <a:alpha val="43137"/>
                    </a:srgbClr>
                  </a:outerShdw>
                </a:effectLst>
              </a:rPr>
              <a:t>Growth in the Cold War: What to do now with the USSR and the development of </a:t>
            </a:r>
            <a:r>
              <a:rPr lang="en-US" sz="2400" dirty="0" err="1">
                <a:solidFill>
                  <a:srgbClr val="002060"/>
                </a:solidFill>
                <a:effectLst>
                  <a:outerShdw blurRad="38100" dist="38100" dir="2700000" algn="tl">
                    <a:srgbClr val="000000">
                      <a:alpha val="43137"/>
                    </a:srgbClr>
                  </a:outerShdw>
                </a:effectLst>
              </a:rPr>
              <a:t>Spykman</a:t>
            </a:r>
            <a:r>
              <a:rPr lang="en-US" sz="2400" dirty="0">
                <a:solidFill>
                  <a:srgbClr val="002060"/>
                </a:solidFill>
                <a:effectLst>
                  <a:outerShdw blurRad="38100" dist="38100" dir="2700000" algn="tl">
                    <a:srgbClr val="000000">
                      <a:alpha val="43137"/>
                    </a:srgbClr>
                  </a:outerShdw>
                </a:effectLst>
              </a:rPr>
              <a:t> and Kennan 'Theory of Containment'</a:t>
            </a:r>
          </a:p>
          <a:p>
            <a:pPr algn="l" rtl="0">
              <a:buFont typeface="Wingdings" panose="05000000000000000000" pitchFamily="2" charset="2"/>
              <a:buChar char="v"/>
            </a:pPr>
            <a:r>
              <a:rPr lang="en-US" sz="2400" dirty="0">
                <a:solidFill>
                  <a:srgbClr val="002060"/>
                </a:solidFill>
                <a:effectLst>
                  <a:outerShdw blurRad="38100" dist="38100" dir="2700000" algn="tl">
                    <a:srgbClr val="000000">
                      <a:alpha val="43137"/>
                    </a:srgbClr>
                  </a:outerShdw>
                </a:effectLst>
              </a:rPr>
              <a:t>  Kissinger: </a:t>
            </a:r>
            <a:r>
              <a:rPr lang="en-US" sz="2400" dirty="0">
                <a:solidFill>
                  <a:srgbClr val="002060"/>
                </a:solidFill>
                <a:effectLst>
                  <a:outerShdw blurRad="38100" dist="38100" dir="2700000" algn="tl">
                    <a:srgbClr val="000000">
                      <a:alpha val="43137"/>
                    </a:srgbClr>
                  </a:outerShdw>
                </a:effectLst>
                <a:highlight>
                  <a:srgbClr val="FFFF00"/>
                </a:highlight>
              </a:rPr>
              <a:t>Geopolitics is a synonym for "global balance of power" and fixed national interests in the global balance of power </a:t>
            </a:r>
            <a:r>
              <a:rPr lang="en-US" sz="2400" dirty="0">
                <a:solidFill>
                  <a:srgbClr val="002060"/>
                </a:solidFill>
                <a:effectLst>
                  <a:outerShdw blurRad="38100" dist="38100" dir="2700000" algn="tl">
                    <a:srgbClr val="000000">
                      <a:alpha val="43137"/>
                    </a:srgbClr>
                  </a:outerShdw>
                </a:effectLst>
              </a:rPr>
              <a:t>“; </a:t>
            </a:r>
          </a:p>
          <a:p>
            <a:pPr algn="l" rtl="0">
              <a:buFont typeface="Wingdings" panose="05000000000000000000" pitchFamily="2" charset="2"/>
              <a:buChar char="v"/>
            </a:pPr>
            <a:r>
              <a:rPr lang="en-US" sz="2400" dirty="0">
                <a:solidFill>
                  <a:srgbClr val="002060"/>
                </a:solidFill>
                <a:effectLst>
                  <a:outerShdw blurRad="38100" dist="38100" dir="2700000" algn="tl">
                    <a:srgbClr val="000000">
                      <a:alpha val="43137"/>
                    </a:srgbClr>
                  </a:outerShdw>
                </a:effectLst>
              </a:rPr>
              <a:t>neglecting the anti-Soviet line, the turn to China and the conflict in the Middle East: from a bipolar world to a tripolar world.</a:t>
            </a:r>
          </a:p>
          <a:p>
            <a:pPr algn="l" rtl="0">
              <a:buFont typeface="Wingdings" panose="05000000000000000000" pitchFamily="2" charset="2"/>
              <a:buChar char="v"/>
            </a:pPr>
            <a:r>
              <a:rPr lang="en-US" sz="2400" dirty="0">
                <a:solidFill>
                  <a:srgbClr val="002060"/>
                </a:solidFill>
                <a:effectLst>
                  <a:outerShdw blurRad="38100" dist="38100" dir="2700000" algn="tl">
                    <a:srgbClr val="000000">
                      <a:alpha val="43137"/>
                    </a:srgbClr>
                  </a:outerShdw>
                </a:effectLst>
              </a:rPr>
              <a:t>New and contemporary concepts: new dimensions of technology, non-state powers, space, cyber and the deep sea</a:t>
            </a:r>
            <a:endParaRPr lang="he-IL" sz="24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6785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C07140F-41FC-4BE1-8BBB-1C1D6FE30646}"/>
              </a:ext>
            </a:extLst>
          </p:cNvPr>
          <p:cNvSpPr>
            <a:spLocks noGrp="1"/>
          </p:cNvSpPr>
          <p:nvPr>
            <p:ph type="title"/>
          </p:nvPr>
        </p:nvSpPr>
        <p:spPr>
          <a:xfrm>
            <a:off x="609600" y="274638"/>
            <a:ext cx="10972800" cy="457198"/>
          </a:xfrm>
        </p:spPr>
        <p:txBody>
          <a:bodyPr/>
          <a:lstStyle/>
          <a:p>
            <a:r>
              <a:rPr lang="en-US" b="1" dirty="0">
                <a:solidFill>
                  <a:srgbClr val="C00000"/>
                </a:solidFill>
                <a:effectLst>
                  <a:outerShdw blurRad="38100" dist="38100" dir="2700000" algn="tl">
                    <a:srgbClr val="000000">
                      <a:alpha val="43137"/>
                    </a:srgbClr>
                  </a:outerShdw>
                </a:effectLst>
              </a:rPr>
              <a:t>Geo-strategy</a:t>
            </a:r>
            <a:endParaRPr lang="he-IL" b="1" dirty="0">
              <a:solidFill>
                <a:srgbClr val="C00000"/>
              </a:solidFill>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0ABAE60E-970A-4C2A-9698-7D27E20A0D04}"/>
              </a:ext>
            </a:extLst>
          </p:cNvPr>
          <p:cNvSpPr>
            <a:spLocks noGrp="1"/>
          </p:cNvSpPr>
          <p:nvPr>
            <p:ph idx="1"/>
          </p:nvPr>
        </p:nvSpPr>
        <p:spPr>
          <a:xfrm>
            <a:off x="609599" y="1043709"/>
            <a:ext cx="11055927" cy="5539653"/>
          </a:xfrm>
        </p:spPr>
        <p:txBody>
          <a:bodyPr/>
          <a:lstStyle/>
          <a:p>
            <a:pPr algn="l" rtl="0">
              <a:buFont typeface="Wingdings" panose="05000000000000000000" pitchFamily="2" charset="2"/>
              <a:buChar char="v"/>
            </a:pPr>
            <a:r>
              <a:rPr lang="en-US" sz="2000" dirty="0">
                <a:solidFill>
                  <a:srgbClr val="002060"/>
                </a:solidFill>
                <a:effectLst>
                  <a:outerShdw blurRad="38100" dist="38100" dir="2700000" algn="tl">
                    <a:srgbClr val="000000">
                      <a:alpha val="43137"/>
                    </a:srgbClr>
                  </a:outerShdw>
                </a:effectLst>
              </a:rPr>
              <a:t>"</a:t>
            </a:r>
            <a:r>
              <a:rPr lang="en-US" sz="2000" dirty="0">
                <a:solidFill>
                  <a:srgbClr val="002060"/>
                </a:solidFill>
                <a:effectLst>
                  <a:outerShdw blurRad="38100" dist="38100" dir="2700000" algn="tl">
                    <a:srgbClr val="000000">
                      <a:alpha val="43137"/>
                    </a:srgbClr>
                  </a:outerShdw>
                </a:effectLst>
                <a:highlight>
                  <a:srgbClr val="FFFF00"/>
                </a:highlight>
              </a:rPr>
              <a:t>Geography is the Mother of Strategy" </a:t>
            </a:r>
            <a:r>
              <a:rPr lang="en-US" sz="2000" dirty="0">
                <a:solidFill>
                  <a:srgbClr val="002060"/>
                </a:solidFill>
                <a:effectLst>
                  <a:outerShdw blurRad="38100" dist="38100" dir="2700000" algn="tl">
                    <a:srgbClr val="000000">
                      <a:alpha val="43137"/>
                    </a:srgbClr>
                  </a:outerShdw>
                </a:effectLst>
              </a:rPr>
              <a:t>[Gray and Sloan, [1999]</a:t>
            </a:r>
          </a:p>
          <a:p>
            <a:pPr algn="l" rtl="0">
              <a:buFont typeface="Wingdings" panose="05000000000000000000" pitchFamily="2" charset="2"/>
              <a:buChar char="v"/>
            </a:pPr>
            <a:r>
              <a:rPr lang="en-US" sz="2000" dirty="0">
                <a:solidFill>
                  <a:srgbClr val="002060"/>
                </a:solidFill>
                <a:effectLst>
                  <a:outerShdw blurRad="38100" dist="38100" dir="2700000" algn="tl">
                    <a:srgbClr val="000000">
                      <a:alpha val="43137"/>
                    </a:srgbClr>
                  </a:outerShdw>
                </a:effectLst>
              </a:rPr>
              <a:t>Geo-strategy includes comprehensive planning, allocation of means to achieve national goals or security of assets of military or political significance</a:t>
            </a:r>
          </a:p>
          <a:p>
            <a:pPr algn="l" rtl="0">
              <a:buFont typeface="Wingdings" panose="05000000000000000000" pitchFamily="2" charset="2"/>
              <a:buChar char="v"/>
            </a:pPr>
            <a:r>
              <a:rPr lang="en-US" sz="2000" dirty="0">
                <a:solidFill>
                  <a:srgbClr val="002060"/>
                </a:solidFill>
                <a:effectLst>
                  <a:outerShdw blurRad="38100" dist="38100" dir="2700000" algn="tl">
                    <a:srgbClr val="000000">
                      <a:alpha val="43137"/>
                    </a:srgbClr>
                  </a:outerShdw>
                </a:effectLst>
              </a:rPr>
              <a:t>The impact of the geographical complicated system on the planning of political and operational moves</a:t>
            </a:r>
          </a:p>
          <a:p>
            <a:pPr algn="l" rtl="0">
              <a:buFont typeface="Wingdings" panose="05000000000000000000" pitchFamily="2" charset="2"/>
              <a:buChar char="v"/>
            </a:pPr>
            <a:r>
              <a:rPr lang="en-US" sz="2000" dirty="0">
                <a:solidFill>
                  <a:srgbClr val="002060"/>
                </a:solidFill>
                <a:effectLst>
                  <a:outerShdw blurRad="38100" dist="38100" dir="2700000" algn="tl">
                    <a:srgbClr val="000000">
                      <a:alpha val="43137"/>
                    </a:srgbClr>
                  </a:outerShdw>
                </a:effectLst>
              </a:rPr>
              <a:t>Exercising power over particularly critical spaces on Earth and creating a political presence in the international system.</a:t>
            </a:r>
          </a:p>
          <a:p>
            <a:pPr algn="l" rtl="0">
              <a:buFont typeface="Wingdings" panose="05000000000000000000" pitchFamily="2" charset="2"/>
              <a:buChar char="v"/>
            </a:pPr>
            <a:r>
              <a:rPr lang="en-US" sz="2000" dirty="0">
                <a:solidFill>
                  <a:srgbClr val="002060"/>
                </a:solidFill>
                <a:effectLst>
                  <a:outerShdw blurRad="38100" dist="38100" dir="2700000" algn="tl">
                    <a:srgbClr val="000000">
                      <a:alpha val="43137"/>
                    </a:srgbClr>
                  </a:outerShdw>
                </a:effectLst>
              </a:rPr>
              <a:t>The debate over the types of power and their impact: aerial, marine, terrestrial and outer space</a:t>
            </a:r>
          </a:p>
          <a:p>
            <a:pPr algn="l" rtl="0">
              <a:buFont typeface="Wingdings" panose="05000000000000000000" pitchFamily="2" charset="2"/>
              <a:buChar char="v"/>
            </a:pPr>
            <a:r>
              <a:rPr lang="en-US" sz="2000" b="1" dirty="0">
                <a:solidFill>
                  <a:srgbClr val="002060"/>
                </a:solidFill>
                <a:effectLst>
                  <a:outerShdw blurRad="38100" dist="38100" dir="2700000" algn="tl">
                    <a:srgbClr val="000000">
                      <a:alpha val="43137"/>
                    </a:srgbClr>
                  </a:outerShdw>
                </a:effectLst>
              </a:rPr>
              <a:t>Brzezinski</a:t>
            </a:r>
            <a:r>
              <a:rPr lang="en-US" sz="2000" dirty="0">
                <a:solidFill>
                  <a:srgbClr val="002060"/>
                </a:solidFill>
                <a:effectLst>
                  <a:outerShdw blurRad="38100" dist="38100" dir="2700000" algn="tl">
                    <a:srgbClr val="000000">
                      <a:alpha val="43137"/>
                    </a:srgbClr>
                  </a:outerShdw>
                </a:effectLst>
              </a:rPr>
              <a:t>: The words geopolitics, strategy and geo-strategy are used to convey the following meanings: </a:t>
            </a:r>
            <a:r>
              <a:rPr lang="en-US" sz="2000" b="1" dirty="0">
                <a:solidFill>
                  <a:srgbClr val="002060"/>
                </a:solidFill>
                <a:effectLst>
                  <a:outerShdw blurRad="38100" dist="38100" dir="2700000" algn="tl">
                    <a:srgbClr val="000000">
                      <a:alpha val="43137"/>
                    </a:srgbClr>
                  </a:outerShdw>
                </a:effectLst>
              </a:rPr>
              <a:t>Geopolitics</a:t>
            </a:r>
            <a:r>
              <a:rPr lang="en-US" sz="2000" dirty="0">
                <a:solidFill>
                  <a:srgbClr val="002060"/>
                </a:solidFill>
                <a:effectLst>
                  <a:outerShdw blurRad="38100" dist="38100" dir="2700000" algn="tl">
                    <a:srgbClr val="000000">
                      <a:alpha val="43137"/>
                    </a:srgbClr>
                  </a:outerShdw>
                </a:effectLst>
              </a:rPr>
              <a:t> reflects the combination of geographical and political factors that determine the state of a country or region, and emphasizes the influence of geography on politics; </a:t>
            </a:r>
            <a:r>
              <a:rPr lang="en-US" sz="2000" b="1" dirty="0">
                <a:solidFill>
                  <a:srgbClr val="002060"/>
                </a:solidFill>
                <a:effectLst>
                  <a:outerShdw blurRad="38100" dist="38100" dir="2700000" algn="tl">
                    <a:srgbClr val="000000">
                      <a:alpha val="43137"/>
                    </a:srgbClr>
                  </a:outerShdw>
                </a:effectLst>
              </a:rPr>
              <a:t>Strategy</a:t>
            </a:r>
            <a:r>
              <a:rPr lang="en-US" sz="2000" dirty="0">
                <a:solidFill>
                  <a:srgbClr val="002060"/>
                </a:solidFill>
                <a:effectLst>
                  <a:outerShdw blurRad="38100" dist="38100" dir="2700000" algn="tl">
                    <a:srgbClr val="000000">
                      <a:alpha val="43137"/>
                    </a:srgbClr>
                  </a:outerShdw>
                </a:effectLst>
              </a:rPr>
              <a:t> refers to the comprehensive and planned implementation of means to achieve a central goal or to create vital assets of military significance; And </a:t>
            </a:r>
            <a:r>
              <a:rPr lang="en-US" sz="2000" b="1" dirty="0">
                <a:solidFill>
                  <a:srgbClr val="002060"/>
                </a:solidFill>
                <a:effectLst>
                  <a:outerShdw blurRad="38100" dist="38100" dir="2700000" algn="tl">
                    <a:srgbClr val="000000">
                      <a:alpha val="43137"/>
                    </a:srgbClr>
                  </a:outerShdw>
                </a:effectLst>
              </a:rPr>
              <a:t>geo-strategy</a:t>
            </a:r>
            <a:r>
              <a:rPr lang="en-US" sz="2000" dirty="0">
                <a:solidFill>
                  <a:srgbClr val="002060"/>
                </a:solidFill>
                <a:effectLst>
                  <a:outerShdw blurRad="38100" dist="38100" dir="2700000" algn="tl">
                    <a:srgbClr val="000000">
                      <a:alpha val="43137"/>
                    </a:srgbClr>
                  </a:outerShdw>
                </a:effectLst>
              </a:rPr>
              <a:t> merges strategic consideration with geopolitical considerations.</a:t>
            </a:r>
            <a:endParaRPr lang="he-IL" sz="20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9990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40D909D-3315-4E78-924E-325A00860F3B}"/>
              </a:ext>
            </a:extLst>
          </p:cNvPr>
          <p:cNvSpPr>
            <a:spLocks noGrp="1"/>
          </p:cNvSpPr>
          <p:nvPr>
            <p:ph type="title"/>
          </p:nvPr>
        </p:nvSpPr>
        <p:spPr>
          <a:xfrm>
            <a:off x="609600" y="274638"/>
            <a:ext cx="10972800" cy="667471"/>
          </a:xfrm>
        </p:spPr>
        <p:txBody>
          <a:bodyPr/>
          <a:lstStyle/>
          <a:p>
            <a:r>
              <a:rPr lang="en-US" b="1" dirty="0">
                <a:solidFill>
                  <a:srgbClr val="C00000"/>
                </a:solidFill>
                <a:effectLst>
                  <a:outerShdw blurRad="38100" dist="38100" dir="2700000" algn="tl">
                    <a:srgbClr val="000000">
                      <a:alpha val="43137"/>
                    </a:srgbClr>
                  </a:outerShdw>
                </a:effectLst>
              </a:rPr>
              <a:t>criticism</a:t>
            </a:r>
            <a:endParaRPr lang="he-IL" b="1" dirty="0">
              <a:solidFill>
                <a:srgbClr val="C00000"/>
              </a:solidFill>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7800A92E-B1B2-433F-BC42-47380AECBCBA}"/>
              </a:ext>
            </a:extLst>
          </p:cNvPr>
          <p:cNvSpPr>
            <a:spLocks noGrp="1"/>
          </p:cNvSpPr>
          <p:nvPr>
            <p:ph idx="1"/>
          </p:nvPr>
        </p:nvSpPr>
        <p:spPr>
          <a:xfrm>
            <a:off x="609600" y="1108365"/>
            <a:ext cx="10972800" cy="5017800"/>
          </a:xfrm>
        </p:spPr>
        <p:txBody>
          <a:bodyPr/>
          <a:lstStyle/>
          <a:p>
            <a:pPr marL="0" indent="0" algn="l" rtl="0">
              <a:buNone/>
            </a:pPr>
            <a:r>
              <a:rPr lang="en-US" sz="2400" dirty="0">
                <a:solidFill>
                  <a:srgbClr val="002060"/>
                </a:solidFill>
                <a:effectLst>
                  <a:outerShdw blurRad="38100" dist="38100" dir="2700000" algn="tl">
                    <a:srgbClr val="000000">
                      <a:alpha val="43137"/>
                    </a:srgbClr>
                  </a:outerShdw>
                </a:effectLst>
              </a:rPr>
              <a:t>Charles Clover in: "</a:t>
            </a:r>
            <a:r>
              <a:rPr lang="en-US" sz="2000" dirty="0">
                <a:solidFill>
                  <a:srgbClr val="002060"/>
                </a:solidFill>
                <a:effectLst>
                  <a:outerShdw blurRad="38100" dist="38100" dir="2700000" algn="tl">
                    <a:srgbClr val="000000">
                      <a:alpha val="43137"/>
                    </a:srgbClr>
                  </a:outerShdw>
                </a:effectLst>
              </a:rPr>
              <a:t>Dreams of the Eurasian Heartland</a:t>
            </a:r>
            <a:r>
              <a:rPr lang="en-US" sz="2400" dirty="0">
                <a:solidFill>
                  <a:srgbClr val="002060"/>
                </a:solidFill>
                <a:effectLst>
                  <a:outerShdw blurRad="38100" dist="38100" dir="2700000" algn="tl">
                    <a:srgbClr val="000000">
                      <a:alpha val="43137"/>
                    </a:srgbClr>
                  </a:outerShdw>
                </a:effectLst>
              </a:rPr>
              <a:t>", Foreign Affairs 78 (9),1999:</a:t>
            </a:r>
          </a:p>
          <a:p>
            <a:pPr marL="0" indent="0" algn="l" rtl="0">
              <a:buNone/>
            </a:pPr>
            <a:r>
              <a:rPr lang="en-US" sz="2400" dirty="0">
                <a:solidFill>
                  <a:srgbClr val="002060"/>
                </a:solidFill>
                <a:effectLst>
                  <a:outerShdw blurRad="38100" dist="38100" dir="2700000" algn="tl">
                    <a:srgbClr val="000000">
                      <a:alpha val="43137"/>
                    </a:srgbClr>
                  </a:outerShdw>
                </a:effectLst>
              </a:rPr>
              <a:t>  </a:t>
            </a:r>
            <a:r>
              <a:rPr lang="en-US" sz="2400" i="1" dirty="0">
                <a:solidFill>
                  <a:srgbClr val="002060"/>
                </a:solidFill>
                <a:effectLst>
                  <a:outerShdw blurRad="38100" dist="38100" dir="2700000" algn="tl">
                    <a:srgbClr val="000000">
                      <a:alpha val="43137"/>
                    </a:srgbClr>
                  </a:outerShdw>
                </a:effectLst>
              </a:rPr>
              <a:t>"There are only a few of the modern ideologies that are comprehensive,</a:t>
            </a:r>
          </a:p>
          <a:p>
            <a:pPr marL="0" indent="0" algn="l" rtl="0">
              <a:buNone/>
            </a:pPr>
            <a:r>
              <a:rPr lang="en-US" sz="2400" i="1" dirty="0">
                <a:solidFill>
                  <a:srgbClr val="002060"/>
                </a:solidFill>
                <a:effectLst>
                  <a:outerShdw blurRad="38100" dist="38100" dir="2700000" algn="tl">
                    <a:srgbClr val="000000">
                      <a:alpha val="43137"/>
                    </a:srgbClr>
                  </a:outerShdw>
                </a:effectLst>
              </a:rPr>
              <a:t>   vaguely intellectually sloppy romantic, and likely to cause development of</a:t>
            </a:r>
          </a:p>
          <a:p>
            <a:pPr marL="0" indent="0" algn="l" rtl="0">
              <a:buNone/>
            </a:pPr>
            <a:r>
              <a:rPr lang="en-US" sz="2400" i="1" dirty="0">
                <a:solidFill>
                  <a:srgbClr val="002060"/>
                </a:solidFill>
                <a:effectLst>
                  <a:outerShdw blurRad="38100" dist="38100" dir="2700000" algn="tl">
                    <a:srgbClr val="000000">
                      <a:alpha val="43137"/>
                    </a:srgbClr>
                  </a:outerShdw>
                </a:effectLst>
              </a:rPr>
              <a:t>   World War III  - like the theory of geopolitics" ...</a:t>
            </a:r>
          </a:p>
          <a:p>
            <a:pPr algn="l" rtl="0">
              <a:buFont typeface="Wingdings" panose="05000000000000000000" pitchFamily="2" charset="2"/>
              <a:buChar char="v"/>
            </a:pPr>
            <a:r>
              <a:rPr lang="en-US" sz="2400" dirty="0">
                <a:solidFill>
                  <a:srgbClr val="002060"/>
                </a:solidFill>
                <a:effectLst>
                  <a:outerShdw blurRad="38100" dist="38100" dir="2700000" algn="tl">
                    <a:srgbClr val="000000">
                      <a:alpha val="43137"/>
                    </a:srgbClr>
                  </a:outerShdw>
                </a:effectLst>
              </a:rPr>
              <a:t>and:</a:t>
            </a:r>
          </a:p>
          <a:p>
            <a:pPr algn="l" rtl="0">
              <a:buFont typeface="Wingdings" panose="05000000000000000000" pitchFamily="2" charset="2"/>
              <a:buChar char="v"/>
            </a:pPr>
            <a:r>
              <a:rPr lang="en-US" sz="2400" b="1" dirty="0">
                <a:solidFill>
                  <a:srgbClr val="002060"/>
                </a:solidFill>
                <a:effectLst>
                  <a:outerShdw blurRad="38100" dist="38100" dir="2700000" algn="tl">
                    <a:srgbClr val="000000">
                      <a:alpha val="43137"/>
                    </a:srgbClr>
                  </a:outerShdw>
                </a:effectLst>
              </a:rPr>
              <a:t>Marxists</a:t>
            </a:r>
            <a:r>
              <a:rPr lang="en-US" sz="2400" dirty="0">
                <a:solidFill>
                  <a:srgbClr val="002060"/>
                </a:solidFill>
                <a:effectLst>
                  <a:outerShdw blurRad="38100" dist="38100" dir="2700000" algn="tl">
                    <a:srgbClr val="000000">
                      <a:alpha val="43137"/>
                    </a:srgbClr>
                  </a:outerShdw>
                </a:effectLst>
              </a:rPr>
              <a:t>: The invention of a concept that would allow for American imperialism</a:t>
            </a:r>
          </a:p>
          <a:p>
            <a:pPr algn="l" rtl="0">
              <a:buFont typeface="Wingdings" panose="05000000000000000000" pitchFamily="2" charset="2"/>
              <a:buChar char="v"/>
            </a:pPr>
            <a:r>
              <a:rPr lang="en-US" sz="2400" b="1" dirty="0">
                <a:solidFill>
                  <a:srgbClr val="002060"/>
                </a:solidFill>
                <a:effectLst>
                  <a:outerShdw blurRad="38100" dist="38100" dir="2700000" algn="tl">
                    <a:srgbClr val="000000">
                      <a:alpha val="43137"/>
                    </a:srgbClr>
                  </a:outerShdw>
                </a:effectLst>
              </a:rPr>
              <a:t>The Ancient Debate</a:t>
            </a:r>
            <a:r>
              <a:rPr lang="en-US" sz="2400" dirty="0">
                <a:solidFill>
                  <a:srgbClr val="002060"/>
                </a:solidFill>
                <a:effectLst>
                  <a:outerShdw blurRad="38100" dist="38100" dir="2700000" algn="tl">
                    <a:srgbClr val="000000">
                      <a:alpha val="43137"/>
                    </a:srgbClr>
                  </a:outerShdw>
                </a:effectLst>
              </a:rPr>
              <a:t>: Determinism and Possibility in Geography:</a:t>
            </a:r>
          </a:p>
          <a:p>
            <a:pPr algn="l" rtl="0">
              <a:buFont typeface="Wingdings" panose="05000000000000000000" pitchFamily="2" charset="2"/>
              <a:buChar char="v"/>
            </a:pPr>
            <a:endParaRPr lang="en-US" sz="2400" dirty="0">
              <a:solidFill>
                <a:srgbClr val="002060"/>
              </a:solidFill>
              <a:effectLst>
                <a:outerShdw blurRad="38100" dist="38100" dir="2700000" algn="tl">
                  <a:srgbClr val="000000">
                    <a:alpha val="43137"/>
                  </a:srgbClr>
                </a:outerShdw>
              </a:effectLst>
            </a:endParaRPr>
          </a:p>
          <a:p>
            <a:pPr marL="0" indent="0" algn="l" rtl="0">
              <a:buNone/>
            </a:pPr>
            <a:r>
              <a:rPr lang="en-US" sz="2400" dirty="0">
                <a:solidFill>
                  <a:srgbClr val="002060"/>
                </a:solidFill>
                <a:effectLst>
                  <a:outerShdw blurRad="38100" dist="38100" dir="2700000" algn="tl">
                    <a:srgbClr val="000000">
                      <a:alpha val="43137"/>
                    </a:srgbClr>
                  </a:outerShdw>
                </a:effectLst>
              </a:rPr>
              <a:t>                                 </a:t>
            </a:r>
            <a:r>
              <a:rPr lang="en-US" sz="2400" b="1" dirty="0">
                <a:solidFill>
                  <a:srgbClr val="7030A0"/>
                </a:solidFill>
                <a:effectLst>
                  <a:outerShdw blurRad="38100" dist="38100" dir="2700000" algn="tl">
                    <a:srgbClr val="000000">
                      <a:alpha val="43137"/>
                    </a:srgbClr>
                  </a:outerShdw>
                </a:effectLst>
              </a:rPr>
              <a:t>Is "Egypt the gift of the Nile"?</a:t>
            </a:r>
            <a:endParaRPr lang="he-IL" sz="24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1869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AC4D0F2-E1EC-41AB-943C-35D0F761967F}"/>
              </a:ext>
            </a:extLst>
          </p:cNvPr>
          <p:cNvSpPr>
            <a:spLocks noGrp="1"/>
          </p:cNvSpPr>
          <p:nvPr>
            <p:ph type="title"/>
          </p:nvPr>
        </p:nvSpPr>
        <p:spPr>
          <a:xfrm>
            <a:off x="609600" y="274638"/>
            <a:ext cx="10972800" cy="648998"/>
          </a:xfrm>
        </p:spPr>
        <p:txBody>
          <a:bodyPr/>
          <a:lstStyle/>
          <a:p>
            <a:r>
              <a:rPr lang="en-US" b="1" dirty="0">
                <a:solidFill>
                  <a:srgbClr val="C00000"/>
                </a:solidFill>
                <a:effectLst>
                  <a:outerShdw blurRad="38100" dist="38100" dir="2700000" algn="tl">
                    <a:srgbClr val="000000">
                      <a:alpha val="43137"/>
                    </a:srgbClr>
                  </a:outerShdw>
                </a:effectLst>
              </a:rPr>
              <a:t>Goals of the Course</a:t>
            </a:r>
            <a:endParaRPr lang="he-IL" b="1" dirty="0">
              <a:solidFill>
                <a:srgbClr val="C00000"/>
              </a:solidFill>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88D6A0C9-814D-46F2-83D8-D552F519C071}"/>
              </a:ext>
            </a:extLst>
          </p:cNvPr>
          <p:cNvSpPr>
            <a:spLocks noGrp="1"/>
          </p:cNvSpPr>
          <p:nvPr>
            <p:ph idx="1"/>
          </p:nvPr>
        </p:nvSpPr>
        <p:spPr>
          <a:xfrm>
            <a:off x="609600" y="923636"/>
            <a:ext cx="11074400" cy="5659725"/>
          </a:xfrm>
        </p:spPr>
        <p:txBody>
          <a:bodyPr/>
          <a:lstStyle/>
          <a:p>
            <a:pPr marL="0" indent="0" algn="l" rtl="0">
              <a:buNone/>
            </a:pPr>
            <a:r>
              <a:rPr lang="en-US" sz="2000" b="1" u="sng" dirty="0">
                <a:solidFill>
                  <a:srgbClr val="002060"/>
                </a:solidFill>
                <a:effectLst>
                  <a:outerShdw blurRad="38100" dist="38100" dir="2700000" algn="tl">
                    <a:srgbClr val="000000">
                      <a:alpha val="43137"/>
                    </a:srgbClr>
                  </a:outerShdw>
                </a:effectLst>
              </a:rPr>
              <a:t>Purpose and essence of the course</a:t>
            </a:r>
          </a:p>
          <a:p>
            <a:pPr algn="l" rtl="0">
              <a:buFont typeface="Wingdings" panose="05000000000000000000" pitchFamily="2" charset="2"/>
              <a:buChar char="v"/>
            </a:pPr>
            <a:r>
              <a:rPr lang="en-US" sz="2000" dirty="0">
                <a:solidFill>
                  <a:srgbClr val="002060"/>
                </a:solidFill>
                <a:effectLst>
                  <a:outerShdw blurRad="38100" dist="38100" dir="2700000" algn="tl">
                    <a:srgbClr val="000000">
                      <a:alpha val="43137"/>
                    </a:srgbClr>
                  </a:outerShdw>
                </a:effectLst>
              </a:rPr>
              <a:t>The aim of the course is to illuminate the fields of geopolitics and geo-strategy as significant components in understanding the fabric of national security. The course will reveal to participants the traditional and contemporary role of geography (physical and human) in the formation of national security perceptions, in the crystallization of the whole of international relations and in shaping the strategy of state and other forces in the global arena.</a:t>
            </a:r>
          </a:p>
          <a:p>
            <a:pPr algn="l" rtl="0">
              <a:buFont typeface="Wingdings" panose="05000000000000000000" pitchFamily="2" charset="2"/>
              <a:buChar char="v"/>
            </a:pPr>
            <a:endParaRPr lang="en-US" sz="2000" dirty="0">
              <a:solidFill>
                <a:srgbClr val="002060"/>
              </a:solidFill>
              <a:effectLst>
                <a:outerShdw blurRad="38100" dist="38100" dir="2700000" algn="tl">
                  <a:srgbClr val="000000">
                    <a:alpha val="43137"/>
                  </a:srgbClr>
                </a:outerShdw>
              </a:effectLst>
            </a:endParaRPr>
          </a:p>
          <a:p>
            <a:pPr marL="0" indent="0" algn="l" rtl="0">
              <a:buNone/>
            </a:pPr>
            <a:r>
              <a:rPr lang="en-US" sz="2000" b="1" u="sng" dirty="0">
                <a:solidFill>
                  <a:srgbClr val="002060"/>
                </a:solidFill>
                <a:effectLst>
                  <a:outerShdw blurRad="38100" dist="38100" dir="2700000" algn="tl">
                    <a:srgbClr val="000000">
                      <a:alpha val="43137"/>
                    </a:srgbClr>
                  </a:outerShdw>
                </a:effectLst>
              </a:rPr>
              <a:t>Sub-objectives</a:t>
            </a:r>
          </a:p>
          <a:p>
            <a:pPr algn="l" rtl="0">
              <a:buFont typeface="Wingdings" panose="05000000000000000000" pitchFamily="2" charset="2"/>
              <a:buChar char="v"/>
            </a:pPr>
            <a:r>
              <a:rPr lang="en-US" sz="2000" dirty="0">
                <a:solidFill>
                  <a:srgbClr val="002060"/>
                </a:solidFill>
                <a:effectLst>
                  <a:outerShdw blurRad="38100" dist="38100" dir="2700000" algn="tl">
                    <a:srgbClr val="000000">
                      <a:alpha val="43137"/>
                    </a:srgbClr>
                  </a:outerShdw>
                </a:effectLst>
              </a:rPr>
              <a:t>elaborating the various definitions of geopolitics and geostrategy and their implications on National Defense</a:t>
            </a:r>
          </a:p>
          <a:p>
            <a:pPr algn="l" rtl="0">
              <a:buFont typeface="Wingdings" panose="05000000000000000000" pitchFamily="2" charset="2"/>
              <a:buChar char="v"/>
            </a:pPr>
            <a:r>
              <a:rPr lang="en-US" sz="2000" dirty="0">
                <a:solidFill>
                  <a:srgbClr val="002060"/>
                </a:solidFill>
                <a:effectLst>
                  <a:outerShdw blurRad="38100" dist="38100" dir="2700000" algn="tl">
                    <a:srgbClr val="000000">
                      <a:alpha val="43137"/>
                    </a:srgbClr>
                  </a:outerShdw>
                </a:effectLst>
              </a:rPr>
              <a:t>Acknowledgment of the changes that have taken place in the study and research of these areas and in issues that are influenced by geographical considerations in National Defense.</a:t>
            </a:r>
          </a:p>
          <a:p>
            <a:pPr algn="l" rtl="0">
              <a:buFont typeface="Wingdings" panose="05000000000000000000" pitchFamily="2" charset="2"/>
              <a:buChar char="v"/>
            </a:pPr>
            <a:r>
              <a:rPr lang="en-US" sz="2000" dirty="0">
                <a:solidFill>
                  <a:srgbClr val="002060"/>
                </a:solidFill>
                <a:effectLst>
                  <a:outerShdw blurRad="38100" dist="38100" dir="2700000" algn="tl">
                    <a:srgbClr val="000000">
                      <a:alpha val="43137"/>
                    </a:srgbClr>
                  </a:outerShdw>
                </a:effectLst>
              </a:rPr>
              <a:t>Understanding the relationship between international relations, political science, national security policy, history, political and economic geography, geopolitics and geostrategy.</a:t>
            </a:r>
          </a:p>
          <a:p>
            <a:pPr algn="l" rtl="0">
              <a:buFont typeface="Wingdings" panose="05000000000000000000" pitchFamily="2" charset="2"/>
              <a:buChar char="v"/>
            </a:pPr>
            <a:r>
              <a:rPr lang="en-US" sz="2000" dirty="0">
                <a:solidFill>
                  <a:srgbClr val="002060"/>
                </a:solidFill>
                <a:effectLst>
                  <a:outerShdw blurRad="38100" dist="38100" dir="2700000" algn="tl">
                    <a:srgbClr val="000000">
                      <a:alpha val="43137"/>
                    </a:srgbClr>
                  </a:outerShdw>
                </a:effectLst>
              </a:rPr>
              <a:t>Creating  awareness to the geostrategic implications of contemporary international issues in geographical dimensions such as space, energy and the sea.</a:t>
            </a:r>
            <a:endParaRPr lang="he-IL" sz="20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3632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20ED90C-FF25-4E1E-AEED-8567E589AE29}"/>
              </a:ext>
            </a:extLst>
          </p:cNvPr>
          <p:cNvSpPr>
            <a:spLocks noGrp="1"/>
          </p:cNvSpPr>
          <p:nvPr>
            <p:ph type="title"/>
          </p:nvPr>
        </p:nvSpPr>
        <p:spPr>
          <a:xfrm>
            <a:off x="609600" y="274638"/>
            <a:ext cx="10972800" cy="602817"/>
          </a:xfrm>
        </p:spPr>
        <p:txBody>
          <a:bodyPr/>
          <a:lstStyle/>
          <a:p>
            <a:r>
              <a:rPr lang="en-US" b="1" dirty="0">
                <a:solidFill>
                  <a:srgbClr val="C00000"/>
                </a:solidFill>
                <a:effectLst>
                  <a:outerShdw blurRad="38100" dist="38100" dir="2700000" algn="tl">
                    <a:srgbClr val="000000">
                      <a:alpha val="43137"/>
                    </a:srgbClr>
                  </a:outerShdw>
                </a:effectLst>
              </a:rPr>
              <a:t>What is a Geographer? </a:t>
            </a:r>
            <a:endParaRPr lang="he-IL" b="1" dirty="0">
              <a:solidFill>
                <a:srgbClr val="C00000"/>
              </a:solidFill>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792F705C-D23A-4D52-99F2-96270E842529}"/>
              </a:ext>
            </a:extLst>
          </p:cNvPr>
          <p:cNvSpPr>
            <a:spLocks noGrp="1"/>
          </p:cNvSpPr>
          <p:nvPr>
            <p:ph idx="1"/>
          </p:nvPr>
        </p:nvSpPr>
        <p:spPr>
          <a:xfrm>
            <a:off x="498764" y="877455"/>
            <a:ext cx="11083636" cy="5705907"/>
          </a:xfrm>
        </p:spPr>
        <p:txBody>
          <a:bodyPr/>
          <a:lstStyle/>
          <a:p>
            <a:pPr marL="0" indent="0" algn="l" rtl="0">
              <a:buNone/>
            </a:pPr>
            <a:endParaRPr lang="en-US" sz="2400" dirty="0">
              <a:solidFill>
                <a:srgbClr val="002060"/>
              </a:solidFill>
              <a:effectLst>
                <a:outerShdw blurRad="38100" dist="38100" dir="2700000" algn="tl">
                  <a:srgbClr val="000000">
                    <a:alpha val="43137"/>
                  </a:srgbClr>
                </a:outerShdw>
              </a:effectLst>
            </a:endParaRPr>
          </a:p>
          <a:p>
            <a:pPr marL="0" indent="0" algn="l" rtl="0">
              <a:buNone/>
            </a:pPr>
            <a:r>
              <a:rPr lang="en-US" sz="2400" dirty="0">
                <a:solidFill>
                  <a:srgbClr val="002060"/>
                </a:solidFill>
                <a:effectLst>
                  <a:outerShdw blurRad="38100" dist="38100" dir="2700000" algn="tl">
                    <a:srgbClr val="000000">
                      <a:alpha val="43137"/>
                    </a:srgbClr>
                  </a:outerShdw>
                </a:effectLst>
              </a:rPr>
              <a:t>"Where are you from?" The old man asked him.</a:t>
            </a:r>
          </a:p>
          <a:p>
            <a:pPr marL="0" indent="0" algn="l" rtl="0">
              <a:buNone/>
            </a:pPr>
            <a:r>
              <a:rPr lang="en-US" sz="2400" dirty="0">
                <a:solidFill>
                  <a:srgbClr val="002060"/>
                </a:solidFill>
                <a:effectLst>
                  <a:outerShdw blurRad="38100" dist="38100" dir="2700000" algn="tl">
                    <a:srgbClr val="000000">
                      <a:alpha val="43137"/>
                    </a:srgbClr>
                  </a:outerShdw>
                </a:effectLst>
              </a:rPr>
              <a:t>"What is this big book?" The little prince asked, "What are you doing?"</a:t>
            </a:r>
          </a:p>
          <a:p>
            <a:pPr marL="0" indent="0" algn="l" rtl="0">
              <a:buNone/>
            </a:pPr>
            <a:r>
              <a:rPr lang="en-US" sz="2400" dirty="0">
                <a:solidFill>
                  <a:srgbClr val="002060"/>
                </a:solidFill>
                <a:effectLst>
                  <a:outerShdw blurRad="38100" dist="38100" dir="2700000" algn="tl">
                    <a:srgbClr val="000000">
                      <a:alpha val="43137"/>
                    </a:srgbClr>
                  </a:outerShdw>
                </a:effectLst>
              </a:rPr>
              <a:t>"I am a geographer," the old man replied.</a:t>
            </a:r>
          </a:p>
          <a:p>
            <a:pPr marL="0" indent="0" algn="l" rtl="0">
              <a:buNone/>
            </a:pPr>
            <a:r>
              <a:rPr lang="en-US" sz="2400" dirty="0">
                <a:solidFill>
                  <a:srgbClr val="002060"/>
                </a:solidFill>
                <a:effectLst>
                  <a:outerShdw blurRad="38100" dist="38100" dir="2700000" algn="tl">
                    <a:srgbClr val="000000">
                      <a:alpha val="43137"/>
                    </a:srgbClr>
                  </a:outerShdw>
                </a:effectLst>
              </a:rPr>
              <a:t> "What does a geographer mean?" Asked the little prince. </a:t>
            </a:r>
          </a:p>
          <a:p>
            <a:pPr marL="0" indent="0" algn="l" rtl="0">
              <a:buNone/>
            </a:pPr>
            <a:r>
              <a:rPr lang="en-US" sz="2400" dirty="0">
                <a:solidFill>
                  <a:srgbClr val="002060"/>
                </a:solidFill>
                <a:effectLst>
                  <a:outerShdw blurRad="38100" dist="38100" dir="2700000" algn="tl">
                    <a:srgbClr val="000000">
                      <a:alpha val="43137"/>
                    </a:srgbClr>
                  </a:outerShdw>
                </a:effectLst>
              </a:rPr>
              <a:t>"A geographer is a person with an extensive education, </a:t>
            </a:r>
          </a:p>
          <a:p>
            <a:pPr marL="0" indent="0" algn="l" rtl="0">
              <a:buNone/>
            </a:pPr>
            <a:r>
              <a:rPr lang="en-US" sz="2400" dirty="0">
                <a:solidFill>
                  <a:srgbClr val="002060"/>
                </a:solidFill>
                <a:effectLst>
                  <a:outerShdw blurRad="38100" dist="38100" dir="2700000" algn="tl">
                    <a:srgbClr val="000000">
                      <a:alpha val="43137"/>
                    </a:srgbClr>
                  </a:outerShdw>
                </a:effectLst>
              </a:rPr>
              <a:t>     who knows the place of all the seas, rivers, cities,</a:t>
            </a:r>
          </a:p>
          <a:p>
            <a:pPr marL="0" indent="0" algn="l" rtl="0">
              <a:buNone/>
            </a:pPr>
            <a:r>
              <a:rPr lang="en-US" sz="2400" dirty="0">
                <a:solidFill>
                  <a:srgbClr val="002060"/>
                </a:solidFill>
                <a:effectLst>
                  <a:outerShdw blurRad="38100" dist="38100" dir="2700000" algn="tl">
                    <a:srgbClr val="000000">
                      <a:alpha val="43137"/>
                    </a:srgbClr>
                  </a:outerShdw>
                </a:effectLst>
              </a:rPr>
              <a:t>     mountains and deserts.“</a:t>
            </a:r>
          </a:p>
          <a:p>
            <a:pPr marL="0" indent="0" algn="l" rtl="0">
              <a:buNone/>
            </a:pPr>
            <a:r>
              <a:rPr lang="en-US" sz="2400" dirty="0">
                <a:solidFill>
                  <a:srgbClr val="002060"/>
                </a:solidFill>
                <a:effectLst>
                  <a:outerShdw blurRad="38100" dist="38100" dir="2700000" algn="tl">
                    <a:srgbClr val="000000">
                      <a:alpha val="43137"/>
                    </a:srgbClr>
                  </a:outerShdw>
                </a:effectLst>
              </a:rPr>
              <a:t> "It's very interesting," said the little prince,</a:t>
            </a:r>
          </a:p>
          <a:p>
            <a:pPr marL="0" indent="0" algn="l" rtl="0">
              <a:buNone/>
            </a:pPr>
            <a:r>
              <a:rPr lang="en-US" sz="2400" dirty="0">
                <a:solidFill>
                  <a:srgbClr val="002060"/>
                </a:solidFill>
                <a:effectLst>
                  <a:outerShdw blurRad="38100" dist="38100" dir="2700000" algn="tl">
                    <a:srgbClr val="000000">
                      <a:alpha val="43137"/>
                    </a:srgbClr>
                  </a:outerShdw>
                </a:effectLst>
              </a:rPr>
              <a:t> "</a:t>
            </a:r>
            <a:r>
              <a:rPr lang="en-US" sz="2400" dirty="0">
                <a:solidFill>
                  <a:srgbClr val="002060"/>
                </a:solidFill>
                <a:effectLst>
                  <a:outerShdw blurRad="38100" dist="38100" dir="2700000" algn="tl">
                    <a:srgbClr val="000000">
                      <a:alpha val="43137"/>
                    </a:srgbClr>
                  </a:outerShdw>
                </a:effectLst>
                <a:highlight>
                  <a:srgbClr val="FFFF00"/>
                </a:highlight>
              </a:rPr>
              <a:t>at last a true professional!</a:t>
            </a:r>
            <a:endParaRPr lang="he-IL" sz="2400" dirty="0">
              <a:solidFill>
                <a:srgbClr val="002060"/>
              </a:solidFill>
              <a:effectLst>
                <a:outerShdw blurRad="38100" dist="38100" dir="2700000" algn="tl">
                  <a:srgbClr val="000000">
                    <a:alpha val="43137"/>
                  </a:srgbClr>
                </a:outerShdw>
              </a:effectLst>
              <a:highlight>
                <a:srgbClr val="FFFF00"/>
              </a:highlight>
            </a:endParaRPr>
          </a:p>
        </p:txBody>
      </p:sp>
      <p:pic>
        <p:nvPicPr>
          <p:cNvPr id="5" name="תמונה 4">
            <a:extLst>
              <a:ext uri="{FF2B5EF4-FFF2-40B4-BE49-F238E27FC236}">
                <a16:creationId xmlns:a16="http://schemas.microsoft.com/office/drawing/2014/main" id="{9D5D255C-92FD-4A6A-8560-08F6C90F0A71}"/>
              </a:ext>
            </a:extLst>
          </p:cNvPr>
          <p:cNvPicPr>
            <a:picLocks noChangeAspect="1"/>
          </p:cNvPicPr>
          <p:nvPr/>
        </p:nvPicPr>
        <p:blipFill>
          <a:blip r:embed="rId2"/>
          <a:stretch>
            <a:fillRect/>
          </a:stretch>
        </p:blipFill>
        <p:spPr>
          <a:xfrm>
            <a:off x="7718299" y="3536445"/>
            <a:ext cx="3974937" cy="2804403"/>
          </a:xfrm>
          <a:prstGeom prst="rect">
            <a:avLst/>
          </a:prstGeom>
        </p:spPr>
      </p:pic>
    </p:spTree>
    <p:extLst>
      <p:ext uri="{BB962C8B-B14F-4D97-AF65-F5344CB8AC3E}">
        <p14:creationId xmlns:p14="http://schemas.microsoft.com/office/powerpoint/2010/main" val="1439472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כותרת 1">
            <a:extLst>
              <a:ext uri="{FF2B5EF4-FFF2-40B4-BE49-F238E27FC236}">
                <a16:creationId xmlns:a16="http://schemas.microsoft.com/office/drawing/2014/main" id="{97EFA38E-846B-48C9-BFB0-048522305ABE}"/>
              </a:ext>
            </a:extLst>
          </p:cNvPr>
          <p:cNvSpPr>
            <a:spLocks noGrp="1" noChangeArrowheads="1"/>
          </p:cNvSpPr>
          <p:nvPr>
            <p:ph type="title"/>
          </p:nvPr>
        </p:nvSpPr>
        <p:spPr/>
        <p:txBody>
          <a:bodyPr/>
          <a:lstStyle/>
          <a:p>
            <a:pPr eaLnBrk="1" hangingPunct="1"/>
            <a:r>
              <a:rPr lang="en-US" altLang="he-IL" b="1" dirty="0">
                <a:solidFill>
                  <a:srgbClr val="A50021"/>
                </a:solidFill>
                <a:effectLst>
                  <a:outerShdw blurRad="38100" dist="38100" dir="2700000" algn="tl">
                    <a:srgbClr val="000000">
                      <a:alpha val="43137"/>
                    </a:srgbClr>
                  </a:outerShdw>
                </a:effectLst>
              </a:rPr>
              <a:t>On the nature of Geography</a:t>
            </a:r>
            <a:endParaRPr lang="he-IL" altLang="he-IL" b="1" dirty="0">
              <a:solidFill>
                <a:srgbClr val="A50021"/>
              </a:solidFill>
              <a:effectLst>
                <a:outerShdw blurRad="38100" dist="38100" dir="2700000" algn="tl">
                  <a:srgbClr val="000000">
                    <a:alpha val="43137"/>
                  </a:srgbClr>
                </a:outerShdw>
              </a:effectLst>
            </a:endParaRPr>
          </a:p>
        </p:txBody>
      </p:sp>
      <p:sp>
        <p:nvSpPr>
          <p:cNvPr id="4099" name="מציין מיקום תוכן 2">
            <a:extLst>
              <a:ext uri="{FF2B5EF4-FFF2-40B4-BE49-F238E27FC236}">
                <a16:creationId xmlns:a16="http://schemas.microsoft.com/office/drawing/2014/main" id="{F37EF332-A7FA-4CEB-BA71-BBAE1810890C}"/>
              </a:ext>
            </a:extLst>
          </p:cNvPr>
          <p:cNvSpPr>
            <a:spLocks noGrp="1" noChangeArrowheads="1"/>
          </p:cNvSpPr>
          <p:nvPr>
            <p:ph idx="1"/>
          </p:nvPr>
        </p:nvSpPr>
        <p:spPr/>
        <p:txBody>
          <a:bodyPr/>
          <a:lstStyle/>
          <a:p>
            <a:pPr marL="0" indent="0" algn="l" rtl="0" eaLnBrk="1" hangingPunct="1">
              <a:buNone/>
            </a:pPr>
            <a:r>
              <a:rPr lang="en-US" sz="2800" dirty="0">
                <a:solidFill>
                  <a:srgbClr val="002060"/>
                </a:solidFill>
                <a:effectLst>
                  <a:outerShdw blurRad="38100" dist="38100" dir="2700000" algn="tl">
                    <a:srgbClr val="000000">
                      <a:alpha val="43137"/>
                    </a:srgbClr>
                  </a:outerShdw>
                </a:effectLst>
                <a:latin typeface="GeographEditWeb"/>
              </a:rPr>
              <a:t>Geography is the study of places and the relationships between people and their environments. Geographers explore both the physical properties of Earth’s surface and the human societies spread across it. They also examine how human culture interacts with the natural environment and the way that locations and places can have an impact on people. Geography seeks to understand:</a:t>
            </a:r>
          </a:p>
          <a:p>
            <a:pPr algn="l" rtl="0" eaLnBrk="1" hangingPunct="1">
              <a:buFont typeface="Wingdings" panose="05000000000000000000" pitchFamily="2" charset="2"/>
              <a:buChar char="v"/>
            </a:pPr>
            <a:r>
              <a:rPr lang="en-US" sz="2800" dirty="0">
                <a:solidFill>
                  <a:srgbClr val="002060"/>
                </a:solidFill>
                <a:effectLst>
                  <a:outerShdw blurRad="38100" dist="38100" dir="2700000" algn="tl">
                    <a:srgbClr val="000000">
                      <a:alpha val="43137"/>
                    </a:srgbClr>
                  </a:outerShdw>
                </a:effectLst>
                <a:latin typeface="GeographEditWeb"/>
              </a:rPr>
              <a:t>where things are found?</a:t>
            </a:r>
          </a:p>
          <a:p>
            <a:pPr algn="l" rtl="0" eaLnBrk="1" hangingPunct="1">
              <a:buFont typeface="Wingdings" panose="05000000000000000000" pitchFamily="2" charset="2"/>
              <a:buChar char="v"/>
            </a:pPr>
            <a:r>
              <a:rPr lang="en-US" sz="2800" dirty="0">
                <a:solidFill>
                  <a:srgbClr val="002060"/>
                </a:solidFill>
                <a:effectLst>
                  <a:outerShdw blurRad="38100" dist="38100" dir="2700000" algn="tl">
                    <a:srgbClr val="000000">
                      <a:alpha val="43137"/>
                    </a:srgbClr>
                  </a:outerShdw>
                </a:effectLst>
                <a:latin typeface="GeographEditWeb"/>
              </a:rPr>
              <a:t> why they are there?</a:t>
            </a:r>
          </a:p>
          <a:p>
            <a:pPr algn="l" rtl="0" eaLnBrk="1" hangingPunct="1">
              <a:buFont typeface="Wingdings" panose="05000000000000000000" pitchFamily="2" charset="2"/>
              <a:buChar char="v"/>
            </a:pPr>
            <a:r>
              <a:rPr lang="en-US" sz="2800" dirty="0">
                <a:solidFill>
                  <a:srgbClr val="002060"/>
                </a:solidFill>
                <a:effectLst>
                  <a:outerShdw blurRad="38100" dist="38100" dir="2700000" algn="tl">
                    <a:srgbClr val="000000">
                      <a:alpha val="43137"/>
                    </a:srgbClr>
                  </a:outerShdw>
                </a:effectLst>
                <a:latin typeface="GeographEditWeb"/>
              </a:rPr>
              <a:t>how they develop and change over time?</a:t>
            </a:r>
            <a:endParaRPr lang="he-IL" altLang="he-IL" sz="2800"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776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spcBef>
                <a:spcPct val="0"/>
              </a:spcBef>
              <a:spcAft>
                <a:spcPct val="0"/>
              </a:spcAft>
            </a:pPr>
            <a:endParaRPr lang="en-US" b="1">
              <a:solidFill>
                <a:srgbClr val="FFFFFF"/>
              </a:solidFill>
              <a:latin typeface="Arial"/>
              <a:cs typeface="Arial"/>
            </a:endParaRPr>
          </a:p>
        </p:txBody>
      </p:sp>
      <p:sp>
        <p:nvSpPr>
          <p:cNvPr id="2" name="כותרת 1">
            <a:extLst>
              <a:ext uri="{FF2B5EF4-FFF2-40B4-BE49-F238E27FC236}">
                <a16:creationId xmlns:a16="http://schemas.microsoft.com/office/drawing/2014/main" id="{28637808-0B6C-4C31-875B-5AEA9A81FD07}"/>
              </a:ext>
            </a:extLst>
          </p:cNvPr>
          <p:cNvSpPr>
            <a:spLocks noGrp="1"/>
          </p:cNvSpPr>
          <p:nvPr>
            <p:ph type="title"/>
          </p:nvPr>
        </p:nvSpPr>
        <p:spPr>
          <a:xfrm>
            <a:off x="1776664" y="606393"/>
            <a:ext cx="3116179" cy="5099083"/>
          </a:xfrm>
        </p:spPr>
        <p:txBody>
          <a:bodyPr>
            <a:normAutofit/>
          </a:bodyPr>
          <a:lstStyle/>
          <a:p>
            <a:r>
              <a:rPr lang="en-US" b="1" dirty="0">
                <a:solidFill>
                  <a:srgbClr val="FFFFFF"/>
                </a:solidFill>
                <a:effectLst>
                  <a:outerShdw blurRad="38100" dist="38100" dir="2700000" algn="tl">
                    <a:srgbClr val="000000">
                      <a:alpha val="43137"/>
                    </a:srgbClr>
                  </a:outerShdw>
                </a:effectLst>
              </a:rPr>
              <a:t>Links between geography and other disciplines</a:t>
            </a:r>
            <a:endParaRPr lang="he-IL" sz="4200" dirty="0">
              <a:solidFill>
                <a:srgbClr val="FFFFFF"/>
              </a:solidFill>
            </a:endParaRPr>
          </a:p>
        </p:txBody>
      </p:sp>
      <p:pic>
        <p:nvPicPr>
          <p:cNvPr id="3" name="תמונה 2">
            <a:extLst>
              <a:ext uri="{FF2B5EF4-FFF2-40B4-BE49-F238E27FC236}">
                <a16:creationId xmlns:a16="http://schemas.microsoft.com/office/drawing/2014/main" id="{D5E30462-1394-4689-8C69-1A47101E5344}"/>
              </a:ext>
            </a:extLst>
          </p:cNvPr>
          <p:cNvPicPr>
            <a:picLocks noChangeAspect="1"/>
          </p:cNvPicPr>
          <p:nvPr/>
        </p:nvPicPr>
        <p:blipFill>
          <a:blip r:embed="rId2"/>
          <a:stretch>
            <a:fillRect/>
          </a:stretch>
        </p:blipFill>
        <p:spPr>
          <a:xfrm>
            <a:off x="5191226" y="866587"/>
            <a:ext cx="5287910" cy="5155711"/>
          </a:xfrm>
          <a:prstGeom prst="rect">
            <a:avLst/>
          </a:prstGeom>
        </p:spPr>
      </p:pic>
    </p:spTree>
    <p:extLst>
      <p:ext uri="{BB962C8B-B14F-4D97-AF65-F5344CB8AC3E}">
        <p14:creationId xmlns:p14="http://schemas.microsoft.com/office/powerpoint/2010/main" val="3129457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rgbClr val="5C7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spcBef>
                <a:spcPct val="0"/>
              </a:spcBef>
              <a:spcAft>
                <a:spcPct val="0"/>
              </a:spcAft>
            </a:pPr>
            <a:endParaRPr lang="en-US" b="1">
              <a:solidFill>
                <a:srgbClr val="FFFFFF"/>
              </a:solidFill>
              <a:latin typeface="Arial"/>
              <a:cs typeface="Arial"/>
            </a:endParaRPr>
          </a:p>
        </p:txBody>
      </p:sp>
      <p:sp>
        <p:nvSpPr>
          <p:cNvPr id="2" name="כותרת 1">
            <a:extLst>
              <a:ext uri="{FF2B5EF4-FFF2-40B4-BE49-F238E27FC236}">
                <a16:creationId xmlns:a16="http://schemas.microsoft.com/office/drawing/2014/main" id="{20728D16-B884-479A-93FE-EF9FA7C1F0E6}"/>
              </a:ext>
            </a:extLst>
          </p:cNvPr>
          <p:cNvSpPr>
            <a:spLocks noGrp="1"/>
          </p:cNvSpPr>
          <p:nvPr>
            <p:ph type="title"/>
          </p:nvPr>
        </p:nvSpPr>
        <p:spPr>
          <a:xfrm>
            <a:off x="8126932" y="618682"/>
            <a:ext cx="2338937" cy="2653908"/>
          </a:xfrm>
        </p:spPr>
        <p:txBody>
          <a:bodyPr vert="horz" wrap="square" lIns="91440" tIns="45720" rIns="91440" bIns="45720" numCol="1" rtlCol="0" anchor="ctr" anchorCtr="0" compatLnSpc="1">
            <a:prstTxWarp prst="textNoShape">
              <a:avLst/>
            </a:prstTxWarp>
            <a:normAutofit/>
          </a:bodyPr>
          <a:lstStyle/>
          <a:p>
            <a:pPr algn="l" rtl="0" eaLnBrk="1" hangingPunct="1">
              <a:lnSpc>
                <a:spcPct val="90000"/>
              </a:lnSpc>
            </a:pPr>
            <a:br>
              <a:rPr lang="en-US" sz="3100" dirty="0">
                <a:solidFill>
                  <a:srgbClr val="FFFFFF"/>
                </a:solidFill>
              </a:rPr>
            </a:br>
            <a:br>
              <a:rPr lang="en-US" sz="3100" dirty="0">
                <a:solidFill>
                  <a:srgbClr val="FFFFFF"/>
                </a:solidFill>
              </a:rPr>
            </a:br>
            <a:r>
              <a:rPr lang="en-US" sz="3100" dirty="0">
                <a:solidFill>
                  <a:srgbClr val="FFFFFF"/>
                </a:solidFill>
              </a:rPr>
              <a:t> Regional Geography</a:t>
            </a:r>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94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spcBef>
                <a:spcPct val="0"/>
              </a:spcBef>
              <a:spcAft>
                <a:spcPct val="0"/>
              </a:spcAft>
            </a:pPr>
            <a:endParaRPr lang="en-US" b="1">
              <a:solidFill>
                <a:srgbClr val="FFFFFF"/>
              </a:solidFill>
              <a:latin typeface="Arial"/>
              <a:cs typeface="Arial"/>
            </a:endParaRPr>
          </a:p>
        </p:txBody>
      </p:sp>
      <p:pic>
        <p:nvPicPr>
          <p:cNvPr id="54274" name="Picture 2" descr="Topic 2: The Elements of Regional Geography">
            <a:extLst>
              <a:ext uri="{FF2B5EF4-FFF2-40B4-BE49-F238E27FC236}">
                <a16:creationId xmlns:a16="http://schemas.microsoft.com/office/drawing/2014/main" id="{3FC61C64-D7AC-4374-AD09-AB5409442D6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363" r="11839" b="1"/>
          <a:stretch/>
        </p:blipFill>
        <p:spPr bwMode="auto">
          <a:xfrm>
            <a:off x="2256188" y="783978"/>
            <a:ext cx="5372416"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655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9726967-5AA7-4653-A971-EF4A09F06179}"/>
              </a:ext>
            </a:extLst>
          </p:cNvPr>
          <p:cNvSpPr>
            <a:spLocks noGrp="1"/>
          </p:cNvSpPr>
          <p:nvPr>
            <p:ph type="title"/>
          </p:nvPr>
        </p:nvSpPr>
        <p:spPr/>
        <p:txBody>
          <a:bodyPr/>
          <a:lstStyle/>
          <a:p>
            <a:r>
              <a:rPr lang="en-US" b="1" dirty="0">
                <a:solidFill>
                  <a:srgbClr val="A50021"/>
                </a:solidFill>
                <a:effectLst>
                  <a:outerShdw blurRad="38100" dist="38100" dir="2700000" algn="tl">
                    <a:srgbClr val="000000">
                      <a:alpha val="43137"/>
                    </a:srgbClr>
                  </a:outerShdw>
                </a:effectLst>
              </a:rPr>
              <a:t>What is a region?</a:t>
            </a:r>
            <a:endParaRPr lang="he-IL" b="1" dirty="0">
              <a:solidFill>
                <a:srgbClr val="A50021"/>
              </a:solidFill>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9631E508-1CC6-44DC-9860-4361E247D1A7}"/>
              </a:ext>
            </a:extLst>
          </p:cNvPr>
          <p:cNvSpPr>
            <a:spLocks noGrp="1"/>
          </p:cNvSpPr>
          <p:nvPr>
            <p:ph idx="1"/>
          </p:nvPr>
        </p:nvSpPr>
        <p:spPr>
          <a:xfrm>
            <a:off x="1822384" y="1251284"/>
            <a:ext cx="8595359" cy="5014762"/>
          </a:xfrm>
        </p:spPr>
        <p:txBody>
          <a:bodyPr/>
          <a:lstStyle/>
          <a:p>
            <a:pPr algn="l" rtl="0">
              <a:buFont typeface="Wingdings" panose="05000000000000000000" pitchFamily="2" charset="2"/>
              <a:buChar char="v"/>
            </a:pPr>
            <a:r>
              <a:rPr lang="en-US" sz="2800" dirty="0">
                <a:solidFill>
                  <a:srgbClr val="002060"/>
                </a:solidFill>
                <a:effectLst>
                  <a:outerShdw blurRad="38100" dist="38100" dir="2700000" algn="tl">
                    <a:srgbClr val="000000">
                      <a:alpha val="43137"/>
                    </a:srgbClr>
                  </a:outerShdw>
                </a:effectLst>
                <a:latin typeface="Open Sans"/>
              </a:rPr>
              <a:t>A region is an area with a unique character that makes it different from other areas. </a:t>
            </a:r>
          </a:p>
          <a:p>
            <a:pPr algn="l" rtl="0">
              <a:buFont typeface="Wingdings" panose="05000000000000000000" pitchFamily="2" charset="2"/>
              <a:buChar char="v"/>
            </a:pPr>
            <a:r>
              <a:rPr lang="en-US" sz="2800" dirty="0">
                <a:solidFill>
                  <a:srgbClr val="002060"/>
                </a:solidFill>
                <a:effectLst>
                  <a:outerShdw blurRad="38100" dist="38100" dir="2700000" algn="tl">
                    <a:srgbClr val="000000">
                      <a:alpha val="43137"/>
                    </a:srgbClr>
                  </a:outerShdw>
                </a:effectLst>
                <a:latin typeface="Open Sans"/>
              </a:rPr>
              <a:t>The criteria that distinguish regions are natural/ physical attributes and human environment. </a:t>
            </a:r>
          </a:p>
          <a:p>
            <a:pPr algn="l" rtl="0">
              <a:buFont typeface="Wingdings" panose="05000000000000000000" pitchFamily="2" charset="2"/>
              <a:buChar char="v"/>
            </a:pPr>
            <a:r>
              <a:rPr lang="en-US" sz="2800" dirty="0">
                <a:solidFill>
                  <a:srgbClr val="002060"/>
                </a:solidFill>
                <a:effectLst>
                  <a:outerShdw blurRad="38100" dist="38100" dir="2700000" algn="tl">
                    <a:srgbClr val="000000">
                      <a:alpha val="43137"/>
                    </a:srgbClr>
                  </a:outerShdw>
                </a:effectLst>
                <a:latin typeface="Open Sans"/>
              </a:rPr>
              <a:t>Regions are complex and often blend into one another, with their borders sharing common characteristics and changing over time</a:t>
            </a:r>
          </a:p>
          <a:p>
            <a:pPr algn="l" rtl="0">
              <a:buFont typeface="Wingdings" panose="05000000000000000000" pitchFamily="2" charset="2"/>
              <a:buChar char="v"/>
            </a:pPr>
            <a:r>
              <a:rPr lang="en-US" sz="2800" dirty="0">
                <a:solidFill>
                  <a:srgbClr val="002060"/>
                </a:solidFill>
                <a:effectLst>
                  <a:outerShdw blurRad="38100" dist="38100" dir="2700000" algn="tl">
                    <a:srgbClr val="000000">
                      <a:alpha val="43137"/>
                    </a:srgbClr>
                  </a:outerShdw>
                </a:effectLst>
              </a:rPr>
              <a:t>Defining an area depends on the scale and freedom of the researcher</a:t>
            </a:r>
            <a:endParaRPr lang="he-IL" sz="28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9063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1A64EBA-3DA8-4FC5-B799-CDE01F6E610D}"/>
              </a:ext>
            </a:extLst>
          </p:cNvPr>
          <p:cNvSpPr>
            <a:spLocks noGrp="1"/>
          </p:cNvSpPr>
          <p:nvPr>
            <p:ph type="title"/>
          </p:nvPr>
        </p:nvSpPr>
        <p:spPr>
          <a:xfrm>
            <a:off x="1981200" y="274639"/>
            <a:ext cx="8229600" cy="543509"/>
          </a:xfrm>
        </p:spPr>
        <p:txBody>
          <a:bodyPr/>
          <a:lstStyle/>
          <a:p>
            <a:r>
              <a:rPr lang="en-US" sz="3600" b="1" dirty="0">
                <a:solidFill>
                  <a:srgbClr val="A50021"/>
                </a:solidFill>
                <a:effectLst>
                  <a:outerShdw blurRad="38100" dist="38100" dir="2700000" algn="tl">
                    <a:srgbClr val="000000">
                      <a:alpha val="43137"/>
                    </a:srgbClr>
                  </a:outerShdw>
                </a:effectLst>
              </a:rPr>
              <a:t>Political Geography</a:t>
            </a:r>
            <a:endParaRPr lang="he-IL" sz="3600" b="1" dirty="0">
              <a:solidFill>
                <a:srgbClr val="A50021"/>
              </a:solidFill>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DE619752-C132-4552-9E97-6F806BC084E6}"/>
              </a:ext>
            </a:extLst>
          </p:cNvPr>
          <p:cNvSpPr>
            <a:spLocks noGrp="1"/>
          </p:cNvSpPr>
          <p:nvPr>
            <p:ph idx="1"/>
          </p:nvPr>
        </p:nvSpPr>
        <p:spPr>
          <a:xfrm>
            <a:off x="1981200" y="972152"/>
            <a:ext cx="8465419" cy="6266046"/>
          </a:xfrm>
        </p:spPr>
        <p:txBody>
          <a:bodyPr/>
          <a:lstStyle/>
          <a:p>
            <a:pPr marL="0" indent="0" algn="l" rtl="0">
              <a:buNone/>
            </a:pPr>
            <a:r>
              <a:rPr lang="en-US" sz="2000" dirty="0">
                <a:solidFill>
                  <a:srgbClr val="002060"/>
                </a:solidFill>
                <a:effectLst>
                  <a:outerShdw blurRad="38100" dist="38100" dir="2700000" algn="tl">
                    <a:srgbClr val="000000">
                      <a:alpha val="43137"/>
                    </a:srgbClr>
                  </a:outerShdw>
                </a:effectLst>
              </a:rPr>
              <a:t>Political geography deals with issues that are at the meeting point between geography and politics.</a:t>
            </a:r>
          </a:p>
          <a:p>
            <a:pPr algn="l" rtl="0">
              <a:buFont typeface="Wingdings" panose="05000000000000000000" pitchFamily="2" charset="2"/>
              <a:buChar char="v"/>
            </a:pPr>
            <a:endParaRPr lang="en-US" sz="2000" dirty="0">
              <a:solidFill>
                <a:srgbClr val="002060"/>
              </a:solidFill>
              <a:effectLst>
                <a:outerShdw blurRad="38100" dist="38100" dir="2700000" algn="tl">
                  <a:srgbClr val="000000">
                    <a:alpha val="43137"/>
                  </a:srgbClr>
                </a:outerShdw>
              </a:effectLst>
            </a:endParaRPr>
          </a:p>
          <a:p>
            <a:pPr algn="l" rtl="0">
              <a:buFont typeface="Wingdings" panose="05000000000000000000" pitchFamily="2" charset="2"/>
              <a:buChar char="v"/>
            </a:pPr>
            <a:r>
              <a:rPr lang="en-US" sz="2000" b="1" dirty="0">
                <a:solidFill>
                  <a:srgbClr val="002060"/>
                </a:solidFill>
                <a:effectLst>
                  <a:outerShdw blurRad="38100" dist="38100" dir="2700000" algn="tl">
                    <a:srgbClr val="000000">
                      <a:alpha val="43137"/>
                    </a:srgbClr>
                  </a:outerShdw>
                </a:effectLst>
              </a:rPr>
              <a:t>At the international level:</a:t>
            </a:r>
          </a:p>
          <a:p>
            <a:pPr marL="0" indent="0" algn="l" rtl="0">
              <a:buNone/>
            </a:pPr>
            <a:r>
              <a:rPr lang="en-US" sz="2000" dirty="0">
                <a:solidFill>
                  <a:srgbClr val="002060"/>
                </a:solidFill>
                <a:effectLst>
                  <a:outerShdw blurRad="38100" dist="38100" dir="2700000" algn="tl">
                    <a:srgbClr val="000000">
                      <a:alpha val="43137"/>
                    </a:srgbClr>
                  </a:outerShdw>
                </a:effectLst>
              </a:rPr>
              <a:t>The Impact of Geography on Political Relations between Countries, International Organizations, Official Organization of Countries on a Geographical Basis Formally (e.g. EU) or not (e.g. Third World Countries)</a:t>
            </a:r>
          </a:p>
          <a:p>
            <a:pPr algn="l" rtl="0">
              <a:buFont typeface="Wingdings" panose="05000000000000000000" pitchFamily="2" charset="2"/>
              <a:buChar char="v"/>
            </a:pPr>
            <a:r>
              <a:rPr lang="en-US" sz="2000" b="1" dirty="0">
                <a:solidFill>
                  <a:srgbClr val="002060"/>
                </a:solidFill>
                <a:effectLst>
                  <a:outerShdw blurRad="38100" dist="38100" dir="2700000" algn="tl">
                    <a:srgbClr val="000000">
                      <a:alpha val="43137"/>
                    </a:srgbClr>
                  </a:outerShdw>
                </a:effectLst>
              </a:rPr>
              <a:t>The political arena:</a:t>
            </a:r>
          </a:p>
          <a:p>
            <a:pPr marL="0" indent="0" algn="l" rtl="0">
              <a:buNone/>
            </a:pPr>
            <a:r>
              <a:rPr lang="en-US" sz="2000" dirty="0">
                <a:solidFill>
                  <a:srgbClr val="002060"/>
                </a:solidFill>
                <a:effectLst>
                  <a:outerShdw blurRad="38100" dist="38100" dir="2700000" algn="tl">
                    <a:srgbClr val="000000">
                      <a:alpha val="43137"/>
                    </a:srgbClr>
                  </a:outerShdw>
                </a:effectLst>
              </a:rPr>
              <a:t>The impact of geography on intra-state political affairs: the functional-geographical structure of a state and its division into administrative regions; The interrelationship between the system of government and the people; The impact of a state's geographical conditions on the ideologies of its citizens; Mapping election results </a:t>
            </a:r>
          </a:p>
          <a:p>
            <a:pPr algn="l" rtl="0">
              <a:buFont typeface="Wingdings" panose="05000000000000000000" pitchFamily="2" charset="2"/>
              <a:buChar char="v"/>
            </a:pPr>
            <a:r>
              <a:rPr lang="en-US" sz="2000" b="1" dirty="0">
                <a:solidFill>
                  <a:srgbClr val="002060"/>
                </a:solidFill>
                <a:effectLst>
                  <a:outerShdw blurRad="38100" dist="38100" dir="2700000" algn="tl">
                    <a:srgbClr val="000000">
                      <a:alpha val="43137"/>
                    </a:srgbClr>
                  </a:outerShdw>
                </a:effectLst>
              </a:rPr>
              <a:t>The regional-local level</a:t>
            </a:r>
          </a:p>
          <a:p>
            <a:pPr marL="0" indent="0" algn="l" rtl="0">
              <a:buNone/>
            </a:pPr>
            <a:r>
              <a:rPr lang="en-US" sz="2000" dirty="0">
                <a:solidFill>
                  <a:srgbClr val="002060"/>
                </a:solidFill>
                <a:effectLst>
                  <a:outerShdw blurRad="38100" dist="38100" dir="2700000" algn="tl">
                    <a:srgbClr val="000000">
                      <a:alpha val="43137"/>
                    </a:srgbClr>
                  </a:outerShdw>
                </a:effectLst>
              </a:rPr>
              <a:t>Core-periphery relations, the impact of politics on planning, resource allocation and landscape design</a:t>
            </a:r>
            <a:endParaRPr lang="he-IL" sz="20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3127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08E3862-10DE-4B9D-9C81-A45C118968EB}"/>
              </a:ext>
            </a:extLst>
          </p:cNvPr>
          <p:cNvSpPr>
            <a:spLocks noGrp="1"/>
          </p:cNvSpPr>
          <p:nvPr>
            <p:ph type="title"/>
          </p:nvPr>
        </p:nvSpPr>
        <p:spPr/>
        <p:txBody>
          <a:bodyPr/>
          <a:lstStyle/>
          <a:p>
            <a:r>
              <a:rPr lang="en-US" b="1" dirty="0">
                <a:solidFill>
                  <a:srgbClr val="A50021"/>
                </a:solidFill>
                <a:effectLst>
                  <a:outerShdw blurRad="38100" dist="38100" dir="2700000" algn="tl">
                    <a:srgbClr val="000000">
                      <a:alpha val="43137"/>
                    </a:srgbClr>
                  </a:outerShdw>
                </a:effectLst>
              </a:rPr>
              <a:t>So what is Geopolitics?</a:t>
            </a:r>
            <a:endParaRPr lang="he-IL" b="1" dirty="0">
              <a:solidFill>
                <a:srgbClr val="A50021"/>
              </a:solidFill>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7EB45477-2DB2-4387-9C3D-ADF99BF8F619}"/>
              </a:ext>
            </a:extLst>
          </p:cNvPr>
          <p:cNvSpPr>
            <a:spLocks noGrp="1"/>
          </p:cNvSpPr>
          <p:nvPr>
            <p:ph idx="1"/>
          </p:nvPr>
        </p:nvSpPr>
        <p:spPr>
          <a:xfrm>
            <a:off x="1981200" y="1600200"/>
            <a:ext cx="8229600" cy="4983162"/>
          </a:xfrm>
        </p:spPr>
        <p:txBody>
          <a:bodyPr/>
          <a:lstStyle/>
          <a:p>
            <a:pPr algn="l" rtl="0">
              <a:buFont typeface="Wingdings" panose="05000000000000000000" pitchFamily="2" charset="2"/>
              <a:buChar char="v"/>
            </a:pPr>
            <a:r>
              <a:rPr lang="en-US" sz="2400" dirty="0">
                <a:solidFill>
                  <a:srgbClr val="002060"/>
                </a:solidFill>
                <a:effectLst>
                  <a:outerShdw blurRad="38100" dist="38100" dir="2700000" algn="tl">
                    <a:srgbClr val="000000">
                      <a:alpha val="43137"/>
                    </a:srgbClr>
                  </a:outerShdw>
                </a:effectLst>
              </a:rPr>
              <a:t>Exploring the impact of geography (human and physical) on politics and international relations.</a:t>
            </a:r>
          </a:p>
          <a:p>
            <a:pPr algn="l" rtl="0">
              <a:buFont typeface="Wingdings" panose="05000000000000000000" pitchFamily="2" charset="2"/>
              <a:buChar char="v"/>
            </a:pPr>
            <a:r>
              <a:rPr lang="en-US" sz="2400" dirty="0">
                <a:solidFill>
                  <a:srgbClr val="002060"/>
                </a:solidFill>
                <a:effectLst>
                  <a:outerShdw blurRad="38100" dist="38100" dir="2700000" algn="tl">
                    <a:srgbClr val="000000">
                      <a:alpha val="43137"/>
                    </a:srgbClr>
                  </a:outerShdw>
                </a:effectLst>
              </a:rPr>
              <a:t>A method for studying foreign policy to </a:t>
            </a:r>
            <a:r>
              <a:rPr lang="en-US" sz="2400" b="1" dirty="0">
                <a:solidFill>
                  <a:srgbClr val="7030A0"/>
                </a:solidFill>
                <a:effectLst>
                  <a:outerShdw blurRad="38100" dist="38100" dir="2700000" algn="tl">
                    <a:srgbClr val="000000">
                      <a:alpha val="43137"/>
                    </a:srgbClr>
                  </a:outerShdw>
                </a:effectLst>
              </a:rPr>
              <a:t>understand, explain and predict international political behavior</a:t>
            </a:r>
            <a:r>
              <a:rPr lang="en-US" sz="2400" dirty="0">
                <a:solidFill>
                  <a:srgbClr val="002060"/>
                </a:solidFill>
                <a:effectLst>
                  <a:outerShdw blurRad="38100" dist="38100" dir="2700000" algn="tl">
                    <a:srgbClr val="000000">
                      <a:alpha val="43137"/>
                    </a:srgbClr>
                  </a:outerShdw>
                </a:effectLst>
              </a:rPr>
              <a:t> using geographical variables.</a:t>
            </a:r>
          </a:p>
          <a:p>
            <a:pPr algn="l" rtl="0">
              <a:buFont typeface="Wingdings" panose="05000000000000000000" pitchFamily="2" charset="2"/>
              <a:buChar char="v"/>
            </a:pPr>
            <a:r>
              <a:rPr lang="en-US" sz="2400" dirty="0">
                <a:solidFill>
                  <a:srgbClr val="002060"/>
                </a:solidFill>
                <a:effectLst>
                  <a:outerShdw blurRad="38100" dist="38100" dir="2700000" algn="tl">
                    <a:srgbClr val="000000">
                      <a:alpha val="43137"/>
                    </a:srgbClr>
                  </a:outerShdw>
                </a:effectLst>
              </a:rPr>
              <a:t>Geopolitics focuses on a political force linked to the geographical space combined with the study of diplomatic history.</a:t>
            </a:r>
          </a:p>
          <a:p>
            <a:pPr algn="l" rtl="0">
              <a:buFont typeface="Wingdings" panose="05000000000000000000" pitchFamily="2" charset="2"/>
              <a:buChar char="v"/>
            </a:pPr>
            <a:r>
              <a:rPr lang="en-US" sz="2400" dirty="0">
                <a:solidFill>
                  <a:srgbClr val="002060"/>
                </a:solidFill>
                <a:effectLst>
                  <a:outerShdw blurRad="38100" dist="38100" dir="2700000" algn="tl">
                    <a:srgbClr val="000000">
                      <a:alpha val="43137"/>
                    </a:srgbClr>
                  </a:outerShdw>
                </a:effectLst>
              </a:rPr>
              <a:t>Geopolitics deals with the relationship between the interests of international political factors focused on </a:t>
            </a:r>
            <a:r>
              <a:rPr lang="en-US" sz="2400" b="1" dirty="0">
                <a:solidFill>
                  <a:srgbClr val="7030A0"/>
                </a:solidFill>
                <a:effectLst>
                  <a:outerShdw blurRad="38100" dist="38100" dir="2700000" algn="tl">
                    <a:srgbClr val="000000">
                      <a:alpha val="43137"/>
                    </a:srgbClr>
                  </a:outerShdw>
                </a:effectLst>
              </a:rPr>
              <a:t>region, space or geographical element </a:t>
            </a:r>
            <a:r>
              <a:rPr lang="en-US" sz="2400" dirty="0">
                <a:solidFill>
                  <a:srgbClr val="002060"/>
                </a:solidFill>
                <a:effectLst>
                  <a:outerShdw blurRad="38100" dist="38100" dir="2700000" algn="tl">
                    <a:srgbClr val="000000">
                      <a:alpha val="43137"/>
                    </a:srgbClr>
                  </a:outerShdw>
                </a:effectLst>
              </a:rPr>
              <a:t>that create a </a:t>
            </a:r>
            <a:r>
              <a:rPr lang="en-US" sz="2400" b="1" dirty="0">
                <a:solidFill>
                  <a:srgbClr val="7030A0"/>
                </a:solidFill>
                <a:effectLst>
                  <a:outerShdw blurRad="38100" dist="38100" dir="2700000" algn="tl">
                    <a:srgbClr val="000000">
                      <a:alpha val="43137"/>
                    </a:srgbClr>
                  </a:outerShdw>
                </a:effectLst>
              </a:rPr>
              <a:t>geopolitical system</a:t>
            </a:r>
            <a:endParaRPr lang="he-IL" sz="24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354899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altLang="he-IL"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altLang="he-IL"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TotalTime>
  <Words>1612</Words>
  <Application>Microsoft Office PowerPoint</Application>
  <PresentationFormat>מסך רחב</PresentationFormat>
  <Paragraphs>115</Paragraphs>
  <Slides>18</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18</vt:i4>
      </vt:variant>
    </vt:vector>
  </HeadingPairs>
  <TitlesOfParts>
    <vt:vector size="24" baseType="lpstr">
      <vt:lpstr>Arial</vt:lpstr>
      <vt:lpstr>Arial Narrow</vt:lpstr>
      <vt:lpstr>GeographEditWeb</vt:lpstr>
      <vt:lpstr>Open Sans</vt:lpstr>
      <vt:lpstr>Wingdings</vt:lpstr>
      <vt:lpstr>Default Design</vt:lpstr>
      <vt:lpstr>מצגת של PowerPoint‏</vt:lpstr>
      <vt:lpstr>Goals of the Course</vt:lpstr>
      <vt:lpstr>What is a Geographer? </vt:lpstr>
      <vt:lpstr>On the nature of Geography</vt:lpstr>
      <vt:lpstr>Links between geography and other disciplines</vt:lpstr>
      <vt:lpstr>   Regional Geography</vt:lpstr>
      <vt:lpstr>What is a region?</vt:lpstr>
      <vt:lpstr>Political Geography</vt:lpstr>
      <vt:lpstr>So what is Geopolitics?</vt:lpstr>
      <vt:lpstr>Evolution of the discipline</vt:lpstr>
      <vt:lpstr>Cont.</vt:lpstr>
      <vt:lpstr>מצגת של PowerPoint‏</vt:lpstr>
      <vt:lpstr>מצגת של PowerPoint‏</vt:lpstr>
      <vt:lpstr>Sea Vs. Continent</vt:lpstr>
      <vt:lpstr>Let’s think together about Europe in WW2</vt:lpstr>
      <vt:lpstr>Later Developments</vt:lpstr>
      <vt:lpstr>Geo-strategy</vt:lpstr>
      <vt:lpstr>criticism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משתמש</dc:creator>
  <cp:lastModifiedBy>משתמש</cp:lastModifiedBy>
  <cp:revision>24</cp:revision>
  <dcterms:created xsi:type="dcterms:W3CDTF">2020-09-12T08:31:58Z</dcterms:created>
  <dcterms:modified xsi:type="dcterms:W3CDTF">2020-09-13T06:08:11Z</dcterms:modified>
</cp:coreProperties>
</file>