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00" r:id="rId2"/>
    <p:sldId id="256" r:id="rId3"/>
    <p:sldId id="282" r:id="rId4"/>
    <p:sldId id="283" r:id="rId5"/>
    <p:sldId id="290" r:id="rId6"/>
    <p:sldId id="284" r:id="rId7"/>
    <p:sldId id="285" r:id="rId8"/>
    <p:sldId id="286" r:id="rId9"/>
    <p:sldId id="262" r:id="rId10"/>
    <p:sldId id="287" r:id="rId11"/>
    <p:sldId id="289" r:id="rId12"/>
    <p:sldId id="288" r:id="rId13"/>
    <p:sldId id="292" r:id="rId14"/>
    <p:sldId id="302" r:id="rId15"/>
    <p:sldId id="303" r:id="rId16"/>
    <p:sldId id="304" r:id="rId17"/>
    <p:sldId id="305" r:id="rId18"/>
    <p:sldId id="306" r:id="rId19"/>
    <p:sldId id="307" r:id="rId20"/>
    <p:sldId id="308" r:id="rId21"/>
    <p:sldId id="315" r:id="rId22"/>
    <p:sldId id="309" r:id="rId23"/>
    <p:sldId id="316" r:id="rId24"/>
    <p:sldId id="317" r:id="rId25"/>
    <p:sldId id="318" r:id="rId26"/>
    <p:sldId id="319" r:id="rId27"/>
    <p:sldId id="320" r:id="rId28"/>
    <p:sldId id="31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D17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39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pPr/>
              <a:t>8/7/2019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1B80C674-7DFC-42FE-B9CD-82963CDB1557}"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2076456F-F47D-4F25-8053-2A695DA0CA7D}"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he-IL" smtClean="0"/>
              <a:t>לחץ כדי לערוך סגנון כותרת של תבנית בסיס</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5D6C7379-69CC-4837-9905-BEBA22830C8A}"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9EB8B7E-8AEE-4F10-BFEE-C999AD004D36}"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he-IL" smtClean="0"/>
              <a:t>לחץ כדי לערוך סגנון כותרת של תבנית בסיס</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8668F3F9-58BC-440B-B37B-805B9055EF92}" type="datetimeFigureOut">
              <a:rPr lang="en-US" dirty="0"/>
              <a:pPr/>
              <a:t>8/7/2019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he-IL" smtClean="0"/>
              <a:t>לחץ כדי לערוך סגנון כותרת של תבנית בסיס</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0D5A53AF-48EA-489D-8260-9DCAB666386A}" type="datetimeFigureOut">
              <a:rPr lang="en-US" dirty="0"/>
              <a:pPr/>
              <a:t>8/7/2019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pPr/>
              <a:t>8/7/2019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pPr/>
              <a:t>8/7/2019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pPr/>
              <a:t>8/7/2019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he-IL" smtClean="0"/>
              <a:t>לחץ כדי לערוך סגנון כותרת של תבנית בסיס</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pPr/>
              <a:t>8/7/2019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1120000" y="2505075"/>
            <a:ext cx="5025216"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he-IL" smtClean="0"/>
              <a:t>לחץ כדי לערוך סגנונות טקסט של תבנית בסיס</a:t>
            </a:r>
          </a:p>
        </p:txBody>
      </p:sp>
      <p:sp>
        <p:nvSpPr>
          <p:cNvPr id="6" name="Content Placeholder 5"/>
          <p:cNvSpPr>
            <a:spLocks noGrp="1"/>
          </p:cNvSpPr>
          <p:nvPr>
            <p:ph sz="quarter" idx="4"/>
          </p:nvPr>
        </p:nvSpPr>
        <p:spPr>
          <a:xfrm>
            <a:off x="6319840" y="2505075"/>
            <a:ext cx="503554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pPr/>
              <a:t>8/7/2019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pPr/>
              <a:t>8/7/2019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pPr/>
              <a:t>8/7/2019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F7D1BD23-6E54-4D9D-AD88-A2813C73CC25}"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1471A834-4F3C-4AF9-9C74-05EC35A0F292}" type="datetimeFigureOut">
              <a:rPr lang="en-US" dirty="0"/>
              <a:pPr/>
              <a:t>8/7/2019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1000">
              <a:schemeClr val="tx2">
                <a:lumMod val="60000"/>
                <a:lumOff val="40000"/>
              </a:schemeClr>
            </a:gs>
            <a:gs pos="0">
              <a:schemeClr val="accent1">
                <a:lumMod val="5000"/>
                <a:lumOff val="95000"/>
              </a:schemeClr>
            </a:gs>
            <a:gs pos="59000">
              <a:schemeClr val="tx1">
                <a:alpha val="39000"/>
                <a:lumMod val="58000"/>
                <a:lumOff val="42000"/>
              </a:schemeClr>
            </a:gs>
            <a:gs pos="2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pPr/>
              <a:t>8/7/2019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1"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9.png"/><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9.png"/><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9.png"/><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9.png"/><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9.png"/><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9.png"/><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9.png"/><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9.png"/><Relationship Id="rId5" Type="http://schemas.openxmlformats.org/officeDocument/2006/relationships/oleObject" Target="../embeddings/oleObject17.bin"/><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31.png"/><Relationship Id="rId7"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34.png"/><Relationship Id="rId5" Type="http://schemas.openxmlformats.org/officeDocument/2006/relationships/image" Target="../media/image35.jpeg"/><Relationship Id="rId4" Type="http://schemas.openxmlformats.org/officeDocument/2006/relationships/image" Target="../media/image37.jpe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31.png"/><Relationship Id="rId7"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34.png"/><Relationship Id="rId5" Type="http://schemas.openxmlformats.org/officeDocument/2006/relationships/image" Target="../media/image35.jpeg"/><Relationship Id="rId4" Type="http://schemas.openxmlformats.org/officeDocument/2006/relationships/image" Target="../media/image37.jpe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9.png"/><Relationship Id="rId5" Type="http://schemas.openxmlformats.org/officeDocument/2006/relationships/oleObject" Target="../embeddings/oleObject22.bin"/><Relationship Id="rId4" Type="http://schemas.openxmlformats.org/officeDocument/2006/relationships/image" Target="cid:88214A639FD5344486FE8C976F884871@EURP194.PROD.OUTLOOK.COM" TargetMode="Externa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kotar.cet.ac.il/KotarApp/Viewer.aspx?nBookID=99869662"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9.png"/><Relationship Id="rId2" Type="http://schemas.openxmlformats.org/officeDocument/2006/relationships/slideLayout" Target="../slideLayouts/slideLayout1.xml"/><Relationship Id="rId16" Type="http://schemas.openxmlformats.org/officeDocument/2006/relationships/oleObject" Target="../embeddings/oleObject6.bin"/><Relationship Id="rId1" Type="http://schemas.openxmlformats.org/officeDocument/2006/relationships/vmlDrawing" Target="../drawings/vmlDrawing6.v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9.png"/><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oleObject" Target="../embeddings/oleObject8.bin"/><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316" y="-7613"/>
            <a:ext cx="4534838" cy="340112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177" y="1640187"/>
            <a:ext cx="5262823" cy="39471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977121" cy="523284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825" y="3783435"/>
            <a:ext cx="4099420" cy="307456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85510"/>
            <a:ext cx="5198377" cy="40309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 y="2803142"/>
            <a:ext cx="2797098" cy="209782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4883" y="4272330"/>
            <a:ext cx="3506599" cy="2629949"/>
          </a:xfrm>
          <a:prstGeom prst="rect">
            <a:avLst/>
          </a:prstGeom>
        </p:spPr>
      </p:pic>
      <p:pic>
        <p:nvPicPr>
          <p:cNvPr id="5" name="תמונה 4"/>
          <p:cNvPicPr>
            <a:picLocks noChangeAspect="1"/>
          </p:cNvPicPr>
          <p:nvPr/>
        </p:nvPicPr>
        <p:blipFill>
          <a:blip r:embed="rId9"/>
          <a:stretch>
            <a:fillRect/>
          </a:stretch>
        </p:blipFill>
        <p:spPr>
          <a:xfrm>
            <a:off x="6980376" y="-21753"/>
            <a:ext cx="3455090" cy="2591317"/>
          </a:xfrm>
          <a:prstGeom prst="rect">
            <a:avLst/>
          </a:prstGeom>
        </p:spPr>
      </p:pic>
    </p:spTree>
    <p:extLst>
      <p:ext uri="{BB962C8B-B14F-4D97-AF65-F5344CB8AC3E}">
        <p14:creationId xmlns:p14="http://schemas.microsoft.com/office/powerpoint/2010/main" val="486972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1631039" y="1194184"/>
            <a:ext cx="8581588" cy="4928615"/>
          </a:xfrm>
          <a:prstGeom prst="rect">
            <a:avLst/>
          </a:prstGeom>
        </p:spPr>
      </p:pic>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4356"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164761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4471" y="4197097"/>
            <a:ext cx="11598881" cy="2444088"/>
          </a:xfrm>
        </p:spPr>
        <p:txBody>
          <a:bodyPr>
            <a:noAutofit/>
          </a:bodyPr>
          <a:lstStyle/>
          <a:p>
            <a:pPr algn="l" defTabSz="457200" rtl="0">
              <a:lnSpc>
                <a:spcPct val="150000"/>
              </a:lnSpc>
              <a:spcBef>
                <a:spcPts val="0"/>
              </a:spcBef>
            </a:pPr>
            <a:r>
              <a:rPr lang="en-US" sz="5400" b="1" dirty="0" smtClean="0">
                <a:solidFill>
                  <a:schemeClr val="bg1"/>
                </a:solidFill>
                <a:latin typeface="Calibri Light" pitchFamily="34" charset="0"/>
                <a:cs typeface="David" panose="020E0502060401010101" pitchFamily="34" charset="-79"/>
              </a:rPr>
              <a:t>Describing </a:t>
            </a:r>
            <a:r>
              <a:rPr lang="en-US" sz="5400" b="1" dirty="0" smtClean="0">
                <a:solidFill>
                  <a:schemeClr val="bg1"/>
                </a:solidFill>
                <a:latin typeface="Calibri Light" pitchFamily="34" charset="0"/>
                <a:cs typeface="David" panose="020E0502060401010101" pitchFamily="34" charset="-79"/>
              </a:rPr>
              <a:t>the Journey</a:t>
            </a:r>
            <a:endParaRPr lang="he-IL" sz="5400" b="1" dirty="0" smtClean="0">
              <a:solidFill>
                <a:schemeClr val="bg1"/>
              </a:solidFill>
              <a:latin typeface="Calibri Light" pitchFamily="34" charset="0"/>
              <a:cs typeface="David" panose="020E0502060401010101" pitchFamily="34" charset="-79"/>
            </a:endParaRPr>
          </a:p>
          <a:p>
            <a:pPr algn="l" defTabSz="457200" rtl="0">
              <a:lnSpc>
                <a:spcPct val="150000"/>
              </a:lnSpc>
              <a:spcBef>
                <a:spcPts val="0"/>
              </a:spcBef>
            </a:pPr>
            <a:r>
              <a:rPr lang="en-US" sz="5400" b="1" dirty="0" smtClean="0">
                <a:solidFill>
                  <a:schemeClr val="bg1"/>
                </a:solidFill>
                <a:latin typeface="Calibri Light" pitchFamily="34" charset="0"/>
                <a:cs typeface="David" panose="020E0502060401010101" pitchFamily="34" charset="-79"/>
              </a:rPr>
              <a:t>Attempt Number One</a:t>
            </a:r>
            <a:endParaRPr lang="he-IL" sz="5400" b="1" dirty="0">
              <a:solidFill>
                <a:schemeClr val="bg1"/>
              </a:solidFill>
              <a:latin typeface="Calibri Light" pitchFamily="34" charset="0"/>
              <a:cs typeface="David" panose="020E0502060401010101" pitchFamily="34" charset="-79"/>
            </a:endParaRPr>
          </a:p>
        </p:txBody>
      </p:sp>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3333"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85102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56512" y="224549"/>
            <a:ext cx="4218731" cy="476734"/>
          </a:xfrm>
        </p:spPr>
        <p:txBody>
          <a:bodyPr>
            <a:noAutofit/>
          </a:bodyPr>
          <a:lstStyle/>
          <a:p>
            <a:r>
              <a:rPr lang="en-US" b="1" dirty="0" smtClean="0">
                <a:solidFill>
                  <a:schemeClr val="bg1"/>
                </a:solidFill>
                <a:latin typeface="Calibri Light" pitchFamily="34" charset="0"/>
                <a:cs typeface="David" panose="020E0502060401010101" pitchFamily="34" charset="-79"/>
              </a:rPr>
              <a:t>The Metro Metaphor</a:t>
            </a:r>
            <a:endParaRPr lang="he-IL" b="1" dirty="0">
              <a:solidFill>
                <a:schemeClr val="bg1"/>
              </a:solidFill>
              <a:latin typeface="Calibri Light" pitchFamily="34" charset="0"/>
              <a:cs typeface="David" panose="020E0502060401010101" pitchFamily="34" charset="-79"/>
            </a:endParaRPr>
          </a:p>
        </p:txBody>
      </p:sp>
      <p:sp>
        <p:nvSpPr>
          <p:cNvPr id="4" name="כותרת 1">
            <a:extLst>
              <a:ext uri="{FF2B5EF4-FFF2-40B4-BE49-F238E27FC236}">
                <a16:creationId xmlns:a16="http://schemas.microsoft.com/office/drawing/2014/main" xmlns="" id="{F27DCE01-7373-4048-A60E-5FE3A3EC50D5}"/>
              </a:ext>
            </a:extLst>
          </p:cNvPr>
          <p:cNvSpPr>
            <a:spLocks noGrp="1"/>
          </p:cNvSpPr>
          <p:nvPr/>
        </p:nvSpPr>
        <p:spPr>
          <a:xfrm>
            <a:off x="0" y="782846"/>
            <a:ext cx="10515600" cy="7156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4000" dirty="0">
                <a:solidFill>
                  <a:schemeClr val="bg1"/>
                </a:solidFill>
                <a:latin typeface="David" panose="020E0502060401010101" pitchFamily="34" charset="-79"/>
                <a:cs typeface="David" panose="020E0502060401010101" pitchFamily="34" charset="-79"/>
              </a:rPr>
              <a:t>          </a:t>
            </a:r>
            <a:r>
              <a:rPr lang="en-US" sz="6500" b="1" dirty="0" smtClean="0">
                <a:solidFill>
                  <a:schemeClr val="bg1"/>
                </a:solidFill>
                <a:latin typeface="Calibri Light" pitchFamily="34" charset="0"/>
                <a:ea typeface="+mn-ea"/>
                <a:cs typeface="David" panose="020E0502060401010101" pitchFamily="34" charset="-79"/>
              </a:rPr>
              <a:t>The Visual Image of the INDC </a:t>
            </a:r>
            <a:r>
              <a:rPr lang="en-US" sz="6500" b="1" dirty="0" smtClean="0">
                <a:solidFill>
                  <a:schemeClr val="bg1"/>
                </a:solidFill>
                <a:latin typeface="Calibri Light" pitchFamily="34" charset="0"/>
                <a:ea typeface="+mn-ea"/>
                <a:cs typeface="David" panose="020E0502060401010101" pitchFamily="34" charset="-79"/>
              </a:rPr>
              <a:t>Year – Metro Map</a:t>
            </a:r>
            <a:endParaRPr lang="he-IL" sz="6500" b="1" dirty="0">
              <a:solidFill>
                <a:schemeClr val="bg1"/>
              </a:solidFill>
              <a:latin typeface="Calibri Light" pitchFamily="34" charset="0"/>
              <a:ea typeface="+mn-ea"/>
              <a:cs typeface="David" panose="020E0502060401010101" pitchFamily="34" charset="-79"/>
            </a:endParaRPr>
          </a:p>
        </p:txBody>
      </p:sp>
      <p:sp>
        <p:nvSpPr>
          <p:cNvPr id="6" name="תרשים זרימה: מחבר 5">
            <a:extLst>
              <a:ext uri="{FF2B5EF4-FFF2-40B4-BE49-F238E27FC236}">
                <a16:creationId xmlns:a16="http://schemas.microsoft.com/office/drawing/2014/main" xmlns="" id="{BC4E3AF6-CCFA-442F-B0BD-19836CCE9318}"/>
              </a:ext>
            </a:extLst>
          </p:cNvPr>
          <p:cNvSpPr/>
          <p:nvPr/>
        </p:nvSpPr>
        <p:spPr>
          <a:xfrm>
            <a:off x="10156340" y="5203596"/>
            <a:ext cx="1011674" cy="1018302"/>
          </a:xfrm>
          <a:prstGeom prst="flowChartConnector">
            <a:avLst/>
          </a:prstGeom>
          <a:noFill/>
          <a:ln w="330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he-IL"/>
          </a:p>
        </p:txBody>
      </p:sp>
      <p:cxnSp>
        <p:nvCxnSpPr>
          <p:cNvPr id="7" name="Straight Connector 7">
            <a:extLst>
              <a:ext uri="{FF2B5EF4-FFF2-40B4-BE49-F238E27FC236}">
                <a16:creationId xmlns:a16="http://schemas.microsoft.com/office/drawing/2014/main" xmlns="" id="{B67C91C4-8DEB-40A5-840F-AEB3440D77EC}"/>
              </a:ext>
            </a:extLst>
          </p:cNvPr>
          <p:cNvCxnSpPr>
            <a:cxnSpLocks/>
          </p:cNvCxnSpPr>
          <p:nvPr/>
        </p:nvCxnSpPr>
        <p:spPr>
          <a:xfrm flipH="1">
            <a:off x="9692327" y="5691917"/>
            <a:ext cx="1910730" cy="0"/>
          </a:xfrm>
          <a:prstGeom prst="line">
            <a:avLst/>
          </a:prstGeom>
          <a:ln w="339725">
            <a:solidFill>
              <a:schemeClr val="accent1"/>
            </a:solidFill>
          </a:ln>
        </p:spPr>
        <p:style>
          <a:lnRef idx="1">
            <a:schemeClr val="accent2"/>
          </a:lnRef>
          <a:fillRef idx="0">
            <a:schemeClr val="accent2"/>
          </a:fillRef>
          <a:effectRef idx="0">
            <a:schemeClr val="accent2"/>
          </a:effectRef>
          <a:fontRef idx="minor">
            <a:schemeClr val="tx1"/>
          </a:fontRef>
        </p:style>
      </p:cxnSp>
      <p:sp>
        <p:nvSpPr>
          <p:cNvPr id="8" name="TextBox 79">
            <a:extLst>
              <a:ext uri="{FF2B5EF4-FFF2-40B4-BE49-F238E27FC236}">
                <a16:creationId xmlns:a16="http://schemas.microsoft.com/office/drawing/2014/main" xmlns="" id="{8357CAE1-BE9A-400C-B470-03F2A1656468}"/>
              </a:ext>
            </a:extLst>
          </p:cNvPr>
          <p:cNvSpPr txBox="1"/>
          <p:nvPr/>
        </p:nvSpPr>
        <p:spPr>
          <a:xfrm>
            <a:off x="9857872" y="5456813"/>
            <a:ext cx="15835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1" eaLnBrk="1" latinLnBrk="0" hangingPunct="1"/>
            <a:r>
              <a:rPr lang="en-US" sz="2400" b="1" dirty="0" smtClean="0">
                <a:solidFill>
                  <a:schemeClr val="bg1"/>
                </a:solidFill>
              </a:rPr>
              <a:t>INDC</a:t>
            </a:r>
            <a:endParaRPr lang="en-US" sz="2400" b="1" dirty="0">
              <a:solidFill>
                <a:schemeClr val="bg1"/>
              </a:solidFill>
            </a:endParaRPr>
          </a:p>
        </p:txBody>
      </p:sp>
      <p:pic>
        <p:nvPicPr>
          <p:cNvPr id="9" name="Picture 2" descr="Image result for â«××¤×ª ×× ××¨××¨××× ×â¬â">
            <a:extLst>
              <a:ext uri="{FF2B5EF4-FFF2-40B4-BE49-F238E27FC236}">
                <a16:creationId xmlns:a16="http://schemas.microsoft.com/office/drawing/2014/main" xmlns="" id="{E50F5CEF-E785-4050-A0F0-5A0D6C650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361" y="1580015"/>
            <a:ext cx="7586991" cy="50689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2308"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284823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8" name="TextBox 77">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marL="0" defTabSz="914400" eaLnBrk="1" latinLnBrk="0" hangingPunct="1"/>
            <a:r>
              <a:rPr lang="en-US" dirty="0" smtClean="0">
                <a:solidFill>
                  <a:schemeClr val="bg1"/>
                </a:solidFill>
              </a:rPr>
              <a:t>T4 </a:t>
            </a:r>
            <a:r>
              <a:rPr lang="en-US" dirty="0" smtClean="0">
                <a:solidFill>
                  <a:schemeClr val="bg1"/>
                </a:solidFill>
              </a:rPr>
              <a:t>Integrative</a:t>
            </a:r>
          </a:p>
          <a:p>
            <a:pPr marL="0" defTabSz="914400" eaLnBrk="1" latinLnBrk="0" hangingPunct="1"/>
            <a:r>
              <a:rPr lang="en-US" dirty="0" smtClean="0">
                <a:solidFill>
                  <a:schemeClr val="bg1"/>
                </a:solidFill>
              </a:rPr>
              <a:t>Season</a:t>
            </a:r>
            <a:endParaRPr lang="en-US" dirty="0">
              <a:solidFill>
                <a:schemeClr val="bg1"/>
              </a:solidFill>
            </a:endParaRP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rgbClr val="FF0000"/>
                </a:solidFill>
                <a:latin typeface="Levenim MT" panose="02010502060101010101" pitchFamily="2" charset="-79"/>
                <a:cs typeface="Levenim MT" panose="02010502060101010101" pitchFamily="2" charset="-79"/>
              </a:rPr>
              <a:t>The Seasons</a:t>
            </a:r>
            <a:endParaRPr lang="he-IL" b="1" dirty="0">
              <a:solidFill>
                <a:srgbClr val="FF0000"/>
              </a:solidFill>
              <a:latin typeface="Levenim MT" panose="02010502060101010101" pitchFamily="2" charset="-79"/>
              <a:cs typeface="Levenim MT" panose="02010502060101010101" pitchFamily="2" charset="-79"/>
            </a:endParaRPr>
          </a:p>
        </p:txBody>
      </p:sp>
      <p:pic>
        <p:nvPicPr>
          <p:cNvPr id="3" name="תמונה 2">
            <a:extLst>
              <a:ext uri="{FF2B5EF4-FFF2-40B4-BE49-F238E27FC236}">
                <a16:creationId xmlns:a16="http://schemas.microsoft.com/office/drawing/2014/main" xmlns="" id="{B1FED416-407A-420A-82D6-5AA44693E0E7}"/>
              </a:ext>
            </a:extLst>
          </p:cNvPr>
          <p:cNvPicPr>
            <a:picLocks noChangeAspect="1"/>
          </p:cNvPicPr>
          <p:nvPr/>
        </p:nvPicPr>
        <p:blipFill>
          <a:blip r:embed="rId3"/>
          <a:stretch>
            <a:fillRect/>
          </a:stretch>
        </p:blipFill>
        <p:spPr>
          <a:xfrm>
            <a:off x="2353997" y="1295084"/>
            <a:ext cx="9079845" cy="5023944"/>
          </a:xfrm>
          <a:prstGeom prst="rect">
            <a:avLst/>
          </a:prstGeom>
        </p:spPr>
      </p:pic>
      <p:sp>
        <p:nvSpPr>
          <p:cNvPr id="12" name="TextBox 11">
            <a:extLst>
              <a:ext uri="{FF2B5EF4-FFF2-40B4-BE49-F238E27FC236}">
                <a16:creationId xmlns:a16="http://schemas.microsoft.com/office/drawing/2014/main" xmlns="" id="{9967FBCF-BAC1-814F-9C92-510F4B7EEF67}"/>
              </a:ext>
            </a:extLst>
          </p:cNvPr>
          <p:cNvSpPr txBox="1"/>
          <p:nvPr/>
        </p:nvSpPr>
        <p:spPr>
          <a:xfrm>
            <a:off x="318477" y="4000318"/>
            <a:ext cx="1882693"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T3 Specialization</a:t>
            </a:r>
            <a:endParaRPr lang="en-US" dirty="0">
              <a:solidFill>
                <a:schemeClr val="bg1"/>
              </a:solidFill>
            </a:endParaRPr>
          </a:p>
        </p:txBody>
      </p:sp>
      <p:sp>
        <p:nvSpPr>
          <p:cNvPr id="13" name="TextBox 12">
            <a:extLst>
              <a:ext uri="{FF2B5EF4-FFF2-40B4-BE49-F238E27FC236}">
                <a16:creationId xmlns:a16="http://schemas.microsoft.com/office/drawing/2014/main" xmlns="" id="{42B3200F-5074-9445-8462-AC05E77BE4D8}"/>
              </a:ext>
            </a:extLst>
          </p:cNvPr>
          <p:cNvSpPr txBox="1"/>
          <p:nvPr/>
        </p:nvSpPr>
        <p:spPr>
          <a:xfrm>
            <a:off x="345760" y="3085070"/>
            <a:ext cx="1977257" cy="369332"/>
          </a:xfrm>
          <a:prstGeom prst="rect">
            <a:avLst/>
          </a:prstGeom>
          <a:noFill/>
        </p:spPr>
        <p:txBody>
          <a:bodyPr wrap="square" rtlCol="0">
            <a:spAutoFit/>
          </a:bodyPr>
          <a:lstStyle/>
          <a:p>
            <a:pPr marL="0" algn="l" defTabSz="914400" eaLnBrk="1" latinLnBrk="0" hangingPunct="1"/>
            <a:r>
              <a:rPr lang="en-US" dirty="0" smtClean="0">
                <a:solidFill>
                  <a:schemeClr val="bg1"/>
                </a:solidFill>
                <a:latin typeface="Calibri" panose="020F0502020204030204" pitchFamily="34" charset="0"/>
              </a:rPr>
              <a:t>T2 Israeli Season</a:t>
            </a:r>
            <a:endParaRPr lang="en-US" dirty="0">
              <a:solidFill>
                <a:schemeClr val="bg1"/>
              </a:solidFill>
              <a:latin typeface="Calibri" panose="020F0502020204030204" pitchFamily="34" charset="0"/>
            </a:endParaRPr>
          </a:p>
        </p:txBody>
      </p:sp>
      <p:sp>
        <p:nvSpPr>
          <p:cNvPr id="14" name="TextBox 13">
            <a:extLst>
              <a:ext uri="{FF2B5EF4-FFF2-40B4-BE49-F238E27FC236}">
                <a16:creationId xmlns:a16="http://schemas.microsoft.com/office/drawing/2014/main" xmlns="" id="{8EFCB893-176B-7D49-B3F3-EDC9FD8012E6}"/>
              </a:ext>
            </a:extLst>
          </p:cNvPr>
          <p:cNvSpPr txBox="1"/>
          <p:nvPr/>
        </p:nvSpPr>
        <p:spPr>
          <a:xfrm>
            <a:off x="332267" y="1217569"/>
            <a:ext cx="1931745" cy="369332"/>
          </a:xfrm>
          <a:prstGeom prst="rect">
            <a:avLst/>
          </a:prstGeom>
          <a:noFill/>
        </p:spPr>
        <p:txBody>
          <a:bodyPr wrap="square" rtlCol="0">
            <a:spAutoFit/>
          </a:bodyPr>
          <a:lstStyle/>
          <a:p>
            <a:pPr marL="0" algn="l" defTabSz="914400" eaLnBrk="1" latinLnBrk="0" hangingPunct="1"/>
            <a:r>
              <a:rPr lang="en-US" b="1" dirty="0" smtClean="0">
                <a:solidFill>
                  <a:schemeClr val="bg1"/>
                </a:solidFill>
                <a:latin typeface="Calibri Light" panose="020F0302020204030204" pitchFamily="34" charset="0"/>
              </a:rPr>
              <a:t>T1 Global Season</a:t>
            </a:r>
            <a:endParaRPr lang="en-US" b="1" dirty="0">
              <a:solidFill>
                <a:schemeClr val="bg1"/>
              </a:solidFill>
              <a:latin typeface="Calibri Light" panose="020F0302020204030204" pitchFamily="34" charset="0"/>
            </a:endParaRPr>
          </a:p>
        </p:txBody>
      </p:sp>
      <p:graphicFrame>
        <p:nvGraphicFramePr>
          <p:cNvPr id="16"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9463"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44354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8" name="TextBox 77">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marL="0" algn="l" defTabSz="914400" eaLnBrk="1" latinLnBrk="0" hangingPunct="1"/>
            <a:r>
              <a:rPr lang="en-US" dirty="0" smtClean="0">
                <a:solidFill>
                  <a:schemeClr val="bg1"/>
                </a:solidFill>
              </a:rPr>
              <a:t>T4 Integrative Season</a:t>
            </a:r>
            <a:endParaRPr lang="en-US" dirty="0">
              <a:solidFill>
                <a:schemeClr val="bg1"/>
              </a:solidFill>
            </a:endParaRPr>
          </a:p>
        </p:txBody>
      </p:sp>
      <p:sp>
        <p:nvSpPr>
          <p:cNvPr id="79" name="TextBox 78">
            <a:extLst>
              <a:ext uri="{FF2B5EF4-FFF2-40B4-BE49-F238E27FC236}">
                <a16:creationId xmlns:a16="http://schemas.microsoft.com/office/drawing/2014/main" xmlns="" id="{42B3200F-5074-9445-8462-AC05E77BE4D8}"/>
              </a:ext>
            </a:extLst>
          </p:cNvPr>
          <p:cNvSpPr txBox="1"/>
          <p:nvPr/>
        </p:nvSpPr>
        <p:spPr>
          <a:xfrm>
            <a:off x="345760" y="3085070"/>
            <a:ext cx="1977257" cy="369332"/>
          </a:xfrm>
          <a:prstGeom prst="rect">
            <a:avLst/>
          </a:prstGeom>
          <a:noFill/>
        </p:spPr>
        <p:txBody>
          <a:bodyPr wrap="square" rtlCol="0">
            <a:spAutoFit/>
          </a:bodyPr>
          <a:lstStyle/>
          <a:p>
            <a:pPr marL="0" algn="l" defTabSz="914400" eaLnBrk="1" latinLnBrk="0" hangingPunct="1"/>
            <a:r>
              <a:rPr lang="en-US" dirty="0" smtClean="0">
                <a:solidFill>
                  <a:schemeClr val="bg1"/>
                </a:solidFill>
                <a:latin typeface="Calibri" panose="020F0502020204030204" pitchFamily="34" charset="0"/>
              </a:rPr>
              <a:t>T2 Israeli Season</a:t>
            </a:r>
            <a:endParaRPr lang="en-US" dirty="0">
              <a:solidFill>
                <a:schemeClr val="bg1"/>
              </a:solidFill>
              <a:latin typeface="Calibri" panose="020F0502020204030204" pitchFamily="34" charset="0"/>
            </a:endParaRP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318477" y="4000318"/>
            <a:ext cx="1882693"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T3 Specialization</a:t>
            </a:r>
            <a:endParaRPr lang="en-US" dirty="0">
              <a:solidFill>
                <a:schemeClr val="bg1"/>
              </a:solidFill>
            </a:endParaRPr>
          </a:p>
        </p:txBody>
      </p:sp>
      <p:sp>
        <p:nvSpPr>
          <p:cNvPr id="86" name="TextBox 85">
            <a:extLst>
              <a:ext uri="{FF2B5EF4-FFF2-40B4-BE49-F238E27FC236}">
                <a16:creationId xmlns:a16="http://schemas.microsoft.com/office/drawing/2014/main" xmlns="" id="{8EFCB893-176B-7D49-B3F3-EDC9FD8012E6}"/>
              </a:ext>
            </a:extLst>
          </p:cNvPr>
          <p:cNvSpPr txBox="1"/>
          <p:nvPr/>
        </p:nvSpPr>
        <p:spPr>
          <a:xfrm>
            <a:off x="332267" y="1217569"/>
            <a:ext cx="1931745" cy="369332"/>
          </a:xfrm>
          <a:prstGeom prst="rect">
            <a:avLst/>
          </a:prstGeom>
          <a:noFill/>
        </p:spPr>
        <p:txBody>
          <a:bodyPr wrap="square" rtlCol="0">
            <a:spAutoFit/>
          </a:bodyPr>
          <a:lstStyle/>
          <a:p>
            <a:pPr marL="0" algn="l" defTabSz="914400" eaLnBrk="1" latinLnBrk="0" hangingPunct="1"/>
            <a:r>
              <a:rPr lang="en-US" b="1" dirty="0" smtClean="0">
                <a:solidFill>
                  <a:schemeClr val="bg1"/>
                </a:solidFill>
                <a:latin typeface="Calibri Light" panose="020F0302020204030204" pitchFamily="34" charset="0"/>
              </a:rPr>
              <a:t>T1 Global Season</a:t>
            </a:r>
            <a:endParaRPr lang="en-US" b="1" dirty="0">
              <a:solidFill>
                <a:schemeClr val="bg1"/>
              </a:solidFill>
              <a:latin typeface="Calibri Light" panose="020F0302020204030204" pitchFamily="34" charset="0"/>
            </a:endParaRP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607973" y="326043"/>
            <a:ext cx="10515600" cy="371281"/>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rgbClr val="FF0000"/>
                </a:solidFill>
                <a:latin typeface="Levenim MT" panose="02010502060101010101" pitchFamily="2" charset="-79"/>
                <a:cs typeface="Levenim MT" panose="02010502060101010101" pitchFamily="2" charset="-79"/>
              </a:rPr>
              <a:t>The Seasons </a:t>
            </a:r>
            <a:r>
              <a:rPr lang="en-US" b="1" dirty="0">
                <a:solidFill>
                  <a:srgbClr val="FF0000"/>
                </a:solidFill>
                <a:latin typeface="Levenim MT" panose="02010502060101010101" pitchFamily="2" charset="-79"/>
                <a:cs typeface="Levenim MT" panose="02010502060101010101" pitchFamily="2" charset="-79"/>
              </a:rPr>
              <a:t>and </a:t>
            </a:r>
            <a:r>
              <a:rPr lang="en-US" b="1" dirty="0" smtClean="0">
                <a:solidFill>
                  <a:srgbClr val="FF0000"/>
                </a:solidFill>
                <a:latin typeface="Levenim MT" panose="02010502060101010101" pitchFamily="2" charset="-79"/>
                <a:cs typeface="Levenim MT" panose="02010502060101010101" pitchFamily="2" charset="-79"/>
              </a:rPr>
              <a:t>Major Stations</a:t>
            </a:r>
            <a:endParaRPr lang="he-IL" b="1" dirty="0">
              <a:solidFill>
                <a:srgbClr val="FF0000"/>
              </a:solidFill>
              <a:latin typeface="Levenim MT" panose="02010502060101010101" pitchFamily="2" charset="-79"/>
              <a:cs typeface="Levenim MT" panose="02010502060101010101" pitchFamily="2" charset="-79"/>
            </a:endParaRPr>
          </a:p>
        </p:txBody>
      </p:sp>
      <p:pic>
        <p:nvPicPr>
          <p:cNvPr id="28" name="תמונה 27">
            <a:extLst>
              <a:ext uri="{FF2B5EF4-FFF2-40B4-BE49-F238E27FC236}">
                <a16:creationId xmlns:a16="http://schemas.microsoft.com/office/drawing/2014/main" xmlns="" id="{18B919B0-22A5-44B2-94E9-DB434F8584A6}"/>
              </a:ext>
            </a:extLst>
          </p:cNvPr>
          <p:cNvPicPr>
            <a:picLocks noChangeAspect="1"/>
          </p:cNvPicPr>
          <p:nvPr/>
        </p:nvPicPr>
        <p:blipFill>
          <a:blip r:embed="rId3"/>
          <a:stretch>
            <a:fillRect/>
          </a:stretch>
        </p:blipFill>
        <p:spPr>
          <a:xfrm>
            <a:off x="2692436" y="1409589"/>
            <a:ext cx="8431137" cy="5126545"/>
          </a:xfrm>
          <a:prstGeom prst="rect">
            <a:avLst/>
          </a:prstGeom>
        </p:spPr>
      </p:pic>
      <p:sp>
        <p:nvSpPr>
          <p:cNvPr id="12" name="TextBox 85">
            <a:extLst>
              <a:ext uri="{FF2B5EF4-FFF2-40B4-BE49-F238E27FC236}">
                <a16:creationId xmlns:a16="http://schemas.microsoft.com/office/drawing/2014/main" xmlns="" id="{44C10A41-35DD-4A2A-B999-A31608C534E4}"/>
              </a:ext>
            </a:extLst>
          </p:cNvPr>
          <p:cNvSpPr txBox="1"/>
          <p:nvPr/>
        </p:nvSpPr>
        <p:spPr>
          <a:xfrm>
            <a:off x="9031188" y="4848245"/>
            <a:ext cx="1410665" cy="923330"/>
          </a:xfrm>
          <a:prstGeom prst="rect">
            <a:avLst/>
          </a:prstGeom>
          <a:noFill/>
        </p:spPr>
        <p:txBody>
          <a:bodyPr wrap="square" rtlCol="0">
            <a:spAutoFit/>
          </a:bodyPr>
          <a:lstStyle/>
          <a:p>
            <a:pPr marL="0" algn="l" defTabSz="914400" eaLnBrk="1" latinLnBrk="0" hangingPunct="1"/>
            <a:r>
              <a:rPr lang="en-US" dirty="0" smtClean="0">
                <a:solidFill>
                  <a:srgbClr val="FFC000"/>
                </a:solidFill>
              </a:rPr>
              <a:t>USA Research </a:t>
            </a:r>
            <a:r>
              <a:rPr lang="en-US" dirty="0" smtClean="0">
                <a:solidFill>
                  <a:srgbClr val="FFC000"/>
                </a:solidFill>
              </a:rPr>
              <a:t>Seminar</a:t>
            </a:r>
            <a:endParaRPr lang="en-US" dirty="0">
              <a:solidFill>
                <a:srgbClr val="FFC000"/>
              </a:solidFill>
            </a:endParaRPr>
          </a:p>
        </p:txBody>
      </p:sp>
      <p:sp>
        <p:nvSpPr>
          <p:cNvPr id="13" name="TextBox 85">
            <a:extLst>
              <a:ext uri="{FF2B5EF4-FFF2-40B4-BE49-F238E27FC236}">
                <a16:creationId xmlns:a16="http://schemas.microsoft.com/office/drawing/2014/main" xmlns="" id="{4DBCA1CC-7469-48D5-9C6C-56A9C1217342}"/>
              </a:ext>
            </a:extLst>
          </p:cNvPr>
          <p:cNvSpPr txBox="1"/>
          <p:nvPr/>
        </p:nvSpPr>
        <p:spPr>
          <a:xfrm>
            <a:off x="6502745" y="1509321"/>
            <a:ext cx="1410665" cy="923330"/>
          </a:xfrm>
          <a:prstGeom prst="rect">
            <a:avLst/>
          </a:prstGeom>
          <a:noFill/>
        </p:spPr>
        <p:txBody>
          <a:bodyPr wrap="square" rtlCol="0">
            <a:spAutoFit/>
          </a:bodyPr>
          <a:lstStyle/>
          <a:p>
            <a:pPr marL="0" algn="l" defTabSz="914400" eaLnBrk="1" latinLnBrk="0" hangingPunct="1"/>
            <a:r>
              <a:rPr lang="en-US" dirty="0" smtClean="0">
                <a:solidFill>
                  <a:srgbClr val="FF0000"/>
                </a:solidFill>
              </a:rPr>
              <a:t>Europe Research Seminar</a:t>
            </a:r>
            <a:endParaRPr lang="en-US" dirty="0">
              <a:solidFill>
                <a:srgbClr val="FF0000"/>
              </a:solidFill>
            </a:endParaRPr>
          </a:p>
        </p:txBody>
      </p:sp>
      <p:sp>
        <p:nvSpPr>
          <p:cNvPr id="14" name="TextBox 85">
            <a:extLst>
              <a:ext uri="{FF2B5EF4-FFF2-40B4-BE49-F238E27FC236}">
                <a16:creationId xmlns:a16="http://schemas.microsoft.com/office/drawing/2014/main" xmlns="" id="{F4C89BF4-AAB3-4CD3-AE57-A101808B667A}"/>
              </a:ext>
            </a:extLst>
          </p:cNvPr>
          <p:cNvSpPr txBox="1"/>
          <p:nvPr/>
        </p:nvSpPr>
        <p:spPr>
          <a:xfrm>
            <a:off x="7620523" y="3105834"/>
            <a:ext cx="1410665" cy="369332"/>
          </a:xfrm>
          <a:prstGeom prst="rect">
            <a:avLst/>
          </a:prstGeom>
          <a:noFill/>
        </p:spPr>
        <p:txBody>
          <a:bodyPr wrap="square" rtlCol="0">
            <a:spAutoFit/>
          </a:bodyPr>
          <a:lstStyle/>
          <a:p>
            <a:pPr marL="0" algn="l" defTabSz="914400" eaLnBrk="1" latinLnBrk="0" hangingPunct="1"/>
            <a:r>
              <a:rPr lang="en-US" b="1" dirty="0" smtClean="0">
                <a:solidFill>
                  <a:srgbClr val="00B050"/>
                </a:solidFill>
              </a:rPr>
              <a:t>Simulation</a:t>
            </a:r>
            <a:endParaRPr lang="en-US" b="1" dirty="0">
              <a:solidFill>
                <a:srgbClr val="00B050"/>
              </a:solidFill>
            </a:endParaRPr>
          </a:p>
        </p:txBody>
      </p:sp>
      <p:sp>
        <p:nvSpPr>
          <p:cNvPr id="15" name="TextBox 85">
            <a:extLst>
              <a:ext uri="{FF2B5EF4-FFF2-40B4-BE49-F238E27FC236}">
                <a16:creationId xmlns:a16="http://schemas.microsoft.com/office/drawing/2014/main" xmlns="" id="{2B94C87F-9849-4B78-AC4B-BC6DC978E185}"/>
              </a:ext>
            </a:extLst>
          </p:cNvPr>
          <p:cNvSpPr txBox="1"/>
          <p:nvPr/>
        </p:nvSpPr>
        <p:spPr>
          <a:xfrm>
            <a:off x="7620523" y="4148349"/>
            <a:ext cx="1646362" cy="369332"/>
          </a:xfrm>
          <a:prstGeom prst="rect">
            <a:avLst/>
          </a:prstGeom>
          <a:noFill/>
        </p:spPr>
        <p:txBody>
          <a:bodyPr wrap="square" rtlCol="0">
            <a:spAutoFit/>
          </a:bodyPr>
          <a:lstStyle/>
          <a:p>
            <a:pPr marL="0" defTabSz="914400" rtl="1" eaLnBrk="1" latinLnBrk="0" hangingPunct="1"/>
            <a:r>
              <a:rPr lang="en-US" b="1" dirty="0" smtClean="0">
                <a:solidFill>
                  <a:srgbClr val="002060"/>
                </a:solidFill>
              </a:rPr>
              <a:t>East Seminar</a:t>
            </a:r>
            <a:endParaRPr lang="en-US" b="1" dirty="0">
              <a:solidFill>
                <a:srgbClr val="002060"/>
              </a:solidFill>
            </a:endParaRPr>
          </a:p>
        </p:txBody>
      </p:sp>
      <p:graphicFrame>
        <p:nvGraphicFramePr>
          <p:cNvPr id="17"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0487"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421341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a16="http://schemas.microsoft.com/office/drawing/2014/main" xmlns="" id="{42B3200F-5074-9445-8462-AC05E77BE4D8}"/>
              </a:ext>
            </a:extLst>
          </p:cNvPr>
          <p:cNvSpPr txBox="1"/>
          <p:nvPr/>
        </p:nvSpPr>
        <p:spPr>
          <a:xfrm>
            <a:off x="308132" y="3095196"/>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302631" y="4017921"/>
            <a:ext cx="1883041"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86" name="TextBox 85">
            <a:extLst>
              <a:ext uri="{FF2B5EF4-FFF2-40B4-BE49-F238E27FC236}">
                <a16:creationId xmlns:a16="http://schemas.microsoft.com/office/drawing/2014/main" xmlns="" id="{8EFCB893-176B-7D49-B3F3-EDC9FD8012E6}"/>
              </a:ext>
            </a:extLst>
          </p:cNvPr>
          <p:cNvSpPr txBox="1"/>
          <p:nvPr/>
        </p:nvSpPr>
        <p:spPr>
          <a:xfrm>
            <a:off x="332267" y="1217569"/>
            <a:ext cx="1999191" cy="369332"/>
          </a:xfrm>
          <a:prstGeom prst="rect">
            <a:avLst/>
          </a:prstGeom>
          <a:noFill/>
        </p:spPr>
        <p:txBody>
          <a:bodyPr wrap="square" rtlCol="0">
            <a:spAutoFit/>
          </a:bodyPr>
          <a:lstStyle/>
          <a:p>
            <a:pPr defTabSz="914400"/>
            <a:r>
              <a:rPr lang="en-US" b="1" dirty="0">
                <a:solidFill>
                  <a:schemeClr val="bg1"/>
                </a:solidFill>
                <a:latin typeface="Calibri Light" panose="020F0302020204030204" pitchFamily="34" charset="0"/>
              </a:rPr>
              <a:t>T1 Global Season</a:t>
            </a: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FF0000"/>
                </a:solidFill>
                <a:latin typeface="Levenim MT" panose="02010502060101010101" pitchFamily="2" charset="-79"/>
                <a:cs typeface="Levenim MT" panose="02010502060101010101" pitchFamily="2" charset="-79"/>
              </a:rPr>
              <a:t>Courses and </a:t>
            </a:r>
            <a:r>
              <a:rPr lang="en-US" sz="2800" b="1" dirty="0" smtClean="0">
                <a:solidFill>
                  <a:srgbClr val="FF0000"/>
                </a:solidFill>
                <a:latin typeface="Levenim MT" panose="02010502060101010101" pitchFamily="2" charset="-79"/>
                <a:cs typeface="Levenim MT" panose="02010502060101010101" pitchFamily="2" charset="-79"/>
              </a:rPr>
              <a:t>Seminars by Seasons</a:t>
            </a:r>
            <a:endParaRPr lang="he-IL" sz="2800" b="1" dirty="0">
              <a:solidFill>
                <a:srgbClr val="FF0000"/>
              </a:solidFill>
              <a:latin typeface="Levenim MT" panose="02010502060101010101" pitchFamily="2" charset="-79"/>
              <a:cs typeface="Levenim MT" panose="02010502060101010101" pitchFamily="2" charset="-79"/>
            </a:endParaRPr>
          </a:p>
        </p:txBody>
      </p:sp>
      <p:pic>
        <p:nvPicPr>
          <p:cNvPr id="28" name="תמונה 27">
            <a:extLst>
              <a:ext uri="{FF2B5EF4-FFF2-40B4-BE49-F238E27FC236}">
                <a16:creationId xmlns:a16="http://schemas.microsoft.com/office/drawing/2014/main" xmlns="" id="{18B919B0-22A5-44B2-94E9-DB434F8584A6}"/>
              </a:ext>
            </a:extLst>
          </p:cNvPr>
          <p:cNvPicPr>
            <a:picLocks noChangeAspect="1"/>
          </p:cNvPicPr>
          <p:nvPr/>
        </p:nvPicPr>
        <p:blipFill>
          <a:blip r:embed="rId3"/>
          <a:stretch>
            <a:fillRect/>
          </a:stretch>
        </p:blipFill>
        <p:spPr>
          <a:xfrm>
            <a:off x="2616499" y="1337448"/>
            <a:ext cx="8431137" cy="5254349"/>
          </a:xfrm>
          <a:prstGeom prst="rect">
            <a:avLst/>
          </a:prstGeom>
        </p:spPr>
      </p:pic>
      <p:sp>
        <p:nvSpPr>
          <p:cNvPr id="12" name="TextBox 85">
            <a:extLst>
              <a:ext uri="{FF2B5EF4-FFF2-40B4-BE49-F238E27FC236}">
                <a16:creationId xmlns:a16="http://schemas.microsoft.com/office/drawing/2014/main" xmlns="" id="{44C10A41-35DD-4A2A-B999-A31608C534E4}"/>
              </a:ext>
            </a:extLst>
          </p:cNvPr>
          <p:cNvSpPr txBox="1"/>
          <p:nvPr/>
        </p:nvSpPr>
        <p:spPr>
          <a:xfrm>
            <a:off x="8869768" y="4847407"/>
            <a:ext cx="1410665" cy="923330"/>
          </a:xfrm>
          <a:prstGeom prst="rect">
            <a:avLst/>
          </a:prstGeom>
          <a:noFill/>
        </p:spPr>
        <p:txBody>
          <a:bodyPr wrap="square" rtlCol="0">
            <a:spAutoFit/>
          </a:bodyPr>
          <a:lstStyle/>
          <a:p>
            <a:pPr marL="0" algn="l" defTabSz="914400" eaLnBrk="1" latinLnBrk="0" hangingPunct="1"/>
            <a:r>
              <a:rPr lang="en-US" dirty="0" smtClean="0">
                <a:solidFill>
                  <a:srgbClr val="FFC000"/>
                </a:solidFill>
              </a:rPr>
              <a:t>USA Research </a:t>
            </a:r>
            <a:r>
              <a:rPr lang="en-US" dirty="0" smtClean="0">
                <a:solidFill>
                  <a:srgbClr val="FFC000"/>
                </a:solidFill>
              </a:rPr>
              <a:t>Seminar</a:t>
            </a:r>
            <a:endParaRPr lang="en-US" dirty="0">
              <a:solidFill>
                <a:srgbClr val="FFC000"/>
              </a:solidFill>
            </a:endParaRPr>
          </a:p>
        </p:txBody>
      </p:sp>
      <p:sp>
        <p:nvSpPr>
          <p:cNvPr id="13" name="TextBox 85">
            <a:extLst>
              <a:ext uri="{FF2B5EF4-FFF2-40B4-BE49-F238E27FC236}">
                <a16:creationId xmlns:a16="http://schemas.microsoft.com/office/drawing/2014/main" xmlns="" id="{4DBCA1CC-7469-48D5-9C6C-56A9C1217342}"/>
              </a:ext>
            </a:extLst>
          </p:cNvPr>
          <p:cNvSpPr txBox="1"/>
          <p:nvPr/>
        </p:nvSpPr>
        <p:spPr>
          <a:xfrm>
            <a:off x="6486744" y="1497995"/>
            <a:ext cx="1410665" cy="923330"/>
          </a:xfrm>
          <a:prstGeom prst="rect">
            <a:avLst/>
          </a:prstGeom>
          <a:noFill/>
        </p:spPr>
        <p:txBody>
          <a:bodyPr wrap="square" rtlCol="0">
            <a:spAutoFit/>
          </a:bodyPr>
          <a:lstStyle/>
          <a:p>
            <a:pPr marL="0" defTabSz="914400" rtl="1" eaLnBrk="1" latinLnBrk="0" hangingPunct="1"/>
            <a:r>
              <a:rPr lang="en-US" dirty="0" smtClean="0">
                <a:solidFill>
                  <a:srgbClr val="FF0000"/>
                </a:solidFill>
              </a:rPr>
              <a:t>European </a:t>
            </a:r>
            <a:r>
              <a:rPr lang="en-US" dirty="0" smtClean="0">
                <a:solidFill>
                  <a:srgbClr val="FF0000"/>
                </a:solidFill>
              </a:rPr>
              <a:t>Research Seminar</a:t>
            </a:r>
            <a:endParaRPr lang="en-US" dirty="0">
              <a:solidFill>
                <a:srgbClr val="FF0000"/>
              </a:solidFill>
            </a:endParaRPr>
          </a:p>
        </p:txBody>
      </p:sp>
      <p:sp>
        <p:nvSpPr>
          <p:cNvPr id="14" name="TextBox 85">
            <a:extLst>
              <a:ext uri="{FF2B5EF4-FFF2-40B4-BE49-F238E27FC236}">
                <a16:creationId xmlns:a16="http://schemas.microsoft.com/office/drawing/2014/main" xmlns="" id="{F4C89BF4-AAB3-4CD3-AE57-A101808B667A}"/>
              </a:ext>
            </a:extLst>
          </p:cNvPr>
          <p:cNvSpPr txBox="1"/>
          <p:nvPr/>
        </p:nvSpPr>
        <p:spPr>
          <a:xfrm>
            <a:off x="7620523" y="3105834"/>
            <a:ext cx="1410665" cy="369332"/>
          </a:xfrm>
          <a:prstGeom prst="rect">
            <a:avLst/>
          </a:prstGeom>
          <a:noFill/>
        </p:spPr>
        <p:txBody>
          <a:bodyPr wrap="square" rtlCol="0">
            <a:spAutoFit/>
          </a:bodyPr>
          <a:lstStyle/>
          <a:p>
            <a:pPr marL="0" algn="l" defTabSz="914400" eaLnBrk="1" latinLnBrk="0" hangingPunct="1"/>
            <a:r>
              <a:rPr lang="en-US" b="1" dirty="0" smtClean="0">
                <a:solidFill>
                  <a:srgbClr val="00B050"/>
                </a:solidFill>
              </a:rPr>
              <a:t>Simulation</a:t>
            </a:r>
            <a:endParaRPr lang="en-US" b="1" dirty="0">
              <a:solidFill>
                <a:srgbClr val="00B050"/>
              </a:solidFill>
            </a:endParaRPr>
          </a:p>
        </p:txBody>
      </p:sp>
      <p:sp>
        <p:nvSpPr>
          <p:cNvPr id="15" name="TextBox 85">
            <a:extLst>
              <a:ext uri="{FF2B5EF4-FFF2-40B4-BE49-F238E27FC236}">
                <a16:creationId xmlns:a16="http://schemas.microsoft.com/office/drawing/2014/main" xmlns="" id="{2B94C87F-9849-4B78-AC4B-BC6DC978E185}"/>
              </a:ext>
            </a:extLst>
          </p:cNvPr>
          <p:cNvSpPr txBox="1"/>
          <p:nvPr/>
        </p:nvSpPr>
        <p:spPr>
          <a:xfrm>
            <a:off x="7576236" y="4220875"/>
            <a:ext cx="1646362" cy="369332"/>
          </a:xfrm>
          <a:prstGeom prst="rect">
            <a:avLst/>
          </a:prstGeom>
          <a:noFill/>
        </p:spPr>
        <p:txBody>
          <a:bodyPr wrap="square" rtlCol="0">
            <a:spAutoFit/>
          </a:bodyPr>
          <a:lstStyle/>
          <a:p>
            <a:pPr marL="0" algn="l" defTabSz="914400" eaLnBrk="1" latinLnBrk="0" hangingPunct="1"/>
            <a:r>
              <a:rPr lang="en-US" b="1" dirty="0" smtClean="0">
                <a:solidFill>
                  <a:srgbClr val="002060"/>
                </a:solidFill>
              </a:rPr>
              <a:t>East Seminar</a:t>
            </a:r>
            <a:endParaRPr lang="en-US" b="1" dirty="0">
              <a:solidFill>
                <a:srgbClr val="002060"/>
              </a:solidFill>
            </a:endParaRPr>
          </a:p>
        </p:txBody>
      </p:sp>
      <p:sp>
        <p:nvSpPr>
          <p:cNvPr id="16" name="Oval 13">
            <a:extLst>
              <a:ext uri="{FF2B5EF4-FFF2-40B4-BE49-F238E27FC236}">
                <a16:creationId xmlns:a16="http://schemas.microsoft.com/office/drawing/2014/main" xmlns="" id="{45631259-F464-4043-AB94-30FC0EC7E2EC}"/>
              </a:ext>
            </a:extLst>
          </p:cNvPr>
          <p:cNvSpPr/>
          <p:nvPr/>
        </p:nvSpPr>
        <p:spPr>
          <a:xfrm>
            <a:off x="3697446" y="1588303"/>
            <a:ext cx="195304" cy="195304"/>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7" name="Oval 13">
            <a:extLst>
              <a:ext uri="{FF2B5EF4-FFF2-40B4-BE49-F238E27FC236}">
                <a16:creationId xmlns:a16="http://schemas.microsoft.com/office/drawing/2014/main" xmlns="" id="{A7680820-11F1-41F5-B4C3-6891CA7BA799}"/>
              </a:ext>
            </a:extLst>
          </p:cNvPr>
          <p:cNvSpPr/>
          <p:nvPr/>
        </p:nvSpPr>
        <p:spPr>
          <a:xfrm>
            <a:off x="4940303" y="2049772"/>
            <a:ext cx="195304" cy="195304"/>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8" name="Oval 13">
            <a:extLst>
              <a:ext uri="{FF2B5EF4-FFF2-40B4-BE49-F238E27FC236}">
                <a16:creationId xmlns:a16="http://schemas.microsoft.com/office/drawing/2014/main" xmlns="" id="{8A2B3D51-2B12-4AEB-B1B5-F4772BA3BE00}"/>
              </a:ext>
            </a:extLst>
          </p:cNvPr>
          <p:cNvSpPr/>
          <p:nvPr/>
        </p:nvSpPr>
        <p:spPr>
          <a:xfrm>
            <a:off x="5998348" y="1674079"/>
            <a:ext cx="195304" cy="195304"/>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9" name="Oval 13">
            <a:extLst>
              <a:ext uri="{FF2B5EF4-FFF2-40B4-BE49-F238E27FC236}">
                <a16:creationId xmlns:a16="http://schemas.microsoft.com/office/drawing/2014/main" xmlns="" id="{D4551C84-616D-464F-A40D-A53E4BDEEEC7}"/>
              </a:ext>
            </a:extLst>
          </p:cNvPr>
          <p:cNvSpPr/>
          <p:nvPr/>
        </p:nvSpPr>
        <p:spPr>
          <a:xfrm>
            <a:off x="3212552" y="3279862"/>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0" name="Oval 13">
            <a:extLst>
              <a:ext uri="{FF2B5EF4-FFF2-40B4-BE49-F238E27FC236}">
                <a16:creationId xmlns:a16="http://schemas.microsoft.com/office/drawing/2014/main" xmlns="" id="{72123022-14AE-46E7-9E69-C92BE0FC427F}"/>
              </a:ext>
            </a:extLst>
          </p:cNvPr>
          <p:cNvSpPr/>
          <p:nvPr/>
        </p:nvSpPr>
        <p:spPr>
          <a:xfrm>
            <a:off x="4438941" y="3279862"/>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1" name="Oval 13">
            <a:extLst>
              <a:ext uri="{FF2B5EF4-FFF2-40B4-BE49-F238E27FC236}">
                <a16:creationId xmlns:a16="http://schemas.microsoft.com/office/drawing/2014/main" xmlns="" id="{6D5F5988-8589-4698-8601-0EB6AB3717B5}"/>
              </a:ext>
            </a:extLst>
          </p:cNvPr>
          <p:cNvSpPr/>
          <p:nvPr/>
        </p:nvSpPr>
        <p:spPr>
          <a:xfrm>
            <a:off x="5597909" y="3307530"/>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3" name="Oval 13">
            <a:extLst>
              <a:ext uri="{FF2B5EF4-FFF2-40B4-BE49-F238E27FC236}">
                <a16:creationId xmlns:a16="http://schemas.microsoft.com/office/drawing/2014/main" xmlns="" id="{F306008C-7AAF-4D40-B39A-570784E1660D}"/>
              </a:ext>
            </a:extLst>
          </p:cNvPr>
          <p:cNvSpPr/>
          <p:nvPr/>
        </p:nvSpPr>
        <p:spPr>
          <a:xfrm>
            <a:off x="6511564" y="3331348"/>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4" name="Oval 13">
            <a:extLst>
              <a:ext uri="{FF2B5EF4-FFF2-40B4-BE49-F238E27FC236}">
                <a16:creationId xmlns:a16="http://schemas.microsoft.com/office/drawing/2014/main" xmlns="" id="{33A0EDF8-6460-46CC-8215-044B6CF6D889}"/>
              </a:ext>
            </a:extLst>
          </p:cNvPr>
          <p:cNvSpPr/>
          <p:nvPr/>
        </p:nvSpPr>
        <p:spPr>
          <a:xfrm>
            <a:off x="8598871" y="2136982"/>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6" name="Oval 13">
            <a:extLst>
              <a:ext uri="{FF2B5EF4-FFF2-40B4-BE49-F238E27FC236}">
                <a16:creationId xmlns:a16="http://schemas.microsoft.com/office/drawing/2014/main" xmlns="" id="{56500898-417B-4BB4-87AD-524CE81C3C17}"/>
              </a:ext>
            </a:extLst>
          </p:cNvPr>
          <p:cNvSpPr/>
          <p:nvPr/>
        </p:nvSpPr>
        <p:spPr>
          <a:xfrm>
            <a:off x="3267300" y="4157954"/>
            <a:ext cx="195304" cy="195304"/>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7" name="Oval 13">
            <a:extLst>
              <a:ext uri="{FF2B5EF4-FFF2-40B4-BE49-F238E27FC236}">
                <a16:creationId xmlns:a16="http://schemas.microsoft.com/office/drawing/2014/main" xmlns="" id="{30949BA3-E663-4E21-B7A0-DF8C726B77F5}"/>
              </a:ext>
            </a:extLst>
          </p:cNvPr>
          <p:cNvSpPr/>
          <p:nvPr/>
        </p:nvSpPr>
        <p:spPr>
          <a:xfrm>
            <a:off x="4241883" y="4187397"/>
            <a:ext cx="195304" cy="195304"/>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3" name="Oval 13">
            <a:extLst>
              <a:ext uri="{FF2B5EF4-FFF2-40B4-BE49-F238E27FC236}">
                <a16:creationId xmlns:a16="http://schemas.microsoft.com/office/drawing/2014/main" xmlns="" id="{58B4573E-A0B0-4600-AF2B-2D705E9D81BE}"/>
              </a:ext>
            </a:extLst>
          </p:cNvPr>
          <p:cNvSpPr/>
          <p:nvPr/>
        </p:nvSpPr>
        <p:spPr>
          <a:xfrm>
            <a:off x="5378115" y="4208935"/>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4" name="Oval 13">
            <a:extLst>
              <a:ext uri="{FF2B5EF4-FFF2-40B4-BE49-F238E27FC236}">
                <a16:creationId xmlns:a16="http://schemas.microsoft.com/office/drawing/2014/main" xmlns="" id="{F5D60458-98F3-49AD-8F6A-79578DECCF80}"/>
              </a:ext>
            </a:extLst>
          </p:cNvPr>
          <p:cNvSpPr/>
          <p:nvPr/>
        </p:nvSpPr>
        <p:spPr>
          <a:xfrm>
            <a:off x="7655408" y="5325248"/>
            <a:ext cx="195304" cy="195304"/>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5" name="TextBox 85">
            <a:extLst>
              <a:ext uri="{FF2B5EF4-FFF2-40B4-BE49-F238E27FC236}">
                <a16:creationId xmlns:a16="http://schemas.microsoft.com/office/drawing/2014/main" xmlns="" id="{C17A1996-8CC4-48BB-9C50-0F274AFDE5F8}"/>
              </a:ext>
            </a:extLst>
          </p:cNvPr>
          <p:cNvSpPr txBox="1"/>
          <p:nvPr/>
        </p:nvSpPr>
        <p:spPr>
          <a:xfrm rot="19016837">
            <a:off x="4427794" y="1382628"/>
            <a:ext cx="1303975" cy="523220"/>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From Polis to Globalization</a:t>
            </a:r>
            <a:endParaRPr lang="en-US" sz="1400" dirty="0">
              <a:solidFill>
                <a:schemeClr val="bg1"/>
              </a:solidFill>
            </a:endParaRPr>
          </a:p>
        </p:txBody>
      </p:sp>
      <p:sp>
        <p:nvSpPr>
          <p:cNvPr id="36" name="TextBox 85">
            <a:extLst>
              <a:ext uri="{FF2B5EF4-FFF2-40B4-BE49-F238E27FC236}">
                <a16:creationId xmlns:a16="http://schemas.microsoft.com/office/drawing/2014/main" xmlns="" id="{76A643BF-B75C-4D60-8C0E-146AEC6CE2F3}"/>
              </a:ext>
            </a:extLst>
          </p:cNvPr>
          <p:cNvSpPr txBox="1"/>
          <p:nvPr/>
        </p:nvSpPr>
        <p:spPr>
          <a:xfrm rot="19016837">
            <a:off x="5904576" y="2638104"/>
            <a:ext cx="1096572" cy="738664"/>
          </a:xfrm>
          <a:prstGeom prst="rect">
            <a:avLst/>
          </a:prstGeom>
          <a:noFill/>
        </p:spPr>
        <p:txBody>
          <a:bodyPr wrap="square" rtlCol="0">
            <a:spAutoFit/>
          </a:bodyPr>
          <a:lstStyle/>
          <a:p>
            <a:pPr marL="0" algn="l" defTabSz="914400" eaLnBrk="1" latinLnBrk="0" hangingPunct="1"/>
            <a:r>
              <a:rPr lang="en-US" sz="1400" dirty="0" smtClean="0">
                <a:solidFill>
                  <a:schemeClr val="bg1"/>
                </a:solidFill>
              </a:rPr>
              <a:t>National Security Tours</a:t>
            </a:r>
            <a:endParaRPr lang="en-US" sz="1400" dirty="0">
              <a:solidFill>
                <a:schemeClr val="bg1"/>
              </a:solidFill>
            </a:endParaRPr>
          </a:p>
        </p:txBody>
      </p:sp>
      <p:sp>
        <p:nvSpPr>
          <p:cNvPr id="37" name="TextBox 85">
            <a:extLst>
              <a:ext uri="{FF2B5EF4-FFF2-40B4-BE49-F238E27FC236}">
                <a16:creationId xmlns:a16="http://schemas.microsoft.com/office/drawing/2014/main" xmlns="" id="{8113A952-859F-445C-AEC3-FB472DD2C6D2}"/>
              </a:ext>
            </a:extLst>
          </p:cNvPr>
          <p:cNvSpPr txBox="1"/>
          <p:nvPr/>
        </p:nvSpPr>
        <p:spPr>
          <a:xfrm rot="19016837">
            <a:off x="3796399" y="2907897"/>
            <a:ext cx="1096572" cy="523220"/>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National Security</a:t>
            </a:r>
            <a:endParaRPr lang="en-US" sz="1400" dirty="0">
              <a:solidFill>
                <a:schemeClr val="bg1"/>
              </a:solidFill>
            </a:endParaRPr>
          </a:p>
        </p:txBody>
      </p:sp>
      <p:sp>
        <p:nvSpPr>
          <p:cNvPr id="38" name="TextBox 85">
            <a:extLst>
              <a:ext uri="{FF2B5EF4-FFF2-40B4-BE49-F238E27FC236}">
                <a16:creationId xmlns:a16="http://schemas.microsoft.com/office/drawing/2014/main" xmlns="" id="{E043FB2B-66BB-4272-94F0-4AB9EDDB773D}"/>
              </a:ext>
            </a:extLst>
          </p:cNvPr>
          <p:cNvSpPr txBox="1"/>
          <p:nvPr/>
        </p:nvSpPr>
        <p:spPr>
          <a:xfrm rot="19016837">
            <a:off x="4882851" y="3055680"/>
            <a:ext cx="1096572" cy="307777"/>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Strategy</a:t>
            </a:r>
            <a:endParaRPr lang="en-US" sz="1400" dirty="0">
              <a:solidFill>
                <a:schemeClr val="bg1"/>
              </a:solidFill>
            </a:endParaRPr>
          </a:p>
        </p:txBody>
      </p:sp>
      <p:sp>
        <p:nvSpPr>
          <p:cNvPr id="39" name="TextBox 85">
            <a:extLst>
              <a:ext uri="{FF2B5EF4-FFF2-40B4-BE49-F238E27FC236}">
                <a16:creationId xmlns:a16="http://schemas.microsoft.com/office/drawing/2014/main" xmlns="" id="{C1088D5B-C3ED-4928-A744-02A3A8BFCAB8}"/>
              </a:ext>
            </a:extLst>
          </p:cNvPr>
          <p:cNvSpPr txBox="1"/>
          <p:nvPr/>
        </p:nvSpPr>
        <p:spPr>
          <a:xfrm rot="19016837">
            <a:off x="2684035" y="2798637"/>
            <a:ext cx="1096572" cy="523220"/>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Founding Fathers</a:t>
            </a:r>
            <a:endParaRPr lang="en-US" sz="1400" dirty="0">
              <a:solidFill>
                <a:schemeClr val="bg1"/>
              </a:solidFill>
            </a:endParaRPr>
          </a:p>
        </p:txBody>
      </p:sp>
      <p:sp>
        <p:nvSpPr>
          <p:cNvPr id="40" name="TextBox 85">
            <a:extLst>
              <a:ext uri="{FF2B5EF4-FFF2-40B4-BE49-F238E27FC236}">
                <a16:creationId xmlns:a16="http://schemas.microsoft.com/office/drawing/2014/main" xmlns="" id="{5F324B13-3F9C-4C89-9747-39C82DED29BE}"/>
              </a:ext>
            </a:extLst>
          </p:cNvPr>
          <p:cNvSpPr txBox="1"/>
          <p:nvPr/>
        </p:nvSpPr>
        <p:spPr>
          <a:xfrm rot="19016837">
            <a:off x="5132837" y="1998011"/>
            <a:ext cx="1096572" cy="523220"/>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Strategic </a:t>
            </a:r>
            <a:r>
              <a:rPr lang="en-US" sz="1400" dirty="0" smtClean="0">
                <a:solidFill>
                  <a:schemeClr val="bg1"/>
                </a:solidFill>
              </a:rPr>
              <a:t>Thought</a:t>
            </a:r>
            <a:endParaRPr lang="en-US" sz="1400" dirty="0">
              <a:solidFill>
                <a:schemeClr val="bg1"/>
              </a:solidFill>
            </a:endParaRPr>
          </a:p>
        </p:txBody>
      </p:sp>
      <p:sp>
        <p:nvSpPr>
          <p:cNvPr id="41" name="TextBox 85">
            <a:extLst>
              <a:ext uri="{FF2B5EF4-FFF2-40B4-BE49-F238E27FC236}">
                <a16:creationId xmlns:a16="http://schemas.microsoft.com/office/drawing/2014/main" xmlns="" id="{5FD7BA9B-6FA0-473B-9D95-C0E4C0747563}"/>
              </a:ext>
            </a:extLst>
          </p:cNvPr>
          <p:cNvSpPr txBox="1"/>
          <p:nvPr/>
        </p:nvSpPr>
        <p:spPr>
          <a:xfrm rot="19016837">
            <a:off x="3704531" y="825612"/>
            <a:ext cx="1096572" cy="738664"/>
          </a:xfrm>
          <a:prstGeom prst="rect">
            <a:avLst/>
          </a:prstGeom>
          <a:noFill/>
        </p:spPr>
        <p:txBody>
          <a:bodyPr wrap="square" rtlCol="0">
            <a:spAutoFit/>
          </a:bodyPr>
          <a:lstStyle/>
          <a:p>
            <a:pPr marL="0" algn="l" defTabSz="914400" eaLnBrk="1" latinLnBrk="0" hangingPunct="1"/>
            <a:r>
              <a:rPr lang="en-US" sz="1400" dirty="0" smtClean="0">
                <a:solidFill>
                  <a:schemeClr val="bg1"/>
                </a:solidFill>
              </a:rPr>
              <a:t>Global National Security</a:t>
            </a:r>
            <a:endParaRPr lang="en-US" sz="1400" dirty="0">
              <a:solidFill>
                <a:schemeClr val="bg1"/>
              </a:solidFill>
            </a:endParaRPr>
          </a:p>
        </p:txBody>
      </p:sp>
      <p:sp>
        <p:nvSpPr>
          <p:cNvPr id="42" name="TextBox 85">
            <a:extLst>
              <a:ext uri="{FF2B5EF4-FFF2-40B4-BE49-F238E27FC236}">
                <a16:creationId xmlns:a16="http://schemas.microsoft.com/office/drawing/2014/main" xmlns="" id="{1D32C6CA-3207-46E6-AEA2-B9E1EA59B23B}"/>
              </a:ext>
            </a:extLst>
          </p:cNvPr>
          <p:cNvSpPr txBox="1"/>
          <p:nvPr/>
        </p:nvSpPr>
        <p:spPr>
          <a:xfrm rot="19016837">
            <a:off x="2548937" y="4001554"/>
            <a:ext cx="1282100" cy="307777"/>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Main Seminar</a:t>
            </a:r>
            <a:endParaRPr lang="en-US" sz="1400" dirty="0">
              <a:solidFill>
                <a:schemeClr val="bg1"/>
              </a:solidFill>
            </a:endParaRPr>
          </a:p>
        </p:txBody>
      </p:sp>
      <p:sp>
        <p:nvSpPr>
          <p:cNvPr id="46" name="TextBox 85">
            <a:extLst>
              <a:ext uri="{FF2B5EF4-FFF2-40B4-BE49-F238E27FC236}">
                <a16:creationId xmlns:a16="http://schemas.microsoft.com/office/drawing/2014/main" xmlns="" id="{DE29AD41-6855-48C7-98F2-222373ECC195}"/>
              </a:ext>
            </a:extLst>
          </p:cNvPr>
          <p:cNvSpPr txBox="1"/>
          <p:nvPr/>
        </p:nvSpPr>
        <p:spPr>
          <a:xfrm rot="19016837">
            <a:off x="3541261" y="3878042"/>
            <a:ext cx="1335355" cy="307777"/>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Digital World</a:t>
            </a:r>
            <a:endParaRPr lang="en-US" sz="1400" dirty="0">
              <a:solidFill>
                <a:schemeClr val="bg1"/>
              </a:solidFill>
            </a:endParaRPr>
          </a:p>
        </p:txBody>
      </p:sp>
      <p:sp>
        <p:nvSpPr>
          <p:cNvPr id="47" name="TextBox 85">
            <a:extLst>
              <a:ext uri="{FF2B5EF4-FFF2-40B4-BE49-F238E27FC236}">
                <a16:creationId xmlns:a16="http://schemas.microsoft.com/office/drawing/2014/main" xmlns="" id="{4DFAF2A8-CF71-44DE-92C0-998A289F3023}"/>
              </a:ext>
            </a:extLst>
          </p:cNvPr>
          <p:cNvSpPr txBox="1"/>
          <p:nvPr/>
        </p:nvSpPr>
        <p:spPr>
          <a:xfrm rot="19016837">
            <a:off x="4700225" y="3833277"/>
            <a:ext cx="1096572" cy="523220"/>
          </a:xfrm>
          <a:prstGeom prst="rect">
            <a:avLst/>
          </a:prstGeom>
          <a:noFill/>
        </p:spPr>
        <p:txBody>
          <a:bodyPr wrap="square" rtlCol="0">
            <a:spAutoFit/>
          </a:bodyPr>
          <a:lstStyle/>
          <a:p>
            <a:pPr marL="0" algn="r" defTabSz="914400" rtl="1" eaLnBrk="1" latinLnBrk="0" hangingPunct="1"/>
            <a:r>
              <a:rPr lang="en-US" sz="1400" dirty="0" smtClean="0">
                <a:solidFill>
                  <a:schemeClr val="bg1"/>
                </a:solidFill>
              </a:rPr>
              <a:t>Optional Seminar</a:t>
            </a:r>
            <a:endParaRPr lang="en-US" sz="1400" dirty="0">
              <a:solidFill>
                <a:schemeClr val="bg1"/>
              </a:solidFill>
            </a:endParaRPr>
          </a:p>
        </p:txBody>
      </p:sp>
      <p:sp>
        <p:nvSpPr>
          <p:cNvPr id="48" name="TextBox 85">
            <a:extLst>
              <a:ext uri="{FF2B5EF4-FFF2-40B4-BE49-F238E27FC236}">
                <a16:creationId xmlns:a16="http://schemas.microsoft.com/office/drawing/2014/main" xmlns="" id="{C3F38B93-B0B7-40F0-A2D7-053C8F33EADB}"/>
              </a:ext>
            </a:extLst>
          </p:cNvPr>
          <p:cNvSpPr txBox="1"/>
          <p:nvPr/>
        </p:nvSpPr>
        <p:spPr>
          <a:xfrm rot="19016837">
            <a:off x="8175763" y="1168983"/>
            <a:ext cx="1405205" cy="523220"/>
          </a:xfrm>
          <a:prstGeom prst="rect">
            <a:avLst/>
          </a:prstGeom>
          <a:noFill/>
        </p:spPr>
        <p:txBody>
          <a:bodyPr wrap="square" rtlCol="0">
            <a:spAutoFit/>
          </a:bodyPr>
          <a:lstStyle/>
          <a:p>
            <a:pPr defTabSz="914400"/>
            <a:r>
              <a:rPr lang="en-US" sz="1400" dirty="0">
                <a:solidFill>
                  <a:schemeClr val="bg1"/>
                </a:solidFill>
              </a:rPr>
              <a:t>Politics /</a:t>
            </a:r>
          </a:p>
          <a:p>
            <a:pPr defTabSz="914400"/>
            <a:r>
              <a:rPr lang="en-US" sz="1400" dirty="0" smtClean="0">
                <a:solidFill>
                  <a:schemeClr val="bg1"/>
                </a:solidFill>
              </a:rPr>
              <a:t>Diplomacy</a:t>
            </a:r>
            <a:endParaRPr lang="en-US" sz="1400" dirty="0">
              <a:solidFill>
                <a:schemeClr val="bg1"/>
              </a:solidFill>
            </a:endParaRPr>
          </a:p>
        </p:txBody>
      </p:sp>
      <p:sp>
        <p:nvSpPr>
          <p:cNvPr id="49" name="TextBox 85">
            <a:extLst>
              <a:ext uri="{FF2B5EF4-FFF2-40B4-BE49-F238E27FC236}">
                <a16:creationId xmlns:a16="http://schemas.microsoft.com/office/drawing/2014/main" xmlns="" id="{FE137069-F8B3-4DDB-B10B-FB17AF40FC7F}"/>
              </a:ext>
            </a:extLst>
          </p:cNvPr>
          <p:cNvSpPr txBox="1"/>
          <p:nvPr/>
        </p:nvSpPr>
        <p:spPr>
          <a:xfrm rot="19016837">
            <a:off x="6863021" y="5191306"/>
            <a:ext cx="1096572" cy="523220"/>
          </a:xfrm>
          <a:prstGeom prst="rect">
            <a:avLst/>
          </a:prstGeom>
          <a:noFill/>
        </p:spPr>
        <p:txBody>
          <a:bodyPr wrap="square" rtlCol="0">
            <a:spAutoFit/>
          </a:bodyPr>
          <a:lstStyle/>
          <a:p>
            <a:pPr marL="0" algn="l" defTabSz="914400" eaLnBrk="1" latinLnBrk="0" hangingPunct="1"/>
            <a:r>
              <a:rPr lang="en-US" sz="1400" dirty="0" smtClean="0">
                <a:solidFill>
                  <a:schemeClr val="bg1"/>
                </a:solidFill>
              </a:rPr>
              <a:t>Final Project</a:t>
            </a:r>
            <a:endParaRPr lang="en-US" sz="1400" dirty="0">
              <a:solidFill>
                <a:schemeClr val="bg1"/>
              </a:solidFill>
            </a:endParaRPr>
          </a:p>
        </p:txBody>
      </p:sp>
      <p:sp>
        <p:nvSpPr>
          <p:cNvPr id="50" name="Oval 13">
            <a:extLst>
              <a:ext uri="{FF2B5EF4-FFF2-40B4-BE49-F238E27FC236}">
                <a16:creationId xmlns:a16="http://schemas.microsoft.com/office/drawing/2014/main" xmlns="" id="{1DE69BD3-E190-4E7A-98E4-8D8C0E85EBC5}"/>
              </a:ext>
            </a:extLst>
          </p:cNvPr>
          <p:cNvSpPr/>
          <p:nvPr/>
        </p:nvSpPr>
        <p:spPr>
          <a:xfrm>
            <a:off x="9379797" y="2571173"/>
            <a:ext cx="195304" cy="195304"/>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51" name="TextBox 85">
            <a:extLst>
              <a:ext uri="{FF2B5EF4-FFF2-40B4-BE49-F238E27FC236}">
                <a16:creationId xmlns:a16="http://schemas.microsoft.com/office/drawing/2014/main" xmlns="" id="{C563664F-0D5B-4678-A56A-893A1DE78075}"/>
              </a:ext>
            </a:extLst>
          </p:cNvPr>
          <p:cNvSpPr txBox="1"/>
          <p:nvPr/>
        </p:nvSpPr>
        <p:spPr>
          <a:xfrm rot="19016837">
            <a:off x="9505371" y="1801849"/>
            <a:ext cx="1096572" cy="523220"/>
          </a:xfrm>
          <a:prstGeom prst="rect">
            <a:avLst/>
          </a:prstGeom>
          <a:noFill/>
        </p:spPr>
        <p:txBody>
          <a:bodyPr wrap="square" rtlCol="0">
            <a:spAutoFit/>
          </a:bodyPr>
          <a:lstStyle/>
          <a:p>
            <a:pPr marL="0" algn="l" defTabSz="914400" eaLnBrk="1" latinLnBrk="0" hangingPunct="1"/>
            <a:r>
              <a:rPr lang="en-US" sz="1400" dirty="0" smtClean="0">
                <a:solidFill>
                  <a:schemeClr val="bg1"/>
                </a:solidFill>
              </a:rPr>
              <a:t>Personal Skills</a:t>
            </a:r>
            <a:endParaRPr lang="en-US" sz="1400" dirty="0">
              <a:solidFill>
                <a:schemeClr val="bg1"/>
              </a:solidFill>
            </a:endParaRPr>
          </a:p>
        </p:txBody>
      </p:sp>
      <p:sp>
        <p:nvSpPr>
          <p:cNvPr id="43" name="TextBox 42">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marL="0" defTabSz="914400" eaLnBrk="1" latinLnBrk="0" hangingPunct="1"/>
            <a:r>
              <a:rPr lang="en-US" dirty="0" smtClean="0">
                <a:solidFill>
                  <a:schemeClr val="bg1"/>
                </a:solidFill>
              </a:rPr>
              <a:t>T4 </a:t>
            </a:r>
            <a:r>
              <a:rPr lang="en-US" dirty="0" smtClean="0">
                <a:solidFill>
                  <a:schemeClr val="bg1"/>
                </a:solidFill>
              </a:rPr>
              <a:t>Integrative</a:t>
            </a:r>
          </a:p>
          <a:p>
            <a:pPr marL="0" defTabSz="914400" eaLnBrk="1" latinLnBrk="0" hangingPunct="1"/>
            <a:r>
              <a:rPr lang="en-US" dirty="0" smtClean="0">
                <a:solidFill>
                  <a:schemeClr val="bg1"/>
                </a:solidFill>
              </a:rPr>
              <a:t>Season</a:t>
            </a:r>
            <a:endParaRPr lang="en-US" dirty="0">
              <a:solidFill>
                <a:schemeClr val="bg1"/>
              </a:solidFill>
            </a:endParaRPr>
          </a:p>
        </p:txBody>
      </p:sp>
      <p:graphicFrame>
        <p:nvGraphicFramePr>
          <p:cNvPr id="52"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1511"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960070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6513" y="6036092"/>
            <a:ext cx="1344778" cy="56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8" name="TextBox 77">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defTabSz="914400"/>
            <a:r>
              <a:rPr lang="en-US" dirty="0">
                <a:solidFill>
                  <a:schemeClr val="bg1"/>
                </a:solidFill>
              </a:rPr>
              <a:t>T4 Integrative Season</a:t>
            </a:r>
          </a:p>
        </p:txBody>
      </p:sp>
      <p:sp>
        <p:nvSpPr>
          <p:cNvPr id="79" name="TextBox 78">
            <a:extLst>
              <a:ext uri="{FF2B5EF4-FFF2-40B4-BE49-F238E27FC236}">
                <a16:creationId xmlns:a16="http://schemas.microsoft.com/office/drawing/2014/main" xmlns="" id="{42B3200F-5074-9445-8462-AC05E77BE4D8}"/>
              </a:ext>
            </a:extLst>
          </p:cNvPr>
          <p:cNvSpPr txBox="1"/>
          <p:nvPr/>
        </p:nvSpPr>
        <p:spPr>
          <a:xfrm>
            <a:off x="269917" y="3059668"/>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300746" y="3995081"/>
            <a:ext cx="2084156"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86" name="TextBox 85">
            <a:extLst>
              <a:ext uri="{FF2B5EF4-FFF2-40B4-BE49-F238E27FC236}">
                <a16:creationId xmlns:a16="http://schemas.microsoft.com/office/drawing/2014/main" xmlns="" id="{8EFCB893-176B-7D49-B3F3-EDC9FD8012E6}"/>
              </a:ext>
            </a:extLst>
          </p:cNvPr>
          <p:cNvSpPr txBox="1"/>
          <p:nvPr/>
        </p:nvSpPr>
        <p:spPr>
          <a:xfrm>
            <a:off x="332267" y="1217569"/>
            <a:ext cx="2154901" cy="369332"/>
          </a:xfrm>
          <a:prstGeom prst="rect">
            <a:avLst/>
          </a:prstGeom>
          <a:noFill/>
        </p:spPr>
        <p:txBody>
          <a:bodyPr wrap="square" rtlCol="0">
            <a:spAutoFit/>
          </a:bodyPr>
          <a:lstStyle/>
          <a:p>
            <a:pPr defTabSz="914400"/>
            <a:r>
              <a:rPr lang="en-US" b="1" dirty="0">
                <a:solidFill>
                  <a:schemeClr val="bg1"/>
                </a:solidFill>
                <a:latin typeface="Calibri Light" panose="020F0302020204030204" pitchFamily="34" charset="0"/>
              </a:rPr>
              <a:t>T1 Global Season</a:t>
            </a: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bg1"/>
                </a:solidFill>
                <a:latin typeface="Levenim MT" panose="02010502060101010101" pitchFamily="2" charset="-79"/>
                <a:cs typeface="Levenim MT" panose="02010502060101010101" pitchFamily="2" charset="-79"/>
              </a:rPr>
              <a:t>4 Fields of Study – National Security Components</a:t>
            </a:r>
            <a:endParaRPr lang="he-IL" b="1" dirty="0">
              <a:solidFill>
                <a:schemeClr val="bg1"/>
              </a:solidFill>
              <a:latin typeface="Levenim MT" panose="02010502060101010101" pitchFamily="2" charset="-79"/>
              <a:cs typeface="Levenim MT" panose="02010502060101010101" pitchFamily="2" charset="-79"/>
            </a:endParaRPr>
          </a:p>
        </p:txBody>
      </p:sp>
      <p:pic>
        <p:nvPicPr>
          <p:cNvPr id="4" name="תמונה 3">
            <a:extLst>
              <a:ext uri="{FF2B5EF4-FFF2-40B4-BE49-F238E27FC236}">
                <a16:creationId xmlns:a16="http://schemas.microsoft.com/office/drawing/2014/main" xmlns="" id="{C2ABE120-7435-4ECE-9BF4-6D33A47387C5}"/>
              </a:ext>
            </a:extLst>
          </p:cNvPr>
          <p:cNvPicPr>
            <a:picLocks noChangeAspect="1"/>
          </p:cNvPicPr>
          <p:nvPr/>
        </p:nvPicPr>
        <p:blipFill>
          <a:blip r:embed="rId3"/>
          <a:stretch>
            <a:fillRect/>
          </a:stretch>
        </p:blipFill>
        <p:spPr>
          <a:xfrm>
            <a:off x="2727748" y="820376"/>
            <a:ext cx="7551317" cy="5362749"/>
          </a:xfrm>
          <a:prstGeom prst="rect">
            <a:avLst/>
          </a:prstGeom>
        </p:spPr>
      </p:pic>
      <p:sp>
        <p:nvSpPr>
          <p:cNvPr id="35" name="Oval 13">
            <a:extLst>
              <a:ext uri="{FF2B5EF4-FFF2-40B4-BE49-F238E27FC236}">
                <a16:creationId xmlns:a16="http://schemas.microsoft.com/office/drawing/2014/main" xmlns="" id="{A5262082-BCC8-47AF-81FD-12D458504A7C}"/>
              </a:ext>
            </a:extLst>
          </p:cNvPr>
          <p:cNvSpPr/>
          <p:nvPr/>
        </p:nvSpPr>
        <p:spPr>
          <a:xfrm>
            <a:off x="4062922" y="4013369"/>
            <a:ext cx="195304" cy="22161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7" name="Oval 13">
            <a:extLst>
              <a:ext uri="{FF2B5EF4-FFF2-40B4-BE49-F238E27FC236}">
                <a16:creationId xmlns:a16="http://schemas.microsoft.com/office/drawing/2014/main" xmlns="" id="{DD950BA3-7290-448F-82C1-E5B1ADB9CC3B}"/>
              </a:ext>
            </a:extLst>
          </p:cNvPr>
          <p:cNvSpPr/>
          <p:nvPr/>
        </p:nvSpPr>
        <p:spPr>
          <a:xfrm>
            <a:off x="4220305" y="3186431"/>
            <a:ext cx="195304" cy="221618"/>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8" name="Oval 13">
            <a:extLst>
              <a:ext uri="{FF2B5EF4-FFF2-40B4-BE49-F238E27FC236}">
                <a16:creationId xmlns:a16="http://schemas.microsoft.com/office/drawing/2014/main" xmlns="" id="{AABE2AB9-9DDE-42AA-8751-4F3CBE5F1095}"/>
              </a:ext>
            </a:extLst>
          </p:cNvPr>
          <p:cNvSpPr/>
          <p:nvPr/>
        </p:nvSpPr>
        <p:spPr>
          <a:xfrm>
            <a:off x="5737663" y="4665359"/>
            <a:ext cx="292956" cy="32442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9" name="Oval 13">
            <a:extLst>
              <a:ext uri="{FF2B5EF4-FFF2-40B4-BE49-F238E27FC236}">
                <a16:creationId xmlns:a16="http://schemas.microsoft.com/office/drawing/2014/main" xmlns="" id="{87E69D6F-02CB-447E-BF6A-414B15D08D87}"/>
              </a:ext>
            </a:extLst>
          </p:cNvPr>
          <p:cNvSpPr/>
          <p:nvPr/>
        </p:nvSpPr>
        <p:spPr>
          <a:xfrm>
            <a:off x="5737663" y="1676693"/>
            <a:ext cx="195304" cy="221618"/>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0" name="Oval 13">
            <a:extLst>
              <a:ext uri="{FF2B5EF4-FFF2-40B4-BE49-F238E27FC236}">
                <a16:creationId xmlns:a16="http://schemas.microsoft.com/office/drawing/2014/main" xmlns="" id="{73D81599-4259-4E2C-B65F-910A0988B456}"/>
              </a:ext>
            </a:extLst>
          </p:cNvPr>
          <p:cNvSpPr/>
          <p:nvPr/>
        </p:nvSpPr>
        <p:spPr>
          <a:xfrm>
            <a:off x="4037402" y="4840307"/>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1" name="Oval 13">
            <a:extLst>
              <a:ext uri="{FF2B5EF4-FFF2-40B4-BE49-F238E27FC236}">
                <a16:creationId xmlns:a16="http://schemas.microsoft.com/office/drawing/2014/main" xmlns="" id="{923055AB-CC2B-423C-8558-D235565469F5}"/>
              </a:ext>
            </a:extLst>
          </p:cNvPr>
          <p:cNvSpPr/>
          <p:nvPr/>
        </p:nvSpPr>
        <p:spPr>
          <a:xfrm>
            <a:off x="5780567" y="3171026"/>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2" name="Oval 13">
            <a:extLst>
              <a:ext uri="{FF2B5EF4-FFF2-40B4-BE49-F238E27FC236}">
                <a16:creationId xmlns:a16="http://schemas.microsoft.com/office/drawing/2014/main" xmlns="" id="{9D890086-838A-419A-A8E0-E85CC38EE232}"/>
              </a:ext>
            </a:extLst>
          </p:cNvPr>
          <p:cNvSpPr/>
          <p:nvPr/>
        </p:nvSpPr>
        <p:spPr>
          <a:xfrm>
            <a:off x="7196417" y="2409624"/>
            <a:ext cx="195304" cy="22161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3" name="Oval 13">
            <a:extLst>
              <a:ext uri="{FF2B5EF4-FFF2-40B4-BE49-F238E27FC236}">
                <a16:creationId xmlns:a16="http://schemas.microsoft.com/office/drawing/2014/main" xmlns="" id="{7D61B5B8-2754-4692-B8CA-175740EA752E}"/>
              </a:ext>
            </a:extLst>
          </p:cNvPr>
          <p:cNvSpPr/>
          <p:nvPr/>
        </p:nvSpPr>
        <p:spPr>
          <a:xfrm>
            <a:off x="7028074" y="3987317"/>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5" name="Oval 13">
            <a:extLst>
              <a:ext uri="{FF2B5EF4-FFF2-40B4-BE49-F238E27FC236}">
                <a16:creationId xmlns:a16="http://schemas.microsoft.com/office/drawing/2014/main" xmlns="" id="{2233D7F4-5A8B-409D-B14B-D007580FDE26}"/>
              </a:ext>
            </a:extLst>
          </p:cNvPr>
          <p:cNvSpPr/>
          <p:nvPr/>
        </p:nvSpPr>
        <p:spPr>
          <a:xfrm>
            <a:off x="8191506" y="3318191"/>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6" name="Oval 13">
            <a:extLst>
              <a:ext uri="{FF2B5EF4-FFF2-40B4-BE49-F238E27FC236}">
                <a16:creationId xmlns:a16="http://schemas.microsoft.com/office/drawing/2014/main" xmlns="" id="{057E721E-BFE9-432A-8B4D-4E98F9214355}"/>
              </a:ext>
            </a:extLst>
          </p:cNvPr>
          <p:cNvSpPr/>
          <p:nvPr/>
        </p:nvSpPr>
        <p:spPr>
          <a:xfrm>
            <a:off x="8387065" y="4513735"/>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7" name="Oval 13">
            <a:extLst>
              <a:ext uri="{FF2B5EF4-FFF2-40B4-BE49-F238E27FC236}">
                <a16:creationId xmlns:a16="http://schemas.microsoft.com/office/drawing/2014/main" xmlns="" id="{E713D8D7-3B9D-48D9-8BA8-C0A4C5FFCE37}"/>
              </a:ext>
            </a:extLst>
          </p:cNvPr>
          <p:cNvSpPr/>
          <p:nvPr/>
        </p:nvSpPr>
        <p:spPr>
          <a:xfrm>
            <a:off x="7028074" y="4605432"/>
            <a:ext cx="195304" cy="221618"/>
          </a:xfrm>
          <a:prstGeom prst="ellipse">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cxnSp>
        <p:nvCxnSpPr>
          <p:cNvPr id="49" name="Straight Connector 7">
            <a:extLst>
              <a:ext uri="{FF2B5EF4-FFF2-40B4-BE49-F238E27FC236}">
                <a16:creationId xmlns:a16="http://schemas.microsoft.com/office/drawing/2014/main" xmlns="" id="{D2E5140B-7C8F-4DD1-87CA-8FAABBD2963C}"/>
              </a:ext>
            </a:extLst>
          </p:cNvPr>
          <p:cNvCxnSpPr>
            <a:cxnSpLocks/>
          </p:cNvCxnSpPr>
          <p:nvPr/>
        </p:nvCxnSpPr>
        <p:spPr>
          <a:xfrm flipH="1">
            <a:off x="4896903" y="6289151"/>
            <a:ext cx="114357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0" name="Straight Connector 7">
            <a:extLst>
              <a:ext uri="{FF2B5EF4-FFF2-40B4-BE49-F238E27FC236}">
                <a16:creationId xmlns:a16="http://schemas.microsoft.com/office/drawing/2014/main" xmlns="" id="{2FC4E377-637F-4F94-9152-65971DC5F94F}"/>
              </a:ext>
            </a:extLst>
          </p:cNvPr>
          <p:cNvCxnSpPr>
            <a:cxnSpLocks/>
          </p:cNvCxnSpPr>
          <p:nvPr/>
        </p:nvCxnSpPr>
        <p:spPr>
          <a:xfrm flipH="1">
            <a:off x="6339518" y="6289151"/>
            <a:ext cx="1052203"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1" name="Straight Connector 7">
            <a:extLst>
              <a:ext uri="{FF2B5EF4-FFF2-40B4-BE49-F238E27FC236}">
                <a16:creationId xmlns:a16="http://schemas.microsoft.com/office/drawing/2014/main" xmlns="" id="{AB3E9842-FABA-4391-AF19-C3D8B8A535C2}"/>
              </a:ext>
            </a:extLst>
          </p:cNvPr>
          <p:cNvCxnSpPr>
            <a:cxnSpLocks/>
          </p:cNvCxnSpPr>
          <p:nvPr/>
        </p:nvCxnSpPr>
        <p:spPr>
          <a:xfrm flipH="1">
            <a:off x="3165822" y="6272098"/>
            <a:ext cx="124863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2" name="Straight Connector 7">
            <a:extLst>
              <a:ext uri="{FF2B5EF4-FFF2-40B4-BE49-F238E27FC236}">
                <a16:creationId xmlns:a16="http://schemas.microsoft.com/office/drawing/2014/main" xmlns="" id="{F2C8529F-D7CB-46F7-B58D-39463926D9AF}"/>
              </a:ext>
            </a:extLst>
          </p:cNvPr>
          <p:cNvCxnSpPr>
            <a:cxnSpLocks/>
          </p:cNvCxnSpPr>
          <p:nvPr/>
        </p:nvCxnSpPr>
        <p:spPr>
          <a:xfrm flipH="1">
            <a:off x="7627649" y="6272098"/>
            <a:ext cx="1323018"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sp>
        <p:nvSpPr>
          <p:cNvPr id="57" name="TextBox 79">
            <a:extLst>
              <a:ext uri="{FF2B5EF4-FFF2-40B4-BE49-F238E27FC236}">
                <a16:creationId xmlns:a16="http://schemas.microsoft.com/office/drawing/2014/main" xmlns="" id="{C7ADA6A9-2721-4B36-882E-2A8821C11DD9}"/>
              </a:ext>
            </a:extLst>
          </p:cNvPr>
          <p:cNvSpPr txBox="1"/>
          <p:nvPr/>
        </p:nvSpPr>
        <p:spPr>
          <a:xfrm>
            <a:off x="3124021" y="6036217"/>
            <a:ext cx="1284873" cy="584775"/>
          </a:xfrm>
          <a:prstGeom prst="rect">
            <a:avLst/>
          </a:prstGeom>
          <a:noFill/>
        </p:spPr>
        <p:txBody>
          <a:bodyPr wrap="square" rtlCol="0">
            <a:spAutoFit/>
          </a:bodyPr>
          <a:lstStyle/>
          <a:p>
            <a:pPr marL="0" algn="ctr" defTabSz="914400" eaLnBrk="1" latinLnBrk="0" hangingPunct="1"/>
            <a:r>
              <a:rPr lang="en-US" sz="1600" dirty="0" smtClean="0">
                <a:solidFill>
                  <a:schemeClr val="bg1"/>
                </a:solidFill>
              </a:rPr>
              <a:t>National Defence</a:t>
            </a:r>
            <a:endParaRPr lang="en-US" sz="1600" dirty="0">
              <a:solidFill>
                <a:schemeClr val="bg1"/>
              </a:solidFill>
            </a:endParaRPr>
          </a:p>
        </p:txBody>
      </p:sp>
      <p:sp>
        <p:nvSpPr>
          <p:cNvPr id="59" name="TextBox 79">
            <a:extLst>
              <a:ext uri="{FF2B5EF4-FFF2-40B4-BE49-F238E27FC236}">
                <a16:creationId xmlns:a16="http://schemas.microsoft.com/office/drawing/2014/main" xmlns="" id="{CFE283FD-B2DD-4F12-A7E6-40C2D3FE1618}"/>
              </a:ext>
            </a:extLst>
          </p:cNvPr>
          <p:cNvSpPr txBox="1"/>
          <p:nvPr/>
        </p:nvSpPr>
        <p:spPr>
          <a:xfrm>
            <a:off x="4690991" y="6135279"/>
            <a:ext cx="1284873" cy="338554"/>
          </a:xfrm>
          <a:prstGeom prst="rect">
            <a:avLst/>
          </a:prstGeom>
          <a:noFill/>
        </p:spPr>
        <p:txBody>
          <a:bodyPr wrap="square" rtlCol="0">
            <a:spAutoFit/>
          </a:bodyPr>
          <a:lstStyle/>
          <a:p>
            <a:pPr marL="0" algn="r" defTabSz="914400" rtl="1" eaLnBrk="1" latinLnBrk="0" hangingPunct="1"/>
            <a:r>
              <a:rPr lang="en-US" sz="1600" dirty="0" smtClean="0">
                <a:solidFill>
                  <a:schemeClr val="bg1"/>
                </a:solidFill>
              </a:rPr>
              <a:t>Economy</a:t>
            </a:r>
            <a:endParaRPr lang="en-US" sz="1600" dirty="0">
              <a:solidFill>
                <a:schemeClr val="bg1"/>
              </a:solidFill>
            </a:endParaRPr>
          </a:p>
        </p:txBody>
      </p:sp>
      <p:sp>
        <p:nvSpPr>
          <p:cNvPr id="60" name="TextBox 79">
            <a:extLst>
              <a:ext uri="{FF2B5EF4-FFF2-40B4-BE49-F238E27FC236}">
                <a16:creationId xmlns:a16="http://schemas.microsoft.com/office/drawing/2014/main" xmlns="" id="{1D68B9A5-3E9B-496E-B6AD-1F031066D787}"/>
              </a:ext>
            </a:extLst>
          </p:cNvPr>
          <p:cNvSpPr txBox="1"/>
          <p:nvPr/>
        </p:nvSpPr>
        <p:spPr>
          <a:xfrm>
            <a:off x="6225564" y="6119874"/>
            <a:ext cx="1284873" cy="338554"/>
          </a:xfrm>
          <a:prstGeom prst="rect">
            <a:avLst/>
          </a:prstGeom>
          <a:noFill/>
        </p:spPr>
        <p:txBody>
          <a:bodyPr wrap="square" rtlCol="0">
            <a:spAutoFit/>
          </a:bodyPr>
          <a:lstStyle/>
          <a:p>
            <a:pPr marL="0" algn="ctr" defTabSz="914400" rtl="1" eaLnBrk="1" latinLnBrk="0" hangingPunct="1"/>
            <a:r>
              <a:rPr lang="en-US" sz="1600" dirty="0" smtClean="0">
                <a:solidFill>
                  <a:schemeClr val="bg1"/>
                </a:solidFill>
              </a:rPr>
              <a:t>Society</a:t>
            </a:r>
            <a:endParaRPr lang="en-US" sz="1600" dirty="0">
              <a:solidFill>
                <a:schemeClr val="bg1"/>
              </a:solidFill>
            </a:endParaRPr>
          </a:p>
        </p:txBody>
      </p:sp>
      <p:sp>
        <p:nvSpPr>
          <p:cNvPr id="61" name="TextBox 79">
            <a:extLst>
              <a:ext uri="{FF2B5EF4-FFF2-40B4-BE49-F238E27FC236}">
                <a16:creationId xmlns:a16="http://schemas.microsoft.com/office/drawing/2014/main" xmlns="" id="{A0BBA8D6-5BF3-49ED-ACB7-AE0A8DFA6F28}"/>
              </a:ext>
            </a:extLst>
          </p:cNvPr>
          <p:cNvSpPr txBox="1"/>
          <p:nvPr/>
        </p:nvSpPr>
        <p:spPr>
          <a:xfrm>
            <a:off x="7579746" y="6119874"/>
            <a:ext cx="1723680"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Diplomacy</a:t>
            </a:r>
            <a:endParaRPr lang="en-US" sz="1600" dirty="0">
              <a:solidFill>
                <a:schemeClr val="bg1"/>
              </a:solidFill>
            </a:endParaRPr>
          </a:p>
        </p:txBody>
      </p:sp>
      <p:graphicFrame>
        <p:nvGraphicFramePr>
          <p:cNvPr id="34"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2535"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675327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a16="http://schemas.microsoft.com/office/drawing/2014/main" xmlns="" id="{42B3200F-5074-9445-8462-AC05E77BE4D8}"/>
              </a:ext>
            </a:extLst>
          </p:cNvPr>
          <p:cNvSpPr txBox="1"/>
          <p:nvPr/>
        </p:nvSpPr>
        <p:spPr>
          <a:xfrm>
            <a:off x="251629" y="3059668"/>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304599" y="4013369"/>
            <a:ext cx="2232899"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86" name="TextBox 85">
            <a:extLst>
              <a:ext uri="{FF2B5EF4-FFF2-40B4-BE49-F238E27FC236}">
                <a16:creationId xmlns:a16="http://schemas.microsoft.com/office/drawing/2014/main" xmlns="" id="{8EFCB893-176B-7D49-B3F3-EDC9FD8012E6}"/>
              </a:ext>
            </a:extLst>
          </p:cNvPr>
          <p:cNvSpPr txBox="1"/>
          <p:nvPr/>
        </p:nvSpPr>
        <p:spPr>
          <a:xfrm>
            <a:off x="332267" y="1217569"/>
            <a:ext cx="2140575" cy="369332"/>
          </a:xfrm>
          <a:prstGeom prst="rect">
            <a:avLst/>
          </a:prstGeom>
          <a:noFill/>
        </p:spPr>
        <p:txBody>
          <a:bodyPr wrap="square" rtlCol="0">
            <a:spAutoFit/>
          </a:bodyPr>
          <a:lstStyle/>
          <a:p>
            <a:pPr defTabSz="914400"/>
            <a:r>
              <a:rPr lang="en-US" dirty="0">
                <a:solidFill>
                  <a:schemeClr val="bg1"/>
                </a:solidFill>
                <a:latin typeface="Calibri Light" panose="020F0302020204030204" pitchFamily="34" charset="0"/>
              </a:rPr>
              <a:t>T1 Global Season</a:t>
            </a: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56488" y="365125"/>
            <a:ext cx="10515600" cy="3712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smtClean="0">
                <a:solidFill>
                  <a:srgbClr val="7030A0"/>
                </a:solidFill>
                <a:latin typeface="Levenim MT" panose="02010502060101010101" pitchFamily="2" charset="-79"/>
                <a:cs typeface="Levenim MT" panose="02010502060101010101" pitchFamily="2" charset="-79"/>
              </a:rPr>
              <a:t>The Purple Line - Strategy</a:t>
            </a:r>
            <a:endParaRPr lang="he-IL" sz="2800" b="1" dirty="0">
              <a:solidFill>
                <a:srgbClr val="7030A0"/>
              </a:solidFill>
              <a:latin typeface="Levenim MT" panose="02010502060101010101" pitchFamily="2" charset="-79"/>
              <a:cs typeface="Levenim MT" panose="02010502060101010101" pitchFamily="2" charset="-79"/>
            </a:endParaRPr>
          </a:p>
        </p:txBody>
      </p:sp>
      <p:pic>
        <p:nvPicPr>
          <p:cNvPr id="4" name="תמונה 3">
            <a:extLst>
              <a:ext uri="{FF2B5EF4-FFF2-40B4-BE49-F238E27FC236}">
                <a16:creationId xmlns:a16="http://schemas.microsoft.com/office/drawing/2014/main" xmlns="" id="{C2ABE120-7435-4ECE-9BF4-6D33A47387C5}"/>
              </a:ext>
            </a:extLst>
          </p:cNvPr>
          <p:cNvPicPr>
            <a:picLocks noChangeAspect="1"/>
          </p:cNvPicPr>
          <p:nvPr/>
        </p:nvPicPr>
        <p:blipFill>
          <a:blip r:embed="rId3"/>
          <a:stretch>
            <a:fillRect/>
          </a:stretch>
        </p:blipFill>
        <p:spPr>
          <a:xfrm>
            <a:off x="2727748" y="820376"/>
            <a:ext cx="7551317" cy="5362749"/>
          </a:xfrm>
          <a:prstGeom prst="rect">
            <a:avLst/>
          </a:prstGeom>
        </p:spPr>
      </p:pic>
      <p:sp>
        <p:nvSpPr>
          <p:cNvPr id="35" name="Oval 13">
            <a:extLst>
              <a:ext uri="{FF2B5EF4-FFF2-40B4-BE49-F238E27FC236}">
                <a16:creationId xmlns:a16="http://schemas.microsoft.com/office/drawing/2014/main" xmlns="" id="{A5262082-BCC8-47AF-81FD-12D458504A7C}"/>
              </a:ext>
            </a:extLst>
          </p:cNvPr>
          <p:cNvSpPr/>
          <p:nvPr/>
        </p:nvSpPr>
        <p:spPr>
          <a:xfrm>
            <a:off x="4062922" y="4013369"/>
            <a:ext cx="195304" cy="22161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7" name="Oval 13">
            <a:extLst>
              <a:ext uri="{FF2B5EF4-FFF2-40B4-BE49-F238E27FC236}">
                <a16:creationId xmlns:a16="http://schemas.microsoft.com/office/drawing/2014/main" xmlns="" id="{DD950BA3-7290-448F-82C1-E5B1ADB9CC3B}"/>
              </a:ext>
            </a:extLst>
          </p:cNvPr>
          <p:cNvSpPr/>
          <p:nvPr/>
        </p:nvSpPr>
        <p:spPr>
          <a:xfrm>
            <a:off x="4220305" y="3186431"/>
            <a:ext cx="195304" cy="221618"/>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8" name="Oval 13">
            <a:extLst>
              <a:ext uri="{FF2B5EF4-FFF2-40B4-BE49-F238E27FC236}">
                <a16:creationId xmlns:a16="http://schemas.microsoft.com/office/drawing/2014/main" xmlns="" id="{AABE2AB9-9DDE-42AA-8751-4F3CBE5F1095}"/>
              </a:ext>
            </a:extLst>
          </p:cNvPr>
          <p:cNvSpPr/>
          <p:nvPr/>
        </p:nvSpPr>
        <p:spPr>
          <a:xfrm>
            <a:off x="5737663" y="4665359"/>
            <a:ext cx="292956" cy="32442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9" name="Oval 13">
            <a:extLst>
              <a:ext uri="{FF2B5EF4-FFF2-40B4-BE49-F238E27FC236}">
                <a16:creationId xmlns:a16="http://schemas.microsoft.com/office/drawing/2014/main" xmlns="" id="{87E69D6F-02CB-447E-BF6A-414B15D08D87}"/>
              </a:ext>
            </a:extLst>
          </p:cNvPr>
          <p:cNvSpPr/>
          <p:nvPr/>
        </p:nvSpPr>
        <p:spPr>
          <a:xfrm>
            <a:off x="5737663" y="1676693"/>
            <a:ext cx="195304" cy="221618"/>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0" name="Oval 13">
            <a:extLst>
              <a:ext uri="{FF2B5EF4-FFF2-40B4-BE49-F238E27FC236}">
                <a16:creationId xmlns:a16="http://schemas.microsoft.com/office/drawing/2014/main" xmlns="" id="{73D81599-4259-4E2C-B65F-910A0988B456}"/>
              </a:ext>
            </a:extLst>
          </p:cNvPr>
          <p:cNvSpPr/>
          <p:nvPr/>
        </p:nvSpPr>
        <p:spPr>
          <a:xfrm>
            <a:off x="4037402" y="4840307"/>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1" name="Oval 13">
            <a:extLst>
              <a:ext uri="{FF2B5EF4-FFF2-40B4-BE49-F238E27FC236}">
                <a16:creationId xmlns:a16="http://schemas.microsoft.com/office/drawing/2014/main" xmlns="" id="{923055AB-CC2B-423C-8558-D235565469F5}"/>
              </a:ext>
            </a:extLst>
          </p:cNvPr>
          <p:cNvSpPr/>
          <p:nvPr/>
        </p:nvSpPr>
        <p:spPr>
          <a:xfrm>
            <a:off x="5780567" y="3171026"/>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2" name="Oval 13">
            <a:extLst>
              <a:ext uri="{FF2B5EF4-FFF2-40B4-BE49-F238E27FC236}">
                <a16:creationId xmlns:a16="http://schemas.microsoft.com/office/drawing/2014/main" xmlns="" id="{9D890086-838A-419A-A8E0-E85CC38EE232}"/>
              </a:ext>
            </a:extLst>
          </p:cNvPr>
          <p:cNvSpPr/>
          <p:nvPr/>
        </p:nvSpPr>
        <p:spPr>
          <a:xfrm>
            <a:off x="7196417" y="2409624"/>
            <a:ext cx="195304" cy="22161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3" name="Oval 13">
            <a:extLst>
              <a:ext uri="{FF2B5EF4-FFF2-40B4-BE49-F238E27FC236}">
                <a16:creationId xmlns:a16="http://schemas.microsoft.com/office/drawing/2014/main" xmlns="" id="{7D61B5B8-2754-4692-B8CA-175740EA752E}"/>
              </a:ext>
            </a:extLst>
          </p:cNvPr>
          <p:cNvSpPr/>
          <p:nvPr/>
        </p:nvSpPr>
        <p:spPr>
          <a:xfrm>
            <a:off x="7028074" y="3987317"/>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5" name="Oval 13">
            <a:extLst>
              <a:ext uri="{FF2B5EF4-FFF2-40B4-BE49-F238E27FC236}">
                <a16:creationId xmlns:a16="http://schemas.microsoft.com/office/drawing/2014/main" xmlns="" id="{2233D7F4-5A8B-409D-B14B-D007580FDE26}"/>
              </a:ext>
            </a:extLst>
          </p:cNvPr>
          <p:cNvSpPr/>
          <p:nvPr/>
        </p:nvSpPr>
        <p:spPr>
          <a:xfrm>
            <a:off x="8191506" y="3318191"/>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6" name="Oval 13">
            <a:extLst>
              <a:ext uri="{FF2B5EF4-FFF2-40B4-BE49-F238E27FC236}">
                <a16:creationId xmlns:a16="http://schemas.microsoft.com/office/drawing/2014/main" xmlns="" id="{057E721E-BFE9-432A-8B4D-4E98F9214355}"/>
              </a:ext>
            </a:extLst>
          </p:cNvPr>
          <p:cNvSpPr/>
          <p:nvPr/>
        </p:nvSpPr>
        <p:spPr>
          <a:xfrm>
            <a:off x="8387065" y="4513735"/>
            <a:ext cx="195304" cy="221618"/>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7" name="Oval 13">
            <a:extLst>
              <a:ext uri="{FF2B5EF4-FFF2-40B4-BE49-F238E27FC236}">
                <a16:creationId xmlns:a16="http://schemas.microsoft.com/office/drawing/2014/main" xmlns="" id="{E713D8D7-3B9D-48D9-8BA8-C0A4C5FFCE37}"/>
              </a:ext>
            </a:extLst>
          </p:cNvPr>
          <p:cNvSpPr/>
          <p:nvPr/>
        </p:nvSpPr>
        <p:spPr>
          <a:xfrm>
            <a:off x="7028074" y="4605432"/>
            <a:ext cx="195304" cy="221618"/>
          </a:xfrm>
          <a:prstGeom prst="ellipse">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3" name="תרשים זרימה: מחבר 32">
            <a:extLst>
              <a:ext uri="{FF2B5EF4-FFF2-40B4-BE49-F238E27FC236}">
                <a16:creationId xmlns:a16="http://schemas.microsoft.com/office/drawing/2014/main" xmlns="" id="{B9D47F52-C10C-42CE-9387-E8649DF2F8B8}"/>
              </a:ext>
            </a:extLst>
          </p:cNvPr>
          <p:cNvSpPr/>
          <p:nvPr/>
        </p:nvSpPr>
        <p:spPr>
          <a:xfrm>
            <a:off x="3281082" y="1275550"/>
            <a:ext cx="5916706" cy="4331618"/>
          </a:xfrm>
          <a:prstGeom prst="flowChartConnector">
            <a:avLst/>
          </a:prstGeom>
          <a:noFill/>
          <a:ln w="158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Oval 13">
            <a:extLst>
              <a:ext uri="{FF2B5EF4-FFF2-40B4-BE49-F238E27FC236}">
                <a16:creationId xmlns:a16="http://schemas.microsoft.com/office/drawing/2014/main" xmlns="" id="{F1633B98-2F83-47BA-B7A6-1667F795B434}"/>
              </a:ext>
            </a:extLst>
          </p:cNvPr>
          <p:cNvSpPr/>
          <p:nvPr/>
        </p:nvSpPr>
        <p:spPr>
          <a:xfrm>
            <a:off x="3994406" y="4820958"/>
            <a:ext cx="195304" cy="221618"/>
          </a:xfrm>
          <a:prstGeom prst="ellipse">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6" name="Oval 13">
            <a:extLst>
              <a:ext uri="{FF2B5EF4-FFF2-40B4-BE49-F238E27FC236}">
                <a16:creationId xmlns:a16="http://schemas.microsoft.com/office/drawing/2014/main" xmlns="" id="{F0B46A41-D3EC-4228-A290-64B3BD80CE97}"/>
              </a:ext>
            </a:extLst>
          </p:cNvPr>
          <p:cNvSpPr/>
          <p:nvPr/>
        </p:nvSpPr>
        <p:spPr>
          <a:xfrm>
            <a:off x="8669937" y="2145436"/>
            <a:ext cx="195304" cy="221618"/>
          </a:xfrm>
          <a:prstGeom prst="ellipse">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8" name="Oval 13">
            <a:extLst>
              <a:ext uri="{FF2B5EF4-FFF2-40B4-BE49-F238E27FC236}">
                <a16:creationId xmlns:a16="http://schemas.microsoft.com/office/drawing/2014/main" xmlns="" id="{888A5268-A505-4F05-AF30-534F189498CB}"/>
              </a:ext>
            </a:extLst>
          </p:cNvPr>
          <p:cNvSpPr/>
          <p:nvPr/>
        </p:nvSpPr>
        <p:spPr>
          <a:xfrm>
            <a:off x="3867618" y="1972330"/>
            <a:ext cx="195304" cy="221618"/>
          </a:xfrm>
          <a:prstGeom prst="ellipse">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53" name="Rectangle 52"/>
          <p:cNvSpPr/>
          <p:nvPr/>
        </p:nvSpPr>
        <p:spPr>
          <a:xfrm>
            <a:off x="3096513" y="6036092"/>
            <a:ext cx="1344778" cy="56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54" name="Straight Connector 7">
            <a:extLst>
              <a:ext uri="{FF2B5EF4-FFF2-40B4-BE49-F238E27FC236}">
                <a16:creationId xmlns:a16="http://schemas.microsoft.com/office/drawing/2014/main" xmlns="" id="{D2E5140B-7C8F-4DD1-87CA-8FAABBD2963C}"/>
              </a:ext>
            </a:extLst>
          </p:cNvPr>
          <p:cNvCxnSpPr>
            <a:cxnSpLocks/>
          </p:cNvCxnSpPr>
          <p:nvPr/>
        </p:nvCxnSpPr>
        <p:spPr>
          <a:xfrm flipH="1">
            <a:off x="4896903" y="6289151"/>
            <a:ext cx="114357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5" name="Straight Connector 7">
            <a:extLst>
              <a:ext uri="{FF2B5EF4-FFF2-40B4-BE49-F238E27FC236}">
                <a16:creationId xmlns:a16="http://schemas.microsoft.com/office/drawing/2014/main" xmlns="" id="{2FC4E377-637F-4F94-9152-65971DC5F94F}"/>
              </a:ext>
            </a:extLst>
          </p:cNvPr>
          <p:cNvCxnSpPr>
            <a:cxnSpLocks/>
          </p:cNvCxnSpPr>
          <p:nvPr/>
        </p:nvCxnSpPr>
        <p:spPr>
          <a:xfrm flipH="1">
            <a:off x="6339518" y="6289151"/>
            <a:ext cx="1052203"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6" name="Straight Connector 7">
            <a:extLst>
              <a:ext uri="{FF2B5EF4-FFF2-40B4-BE49-F238E27FC236}">
                <a16:creationId xmlns:a16="http://schemas.microsoft.com/office/drawing/2014/main" xmlns="" id="{AB3E9842-FABA-4391-AF19-C3D8B8A535C2}"/>
              </a:ext>
            </a:extLst>
          </p:cNvPr>
          <p:cNvCxnSpPr>
            <a:cxnSpLocks/>
          </p:cNvCxnSpPr>
          <p:nvPr/>
        </p:nvCxnSpPr>
        <p:spPr>
          <a:xfrm flipH="1">
            <a:off x="3165822" y="6272098"/>
            <a:ext cx="124863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8" name="Straight Connector 7">
            <a:extLst>
              <a:ext uri="{FF2B5EF4-FFF2-40B4-BE49-F238E27FC236}">
                <a16:creationId xmlns:a16="http://schemas.microsoft.com/office/drawing/2014/main" xmlns="" id="{F2C8529F-D7CB-46F7-B58D-39463926D9AF}"/>
              </a:ext>
            </a:extLst>
          </p:cNvPr>
          <p:cNvCxnSpPr>
            <a:cxnSpLocks/>
          </p:cNvCxnSpPr>
          <p:nvPr/>
        </p:nvCxnSpPr>
        <p:spPr>
          <a:xfrm flipH="1">
            <a:off x="7627649" y="6272098"/>
            <a:ext cx="1323018"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sp>
        <p:nvSpPr>
          <p:cNvPr id="62" name="TextBox 79">
            <a:extLst>
              <a:ext uri="{FF2B5EF4-FFF2-40B4-BE49-F238E27FC236}">
                <a16:creationId xmlns:a16="http://schemas.microsoft.com/office/drawing/2014/main" xmlns="" id="{C7ADA6A9-2721-4B36-882E-2A8821C11DD9}"/>
              </a:ext>
            </a:extLst>
          </p:cNvPr>
          <p:cNvSpPr txBox="1"/>
          <p:nvPr/>
        </p:nvSpPr>
        <p:spPr>
          <a:xfrm>
            <a:off x="3124021" y="6036217"/>
            <a:ext cx="1284873" cy="584775"/>
          </a:xfrm>
          <a:prstGeom prst="rect">
            <a:avLst/>
          </a:prstGeom>
          <a:noFill/>
        </p:spPr>
        <p:txBody>
          <a:bodyPr wrap="square" rtlCol="0">
            <a:spAutoFit/>
          </a:bodyPr>
          <a:lstStyle/>
          <a:p>
            <a:pPr marL="0" algn="ctr" defTabSz="914400" eaLnBrk="1" latinLnBrk="0" hangingPunct="1"/>
            <a:r>
              <a:rPr lang="en-US" sz="1600" dirty="0" smtClean="0">
                <a:solidFill>
                  <a:schemeClr val="bg1"/>
                </a:solidFill>
              </a:rPr>
              <a:t>National Defence</a:t>
            </a:r>
            <a:endParaRPr lang="en-US" sz="1600" dirty="0">
              <a:solidFill>
                <a:schemeClr val="bg1"/>
              </a:solidFill>
            </a:endParaRPr>
          </a:p>
        </p:txBody>
      </p:sp>
      <p:sp>
        <p:nvSpPr>
          <p:cNvPr id="63" name="TextBox 79">
            <a:extLst>
              <a:ext uri="{FF2B5EF4-FFF2-40B4-BE49-F238E27FC236}">
                <a16:creationId xmlns:a16="http://schemas.microsoft.com/office/drawing/2014/main" xmlns="" id="{CFE283FD-B2DD-4F12-A7E6-40C2D3FE1618}"/>
              </a:ext>
            </a:extLst>
          </p:cNvPr>
          <p:cNvSpPr txBox="1"/>
          <p:nvPr/>
        </p:nvSpPr>
        <p:spPr>
          <a:xfrm>
            <a:off x="4690991" y="6135279"/>
            <a:ext cx="1284873" cy="338554"/>
          </a:xfrm>
          <a:prstGeom prst="rect">
            <a:avLst/>
          </a:prstGeom>
          <a:noFill/>
        </p:spPr>
        <p:txBody>
          <a:bodyPr wrap="square" rtlCol="0">
            <a:spAutoFit/>
          </a:bodyPr>
          <a:lstStyle/>
          <a:p>
            <a:pPr marL="0" algn="r" defTabSz="914400" rtl="1" eaLnBrk="1" latinLnBrk="0" hangingPunct="1"/>
            <a:r>
              <a:rPr lang="en-US" sz="1600" dirty="0" smtClean="0">
                <a:solidFill>
                  <a:schemeClr val="bg1"/>
                </a:solidFill>
              </a:rPr>
              <a:t>Economy</a:t>
            </a:r>
            <a:endParaRPr lang="en-US" sz="1600" dirty="0">
              <a:solidFill>
                <a:schemeClr val="bg1"/>
              </a:solidFill>
            </a:endParaRPr>
          </a:p>
        </p:txBody>
      </p:sp>
      <p:sp>
        <p:nvSpPr>
          <p:cNvPr id="64" name="TextBox 79">
            <a:extLst>
              <a:ext uri="{FF2B5EF4-FFF2-40B4-BE49-F238E27FC236}">
                <a16:creationId xmlns:a16="http://schemas.microsoft.com/office/drawing/2014/main" xmlns="" id="{1D68B9A5-3E9B-496E-B6AD-1F031066D787}"/>
              </a:ext>
            </a:extLst>
          </p:cNvPr>
          <p:cNvSpPr txBox="1"/>
          <p:nvPr/>
        </p:nvSpPr>
        <p:spPr>
          <a:xfrm>
            <a:off x="6225564" y="6119874"/>
            <a:ext cx="1284873" cy="338554"/>
          </a:xfrm>
          <a:prstGeom prst="rect">
            <a:avLst/>
          </a:prstGeom>
          <a:noFill/>
        </p:spPr>
        <p:txBody>
          <a:bodyPr wrap="square" rtlCol="0">
            <a:spAutoFit/>
          </a:bodyPr>
          <a:lstStyle/>
          <a:p>
            <a:pPr marL="0" algn="ctr" defTabSz="914400" rtl="1" eaLnBrk="1" latinLnBrk="0" hangingPunct="1"/>
            <a:r>
              <a:rPr lang="en-US" sz="1600" dirty="0" smtClean="0">
                <a:solidFill>
                  <a:schemeClr val="bg1"/>
                </a:solidFill>
              </a:rPr>
              <a:t>Society</a:t>
            </a:r>
            <a:endParaRPr lang="en-US" sz="1600" dirty="0">
              <a:solidFill>
                <a:schemeClr val="bg1"/>
              </a:solidFill>
            </a:endParaRPr>
          </a:p>
        </p:txBody>
      </p:sp>
      <p:sp>
        <p:nvSpPr>
          <p:cNvPr id="65" name="TextBox 79">
            <a:extLst>
              <a:ext uri="{FF2B5EF4-FFF2-40B4-BE49-F238E27FC236}">
                <a16:creationId xmlns:a16="http://schemas.microsoft.com/office/drawing/2014/main" xmlns="" id="{A0BBA8D6-5BF3-49ED-ACB7-AE0A8DFA6F28}"/>
              </a:ext>
            </a:extLst>
          </p:cNvPr>
          <p:cNvSpPr txBox="1"/>
          <p:nvPr/>
        </p:nvSpPr>
        <p:spPr>
          <a:xfrm>
            <a:off x="7579746" y="6119874"/>
            <a:ext cx="1723680"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Diplomacy</a:t>
            </a:r>
            <a:endParaRPr lang="en-US" sz="1600" dirty="0">
              <a:solidFill>
                <a:schemeClr val="bg1"/>
              </a:solidFill>
            </a:endParaRPr>
          </a:p>
        </p:txBody>
      </p:sp>
      <p:sp>
        <p:nvSpPr>
          <p:cNvPr id="66" name="TextBox 65">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defTabSz="914400"/>
            <a:r>
              <a:rPr lang="en-US" dirty="0">
                <a:solidFill>
                  <a:schemeClr val="bg1"/>
                </a:solidFill>
              </a:rPr>
              <a:t>T4 Integrative Season</a:t>
            </a:r>
          </a:p>
        </p:txBody>
      </p:sp>
      <p:graphicFrame>
        <p:nvGraphicFramePr>
          <p:cNvPr id="68"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3559"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388927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45760" y="5422900"/>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a16="http://schemas.microsoft.com/office/drawing/2014/main" xmlns="" id="{42B3200F-5074-9445-8462-AC05E77BE4D8}"/>
              </a:ext>
            </a:extLst>
          </p:cNvPr>
          <p:cNvSpPr txBox="1"/>
          <p:nvPr/>
        </p:nvSpPr>
        <p:spPr>
          <a:xfrm>
            <a:off x="251629" y="3059668"/>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305212" y="4006957"/>
            <a:ext cx="1949461"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86" name="TextBox 85">
            <a:extLst>
              <a:ext uri="{FF2B5EF4-FFF2-40B4-BE49-F238E27FC236}">
                <a16:creationId xmlns:a16="http://schemas.microsoft.com/office/drawing/2014/main" xmlns="" id="{8EFCB893-176B-7D49-B3F3-EDC9FD8012E6}"/>
              </a:ext>
            </a:extLst>
          </p:cNvPr>
          <p:cNvSpPr txBox="1"/>
          <p:nvPr/>
        </p:nvSpPr>
        <p:spPr>
          <a:xfrm>
            <a:off x="332267" y="1217569"/>
            <a:ext cx="1931745" cy="369332"/>
          </a:xfrm>
          <a:prstGeom prst="rect">
            <a:avLst/>
          </a:prstGeom>
          <a:noFill/>
        </p:spPr>
        <p:txBody>
          <a:bodyPr wrap="square" rtlCol="0">
            <a:spAutoFit/>
          </a:bodyPr>
          <a:lstStyle/>
          <a:p>
            <a:pPr defTabSz="914400"/>
            <a:r>
              <a:rPr lang="en-US" b="1" dirty="0">
                <a:solidFill>
                  <a:schemeClr val="bg1"/>
                </a:solidFill>
                <a:latin typeface="Calibri Light" panose="020F0302020204030204" pitchFamily="34" charset="0"/>
              </a:rPr>
              <a:t>T1 Global Season</a:t>
            </a:r>
          </a:p>
        </p:txBody>
      </p:sp>
      <p:pic>
        <p:nvPicPr>
          <p:cNvPr id="4" name="תמונה 3">
            <a:extLst>
              <a:ext uri="{FF2B5EF4-FFF2-40B4-BE49-F238E27FC236}">
                <a16:creationId xmlns:a16="http://schemas.microsoft.com/office/drawing/2014/main" xmlns="" id="{C2ABE120-7435-4ECE-9BF4-6D33A47387C5}"/>
              </a:ext>
            </a:extLst>
          </p:cNvPr>
          <p:cNvPicPr>
            <a:picLocks noChangeAspect="1"/>
          </p:cNvPicPr>
          <p:nvPr/>
        </p:nvPicPr>
        <p:blipFill>
          <a:blip r:embed="rId3">
            <a:alphaModFix amt="20000"/>
          </a:blip>
          <a:stretch>
            <a:fillRect/>
          </a:stretch>
        </p:blipFill>
        <p:spPr>
          <a:xfrm>
            <a:off x="2695095" y="813682"/>
            <a:ext cx="7551317" cy="5362749"/>
          </a:xfrm>
          <a:prstGeom prst="rect">
            <a:avLst/>
          </a:prstGeom>
          <a:effectLst/>
        </p:spPr>
      </p:pic>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a:solidFill>
            <a:schemeClr val="accent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Levenim MT" panose="02010502060101010101" pitchFamily="2" charset="-79"/>
                <a:cs typeface="Levenim MT" panose="02010502060101010101" pitchFamily="2" charset="-79"/>
              </a:rPr>
              <a:t>The </a:t>
            </a:r>
            <a:r>
              <a:rPr lang="en-US" sz="2400" b="1" dirty="0" smtClean="0">
                <a:latin typeface="Levenim MT" panose="02010502060101010101" pitchFamily="2" charset="-79"/>
                <a:cs typeface="Levenim MT" panose="02010502060101010101" pitchFamily="2" charset="-79"/>
              </a:rPr>
              <a:t>Orange Line </a:t>
            </a:r>
            <a:r>
              <a:rPr lang="en-US" sz="2400" b="1" dirty="0">
                <a:latin typeface="Levenim MT" panose="02010502060101010101" pitchFamily="2" charset="-79"/>
                <a:cs typeface="Levenim MT" panose="02010502060101010101" pitchFamily="2" charset="-79"/>
              </a:rPr>
              <a:t>- </a:t>
            </a:r>
            <a:r>
              <a:rPr lang="en-US" sz="2400" b="1" dirty="0" smtClean="0">
                <a:latin typeface="Levenim MT" panose="02010502060101010101" pitchFamily="2" charset="-79"/>
                <a:cs typeface="Levenim MT" panose="02010502060101010101" pitchFamily="2" charset="-79"/>
              </a:rPr>
              <a:t>The Personal Learning Process</a:t>
            </a:r>
            <a:endParaRPr lang="he-IL" sz="2400" b="1" dirty="0">
              <a:latin typeface="Levenim MT" panose="02010502060101010101" pitchFamily="2" charset="-79"/>
              <a:cs typeface="Levenim MT" panose="02010502060101010101" pitchFamily="2" charset="-79"/>
            </a:endParaRPr>
          </a:p>
        </p:txBody>
      </p:sp>
      <p:sp>
        <p:nvSpPr>
          <p:cNvPr id="33" name="תרשים זרימה: מחבר 32">
            <a:extLst>
              <a:ext uri="{FF2B5EF4-FFF2-40B4-BE49-F238E27FC236}">
                <a16:creationId xmlns:a16="http://schemas.microsoft.com/office/drawing/2014/main" xmlns="" id="{B9D47F52-C10C-42CE-9387-E8649DF2F8B8}"/>
              </a:ext>
            </a:extLst>
          </p:cNvPr>
          <p:cNvSpPr/>
          <p:nvPr/>
        </p:nvSpPr>
        <p:spPr>
          <a:xfrm>
            <a:off x="3013130" y="1211697"/>
            <a:ext cx="5916706" cy="4331618"/>
          </a:xfrm>
          <a:prstGeom prst="flowChartConnector">
            <a:avLst/>
          </a:prstGeom>
          <a:noFill/>
          <a:ln w="158750">
            <a:solidFill>
              <a:srgbClr val="7030A0">
                <a:alpha val="3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6" name="תמונה 5">
            <a:extLst>
              <a:ext uri="{FF2B5EF4-FFF2-40B4-BE49-F238E27FC236}">
                <a16:creationId xmlns:a16="http://schemas.microsoft.com/office/drawing/2014/main" xmlns="" id="{ED18E35D-455E-4349-BBB0-5AE295F4365A}"/>
              </a:ext>
            </a:extLst>
          </p:cNvPr>
          <p:cNvPicPr>
            <a:picLocks noChangeAspect="1"/>
          </p:cNvPicPr>
          <p:nvPr/>
        </p:nvPicPr>
        <p:blipFill>
          <a:blip r:embed="rId4"/>
          <a:stretch>
            <a:fillRect/>
          </a:stretch>
        </p:blipFill>
        <p:spPr>
          <a:xfrm rot="2116120">
            <a:off x="1739441" y="3059072"/>
            <a:ext cx="9200154" cy="1610809"/>
          </a:xfrm>
          <a:prstGeom prst="rect">
            <a:avLst/>
          </a:prstGeom>
        </p:spPr>
      </p:pic>
      <p:cxnSp>
        <p:nvCxnSpPr>
          <p:cNvPr id="22" name="Straight Connector 7">
            <a:extLst>
              <a:ext uri="{FF2B5EF4-FFF2-40B4-BE49-F238E27FC236}">
                <a16:creationId xmlns:a16="http://schemas.microsoft.com/office/drawing/2014/main" xmlns="" id="{3A1D77E9-EBA8-4465-847B-475B3398AC6B}"/>
              </a:ext>
            </a:extLst>
          </p:cNvPr>
          <p:cNvCxnSpPr>
            <a:cxnSpLocks/>
          </p:cNvCxnSpPr>
          <p:nvPr/>
        </p:nvCxnSpPr>
        <p:spPr>
          <a:xfrm flipH="1">
            <a:off x="9435548" y="6234986"/>
            <a:ext cx="1918252" cy="0"/>
          </a:xfrm>
          <a:prstGeom prst="line">
            <a:avLst/>
          </a:prstGeom>
          <a:ln w="339725">
            <a:solidFill>
              <a:srgbClr val="7030A0"/>
            </a:solidFill>
          </a:ln>
        </p:spPr>
        <p:style>
          <a:lnRef idx="1">
            <a:schemeClr val="accent2"/>
          </a:lnRef>
          <a:fillRef idx="0">
            <a:schemeClr val="accent2"/>
          </a:fillRef>
          <a:effectRef idx="0">
            <a:schemeClr val="accent2"/>
          </a:effectRef>
          <a:fontRef idx="minor">
            <a:schemeClr val="tx1"/>
          </a:fontRef>
        </p:style>
      </p:cxnSp>
      <p:sp>
        <p:nvSpPr>
          <p:cNvPr id="23" name="TextBox 79">
            <a:extLst>
              <a:ext uri="{FF2B5EF4-FFF2-40B4-BE49-F238E27FC236}">
                <a16:creationId xmlns:a16="http://schemas.microsoft.com/office/drawing/2014/main" xmlns="" id="{392D3633-97E4-4448-9F92-24956301CBAB}"/>
              </a:ext>
            </a:extLst>
          </p:cNvPr>
          <p:cNvSpPr txBox="1"/>
          <p:nvPr/>
        </p:nvSpPr>
        <p:spPr>
          <a:xfrm>
            <a:off x="9767933" y="6039599"/>
            <a:ext cx="1278114"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Strategy</a:t>
            </a:r>
            <a:endParaRPr lang="en-US" dirty="0">
              <a:solidFill>
                <a:schemeClr val="bg1"/>
              </a:solidFill>
            </a:endParaRPr>
          </a:p>
        </p:txBody>
      </p:sp>
      <p:sp>
        <p:nvSpPr>
          <p:cNvPr id="24" name="Rectangle 23"/>
          <p:cNvSpPr/>
          <p:nvPr/>
        </p:nvSpPr>
        <p:spPr>
          <a:xfrm>
            <a:off x="3096513" y="6036092"/>
            <a:ext cx="1344778" cy="56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5" name="Straight Connector 7">
            <a:extLst>
              <a:ext uri="{FF2B5EF4-FFF2-40B4-BE49-F238E27FC236}">
                <a16:creationId xmlns:a16="http://schemas.microsoft.com/office/drawing/2014/main" xmlns="" id="{D2E5140B-7C8F-4DD1-87CA-8FAABBD2963C}"/>
              </a:ext>
            </a:extLst>
          </p:cNvPr>
          <p:cNvCxnSpPr>
            <a:cxnSpLocks/>
          </p:cNvCxnSpPr>
          <p:nvPr/>
        </p:nvCxnSpPr>
        <p:spPr>
          <a:xfrm flipH="1">
            <a:off x="4896903" y="6289151"/>
            <a:ext cx="114357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6" name="Straight Connector 7">
            <a:extLst>
              <a:ext uri="{FF2B5EF4-FFF2-40B4-BE49-F238E27FC236}">
                <a16:creationId xmlns:a16="http://schemas.microsoft.com/office/drawing/2014/main" xmlns="" id="{2FC4E377-637F-4F94-9152-65971DC5F94F}"/>
              </a:ext>
            </a:extLst>
          </p:cNvPr>
          <p:cNvCxnSpPr>
            <a:cxnSpLocks/>
          </p:cNvCxnSpPr>
          <p:nvPr/>
        </p:nvCxnSpPr>
        <p:spPr>
          <a:xfrm flipH="1">
            <a:off x="6339518" y="6289151"/>
            <a:ext cx="1052203"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7" name="Straight Connector 7">
            <a:extLst>
              <a:ext uri="{FF2B5EF4-FFF2-40B4-BE49-F238E27FC236}">
                <a16:creationId xmlns:a16="http://schemas.microsoft.com/office/drawing/2014/main" xmlns="" id="{AB3E9842-FABA-4391-AF19-C3D8B8A535C2}"/>
              </a:ext>
            </a:extLst>
          </p:cNvPr>
          <p:cNvCxnSpPr>
            <a:cxnSpLocks/>
          </p:cNvCxnSpPr>
          <p:nvPr/>
        </p:nvCxnSpPr>
        <p:spPr>
          <a:xfrm flipH="1">
            <a:off x="3165822" y="6272098"/>
            <a:ext cx="124863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8" name="Straight Connector 7">
            <a:extLst>
              <a:ext uri="{FF2B5EF4-FFF2-40B4-BE49-F238E27FC236}">
                <a16:creationId xmlns:a16="http://schemas.microsoft.com/office/drawing/2014/main" xmlns="" id="{F2C8529F-D7CB-46F7-B58D-39463926D9AF}"/>
              </a:ext>
            </a:extLst>
          </p:cNvPr>
          <p:cNvCxnSpPr>
            <a:cxnSpLocks/>
          </p:cNvCxnSpPr>
          <p:nvPr/>
        </p:nvCxnSpPr>
        <p:spPr>
          <a:xfrm flipH="1">
            <a:off x="7627649" y="6272098"/>
            <a:ext cx="1323018"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sp>
        <p:nvSpPr>
          <p:cNvPr id="34" name="TextBox 79">
            <a:extLst>
              <a:ext uri="{FF2B5EF4-FFF2-40B4-BE49-F238E27FC236}">
                <a16:creationId xmlns:a16="http://schemas.microsoft.com/office/drawing/2014/main" xmlns="" id="{C7ADA6A9-2721-4B36-882E-2A8821C11DD9}"/>
              </a:ext>
            </a:extLst>
          </p:cNvPr>
          <p:cNvSpPr txBox="1"/>
          <p:nvPr/>
        </p:nvSpPr>
        <p:spPr>
          <a:xfrm>
            <a:off x="3124021" y="6036217"/>
            <a:ext cx="1284873" cy="584775"/>
          </a:xfrm>
          <a:prstGeom prst="rect">
            <a:avLst/>
          </a:prstGeom>
          <a:noFill/>
        </p:spPr>
        <p:txBody>
          <a:bodyPr wrap="square" rtlCol="0">
            <a:spAutoFit/>
          </a:bodyPr>
          <a:lstStyle/>
          <a:p>
            <a:pPr marL="0" algn="ctr" defTabSz="914400" eaLnBrk="1" latinLnBrk="0" hangingPunct="1"/>
            <a:r>
              <a:rPr lang="en-US" sz="1600" dirty="0" smtClean="0">
                <a:solidFill>
                  <a:schemeClr val="bg1"/>
                </a:solidFill>
              </a:rPr>
              <a:t>National Defence</a:t>
            </a:r>
            <a:endParaRPr lang="en-US" sz="1600" dirty="0">
              <a:solidFill>
                <a:schemeClr val="bg1"/>
              </a:solidFill>
            </a:endParaRPr>
          </a:p>
        </p:txBody>
      </p:sp>
      <p:sp>
        <p:nvSpPr>
          <p:cNvPr id="35" name="TextBox 79">
            <a:extLst>
              <a:ext uri="{FF2B5EF4-FFF2-40B4-BE49-F238E27FC236}">
                <a16:creationId xmlns:a16="http://schemas.microsoft.com/office/drawing/2014/main" xmlns="" id="{CFE283FD-B2DD-4F12-A7E6-40C2D3FE1618}"/>
              </a:ext>
            </a:extLst>
          </p:cNvPr>
          <p:cNvSpPr txBox="1"/>
          <p:nvPr/>
        </p:nvSpPr>
        <p:spPr>
          <a:xfrm>
            <a:off x="4690991" y="6135279"/>
            <a:ext cx="1284873" cy="338554"/>
          </a:xfrm>
          <a:prstGeom prst="rect">
            <a:avLst/>
          </a:prstGeom>
          <a:noFill/>
        </p:spPr>
        <p:txBody>
          <a:bodyPr wrap="square" rtlCol="0">
            <a:spAutoFit/>
          </a:bodyPr>
          <a:lstStyle/>
          <a:p>
            <a:pPr marL="0" algn="r" defTabSz="914400" rtl="1" eaLnBrk="1" latinLnBrk="0" hangingPunct="1"/>
            <a:r>
              <a:rPr lang="en-US" sz="1600" dirty="0" smtClean="0">
                <a:solidFill>
                  <a:schemeClr val="bg1"/>
                </a:solidFill>
              </a:rPr>
              <a:t>Economy</a:t>
            </a:r>
            <a:endParaRPr lang="en-US" sz="1600" dirty="0">
              <a:solidFill>
                <a:schemeClr val="bg1"/>
              </a:solidFill>
            </a:endParaRPr>
          </a:p>
        </p:txBody>
      </p:sp>
      <p:sp>
        <p:nvSpPr>
          <p:cNvPr id="36" name="TextBox 79">
            <a:extLst>
              <a:ext uri="{FF2B5EF4-FFF2-40B4-BE49-F238E27FC236}">
                <a16:creationId xmlns:a16="http://schemas.microsoft.com/office/drawing/2014/main" xmlns="" id="{1D68B9A5-3E9B-496E-B6AD-1F031066D787}"/>
              </a:ext>
            </a:extLst>
          </p:cNvPr>
          <p:cNvSpPr txBox="1"/>
          <p:nvPr/>
        </p:nvSpPr>
        <p:spPr>
          <a:xfrm>
            <a:off x="6225564" y="6119874"/>
            <a:ext cx="1284873" cy="338554"/>
          </a:xfrm>
          <a:prstGeom prst="rect">
            <a:avLst/>
          </a:prstGeom>
          <a:noFill/>
        </p:spPr>
        <p:txBody>
          <a:bodyPr wrap="square" rtlCol="0">
            <a:spAutoFit/>
          </a:bodyPr>
          <a:lstStyle/>
          <a:p>
            <a:pPr marL="0" algn="ctr" defTabSz="914400" rtl="1" eaLnBrk="1" latinLnBrk="0" hangingPunct="1"/>
            <a:r>
              <a:rPr lang="en-US" sz="1600" dirty="0" smtClean="0">
                <a:solidFill>
                  <a:schemeClr val="bg1"/>
                </a:solidFill>
              </a:rPr>
              <a:t>Society</a:t>
            </a:r>
            <a:endParaRPr lang="en-US" sz="1600" dirty="0">
              <a:solidFill>
                <a:schemeClr val="bg1"/>
              </a:solidFill>
            </a:endParaRPr>
          </a:p>
        </p:txBody>
      </p:sp>
      <p:sp>
        <p:nvSpPr>
          <p:cNvPr id="37" name="TextBox 79">
            <a:extLst>
              <a:ext uri="{FF2B5EF4-FFF2-40B4-BE49-F238E27FC236}">
                <a16:creationId xmlns:a16="http://schemas.microsoft.com/office/drawing/2014/main" xmlns="" id="{A0BBA8D6-5BF3-49ED-ACB7-AE0A8DFA6F28}"/>
              </a:ext>
            </a:extLst>
          </p:cNvPr>
          <p:cNvSpPr txBox="1"/>
          <p:nvPr/>
        </p:nvSpPr>
        <p:spPr>
          <a:xfrm>
            <a:off x="7579746" y="6119874"/>
            <a:ext cx="1723680"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Diplomacy</a:t>
            </a:r>
            <a:endParaRPr lang="en-US" sz="1600" dirty="0">
              <a:solidFill>
                <a:schemeClr val="bg1"/>
              </a:solidFill>
            </a:endParaRPr>
          </a:p>
        </p:txBody>
      </p:sp>
      <p:sp>
        <p:nvSpPr>
          <p:cNvPr id="38" name="TextBox 37">
            <a:extLst>
              <a:ext uri="{FF2B5EF4-FFF2-40B4-BE49-F238E27FC236}">
                <a16:creationId xmlns:a16="http://schemas.microsoft.com/office/drawing/2014/main" xmlns="" id="{42184BCB-7D0B-2943-81E1-68FC3E420E81}"/>
              </a:ext>
            </a:extLst>
          </p:cNvPr>
          <p:cNvSpPr txBox="1"/>
          <p:nvPr/>
        </p:nvSpPr>
        <p:spPr>
          <a:xfrm>
            <a:off x="426406" y="5137235"/>
            <a:ext cx="1666837" cy="646331"/>
          </a:xfrm>
          <a:prstGeom prst="rect">
            <a:avLst/>
          </a:prstGeom>
          <a:noFill/>
        </p:spPr>
        <p:txBody>
          <a:bodyPr wrap="square" rtlCol="0">
            <a:spAutoFit/>
          </a:bodyPr>
          <a:lstStyle/>
          <a:p>
            <a:pPr defTabSz="914400"/>
            <a:r>
              <a:rPr lang="en-US" dirty="0">
                <a:solidFill>
                  <a:schemeClr val="bg1"/>
                </a:solidFill>
              </a:rPr>
              <a:t>T4 Integrative Season</a:t>
            </a:r>
          </a:p>
        </p:txBody>
      </p:sp>
      <p:graphicFrame>
        <p:nvGraphicFramePr>
          <p:cNvPr id="40"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4583" r:id="rId5" imgW="2409524" imgH="3104762" progId="">
                  <p:embed/>
                </p:oleObj>
              </mc:Choice>
              <mc:Fallback>
                <p:oleObj r:id="rId5" imgW="2409524" imgH="31047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087267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bg1"/>
                </a:solidFill>
                <a:latin typeface="Levenim MT" panose="02010502060101010101" pitchFamily="2" charset="-79"/>
                <a:cs typeface="Levenim MT" panose="02010502060101010101" pitchFamily="2" charset="-79"/>
              </a:rPr>
              <a:t>Learning Methods</a:t>
            </a:r>
            <a:endParaRPr lang="he-IL" sz="2800" b="1" dirty="0">
              <a:solidFill>
                <a:schemeClr val="bg1"/>
              </a:solidFill>
              <a:latin typeface="Levenim MT" panose="02010502060101010101" pitchFamily="2" charset="-79"/>
              <a:cs typeface="Levenim MT" panose="02010502060101010101" pitchFamily="2" charset="-79"/>
            </a:endParaRPr>
          </a:p>
        </p:txBody>
      </p:sp>
      <p:sp>
        <p:nvSpPr>
          <p:cNvPr id="109" name="TextBox 85">
            <a:extLst>
              <a:ext uri="{FF2B5EF4-FFF2-40B4-BE49-F238E27FC236}">
                <a16:creationId xmlns:a16="http://schemas.microsoft.com/office/drawing/2014/main" xmlns="" id="{04BE711B-4B2D-4465-A426-9EF715DA8E2D}"/>
              </a:ext>
            </a:extLst>
          </p:cNvPr>
          <p:cNvSpPr txBox="1"/>
          <p:nvPr/>
        </p:nvSpPr>
        <p:spPr>
          <a:xfrm>
            <a:off x="1397508" y="2296465"/>
            <a:ext cx="1748189"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Team</a:t>
            </a:r>
            <a:endParaRPr lang="en-US" dirty="0">
              <a:solidFill>
                <a:schemeClr val="bg1"/>
              </a:solidFill>
            </a:endParaRPr>
          </a:p>
        </p:txBody>
      </p:sp>
      <p:sp>
        <p:nvSpPr>
          <p:cNvPr id="47" name="TextBox 85">
            <a:extLst>
              <a:ext uri="{FF2B5EF4-FFF2-40B4-BE49-F238E27FC236}">
                <a16:creationId xmlns:a16="http://schemas.microsoft.com/office/drawing/2014/main" xmlns="" id="{1A38E8B2-79ED-4F27-AAC7-C9549E4D73DF}"/>
              </a:ext>
            </a:extLst>
          </p:cNvPr>
          <p:cNvSpPr txBox="1"/>
          <p:nvPr/>
        </p:nvSpPr>
        <p:spPr>
          <a:xfrm>
            <a:off x="1420972" y="5974637"/>
            <a:ext cx="1748189"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Integrative</a:t>
            </a:r>
            <a:endParaRPr lang="en-US" dirty="0">
              <a:solidFill>
                <a:schemeClr val="bg1"/>
              </a:solidFill>
            </a:endParaRPr>
          </a:p>
        </p:txBody>
      </p:sp>
      <p:sp>
        <p:nvSpPr>
          <p:cNvPr id="49" name="TextBox 85">
            <a:extLst>
              <a:ext uri="{FF2B5EF4-FFF2-40B4-BE49-F238E27FC236}">
                <a16:creationId xmlns:a16="http://schemas.microsoft.com/office/drawing/2014/main" xmlns="" id="{42BF740F-862C-4CAE-9887-4C033FE79D3B}"/>
              </a:ext>
            </a:extLst>
          </p:cNvPr>
          <p:cNvSpPr txBox="1"/>
          <p:nvPr/>
        </p:nvSpPr>
        <p:spPr>
          <a:xfrm>
            <a:off x="1413664" y="3447827"/>
            <a:ext cx="1748189"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Teams</a:t>
            </a:r>
            <a:endParaRPr lang="en-US" dirty="0">
              <a:solidFill>
                <a:schemeClr val="bg1"/>
              </a:solidFill>
            </a:endParaRPr>
          </a:p>
        </p:txBody>
      </p:sp>
      <p:sp>
        <p:nvSpPr>
          <p:cNvPr id="50" name="TextBox 85">
            <a:extLst>
              <a:ext uri="{FF2B5EF4-FFF2-40B4-BE49-F238E27FC236}">
                <a16:creationId xmlns:a16="http://schemas.microsoft.com/office/drawing/2014/main" xmlns="" id="{44E81C94-E7BA-46C7-9F95-00A51BFE3AB7}"/>
              </a:ext>
            </a:extLst>
          </p:cNvPr>
          <p:cNvSpPr txBox="1"/>
          <p:nvPr/>
        </p:nvSpPr>
        <p:spPr>
          <a:xfrm>
            <a:off x="1446737" y="4818767"/>
            <a:ext cx="1748189"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Individual</a:t>
            </a:r>
            <a:endParaRPr lang="en-US" sz="1600" dirty="0">
              <a:solidFill>
                <a:schemeClr val="bg1"/>
              </a:solidFill>
            </a:endParaRPr>
          </a:p>
        </p:txBody>
      </p:sp>
      <p:sp>
        <p:nvSpPr>
          <p:cNvPr id="53" name="TextBox 85">
            <a:extLst>
              <a:ext uri="{FF2B5EF4-FFF2-40B4-BE49-F238E27FC236}">
                <a16:creationId xmlns:a16="http://schemas.microsoft.com/office/drawing/2014/main" xmlns="" id="{3EDE3739-899C-42C5-A640-03A403B9FF07}"/>
              </a:ext>
            </a:extLst>
          </p:cNvPr>
          <p:cNvSpPr txBox="1"/>
          <p:nvPr/>
        </p:nvSpPr>
        <p:spPr>
          <a:xfrm flipH="1">
            <a:off x="1396311" y="1134030"/>
            <a:ext cx="2415103" cy="369332"/>
          </a:xfrm>
          <a:prstGeom prst="rect">
            <a:avLst/>
          </a:prstGeom>
          <a:noFill/>
        </p:spPr>
        <p:txBody>
          <a:bodyPr wrap="square" rtlCol="0">
            <a:spAutoFit/>
          </a:bodyPr>
          <a:lstStyle/>
          <a:p>
            <a:pPr marL="0" algn="l" defTabSz="914400" eaLnBrk="1" latinLnBrk="0" hangingPunct="1"/>
            <a:r>
              <a:rPr lang="he-IL" dirty="0">
                <a:solidFill>
                  <a:schemeClr val="bg1"/>
                </a:solidFill>
              </a:rPr>
              <a:t> </a:t>
            </a:r>
            <a:r>
              <a:rPr lang="en-US" dirty="0" smtClean="0">
                <a:solidFill>
                  <a:schemeClr val="bg1"/>
                </a:solidFill>
              </a:rPr>
              <a:t>Plenum</a:t>
            </a:r>
            <a:endParaRPr lang="en-US" dirty="0">
              <a:solidFill>
                <a:schemeClr val="bg1"/>
              </a:solidFill>
            </a:endParaRPr>
          </a:p>
        </p:txBody>
      </p:sp>
      <p:pic>
        <p:nvPicPr>
          <p:cNvPr id="1032" name="Picture 8" descr="Related image">
            <a:extLst>
              <a:ext uri="{FF2B5EF4-FFF2-40B4-BE49-F238E27FC236}">
                <a16:creationId xmlns:a16="http://schemas.microsoft.com/office/drawing/2014/main" xmlns="" id="{85E113CA-922B-4383-830B-E3778073A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62" y="1970862"/>
            <a:ext cx="883213" cy="8832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extLst>
              <a:ext uri="{FF2B5EF4-FFF2-40B4-BE49-F238E27FC236}">
                <a16:creationId xmlns:a16="http://schemas.microsoft.com/office/drawing/2014/main" xmlns="" id="{53B7A5E5-A050-4EE1-8073-D09F845C3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22" y="3200890"/>
            <a:ext cx="863206" cy="8632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a:extLst>
              <a:ext uri="{FF2B5EF4-FFF2-40B4-BE49-F238E27FC236}">
                <a16:creationId xmlns:a16="http://schemas.microsoft.com/office/drawing/2014/main" xmlns="" id="{9FECE55D-C72F-4FEF-BA13-060190B6D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19" y="4466198"/>
            <a:ext cx="1122127" cy="11221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a:extLst>
              <a:ext uri="{FF2B5EF4-FFF2-40B4-BE49-F238E27FC236}">
                <a16:creationId xmlns:a16="http://schemas.microsoft.com/office/drawing/2014/main" xmlns="" id="{61782A89-21DA-4DE7-929C-E5C3CFF67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18" y="5618395"/>
            <a:ext cx="905042" cy="10304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lated image">
            <a:extLst>
              <a:ext uri="{FF2B5EF4-FFF2-40B4-BE49-F238E27FC236}">
                <a16:creationId xmlns:a16="http://schemas.microsoft.com/office/drawing/2014/main" xmlns="" id="{851F46E5-129A-4C82-9CF3-5C02AC55F6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334" y="700749"/>
            <a:ext cx="1213158" cy="1213158"/>
          </a:xfrm>
          <a:prstGeom prst="rect">
            <a:avLst/>
          </a:prstGeom>
          <a:noFill/>
          <a:extLst>
            <a:ext uri="{909E8E84-426E-40DD-AFC4-6F175D3DCCD1}">
              <a14:hiddenFill xmlns:a14="http://schemas.microsoft.com/office/drawing/2010/main">
                <a:solidFill>
                  <a:srgbClr val="FFFFFF"/>
                </a:solidFill>
              </a14:hiddenFill>
            </a:ext>
          </a:extLst>
        </p:spPr>
      </p:pic>
      <p:pic>
        <p:nvPicPr>
          <p:cNvPr id="41" name="תמונה 40">
            <a:extLst>
              <a:ext uri="{FF2B5EF4-FFF2-40B4-BE49-F238E27FC236}">
                <a16:creationId xmlns:a16="http://schemas.microsoft.com/office/drawing/2014/main" xmlns="" id="{90ECF08A-8EEF-4E1A-BC78-B3175F5355B0}"/>
              </a:ext>
            </a:extLst>
          </p:cNvPr>
          <p:cNvPicPr>
            <a:picLocks noChangeAspect="1"/>
          </p:cNvPicPr>
          <p:nvPr/>
        </p:nvPicPr>
        <p:blipFill>
          <a:blip r:embed="rId8"/>
          <a:stretch>
            <a:fillRect/>
          </a:stretch>
        </p:blipFill>
        <p:spPr>
          <a:xfrm>
            <a:off x="2707738" y="820376"/>
            <a:ext cx="7551317" cy="5362749"/>
          </a:xfrm>
          <a:prstGeom prst="rect">
            <a:avLst/>
          </a:prstGeom>
        </p:spPr>
      </p:pic>
      <p:sp>
        <p:nvSpPr>
          <p:cNvPr id="43" name="תרשים זרימה: מחבר 42">
            <a:extLst>
              <a:ext uri="{FF2B5EF4-FFF2-40B4-BE49-F238E27FC236}">
                <a16:creationId xmlns:a16="http://schemas.microsoft.com/office/drawing/2014/main" xmlns="" id="{C8273834-CE78-4D1A-8CFE-8F68F94182FD}"/>
              </a:ext>
            </a:extLst>
          </p:cNvPr>
          <p:cNvSpPr/>
          <p:nvPr/>
        </p:nvSpPr>
        <p:spPr>
          <a:xfrm>
            <a:off x="3281082" y="1275550"/>
            <a:ext cx="5916706" cy="4331618"/>
          </a:xfrm>
          <a:prstGeom prst="flowChartConnector">
            <a:avLst/>
          </a:prstGeom>
          <a:noFill/>
          <a:ln w="158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45" name="Picture 20" descr="Related image">
            <a:extLst>
              <a:ext uri="{FF2B5EF4-FFF2-40B4-BE49-F238E27FC236}">
                <a16:creationId xmlns:a16="http://schemas.microsoft.com/office/drawing/2014/main" xmlns="" id="{ABB37CC4-6F13-4ABB-BD10-972E3A59B8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8343" y="3053358"/>
            <a:ext cx="528139" cy="5281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Related image">
            <a:extLst>
              <a:ext uri="{FF2B5EF4-FFF2-40B4-BE49-F238E27FC236}">
                <a16:creationId xmlns:a16="http://schemas.microsoft.com/office/drawing/2014/main" xmlns="" id="{CBFBDF69-4B11-473E-B86C-BAE024CCA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4252" y="2990289"/>
            <a:ext cx="814813" cy="81481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Related image">
            <a:extLst>
              <a:ext uri="{FF2B5EF4-FFF2-40B4-BE49-F238E27FC236}">
                <a16:creationId xmlns:a16="http://schemas.microsoft.com/office/drawing/2014/main" xmlns="" id="{41A143C2-1DD9-4DEB-AF5E-212002058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294" y="2095533"/>
            <a:ext cx="564232" cy="56423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Related image">
            <a:extLst>
              <a:ext uri="{FF2B5EF4-FFF2-40B4-BE49-F238E27FC236}">
                <a16:creationId xmlns:a16="http://schemas.microsoft.com/office/drawing/2014/main" xmlns="" id="{56CAF2D3-904B-4ED7-B8B4-379185E04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893" y="2944792"/>
            <a:ext cx="585590" cy="58559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Related image">
            <a:extLst>
              <a:ext uri="{FF2B5EF4-FFF2-40B4-BE49-F238E27FC236}">
                <a16:creationId xmlns:a16="http://schemas.microsoft.com/office/drawing/2014/main" xmlns="" id="{9BED2CB9-668A-4D76-B2F0-C2379629E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761" y="3869378"/>
            <a:ext cx="454684" cy="6201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Related image">
            <a:extLst>
              <a:ext uri="{FF2B5EF4-FFF2-40B4-BE49-F238E27FC236}">
                <a16:creationId xmlns:a16="http://schemas.microsoft.com/office/drawing/2014/main" xmlns="" id="{F28D0169-D204-4A61-AF66-FB31E9DCC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64" y="3867205"/>
            <a:ext cx="454685" cy="69757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Related image">
            <a:extLst>
              <a:ext uri="{FF2B5EF4-FFF2-40B4-BE49-F238E27FC236}">
                <a16:creationId xmlns:a16="http://schemas.microsoft.com/office/drawing/2014/main" xmlns="" id="{E35F4795-EE97-44C9-A58F-D60D9893B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16" y="2426056"/>
            <a:ext cx="564233" cy="56423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Related image">
            <a:extLst>
              <a:ext uri="{FF2B5EF4-FFF2-40B4-BE49-F238E27FC236}">
                <a16:creationId xmlns:a16="http://schemas.microsoft.com/office/drawing/2014/main" xmlns="" id="{9ECC3E9C-BEB2-4627-8F21-56A1344B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545" y="5248972"/>
            <a:ext cx="486265" cy="48626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Related image">
            <a:extLst>
              <a:ext uri="{FF2B5EF4-FFF2-40B4-BE49-F238E27FC236}">
                <a16:creationId xmlns:a16="http://schemas.microsoft.com/office/drawing/2014/main" xmlns="" id="{22B60BF1-8CCD-468B-A2F8-E1ED91936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602" y="2039658"/>
            <a:ext cx="620107" cy="62010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Related image">
            <a:extLst>
              <a:ext uri="{FF2B5EF4-FFF2-40B4-BE49-F238E27FC236}">
                <a16:creationId xmlns:a16="http://schemas.microsoft.com/office/drawing/2014/main" xmlns="" id="{69D1ECAC-0E4D-42FF-B09D-32C4F07B6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6946" y="3245535"/>
            <a:ext cx="930395" cy="93039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Related image">
            <a:extLst>
              <a:ext uri="{FF2B5EF4-FFF2-40B4-BE49-F238E27FC236}">
                <a16:creationId xmlns:a16="http://schemas.microsoft.com/office/drawing/2014/main" xmlns="" id="{6DB35914-D6C8-4C6A-9314-D624EDFD0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579" y="1644758"/>
            <a:ext cx="769295" cy="76929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Related image">
            <a:extLst>
              <a:ext uri="{FF2B5EF4-FFF2-40B4-BE49-F238E27FC236}">
                <a16:creationId xmlns:a16="http://schemas.microsoft.com/office/drawing/2014/main" xmlns="" id="{BE34D717-FEA0-42B6-ACE5-8F6650D3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789" y="4073153"/>
            <a:ext cx="983249" cy="98324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Related image">
            <a:extLst>
              <a:ext uri="{FF2B5EF4-FFF2-40B4-BE49-F238E27FC236}">
                <a16:creationId xmlns:a16="http://schemas.microsoft.com/office/drawing/2014/main" xmlns="" id="{86174354-91AF-4BDD-9FFC-6455927A3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7242" y="5378664"/>
            <a:ext cx="658212" cy="6117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Related image">
            <a:extLst>
              <a:ext uri="{FF2B5EF4-FFF2-40B4-BE49-F238E27FC236}">
                <a16:creationId xmlns:a16="http://schemas.microsoft.com/office/drawing/2014/main" xmlns="" id="{795DDE16-7EC7-4ACC-AEC7-6A3B9E342D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7040" y="1269999"/>
            <a:ext cx="814813" cy="8148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Related image">
            <a:extLst>
              <a:ext uri="{FF2B5EF4-FFF2-40B4-BE49-F238E27FC236}">
                <a16:creationId xmlns:a16="http://schemas.microsoft.com/office/drawing/2014/main" xmlns="" id="{6FE402E5-B603-449E-AB13-FFF8EDE19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839" y="3879165"/>
            <a:ext cx="769295" cy="7692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Related image">
            <a:extLst>
              <a:ext uri="{FF2B5EF4-FFF2-40B4-BE49-F238E27FC236}">
                <a16:creationId xmlns:a16="http://schemas.microsoft.com/office/drawing/2014/main" xmlns="" id="{9B37FD32-FFEE-4F0B-A8A5-EA67F466D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406" y="4880342"/>
            <a:ext cx="658212" cy="6117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Related image">
            <a:extLst>
              <a:ext uri="{FF2B5EF4-FFF2-40B4-BE49-F238E27FC236}">
                <a16:creationId xmlns:a16="http://schemas.microsoft.com/office/drawing/2014/main" xmlns="" id="{5B163ACE-6A3F-47A4-A8C5-31B6450B2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549" y="4787542"/>
            <a:ext cx="658212" cy="611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5607" r:id="rId9" imgW="2409524" imgH="3104762" progId="">
                  <p:embed/>
                </p:oleObj>
              </mc:Choice>
              <mc:Fallback>
                <p:oleObj r:id="rId9" imgW="2409524" imgH="310476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1392275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0" y="0"/>
            <a:ext cx="12192000" cy="6858000"/>
          </a:xfrm>
        </p:spPr>
        <p:txBody>
          <a:bodyPr>
            <a:noAutofit/>
          </a:bodyPr>
          <a:lstStyle/>
          <a:p>
            <a:pPr algn="ctr"/>
            <a:r>
              <a:rPr lang="en-US" sz="7200" b="1" dirty="0">
                <a:solidFill>
                  <a:schemeClr val="bg1"/>
                </a:solidFill>
                <a:latin typeface="Calibri Light" pitchFamily="34" charset="0"/>
                <a:cs typeface="David" panose="020E0502060401010101" pitchFamily="34" charset="-79"/>
              </a:rPr>
              <a:t>Opening Remarks</a:t>
            </a:r>
            <a:endParaRPr lang="he-IL" sz="7200" b="1" dirty="0">
              <a:solidFill>
                <a:schemeClr val="bg1"/>
              </a:solidFill>
              <a:latin typeface="Calibri Light" pitchFamily="34" charset="0"/>
              <a:cs typeface="David" panose="020E0502060401010101" pitchFamily="34" charset="-79"/>
            </a:endParaRPr>
          </a:p>
          <a:p>
            <a:pPr algn="ctr"/>
            <a:r>
              <a:rPr lang="en-US" sz="7200" b="1" dirty="0" smtClean="0">
                <a:solidFill>
                  <a:schemeClr val="bg1"/>
                </a:solidFill>
                <a:latin typeface="Calibri Light" pitchFamily="34" charset="0"/>
                <a:cs typeface="David" panose="020E0502060401010101" pitchFamily="34" charset="-79"/>
              </a:rPr>
              <a:t>By the Commandant </a:t>
            </a:r>
          </a:p>
          <a:p>
            <a:pPr algn="ctr"/>
            <a:r>
              <a:rPr lang="en-US" sz="4400" b="1" dirty="0" smtClean="0">
                <a:solidFill>
                  <a:schemeClr val="bg1"/>
                </a:solidFill>
                <a:latin typeface="Calibri Light" pitchFamily="34" charset="0"/>
                <a:cs typeface="David" panose="020E0502060401010101" pitchFamily="34" charset="-79"/>
              </a:rPr>
              <a:t>INDC </a:t>
            </a:r>
            <a:r>
              <a:rPr lang="en-US" sz="4400" b="1" dirty="0" smtClean="0">
                <a:solidFill>
                  <a:schemeClr val="bg1"/>
                </a:solidFill>
                <a:latin typeface="Calibri Light" pitchFamily="34" charset="0"/>
                <a:cs typeface="David" panose="020E0502060401010101" pitchFamily="34" charset="-79"/>
              </a:rPr>
              <a:t>47</a:t>
            </a:r>
            <a:r>
              <a:rPr lang="en-US" sz="4400" b="1" baseline="30000" dirty="0" smtClean="0">
                <a:solidFill>
                  <a:schemeClr val="bg1"/>
                </a:solidFill>
                <a:latin typeface="Calibri Light" pitchFamily="34" charset="0"/>
                <a:cs typeface="David" panose="020E0502060401010101" pitchFamily="34" charset="-79"/>
              </a:rPr>
              <a:t>th</a:t>
            </a:r>
            <a:r>
              <a:rPr lang="en-US" sz="4400" b="1" dirty="0" smtClean="0">
                <a:solidFill>
                  <a:schemeClr val="bg1"/>
                </a:solidFill>
                <a:latin typeface="Calibri Light" pitchFamily="34" charset="0"/>
                <a:cs typeface="David" panose="020E0502060401010101" pitchFamily="34" charset="-79"/>
              </a:rPr>
              <a:t> Class</a:t>
            </a:r>
            <a:endParaRPr lang="he-IL" sz="4400" b="1" dirty="0" smtClean="0">
              <a:solidFill>
                <a:schemeClr val="bg1"/>
              </a:solidFill>
              <a:latin typeface="Calibri Light" pitchFamily="34" charset="0"/>
              <a:cs typeface="David" panose="020E0502060401010101" pitchFamily="34" charset="-79"/>
            </a:endParaRPr>
          </a:p>
          <a:p>
            <a:pPr algn="ctr">
              <a:lnSpc>
                <a:spcPct val="150000"/>
              </a:lnSpc>
            </a:pPr>
            <a:endParaRPr lang="he-IL" sz="4400" b="1" dirty="0" smtClean="0">
              <a:solidFill>
                <a:schemeClr val="bg1"/>
              </a:solidFill>
              <a:latin typeface="Calibri Light" pitchFamily="34" charset="0"/>
              <a:cs typeface="David" panose="020E0502060401010101" pitchFamily="34" charset="-79"/>
            </a:endParaRPr>
          </a:p>
          <a:p>
            <a:pPr algn="ctr">
              <a:lnSpc>
                <a:spcPct val="150000"/>
              </a:lnSpc>
            </a:pPr>
            <a:r>
              <a:rPr lang="en-US" sz="2800" b="1" dirty="0" smtClean="0">
                <a:solidFill>
                  <a:schemeClr val="bg1"/>
                </a:solidFill>
                <a:latin typeface="Calibri Light" pitchFamily="34" charset="0"/>
                <a:cs typeface="David" panose="020E0502060401010101" pitchFamily="34" charset="-79"/>
              </a:rPr>
              <a:t>August 8</a:t>
            </a:r>
            <a:r>
              <a:rPr lang="en-US" sz="2800" b="1" baseline="30000" dirty="0" smtClean="0">
                <a:solidFill>
                  <a:schemeClr val="bg1"/>
                </a:solidFill>
                <a:latin typeface="Calibri Light" pitchFamily="34" charset="0"/>
                <a:cs typeface="David" panose="020E0502060401010101" pitchFamily="34" charset="-79"/>
              </a:rPr>
              <a:t>th</a:t>
            </a:r>
            <a:r>
              <a:rPr lang="en-US" sz="2800" b="1" dirty="0" smtClean="0">
                <a:solidFill>
                  <a:schemeClr val="bg1"/>
                </a:solidFill>
                <a:latin typeface="Calibri Light" pitchFamily="34" charset="0"/>
                <a:cs typeface="David" panose="020E0502060401010101" pitchFamily="34" charset="-79"/>
              </a:rPr>
              <a:t>, 2019</a:t>
            </a:r>
            <a:endParaRPr lang="he-IL" sz="2800" b="1" dirty="0" smtClean="0">
              <a:solidFill>
                <a:schemeClr val="bg1"/>
              </a:solidFill>
              <a:latin typeface="Calibri Light" pitchFamily="34" charset="0"/>
              <a:cs typeface="David" panose="020E0502060401010101" pitchFamily="34" charset="-79"/>
            </a:endParaRPr>
          </a:p>
        </p:txBody>
      </p:sp>
      <p:graphicFrame>
        <p:nvGraphicFramePr>
          <p:cNvPr id="4"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047"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2327233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32267" y="5268653"/>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30"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29"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a16="http://schemas.microsoft.com/office/drawing/2014/main" xmlns="" id="{42B3200F-5074-9445-8462-AC05E77BE4D8}"/>
              </a:ext>
            </a:extLst>
          </p:cNvPr>
          <p:cNvSpPr txBox="1"/>
          <p:nvPr/>
        </p:nvSpPr>
        <p:spPr>
          <a:xfrm>
            <a:off x="251629" y="3059668"/>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0" name="TextBox 79">
            <a:extLst>
              <a:ext uri="{FF2B5EF4-FFF2-40B4-BE49-F238E27FC236}">
                <a16:creationId xmlns:a16="http://schemas.microsoft.com/office/drawing/2014/main" xmlns="" id="{9967FBCF-BAC1-814F-9C92-510F4B7EEF67}"/>
              </a:ext>
            </a:extLst>
          </p:cNvPr>
          <p:cNvSpPr txBox="1"/>
          <p:nvPr/>
        </p:nvSpPr>
        <p:spPr>
          <a:xfrm>
            <a:off x="264794" y="4017715"/>
            <a:ext cx="2080184"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bg1"/>
                </a:solidFill>
                <a:latin typeface="Levenim MT" panose="02010502060101010101" pitchFamily="2" charset="-79"/>
                <a:cs typeface="Levenim MT" panose="02010502060101010101" pitchFamily="2" charset="-79"/>
              </a:rPr>
              <a:t>The Vision of the </a:t>
            </a:r>
            <a:r>
              <a:rPr lang="en-US" b="1" smtClean="0">
                <a:solidFill>
                  <a:schemeClr val="bg1"/>
                </a:solidFill>
                <a:latin typeface="Levenim MT" panose="02010502060101010101" pitchFamily="2" charset="-79"/>
                <a:cs typeface="Levenim MT" panose="02010502060101010101" pitchFamily="2" charset="-79"/>
              </a:rPr>
              <a:t>Academic Year at the INDC</a:t>
            </a:r>
            <a:endParaRPr lang="he-IL" b="1" dirty="0">
              <a:solidFill>
                <a:schemeClr val="bg1"/>
              </a:solidFill>
              <a:latin typeface="Levenim MT" panose="02010502060101010101" pitchFamily="2" charset="-79"/>
              <a:cs typeface="Levenim MT" panose="02010502060101010101" pitchFamily="2" charset="-79"/>
            </a:endParaRPr>
          </a:p>
        </p:txBody>
      </p:sp>
      <p:pic>
        <p:nvPicPr>
          <p:cNvPr id="4" name="תמונה 3">
            <a:extLst>
              <a:ext uri="{FF2B5EF4-FFF2-40B4-BE49-F238E27FC236}">
                <a16:creationId xmlns:a16="http://schemas.microsoft.com/office/drawing/2014/main" xmlns="" id="{C2ABE120-7435-4ECE-9BF4-6D33A47387C5}"/>
              </a:ext>
            </a:extLst>
          </p:cNvPr>
          <p:cNvPicPr>
            <a:picLocks noChangeAspect="1"/>
          </p:cNvPicPr>
          <p:nvPr/>
        </p:nvPicPr>
        <p:blipFill>
          <a:blip r:embed="rId3"/>
          <a:stretch>
            <a:fillRect/>
          </a:stretch>
        </p:blipFill>
        <p:spPr>
          <a:xfrm>
            <a:off x="2727748" y="810949"/>
            <a:ext cx="7551317" cy="5362749"/>
          </a:xfrm>
          <a:prstGeom prst="rect">
            <a:avLst/>
          </a:prstGeom>
        </p:spPr>
      </p:pic>
      <p:sp>
        <p:nvSpPr>
          <p:cNvPr id="38" name="Oval 13">
            <a:extLst>
              <a:ext uri="{FF2B5EF4-FFF2-40B4-BE49-F238E27FC236}">
                <a16:creationId xmlns:a16="http://schemas.microsoft.com/office/drawing/2014/main" xmlns="" id="{AABE2AB9-9DDE-42AA-8751-4F3CBE5F1095}"/>
              </a:ext>
            </a:extLst>
          </p:cNvPr>
          <p:cNvSpPr/>
          <p:nvPr/>
        </p:nvSpPr>
        <p:spPr>
          <a:xfrm>
            <a:off x="8002966" y="3059668"/>
            <a:ext cx="579403" cy="56597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39" name="Oval 13">
            <a:extLst>
              <a:ext uri="{FF2B5EF4-FFF2-40B4-BE49-F238E27FC236}">
                <a16:creationId xmlns:a16="http://schemas.microsoft.com/office/drawing/2014/main" xmlns="" id="{87E69D6F-02CB-447E-BF6A-414B15D08D87}"/>
              </a:ext>
            </a:extLst>
          </p:cNvPr>
          <p:cNvSpPr/>
          <p:nvPr/>
        </p:nvSpPr>
        <p:spPr>
          <a:xfrm>
            <a:off x="5577291" y="1539203"/>
            <a:ext cx="531278" cy="496076"/>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2" name="Oval 13">
            <a:extLst>
              <a:ext uri="{FF2B5EF4-FFF2-40B4-BE49-F238E27FC236}">
                <a16:creationId xmlns:a16="http://schemas.microsoft.com/office/drawing/2014/main" xmlns="" id="{9D890086-838A-419A-A8E0-E85CC38EE232}"/>
              </a:ext>
            </a:extLst>
          </p:cNvPr>
          <p:cNvSpPr/>
          <p:nvPr/>
        </p:nvSpPr>
        <p:spPr>
          <a:xfrm>
            <a:off x="7163091" y="2163714"/>
            <a:ext cx="581769" cy="551206"/>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7" name="Oval 13">
            <a:extLst>
              <a:ext uri="{FF2B5EF4-FFF2-40B4-BE49-F238E27FC236}">
                <a16:creationId xmlns:a16="http://schemas.microsoft.com/office/drawing/2014/main" xmlns="" id="{E713D8D7-3B9D-48D9-8BA8-C0A4C5FFCE37}"/>
              </a:ext>
            </a:extLst>
          </p:cNvPr>
          <p:cNvSpPr/>
          <p:nvPr/>
        </p:nvSpPr>
        <p:spPr>
          <a:xfrm>
            <a:off x="9584743" y="4362675"/>
            <a:ext cx="527943" cy="526418"/>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33" name="תרשים זרימה: מחבר 32">
            <a:extLst>
              <a:ext uri="{FF2B5EF4-FFF2-40B4-BE49-F238E27FC236}">
                <a16:creationId xmlns:a16="http://schemas.microsoft.com/office/drawing/2014/main" xmlns="" id="{B9D47F52-C10C-42CE-9387-E8649DF2F8B8}"/>
              </a:ext>
            </a:extLst>
          </p:cNvPr>
          <p:cNvSpPr/>
          <p:nvPr/>
        </p:nvSpPr>
        <p:spPr>
          <a:xfrm>
            <a:off x="3281082" y="1275550"/>
            <a:ext cx="5916706" cy="4331618"/>
          </a:xfrm>
          <a:prstGeom prst="flowChartConnector">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cxnSp>
        <p:nvCxnSpPr>
          <p:cNvPr id="53" name="Straight Connector 7">
            <a:extLst>
              <a:ext uri="{FF2B5EF4-FFF2-40B4-BE49-F238E27FC236}">
                <a16:creationId xmlns:a16="http://schemas.microsoft.com/office/drawing/2014/main" xmlns="" id="{97DAC2DF-1709-41D4-8E48-5B38CF162232}"/>
              </a:ext>
            </a:extLst>
          </p:cNvPr>
          <p:cNvCxnSpPr>
            <a:cxnSpLocks/>
          </p:cNvCxnSpPr>
          <p:nvPr/>
        </p:nvCxnSpPr>
        <p:spPr>
          <a:xfrm flipH="1">
            <a:off x="9397840" y="6291548"/>
            <a:ext cx="1918252" cy="0"/>
          </a:xfrm>
          <a:prstGeom prst="line">
            <a:avLst/>
          </a:prstGeom>
          <a:ln w="339725">
            <a:solidFill>
              <a:srgbClr val="7030A0"/>
            </a:solidFill>
          </a:ln>
        </p:spPr>
        <p:style>
          <a:lnRef idx="1">
            <a:schemeClr val="accent2"/>
          </a:lnRef>
          <a:fillRef idx="0">
            <a:schemeClr val="accent2"/>
          </a:fillRef>
          <a:effectRef idx="0">
            <a:schemeClr val="accent2"/>
          </a:effectRef>
          <a:fontRef idx="minor">
            <a:schemeClr val="tx1"/>
          </a:fontRef>
        </p:style>
      </p:cxnSp>
      <p:sp>
        <p:nvSpPr>
          <p:cNvPr id="54" name="TextBox 79">
            <a:extLst>
              <a:ext uri="{FF2B5EF4-FFF2-40B4-BE49-F238E27FC236}">
                <a16:creationId xmlns:a16="http://schemas.microsoft.com/office/drawing/2014/main" xmlns="" id="{D6310F22-10DC-4279-B816-CD4FD6E4F259}"/>
              </a:ext>
            </a:extLst>
          </p:cNvPr>
          <p:cNvSpPr txBox="1"/>
          <p:nvPr/>
        </p:nvSpPr>
        <p:spPr>
          <a:xfrm>
            <a:off x="9848714" y="6071252"/>
            <a:ext cx="1284873"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Strategy</a:t>
            </a:r>
            <a:endParaRPr lang="en-US" dirty="0">
              <a:solidFill>
                <a:schemeClr val="bg1"/>
              </a:solidFill>
            </a:endParaRPr>
          </a:p>
        </p:txBody>
      </p:sp>
      <p:pic>
        <p:nvPicPr>
          <p:cNvPr id="56" name="Picture 20" descr="Related image">
            <a:extLst>
              <a:ext uri="{FF2B5EF4-FFF2-40B4-BE49-F238E27FC236}">
                <a16:creationId xmlns:a16="http://schemas.microsoft.com/office/drawing/2014/main" xmlns="" id="{D1FD8168-98EC-4538-87CE-5A33DF69E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162" y="1154523"/>
            <a:ext cx="647171" cy="6471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Related image">
            <a:extLst>
              <a:ext uri="{FF2B5EF4-FFF2-40B4-BE49-F238E27FC236}">
                <a16:creationId xmlns:a16="http://schemas.microsoft.com/office/drawing/2014/main" xmlns="" id="{CD8209E9-402D-4437-BCF1-F13D70469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285" y="3830228"/>
            <a:ext cx="683507" cy="68350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Related image">
            <a:extLst>
              <a:ext uri="{FF2B5EF4-FFF2-40B4-BE49-F238E27FC236}">
                <a16:creationId xmlns:a16="http://schemas.microsoft.com/office/drawing/2014/main" xmlns="" id="{F2D4154A-E5DD-4CD3-9B22-45B973096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1893" y="3016579"/>
            <a:ext cx="502610" cy="5138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Related image">
            <a:extLst>
              <a:ext uri="{FF2B5EF4-FFF2-40B4-BE49-F238E27FC236}">
                <a16:creationId xmlns:a16="http://schemas.microsoft.com/office/drawing/2014/main" xmlns="" id="{DC2420AC-C088-4A25-A3EF-8D9CB0787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7706" y="4889093"/>
            <a:ext cx="641886" cy="59658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85">
            <a:extLst>
              <a:ext uri="{FF2B5EF4-FFF2-40B4-BE49-F238E27FC236}">
                <a16:creationId xmlns:a16="http://schemas.microsoft.com/office/drawing/2014/main" xmlns="" id="{17A7DB9E-14FE-4AE2-A581-1A14B8DF9C50}"/>
              </a:ext>
            </a:extLst>
          </p:cNvPr>
          <p:cNvSpPr txBox="1"/>
          <p:nvPr/>
        </p:nvSpPr>
        <p:spPr>
          <a:xfrm>
            <a:off x="9678373" y="1024339"/>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Europe </a:t>
            </a:r>
            <a:r>
              <a:rPr lang="en-US" dirty="0" smtClean="0">
                <a:solidFill>
                  <a:schemeClr val="bg1"/>
                </a:solidFill>
              </a:rPr>
              <a:t>Research Seminar</a:t>
            </a:r>
            <a:endParaRPr lang="en-US" dirty="0">
              <a:solidFill>
                <a:schemeClr val="bg1"/>
              </a:solidFill>
            </a:endParaRPr>
          </a:p>
        </p:txBody>
      </p:sp>
      <p:sp>
        <p:nvSpPr>
          <p:cNvPr id="65" name="TextBox 85">
            <a:extLst>
              <a:ext uri="{FF2B5EF4-FFF2-40B4-BE49-F238E27FC236}">
                <a16:creationId xmlns:a16="http://schemas.microsoft.com/office/drawing/2014/main" xmlns="" id="{28380432-1DAE-4DF0-BC41-4E62712A4F41}"/>
              </a:ext>
            </a:extLst>
          </p:cNvPr>
          <p:cNvSpPr txBox="1"/>
          <p:nvPr/>
        </p:nvSpPr>
        <p:spPr>
          <a:xfrm>
            <a:off x="9696536" y="1508492"/>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Simulation</a:t>
            </a:r>
            <a:endParaRPr lang="en-US" dirty="0">
              <a:solidFill>
                <a:schemeClr val="bg1"/>
              </a:solidFill>
            </a:endParaRPr>
          </a:p>
        </p:txBody>
      </p:sp>
      <p:sp>
        <p:nvSpPr>
          <p:cNvPr id="66" name="TextBox 85">
            <a:extLst>
              <a:ext uri="{FF2B5EF4-FFF2-40B4-BE49-F238E27FC236}">
                <a16:creationId xmlns:a16="http://schemas.microsoft.com/office/drawing/2014/main" xmlns="" id="{5AFCD594-A7A4-4E7E-8062-45EE9A06DC20}"/>
              </a:ext>
            </a:extLst>
          </p:cNvPr>
          <p:cNvSpPr txBox="1"/>
          <p:nvPr/>
        </p:nvSpPr>
        <p:spPr>
          <a:xfrm>
            <a:off x="9678373" y="1969033"/>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East Seminar</a:t>
            </a:r>
            <a:endParaRPr lang="en-US" dirty="0">
              <a:solidFill>
                <a:schemeClr val="bg1"/>
              </a:solidFill>
            </a:endParaRPr>
          </a:p>
        </p:txBody>
      </p:sp>
      <p:sp>
        <p:nvSpPr>
          <p:cNvPr id="67" name="TextBox 85">
            <a:extLst>
              <a:ext uri="{FF2B5EF4-FFF2-40B4-BE49-F238E27FC236}">
                <a16:creationId xmlns:a16="http://schemas.microsoft.com/office/drawing/2014/main" xmlns="" id="{6CA23110-0317-4309-A805-DD5FDD327716}"/>
              </a:ext>
            </a:extLst>
          </p:cNvPr>
          <p:cNvSpPr txBox="1"/>
          <p:nvPr/>
        </p:nvSpPr>
        <p:spPr>
          <a:xfrm>
            <a:off x="9678373" y="2420570"/>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US Seminar</a:t>
            </a:r>
            <a:endParaRPr lang="en-US" dirty="0">
              <a:solidFill>
                <a:schemeClr val="bg1"/>
              </a:solidFill>
            </a:endParaRPr>
          </a:p>
        </p:txBody>
      </p:sp>
      <p:sp>
        <p:nvSpPr>
          <p:cNvPr id="68" name="Oval 13">
            <a:extLst>
              <a:ext uri="{FF2B5EF4-FFF2-40B4-BE49-F238E27FC236}">
                <a16:creationId xmlns:a16="http://schemas.microsoft.com/office/drawing/2014/main" xmlns="" id="{1825E5E0-A45B-407E-A4F2-F7EB6D72752C}"/>
              </a:ext>
            </a:extLst>
          </p:cNvPr>
          <p:cNvSpPr/>
          <p:nvPr/>
        </p:nvSpPr>
        <p:spPr>
          <a:xfrm>
            <a:off x="9385617" y="1982693"/>
            <a:ext cx="310919" cy="371281"/>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69" name="Oval 13">
            <a:extLst>
              <a:ext uri="{FF2B5EF4-FFF2-40B4-BE49-F238E27FC236}">
                <a16:creationId xmlns:a16="http://schemas.microsoft.com/office/drawing/2014/main" xmlns="" id="{1DC57BAD-B816-47B3-81BF-9654F975D5C9}"/>
              </a:ext>
            </a:extLst>
          </p:cNvPr>
          <p:cNvSpPr/>
          <p:nvPr/>
        </p:nvSpPr>
        <p:spPr>
          <a:xfrm>
            <a:off x="9397979" y="1529207"/>
            <a:ext cx="310919" cy="371281"/>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70" name="Oval 13">
            <a:extLst>
              <a:ext uri="{FF2B5EF4-FFF2-40B4-BE49-F238E27FC236}">
                <a16:creationId xmlns:a16="http://schemas.microsoft.com/office/drawing/2014/main" xmlns="" id="{71CCF08F-49DB-4546-8038-65BFE50D41DE}"/>
              </a:ext>
            </a:extLst>
          </p:cNvPr>
          <p:cNvSpPr/>
          <p:nvPr/>
        </p:nvSpPr>
        <p:spPr>
          <a:xfrm>
            <a:off x="9396213" y="1029545"/>
            <a:ext cx="310919" cy="37128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71" name="Oval 13">
            <a:extLst>
              <a:ext uri="{FF2B5EF4-FFF2-40B4-BE49-F238E27FC236}">
                <a16:creationId xmlns:a16="http://schemas.microsoft.com/office/drawing/2014/main" xmlns="" id="{BC0EE910-0C0E-48FD-9819-D859E7593E68}"/>
              </a:ext>
            </a:extLst>
          </p:cNvPr>
          <p:cNvSpPr/>
          <p:nvPr/>
        </p:nvSpPr>
        <p:spPr>
          <a:xfrm>
            <a:off x="9384425" y="2407528"/>
            <a:ext cx="293948" cy="365946"/>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0" name="Rectangle 39"/>
          <p:cNvSpPr/>
          <p:nvPr/>
        </p:nvSpPr>
        <p:spPr>
          <a:xfrm>
            <a:off x="3096513" y="6036092"/>
            <a:ext cx="1344778" cy="56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41" name="Straight Connector 7">
            <a:extLst>
              <a:ext uri="{FF2B5EF4-FFF2-40B4-BE49-F238E27FC236}">
                <a16:creationId xmlns:a16="http://schemas.microsoft.com/office/drawing/2014/main" xmlns="" id="{D2E5140B-7C8F-4DD1-87CA-8FAABBD2963C}"/>
              </a:ext>
            </a:extLst>
          </p:cNvPr>
          <p:cNvCxnSpPr>
            <a:cxnSpLocks/>
          </p:cNvCxnSpPr>
          <p:nvPr/>
        </p:nvCxnSpPr>
        <p:spPr>
          <a:xfrm flipH="1">
            <a:off x="4896903" y="6289151"/>
            <a:ext cx="114357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3" name="Straight Connector 7">
            <a:extLst>
              <a:ext uri="{FF2B5EF4-FFF2-40B4-BE49-F238E27FC236}">
                <a16:creationId xmlns:a16="http://schemas.microsoft.com/office/drawing/2014/main" xmlns="" id="{2FC4E377-637F-4F94-9152-65971DC5F94F}"/>
              </a:ext>
            </a:extLst>
          </p:cNvPr>
          <p:cNvCxnSpPr>
            <a:cxnSpLocks/>
          </p:cNvCxnSpPr>
          <p:nvPr/>
        </p:nvCxnSpPr>
        <p:spPr>
          <a:xfrm flipH="1">
            <a:off x="6339518" y="6289151"/>
            <a:ext cx="1052203"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5" name="Straight Connector 7">
            <a:extLst>
              <a:ext uri="{FF2B5EF4-FFF2-40B4-BE49-F238E27FC236}">
                <a16:creationId xmlns:a16="http://schemas.microsoft.com/office/drawing/2014/main" xmlns="" id="{AB3E9842-FABA-4391-AF19-C3D8B8A535C2}"/>
              </a:ext>
            </a:extLst>
          </p:cNvPr>
          <p:cNvCxnSpPr>
            <a:cxnSpLocks/>
          </p:cNvCxnSpPr>
          <p:nvPr/>
        </p:nvCxnSpPr>
        <p:spPr>
          <a:xfrm flipH="1">
            <a:off x="3165822" y="6272098"/>
            <a:ext cx="124863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6" name="Straight Connector 7">
            <a:extLst>
              <a:ext uri="{FF2B5EF4-FFF2-40B4-BE49-F238E27FC236}">
                <a16:creationId xmlns:a16="http://schemas.microsoft.com/office/drawing/2014/main" xmlns="" id="{F2C8529F-D7CB-46F7-B58D-39463926D9AF}"/>
              </a:ext>
            </a:extLst>
          </p:cNvPr>
          <p:cNvCxnSpPr>
            <a:cxnSpLocks/>
          </p:cNvCxnSpPr>
          <p:nvPr/>
        </p:nvCxnSpPr>
        <p:spPr>
          <a:xfrm flipH="1">
            <a:off x="7627649" y="6272098"/>
            <a:ext cx="1323018"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sp>
        <p:nvSpPr>
          <p:cNvPr id="48" name="TextBox 79">
            <a:extLst>
              <a:ext uri="{FF2B5EF4-FFF2-40B4-BE49-F238E27FC236}">
                <a16:creationId xmlns:a16="http://schemas.microsoft.com/office/drawing/2014/main" xmlns="" id="{C7ADA6A9-2721-4B36-882E-2A8821C11DD9}"/>
              </a:ext>
            </a:extLst>
          </p:cNvPr>
          <p:cNvSpPr txBox="1"/>
          <p:nvPr/>
        </p:nvSpPr>
        <p:spPr>
          <a:xfrm>
            <a:off x="3124021" y="6036217"/>
            <a:ext cx="1284873" cy="584775"/>
          </a:xfrm>
          <a:prstGeom prst="rect">
            <a:avLst/>
          </a:prstGeom>
          <a:noFill/>
        </p:spPr>
        <p:txBody>
          <a:bodyPr wrap="square" rtlCol="0">
            <a:spAutoFit/>
          </a:bodyPr>
          <a:lstStyle/>
          <a:p>
            <a:pPr marL="0" algn="ctr" defTabSz="914400" eaLnBrk="1" latinLnBrk="0" hangingPunct="1"/>
            <a:r>
              <a:rPr lang="en-US" sz="1600" dirty="0" smtClean="0">
                <a:solidFill>
                  <a:schemeClr val="bg1"/>
                </a:solidFill>
              </a:rPr>
              <a:t>National Defence</a:t>
            </a:r>
            <a:endParaRPr lang="en-US" sz="1600" dirty="0">
              <a:solidFill>
                <a:schemeClr val="bg1"/>
              </a:solidFill>
            </a:endParaRPr>
          </a:p>
        </p:txBody>
      </p:sp>
      <p:sp>
        <p:nvSpPr>
          <p:cNvPr id="55" name="TextBox 79">
            <a:extLst>
              <a:ext uri="{FF2B5EF4-FFF2-40B4-BE49-F238E27FC236}">
                <a16:creationId xmlns:a16="http://schemas.microsoft.com/office/drawing/2014/main" xmlns="" id="{CFE283FD-B2DD-4F12-A7E6-40C2D3FE1618}"/>
              </a:ext>
            </a:extLst>
          </p:cNvPr>
          <p:cNvSpPr txBox="1"/>
          <p:nvPr/>
        </p:nvSpPr>
        <p:spPr>
          <a:xfrm>
            <a:off x="4690991" y="6135279"/>
            <a:ext cx="1284873" cy="338554"/>
          </a:xfrm>
          <a:prstGeom prst="rect">
            <a:avLst/>
          </a:prstGeom>
          <a:noFill/>
        </p:spPr>
        <p:txBody>
          <a:bodyPr wrap="square" rtlCol="0">
            <a:spAutoFit/>
          </a:bodyPr>
          <a:lstStyle/>
          <a:p>
            <a:pPr marL="0" algn="r" defTabSz="914400" rtl="1" eaLnBrk="1" latinLnBrk="0" hangingPunct="1"/>
            <a:r>
              <a:rPr lang="en-US" sz="1600" dirty="0" smtClean="0">
                <a:solidFill>
                  <a:schemeClr val="bg1"/>
                </a:solidFill>
              </a:rPr>
              <a:t>Economy</a:t>
            </a:r>
            <a:endParaRPr lang="en-US" sz="1600" dirty="0">
              <a:solidFill>
                <a:schemeClr val="bg1"/>
              </a:solidFill>
            </a:endParaRPr>
          </a:p>
        </p:txBody>
      </p:sp>
      <p:sp>
        <p:nvSpPr>
          <p:cNvPr id="72" name="TextBox 79">
            <a:extLst>
              <a:ext uri="{FF2B5EF4-FFF2-40B4-BE49-F238E27FC236}">
                <a16:creationId xmlns:a16="http://schemas.microsoft.com/office/drawing/2014/main" xmlns="" id="{1D68B9A5-3E9B-496E-B6AD-1F031066D787}"/>
              </a:ext>
            </a:extLst>
          </p:cNvPr>
          <p:cNvSpPr txBox="1"/>
          <p:nvPr/>
        </p:nvSpPr>
        <p:spPr>
          <a:xfrm>
            <a:off x="6225564" y="6119874"/>
            <a:ext cx="1284873" cy="338554"/>
          </a:xfrm>
          <a:prstGeom prst="rect">
            <a:avLst/>
          </a:prstGeom>
          <a:noFill/>
        </p:spPr>
        <p:txBody>
          <a:bodyPr wrap="square" rtlCol="0">
            <a:spAutoFit/>
          </a:bodyPr>
          <a:lstStyle/>
          <a:p>
            <a:pPr marL="0" algn="ctr" defTabSz="914400" rtl="1" eaLnBrk="1" latinLnBrk="0" hangingPunct="1"/>
            <a:r>
              <a:rPr lang="en-US" sz="1600" dirty="0" smtClean="0">
                <a:solidFill>
                  <a:schemeClr val="bg1"/>
                </a:solidFill>
              </a:rPr>
              <a:t>Society</a:t>
            </a:r>
            <a:endParaRPr lang="en-US" sz="1600" dirty="0">
              <a:solidFill>
                <a:schemeClr val="bg1"/>
              </a:solidFill>
            </a:endParaRPr>
          </a:p>
        </p:txBody>
      </p:sp>
      <p:sp>
        <p:nvSpPr>
          <p:cNvPr id="73" name="TextBox 79">
            <a:extLst>
              <a:ext uri="{FF2B5EF4-FFF2-40B4-BE49-F238E27FC236}">
                <a16:creationId xmlns:a16="http://schemas.microsoft.com/office/drawing/2014/main" xmlns="" id="{A0BBA8D6-5BF3-49ED-ACB7-AE0A8DFA6F28}"/>
              </a:ext>
            </a:extLst>
          </p:cNvPr>
          <p:cNvSpPr txBox="1"/>
          <p:nvPr/>
        </p:nvSpPr>
        <p:spPr>
          <a:xfrm>
            <a:off x="7579746" y="6119874"/>
            <a:ext cx="1723680"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Diplomacy</a:t>
            </a:r>
            <a:endParaRPr lang="en-US" sz="1600" dirty="0">
              <a:solidFill>
                <a:schemeClr val="bg1"/>
              </a:solidFill>
            </a:endParaRPr>
          </a:p>
        </p:txBody>
      </p:sp>
      <p:sp>
        <p:nvSpPr>
          <p:cNvPr id="74" name="TextBox 73">
            <a:extLst>
              <a:ext uri="{FF2B5EF4-FFF2-40B4-BE49-F238E27FC236}">
                <a16:creationId xmlns:a16="http://schemas.microsoft.com/office/drawing/2014/main" xmlns="" id="{42184BCB-7D0B-2943-81E1-68FC3E420E81}"/>
              </a:ext>
            </a:extLst>
          </p:cNvPr>
          <p:cNvSpPr txBox="1"/>
          <p:nvPr/>
        </p:nvSpPr>
        <p:spPr>
          <a:xfrm>
            <a:off x="423914" y="4960837"/>
            <a:ext cx="1666837" cy="646331"/>
          </a:xfrm>
          <a:prstGeom prst="rect">
            <a:avLst/>
          </a:prstGeom>
          <a:noFill/>
        </p:spPr>
        <p:txBody>
          <a:bodyPr wrap="square" rtlCol="0">
            <a:spAutoFit/>
          </a:bodyPr>
          <a:lstStyle/>
          <a:p>
            <a:pPr defTabSz="914400"/>
            <a:r>
              <a:rPr lang="en-US" dirty="0">
                <a:solidFill>
                  <a:schemeClr val="bg1"/>
                </a:solidFill>
              </a:rPr>
              <a:t>T4 Integrative Season</a:t>
            </a:r>
          </a:p>
        </p:txBody>
      </p:sp>
      <p:sp>
        <p:nvSpPr>
          <p:cNvPr id="75" name="TextBox 74">
            <a:extLst>
              <a:ext uri="{FF2B5EF4-FFF2-40B4-BE49-F238E27FC236}">
                <a16:creationId xmlns:a16="http://schemas.microsoft.com/office/drawing/2014/main" xmlns="" id="{8EFCB893-176B-7D49-B3F3-EDC9FD8012E6}"/>
              </a:ext>
            </a:extLst>
          </p:cNvPr>
          <p:cNvSpPr txBox="1"/>
          <p:nvPr/>
        </p:nvSpPr>
        <p:spPr>
          <a:xfrm>
            <a:off x="332267" y="1217569"/>
            <a:ext cx="1931745" cy="369332"/>
          </a:xfrm>
          <a:prstGeom prst="rect">
            <a:avLst/>
          </a:prstGeom>
          <a:noFill/>
        </p:spPr>
        <p:txBody>
          <a:bodyPr wrap="square" rtlCol="0">
            <a:spAutoFit/>
          </a:bodyPr>
          <a:lstStyle/>
          <a:p>
            <a:pPr defTabSz="914400"/>
            <a:r>
              <a:rPr lang="en-US" b="1" dirty="0">
                <a:solidFill>
                  <a:schemeClr val="bg1"/>
                </a:solidFill>
                <a:latin typeface="Calibri Light" panose="020F0302020204030204" pitchFamily="34" charset="0"/>
              </a:rPr>
              <a:t>T1 Global Season</a:t>
            </a:r>
          </a:p>
        </p:txBody>
      </p:sp>
      <p:graphicFrame>
        <p:nvGraphicFramePr>
          <p:cNvPr id="89"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6631" r:id="rId8" imgW="2409524" imgH="3104762" progId="">
                  <p:embed/>
                </p:oleObj>
              </mc:Choice>
              <mc:Fallback>
                <p:oleObj r:id="rId8" imgW="2409524" imgH="310476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1960122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כותרת 1">
            <a:extLst>
              <a:ext uri="{FF2B5EF4-FFF2-40B4-BE49-F238E27FC236}">
                <a16:creationId xmlns:a16="http://schemas.microsoft.com/office/drawing/2014/main" xmlns="" id="{515120DC-EDF4-4391-A767-1EAE36CD9C2E}"/>
              </a:ext>
            </a:extLst>
          </p:cNvPr>
          <p:cNvSpPr txBox="1">
            <a:spLocks/>
          </p:cNvSpPr>
          <p:nvPr/>
        </p:nvSpPr>
        <p:spPr>
          <a:xfrm>
            <a:off x="838200" y="365125"/>
            <a:ext cx="10515600" cy="371281"/>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bg1"/>
                </a:solidFill>
                <a:latin typeface="Levenim MT" panose="02010502060101010101" pitchFamily="2" charset="-79"/>
                <a:cs typeface="Levenim MT" panose="02010502060101010101" pitchFamily="2" charset="-79"/>
              </a:rPr>
              <a:t>The Vision of the </a:t>
            </a:r>
            <a:r>
              <a:rPr lang="en-US" b="1" smtClean="0">
                <a:solidFill>
                  <a:schemeClr val="bg1"/>
                </a:solidFill>
                <a:latin typeface="Levenim MT" panose="02010502060101010101" pitchFamily="2" charset="-79"/>
                <a:cs typeface="Levenim MT" panose="02010502060101010101" pitchFamily="2" charset="-79"/>
              </a:rPr>
              <a:t>Academic Year at the INDC</a:t>
            </a:r>
            <a:endParaRPr lang="he-IL" b="1" dirty="0">
              <a:solidFill>
                <a:schemeClr val="bg1"/>
              </a:solidFill>
              <a:latin typeface="Levenim MT" panose="02010502060101010101" pitchFamily="2" charset="-79"/>
              <a:cs typeface="Levenim MT" panose="02010502060101010101" pitchFamily="2" charset="-79"/>
            </a:endParaRPr>
          </a:p>
        </p:txBody>
      </p:sp>
      <p:pic>
        <p:nvPicPr>
          <p:cNvPr id="4" name="תמונה 3">
            <a:extLst>
              <a:ext uri="{FF2B5EF4-FFF2-40B4-BE49-F238E27FC236}">
                <a16:creationId xmlns:a16="http://schemas.microsoft.com/office/drawing/2014/main" xmlns="" id="{C2ABE120-7435-4ECE-9BF4-6D33A47387C5}"/>
              </a:ext>
            </a:extLst>
          </p:cNvPr>
          <p:cNvPicPr>
            <a:picLocks noChangeAspect="1"/>
          </p:cNvPicPr>
          <p:nvPr/>
        </p:nvPicPr>
        <p:blipFill>
          <a:blip r:embed="rId3"/>
          <a:stretch>
            <a:fillRect/>
          </a:stretch>
        </p:blipFill>
        <p:spPr>
          <a:xfrm>
            <a:off x="2727748" y="810949"/>
            <a:ext cx="7551317" cy="5362749"/>
          </a:xfrm>
          <a:prstGeom prst="rect">
            <a:avLst/>
          </a:prstGeom>
        </p:spPr>
      </p:pic>
      <p:sp>
        <p:nvSpPr>
          <p:cNvPr id="38" name="Oval 13">
            <a:extLst>
              <a:ext uri="{FF2B5EF4-FFF2-40B4-BE49-F238E27FC236}">
                <a16:creationId xmlns:a16="http://schemas.microsoft.com/office/drawing/2014/main" xmlns="" id="{AABE2AB9-9DDE-42AA-8751-4F3CBE5F1095}"/>
              </a:ext>
            </a:extLst>
          </p:cNvPr>
          <p:cNvSpPr/>
          <p:nvPr/>
        </p:nvSpPr>
        <p:spPr>
          <a:xfrm>
            <a:off x="8002966" y="3059668"/>
            <a:ext cx="579403" cy="56597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39" name="Oval 13">
            <a:extLst>
              <a:ext uri="{FF2B5EF4-FFF2-40B4-BE49-F238E27FC236}">
                <a16:creationId xmlns:a16="http://schemas.microsoft.com/office/drawing/2014/main" xmlns="" id="{87E69D6F-02CB-447E-BF6A-414B15D08D87}"/>
              </a:ext>
            </a:extLst>
          </p:cNvPr>
          <p:cNvSpPr/>
          <p:nvPr/>
        </p:nvSpPr>
        <p:spPr>
          <a:xfrm>
            <a:off x="5577291" y="1539203"/>
            <a:ext cx="531278" cy="496076"/>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2" name="Oval 13">
            <a:extLst>
              <a:ext uri="{FF2B5EF4-FFF2-40B4-BE49-F238E27FC236}">
                <a16:creationId xmlns:a16="http://schemas.microsoft.com/office/drawing/2014/main" xmlns="" id="{9D890086-838A-419A-A8E0-E85CC38EE232}"/>
              </a:ext>
            </a:extLst>
          </p:cNvPr>
          <p:cNvSpPr/>
          <p:nvPr/>
        </p:nvSpPr>
        <p:spPr>
          <a:xfrm>
            <a:off x="7163091" y="2163714"/>
            <a:ext cx="581769" cy="551206"/>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7" name="Oval 13">
            <a:extLst>
              <a:ext uri="{FF2B5EF4-FFF2-40B4-BE49-F238E27FC236}">
                <a16:creationId xmlns:a16="http://schemas.microsoft.com/office/drawing/2014/main" xmlns="" id="{E713D8D7-3B9D-48D9-8BA8-C0A4C5FFCE37}"/>
              </a:ext>
            </a:extLst>
          </p:cNvPr>
          <p:cNvSpPr/>
          <p:nvPr/>
        </p:nvSpPr>
        <p:spPr>
          <a:xfrm>
            <a:off x="9584743" y="4362675"/>
            <a:ext cx="527943" cy="526418"/>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33" name="תרשים זרימה: מחבר 32">
            <a:extLst>
              <a:ext uri="{FF2B5EF4-FFF2-40B4-BE49-F238E27FC236}">
                <a16:creationId xmlns:a16="http://schemas.microsoft.com/office/drawing/2014/main" xmlns="" id="{B9D47F52-C10C-42CE-9387-E8649DF2F8B8}"/>
              </a:ext>
            </a:extLst>
          </p:cNvPr>
          <p:cNvSpPr/>
          <p:nvPr/>
        </p:nvSpPr>
        <p:spPr>
          <a:xfrm>
            <a:off x="3281082" y="1275550"/>
            <a:ext cx="5916706" cy="4331618"/>
          </a:xfrm>
          <a:prstGeom prst="flowChartConnector">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cxnSp>
        <p:nvCxnSpPr>
          <p:cNvPr id="53" name="Straight Connector 7">
            <a:extLst>
              <a:ext uri="{FF2B5EF4-FFF2-40B4-BE49-F238E27FC236}">
                <a16:creationId xmlns:a16="http://schemas.microsoft.com/office/drawing/2014/main" xmlns="" id="{97DAC2DF-1709-41D4-8E48-5B38CF162232}"/>
              </a:ext>
            </a:extLst>
          </p:cNvPr>
          <p:cNvCxnSpPr>
            <a:cxnSpLocks/>
          </p:cNvCxnSpPr>
          <p:nvPr/>
        </p:nvCxnSpPr>
        <p:spPr>
          <a:xfrm flipH="1">
            <a:off x="9397840" y="6291548"/>
            <a:ext cx="1918252" cy="0"/>
          </a:xfrm>
          <a:prstGeom prst="line">
            <a:avLst/>
          </a:prstGeom>
          <a:ln w="339725">
            <a:solidFill>
              <a:srgbClr val="7030A0"/>
            </a:solidFill>
          </a:ln>
        </p:spPr>
        <p:style>
          <a:lnRef idx="1">
            <a:schemeClr val="accent2"/>
          </a:lnRef>
          <a:fillRef idx="0">
            <a:schemeClr val="accent2"/>
          </a:fillRef>
          <a:effectRef idx="0">
            <a:schemeClr val="accent2"/>
          </a:effectRef>
          <a:fontRef idx="minor">
            <a:schemeClr val="tx1"/>
          </a:fontRef>
        </p:style>
      </p:cxnSp>
      <p:sp>
        <p:nvSpPr>
          <p:cNvPr id="54" name="TextBox 79">
            <a:extLst>
              <a:ext uri="{FF2B5EF4-FFF2-40B4-BE49-F238E27FC236}">
                <a16:creationId xmlns:a16="http://schemas.microsoft.com/office/drawing/2014/main" xmlns="" id="{D6310F22-10DC-4279-B816-CD4FD6E4F259}"/>
              </a:ext>
            </a:extLst>
          </p:cNvPr>
          <p:cNvSpPr txBox="1"/>
          <p:nvPr/>
        </p:nvSpPr>
        <p:spPr>
          <a:xfrm>
            <a:off x="9848714" y="6071252"/>
            <a:ext cx="1284873"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Strategy</a:t>
            </a:r>
            <a:endParaRPr lang="en-US" dirty="0">
              <a:solidFill>
                <a:schemeClr val="bg1"/>
              </a:solidFill>
            </a:endParaRPr>
          </a:p>
        </p:txBody>
      </p:sp>
      <p:pic>
        <p:nvPicPr>
          <p:cNvPr id="56" name="Picture 20" descr="Related image">
            <a:extLst>
              <a:ext uri="{FF2B5EF4-FFF2-40B4-BE49-F238E27FC236}">
                <a16:creationId xmlns:a16="http://schemas.microsoft.com/office/drawing/2014/main" xmlns="" id="{D1FD8168-98EC-4538-87CE-5A33DF69E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162" y="1154523"/>
            <a:ext cx="647171" cy="6471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Related image">
            <a:extLst>
              <a:ext uri="{FF2B5EF4-FFF2-40B4-BE49-F238E27FC236}">
                <a16:creationId xmlns:a16="http://schemas.microsoft.com/office/drawing/2014/main" xmlns="" id="{CD8209E9-402D-4437-BCF1-F13D70469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285" y="3830228"/>
            <a:ext cx="683507" cy="68350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Related image">
            <a:extLst>
              <a:ext uri="{FF2B5EF4-FFF2-40B4-BE49-F238E27FC236}">
                <a16:creationId xmlns:a16="http://schemas.microsoft.com/office/drawing/2014/main" xmlns="" id="{F2D4154A-E5DD-4CD3-9B22-45B973096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1893" y="3016579"/>
            <a:ext cx="502610" cy="5138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Related image">
            <a:extLst>
              <a:ext uri="{FF2B5EF4-FFF2-40B4-BE49-F238E27FC236}">
                <a16:creationId xmlns:a16="http://schemas.microsoft.com/office/drawing/2014/main" xmlns="" id="{DC2420AC-C088-4A25-A3EF-8D9CB0787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7706" y="4889093"/>
            <a:ext cx="641886" cy="59658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85">
            <a:extLst>
              <a:ext uri="{FF2B5EF4-FFF2-40B4-BE49-F238E27FC236}">
                <a16:creationId xmlns:a16="http://schemas.microsoft.com/office/drawing/2014/main" xmlns="" id="{17A7DB9E-14FE-4AE2-A581-1A14B8DF9C50}"/>
              </a:ext>
            </a:extLst>
          </p:cNvPr>
          <p:cNvSpPr txBox="1"/>
          <p:nvPr/>
        </p:nvSpPr>
        <p:spPr>
          <a:xfrm>
            <a:off x="9678373" y="1024339"/>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Europe </a:t>
            </a:r>
            <a:r>
              <a:rPr lang="en-US" dirty="0" smtClean="0">
                <a:solidFill>
                  <a:schemeClr val="bg1"/>
                </a:solidFill>
              </a:rPr>
              <a:t>Research Seminar</a:t>
            </a:r>
            <a:endParaRPr lang="en-US" dirty="0">
              <a:solidFill>
                <a:schemeClr val="bg1"/>
              </a:solidFill>
            </a:endParaRPr>
          </a:p>
        </p:txBody>
      </p:sp>
      <p:sp>
        <p:nvSpPr>
          <p:cNvPr id="41" name="TextBox 85">
            <a:extLst>
              <a:ext uri="{FF2B5EF4-FFF2-40B4-BE49-F238E27FC236}">
                <a16:creationId xmlns:a16="http://schemas.microsoft.com/office/drawing/2014/main" xmlns="" id="{28380432-1DAE-4DF0-BC41-4E62712A4F41}"/>
              </a:ext>
            </a:extLst>
          </p:cNvPr>
          <p:cNvSpPr txBox="1"/>
          <p:nvPr/>
        </p:nvSpPr>
        <p:spPr>
          <a:xfrm>
            <a:off x="9696536" y="1508492"/>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Simulation</a:t>
            </a:r>
            <a:endParaRPr lang="en-US" dirty="0">
              <a:solidFill>
                <a:schemeClr val="bg1"/>
              </a:solidFill>
            </a:endParaRPr>
          </a:p>
        </p:txBody>
      </p:sp>
      <p:sp>
        <p:nvSpPr>
          <p:cNvPr id="43" name="TextBox 85">
            <a:extLst>
              <a:ext uri="{FF2B5EF4-FFF2-40B4-BE49-F238E27FC236}">
                <a16:creationId xmlns:a16="http://schemas.microsoft.com/office/drawing/2014/main" xmlns="" id="{5AFCD594-A7A4-4E7E-8062-45EE9A06DC20}"/>
              </a:ext>
            </a:extLst>
          </p:cNvPr>
          <p:cNvSpPr txBox="1"/>
          <p:nvPr/>
        </p:nvSpPr>
        <p:spPr>
          <a:xfrm>
            <a:off x="9678373" y="1969033"/>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East Seminar</a:t>
            </a:r>
            <a:endParaRPr lang="en-US" dirty="0">
              <a:solidFill>
                <a:schemeClr val="bg1"/>
              </a:solidFill>
            </a:endParaRPr>
          </a:p>
        </p:txBody>
      </p:sp>
      <p:sp>
        <p:nvSpPr>
          <p:cNvPr id="45" name="TextBox 85">
            <a:extLst>
              <a:ext uri="{FF2B5EF4-FFF2-40B4-BE49-F238E27FC236}">
                <a16:creationId xmlns:a16="http://schemas.microsoft.com/office/drawing/2014/main" xmlns="" id="{6CA23110-0317-4309-A805-DD5FDD327716}"/>
              </a:ext>
            </a:extLst>
          </p:cNvPr>
          <p:cNvSpPr txBox="1"/>
          <p:nvPr/>
        </p:nvSpPr>
        <p:spPr>
          <a:xfrm>
            <a:off x="9678373" y="2420570"/>
            <a:ext cx="2612226" cy="369332"/>
          </a:xfrm>
          <a:prstGeom prst="rect">
            <a:avLst/>
          </a:prstGeom>
          <a:noFill/>
        </p:spPr>
        <p:txBody>
          <a:bodyPr wrap="square" rtlCol="0">
            <a:spAutoFit/>
          </a:bodyPr>
          <a:lstStyle/>
          <a:p>
            <a:pPr marL="0" algn="l" defTabSz="914400" eaLnBrk="1" latinLnBrk="0" hangingPunct="1"/>
            <a:r>
              <a:rPr lang="en-US" dirty="0" smtClean="0">
                <a:solidFill>
                  <a:schemeClr val="bg1"/>
                </a:solidFill>
              </a:rPr>
              <a:t>US Seminar</a:t>
            </a:r>
            <a:endParaRPr lang="en-US" dirty="0">
              <a:solidFill>
                <a:schemeClr val="bg1"/>
              </a:solidFill>
            </a:endParaRPr>
          </a:p>
        </p:txBody>
      </p:sp>
      <p:sp>
        <p:nvSpPr>
          <p:cNvPr id="46" name="Oval 13">
            <a:extLst>
              <a:ext uri="{FF2B5EF4-FFF2-40B4-BE49-F238E27FC236}">
                <a16:creationId xmlns:a16="http://schemas.microsoft.com/office/drawing/2014/main" xmlns="" id="{1825E5E0-A45B-407E-A4F2-F7EB6D72752C}"/>
              </a:ext>
            </a:extLst>
          </p:cNvPr>
          <p:cNvSpPr/>
          <p:nvPr/>
        </p:nvSpPr>
        <p:spPr>
          <a:xfrm>
            <a:off x="9385617" y="1982693"/>
            <a:ext cx="310919" cy="371281"/>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48" name="Oval 13">
            <a:extLst>
              <a:ext uri="{FF2B5EF4-FFF2-40B4-BE49-F238E27FC236}">
                <a16:creationId xmlns:a16="http://schemas.microsoft.com/office/drawing/2014/main" xmlns="" id="{1DC57BAD-B816-47B3-81BF-9654F975D5C9}"/>
              </a:ext>
            </a:extLst>
          </p:cNvPr>
          <p:cNvSpPr/>
          <p:nvPr/>
        </p:nvSpPr>
        <p:spPr>
          <a:xfrm>
            <a:off x="9397979" y="1529207"/>
            <a:ext cx="310919" cy="371281"/>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55" name="Oval 13">
            <a:extLst>
              <a:ext uri="{FF2B5EF4-FFF2-40B4-BE49-F238E27FC236}">
                <a16:creationId xmlns:a16="http://schemas.microsoft.com/office/drawing/2014/main" xmlns="" id="{71CCF08F-49DB-4546-8038-65BFE50D41DE}"/>
              </a:ext>
            </a:extLst>
          </p:cNvPr>
          <p:cNvSpPr/>
          <p:nvPr/>
        </p:nvSpPr>
        <p:spPr>
          <a:xfrm>
            <a:off x="9396213" y="1029545"/>
            <a:ext cx="310919" cy="371281"/>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sp>
        <p:nvSpPr>
          <p:cNvPr id="72" name="Oval 13">
            <a:extLst>
              <a:ext uri="{FF2B5EF4-FFF2-40B4-BE49-F238E27FC236}">
                <a16:creationId xmlns:a16="http://schemas.microsoft.com/office/drawing/2014/main" xmlns="" id="{BC0EE910-0C0E-48FD-9819-D859E7593E68}"/>
              </a:ext>
            </a:extLst>
          </p:cNvPr>
          <p:cNvSpPr/>
          <p:nvPr/>
        </p:nvSpPr>
        <p:spPr>
          <a:xfrm>
            <a:off x="9384425" y="2407528"/>
            <a:ext cx="293948" cy="365946"/>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chemeClr val="bg1"/>
              </a:solidFill>
            </a:endParaRPr>
          </a:p>
        </p:txBody>
      </p:sp>
      <p:cxnSp>
        <p:nvCxnSpPr>
          <p:cNvPr id="82" name="Straight Connector 7">
            <a:extLst>
              <a:ext uri="{FF2B5EF4-FFF2-40B4-BE49-F238E27FC236}">
                <a16:creationId xmlns:a16="http://schemas.microsoft.com/office/drawing/2014/main" xmlns="" id="{2A28EBC0-49E6-46FD-999F-7A93823E5E2C}"/>
              </a:ext>
            </a:extLst>
          </p:cNvPr>
          <p:cNvCxnSpPr>
            <a:cxnSpLocks/>
          </p:cNvCxnSpPr>
          <p:nvPr/>
        </p:nvCxnSpPr>
        <p:spPr>
          <a:xfrm flipH="1">
            <a:off x="332267" y="5268653"/>
            <a:ext cx="1918252" cy="0"/>
          </a:xfrm>
          <a:prstGeom prst="line">
            <a:avLst/>
          </a:prstGeom>
          <a:ln w="82232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83" name="Straight Connector 7">
            <a:extLst>
              <a:ext uri="{FF2B5EF4-FFF2-40B4-BE49-F238E27FC236}">
                <a16:creationId xmlns:a16="http://schemas.microsoft.com/office/drawing/2014/main" xmlns="" id="{8D4BE04A-E532-4C32-9EA9-81A58A6C6D1C}"/>
              </a:ext>
            </a:extLst>
          </p:cNvPr>
          <p:cNvCxnSpPr>
            <a:cxnSpLocks/>
          </p:cNvCxnSpPr>
          <p:nvPr/>
        </p:nvCxnSpPr>
        <p:spPr>
          <a:xfrm flipH="1">
            <a:off x="345760" y="4208935"/>
            <a:ext cx="1918252" cy="0"/>
          </a:xfrm>
          <a:prstGeom prst="line">
            <a:avLst/>
          </a:prstGeom>
          <a:ln w="339725">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84" name="Straight Connector 7">
            <a:extLst>
              <a:ext uri="{FF2B5EF4-FFF2-40B4-BE49-F238E27FC236}">
                <a16:creationId xmlns:a16="http://schemas.microsoft.com/office/drawing/2014/main" xmlns="" id="{98F53BF7-6DBE-4345-B781-77371974B1EF}"/>
              </a:ext>
            </a:extLst>
          </p:cNvPr>
          <p:cNvCxnSpPr>
            <a:cxnSpLocks/>
          </p:cNvCxnSpPr>
          <p:nvPr/>
        </p:nvCxnSpPr>
        <p:spPr>
          <a:xfrm flipH="1">
            <a:off x="345760" y="3281835"/>
            <a:ext cx="1918252" cy="0"/>
          </a:xfrm>
          <a:prstGeom prst="line">
            <a:avLst/>
          </a:prstGeom>
          <a:ln w="3556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85" name="Straight Connector 7">
            <a:extLst>
              <a:ext uri="{FF2B5EF4-FFF2-40B4-BE49-F238E27FC236}">
                <a16:creationId xmlns:a16="http://schemas.microsoft.com/office/drawing/2014/main" xmlns="" id="{BE06771A-0F0D-45D7-A030-241267A11B01}"/>
              </a:ext>
            </a:extLst>
          </p:cNvPr>
          <p:cNvCxnSpPr>
            <a:cxnSpLocks/>
          </p:cNvCxnSpPr>
          <p:nvPr/>
        </p:nvCxnSpPr>
        <p:spPr>
          <a:xfrm flipH="1">
            <a:off x="345760" y="1402235"/>
            <a:ext cx="1918252" cy="0"/>
          </a:xfrm>
          <a:prstGeom prst="line">
            <a:avLst/>
          </a:prstGeom>
          <a:ln w="384175">
            <a:solidFill>
              <a:srgbClr val="FF0000"/>
            </a:solidFill>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a16="http://schemas.microsoft.com/office/drawing/2014/main" xmlns="" id="{42B3200F-5074-9445-8462-AC05E77BE4D8}"/>
              </a:ext>
            </a:extLst>
          </p:cNvPr>
          <p:cNvSpPr txBox="1"/>
          <p:nvPr/>
        </p:nvSpPr>
        <p:spPr>
          <a:xfrm>
            <a:off x="251629" y="3059668"/>
            <a:ext cx="1977257" cy="369332"/>
          </a:xfrm>
          <a:prstGeom prst="rect">
            <a:avLst/>
          </a:prstGeom>
          <a:noFill/>
        </p:spPr>
        <p:txBody>
          <a:bodyPr wrap="square" rtlCol="0">
            <a:spAutoFit/>
          </a:bodyPr>
          <a:lstStyle/>
          <a:p>
            <a:pPr defTabSz="914400"/>
            <a:r>
              <a:rPr lang="en-US" dirty="0">
                <a:solidFill>
                  <a:schemeClr val="bg1"/>
                </a:solidFill>
                <a:latin typeface="Calibri" panose="020F0502020204030204" pitchFamily="34" charset="0"/>
              </a:rPr>
              <a:t>T2 Israeli Season</a:t>
            </a:r>
          </a:p>
        </p:txBody>
      </p:sp>
      <p:sp>
        <p:nvSpPr>
          <p:cNvPr id="88" name="TextBox 87">
            <a:extLst>
              <a:ext uri="{FF2B5EF4-FFF2-40B4-BE49-F238E27FC236}">
                <a16:creationId xmlns:a16="http://schemas.microsoft.com/office/drawing/2014/main" xmlns="" id="{9967FBCF-BAC1-814F-9C92-510F4B7EEF67}"/>
              </a:ext>
            </a:extLst>
          </p:cNvPr>
          <p:cNvSpPr txBox="1"/>
          <p:nvPr/>
        </p:nvSpPr>
        <p:spPr>
          <a:xfrm>
            <a:off x="264794" y="4017715"/>
            <a:ext cx="2080184" cy="369332"/>
          </a:xfrm>
          <a:prstGeom prst="rect">
            <a:avLst/>
          </a:prstGeom>
          <a:noFill/>
        </p:spPr>
        <p:txBody>
          <a:bodyPr wrap="square" rtlCol="0">
            <a:spAutoFit/>
          </a:bodyPr>
          <a:lstStyle/>
          <a:p>
            <a:pPr defTabSz="914400"/>
            <a:r>
              <a:rPr lang="en-US" dirty="0">
                <a:solidFill>
                  <a:schemeClr val="bg1"/>
                </a:solidFill>
              </a:rPr>
              <a:t>T3 Specialization</a:t>
            </a:r>
          </a:p>
        </p:txBody>
      </p:sp>
      <p:sp>
        <p:nvSpPr>
          <p:cNvPr id="90" name="TextBox 89">
            <a:extLst>
              <a:ext uri="{FF2B5EF4-FFF2-40B4-BE49-F238E27FC236}">
                <a16:creationId xmlns:a16="http://schemas.microsoft.com/office/drawing/2014/main" xmlns="" id="{42184BCB-7D0B-2943-81E1-68FC3E420E81}"/>
              </a:ext>
            </a:extLst>
          </p:cNvPr>
          <p:cNvSpPr txBox="1"/>
          <p:nvPr/>
        </p:nvSpPr>
        <p:spPr>
          <a:xfrm>
            <a:off x="423914" y="4960837"/>
            <a:ext cx="1666837" cy="646331"/>
          </a:xfrm>
          <a:prstGeom prst="rect">
            <a:avLst/>
          </a:prstGeom>
          <a:noFill/>
        </p:spPr>
        <p:txBody>
          <a:bodyPr wrap="square" rtlCol="0">
            <a:spAutoFit/>
          </a:bodyPr>
          <a:lstStyle/>
          <a:p>
            <a:pPr defTabSz="914400"/>
            <a:r>
              <a:rPr lang="en-US" dirty="0">
                <a:solidFill>
                  <a:schemeClr val="bg1"/>
                </a:solidFill>
              </a:rPr>
              <a:t>T4 Integrative Season</a:t>
            </a:r>
          </a:p>
        </p:txBody>
      </p:sp>
      <p:sp>
        <p:nvSpPr>
          <p:cNvPr id="91" name="TextBox 90">
            <a:extLst>
              <a:ext uri="{FF2B5EF4-FFF2-40B4-BE49-F238E27FC236}">
                <a16:creationId xmlns:a16="http://schemas.microsoft.com/office/drawing/2014/main" xmlns="" id="{8EFCB893-176B-7D49-B3F3-EDC9FD8012E6}"/>
              </a:ext>
            </a:extLst>
          </p:cNvPr>
          <p:cNvSpPr txBox="1"/>
          <p:nvPr/>
        </p:nvSpPr>
        <p:spPr>
          <a:xfrm>
            <a:off x="332267" y="1217569"/>
            <a:ext cx="1931745" cy="369332"/>
          </a:xfrm>
          <a:prstGeom prst="rect">
            <a:avLst/>
          </a:prstGeom>
          <a:noFill/>
        </p:spPr>
        <p:txBody>
          <a:bodyPr wrap="square" rtlCol="0">
            <a:spAutoFit/>
          </a:bodyPr>
          <a:lstStyle/>
          <a:p>
            <a:pPr defTabSz="914400"/>
            <a:r>
              <a:rPr lang="en-US" b="1" dirty="0">
                <a:solidFill>
                  <a:schemeClr val="bg1"/>
                </a:solidFill>
                <a:latin typeface="Calibri Light" panose="020F0302020204030204" pitchFamily="34" charset="0"/>
              </a:rPr>
              <a:t>T1 Global Season</a:t>
            </a:r>
          </a:p>
        </p:txBody>
      </p:sp>
      <p:sp>
        <p:nvSpPr>
          <p:cNvPr id="92" name="Rectangle 91"/>
          <p:cNvSpPr/>
          <p:nvPr/>
        </p:nvSpPr>
        <p:spPr>
          <a:xfrm>
            <a:off x="3096513" y="6036092"/>
            <a:ext cx="1344778" cy="56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3" name="Straight Connector 7">
            <a:extLst>
              <a:ext uri="{FF2B5EF4-FFF2-40B4-BE49-F238E27FC236}">
                <a16:creationId xmlns:a16="http://schemas.microsoft.com/office/drawing/2014/main" xmlns="" id="{D2E5140B-7C8F-4DD1-87CA-8FAABBD2963C}"/>
              </a:ext>
            </a:extLst>
          </p:cNvPr>
          <p:cNvCxnSpPr>
            <a:cxnSpLocks/>
          </p:cNvCxnSpPr>
          <p:nvPr/>
        </p:nvCxnSpPr>
        <p:spPr>
          <a:xfrm flipH="1">
            <a:off x="4896903" y="6289151"/>
            <a:ext cx="114357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4" name="Straight Connector 7">
            <a:extLst>
              <a:ext uri="{FF2B5EF4-FFF2-40B4-BE49-F238E27FC236}">
                <a16:creationId xmlns:a16="http://schemas.microsoft.com/office/drawing/2014/main" xmlns="" id="{2FC4E377-637F-4F94-9152-65971DC5F94F}"/>
              </a:ext>
            </a:extLst>
          </p:cNvPr>
          <p:cNvCxnSpPr>
            <a:cxnSpLocks/>
          </p:cNvCxnSpPr>
          <p:nvPr/>
        </p:nvCxnSpPr>
        <p:spPr>
          <a:xfrm flipH="1">
            <a:off x="6339518" y="6289151"/>
            <a:ext cx="1052203"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5" name="Straight Connector 7">
            <a:extLst>
              <a:ext uri="{FF2B5EF4-FFF2-40B4-BE49-F238E27FC236}">
                <a16:creationId xmlns:a16="http://schemas.microsoft.com/office/drawing/2014/main" xmlns="" id="{AB3E9842-FABA-4391-AF19-C3D8B8A535C2}"/>
              </a:ext>
            </a:extLst>
          </p:cNvPr>
          <p:cNvCxnSpPr>
            <a:cxnSpLocks/>
          </p:cNvCxnSpPr>
          <p:nvPr/>
        </p:nvCxnSpPr>
        <p:spPr>
          <a:xfrm flipH="1">
            <a:off x="3165822" y="6272098"/>
            <a:ext cx="1248634"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6" name="Straight Connector 7">
            <a:extLst>
              <a:ext uri="{FF2B5EF4-FFF2-40B4-BE49-F238E27FC236}">
                <a16:creationId xmlns:a16="http://schemas.microsoft.com/office/drawing/2014/main" xmlns="" id="{F2C8529F-D7CB-46F7-B58D-39463926D9AF}"/>
              </a:ext>
            </a:extLst>
          </p:cNvPr>
          <p:cNvCxnSpPr>
            <a:cxnSpLocks/>
          </p:cNvCxnSpPr>
          <p:nvPr/>
        </p:nvCxnSpPr>
        <p:spPr>
          <a:xfrm flipH="1">
            <a:off x="7627649" y="6272098"/>
            <a:ext cx="1323018" cy="0"/>
          </a:xfrm>
          <a:prstGeom prst="line">
            <a:avLst/>
          </a:prstGeom>
          <a:ln w="339725">
            <a:solidFill>
              <a:schemeClr val="tx1"/>
            </a:solidFill>
          </a:ln>
        </p:spPr>
        <p:style>
          <a:lnRef idx="1">
            <a:schemeClr val="accent2"/>
          </a:lnRef>
          <a:fillRef idx="0">
            <a:schemeClr val="accent2"/>
          </a:fillRef>
          <a:effectRef idx="0">
            <a:schemeClr val="accent2"/>
          </a:effectRef>
          <a:fontRef idx="minor">
            <a:schemeClr val="tx1"/>
          </a:fontRef>
        </p:style>
      </p:cxnSp>
      <p:sp>
        <p:nvSpPr>
          <p:cNvPr id="97" name="TextBox 79">
            <a:extLst>
              <a:ext uri="{FF2B5EF4-FFF2-40B4-BE49-F238E27FC236}">
                <a16:creationId xmlns:a16="http://schemas.microsoft.com/office/drawing/2014/main" xmlns="" id="{C7ADA6A9-2721-4B36-882E-2A8821C11DD9}"/>
              </a:ext>
            </a:extLst>
          </p:cNvPr>
          <p:cNvSpPr txBox="1"/>
          <p:nvPr/>
        </p:nvSpPr>
        <p:spPr>
          <a:xfrm>
            <a:off x="3124021" y="6036217"/>
            <a:ext cx="1284873" cy="584775"/>
          </a:xfrm>
          <a:prstGeom prst="rect">
            <a:avLst/>
          </a:prstGeom>
          <a:noFill/>
        </p:spPr>
        <p:txBody>
          <a:bodyPr wrap="square" rtlCol="0">
            <a:spAutoFit/>
          </a:bodyPr>
          <a:lstStyle/>
          <a:p>
            <a:pPr marL="0" algn="ctr" defTabSz="914400" eaLnBrk="1" latinLnBrk="0" hangingPunct="1"/>
            <a:r>
              <a:rPr lang="en-US" sz="1600" dirty="0" smtClean="0">
                <a:solidFill>
                  <a:schemeClr val="bg1"/>
                </a:solidFill>
              </a:rPr>
              <a:t>National Defence</a:t>
            </a:r>
            <a:endParaRPr lang="en-US" sz="1600" dirty="0">
              <a:solidFill>
                <a:schemeClr val="bg1"/>
              </a:solidFill>
            </a:endParaRPr>
          </a:p>
        </p:txBody>
      </p:sp>
      <p:sp>
        <p:nvSpPr>
          <p:cNvPr id="98" name="TextBox 79">
            <a:extLst>
              <a:ext uri="{FF2B5EF4-FFF2-40B4-BE49-F238E27FC236}">
                <a16:creationId xmlns:a16="http://schemas.microsoft.com/office/drawing/2014/main" xmlns="" id="{CFE283FD-B2DD-4F12-A7E6-40C2D3FE1618}"/>
              </a:ext>
            </a:extLst>
          </p:cNvPr>
          <p:cNvSpPr txBox="1"/>
          <p:nvPr/>
        </p:nvSpPr>
        <p:spPr>
          <a:xfrm>
            <a:off x="4690991" y="6135279"/>
            <a:ext cx="1284873" cy="338554"/>
          </a:xfrm>
          <a:prstGeom prst="rect">
            <a:avLst/>
          </a:prstGeom>
          <a:noFill/>
        </p:spPr>
        <p:txBody>
          <a:bodyPr wrap="square" rtlCol="0">
            <a:spAutoFit/>
          </a:bodyPr>
          <a:lstStyle/>
          <a:p>
            <a:pPr marL="0" algn="r" defTabSz="914400" rtl="1" eaLnBrk="1" latinLnBrk="0" hangingPunct="1"/>
            <a:r>
              <a:rPr lang="en-US" sz="1600" dirty="0" smtClean="0">
                <a:solidFill>
                  <a:schemeClr val="bg1"/>
                </a:solidFill>
              </a:rPr>
              <a:t>Economy</a:t>
            </a:r>
            <a:endParaRPr lang="en-US" sz="1600" dirty="0">
              <a:solidFill>
                <a:schemeClr val="bg1"/>
              </a:solidFill>
            </a:endParaRPr>
          </a:p>
        </p:txBody>
      </p:sp>
      <p:sp>
        <p:nvSpPr>
          <p:cNvPr id="99" name="TextBox 79">
            <a:extLst>
              <a:ext uri="{FF2B5EF4-FFF2-40B4-BE49-F238E27FC236}">
                <a16:creationId xmlns:a16="http://schemas.microsoft.com/office/drawing/2014/main" xmlns="" id="{1D68B9A5-3E9B-496E-B6AD-1F031066D787}"/>
              </a:ext>
            </a:extLst>
          </p:cNvPr>
          <p:cNvSpPr txBox="1"/>
          <p:nvPr/>
        </p:nvSpPr>
        <p:spPr>
          <a:xfrm>
            <a:off x="6225564" y="6119874"/>
            <a:ext cx="1284873" cy="338554"/>
          </a:xfrm>
          <a:prstGeom prst="rect">
            <a:avLst/>
          </a:prstGeom>
          <a:noFill/>
        </p:spPr>
        <p:txBody>
          <a:bodyPr wrap="square" rtlCol="0">
            <a:spAutoFit/>
          </a:bodyPr>
          <a:lstStyle/>
          <a:p>
            <a:pPr marL="0" algn="ctr" defTabSz="914400" rtl="1" eaLnBrk="1" latinLnBrk="0" hangingPunct="1"/>
            <a:r>
              <a:rPr lang="en-US" sz="1600" dirty="0" smtClean="0">
                <a:solidFill>
                  <a:schemeClr val="bg1"/>
                </a:solidFill>
              </a:rPr>
              <a:t>Society</a:t>
            </a:r>
            <a:endParaRPr lang="en-US" sz="1600" dirty="0">
              <a:solidFill>
                <a:schemeClr val="bg1"/>
              </a:solidFill>
            </a:endParaRPr>
          </a:p>
        </p:txBody>
      </p:sp>
      <p:sp>
        <p:nvSpPr>
          <p:cNvPr id="100" name="TextBox 79">
            <a:extLst>
              <a:ext uri="{FF2B5EF4-FFF2-40B4-BE49-F238E27FC236}">
                <a16:creationId xmlns:a16="http://schemas.microsoft.com/office/drawing/2014/main" xmlns="" id="{A0BBA8D6-5BF3-49ED-ACB7-AE0A8DFA6F28}"/>
              </a:ext>
            </a:extLst>
          </p:cNvPr>
          <p:cNvSpPr txBox="1"/>
          <p:nvPr/>
        </p:nvSpPr>
        <p:spPr>
          <a:xfrm>
            <a:off x="7579746" y="6119874"/>
            <a:ext cx="1723680" cy="338554"/>
          </a:xfrm>
          <a:prstGeom prst="rect">
            <a:avLst/>
          </a:prstGeom>
          <a:noFill/>
        </p:spPr>
        <p:txBody>
          <a:bodyPr wrap="square" rtlCol="0">
            <a:spAutoFit/>
          </a:bodyPr>
          <a:lstStyle/>
          <a:p>
            <a:pPr marL="0" algn="l" defTabSz="914400" eaLnBrk="1" latinLnBrk="0" hangingPunct="1"/>
            <a:r>
              <a:rPr lang="en-US" sz="1600" dirty="0" smtClean="0">
                <a:solidFill>
                  <a:schemeClr val="bg1"/>
                </a:solidFill>
              </a:rPr>
              <a:t>Diplomacy</a:t>
            </a:r>
            <a:endParaRPr lang="en-US" sz="1600" dirty="0">
              <a:solidFill>
                <a:schemeClr val="bg1"/>
              </a:solidFill>
            </a:endParaRPr>
          </a:p>
        </p:txBody>
      </p:sp>
      <p:graphicFrame>
        <p:nvGraphicFramePr>
          <p:cNvPr id="102"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7655" r:id="rId8" imgW="2409524" imgH="3104762" progId="">
                  <p:embed/>
                </p:oleObj>
              </mc:Choice>
              <mc:Fallback>
                <p:oleObj r:id="rId8" imgW="2409524" imgH="310476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067644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51935" y="5696477"/>
            <a:ext cx="9566788" cy="754025"/>
          </a:xfrm>
        </p:spPr>
        <p:txBody>
          <a:bodyPr>
            <a:noAutofit/>
          </a:bodyPr>
          <a:lstStyle/>
          <a:p>
            <a:pPr algn="ctr" rtl="0"/>
            <a:r>
              <a:rPr lang="en-US" sz="6600" b="1" dirty="0" smtClean="0">
                <a:solidFill>
                  <a:schemeClr val="bg1"/>
                </a:solidFill>
                <a:latin typeface="David" panose="020E0502060401010101" pitchFamily="34" charset="-79"/>
                <a:cs typeface="David" panose="020E0502060401010101" pitchFamily="34" charset="-79"/>
              </a:rPr>
              <a:t>Another </a:t>
            </a:r>
            <a:r>
              <a:rPr lang="en-US" sz="6600" b="1" dirty="0" smtClean="0">
                <a:solidFill>
                  <a:schemeClr val="bg1"/>
                </a:solidFill>
                <a:latin typeface="David" panose="020E0502060401010101" pitchFamily="34" charset="-79"/>
                <a:cs typeface="David" panose="020E0502060401010101" pitchFamily="34" charset="-79"/>
              </a:rPr>
              <a:t>Number Two</a:t>
            </a:r>
            <a:endParaRPr lang="he-IL" sz="6600" b="1" dirty="0">
              <a:solidFill>
                <a:schemeClr val="bg1"/>
              </a:solidFill>
              <a:latin typeface="David" panose="020E0502060401010101" pitchFamily="34" charset="-79"/>
              <a:cs typeface="David" panose="020E0502060401010101" pitchFamily="34" charset="-79"/>
            </a:endParaRPr>
          </a:p>
        </p:txBody>
      </p:sp>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1285"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708736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cid:88214A639FD5344486FE8C976F884871@EURP194.PROD.OUTLOOK.COM"/>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65629" y="245745"/>
            <a:ext cx="7296150" cy="6457950"/>
          </a:xfrm>
          <a:prstGeom prst="rect">
            <a:avLst/>
          </a:prstGeom>
          <a:noFill/>
          <a:ln>
            <a:noFill/>
          </a:ln>
        </p:spPr>
      </p:pic>
      <p:sp>
        <p:nvSpPr>
          <p:cNvPr id="5" name="מלבן 4"/>
          <p:cNvSpPr/>
          <p:nvPr/>
        </p:nvSpPr>
        <p:spPr>
          <a:xfrm>
            <a:off x="4622800" y="528320"/>
            <a:ext cx="3129280" cy="1076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INDC Rationale:</a:t>
            </a:r>
          </a:p>
          <a:p>
            <a:pPr algn="ctr"/>
            <a:r>
              <a:rPr lang="en-US" i="1" dirty="0" smtClean="0">
                <a:solidFill>
                  <a:schemeClr val="bg1"/>
                </a:solidFill>
              </a:rPr>
              <a:t>Academic curriculum for the year 2019-2020</a:t>
            </a:r>
          </a:p>
          <a:p>
            <a:pPr algn="ctr"/>
            <a:r>
              <a:rPr lang="en-US" i="1" dirty="0" smtClean="0">
                <a:solidFill>
                  <a:schemeClr val="bg1"/>
                </a:solidFill>
              </a:rPr>
              <a:t>Main Idea</a:t>
            </a:r>
            <a:endParaRPr lang="en-US" i="1" dirty="0">
              <a:solidFill>
                <a:schemeClr val="bg1"/>
              </a:solidFill>
            </a:endParaRPr>
          </a:p>
        </p:txBody>
      </p:sp>
      <p:sp>
        <p:nvSpPr>
          <p:cNvPr id="7" name="מלבן 6"/>
          <p:cNvSpPr/>
          <p:nvPr/>
        </p:nvSpPr>
        <p:spPr>
          <a:xfrm>
            <a:off x="8229600" y="2235200"/>
            <a:ext cx="985520" cy="39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Global </a:t>
            </a:r>
          </a:p>
          <a:p>
            <a:pPr algn="ctr"/>
            <a:r>
              <a:rPr lang="en-US" sz="1050" b="1" i="1" dirty="0" smtClean="0">
                <a:solidFill>
                  <a:schemeClr val="bg1"/>
                </a:solidFill>
              </a:rPr>
              <a:t>sphere</a:t>
            </a:r>
            <a:endParaRPr lang="en-US" sz="1050" b="1" i="1" dirty="0">
              <a:solidFill>
                <a:schemeClr val="bg1"/>
              </a:solidFill>
            </a:endParaRPr>
          </a:p>
        </p:txBody>
      </p:sp>
      <p:sp>
        <p:nvSpPr>
          <p:cNvPr id="8" name="מלבן 7"/>
          <p:cNvSpPr/>
          <p:nvPr/>
        </p:nvSpPr>
        <p:spPr>
          <a:xfrm>
            <a:off x="8107680" y="2743200"/>
            <a:ext cx="985520" cy="39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Israeli</a:t>
            </a:r>
          </a:p>
          <a:p>
            <a:pPr algn="ctr"/>
            <a:r>
              <a:rPr lang="en-US" sz="1050" b="1" i="1" dirty="0" smtClean="0">
                <a:solidFill>
                  <a:schemeClr val="bg1"/>
                </a:solidFill>
              </a:rPr>
              <a:t>sphere</a:t>
            </a:r>
            <a:endParaRPr lang="en-US" sz="1050" b="1" i="1" dirty="0">
              <a:solidFill>
                <a:schemeClr val="bg1"/>
              </a:solidFill>
            </a:endParaRPr>
          </a:p>
        </p:txBody>
      </p:sp>
      <p:sp>
        <p:nvSpPr>
          <p:cNvPr id="9" name="מלבן 8"/>
          <p:cNvSpPr/>
          <p:nvPr/>
        </p:nvSpPr>
        <p:spPr>
          <a:xfrm>
            <a:off x="7701280" y="3759200"/>
            <a:ext cx="985520" cy="39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Disciplinary specialization</a:t>
            </a:r>
            <a:endParaRPr lang="en-US" sz="1050" b="1" i="1" dirty="0">
              <a:solidFill>
                <a:schemeClr val="bg1"/>
              </a:solidFill>
            </a:endParaRPr>
          </a:p>
        </p:txBody>
      </p:sp>
      <p:sp>
        <p:nvSpPr>
          <p:cNvPr id="10" name="מלבן 9"/>
          <p:cNvSpPr/>
          <p:nvPr/>
        </p:nvSpPr>
        <p:spPr>
          <a:xfrm>
            <a:off x="5364480" y="3474720"/>
            <a:ext cx="985520" cy="39624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Disciplinary specialization</a:t>
            </a:r>
            <a:endParaRPr lang="en-US" sz="1050" b="1" i="1" dirty="0">
              <a:solidFill>
                <a:schemeClr val="bg1"/>
              </a:solidFill>
            </a:endParaRPr>
          </a:p>
        </p:txBody>
      </p:sp>
      <p:sp>
        <p:nvSpPr>
          <p:cNvPr id="11" name="מלבן 10"/>
          <p:cNvSpPr/>
          <p:nvPr/>
        </p:nvSpPr>
        <p:spPr>
          <a:xfrm>
            <a:off x="7193280" y="4826000"/>
            <a:ext cx="762000" cy="39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The individual 'core’</a:t>
            </a:r>
            <a:endParaRPr lang="en-US" sz="1050" b="1" i="1" dirty="0">
              <a:solidFill>
                <a:schemeClr val="bg1"/>
              </a:solidFill>
            </a:endParaRPr>
          </a:p>
        </p:txBody>
      </p:sp>
      <p:sp>
        <p:nvSpPr>
          <p:cNvPr id="12" name="מלבן 11"/>
          <p:cNvSpPr/>
          <p:nvPr/>
        </p:nvSpPr>
        <p:spPr>
          <a:xfrm>
            <a:off x="5527040" y="3058160"/>
            <a:ext cx="985520" cy="21336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Simulation</a:t>
            </a:r>
            <a:endParaRPr lang="en-US" sz="1050" b="1" i="1" dirty="0">
              <a:solidFill>
                <a:schemeClr val="bg1"/>
              </a:solidFill>
            </a:endParaRPr>
          </a:p>
        </p:txBody>
      </p:sp>
      <p:sp>
        <p:nvSpPr>
          <p:cNvPr id="13" name="מלבן 12"/>
          <p:cNvSpPr/>
          <p:nvPr/>
        </p:nvSpPr>
        <p:spPr>
          <a:xfrm>
            <a:off x="5445760" y="2794000"/>
            <a:ext cx="985520" cy="121920"/>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Israeli cake</a:t>
            </a:r>
            <a:endParaRPr lang="en-US" sz="1050" b="1" i="1" dirty="0">
              <a:solidFill>
                <a:schemeClr val="bg1"/>
              </a:solidFill>
            </a:endParaRPr>
          </a:p>
        </p:txBody>
      </p:sp>
      <p:sp>
        <p:nvSpPr>
          <p:cNvPr id="14" name="מלבן 13"/>
          <p:cNvSpPr/>
          <p:nvPr/>
        </p:nvSpPr>
        <p:spPr>
          <a:xfrm>
            <a:off x="6055360" y="2438400"/>
            <a:ext cx="985520" cy="111760"/>
          </a:xfrm>
          <a:prstGeom prst="rect">
            <a:avLst/>
          </a:prstGeom>
          <a:solidFill>
            <a:srgbClr val="8E7F3E"/>
          </a:solidFill>
          <a:ln>
            <a:solidFill>
              <a:srgbClr val="8E7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Global cake</a:t>
            </a:r>
            <a:endParaRPr lang="en-US" sz="1050" b="1" i="1" dirty="0">
              <a:solidFill>
                <a:schemeClr val="bg1"/>
              </a:solidFill>
            </a:endParaRPr>
          </a:p>
        </p:txBody>
      </p:sp>
      <p:sp>
        <p:nvSpPr>
          <p:cNvPr id="15" name="מלבן 14"/>
          <p:cNvSpPr/>
          <p:nvPr/>
        </p:nvSpPr>
        <p:spPr>
          <a:xfrm>
            <a:off x="6421120" y="2672080"/>
            <a:ext cx="660400" cy="111760"/>
          </a:xfrm>
          <a:prstGeom prst="rect">
            <a:avLst/>
          </a:prstGeom>
          <a:solidFill>
            <a:srgbClr val="717656"/>
          </a:solidFill>
          <a:ln>
            <a:solidFill>
              <a:srgbClr val="717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Europe</a:t>
            </a:r>
            <a:endParaRPr lang="en-US" sz="1050" b="1" i="1" dirty="0">
              <a:solidFill>
                <a:schemeClr val="bg1"/>
              </a:solidFill>
            </a:endParaRPr>
          </a:p>
        </p:txBody>
      </p:sp>
      <p:sp>
        <p:nvSpPr>
          <p:cNvPr id="16" name="מלבן 15"/>
          <p:cNvSpPr/>
          <p:nvPr/>
        </p:nvSpPr>
        <p:spPr>
          <a:xfrm>
            <a:off x="5293360" y="4053840"/>
            <a:ext cx="985520" cy="24384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Tour to the East</a:t>
            </a:r>
            <a:endParaRPr lang="en-US" sz="1050" b="1" i="1" dirty="0">
              <a:solidFill>
                <a:schemeClr val="bg1"/>
              </a:solidFill>
            </a:endParaRPr>
          </a:p>
        </p:txBody>
      </p:sp>
      <p:sp>
        <p:nvSpPr>
          <p:cNvPr id="17" name="מלבן 16"/>
          <p:cNvSpPr/>
          <p:nvPr/>
        </p:nvSpPr>
        <p:spPr>
          <a:xfrm>
            <a:off x="5303520" y="4389120"/>
            <a:ext cx="985520" cy="12192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USA tour</a:t>
            </a:r>
            <a:endParaRPr lang="en-US" sz="1050" b="1" i="1" dirty="0">
              <a:solidFill>
                <a:schemeClr val="bg1"/>
              </a:solidFill>
            </a:endParaRPr>
          </a:p>
        </p:txBody>
      </p:sp>
      <p:sp>
        <p:nvSpPr>
          <p:cNvPr id="18" name="מלבן 17"/>
          <p:cNvSpPr/>
          <p:nvPr/>
        </p:nvSpPr>
        <p:spPr>
          <a:xfrm>
            <a:off x="5405120" y="4866640"/>
            <a:ext cx="701040" cy="487680"/>
          </a:xfrm>
          <a:prstGeom prst="rect">
            <a:avLst/>
          </a:prstGeom>
          <a:solidFill>
            <a:schemeClr val="tx1">
              <a:lumMod val="8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dirty="0" smtClean="0">
                <a:solidFill>
                  <a:schemeClr val="bg1"/>
                </a:solidFill>
              </a:rPr>
              <a:t>Individual final research project</a:t>
            </a:r>
            <a:endParaRPr lang="en-US" sz="900" b="1" i="1" dirty="0">
              <a:solidFill>
                <a:schemeClr val="bg1"/>
              </a:solidFill>
            </a:endParaRPr>
          </a:p>
        </p:txBody>
      </p:sp>
      <p:sp>
        <p:nvSpPr>
          <p:cNvPr id="25" name="מלבן 24"/>
          <p:cNvSpPr/>
          <p:nvPr/>
        </p:nvSpPr>
        <p:spPr>
          <a:xfrm rot="15142925">
            <a:off x="2709404" y="5349655"/>
            <a:ext cx="770669" cy="308936"/>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chemeClr val="bg1"/>
                </a:solidFill>
              </a:rPr>
              <a:t>Global </a:t>
            </a:r>
          </a:p>
        </p:txBody>
      </p:sp>
      <p:sp>
        <p:nvSpPr>
          <p:cNvPr id="26" name="מלבן 25"/>
          <p:cNvSpPr/>
          <p:nvPr/>
        </p:nvSpPr>
        <p:spPr>
          <a:xfrm rot="17089737">
            <a:off x="2745363" y="4662215"/>
            <a:ext cx="715643" cy="33509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chemeClr val="bg1"/>
                </a:solidFill>
              </a:rPr>
              <a:t>sphere</a:t>
            </a:r>
          </a:p>
        </p:txBody>
      </p:sp>
      <p:sp>
        <p:nvSpPr>
          <p:cNvPr id="28" name="מלבן 27"/>
          <p:cNvSpPr/>
          <p:nvPr/>
        </p:nvSpPr>
        <p:spPr>
          <a:xfrm rot="21439627">
            <a:off x="3597299" y="5289724"/>
            <a:ext cx="502568" cy="92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smtClean="0">
                <a:solidFill>
                  <a:schemeClr val="bg1"/>
                </a:solidFill>
              </a:rPr>
              <a:t>Core</a:t>
            </a:r>
          </a:p>
        </p:txBody>
      </p:sp>
      <p:sp>
        <p:nvSpPr>
          <p:cNvPr id="29" name="מלבן 28"/>
          <p:cNvSpPr/>
          <p:nvPr/>
        </p:nvSpPr>
        <p:spPr>
          <a:xfrm rot="14677911">
            <a:off x="3127303" y="5350792"/>
            <a:ext cx="606485" cy="163763"/>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bg1"/>
                </a:solidFill>
              </a:rPr>
              <a:t>Israeli</a:t>
            </a:r>
          </a:p>
        </p:txBody>
      </p:sp>
      <p:sp>
        <p:nvSpPr>
          <p:cNvPr id="30" name="מלבן 29"/>
          <p:cNvSpPr/>
          <p:nvPr/>
        </p:nvSpPr>
        <p:spPr>
          <a:xfrm rot="18852427">
            <a:off x="3188867" y="4887264"/>
            <a:ext cx="648488" cy="155097"/>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bg1"/>
                </a:solidFill>
              </a:rPr>
              <a:t>sphere</a:t>
            </a:r>
          </a:p>
        </p:txBody>
      </p:sp>
      <p:graphicFrame>
        <p:nvGraphicFramePr>
          <p:cNvPr id="23"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8679" r:id="rId5" imgW="2409524" imgH="3104762" progId="">
                  <p:embed/>
                </p:oleObj>
              </mc:Choice>
              <mc:Fallback>
                <p:oleObj r:id="rId5" imgW="2409524" imgH="31047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003921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גל כפול 3"/>
          <p:cNvSpPr/>
          <p:nvPr/>
        </p:nvSpPr>
        <p:spPr>
          <a:xfrm>
            <a:off x="3657600" y="649224"/>
            <a:ext cx="5193792" cy="685800"/>
          </a:xfrm>
          <a:prstGeom prst="doubleWave">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גל כפול 8"/>
          <p:cNvSpPr/>
          <p:nvPr/>
        </p:nvSpPr>
        <p:spPr>
          <a:xfrm>
            <a:off x="4261104" y="1600277"/>
            <a:ext cx="4023360" cy="755827"/>
          </a:xfrm>
          <a:prstGeom prst="doubleWave">
            <a:avLst/>
          </a:prstGeom>
          <a:solidFill>
            <a:srgbClr val="D17F2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גל כפול 9"/>
          <p:cNvSpPr/>
          <p:nvPr/>
        </p:nvSpPr>
        <p:spPr>
          <a:xfrm>
            <a:off x="4828032" y="2604516"/>
            <a:ext cx="2990088" cy="6858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גל כפול 10"/>
          <p:cNvSpPr/>
          <p:nvPr/>
        </p:nvSpPr>
        <p:spPr>
          <a:xfrm>
            <a:off x="5340096" y="3575304"/>
            <a:ext cx="2103120" cy="646331"/>
          </a:xfrm>
          <a:prstGeom prst="doubleWav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1007364" y="100403"/>
            <a:ext cx="2395728" cy="769441"/>
          </a:xfrm>
          <a:prstGeom prst="rect">
            <a:avLst/>
          </a:prstGeom>
          <a:noFill/>
        </p:spPr>
        <p:txBody>
          <a:bodyPr wrap="square" rtlCol="1">
            <a:spAutoFit/>
          </a:bodyPr>
          <a:lstStyle/>
          <a:p>
            <a:r>
              <a:rPr lang="en-US" sz="4400" b="1" dirty="0" smtClean="0">
                <a:solidFill>
                  <a:schemeClr val="bg1"/>
                </a:solidFill>
                <a:latin typeface="David" panose="020E0502060401010101" pitchFamily="34" charset="-79"/>
                <a:cs typeface="David" panose="020E0502060401010101" pitchFamily="34" charset="-79"/>
              </a:rPr>
              <a:t>Seasons</a:t>
            </a:r>
            <a:endParaRPr lang="he-IL" sz="4400" b="1" dirty="0">
              <a:solidFill>
                <a:schemeClr val="bg1"/>
              </a:solidFill>
              <a:latin typeface="David" panose="020E0502060401010101" pitchFamily="34" charset="-79"/>
              <a:cs typeface="David" panose="020E0502060401010101" pitchFamily="34" charset="-79"/>
            </a:endParaRPr>
          </a:p>
        </p:txBody>
      </p:sp>
      <p:sp>
        <p:nvSpPr>
          <p:cNvPr id="17" name="TextBox 16"/>
          <p:cNvSpPr txBox="1"/>
          <p:nvPr/>
        </p:nvSpPr>
        <p:spPr>
          <a:xfrm>
            <a:off x="5638800" y="658097"/>
            <a:ext cx="1597152"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Global</a:t>
            </a:r>
            <a:endParaRPr lang="he-IL" sz="3600" dirty="0">
              <a:solidFill>
                <a:schemeClr val="bg1"/>
              </a:solidFill>
              <a:latin typeface="David" panose="020E0502060401010101" pitchFamily="34" charset="-79"/>
              <a:cs typeface="David" panose="020E0502060401010101" pitchFamily="34" charset="-79"/>
            </a:endParaRPr>
          </a:p>
        </p:txBody>
      </p:sp>
      <p:sp>
        <p:nvSpPr>
          <p:cNvPr id="18" name="TextBox 17"/>
          <p:cNvSpPr txBox="1"/>
          <p:nvPr/>
        </p:nvSpPr>
        <p:spPr>
          <a:xfrm>
            <a:off x="5638800" y="1654909"/>
            <a:ext cx="2395728"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Israeli</a:t>
            </a:r>
            <a:endParaRPr lang="he-IL" sz="3600" dirty="0">
              <a:solidFill>
                <a:schemeClr val="bg1"/>
              </a:solidFill>
              <a:latin typeface="David" panose="020E0502060401010101" pitchFamily="34" charset="-79"/>
              <a:cs typeface="David" panose="020E0502060401010101" pitchFamily="34" charset="-79"/>
            </a:endParaRPr>
          </a:p>
        </p:txBody>
      </p:sp>
      <p:sp>
        <p:nvSpPr>
          <p:cNvPr id="19" name="TextBox 18"/>
          <p:cNvSpPr txBox="1"/>
          <p:nvPr/>
        </p:nvSpPr>
        <p:spPr>
          <a:xfrm>
            <a:off x="5018655" y="2624989"/>
            <a:ext cx="2746001" cy="584775"/>
          </a:xfrm>
          <a:prstGeom prst="rect">
            <a:avLst/>
          </a:prstGeom>
          <a:noFill/>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Specialization</a:t>
            </a:r>
            <a:endParaRPr lang="he-IL" sz="3200" dirty="0">
              <a:solidFill>
                <a:schemeClr val="bg1"/>
              </a:solidFill>
              <a:latin typeface="David" panose="020E0502060401010101" pitchFamily="34" charset="-79"/>
              <a:cs typeface="David" panose="020E0502060401010101" pitchFamily="34" charset="-79"/>
            </a:endParaRPr>
          </a:p>
        </p:txBody>
      </p:sp>
      <p:sp>
        <p:nvSpPr>
          <p:cNvPr id="20" name="TextBox 19"/>
          <p:cNvSpPr txBox="1"/>
          <p:nvPr/>
        </p:nvSpPr>
        <p:spPr>
          <a:xfrm>
            <a:off x="5340096" y="3575304"/>
            <a:ext cx="2250948"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Integrative</a:t>
            </a:r>
            <a:endParaRPr lang="he-IL" sz="3600" dirty="0">
              <a:solidFill>
                <a:schemeClr val="bg1"/>
              </a:solidFill>
              <a:latin typeface="David" panose="020E0502060401010101" pitchFamily="34" charset="-79"/>
              <a:cs typeface="David" panose="020E0502060401010101" pitchFamily="34" charset="-79"/>
            </a:endParaRPr>
          </a:p>
        </p:txBody>
      </p:sp>
      <p:sp>
        <p:nvSpPr>
          <p:cNvPr id="22" name="מלבן מעוגל 21"/>
          <p:cNvSpPr/>
          <p:nvPr/>
        </p:nvSpPr>
        <p:spPr>
          <a:xfrm>
            <a:off x="3447288" y="5669280"/>
            <a:ext cx="5678424" cy="1069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5455920" y="5739122"/>
            <a:ext cx="2395728" cy="830997"/>
          </a:xfrm>
          <a:prstGeom prst="rect">
            <a:avLst/>
          </a:prstGeom>
          <a:noFill/>
        </p:spPr>
        <p:txBody>
          <a:bodyPr wrap="square" rtlCol="1">
            <a:spAutoFit/>
          </a:bodyPr>
          <a:lstStyle/>
          <a:p>
            <a:r>
              <a:rPr lang="en-US" sz="4800" b="1" dirty="0" smtClean="0">
                <a:solidFill>
                  <a:schemeClr val="bg1"/>
                </a:solidFill>
                <a:latin typeface="David" panose="020E0502060401010101" pitchFamily="34" charset="-79"/>
                <a:cs typeface="David" panose="020E0502060401010101" pitchFamily="34" charset="-79"/>
              </a:rPr>
              <a:t>Senior</a:t>
            </a:r>
            <a:endParaRPr lang="he-IL" sz="4800" b="1" dirty="0">
              <a:solidFill>
                <a:schemeClr val="bg1"/>
              </a:solidFill>
              <a:latin typeface="David" panose="020E0502060401010101" pitchFamily="34" charset="-79"/>
              <a:cs typeface="David" panose="020E0502060401010101" pitchFamily="34" charset="-79"/>
            </a:endParaRPr>
          </a:p>
        </p:txBody>
      </p:sp>
      <p:graphicFrame>
        <p:nvGraphicFramePr>
          <p:cNvPr id="26"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9703"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865980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מעוגל 21"/>
          <p:cNvSpPr/>
          <p:nvPr/>
        </p:nvSpPr>
        <p:spPr>
          <a:xfrm>
            <a:off x="3447288" y="5669280"/>
            <a:ext cx="5678424" cy="1069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5532120" y="5720072"/>
            <a:ext cx="2395728" cy="830997"/>
          </a:xfrm>
          <a:prstGeom prst="rect">
            <a:avLst/>
          </a:prstGeom>
          <a:noFill/>
        </p:spPr>
        <p:txBody>
          <a:bodyPr wrap="square" rtlCol="1">
            <a:spAutoFit/>
          </a:bodyPr>
          <a:lstStyle/>
          <a:p>
            <a:r>
              <a:rPr lang="en-US" sz="4800" b="1" dirty="0" smtClean="0">
                <a:solidFill>
                  <a:schemeClr val="bg1"/>
                </a:solidFill>
                <a:latin typeface="David" panose="020E0502060401010101" pitchFamily="34" charset="-79"/>
                <a:cs typeface="David" panose="020E0502060401010101" pitchFamily="34" charset="-79"/>
              </a:rPr>
              <a:t>Senior</a:t>
            </a:r>
            <a:endParaRPr lang="he-IL" sz="4800" b="1" dirty="0">
              <a:solidFill>
                <a:schemeClr val="bg1"/>
              </a:solidFill>
              <a:latin typeface="David" panose="020E0502060401010101" pitchFamily="34" charset="-79"/>
              <a:cs typeface="David" panose="020E0502060401010101" pitchFamily="34" charset="-79"/>
            </a:endParaRPr>
          </a:p>
        </p:txBody>
      </p:sp>
      <p:sp>
        <p:nvSpPr>
          <p:cNvPr id="2" name="מחומש 1"/>
          <p:cNvSpPr/>
          <p:nvPr/>
        </p:nvSpPr>
        <p:spPr>
          <a:xfrm rot="10800000">
            <a:off x="4087368" y="1118179"/>
            <a:ext cx="4187952" cy="763611"/>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חומש 22"/>
          <p:cNvSpPr/>
          <p:nvPr/>
        </p:nvSpPr>
        <p:spPr>
          <a:xfrm rot="10800000">
            <a:off x="4672584" y="2275689"/>
            <a:ext cx="3162298" cy="59651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מחומש 24"/>
          <p:cNvSpPr/>
          <p:nvPr/>
        </p:nvSpPr>
        <p:spPr>
          <a:xfrm rot="10800000">
            <a:off x="5216653" y="3220494"/>
            <a:ext cx="2095494" cy="616461"/>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חומש 25"/>
          <p:cNvSpPr/>
          <p:nvPr/>
        </p:nvSpPr>
        <p:spPr>
          <a:xfrm rot="10800000">
            <a:off x="5538973" y="4170617"/>
            <a:ext cx="1696979" cy="94718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TextBox 26"/>
          <p:cNvSpPr txBox="1"/>
          <p:nvPr/>
        </p:nvSpPr>
        <p:spPr>
          <a:xfrm>
            <a:off x="5480304" y="1227977"/>
            <a:ext cx="2395728"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Europe</a:t>
            </a:r>
            <a:endParaRPr lang="he-IL" sz="3200" dirty="0">
              <a:solidFill>
                <a:schemeClr val="bg1"/>
              </a:solidFill>
              <a:latin typeface="David" panose="020E0502060401010101" pitchFamily="34" charset="-79"/>
              <a:cs typeface="David" panose="020E0502060401010101" pitchFamily="34" charset="-79"/>
            </a:endParaRPr>
          </a:p>
        </p:txBody>
      </p:sp>
      <p:sp>
        <p:nvSpPr>
          <p:cNvPr id="28" name="TextBox 27"/>
          <p:cNvSpPr txBox="1"/>
          <p:nvPr/>
        </p:nvSpPr>
        <p:spPr>
          <a:xfrm>
            <a:off x="5162550" y="2221252"/>
            <a:ext cx="2286000"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Simulation</a:t>
            </a:r>
            <a:endParaRPr lang="he-IL" sz="3600" dirty="0">
              <a:solidFill>
                <a:schemeClr val="bg1"/>
              </a:solidFill>
              <a:latin typeface="David" panose="020E0502060401010101" pitchFamily="34" charset="-79"/>
              <a:cs typeface="David" panose="020E0502060401010101" pitchFamily="34" charset="-79"/>
            </a:endParaRPr>
          </a:p>
        </p:txBody>
      </p:sp>
      <p:sp>
        <p:nvSpPr>
          <p:cNvPr id="29" name="TextBox 28"/>
          <p:cNvSpPr txBox="1"/>
          <p:nvPr/>
        </p:nvSpPr>
        <p:spPr>
          <a:xfrm>
            <a:off x="5389628" y="3219356"/>
            <a:ext cx="2395728"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East Tour</a:t>
            </a:r>
            <a:endParaRPr lang="he-IL" sz="3200" dirty="0">
              <a:solidFill>
                <a:schemeClr val="bg1"/>
              </a:solidFill>
              <a:latin typeface="David" panose="020E0502060401010101" pitchFamily="34" charset="-79"/>
              <a:cs typeface="David" panose="020E0502060401010101" pitchFamily="34" charset="-79"/>
            </a:endParaRPr>
          </a:p>
        </p:txBody>
      </p:sp>
      <p:sp>
        <p:nvSpPr>
          <p:cNvPr id="30" name="TextBox 29"/>
          <p:cNvSpPr txBox="1"/>
          <p:nvPr/>
        </p:nvSpPr>
        <p:spPr>
          <a:xfrm>
            <a:off x="6131431" y="4227355"/>
            <a:ext cx="1245874" cy="954107"/>
          </a:xfrm>
          <a:prstGeom prst="rect">
            <a:avLst/>
          </a:prstGeom>
          <a:noFill/>
          <a:ln>
            <a:noFill/>
          </a:ln>
        </p:spPr>
        <p:txBody>
          <a:bodyPr wrap="square" rtlCol="1">
            <a:spAutoFit/>
          </a:bodyPr>
          <a:lstStyle/>
          <a:p>
            <a:r>
              <a:rPr lang="en-US" sz="2800" dirty="0" smtClean="0">
                <a:solidFill>
                  <a:schemeClr val="bg1"/>
                </a:solidFill>
                <a:latin typeface="David" panose="020E0502060401010101" pitchFamily="34" charset="-79"/>
                <a:cs typeface="David" panose="020E0502060401010101" pitchFamily="34" charset="-79"/>
              </a:rPr>
              <a:t>USA Tour</a:t>
            </a:r>
            <a:endParaRPr lang="he-IL" sz="2800" dirty="0">
              <a:solidFill>
                <a:schemeClr val="bg1"/>
              </a:solidFill>
              <a:latin typeface="David" panose="020E0502060401010101" pitchFamily="34" charset="-79"/>
              <a:cs typeface="David" panose="020E0502060401010101" pitchFamily="34" charset="-79"/>
            </a:endParaRPr>
          </a:p>
        </p:txBody>
      </p:sp>
      <p:sp>
        <p:nvSpPr>
          <p:cNvPr id="31" name="גל כפול 30"/>
          <p:cNvSpPr/>
          <p:nvPr/>
        </p:nvSpPr>
        <p:spPr>
          <a:xfrm>
            <a:off x="3657600" y="649224"/>
            <a:ext cx="5193792" cy="685800"/>
          </a:xfrm>
          <a:prstGeom prst="doubleWave">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גל כפול 31"/>
          <p:cNvSpPr/>
          <p:nvPr/>
        </p:nvSpPr>
        <p:spPr>
          <a:xfrm>
            <a:off x="4251960" y="1653937"/>
            <a:ext cx="4023360" cy="755827"/>
          </a:xfrm>
          <a:prstGeom prst="doubleWave">
            <a:avLst/>
          </a:prstGeom>
          <a:solidFill>
            <a:srgbClr val="D1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גל כפול 32"/>
          <p:cNvSpPr/>
          <p:nvPr/>
        </p:nvSpPr>
        <p:spPr>
          <a:xfrm>
            <a:off x="4828032" y="2762634"/>
            <a:ext cx="2990088" cy="600833"/>
          </a:xfrm>
          <a:prstGeom prst="doubleWav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גל כפול 33"/>
          <p:cNvSpPr/>
          <p:nvPr/>
        </p:nvSpPr>
        <p:spPr>
          <a:xfrm>
            <a:off x="5538972" y="3684829"/>
            <a:ext cx="1773176" cy="646331"/>
          </a:xfrm>
          <a:prstGeom prst="doubleWav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TextBox 35"/>
          <p:cNvSpPr txBox="1"/>
          <p:nvPr/>
        </p:nvSpPr>
        <p:spPr>
          <a:xfrm>
            <a:off x="5638800" y="658097"/>
            <a:ext cx="1597152"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Global</a:t>
            </a:r>
            <a:endParaRPr lang="he-IL" sz="3600" dirty="0">
              <a:solidFill>
                <a:schemeClr val="bg1"/>
              </a:solidFill>
              <a:latin typeface="David" panose="020E0502060401010101" pitchFamily="34" charset="-79"/>
              <a:cs typeface="David" panose="020E0502060401010101" pitchFamily="34" charset="-79"/>
            </a:endParaRPr>
          </a:p>
        </p:txBody>
      </p:sp>
      <p:sp>
        <p:nvSpPr>
          <p:cNvPr id="37" name="TextBox 36"/>
          <p:cNvSpPr txBox="1"/>
          <p:nvPr/>
        </p:nvSpPr>
        <p:spPr>
          <a:xfrm>
            <a:off x="5638800" y="1654909"/>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Israeli</a:t>
            </a:r>
            <a:endParaRPr lang="he-IL" sz="3600" dirty="0">
              <a:solidFill>
                <a:schemeClr val="bg1"/>
              </a:solidFill>
              <a:latin typeface="David" panose="020E0502060401010101" pitchFamily="34" charset="-79"/>
              <a:cs typeface="David" panose="020E0502060401010101" pitchFamily="34" charset="-79"/>
            </a:endParaRPr>
          </a:p>
        </p:txBody>
      </p:sp>
      <p:sp>
        <p:nvSpPr>
          <p:cNvPr id="38" name="TextBox 37"/>
          <p:cNvSpPr txBox="1"/>
          <p:nvPr/>
        </p:nvSpPr>
        <p:spPr>
          <a:xfrm>
            <a:off x="4962904" y="2700450"/>
            <a:ext cx="2822452"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Specialization</a:t>
            </a:r>
            <a:endParaRPr lang="he-IL" sz="3200" dirty="0">
              <a:solidFill>
                <a:schemeClr val="bg1"/>
              </a:solidFill>
              <a:latin typeface="David" panose="020E0502060401010101" pitchFamily="34" charset="-79"/>
              <a:cs typeface="David" panose="020E0502060401010101" pitchFamily="34" charset="-79"/>
            </a:endParaRPr>
          </a:p>
        </p:txBody>
      </p:sp>
      <p:sp>
        <p:nvSpPr>
          <p:cNvPr id="39" name="TextBox 38"/>
          <p:cNvSpPr txBox="1"/>
          <p:nvPr/>
        </p:nvSpPr>
        <p:spPr>
          <a:xfrm>
            <a:off x="5480304" y="3649319"/>
            <a:ext cx="2014722"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Integrative</a:t>
            </a:r>
            <a:endParaRPr lang="he-IL" sz="3200" dirty="0">
              <a:solidFill>
                <a:schemeClr val="bg1"/>
              </a:solidFill>
              <a:latin typeface="David" panose="020E0502060401010101" pitchFamily="34" charset="-79"/>
              <a:cs typeface="David" panose="020E0502060401010101" pitchFamily="34" charset="-79"/>
            </a:endParaRPr>
          </a:p>
        </p:txBody>
      </p:sp>
      <p:sp>
        <p:nvSpPr>
          <p:cNvPr id="3" name="TextBox 2"/>
          <p:cNvSpPr txBox="1"/>
          <p:nvPr/>
        </p:nvSpPr>
        <p:spPr>
          <a:xfrm>
            <a:off x="2368296" y="719652"/>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43" name="TextBox 42"/>
          <p:cNvSpPr txBox="1"/>
          <p:nvPr/>
        </p:nvSpPr>
        <p:spPr>
          <a:xfrm>
            <a:off x="2360676" y="181778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2</a:t>
            </a:r>
            <a:endParaRPr lang="he-IL" sz="2800" b="1" dirty="0">
              <a:solidFill>
                <a:schemeClr val="bg1"/>
              </a:solidFill>
              <a:latin typeface="David" panose="020E0502060401010101" pitchFamily="34" charset="-79"/>
              <a:cs typeface="David" panose="020E0502060401010101" pitchFamily="34" charset="-79"/>
            </a:endParaRPr>
          </a:p>
        </p:txBody>
      </p:sp>
      <p:sp>
        <p:nvSpPr>
          <p:cNvPr id="44" name="TextBox 43"/>
          <p:cNvSpPr txBox="1"/>
          <p:nvPr/>
        </p:nvSpPr>
        <p:spPr>
          <a:xfrm>
            <a:off x="2368296" y="2786477"/>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sp>
        <p:nvSpPr>
          <p:cNvPr id="45" name="TextBox 44"/>
          <p:cNvSpPr txBox="1"/>
          <p:nvPr/>
        </p:nvSpPr>
        <p:spPr>
          <a:xfrm>
            <a:off x="2402778" y="3610344"/>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4</a:t>
            </a:r>
            <a:endParaRPr lang="he-IL" sz="2800" b="1" dirty="0">
              <a:solidFill>
                <a:schemeClr val="bg1"/>
              </a:solidFill>
              <a:latin typeface="David" panose="020E0502060401010101" pitchFamily="34" charset="-79"/>
              <a:cs typeface="David" panose="020E0502060401010101" pitchFamily="34" charset="-79"/>
            </a:endParaRPr>
          </a:p>
        </p:txBody>
      </p:sp>
      <p:sp>
        <p:nvSpPr>
          <p:cNvPr id="46" name="TextBox 45"/>
          <p:cNvSpPr txBox="1"/>
          <p:nvPr/>
        </p:nvSpPr>
        <p:spPr>
          <a:xfrm>
            <a:off x="2368296" y="71413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48" name="TextBox 47"/>
          <p:cNvSpPr txBox="1"/>
          <p:nvPr/>
        </p:nvSpPr>
        <p:spPr>
          <a:xfrm>
            <a:off x="2368296" y="2780958"/>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graphicFrame>
        <p:nvGraphicFramePr>
          <p:cNvPr id="42"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30727"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816364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מחומש 58"/>
          <p:cNvSpPr/>
          <p:nvPr/>
        </p:nvSpPr>
        <p:spPr>
          <a:xfrm rot="10800000">
            <a:off x="4892038" y="3304179"/>
            <a:ext cx="2926081" cy="542458"/>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מעוגל 21"/>
          <p:cNvSpPr/>
          <p:nvPr/>
        </p:nvSpPr>
        <p:spPr>
          <a:xfrm>
            <a:off x="3447288" y="5669280"/>
            <a:ext cx="5678424" cy="106984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5608320" y="5701022"/>
            <a:ext cx="2395728" cy="830997"/>
          </a:xfrm>
          <a:prstGeom prst="rect">
            <a:avLst/>
          </a:prstGeom>
          <a:noFill/>
        </p:spPr>
        <p:txBody>
          <a:bodyPr wrap="square" rtlCol="1">
            <a:spAutoFit/>
          </a:bodyPr>
          <a:lstStyle/>
          <a:p>
            <a:r>
              <a:rPr lang="en-US" sz="4800" b="1" dirty="0" smtClean="0">
                <a:solidFill>
                  <a:schemeClr val="bg1"/>
                </a:solidFill>
                <a:latin typeface="David" panose="020E0502060401010101" pitchFamily="34" charset="-79"/>
                <a:cs typeface="David" panose="020E0502060401010101" pitchFamily="34" charset="-79"/>
              </a:rPr>
              <a:t>Senior</a:t>
            </a:r>
            <a:endParaRPr lang="he-IL" sz="4800" b="1" dirty="0">
              <a:solidFill>
                <a:schemeClr val="bg1"/>
              </a:solidFill>
              <a:latin typeface="David" panose="020E0502060401010101" pitchFamily="34" charset="-79"/>
              <a:cs typeface="David" panose="020E0502060401010101" pitchFamily="34" charset="-79"/>
            </a:endParaRPr>
          </a:p>
        </p:txBody>
      </p:sp>
      <p:sp>
        <p:nvSpPr>
          <p:cNvPr id="31" name="TextBox 30"/>
          <p:cNvSpPr txBox="1"/>
          <p:nvPr/>
        </p:nvSpPr>
        <p:spPr>
          <a:xfrm>
            <a:off x="7256916" y="-41380"/>
            <a:ext cx="5091682" cy="646331"/>
          </a:xfrm>
          <a:prstGeom prst="rect">
            <a:avLst/>
          </a:prstGeom>
          <a:noFill/>
        </p:spPr>
        <p:txBody>
          <a:bodyPr wrap="square" rtlCol="1">
            <a:spAutoFit/>
          </a:bodyPr>
          <a:lstStyle/>
          <a:p>
            <a:r>
              <a:rPr lang="en-US" sz="3600" b="1" dirty="0" smtClean="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Learning Environment</a:t>
            </a:r>
            <a:endParaRPr lang="he-IL" sz="36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3" name="מלבן מעוגל 2"/>
          <p:cNvSpPr/>
          <p:nvPr/>
        </p:nvSpPr>
        <p:spPr>
          <a:xfrm>
            <a:off x="9198864" y="668958"/>
            <a:ext cx="2011680" cy="601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TextBox 31"/>
          <p:cNvSpPr txBox="1"/>
          <p:nvPr/>
        </p:nvSpPr>
        <p:spPr>
          <a:xfrm>
            <a:off x="9353550" y="646705"/>
            <a:ext cx="1828800"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Plenum</a:t>
            </a:r>
            <a:endParaRPr lang="he-IL" sz="3600" dirty="0">
              <a:solidFill>
                <a:schemeClr val="bg1"/>
              </a:solidFill>
              <a:latin typeface="David" panose="020E0502060401010101" pitchFamily="34" charset="-79"/>
              <a:cs typeface="David" panose="020E0502060401010101" pitchFamily="34" charset="-79"/>
            </a:endParaRPr>
          </a:p>
        </p:txBody>
      </p:sp>
      <p:sp>
        <p:nvSpPr>
          <p:cNvPr id="33" name="מלבן מעוגל 32"/>
          <p:cNvSpPr/>
          <p:nvPr/>
        </p:nvSpPr>
        <p:spPr>
          <a:xfrm>
            <a:off x="9198864" y="1703528"/>
            <a:ext cx="2011680" cy="601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TextBox 33"/>
          <p:cNvSpPr txBox="1"/>
          <p:nvPr/>
        </p:nvSpPr>
        <p:spPr>
          <a:xfrm>
            <a:off x="9604248" y="1681275"/>
            <a:ext cx="1328928"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Team</a:t>
            </a:r>
            <a:endParaRPr lang="he-IL" sz="3600" dirty="0">
              <a:solidFill>
                <a:schemeClr val="bg1"/>
              </a:solidFill>
              <a:latin typeface="David" panose="020E0502060401010101" pitchFamily="34" charset="-79"/>
              <a:cs typeface="David" panose="020E0502060401010101" pitchFamily="34" charset="-79"/>
            </a:endParaRPr>
          </a:p>
        </p:txBody>
      </p:sp>
      <p:sp>
        <p:nvSpPr>
          <p:cNvPr id="35" name="מלבן מעוגל 34"/>
          <p:cNvSpPr/>
          <p:nvPr/>
        </p:nvSpPr>
        <p:spPr>
          <a:xfrm>
            <a:off x="9198864" y="2620416"/>
            <a:ext cx="2011680" cy="75143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TextBox 35"/>
          <p:cNvSpPr txBox="1"/>
          <p:nvPr/>
        </p:nvSpPr>
        <p:spPr>
          <a:xfrm>
            <a:off x="9201150" y="2521963"/>
            <a:ext cx="2019300" cy="954107"/>
          </a:xfrm>
          <a:prstGeom prst="rect">
            <a:avLst/>
          </a:prstGeom>
          <a:noFill/>
        </p:spPr>
        <p:txBody>
          <a:bodyPr wrap="square" rtlCol="1">
            <a:spAutoFit/>
          </a:bodyPr>
          <a:lstStyle/>
          <a:p>
            <a:pPr algn="ctr"/>
            <a:r>
              <a:rPr lang="en-US" sz="2800" dirty="0" smtClean="0">
                <a:solidFill>
                  <a:schemeClr val="bg1"/>
                </a:solidFill>
                <a:latin typeface="David" panose="020E0502060401010101" pitchFamily="34" charset="-79"/>
                <a:cs typeface="David" panose="020E0502060401010101" pitchFamily="34" charset="-79"/>
              </a:rPr>
              <a:t>Assigning Teams</a:t>
            </a:r>
            <a:endParaRPr lang="he-IL" sz="2800" dirty="0">
              <a:solidFill>
                <a:schemeClr val="bg1"/>
              </a:solidFill>
              <a:latin typeface="David" panose="020E0502060401010101" pitchFamily="34" charset="-79"/>
              <a:cs typeface="David" panose="020E0502060401010101" pitchFamily="34" charset="-79"/>
            </a:endParaRPr>
          </a:p>
        </p:txBody>
      </p:sp>
      <p:sp>
        <p:nvSpPr>
          <p:cNvPr id="37" name="מלבן מעוגל 36"/>
          <p:cNvSpPr/>
          <p:nvPr/>
        </p:nvSpPr>
        <p:spPr>
          <a:xfrm>
            <a:off x="9212584" y="3628037"/>
            <a:ext cx="2011680" cy="601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p:cNvSpPr txBox="1"/>
          <p:nvPr/>
        </p:nvSpPr>
        <p:spPr>
          <a:xfrm>
            <a:off x="9201150" y="3605784"/>
            <a:ext cx="2114550"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Individual</a:t>
            </a:r>
            <a:endParaRPr lang="he-IL" sz="3600" dirty="0">
              <a:solidFill>
                <a:schemeClr val="bg1"/>
              </a:solidFill>
              <a:latin typeface="David" panose="020E0502060401010101" pitchFamily="34" charset="-79"/>
              <a:cs typeface="David" panose="020E0502060401010101" pitchFamily="34" charset="-79"/>
            </a:endParaRPr>
          </a:p>
        </p:txBody>
      </p:sp>
      <p:sp>
        <p:nvSpPr>
          <p:cNvPr id="39" name="מלבן מעוגל 38"/>
          <p:cNvSpPr/>
          <p:nvPr/>
        </p:nvSpPr>
        <p:spPr>
          <a:xfrm>
            <a:off x="9236968" y="4673811"/>
            <a:ext cx="2011680" cy="601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TextBox 39"/>
          <p:cNvSpPr txBox="1"/>
          <p:nvPr/>
        </p:nvSpPr>
        <p:spPr>
          <a:xfrm>
            <a:off x="9544050" y="4651558"/>
            <a:ext cx="1600200"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Inquiry</a:t>
            </a:r>
            <a:endParaRPr lang="he-IL" sz="3600" dirty="0">
              <a:solidFill>
                <a:schemeClr val="bg1"/>
              </a:solidFill>
              <a:latin typeface="David" panose="020E0502060401010101" pitchFamily="34" charset="-79"/>
              <a:cs typeface="David" panose="020E0502060401010101" pitchFamily="34" charset="-79"/>
            </a:endParaRPr>
          </a:p>
        </p:txBody>
      </p:sp>
      <p:sp>
        <p:nvSpPr>
          <p:cNvPr id="41" name="מחומש 40"/>
          <p:cNvSpPr/>
          <p:nvPr/>
        </p:nvSpPr>
        <p:spPr>
          <a:xfrm rot="10800000">
            <a:off x="4087368" y="1156831"/>
            <a:ext cx="4187952" cy="7249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מחומש 41"/>
          <p:cNvSpPr/>
          <p:nvPr/>
        </p:nvSpPr>
        <p:spPr>
          <a:xfrm rot="10800000">
            <a:off x="4600195" y="2284951"/>
            <a:ext cx="3162298" cy="59651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מחומש 42"/>
          <p:cNvSpPr/>
          <p:nvPr/>
        </p:nvSpPr>
        <p:spPr>
          <a:xfrm rot="10800000">
            <a:off x="5209029" y="3220495"/>
            <a:ext cx="2103119" cy="4389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חומש 43"/>
          <p:cNvSpPr/>
          <p:nvPr/>
        </p:nvSpPr>
        <p:spPr>
          <a:xfrm rot="10800000">
            <a:off x="5538972" y="4177821"/>
            <a:ext cx="1696979" cy="94718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45" name="TextBox 44"/>
          <p:cNvSpPr txBox="1"/>
          <p:nvPr/>
        </p:nvSpPr>
        <p:spPr>
          <a:xfrm>
            <a:off x="5480304" y="1171452"/>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Europe</a:t>
            </a:r>
            <a:endParaRPr lang="he-IL" sz="3600" dirty="0">
              <a:solidFill>
                <a:schemeClr val="bg1"/>
              </a:solidFill>
              <a:latin typeface="David" panose="020E0502060401010101" pitchFamily="34" charset="-79"/>
              <a:cs typeface="David" panose="020E0502060401010101" pitchFamily="34" charset="-79"/>
            </a:endParaRPr>
          </a:p>
        </p:txBody>
      </p:sp>
      <p:sp>
        <p:nvSpPr>
          <p:cNvPr id="46" name="TextBox 45"/>
          <p:cNvSpPr txBox="1"/>
          <p:nvPr/>
        </p:nvSpPr>
        <p:spPr>
          <a:xfrm>
            <a:off x="5295900" y="2221252"/>
            <a:ext cx="2266950"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Simulation</a:t>
            </a:r>
            <a:endParaRPr lang="he-IL" sz="3600" dirty="0">
              <a:solidFill>
                <a:schemeClr val="bg1"/>
              </a:solidFill>
              <a:latin typeface="David" panose="020E0502060401010101" pitchFamily="34" charset="-79"/>
              <a:cs typeface="David" panose="020E0502060401010101" pitchFamily="34" charset="-79"/>
            </a:endParaRPr>
          </a:p>
        </p:txBody>
      </p:sp>
      <p:sp>
        <p:nvSpPr>
          <p:cNvPr id="47" name="TextBox 46"/>
          <p:cNvSpPr txBox="1"/>
          <p:nvPr/>
        </p:nvSpPr>
        <p:spPr>
          <a:xfrm>
            <a:off x="5408678" y="3295556"/>
            <a:ext cx="2395728"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East Tour</a:t>
            </a:r>
            <a:endParaRPr lang="he-IL" sz="3200" dirty="0">
              <a:solidFill>
                <a:schemeClr val="bg1"/>
              </a:solidFill>
              <a:latin typeface="David" panose="020E0502060401010101" pitchFamily="34" charset="-79"/>
              <a:cs typeface="David" panose="020E0502060401010101" pitchFamily="34" charset="-79"/>
            </a:endParaRPr>
          </a:p>
        </p:txBody>
      </p:sp>
      <p:sp>
        <p:nvSpPr>
          <p:cNvPr id="48" name="TextBox 47"/>
          <p:cNvSpPr txBox="1"/>
          <p:nvPr/>
        </p:nvSpPr>
        <p:spPr>
          <a:xfrm>
            <a:off x="5938639" y="4188780"/>
            <a:ext cx="1245874" cy="1384995"/>
          </a:xfrm>
          <a:prstGeom prst="rect">
            <a:avLst/>
          </a:prstGeom>
          <a:noFill/>
          <a:ln>
            <a:noFill/>
          </a:ln>
        </p:spPr>
        <p:txBody>
          <a:bodyPr wrap="square" rtlCol="1">
            <a:spAutoFit/>
          </a:bodyPr>
          <a:lstStyle/>
          <a:p>
            <a:r>
              <a:rPr lang="en-US" sz="2800" dirty="0" smtClean="0">
                <a:solidFill>
                  <a:schemeClr val="bg1"/>
                </a:solidFill>
                <a:latin typeface="David" panose="020E0502060401010101" pitchFamily="34" charset="-79"/>
                <a:cs typeface="David" panose="020E0502060401010101" pitchFamily="34" charset="-79"/>
              </a:rPr>
              <a:t>USA Tour</a:t>
            </a:r>
            <a:endParaRPr lang="he-IL" sz="2800" dirty="0" smtClean="0">
              <a:solidFill>
                <a:schemeClr val="bg1"/>
              </a:solidFill>
              <a:latin typeface="David" panose="020E0502060401010101" pitchFamily="34" charset="-79"/>
              <a:cs typeface="David" panose="020E0502060401010101" pitchFamily="34" charset="-79"/>
            </a:endParaRPr>
          </a:p>
          <a:p>
            <a:endParaRPr lang="he-IL" sz="2800" dirty="0">
              <a:solidFill>
                <a:schemeClr val="bg1"/>
              </a:solidFill>
              <a:latin typeface="David" panose="020E0502060401010101" pitchFamily="34" charset="-79"/>
              <a:cs typeface="David" panose="020E0502060401010101" pitchFamily="34" charset="-79"/>
            </a:endParaRPr>
          </a:p>
        </p:txBody>
      </p:sp>
      <p:sp>
        <p:nvSpPr>
          <p:cNvPr id="49" name="גל כפול 48"/>
          <p:cNvSpPr/>
          <p:nvPr/>
        </p:nvSpPr>
        <p:spPr>
          <a:xfrm>
            <a:off x="3657600" y="649224"/>
            <a:ext cx="5193792" cy="685800"/>
          </a:xfrm>
          <a:prstGeom prst="doubleWav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גל כפול 49"/>
          <p:cNvSpPr/>
          <p:nvPr/>
        </p:nvSpPr>
        <p:spPr>
          <a:xfrm>
            <a:off x="4251960" y="1653937"/>
            <a:ext cx="4023360" cy="755827"/>
          </a:xfrm>
          <a:prstGeom prst="doubleWave">
            <a:avLst/>
          </a:prstGeom>
          <a:solidFill>
            <a:srgbClr val="D1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גל כפול 50"/>
          <p:cNvSpPr/>
          <p:nvPr/>
        </p:nvSpPr>
        <p:spPr>
          <a:xfrm>
            <a:off x="4828032" y="2762634"/>
            <a:ext cx="2990088" cy="600833"/>
          </a:xfrm>
          <a:prstGeom prst="doubleWav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גל כפול 51"/>
          <p:cNvSpPr/>
          <p:nvPr/>
        </p:nvSpPr>
        <p:spPr>
          <a:xfrm>
            <a:off x="5315714" y="3716337"/>
            <a:ext cx="2103120" cy="579313"/>
          </a:xfrm>
          <a:prstGeom prst="doubleWav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53"/>
          <p:cNvSpPr txBox="1"/>
          <p:nvPr/>
        </p:nvSpPr>
        <p:spPr>
          <a:xfrm>
            <a:off x="5638800" y="658097"/>
            <a:ext cx="1597152" cy="1200329"/>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Global</a:t>
            </a:r>
            <a:endParaRPr lang="he-IL" sz="3600" dirty="0" smtClean="0">
              <a:solidFill>
                <a:schemeClr val="bg1"/>
              </a:solidFill>
              <a:latin typeface="David" panose="020E0502060401010101" pitchFamily="34" charset="-79"/>
              <a:cs typeface="David" panose="020E0502060401010101" pitchFamily="34" charset="-79"/>
            </a:endParaRPr>
          </a:p>
          <a:p>
            <a:endParaRPr lang="he-IL" sz="3600" dirty="0">
              <a:solidFill>
                <a:schemeClr val="bg1"/>
              </a:solidFill>
              <a:latin typeface="David" panose="020E0502060401010101" pitchFamily="34" charset="-79"/>
              <a:cs typeface="David" panose="020E0502060401010101" pitchFamily="34" charset="-79"/>
            </a:endParaRPr>
          </a:p>
        </p:txBody>
      </p:sp>
      <p:sp>
        <p:nvSpPr>
          <p:cNvPr id="55" name="TextBox 54"/>
          <p:cNvSpPr txBox="1"/>
          <p:nvPr/>
        </p:nvSpPr>
        <p:spPr>
          <a:xfrm>
            <a:off x="5638800" y="1654909"/>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Israeli</a:t>
            </a:r>
            <a:endParaRPr lang="he-IL" sz="3600" dirty="0">
              <a:solidFill>
                <a:schemeClr val="bg1"/>
              </a:solidFill>
              <a:latin typeface="David" panose="020E0502060401010101" pitchFamily="34" charset="-79"/>
              <a:cs typeface="David" panose="020E0502060401010101" pitchFamily="34" charset="-79"/>
            </a:endParaRPr>
          </a:p>
        </p:txBody>
      </p:sp>
      <p:sp>
        <p:nvSpPr>
          <p:cNvPr id="56" name="TextBox 55"/>
          <p:cNvSpPr txBox="1"/>
          <p:nvPr/>
        </p:nvSpPr>
        <p:spPr>
          <a:xfrm>
            <a:off x="5025081" y="2719500"/>
            <a:ext cx="2737412" cy="584775"/>
          </a:xfrm>
          <a:prstGeom prst="rect">
            <a:avLst/>
          </a:prstGeom>
          <a:noFill/>
          <a:ln>
            <a:noFill/>
          </a:ln>
        </p:spPr>
        <p:txBody>
          <a:bodyPr wrap="square" rtlCol="1">
            <a:spAutoFit/>
          </a:bodyPr>
          <a:lstStyle/>
          <a:p>
            <a:r>
              <a:rPr lang="en-US" sz="3200" dirty="0" smtClean="0">
                <a:solidFill>
                  <a:schemeClr val="bg1"/>
                </a:solidFill>
                <a:latin typeface="David" panose="020E0502060401010101" pitchFamily="34" charset="-79"/>
                <a:cs typeface="David" panose="020E0502060401010101" pitchFamily="34" charset="-79"/>
              </a:rPr>
              <a:t>Specialization</a:t>
            </a:r>
            <a:endParaRPr lang="he-IL" sz="3200" dirty="0">
              <a:solidFill>
                <a:schemeClr val="bg1"/>
              </a:solidFill>
              <a:latin typeface="David" panose="020E0502060401010101" pitchFamily="34" charset="-79"/>
              <a:cs typeface="David" panose="020E0502060401010101" pitchFamily="34" charset="-79"/>
            </a:endParaRPr>
          </a:p>
        </p:txBody>
      </p:sp>
      <p:sp>
        <p:nvSpPr>
          <p:cNvPr id="57" name="TextBox 56"/>
          <p:cNvSpPr txBox="1"/>
          <p:nvPr/>
        </p:nvSpPr>
        <p:spPr>
          <a:xfrm>
            <a:off x="5295900" y="3648095"/>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Integrative</a:t>
            </a:r>
            <a:endParaRPr lang="he-IL" sz="3600" dirty="0">
              <a:solidFill>
                <a:schemeClr val="bg1"/>
              </a:solidFill>
              <a:latin typeface="David" panose="020E0502060401010101" pitchFamily="34" charset="-79"/>
              <a:cs typeface="David" panose="020E0502060401010101" pitchFamily="34" charset="-79"/>
            </a:endParaRPr>
          </a:p>
        </p:txBody>
      </p:sp>
      <p:sp>
        <p:nvSpPr>
          <p:cNvPr id="61" name="TextBox 60"/>
          <p:cNvSpPr txBox="1"/>
          <p:nvPr/>
        </p:nvSpPr>
        <p:spPr>
          <a:xfrm>
            <a:off x="2368296" y="719652"/>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62" name="TextBox 61"/>
          <p:cNvSpPr txBox="1"/>
          <p:nvPr/>
        </p:nvSpPr>
        <p:spPr>
          <a:xfrm>
            <a:off x="2360676" y="181778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2</a:t>
            </a:r>
            <a:endParaRPr lang="he-IL" sz="2800" b="1" dirty="0">
              <a:solidFill>
                <a:schemeClr val="bg1"/>
              </a:solidFill>
              <a:latin typeface="David" panose="020E0502060401010101" pitchFamily="34" charset="-79"/>
              <a:cs typeface="David" panose="020E0502060401010101" pitchFamily="34" charset="-79"/>
            </a:endParaRPr>
          </a:p>
        </p:txBody>
      </p:sp>
      <p:sp>
        <p:nvSpPr>
          <p:cNvPr id="63" name="TextBox 62"/>
          <p:cNvSpPr txBox="1"/>
          <p:nvPr/>
        </p:nvSpPr>
        <p:spPr>
          <a:xfrm>
            <a:off x="2368296" y="2786477"/>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sp>
        <p:nvSpPr>
          <p:cNvPr id="64" name="TextBox 63"/>
          <p:cNvSpPr txBox="1"/>
          <p:nvPr/>
        </p:nvSpPr>
        <p:spPr>
          <a:xfrm>
            <a:off x="2402778" y="3610344"/>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4</a:t>
            </a:r>
            <a:endParaRPr lang="he-IL" sz="2800" b="1" dirty="0">
              <a:solidFill>
                <a:schemeClr val="bg1"/>
              </a:solidFill>
              <a:latin typeface="David" panose="020E0502060401010101" pitchFamily="34" charset="-79"/>
              <a:cs typeface="David" panose="020E0502060401010101" pitchFamily="34" charset="-79"/>
            </a:endParaRPr>
          </a:p>
        </p:txBody>
      </p:sp>
      <p:sp>
        <p:nvSpPr>
          <p:cNvPr id="65" name="TextBox 64"/>
          <p:cNvSpPr txBox="1"/>
          <p:nvPr/>
        </p:nvSpPr>
        <p:spPr>
          <a:xfrm>
            <a:off x="2368296" y="71413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66" name="TextBox 65"/>
          <p:cNvSpPr txBox="1"/>
          <p:nvPr/>
        </p:nvSpPr>
        <p:spPr>
          <a:xfrm>
            <a:off x="2368296" y="2780958"/>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graphicFrame>
        <p:nvGraphicFramePr>
          <p:cNvPr id="60" name="אובייקט 3"/>
          <p:cNvGraphicFramePr>
            <a:graphicFrameLocks noChangeAspect="1"/>
          </p:cNvGraphicFramePr>
          <p:nvPr>
            <p:extLst>
              <p:ext uri="{D42A27DB-BD31-4B8C-83A1-F6EECF244321}">
                <p14:modId xmlns:p14="http://schemas.microsoft.com/office/powerpoint/2010/main" val="4049871834"/>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31751"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150465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מעוגל 21"/>
          <p:cNvSpPr/>
          <p:nvPr/>
        </p:nvSpPr>
        <p:spPr>
          <a:xfrm>
            <a:off x="3447288" y="5669280"/>
            <a:ext cx="5678424" cy="106984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5684520" y="5701022"/>
            <a:ext cx="2395728" cy="830997"/>
          </a:xfrm>
          <a:prstGeom prst="rect">
            <a:avLst/>
          </a:prstGeom>
          <a:noFill/>
        </p:spPr>
        <p:txBody>
          <a:bodyPr wrap="square" rtlCol="1">
            <a:spAutoFit/>
          </a:bodyPr>
          <a:lstStyle/>
          <a:p>
            <a:r>
              <a:rPr lang="en-US" sz="4800" b="1" dirty="0" smtClean="0">
                <a:solidFill>
                  <a:schemeClr val="bg1"/>
                </a:solidFill>
                <a:latin typeface="David" panose="020E0502060401010101" pitchFamily="34" charset="-79"/>
                <a:cs typeface="David" panose="020E0502060401010101" pitchFamily="34" charset="-79"/>
              </a:rPr>
              <a:t>Senior</a:t>
            </a:r>
            <a:endParaRPr lang="he-IL" sz="4800" b="1" dirty="0">
              <a:solidFill>
                <a:schemeClr val="bg1"/>
              </a:solidFill>
              <a:latin typeface="David" panose="020E0502060401010101" pitchFamily="34" charset="-79"/>
              <a:cs typeface="David" panose="020E0502060401010101" pitchFamily="34" charset="-79"/>
            </a:endParaRPr>
          </a:p>
        </p:txBody>
      </p:sp>
      <p:sp>
        <p:nvSpPr>
          <p:cNvPr id="3" name="מלבן מעוגל 2"/>
          <p:cNvSpPr/>
          <p:nvPr/>
        </p:nvSpPr>
        <p:spPr>
          <a:xfrm>
            <a:off x="9198864" y="668958"/>
            <a:ext cx="2011680" cy="60182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TextBox 31"/>
          <p:cNvSpPr txBox="1"/>
          <p:nvPr/>
        </p:nvSpPr>
        <p:spPr>
          <a:xfrm>
            <a:off x="9281160" y="646705"/>
            <a:ext cx="1652016"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Plenum</a:t>
            </a:r>
            <a:endParaRPr lang="he-IL" sz="3600" dirty="0">
              <a:solidFill>
                <a:schemeClr val="bg1"/>
              </a:solidFill>
              <a:latin typeface="David" panose="020E0502060401010101" pitchFamily="34" charset="-79"/>
              <a:cs typeface="David" panose="020E0502060401010101" pitchFamily="34" charset="-79"/>
            </a:endParaRPr>
          </a:p>
        </p:txBody>
      </p:sp>
      <p:sp>
        <p:nvSpPr>
          <p:cNvPr id="33" name="מלבן מעוגל 32"/>
          <p:cNvSpPr/>
          <p:nvPr/>
        </p:nvSpPr>
        <p:spPr>
          <a:xfrm>
            <a:off x="9198864" y="1703528"/>
            <a:ext cx="2011680" cy="60182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TextBox 33"/>
          <p:cNvSpPr txBox="1"/>
          <p:nvPr/>
        </p:nvSpPr>
        <p:spPr>
          <a:xfrm>
            <a:off x="9604248" y="1681275"/>
            <a:ext cx="1328928"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Team</a:t>
            </a:r>
            <a:endParaRPr lang="he-IL" sz="3600" dirty="0">
              <a:solidFill>
                <a:schemeClr val="bg1"/>
              </a:solidFill>
              <a:latin typeface="David" panose="020E0502060401010101" pitchFamily="34" charset="-79"/>
              <a:cs typeface="David" panose="020E0502060401010101" pitchFamily="34" charset="-79"/>
            </a:endParaRPr>
          </a:p>
        </p:txBody>
      </p:sp>
      <p:sp>
        <p:nvSpPr>
          <p:cNvPr id="35" name="מלבן מעוגל 34"/>
          <p:cNvSpPr/>
          <p:nvPr/>
        </p:nvSpPr>
        <p:spPr>
          <a:xfrm>
            <a:off x="9198864" y="2620416"/>
            <a:ext cx="2011680" cy="7628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TextBox 35"/>
          <p:cNvSpPr txBox="1"/>
          <p:nvPr/>
        </p:nvSpPr>
        <p:spPr>
          <a:xfrm>
            <a:off x="9395460" y="2529583"/>
            <a:ext cx="1714500" cy="954107"/>
          </a:xfrm>
          <a:prstGeom prst="rect">
            <a:avLst/>
          </a:prstGeom>
          <a:noFill/>
        </p:spPr>
        <p:txBody>
          <a:bodyPr wrap="square" rtlCol="1">
            <a:spAutoFit/>
          </a:bodyPr>
          <a:lstStyle/>
          <a:p>
            <a:pPr algn="ctr"/>
            <a:r>
              <a:rPr lang="en-US" sz="2800" dirty="0" smtClean="0">
                <a:solidFill>
                  <a:schemeClr val="bg1"/>
                </a:solidFill>
                <a:latin typeface="David" panose="020E0502060401010101" pitchFamily="34" charset="-79"/>
                <a:cs typeface="David" panose="020E0502060401010101" pitchFamily="34" charset="-79"/>
              </a:rPr>
              <a:t>Assigning Teams</a:t>
            </a:r>
            <a:endParaRPr lang="he-IL" sz="2800" dirty="0">
              <a:solidFill>
                <a:schemeClr val="bg1"/>
              </a:solidFill>
              <a:latin typeface="David" panose="020E0502060401010101" pitchFamily="34" charset="-79"/>
              <a:cs typeface="David" panose="020E0502060401010101" pitchFamily="34" charset="-79"/>
            </a:endParaRPr>
          </a:p>
        </p:txBody>
      </p:sp>
      <p:sp>
        <p:nvSpPr>
          <p:cNvPr id="37" name="מלבן מעוגל 36"/>
          <p:cNvSpPr/>
          <p:nvPr/>
        </p:nvSpPr>
        <p:spPr>
          <a:xfrm>
            <a:off x="9212584" y="3628037"/>
            <a:ext cx="2011680" cy="60182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p:cNvSpPr txBox="1"/>
          <p:nvPr/>
        </p:nvSpPr>
        <p:spPr>
          <a:xfrm>
            <a:off x="9189720" y="3605784"/>
            <a:ext cx="2080260"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Individual</a:t>
            </a:r>
            <a:endParaRPr lang="he-IL" sz="3600" dirty="0">
              <a:solidFill>
                <a:schemeClr val="bg1"/>
              </a:solidFill>
              <a:latin typeface="David" panose="020E0502060401010101" pitchFamily="34" charset="-79"/>
              <a:cs typeface="David" panose="020E0502060401010101" pitchFamily="34" charset="-79"/>
            </a:endParaRPr>
          </a:p>
        </p:txBody>
      </p:sp>
      <p:sp>
        <p:nvSpPr>
          <p:cNvPr id="39" name="מלבן מעוגל 38"/>
          <p:cNvSpPr/>
          <p:nvPr/>
        </p:nvSpPr>
        <p:spPr>
          <a:xfrm>
            <a:off x="9236968" y="4673811"/>
            <a:ext cx="2011680" cy="60182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TextBox 39"/>
          <p:cNvSpPr txBox="1"/>
          <p:nvPr/>
        </p:nvSpPr>
        <p:spPr>
          <a:xfrm>
            <a:off x="9642352" y="4651558"/>
            <a:ext cx="1536188" cy="646331"/>
          </a:xfrm>
          <a:prstGeom prst="rect">
            <a:avLst/>
          </a:prstGeom>
          <a:noFill/>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Fusion</a:t>
            </a:r>
            <a:endParaRPr lang="he-IL" sz="3600" dirty="0">
              <a:solidFill>
                <a:schemeClr val="bg1"/>
              </a:solidFill>
              <a:latin typeface="David" panose="020E0502060401010101" pitchFamily="34" charset="-79"/>
              <a:cs typeface="David" panose="020E0502060401010101" pitchFamily="34" charset="-79"/>
            </a:endParaRPr>
          </a:p>
        </p:txBody>
      </p:sp>
      <p:sp>
        <p:nvSpPr>
          <p:cNvPr id="41" name="TextBox 40"/>
          <p:cNvSpPr txBox="1"/>
          <p:nvPr/>
        </p:nvSpPr>
        <p:spPr>
          <a:xfrm>
            <a:off x="1075207" y="0"/>
            <a:ext cx="2765273" cy="769441"/>
          </a:xfrm>
          <a:prstGeom prst="rect">
            <a:avLst/>
          </a:prstGeom>
          <a:noFill/>
        </p:spPr>
        <p:txBody>
          <a:bodyPr wrap="square" rtlCol="1">
            <a:spAutoFit/>
          </a:bodyPr>
          <a:lstStyle/>
          <a:p>
            <a:r>
              <a:rPr lang="en-US" sz="4400" b="1" dirty="0" smtClean="0">
                <a:solidFill>
                  <a:schemeClr val="bg1"/>
                </a:solidFill>
                <a:latin typeface="David" panose="020E0502060401010101" pitchFamily="34" charset="-79"/>
                <a:cs typeface="David" panose="020E0502060401010101" pitchFamily="34" charset="-79"/>
              </a:rPr>
              <a:t>Influence</a:t>
            </a:r>
            <a:endParaRPr lang="he-IL" sz="4400" b="1" dirty="0">
              <a:solidFill>
                <a:schemeClr val="bg1"/>
              </a:solidFill>
              <a:latin typeface="David" panose="020E0502060401010101" pitchFamily="34" charset="-79"/>
              <a:cs typeface="David" panose="020E0502060401010101" pitchFamily="34" charset="-79"/>
            </a:endParaRPr>
          </a:p>
        </p:txBody>
      </p:sp>
      <p:sp>
        <p:nvSpPr>
          <p:cNvPr id="48" name="מחומש 47"/>
          <p:cNvSpPr/>
          <p:nvPr/>
        </p:nvSpPr>
        <p:spPr>
          <a:xfrm rot="10800000">
            <a:off x="4087368" y="1173395"/>
            <a:ext cx="4187952" cy="724959"/>
          </a:xfrm>
          <a:prstGeom prst="homePlate">
            <a:avLst/>
          </a:prstGeom>
          <a:gradFill flip="none" rotWithShape="1">
            <a:gsLst>
              <a:gs pos="0">
                <a:srgbClr val="7030A0">
                  <a:tint val="66000"/>
                  <a:satMod val="160000"/>
                </a:srgbClr>
              </a:gs>
              <a:gs pos="61000">
                <a:srgbClr val="7030A0">
                  <a:tint val="44500"/>
                  <a:satMod val="160000"/>
                </a:srgbClr>
              </a:gs>
              <a:gs pos="100000">
                <a:srgbClr val="7030A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מחומש 48"/>
          <p:cNvSpPr/>
          <p:nvPr/>
        </p:nvSpPr>
        <p:spPr>
          <a:xfrm rot="10800000">
            <a:off x="4600195" y="2284951"/>
            <a:ext cx="3162298" cy="596510"/>
          </a:xfrm>
          <a:prstGeom prst="homePlate">
            <a:avLst/>
          </a:prstGeom>
          <a:gradFill>
            <a:gsLst>
              <a:gs pos="13208">
                <a:srgbClr val="7030A0"/>
              </a:gs>
              <a:gs pos="14000">
                <a:srgbClr val="7030A0"/>
              </a:gs>
              <a:gs pos="84000">
                <a:srgbClr val="7030A0">
                  <a:tint val="44500"/>
                  <a:satMod val="160000"/>
                </a:srgbClr>
              </a:gs>
              <a:gs pos="100000">
                <a:srgbClr val="7030A0">
                  <a:tint val="23500"/>
                  <a:satMod val="16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מחומש 50"/>
          <p:cNvSpPr/>
          <p:nvPr/>
        </p:nvSpPr>
        <p:spPr>
          <a:xfrm rot="10800000">
            <a:off x="5538972" y="4226982"/>
            <a:ext cx="1880447" cy="947187"/>
          </a:xfrm>
          <a:prstGeom prst="homePlate">
            <a:avLst/>
          </a:prstGeom>
          <a:gradFill>
            <a:gsLst>
              <a:gs pos="0">
                <a:schemeClr val="tx1"/>
              </a:gs>
              <a:gs pos="60000">
                <a:srgbClr val="7030A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51"/>
          <p:cNvSpPr txBox="1"/>
          <p:nvPr/>
        </p:nvSpPr>
        <p:spPr>
          <a:xfrm>
            <a:off x="5480304" y="1171452"/>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Europe</a:t>
            </a:r>
            <a:endParaRPr lang="he-IL" sz="3600" dirty="0">
              <a:solidFill>
                <a:schemeClr val="bg1"/>
              </a:solidFill>
              <a:latin typeface="David" panose="020E0502060401010101" pitchFamily="34" charset="-79"/>
              <a:cs typeface="David" panose="020E0502060401010101" pitchFamily="34" charset="-79"/>
            </a:endParaRPr>
          </a:p>
        </p:txBody>
      </p:sp>
      <p:sp>
        <p:nvSpPr>
          <p:cNvPr id="53" name="TextBox 52"/>
          <p:cNvSpPr txBox="1"/>
          <p:nvPr/>
        </p:nvSpPr>
        <p:spPr>
          <a:xfrm>
            <a:off x="5348474" y="2221252"/>
            <a:ext cx="2218186"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Simulation</a:t>
            </a:r>
            <a:endParaRPr lang="he-IL" sz="3600" dirty="0">
              <a:solidFill>
                <a:schemeClr val="bg1"/>
              </a:solidFill>
              <a:latin typeface="David" panose="020E0502060401010101" pitchFamily="34" charset="-79"/>
              <a:cs typeface="David" panose="020E0502060401010101" pitchFamily="34" charset="-79"/>
            </a:endParaRPr>
          </a:p>
        </p:txBody>
      </p:sp>
      <p:sp>
        <p:nvSpPr>
          <p:cNvPr id="54" name="TextBox 53"/>
          <p:cNvSpPr txBox="1"/>
          <p:nvPr/>
        </p:nvSpPr>
        <p:spPr>
          <a:xfrm>
            <a:off x="5330363" y="3200306"/>
            <a:ext cx="2395728" cy="646331"/>
          </a:xfrm>
          <a:prstGeom prst="rect">
            <a:avLst/>
          </a:prstGeom>
          <a:gradFill>
            <a:gsLst>
              <a:gs pos="13208">
                <a:srgbClr val="7030A0"/>
              </a:gs>
              <a:gs pos="69000">
                <a:srgbClr val="7030A0"/>
              </a:gs>
              <a:gs pos="84000">
                <a:srgbClr val="7030A0">
                  <a:tint val="44500"/>
                  <a:satMod val="160000"/>
                </a:srgbClr>
              </a:gs>
              <a:gs pos="100000">
                <a:srgbClr val="7030A0">
                  <a:tint val="23500"/>
                  <a:satMod val="160000"/>
                </a:srgbClr>
              </a:gs>
            </a:gsLst>
            <a:lin ang="18900000" scaled="1"/>
          </a:grad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East Tour</a:t>
            </a:r>
            <a:endParaRPr lang="he-IL" sz="3600" dirty="0">
              <a:solidFill>
                <a:schemeClr val="bg1"/>
              </a:solidFill>
              <a:latin typeface="David" panose="020E0502060401010101" pitchFamily="34" charset="-79"/>
              <a:cs typeface="David" panose="020E0502060401010101" pitchFamily="34" charset="-79"/>
            </a:endParaRPr>
          </a:p>
        </p:txBody>
      </p:sp>
      <p:sp>
        <p:nvSpPr>
          <p:cNvPr id="55" name="TextBox 54"/>
          <p:cNvSpPr txBox="1"/>
          <p:nvPr/>
        </p:nvSpPr>
        <p:spPr>
          <a:xfrm>
            <a:off x="6049958" y="4261337"/>
            <a:ext cx="1461145" cy="954107"/>
          </a:xfrm>
          <a:prstGeom prst="rect">
            <a:avLst/>
          </a:prstGeom>
          <a:noFill/>
          <a:ln>
            <a:noFill/>
          </a:ln>
        </p:spPr>
        <p:txBody>
          <a:bodyPr wrap="square" rtlCol="1">
            <a:spAutoFit/>
          </a:bodyPr>
          <a:lstStyle/>
          <a:p>
            <a:r>
              <a:rPr lang="en-US" sz="2800" dirty="0" smtClean="0">
                <a:solidFill>
                  <a:schemeClr val="bg1"/>
                </a:solidFill>
                <a:latin typeface="David" panose="020E0502060401010101" pitchFamily="34" charset="-79"/>
                <a:cs typeface="David" panose="020E0502060401010101" pitchFamily="34" charset="-79"/>
              </a:rPr>
              <a:t>USA Tour</a:t>
            </a:r>
            <a:endParaRPr lang="he-IL" sz="2800" dirty="0">
              <a:solidFill>
                <a:schemeClr val="bg1"/>
              </a:solidFill>
              <a:latin typeface="David" panose="020E0502060401010101" pitchFamily="34" charset="-79"/>
              <a:cs typeface="David" panose="020E0502060401010101" pitchFamily="34" charset="-79"/>
            </a:endParaRPr>
          </a:p>
        </p:txBody>
      </p:sp>
      <p:sp>
        <p:nvSpPr>
          <p:cNvPr id="56" name="גל כפול 55"/>
          <p:cNvSpPr/>
          <p:nvPr/>
        </p:nvSpPr>
        <p:spPr>
          <a:xfrm>
            <a:off x="3657600" y="649224"/>
            <a:ext cx="5193792" cy="685800"/>
          </a:xfrm>
          <a:prstGeom prst="doubleWav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7030A0"/>
              </a:solidFill>
            </a:endParaRPr>
          </a:p>
        </p:txBody>
      </p:sp>
      <p:sp>
        <p:nvSpPr>
          <p:cNvPr id="57" name="גל כפול 56"/>
          <p:cNvSpPr/>
          <p:nvPr/>
        </p:nvSpPr>
        <p:spPr>
          <a:xfrm>
            <a:off x="4251960" y="1653937"/>
            <a:ext cx="4023360" cy="755827"/>
          </a:xfrm>
          <a:prstGeom prst="doubleWave">
            <a:avLst/>
          </a:prstGeom>
          <a:gradFill>
            <a:gsLst>
              <a:gs pos="0">
                <a:srgbClr val="7030A0"/>
              </a:gs>
              <a:gs pos="80000">
                <a:srgbClr val="7030A0">
                  <a:tint val="44500"/>
                  <a:satMod val="160000"/>
                </a:srgbClr>
              </a:gs>
              <a:gs pos="100000">
                <a:srgbClr val="7030A0">
                  <a:tint val="23500"/>
                  <a:satMod val="16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גל כפול 57"/>
          <p:cNvSpPr/>
          <p:nvPr/>
        </p:nvSpPr>
        <p:spPr>
          <a:xfrm>
            <a:off x="4828032" y="2762634"/>
            <a:ext cx="2990088" cy="600833"/>
          </a:xfrm>
          <a:prstGeom prst="doubleWave">
            <a:avLst/>
          </a:prstGeom>
          <a:gradFill>
            <a:gsLst>
              <a:gs pos="13208">
                <a:srgbClr val="7030A0"/>
              </a:gs>
              <a:gs pos="47000">
                <a:srgbClr val="7030A0"/>
              </a:gs>
              <a:gs pos="84000">
                <a:srgbClr val="7030A0">
                  <a:tint val="44500"/>
                  <a:satMod val="160000"/>
                </a:srgbClr>
              </a:gs>
              <a:gs pos="100000">
                <a:srgbClr val="7030A0">
                  <a:tint val="23500"/>
                  <a:satMod val="16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גל כפול 58"/>
          <p:cNvSpPr/>
          <p:nvPr/>
        </p:nvSpPr>
        <p:spPr>
          <a:xfrm>
            <a:off x="5485932" y="3730833"/>
            <a:ext cx="2103120" cy="579313"/>
          </a:xfrm>
          <a:prstGeom prst="doubleWave">
            <a:avLst/>
          </a:prstGeom>
          <a:gradFill>
            <a:gsLst>
              <a:gs pos="84000">
                <a:srgbClr val="7030A0"/>
              </a:gs>
              <a:gs pos="82000">
                <a:srgbClr val="7030A0"/>
              </a:gs>
              <a:gs pos="0">
                <a:srgbClr val="7030A0">
                  <a:tint val="44500"/>
                  <a:satMod val="160000"/>
                </a:srgbClr>
              </a:gs>
              <a:gs pos="100000">
                <a:srgbClr val="7030A0">
                  <a:tint val="23500"/>
                  <a:satMod val="16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59"/>
          <p:cNvSpPr txBox="1"/>
          <p:nvPr/>
        </p:nvSpPr>
        <p:spPr>
          <a:xfrm>
            <a:off x="5638800" y="658097"/>
            <a:ext cx="1597152"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Global</a:t>
            </a:r>
            <a:endParaRPr lang="he-IL" sz="3600" dirty="0">
              <a:solidFill>
                <a:schemeClr val="bg1"/>
              </a:solidFill>
              <a:latin typeface="David" panose="020E0502060401010101" pitchFamily="34" charset="-79"/>
              <a:cs typeface="David" panose="020E0502060401010101" pitchFamily="34" charset="-79"/>
            </a:endParaRPr>
          </a:p>
        </p:txBody>
      </p:sp>
      <p:sp>
        <p:nvSpPr>
          <p:cNvPr id="61" name="TextBox 60"/>
          <p:cNvSpPr txBox="1"/>
          <p:nvPr/>
        </p:nvSpPr>
        <p:spPr>
          <a:xfrm>
            <a:off x="5638800" y="1654909"/>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Israeli</a:t>
            </a:r>
            <a:endParaRPr lang="he-IL" sz="3600" dirty="0">
              <a:solidFill>
                <a:schemeClr val="bg1"/>
              </a:solidFill>
              <a:latin typeface="David" panose="020E0502060401010101" pitchFamily="34" charset="-79"/>
              <a:cs typeface="David" panose="020E0502060401010101" pitchFamily="34" charset="-79"/>
            </a:endParaRPr>
          </a:p>
        </p:txBody>
      </p:sp>
      <p:sp>
        <p:nvSpPr>
          <p:cNvPr id="62" name="TextBox 61"/>
          <p:cNvSpPr txBox="1"/>
          <p:nvPr/>
        </p:nvSpPr>
        <p:spPr>
          <a:xfrm>
            <a:off x="4918141" y="2674754"/>
            <a:ext cx="2807950"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Specialization</a:t>
            </a:r>
            <a:endParaRPr lang="he-IL" sz="3600" dirty="0">
              <a:solidFill>
                <a:schemeClr val="bg1"/>
              </a:solidFill>
              <a:latin typeface="David" panose="020E0502060401010101" pitchFamily="34" charset="-79"/>
              <a:cs typeface="David" panose="020E0502060401010101" pitchFamily="34" charset="-79"/>
            </a:endParaRPr>
          </a:p>
        </p:txBody>
      </p:sp>
      <p:sp>
        <p:nvSpPr>
          <p:cNvPr id="63" name="TextBox 62"/>
          <p:cNvSpPr txBox="1"/>
          <p:nvPr/>
        </p:nvSpPr>
        <p:spPr>
          <a:xfrm>
            <a:off x="5532737" y="3711202"/>
            <a:ext cx="2395728" cy="646331"/>
          </a:xfrm>
          <a:prstGeom prst="rect">
            <a:avLst/>
          </a:prstGeom>
          <a:noFill/>
          <a:ln>
            <a:noFill/>
          </a:ln>
        </p:spPr>
        <p:txBody>
          <a:bodyPr wrap="square" rtlCol="1">
            <a:spAutoFit/>
          </a:bodyPr>
          <a:lstStyle/>
          <a:p>
            <a:r>
              <a:rPr lang="en-US" sz="3600" dirty="0" smtClean="0">
                <a:solidFill>
                  <a:schemeClr val="bg1"/>
                </a:solidFill>
                <a:latin typeface="David" panose="020E0502060401010101" pitchFamily="34" charset="-79"/>
                <a:cs typeface="David" panose="020E0502060401010101" pitchFamily="34" charset="-79"/>
              </a:rPr>
              <a:t>Integrative</a:t>
            </a:r>
            <a:endParaRPr lang="he-IL" sz="3600" dirty="0">
              <a:solidFill>
                <a:schemeClr val="bg1"/>
              </a:solidFill>
              <a:latin typeface="David" panose="020E0502060401010101" pitchFamily="34" charset="-79"/>
              <a:cs typeface="David" panose="020E0502060401010101" pitchFamily="34" charset="-79"/>
            </a:endParaRPr>
          </a:p>
        </p:txBody>
      </p:sp>
      <p:sp>
        <p:nvSpPr>
          <p:cNvPr id="65" name="TextBox 64"/>
          <p:cNvSpPr txBox="1"/>
          <p:nvPr/>
        </p:nvSpPr>
        <p:spPr>
          <a:xfrm>
            <a:off x="2368296" y="719652"/>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66" name="TextBox 65"/>
          <p:cNvSpPr txBox="1"/>
          <p:nvPr/>
        </p:nvSpPr>
        <p:spPr>
          <a:xfrm>
            <a:off x="2360676" y="181778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2</a:t>
            </a:r>
            <a:endParaRPr lang="he-IL" sz="2800" b="1" dirty="0">
              <a:solidFill>
                <a:schemeClr val="bg1"/>
              </a:solidFill>
              <a:latin typeface="David" panose="020E0502060401010101" pitchFamily="34" charset="-79"/>
              <a:cs typeface="David" panose="020E0502060401010101" pitchFamily="34" charset="-79"/>
            </a:endParaRPr>
          </a:p>
        </p:txBody>
      </p:sp>
      <p:sp>
        <p:nvSpPr>
          <p:cNvPr id="67" name="TextBox 66"/>
          <p:cNvSpPr txBox="1"/>
          <p:nvPr/>
        </p:nvSpPr>
        <p:spPr>
          <a:xfrm>
            <a:off x="2368296" y="2786477"/>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sp>
        <p:nvSpPr>
          <p:cNvPr id="68" name="TextBox 67"/>
          <p:cNvSpPr txBox="1"/>
          <p:nvPr/>
        </p:nvSpPr>
        <p:spPr>
          <a:xfrm>
            <a:off x="2402778" y="3610344"/>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4</a:t>
            </a:r>
            <a:endParaRPr lang="he-IL" sz="2800" b="1" dirty="0">
              <a:solidFill>
                <a:schemeClr val="bg1"/>
              </a:solidFill>
              <a:latin typeface="David" panose="020E0502060401010101" pitchFamily="34" charset="-79"/>
              <a:cs typeface="David" panose="020E0502060401010101" pitchFamily="34" charset="-79"/>
            </a:endParaRPr>
          </a:p>
        </p:txBody>
      </p:sp>
      <p:sp>
        <p:nvSpPr>
          <p:cNvPr id="69" name="TextBox 68"/>
          <p:cNvSpPr txBox="1"/>
          <p:nvPr/>
        </p:nvSpPr>
        <p:spPr>
          <a:xfrm>
            <a:off x="2368296" y="714133"/>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1</a:t>
            </a:r>
            <a:endParaRPr lang="he-IL" sz="2800" b="1" dirty="0">
              <a:solidFill>
                <a:schemeClr val="bg1"/>
              </a:solidFill>
              <a:latin typeface="David" panose="020E0502060401010101" pitchFamily="34" charset="-79"/>
              <a:cs typeface="David" panose="020E0502060401010101" pitchFamily="34" charset="-79"/>
            </a:endParaRPr>
          </a:p>
        </p:txBody>
      </p:sp>
      <p:sp>
        <p:nvSpPr>
          <p:cNvPr id="70" name="TextBox 69"/>
          <p:cNvSpPr txBox="1"/>
          <p:nvPr/>
        </p:nvSpPr>
        <p:spPr>
          <a:xfrm>
            <a:off x="2368296" y="2780958"/>
            <a:ext cx="1078992" cy="523220"/>
          </a:xfrm>
          <a:prstGeom prst="rect">
            <a:avLst/>
          </a:prstGeom>
          <a:noFill/>
        </p:spPr>
        <p:txBody>
          <a:bodyPr wrap="square" rtlCol="1">
            <a:spAutoFit/>
          </a:bodyPr>
          <a:lstStyle/>
          <a:p>
            <a:r>
              <a:rPr lang="en-US" sz="2800" b="1" dirty="0" smtClean="0">
                <a:solidFill>
                  <a:schemeClr val="bg1"/>
                </a:solidFill>
                <a:latin typeface="David" panose="020E0502060401010101" pitchFamily="34" charset="-79"/>
                <a:cs typeface="David" panose="020E0502060401010101" pitchFamily="34" charset="-79"/>
              </a:rPr>
              <a:t>T 3</a:t>
            </a:r>
            <a:endParaRPr lang="he-IL" sz="2800" b="1" dirty="0">
              <a:solidFill>
                <a:schemeClr val="bg1"/>
              </a:solidFill>
              <a:latin typeface="David" panose="020E0502060401010101" pitchFamily="34" charset="-79"/>
              <a:cs typeface="David" panose="020E0502060401010101" pitchFamily="34" charset="-79"/>
            </a:endParaRPr>
          </a:p>
        </p:txBody>
      </p:sp>
      <p:graphicFrame>
        <p:nvGraphicFramePr>
          <p:cNvPr id="43" name="אובייקט 3"/>
          <p:cNvGraphicFramePr>
            <a:graphicFrameLocks noChangeAspect="1"/>
          </p:cNvGraphicFramePr>
          <p:nvPr>
            <p:extLst>
              <p:ext uri="{D42A27DB-BD31-4B8C-83A1-F6EECF244321}">
                <p14:modId xmlns:p14="http://schemas.microsoft.com/office/powerpoint/2010/main" val="962699323"/>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32775"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
        <p:nvSpPr>
          <p:cNvPr id="44" name="TextBox 43"/>
          <p:cNvSpPr txBox="1"/>
          <p:nvPr/>
        </p:nvSpPr>
        <p:spPr>
          <a:xfrm>
            <a:off x="7256916" y="-41380"/>
            <a:ext cx="5091682" cy="646331"/>
          </a:xfrm>
          <a:prstGeom prst="rect">
            <a:avLst/>
          </a:prstGeom>
          <a:noFill/>
        </p:spPr>
        <p:txBody>
          <a:bodyPr wrap="square" rtlCol="1">
            <a:spAutoFit/>
          </a:bodyPr>
          <a:lstStyle/>
          <a:p>
            <a:r>
              <a:rPr lang="en-US" sz="3600" b="1" dirty="0" smtClean="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Learning Environment</a:t>
            </a:r>
            <a:endParaRPr lang="he-IL" sz="36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79837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607436" y="637032"/>
            <a:ext cx="10644735" cy="5993949"/>
          </a:xfrm>
          <a:prstGeom prst="rect">
            <a:avLst/>
          </a:prstGeom>
        </p:spPr>
        <p:txBody>
          <a:bodyPr wrap="square">
            <a:spAutoFit/>
          </a:bodyPr>
          <a:lstStyle/>
          <a:p>
            <a:pPr lvl="0" algn="ctr" defTabSz="914400">
              <a:lnSpc>
                <a:spcPct val="150000"/>
              </a:lnSpc>
              <a:spcBef>
                <a:spcPts val="1000"/>
              </a:spcBef>
            </a:pPr>
            <a:r>
              <a:rPr lang="en-US" sz="5400" b="1" dirty="0" smtClean="0">
                <a:solidFill>
                  <a:schemeClr val="bg1"/>
                </a:solidFill>
                <a:latin typeface="David" panose="020E0502060401010101" pitchFamily="34" charset="-79"/>
                <a:cs typeface="David" panose="020E0502060401010101" pitchFamily="34" charset="-79"/>
              </a:rPr>
              <a:t>“</a:t>
            </a:r>
            <a:r>
              <a:rPr lang="en-US" sz="4400" b="1" dirty="0" smtClean="0">
                <a:solidFill>
                  <a:schemeClr val="bg1"/>
                </a:solidFill>
                <a:latin typeface="David" panose="020E0502060401010101" pitchFamily="34" charset="-79"/>
                <a:cs typeface="David" panose="020E0502060401010101" pitchFamily="34" charset="-79"/>
              </a:rPr>
              <a:t>For </a:t>
            </a:r>
            <a:r>
              <a:rPr lang="en-US" sz="4400" b="1" dirty="0">
                <a:solidFill>
                  <a:schemeClr val="bg1"/>
                </a:solidFill>
                <a:latin typeface="David" panose="020E0502060401010101" pitchFamily="34" charset="-79"/>
                <a:cs typeface="David" panose="020E0502060401010101" pitchFamily="34" charset="-79"/>
              </a:rPr>
              <a:t>no </a:t>
            </a:r>
            <a:r>
              <a:rPr lang="en-US" sz="4400" b="1" dirty="0" smtClean="0">
                <a:solidFill>
                  <a:schemeClr val="bg1"/>
                </a:solidFill>
                <a:latin typeface="David" panose="020E0502060401010101" pitchFamily="34" charset="-79"/>
                <a:cs typeface="David" panose="020E0502060401010101" pitchFamily="34" charset="-79"/>
              </a:rPr>
              <a:t>tranquility my </a:t>
            </a:r>
            <a:r>
              <a:rPr lang="en-US" sz="4400" b="1" dirty="0">
                <a:solidFill>
                  <a:schemeClr val="bg1"/>
                </a:solidFill>
                <a:latin typeface="David" panose="020E0502060401010101" pitchFamily="34" charset="-79"/>
                <a:cs typeface="David" panose="020E0502060401010101" pitchFamily="34" charset="-79"/>
              </a:rPr>
              <a:t>brother will know, </a:t>
            </a:r>
            <a:r>
              <a:rPr lang="en-US" sz="4400" b="1" dirty="0" smtClean="0">
                <a:solidFill>
                  <a:schemeClr val="bg1"/>
                </a:solidFill>
                <a:latin typeface="David" panose="020E0502060401010101" pitchFamily="34" charset="-79"/>
                <a:cs typeface="David" panose="020E0502060401010101" pitchFamily="34" charset="-79"/>
              </a:rPr>
              <a:t>neither </a:t>
            </a:r>
            <a:r>
              <a:rPr lang="en-US" sz="4400" b="1" dirty="0">
                <a:solidFill>
                  <a:schemeClr val="bg1"/>
                </a:solidFill>
                <a:latin typeface="David" panose="020E0502060401010101" pitchFamily="34" charset="-79"/>
                <a:cs typeface="David" panose="020E0502060401010101" pitchFamily="34" charset="-79"/>
              </a:rPr>
              <a:t>peace nor pleasure. Because for your awakening I come, for your awakening to say: Ask a man, </a:t>
            </a:r>
            <a:r>
              <a:rPr lang="en-US" sz="4400" b="1" dirty="0" smtClean="0">
                <a:solidFill>
                  <a:schemeClr val="bg1"/>
                </a:solidFill>
                <a:latin typeface="David" panose="020E0502060401010101" pitchFamily="34" charset="-79"/>
                <a:cs typeface="David" panose="020E0502060401010101" pitchFamily="34" charset="-79"/>
              </a:rPr>
              <a:t>for, directions of the world, </a:t>
            </a:r>
            <a:r>
              <a:rPr lang="en-US" sz="4400" b="1" dirty="0">
                <a:solidFill>
                  <a:schemeClr val="bg1"/>
                </a:solidFill>
                <a:latin typeface="David" panose="020E0502060401010101" pitchFamily="34" charset="-79"/>
                <a:cs typeface="David" panose="020E0502060401010101" pitchFamily="34" charset="-79"/>
              </a:rPr>
              <a:t>ask</a:t>
            </a:r>
            <a:r>
              <a:rPr lang="en-US" sz="4400" b="1" dirty="0" smtClean="0">
                <a:solidFill>
                  <a:schemeClr val="bg1"/>
                </a:solidFill>
                <a:latin typeface="David" panose="020E0502060401010101" pitchFamily="34" charset="-79"/>
                <a:cs typeface="David" panose="020E0502060401010101" pitchFamily="34" charset="-79"/>
              </a:rPr>
              <a:t>, what is the way</a:t>
            </a:r>
            <a:r>
              <a:rPr lang="en-US" sz="4400" b="1" dirty="0">
                <a:solidFill>
                  <a:schemeClr val="bg1"/>
                </a:solidFill>
                <a:latin typeface="David" panose="020E0502060401010101" pitchFamily="34" charset="-79"/>
                <a:cs typeface="David" panose="020E0502060401010101" pitchFamily="34" charset="-79"/>
              </a:rPr>
              <a:t>, </a:t>
            </a:r>
            <a:r>
              <a:rPr lang="en-US" sz="4400" b="1" dirty="0" smtClean="0">
                <a:solidFill>
                  <a:schemeClr val="bg1"/>
                </a:solidFill>
                <a:latin typeface="David" panose="020E0502060401010101" pitchFamily="34" charset="-79"/>
                <a:cs typeface="David" panose="020E0502060401010101" pitchFamily="34" charset="-79"/>
              </a:rPr>
              <a:t>what?”</a:t>
            </a:r>
            <a:r>
              <a:rPr lang="en-US" sz="2400" b="1" dirty="0" smtClean="0">
                <a:solidFill>
                  <a:schemeClr val="bg1"/>
                </a:solidFill>
                <a:latin typeface="David" panose="020E0502060401010101" pitchFamily="34" charset="-79"/>
                <a:cs typeface="David" panose="020E0502060401010101" pitchFamily="34" charset="-79"/>
              </a:rPr>
              <a:t> </a:t>
            </a:r>
          </a:p>
          <a:p>
            <a:pPr lvl="0" algn="ctr" defTabSz="914400">
              <a:lnSpc>
                <a:spcPct val="150000"/>
              </a:lnSpc>
              <a:spcBef>
                <a:spcPts val="1000"/>
              </a:spcBef>
            </a:pPr>
            <a:r>
              <a:rPr lang="en-US" sz="2400" b="1" dirty="0" smtClean="0">
                <a:solidFill>
                  <a:schemeClr val="bg1"/>
                </a:solidFill>
                <a:latin typeface="David" panose="020E0502060401010101" pitchFamily="34" charset="-79"/>
                <a:cs typeface="David" panose="020E0502060401010101" pitchFamily="34" charset="-79"/>
              </a:rPr>
              <a:t>On the Road/Yosef Haim Brenner</a:t>
            </a:r>
            <a:endParaRPr lang="he-IL" sz="2400" b="1" dirty="0">
              <a:solidFill>
                <a:schemeClr val="bg1"/>
              </a:solidFill>
              <a:latin typeface="David" panose="020E0502060401010101" pitchFamily="34" charset="-79"/>
              <a:cs typeface="David" panose="020E0502060401010101" pitchFamily="34" charset="-79"/>
            </a:endParaRPr>
          </a:p>
        </p:txBody>
      </p:sp>
      <p:graphicFrame>
        <p:nvGraphicFramePr>
          <p:cNvPr id="7" name="אובייקט 3"/>
          <p:cNvGraphicFramePr>
            <a:graphicFrameLocks noChangeAspect="1"/>
          </p:cNvGraphicFramePr>
          <p:nvPr>
            <p:extLst>
              <p:ext uri="{D42A27DB-BD31-4B8C-83A1-F6EECF244321}">
                <p14:modId xmlns:p14="http://schemas.microsoft.com/office/powerpoint/2010/main" val="1241757202"/>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8452"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748437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p:cNvGraphicFramePr>
            <a:graphicFrameLocks noGrp="1"/>
          </p:cNvGraphicFramePr>
          <p:nvPr>
            <p:extLst>
              <p:ext uri="{D42A27DB-BD31-4B8C-83A1-F6EECF244321}">
                <p14:modId xmlns:p14="http://schemas.microsoft.com/office/powerpoint/2010/main" val="1673709817"/>
              </p:ext>
            </p:extLst>
          </p:nvPr>
        </p:nvGraphicFramePr>
        <p:xfrm>
          <a:off x="186812" y="1441499"/>
          <a:ext cx="11719264" cy="5349240"/>
        </p:xfrm>
        <a:graphic>
          <a:graphicData uri="http://schemas.openxmlformats.org/drawingml/2006/table">
            <a:tbl>
              <a:tblPr/>
              <a:tblGrid>
                <a:gridCol w="30624">
                  <a:extLst>
                    <a:ext uri="{9D8B030D-6E8A-4147-A177-3AD203B41FA5}">
                      <a16:colId xmlns:a16="http://schemas.microsoft.com/office/drawing/2014/main" xmlns="" val="20000"/>
                    </a:ext>
                  </a:extLst>
                </a:gridCol>
                <a:gridCol w="11688640">
                  <a:extLst>
                    <a:ext uri="{9D8B030D-6E8A-4147-A177-3AD203B41FA5}">
                      <a16:colId xmlns:a16="http://schemas.microsoft.com/office/drawing/2014/main" xmlns="" val="20001"/>
                    </a:ext>
                  </a:extLst>
                </a:gridCol>
              </a:tblGrid>
              <a:tr h="5299960">
                <a:tc>
                  <a:txBody>
                    <a:bodyPr/>
                    <a:lstStyle/>
                    <a:p>
                      <a:pPr algn="r"/>
                      <a:endParaRPr lang="he-IL" sz="2200" dirty="0">
                        <a:solidFill>
                          <a:schemeClr val="bg1"/>
                        </a:solidFill>
                        <a:effectLst/>
                        <a:latin typeface="Calibri Light" pitchFamily="34" charset="0"/>
                        <a:cs typeface="David" panose="020E0502060401010101" pitchFamily="34" charset="-79"/>
                        <a:hlinkClick r:id="rId3"/>
                      </a:endParaRPr>
                    </a:p>
                  </a:txBody>
                  <a:tcPr marL="0" marR="0" marT="0" marB="0">
                    <a:lnL>
                      <a:noFill/>
                    </a:lnL>
                    <a:lnR>
                      <a:noFill/>
                    </a:lnR>
                    <a:lnT>
                      <a:noFill/>
                    </a:lnT>
                    <a:lnB>
                      <a:noFill/>
                    </a:lnB>
                  </a:tcPr>
                </a:tc>
                <a:tc>
                  <a:txBody>
                    <a:bodyPr/>
                    <a:lstStyle/>
                    <a:p>
                      <a:pPr algn="l" rtl="0">
                        <a:lnSpc>
                          <a:spcPct val="150000"/>
                        </a:lnSpc>
                      </a:pPr>
                      <a:r>
                        <a:rPr lang="en-US" sz="2400" dirty="0" smtClean="0">
                          <a:solidFill>
                            <a:schemeClr val="bg1"/>
                          </a:solidFill>
                          <a:effectLst/>
                          <a:latin typeface="Calibri Light" pitchFamily="34" charset="0"/>
                          <a:cs typeface="David" panose="020E0502060401010101" pitchFamily="34" charset="-79"/>
                        </a:rPr>
                        <a:t>Thus is the way of movements, as is the way of people, whose thinking lags behind events. The thought depends on inertia, routine, habit [...] The thought is always lazy and it assumes that what was will also be. Which is not the case with events. Although events have inertia, there is also dynamics. Life and nature are always full of conflicts, competing forces. The world does not freeze, and history does not freeze, nor does nature and man freeze. But the thought usually lags behind, and when, in a known time, a known system begins to falter, the thought still refuses to see it, because it requires it to make great efforts, to find new paths, which is difficult because there is a limited amount of energy to a person and they need to invest it in their war of existence . They cannot refer their mind and see the changes that have been made in history.</a:t>
                      </a:r>
                    </a:p>
                    <a:p>
                      <a:pPr algn="r" rtl="0">
                        <a:lnSpc>
                          <a:spcPct val="150000"/>
                        </a:lnSpc>
                      </a:pPr>
                      <a:r>
                        <a:rPr lang="en-US" sz="1800" b="1" i="0" kern="1200" dirty="0" smtClean="0">
                          <a:solidFill>
                            <a:schemeClr val="tx1"/>
                          </a:solidFill>
                          <a:effectLst/>
                          <a:latin typeface="+mn-lt"/>
                          <a:ea typeface="+mn-ea"/>
                          <a:cs typeface="+mn-cs"/>
                        </a:rPr>
                        <a:t>David Ben</a:t>
                      </a:r>
                      <a:r>
                        <a:rPr lang="en-US" sz="1800" b="0" i="0" kern="1200" dirty="0" smtClean="0">
                          <a:solidFill>
                            <a:schemeClr val="tx1"/>
                          </a:solidFill>
                          <a:effectLst/>
                          <a:latin typeface="+mn-lt"/>
                          <a:ea typeface="+mn-ea"/>
                          <a:cs typeface="+mn-cs"/>
                        </a:rPr>
                        <a:t>-</a:t>
                      </a:r>
                      <a:r>
                        <a:rPr lang="en-US" sz="1800" b="1" i="0" kern="1200" dirty="0" smtClean="0">
                          <a:solidFill>
                            <a:schemeClr val="tx1"/>
                          </a:solidFill>
                          <a:effectLst/>
                          <a:latin typeface="+mn-lt"/>
                          <a:ea typeface="+mn-ea"/>
                          <a:cs typeface="+mn-cs"/>
                        </a:rPr>
                        <a:t>Gurion</a:t>
                      </a:r>
                      <a:endParaRPr lang="he-IL" sz="1600" dirty="0" smtClean="0">
                        <a:solidFill>
                          <a:schemeClr val="bg1"/>
                        </a:solidFill>
                        <a:effectLst/>
                        <a:latin typeface="Calibri Light" pitchFamily="34" charset="0"/>
                        <a:cs typeface="David" panose="020E0502060401010101" pitchFamily="34" charset="-79"/>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1025" name="Picture 1" descr="http://kotarimagesstg.cet.ac.il/GetPageImg_v2.ashx?Type=thumbnail&amp;nBookID=998696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2851" y="170800"/>
            <a:ext cx="693225" cy="1066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2070" r:id="rId5" imgW="2409524" imgH="3104762" progId="">
                  <p:embed/>
                </p:oleObj>
              </mc:Choice>
              <mc:Fallback>
                <p:oleObj r:id="rId5" imgW="2409524" imgH="31047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
        <p:nvSpPr>
          <p:cNvPr id="9" name="כותרת משנה 2"/>
          <p:cNvSpPr txBox="1">
            <a:spLocks/>
          </p:cNvSpPr>
          <p:nvPr/>
        </p:nvSpPr>
        <p:spPr>
          <a:xfrm>
            <a:off x="1392148" y="576650"/>
            <a:ext cx="9144000" cy="873994"/>
          </a:xfrm>
          <a:prstGeom prst="rect">
            <a:avLst/>
          </a:prstGeom>
        </p:spPr>
        <p:txBody>
          <a:bodyPr vert="horz" lIns="91440" tIns="45720" rIns="91440" bIns="45720" rtlCol="0" anchor="b">
            <a:noAutofit/>
          </a:bodyPr>
          <a:lstStyle>
            <a:lvl1pPr marL="0" indent="0" algn="r" defTabSz="914400" rtl="1"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600" b="1" smtClean="0">
                <a:solidFill>
                  <a:schemeClr val="bg1"/>
                </a:solidFill>
                <a:latin typeface="Calibri Light" pitchFamily="34" charset="0"/>
                <a:cs typeface="David" panose="020E0502060401010101" pitchFamily="34" charset="-79"/>
              </a:rPr>
              <a:t>In Favor of Embarrassment</a:t>
            </a:r>
            <a:endParaRPr lang="he-IL" sz="6600" b="1" dirty="0" smtClean="0">
              <a:solidFill>
                <a:schemeClr val="bg1"/>
              </a:solidFill>
              <a:latin typeface="Calibri Light" pitchFamily="34" charset="0"/>
              <a:cs typeface="David" panose="020E0502060401010101" pitchFamily="34" charset="-79"/>
            </a:endParaRPr>
          </a:p>
        </p:txBody>
      </p:sp>
    </p:spTree>
    <p:extLst>
      <p:ext uri="{BB962C8B-B14F-4D97-AF65-F5344CB8AC3E}">
        <p14:creationId xmlns:p14="http://schemas.microsoft.com/office/powerpoint/2010/main" val="4011592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376" y="1450643"/>
            <a:ext cx="11129553" cy="4488838"/>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כותרת משנה 2"/>
          <p:cNvSpPr>
            <a:spLocks noGrp="1"/>
          </p:cNvSpPr>
          <p:nvPr>
            <p:ph type="subTitle" idx="1"/>
          </p:nvPr>
        </p:nvSpPr>
        <p:spPr>
          <a:xfrm>
            <a:off x="1392148" y="576650"/>
            <a:ext cx="9144000" cy="873994"/>
          </a:xfrm>
        </p:spPr>
        <p:txBody>
          <a:bodyPr>
            <a:noAutofit/>
          </a:bodyPr>
          <a:lstStyle/>
          <a:p>
            <a:pPr algn="ctr"/>
            <a:r>
              <a:rPr lang="en-US" sz="6600" b="1" dirty="0" smtClean="0">
                <a:solidFill>
                  <a:schemeClr val="bg1"/>
                </a:solidFill>
                <a:latin typeface="Calibri Light" pitchFamily="34" charset="0"/>
                <a:cs typeface="David" panose="020E0502060401010101" pitchFamily="34" charset="-79"/>
              </a:rPr>
              <a:t>In Favor of Embarrassment</a:t>
            </a:r>
            <a:endParaRPr lang="he-IL" sz="6600" b="1" dirty="0" smtClean="0">
              <a:solidFill>
                <a:schemeClr val="bg1"/>
              </a:solidFill>
              <a:latin typeface="Calibri Light" pitchFamily="34" charset="0"/>
              <a:cs typeface="David" panose="020E0502060401010101" pitchFamily="34" charset="-79"/>
            </a:endParaRPr>
          </a:p>
        </p:txBody>
      </p:sp>
      <p:sp>
        <p:nvSpPr>
          <p:cNvPr id="4" name="מלבן 3"/>
          <p:cNvSpPr/>
          <p:nvPr/>
        </p:nvSpPr>
        <p:spPr>
          <a:xfrm>
            <a:off x="9201046" y="6058022"/>
            <a:ext cx="1752403" cy="369332"/>
          </a:xfrm>
          <a:prstGeom prst="rect">
            <a:avLst/>
          </a:prstGeom>
        </p:spPr>
        <p:txBody>
          <a:bodyPr wrap="none">
            <a:spAutoFit/>
          </a:bodyPr>
          <a:lstStyle/>
          <a:p>
            <a:r>
              <a:rPr lang="en-US" b="1" dirty="0" err="1">
                <a:solidFill>
                  <a:schemeClr val="bg1"/>
                </a:solidFill>
              </a:rPr>
              <a:t>Berl</a:t>
            </a:r>
            <a:r>
              <a:rPr lang="en-US" b="1" dirty="0">
                <a:solidFill>
                  <a:schemeClr val="bg1"/>
                </a:solidFill>
              </a:rPr>
              <a:t> </a:t>
            </a:r>
            <a:r>
              <a:rPr lang="en-US" b="1" dirty="0" err="1">
                <a:solidFill>
                  <a:schemeClr val="bg1"/>
                </a:solidFill>
              </a:rPr>
              <a:t>Katznelson</a:t>
            </a:r>
            <a:endParaRPr lang="he-IL" sz="2400" dirty="0">
              <a:solidFill>
                <a:schemeClr val="bg1"/>
              </a:solidFill>
              <a:latin typeface="David" panose="020E0502060401010101" pitchFamily="34" charset="-79"/>
              <a:cs typeface="David" panose="020E0502060401010101" pitchFamily="34" charset="-79"/>
            </a:endParaRPr>
          </a:p>
        </p:txBody>
      </p:sp>
      <p:sp>
        <p:nvSpPr>
          <p:cNvPr id="6" name="TextBox 5"/>
          <p:cNvSpPr txBox="1"/>
          <p:nvPr/>
        </p:nvSpPr>
        <p:spPr>
          <a:xfrm>
            <a:off x="621376" y="1450643"/>
            <a:ext cx="11129553" cy="4616648"/>
          </a:xfrm>
          <a:prstGeom prst="rect">
            <a:avLst/>
          </a:prstGeom>
          <a:noFill/>
        </p:spPr>
        <p:txBody>
          <a:bodyPr wrap="square" rtlCol="0">
            <a:spAutoFit/>
          </a:bodyPr>
          <a:lstStyle/>
          <a:p>
            <a:pPr>
              <a:lnSpc>
                <a:spcPct val="150000"/>
              </a:lnSpc>
            </a:pPr>
            <a:r>
              <a:rPr lang="en-US" sz="2800" dirty="0" smtClean="0">
                <a:solidFill>
                  <a:schemeClr val="bg1"/>
                </a:solidFill>
                <a:latin typeface="Calibri Light" pitchFamily="34" charset="0"/>
                <a:cs typeface="David" panose="020E0502060401010101" pitchFamily="34" charset="-79"/>
              </a:rPr>
              <a:t>I am afraid to say: When I see a person walking amongst us as one who has solved all the questions, or as one who's a "Guide to the Perplexed" (a book by Maimonides), or as one who needs no guide, like his clear mind has never known embarrassment - I see them as living in different worlds. Outside of our sad world and its harshness and stolen hopes.</a:t>
            </a:r>
          </a:p>
          <a:p>
            <a:pPr algn="ctr">
              <a:lnSpc>
                <a:spcPct val="150000"/>
              </a:lnSpc>
            </a:pPr>
            <a:r>
              <a:rPr lang="en-US" sz="2800" b="1" dirty="0" smtClean="0">
                <a:solidFill>
                  <a:srgbClr val="C00000"/>
                </a:solidFill>
                <a:latin typeface="Calibri Light" pitchFamily="34" charset="0"/>
                <a:cs typeface="David" panose="020E0502060401010101" pitchFamily="34" charset="-79"/>
              </a:rPr>
              <a:t>And as </a:t>
            </a:r>
            <a:r>
              <a:rPr lang="en-US" sz="2800" b="1" dirty="0" smtClean="0">
                <a:solidFill>
                  <a:srgbClr val="C00000"/>
                </a:solidFill>
                <a:latin typeface="Calibri Light" pitchFamily="34" charset="0"/>
                <a:cs typeface="David" panose="020E0502060401010101" pitchFamily="34" charset="-79"/>
              </a:rPr>
              <a:t>for me, I prefer a humble and restless soul than a soul with no blemish </a:t>
            </a:r>
            <a:r>
              <a:rPr lang="en-US" sz="2800" b="1" dirty="0" smtClean="0">
                <a:solidFill>
                  <a:srgbClr val="C00000"/>
                </a:solidFill>
                <a:latin typeface="Calibri Light" pitchFamily="34" charset="0"/>
                <a:cs typeface="David" panose="020E0502060401010101" pitchFamily="34" charset="-79"/>
              </a:rPr>
              <a:t>that </a:t>
            </a:r>
            <a:r>
              <a:rPr lang="en-US" sz="2800" b="1" dirty="0" smtClean="0">
                <a:solidFill>
                  <a:srgbClr val="C00000"/>
                </a:solidFill>
                <a:latin typeface="Calibri Light" pitchFamily="34" charset="0"/>
                <a:cs typeface="David" panose="020E0502060401010101" pitchFamily="34" charset="-79"/>
              </a:rPr>
              <a:t>is silent.</a:t>
            </a:r>
          </a:p>
        </p:txBody>
      </p:sp>
      <p:graphicFrame>
        <p:nvGraphicFramePr>
          <p:cNvPr id="8"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3095"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984799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218412" y="387178"/>
            <a:ext cx="9144000" cy="1538953"/>
          </a:xfrm>
        </p:spPr>
        <p:txBody>
          <a:bodyPr>
            <a:noAutofit/>
          </a:bodyPr>
          <a:lstStyle/>
          <a:p>
            <a:pPr algn="ctr"/>
            <a:r>
              <a:rPr lang="en-US" sz="8800" b="1" dirty="0" smtClean="0">
                <a:solidFill>
                  <a:schemeClr val="bg1"/>
                </a:solidFill>
                <a:latin typeface="David" panose="020E0502060401010101" pitchFamily="34" charset="-79"/>
                <a:cs typeface="David" panose="020E0502060401010101" pitchFamily="34" charset="-79"/>
              </a:rPr>
              <a:t>On </a:t>
            </a:r>
            <a:r>
              <a:rPr lang="en-US" sz="8800" b="1" dirty="0" smtClean="0">
                <a:solidFill>
                  <a:schemeClr val="bg1"/>
                </a:solidFill>
                <a:latin typeface="David" panose="020E0502060401010101" pitchFamily="34" charset="-79"/>
                <a:cs typeface="David" panose="020E0502060401010101" pitchFamily="34" charset="-79"/>
              </a:rPr>
              <a:t>Questioning</a:t>
            </a:r>
            <a:endParaRPr lang="he-IL" sz="5400" b="1" dirty="0">
              <a:solidFill>
                <a:schemeClr val="bg1"/>
              </a:solidFill>
              <a:latin typeface="David" panose="020E0502060401010101" pitchFamily="34" charset="-79"/>
              <a:cs typeface="David" panose="020E0502060401010101" pitchFamily="34" charset="-79"/>
            </a:endParaRPr>
          </a:p>
        </p:txBody>
      </p:sp>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4118"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
        <p:nvSpPr>
          <p:cNvPr id="4" name="TextBox 3"/>
          <p:cNvSpPr txBox="1"/>
          <p:nvPr/>
        </p:nvSpPr>
        <p:spPr>
          <a:xfrm>
            <a:off x="403654" y="2163830"/>
            <a:ext cx="11318789" cy="3912931"/>
          </a:xfrm>
          <a:prstGeom prst="rect">
            <a:avLst/>
          </a:prstGeom>
          <a:noFill/>
        </p:spPr>
        <p:txBody>
          <a:bodyPr wrap="square" rtlCol="1">
            <a:spAutoFit/>
          </a:bodyPr>
          <a:lstStyle/>
          <a:p>
            <a:pPr>
              <a:lnSpc>
                <a:spcPct val="150000"/>
              </a:lnSpc>
            </a:pPr>
            <a:r>
              <a:rPr lang="en-US" sz="2800" dirty="0" smtClean="0">
                <a:solidFill>
                  <a:schemeClr val="bg1"/>
                </a:solidFill>
              </a:rPr>
              <a:t>“And I’ve learnt that doubt – is the most important and eternal of my tools,</a:t>
            </a:r>
          </a:p>
          <a:p>
            <a:pPr>
              <a:lnSpc>
                <a:spcPct val="150000"/>
              </a:lnSpc>
            </a:pPr>
            <a:r>
              <a:rPr lang="en-US" sz="2800" dirty="0" smtClean="0">
                <a:solidFill>
                  <a:schemeClr val="bg1"/>
                </a:solidFill>
              </a:rPr>
              <a:t>And the answer – Is temporary and fleeting.</a:t>
            </a:r>
          </a:p>
          <a:p>
            <a:pPr>
              <a:lnSpc>
                <a:spcPct val="150000"/>
              </a:lnSpc>
            </a:pPr>
            <a:r>
              <a:rPr lang="en-US" sz="2800" dirty="0" smtClean="0">
                <a:solidFill>
                  <a:schemeClr val="bg1"/>
                </a:solidFill>
              </a:rPr>
              <a:t>And between them – between the question and the answer – I’ve learnt that, there is a refined and obligating moment, a moment of doubt.</a:t>
            </a:r>
          </a:p>
          <a:p>
            <a:pPr>
              <a:lnSpc>
                <a:spcPct val="150000"/>
              </a:lnSpc>
            </a:pPr>
            <a:r>
              <a:rPr lang="en-US" sz="2800" dirty="0" smtClean="0">
                <a:solidFill>
                  <a:schemeClr val="bg1"/>
                </a:solidFill>
              </a:rPr>
              <a:t>A moment of undermining truths, of examining foundations, a moment of collapsing pillars, of great difficulty, of risk of opportunity.”</a:t>
            </a:r>
            <a:endParaRPr lang="he-IL" sz="2800" dirty="0">
              <a:solidFill>
                <a:schemeClr val="bg1"/>
              </a:solidFill>
            </a:endParaRPr>
          </a:p>
        </p:txBody>
      </p:sp>
    </p:spTree>
    <p:extLst>
      <p:ext uri="{BB962C8B-B14F-4D97-AF65-F5344CB8AC3E}">
        <p14:creationId xmlns:p14="http://schemas.microsoft.com/office/powerpoint/2010/main" val="1653038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547416" y="308392"/>
            <a:ext cx="9144000" cy="5027017"/>
          </a:xfrm>
          <a:noFill/>
        </p:spPr>
        <p:txBody>
          <a:bodyPr wrap="square" rtlCol="0">
            <a:spAutoFit/>
          </a:bodyPr>
          <a:lstStyle/>
          <a:p>
            <a:pPr algn="ctr" defTabSz="457200" rtl="0">
              <a:lnSpc>
                <a:spcPct val="150000"/>
              </a:lnSpc>
            </a:pPr>
            <a:r>
              <a:rPr lang="en-US" sz="6600" b="1" dirty="0" smtClean="0">
                <a:solidFill>
                  <a:schemeClr val="bg1"/>
                </a:solidFill>
                <a:latin typeface="Calibri Light" pitchFamily="34" charset="0"/>
                <a:cs typeface="David" panose="020E0502060401010101" pitchFamily="34" charset="-79"/>
              </a:rPr>
              <a:t>Expectations:</a:t>
            </a:r>
            <a:endParaRPr lang="he-IL" sz="6600" b="1" dirty="0" smtClean="0">
              <a:solidFill>
                <a:schemeClr val="bg1"/>
              </a:solidFill>
              <a:latin typeface="Calibri Light" pitchFamily="34" charset="0"/>
              <a:cs typeface="David" panose="020E0502060401010101" pitchFamily="34" charset="-79"/>
            </a:endParaRPr>
          </a:p>
          <a:p>
            <a:pPr indent="-857250" algn="l" defTabSz="457200" rtl="0">
              <a:lnSpc>
                <a:spcPct val="150000"/>
              </a:lnSpc>
              <a:buFont typeface="Wingdings" panose="05000000000000000000" pitchFamily="2" charset="2"/>
              <a:buChar char="Ø"/>
            </a:pPr>
            <a:r>
              <a:rPr lang="en-US" sz="2400" dirty="0" smtClean="0">
                <a:solidFill>
                  <a:schemeClr val="bg1"/>
                </a:solidFill>
                <a:latin typeface="Calibri Light" pitchFamily="34" charset="0"/>
                <a:cs typeface="David" panose="020E0502060401010101" pitchFamily="34" charset="-79"/>
              </a:rPr>
              <a:t>Curiosity</a:t>
            </a:r>
            <a:endParaRPr lang="he-IL" sz="2400" dirty="0" smtClean="0">
              <a:solidFill>
                <a:schemeClr val="bg1"/>
              </a:solidFill>
              <a:latin typeface="Calibri Light" pitchFamily="34" charset="0"/>
              <a:cs typeface="David" panose="020E0502060401010101" pitchFamily="34" charset="-79"/>
            </a:endParaRPr>
          </a:p>
          <a:p>
            <a:pPr indent="-857250" algn="l" defTabSz="457200" rtl="0">
              <a:lnSpc>
                <a:spcPct val="150000"/>
              </a:lnSpc>
              <a:buFont typeface="Wingdings" panose="05000000000000000000" pitchFamily="2" charset="2"/>
              <a:buChar char="Ø"/>
            </a:pPr>
            <a:r>
              <a:rPr lang="en-US" sz="2400" dirty="0" smtClean="0">
                <a:solidFill>
                  <a:schemeClr val="bg1"/>
                </a:solidFill>
                <a:latin typeface="Calibri Light" pitchFamily="34" charset="0"/>
                <a:cs typeface="David" panose="020E0502060401010101" pitchFamily="34" charset="-79"/>
              </a:rPr>
              <a:t>Innovative Thinking</a:t>
            </a:r>
            <a:endParaRPr lang="he-IL" sz="2400" dirty="0" smtClean="0">
              <a:solidFill>
                <a:schemeClr val="bg1"/>
              </a:solidFill>
              <a:latin typeface="Calibri Light" pitchFamily="34" charset="0"/>
              <a:cs typeface="David" panose="020E0502060401010101" pitchFamily="34" charset="-79"/>
            </a:endParaRPr>
          </a:p>
          <a:p>
            <a:pPr indent="-857250" algn="l" defTabSz="457200" rtl="0">
              <a:lnSpc>
                <a:spcPct val="150000"/>
              </a:lnSpc>
              <a:buFont typeface="Wingdings" panose="05000000000000000000" pitchFamily="2" charset="2"/>
              <a:buChar char="Ø"/>
            </a:pPr>
            <a:r>
              <a:rPr lang="en-US" sz="2400" dirty="0" smtClean="0">
                <a:solidFill>
                  <a:schemeClr val="bg1"/>
                </a:solidFill>
                <a:latin typeface="Calibri Light" pitchFamily="34" charset="0"/>
                <a:cs typeface="David" panose="020E0502060401010101" pitchFamily="34" charset="-79"/>
              </a:rPr>
              <a:t>Leadership</a:t>
            </a:r>
            <a:endParaRPr lang="he-IL" sz="2400" dirty="0" smtClean="0">
              <a:solidFill>
                <a:schemeClr val="bg1"/>
              </a:solidFill>
              <a:latin typeface="Calibri Light" pitchFamily="34" charset="0"/>
              <a:cs typeface="David" panose="020E0502060401010101" pitchFamily="34" charset="-79"/>
            </a:endParaRPr>
          </a:p>
          <a:p>
            <a:pPr indent="-857250" algn="l" defTabSz="457200" rtl="0">
              <a:lnSpc>
                <a:spcPct val="150000"/>
              </a:lnSpc>
              <a:buFont typeface="Wingdings" panose="05000000000000000000" pitchFamily="2" charset="2"/>
              <a:buChar char="Ø"/>
            </a:pPr>
            <a:r>
              <a:rPr lang="en-US" sz="2400" dirty="0" smtClean="0">
                <a:solidFill>
                  <a:schemeClr val="bg1"/>
                </a:solidFill>
                <a:latin typeface="Calibri Light" pitchFamily="34" charset="0"/>
                <a:cs typeface="David" panose="020E0502060401010101" pitchFamily="34" charset="-79"/>
              </a:rPr>
              <a:t>Taking Opportunities</a:t>
            </a:r>
            <a:endParaRPr lang="he-IL" sz="2400" dirty="0" smtClean="0">
              <a:solidFill>
                <a:schemeClr val="bg1"/>
              </a:solidFill>
              <a:latin typeface="Calibri Light" pitchFamily="34" charset="0"/>
              <a:cs typeface="David" panose="020E0502060401010101" pitchFamily="34" charset="-79"/>
            </a:endParaRPr>
          </a:p>
          <a:p>
            <a:pPr indent="-857250" algn="l" defTabSz="457200" rtl="0">
              <a:lnSpc>
                <a:spcPct val="150000"/>
              </a:lnSpc>
              <a:buFont typeface="Wingdings" panose="05000000000000000000" pitchFamily="2" charset="2"/>
              <a:buChar char="Ø"/>
            </a:pPr>
            <a:r>
              <a:rPr lang="en-US" sz="2400" dirty="0" smtClean="0">
                <a:solidFill>
                  <a:schemeClr val="bg1"/>
                </a:solidFill>
                <a:latin typeface="Calibri Light" pitchFamily="34" charset="0"/>
                <a:cs typeface="David" panose="020E0502060401010101" pitchFamily="34" charset="-79"/>
              </a:rPr>
              <a:t>Accountability</a:t>
            </a:r>
            <a:endParaRPr lang="he-IL" sz="2400" dirty="0">
              <a:solidFill>
                <a:schemeClr val="bg1"/>
              </a:solidFill>
              <a:latin typeface="Calibri Light" pitchFamily="34" charset="0"/>
              <a:cs typeface="David" panose="020E0502060401010101" pitchFamily="34" charset="-79"/>
            </a:endParaRPr>
          </a:p>
        </p:txBody>
      </p:sp>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5142" r:id="rId3" imgW="2409524" imgH="3104762" progId="">
                  <p:embed/>
                </p:oleObj>
              </mc:Choice>
              <mc:Fallback>
                <p:oleObj r:id="rId3" imgW="2409524" imgH="31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4162279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משנה 2"/>
          <p:cNvSpPr txBox="1">
            <a:spLocks/>
          </p:cNvSpPr>
          <p:nvPr/>
        </p:nvSpPr>
        <p:spPr>
          <a:xfrm>
            <a:off x="0" y="6112736"/>
            <a:ext cx="9144000" cy="754025"/>
          </a:xfrm>
          <a:prstGeom prst="rect">
            <a:avLst/>
          </a:prstGeom>
        </p:spPr>
        <p:txBody>
          <a:bodyPr vert="horz" lIns="91440" tIns="45720" rIns="91440" bIns="45720" rtlCol="0" anchor="b">
            <a:noAutofit/>
          </a:bodyPr>
          <a:lstStyle>
            <a:lvl1pPr marL="0" indent="0" algn="r" defTabSz="914400" rtl="1"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b="1" dirty="0" smtClean="0">
                <a:solidFill>
                  <a:schemeClr val="bg1"/>
                </a:solidFill>
                <a:latin typeface="David" panose="020E0502060401010101" pitchFamily="34" charset="-79"/>
                <a:cs typeface="David" panose="020E0502060401010101" pitchFamily="34" charset="-79"/>
              </a:rPr>
              <a:t>A person with greatness?</a:t>
            </a:r>
            <a:endParaRPr lang="he-IL" sz="5400" b="1" dirty="0">
              <a:solidFill>
                <a:schemeClr val="bg1"/>
              </a:solidFill>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3"/>
          <a:stretch>
            <a:fillRect/>
          </a:stretch>
        </p:blipFill>
        <p:spPr>
          <a:xfrm rot="714408">
            <a:off x="7955341" y="2173052"/>
            <a:ext cx="1787706" cy="2098611"/>
          </a:xfrm>
          <a:prstGeom prst="rect">
            <a:avLst/>
          </a:prstGeom>
        </p:spPr>
      </p:pic>
      <p:pic>
        <p:nvPicPr>
          <p:cNvPr id="7" name="תמונה 6"/>
          <p:cNvPicPr>
            <a:picLocks noChangeAspect="1"/>
          </p:cNvPicPr>
          <p:nvPr/>
        </p:nvPicPr>
        <p:blipFill>
          <a:blip r:embed="rId4"/>
          <a:stretch>
            <a:fillRect/>
          </a:stretch>
        </p:blipFill>
        <p:spPr>
          <a:xfrm>
            <a:off x="3524542" y="3132391"/>
            <a:ext cx="2171530" cy="2744874"/>
          </a:xfrm>
          <a:prstGeom prst="rect">
            <a:avLst/>
          </a:prstGeom>
        </p:spPr>
      </p:pic>
      <p:pic>
        <p:nvPicPr>
          <p:cNvPr id="2" name="תמונה 1"/>
          <p:cNvPicPr>
            <a:picLocks noChangeAspect="1"/>
          </p:cNvPicPr>
          <p:nvPr/>
        </p:nvPicPr>
        <p:blipFill>
          <a:blip r:embed="rId5"/>
          <a:stretch>
            <a:fillRect/>
          </a:stretch>
        </p:blipFill>
        <p:spPr>
          <a:xfrm rot="20238623">
            <a:off x="7930338" y="4219117"/>
            <a:ext cx="1829919" cy="2377966"/>
          </a:xfrm>
          <a:prstGeom prst="rect">
            <a:avLst/>
          </a:prstGeom>
        </p:spPr>
      </p:pic>
      <p:pic>
        <p:nvPicPr>
          <p:cNvPr id="8" name="תמונה 7"/>
          <p:cNvPicPr>
            <a:picLocks noChangeAspect="1"/>
          </p:cNvPicPr>
          <p:nvPr/>
        </p:nvPicPr>
        <p:blipFill>
          <a:blip r:embed="rId6"/>
          <a:stretch>
            <a:fillRect/>
          </a:stretch>
        </p:blipFill>
        <p:spPr>
          <a:xfrm>
            <a:off x="9662474" y="901853"/>
            <a:ext cx="2311059" cy="3156337"/>
          </a:xfrm>
          <a:prstGeom prst="rect">
            <a:avLst/>
          </a:prstGeom>
        </p:spPr>
      </p:pic>
      <p:pic>
        <p:nvPicPr>
          <p:cNvPr id="9" name="תמונה 8"/>
          <p:cNvPicPr>
            <a:picLocks noChangeAspect="1"/>
          </p:cNvPicPr>
          <p:nvPr/>
        </p:nvPicPr>
        <p:blipFill>
          <a:blip r:embed="rId7"/>
          <a:stretch>
            <a:fillRect/>
          </a:stretch>
        </p:blipFill>
        <p:spPr>
          <a:xfrm rot="1911003">
            <a:off x="9606661" y="3915467"/>
            <a:ext cx="1876425" cy="2438399"/>
          </a:xfrm>
          <a:prstGeom prst="rect">
            <a:avLst/>
          </a:prstGeom>
        </p:spPr>
      </p:pic>
      <p:pic>
        <p:nvPicPr>
          <p:cNvPr id="11" name="תמונה 10"/>
          <p:cNvPicPr>
            <a:picLocks noChangeAspect="1"/>
          </p:cNvPicPr>
          <p:nvPr/>
        </p:nvPicPr>
        <p:blipFill>
          <a:blip r:embed="rId8"/>
          <a:stretch>
            <a:fillRect/>
          </a:stretch>
        </p:blipFill>
        <p:spPr>
          <a:xfrm rot="20467066">
            <a:off x="6474250" y="912075"/>
            <a:ext cx="2006312" cy="2088389"/>
          </a:xfrm>
          <a:prstGeom prst="rect">
            <a:avLst/>
          </a:prstGeom>
        </p:spPr>
      </p:pic>
      <p:pic>
        <p:nvPicPr>
          <p:cNvPr id="12" name="תמונה 11"/>
          <p:cNvPicPr>
            <a:picLocks noChangeAspect="1"/>
          </p:cNvPicPr>
          <p:nvPr/>
        </p:nvPicPr>
        <p:blipFill>
          <a:blip r:embed="rId9"/>
          <a:stretch>
            <a:fillRect/>
          </a:stretch>
        </p:blipFill>
        <p:spPr>
          <a:xfrm rot="20777818">
            <a:off x="4406311" y="504961"/>
            <a:ext cx="1918306" cy="2495503"/>
          </a:xfrm>
          <a:prstGeom prst="rect">
            <a:avLst/>
          </a:prstGeom>
        </p:spPr>
      </p:pic>
      <p:pic>
        <p:nvPicPr>
          <p:cNvPr id="13" name="תמונה 12"/>
          <p:cNvPicPr>
            <a:picLocks noChangeAspect="1"/>
          </p:cNvPicPr>
          <p:nvPr/>
        </p:nvPicPr>
        <p:blipFill>
          <a:blip r:embed="rId10"/>
          <a:stretch>
            <a:fillRect/>
          </a:stretch>
        </p:blipFill>
        <p:spPr>
          <a:xfrm rot="1212321">
            <a:off x="2191783" y="773976"/>
            <a:ext cx="1847850" cy="2466975"/>
          </a:xfrm>
          <a:prstGeom prst="rect">
            <a:avLst/>
          </a:prstGeom>
        </p:spPr>
      </p:pic>
      <p:pic>
        <p:nvPicPr>
          <p:cNvPr id="14" name="תמונה 13"/>
          <p:cNvPicPr>
            <a:picLocks noChangeAspect="1"/>
          </p:cNvPicPr>
          <p:nvPr/>
        </p:nvPicPr>
        <p:blipFill>
          <a:blip r:embed="rId11"/>
          <a:stretch>
            <a:fillRect/>
          </a:stretch>
        </p:blipFill>
        <p:spPr>
          <a:xfrm rot="657861">
            <a:off x="5657187" y="2211547"/>
            <a:ext cx="1883078" cy="2466975"/>
          </a:xfrm>
          <a:prstGeom prst="rect">
            <a:avLst/>
          </a:prstGeom>
        </p:spPr>
      </p:pic>
      <p:pic>
        <p:nvPicPr>
          <p:cNvPr id="15" name="תמונה 14"/>
          <p:cNvPicPr>
            <a:picLocks noChangeAspect="1"/>
          </p:cNvPicPr>
          <p:nvPr/>
        </p:nvPicPr>
        <p:blipFill>
          <a:blip r:embed="rId12"/>
          <a:stretch>
            <a:fillRect/>
          </a:stretch>
        </p:blipFill>
        <p:spPr>
          <a:xfrm rot="20179414">
            <a:off x="1903783" y="3494381"/>
            <a:ext cx="1962933" cy="1913270"/>
          </a:xfrm>
          <a:prstGeom prst="rect">
            <a:avLst/>
          </a:prstGeom>
        </p:spPr>
      </p:pic>
      <p:pic>
        <p:nvPicPr>
          <p:cNvPr id="16" name="תמונה 15"/>
          <p:cNvPicPr>
            <a:picLocks noChangeAspect="1"/>
          </p:cNvPicPr>
          <p:nvPr/>
        </p:nvPicPr>
        <p:blipFill rotWithShape="1">
          <a:blip r:embed="rId13"/>
          <a:srcRect l="11946" t="31196" r="11699" b="6453"/>
          <a:stretch/>
        </p:blipFill>
        <p:spPr>
          <a:xfrm>
            <a:off x="5786483" y="4982664"/>
            <a:ext cx="1883664" cy="1152145"/>
          </a:xfrm>
          <a:prstGeom prst="rect">
            <a:avLst/>
          </a:prstGeom>
        </p:spPr>
      </p:pic>
      <p:pic>
        <p:nvPicPr>
          <p:cNvPr id="17" name="תמונה 16"/>
          <p:cNvPicPr>
            <a:picLocks noChangeAspect="1"/>
          </p:cNvPicPr>
          <p:nvPr/>
        </p:nvPicPr>
        <p:blipFill>
          <a:blip r:embed="rId14"/>
          <a:stretch>
            <a:fillRect/>
          </a:stretch>
        </p:blipFill>
        <p:spPr>
          <a:xfrm rot="20139776">
            <a:off x="463775" y="1105295"/>
            <a:ext cx="1847850" cy="2466975"/>
          </a:xfrm>
          <a:prstGeom prst="rect">
            <a:avLst/>
          </a:prstGeom>
        </p:spPr>
      </p:pic>
      <p:pic>
        <p:nvPicPr>
          <p:cNvPr id="18" name="תמונה 17"/>
          <p:cNvPicPr>
            <a:picLocks noChangeAspect="1"/>
          </p:cNvPicPr>
          <p:nvPr/>
        </p:nvPicPr>
        <p:blipFill>
          <a:blip r:embed="rId15"/>
          <a:stretch>
            <a:fillRect/>
          </a:stretch>
        </p:blipFill>
        <p:spPr>
          <a:xfrm>
            <a:off x="245213" y="3793258"/>
            <a:ext cx="1523301" cy="1788223"/>
          </a:xfrm>
          <a:prstGeom prst="rect">
            <a:avLst/>
          </a:prstGeom>
        </p:spPr>
      </p:pic>
      <p:graphicFrame>
        <p:nvGraphicFramePr>
          <p:cNvPr id="19" name="אובייקט 18"/>
          <p:cNvGraphicFramePr>
            <a:graphicFrameLocks noChangeAspect="1"/>
          </p:cNvGraphicFramePr>
          <p:nvPr>
            <p:extLst>
              <p:ext uri="{D42A27DB-BD31-4B8C-83A1-F6EECF244321}">
                <p14:modId xmlns:p14="http://schemas.microsoft.com/office/powerpoint/2010/main" val="753942336"/>
              </p:ext>
            </p:extLst>
          </p:nvPr>
        </p:nvGraphicFramePr>
        <p:xfrm>
          <a:off x="11479767" y="150042"/>
          <a:ext cx="542325" cy="699044"/>
        </p:xfrm>
        <a:graphic>
          <a:graphicData uri="http://schemas.openxmlformats.org/presentationml/2006/ole">
            <mc:AlternateContent xmlns:mc="http://schemas.openxmlformats.org/markup-compatibility/2006">
              <mc:Choice xmlns:v="urn:schemas-microsoft-com:vml" Requires="v">
                <p:oleObj spid="_x0000_s6165" r:id="rId16" imgW="2409524" imgH="3104762" progId="">
                  <p:embed/>
                </p:oleObj>
              </mc:Choice>
              <mc:Fallback>
                <p:oleObj r:id="rId16" imgW="2409524" imgH="3104762" progId="">
                  <p:embed/>
                  <p:pic>
                    <p:nvPicPr>
                      <p:cNvPr id="6" name="אובייקט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79767" y="150042"/>
                        <a:ext cx="542325" cy="699044"/>
                      </a:xfrm>
                      <a:prstGeom prst="rect">
                        <a:avLst/>
                      </a:prstGeom>
                      <a:noFill/>
                    </p:spPr>
                  </p:pic>
                </p:oleObj>
              </mc:Fallback>
            </mc:AlternateContent>
          </a:graphicData>
        </a:graphic>
      </p:graphicFrame>
      <p:sp>
        <p:nvSpPr>
          <p:cNvPr id="3" name="כותרת משנה 2"/>
          <p:cNvSpPr>
            <a:spLocks noGrp="1"/>
          </p:cNvSpPr>
          <p:nvPr>
            <p:ph type="subTitle" idx="1"/>
          </p:nvPr>
        </p:nvSpPr>
        <p:spPr>
          <a:xfrm>
            <a:off x="-4111403" y="42414"/>
            <a:ext cx="9144000" cy="754025"/>
          </a:xfrm>
        </p:spPr>
        <p:txBody>
          <a:bodyPr>
            <a:noAutofit/>
          </a:bodyPr>
          <a:lstStyle/>
          <a:p>
            <a:r>
              <a:rPr lang="en-US" sz="5400" b="1" dirty="0" smtClean="0">
                <a:solidFill>
                  <a:schemeClr val="bg1"/>
                </a:solidFill>
                <a:latin typeface="David" panose="020E0502060401010101" pitchFamily="34" charset="-79"/>
                <a:cs typeface="David" panose="020E0502060401010101" pitchFamily="34" charset="-79"/>
              </a:rPr>
              <a:t>Who is </a:t>
            </a:r>
            <a:r>
              <a:rPr lang="en-US" sz="5400" b="1" dirty="0" smtClean="0">
                <a:solidFill>
                  <a:schemeClr val="bg1"/>
                </a:solidFill>
                <a:latin typeface="David" panose="020E0502060401010101" pitchFamily="34" charset="-79"/>
                <a:cs typeface="David" panose="020E0502060401010101" pitchFamily="34" charset="-79"/>
              </a:rPr>
              <a:t>a </a:t>
            </a:r>
            <a:r>
              <a:rPr lang="en-US" sz="5400" b="1" dirty="0">
                <a:solidFill>
                  <a:schemeClr val="bg1"/>
                </a:solidFill>
                <a:latin typeface="David" panose="020E0502060401010101" pitchFamily="34" charset="-79"/>
                <a:cs typeface="David" panose="020E0502060401010101" pitchFamily="34" charset="-79"/>
              </a:rPr>
              <a:t>S</a:t>
            </a:r>
            <a:r>
              <a:rPr lang="en-US" sz="5400" b="1" dirty="0" smtClean="0">
                <a:solidFill>
                  <a:schemeClr val="bg1"/>
                </a:solidFill>
                <a:latin typeface="David" panose="020E0502060401010101" pitchFamily="34" charset="-79"/>
                <a:cs typeface="David" panose="020E0502060401010101" pitchFamily="34" charset="-79"/>
              </a:rPr>
              <a:t>enior</a:t>
            </a:r>
            <a:r>
              <a:rPr lang="en-US" sz="5400" b="1" dirty="0" smtClean="0">
                <a:solidFill>
                  <a:schemeClr val="bg1"/>
                </a:solidFill>
                <a:latin typeface="David" panose="020E0502060401010101" pitchFamily="34" charset="-79"/>
                <a:cs typeface="David" panose="020E0502060401010101" pitchFamily="34" charset="-79"/>
              </a:rPr>
              <a:t>?</a:t>
            </a:r>
            <a:endParaRPr lang="he-IL" sz="5400" b="1"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00875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1507063" y="508399"/>
            <a:ext cx="8419362" cy="6146454"/>
          </a:xfrm>
          <a:prstGeom prst="rect">
            <a:avLst/>
          </a:prstGeom>
        </p:spPr>
      </p:pic>
      <p:graphicFrame>
        <p:nvGraphicFramePr>
          <p:cNvPr id="5"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6404" r:id="rId4" imgW="2409524" imgH="3104762" progId="">
                  <p:embed/>
                </p:oleObj>
              </mc:Choice>
              <mc:Fallback>
                <p:oleObj r:id="rId4" imgW="2409524" imgH="31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3936136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3">
            <a:extLst>
              <a:ext uri="{28A0092B-C50C-407E-A947-70E740481C1C}">
                <a14:useLocalDpi xmlns:a14="http://schemas.microsoft.com/office/drawing/2010/main" val="0"/>
              </a:ext>
            </a:extLst>
          </a:blip>
          <a:srcRect t="16933" b="45600"/>
          <a:stretch/>
        </p:blipFill>
        <p:spPr>
          <a:xfrm>
            <a:off x="7191422" y="2575045"/>
            <a:ext cx="3415618" cy="2770702"/>
          </a:xfrm>
          <a:prstGeom prst="rect">
            <a:avLst/>
          </a:prstGeom>
        </p:spPr>
      </p:pic>
      <p:pic>
        <p:nvPicPr>
          <p:cNvPr id="3" name="תמונה 2"/>
          <p:cNvPicPr>
            <a:picLocks noChangeAspect="1"/>
          </p:cNvPicPr>
          <p:nvPr/>
        </p:nvPicPr>
        <p:blipFill rotWithShape="1">
          <a:blip r:embed="rId4">
            <a:extLst>
              <a:ext uri="{28A0092B-C50C-407E-A947-70E740481C1C}">
                <a14:useLocalDpi xmlns:a14="http://schemas.microsoft.com/office/drawing/2010/main" val="0"/>
              </a:ext>
            </a:extLst>
          </a:blip>
          <a:srcRect l="37272" t="10001" r="39960" b="14933"/>
          <a:stretch/>
        </p:blipFill>
        <p:spPr>
          <a:xfrm rot="19326701">
            <a:off x="2789280" y="1662450"/>
            <a:ext cx="827692" cy="4854069"/>
          </a:xfrm>
          <a:prstGeom prst="rect">
            <a:avLst/>
          </a:prstGeom>
        </p:spPr>
      </p:pic>
      <p:graphicFrame>
        <p:nvGraphicFramePr>
          <p:cNvPr id="6" name="אובייקט 3"/>
          <p:cNvGraphicFramePr>
            <a:graphicFrameLocks noChangeAspect="1"/>
          </p:cNvGraphicFramePr>
          <p:nvPr>
            <p:extLst>
              <p:ext uri="{D42A27DB-BD31-4B8C-83A1-F6EECF244321}">
                <p14:modId xmlns:p14="http://schemas.microsoft.com/office/powerpoint/2010/main" val="3183182467"/>
              </p:ext>
            </p:extLst>
          </p:nvPr>
        </p:nvGraphicFramePr>
        <p:xfrm>
          <a:off x="210531" y="170800"/>
          <a:ext cx="542325" cy="699044"/>
        </p:xfrm>
        <a:graphic>
          <a:graphicData uri="http://schemas.openxmlformats.org/presentationml/2006/ole">
            <mc:AlternateContent xmlns:mc="http://schemas.openxmlformats.org/markup-compatibility/2006">
              <mc:Choice xmlns:v="urn:schemas-microsoft-com:vml" Requires="v">
                <p:oleObj spid="_x0000_s15380" r:id="rId5" imgW="2409524" imgH="3104762" progId="">
                  <p:embed/>
                </p:oleObj>
              </mc:Choice>
              <mc:Fallback>
                <p:oleObj r:id="rId5" imgW="2409524" imgH="31047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31" y="170800"/>
                        <a:ext cx="542325" cy="699044"/>
                      </a:xfrm>
                      <a:prstGeom prst="rect">
                        <a:avLst/>
                      </a:prstGeom>
                      <a:noFill/>
                    </p:spPr>
                  </p:pic>
                </p:oleObj>
              </mc:Fallback>
            </mc:AlternateContent>
          </a:graphicData>
        </a:graphic>
      </p:graphicFrame>
    </p:spTree>
    <p:extLst>
      <p:ext uri="{BB962C8B-B14F-4D97-AF65-F5344CB8AC3E}">
        <p14:creationId xmlns:p14="http://schemas.microsoft.com/office/powerpoint/2010/main" val="1050356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ומק">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TM04033923[[fn=עומק]]</Template>
  <TotalTime>1250</TotalTime>
  <Words>855</Words>
  <Application>Microsoft Office PowerPoint</Application>
  <PresentationFormat>Widescreen</PresentationFormat>
  <Paragraphs>220</Paragraphs>
  <Slides>28</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37" baseType="lpstr">
      <vt:lpstr>Arial</vt:lpstr>
      <vt:lpstr>Calibri</vt:lpstr>
      <vt:lpstr>Calibri Light</vt:lpstr>
      <vt:lpstr>Corbel</vt:lpstr>
      <vt:lpstr>David</vt:lpstr>
      <vt:lpstr>Levenim MT</vt:lpstr>
      <vt:lpstr>Miriam</vt:lpstr>
      <vt:lpstr>Wingdings</vt:lpstr>
      <vt:lpstr>עומק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sarai gez stein</dc:creator>
  <cp:lastModifiedBy>u45209</cp:lastModifiedBy>
  <cp:revision>79</cp:revision>
  <dcterms:created xsi:type="dcterms:W3CDTF">2019-07-08T15:10:15Z</dcterms:created>
  <dcterms:modified xsi:type="dcterms:W3CDTF">2019-08-08T05:22:00Z</dcterms:modified>
</cp:coreProperties>
</file>